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3300"/>
    <a:srgbClr val="B2B2B2"/>
    <a:srgbClr val="202020"/>
    <a:srgbClr val="323232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 userDrawn="1">
            <p:ph type="pic" sz="quarter" idx="11"/>
          </p:nvPr>
        </p:nvSpPr>
        <p:spPr>
          <a:xfrm>
            <a:off x="1" y="0"/>
            <a:ext cx="12192000" cy="361950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5467350" y="4124844"/>
            <a:ext cx="6431290" cy="15430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rgbClr val="014F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pt-BR" dirty="0"/>
              <a:t>Título</a:t>
            </a:r>
            <a:endParaRPr lang="pt-BR" dirty="0"/>
          </a:p>
        </p:txBody>
      </p:sp>
      <p:sp>
        <p:nvSpPr>
          <p:cNvPr id="19" name="Retângulo 18"/>
          <p:cNvSpPr/>
          <p:nvPr userDrawn="1"/>
        </p:nvSpPr>
        <p:spPr>
          <a:xfrm rot="5400000">
            <a:off x="8660132" y="760620"/>
            <a:ext cx="45719" cy="6431288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 rot="5400000">
            <a:off x="8622122" y="848326"/>
            <a:ext cx="121746" cy="6431289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Logotipo, nome da empresa&#10;&#10;Descrição gerada automaticamente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7" b="16743"/>
          <a:stretch>
            <a:fillRect/>
          </a:stretch>
        </p:blipFill>
        <p:spPr>
          <a:xfrm>
            <a:off x="1047421" y="4000499"/>
            <a:ext cx="2967096" cy="1746399"/>
          </a:xfrm>
          <a:prstGeom prst="rect">
            <a:avLst/>
          </a:prstGeom>
        </p:spPr>
      </p:pic>
      <p:sp>
        <p:nvSpPr>
          <p:cNvPr id="21" name="Retângulo 20"/>
          <p:cNvSpPr/>
          <p:nvPr userDrawn="1"/>
        </p:nvSpPr>
        <p:spPr>
          <a:xfrm rot="5400000">
            <a:off x="6005511" y="671513"/>
            <a:ext cx="180975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 userDrawn="1"/>
        </p:nvSpPr>
        <p:spPr>
          <a:xfrm>
            <a:off x="1321235" y="5716037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@tiacademybrasil</a:t>
            </a:r>
            <a:endParaRPr lang="pt-BR" sz="2000" dirty="0">
              <a:solidFill>
                <a:srgbClr val="026A6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Espaço Reservado para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5467347" y="5701141"/>
            <a:ext cx="6431290" cy="643606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14F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pt-BR" dirty="0"/>
              <a:t>Nome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962018" y="304800"/>
            <a:ext cx="10829932" cy="447675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14F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>
              <a:buNone/>
              <a:defRPr>
                <a:solidFill>
                  <a:srgbClr val="026A6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pt-BR" dirty="0"/>
              <a:t>Título</a:t>
            </a:r>
            <a:endParaRPr lang="pt-BR" dirty="0"/>
          </a:p>
        </p:txBody>
      </p:sp>
      <p:sp>
        <p:nvSpPr>
          <p:cNvPr id="19" name="Retângulo 18"/>
          <p:cNvSpPr/>
          <p:nvPr userDrawn="1"/>
        </p:nvSpPr>
        <p:spPr>
          <a:xfrm>
            <a:off x="790575" y="304801"/>
            <a:ext cx="45719" cy="447675"/>
          </a:xfrm>
          <a:prstGeom prst="rect">
            <a:avLst/>
          </a:prstGeom>
          <a:solidFill>
            <a:srgbClr val="03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840271" y="304800"/>
            <a:ext cx="121746" cy="447675"/>
          </a:xfrm>
          <a:prstGeom prst="rect">
            <a:avLst/>
          </a:prstGeom>
          <a:solidFill>
            <a:srgbClr val="01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/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Imagem 7" descr="Logotipo, nome da empresa&#10;&#10;Descrição gerada automaticamente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42611"/>
              <a:ext cx="515389" cy="515389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 userDrawn="1"/>
          </p:nvSpPr>
          <p:spPr>
            <a:xfrm>
              <a:off x="1" y="0"/>
              <a:ext cx="116377" cy="6342611"/>
            </a:xfrm>
            <a:prstGeom prst="rect">
              <a:avLst/>
            </a:prstGeom>
            <a:solidFill>
              <a:srgbClr val="0398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116379" y="-1"/>
              <a:ext cx="399010" cy="6342611"/>
            </a:xfrm>
            <a:prstGeom prst="rect">
              <a:avLst/>
            </a:prstGeom>
            <a:solidFill>
              <a:srgbClr val="014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 rot="5400000">
              <a:off x="6295505" y="961506"/>
              <a:ext cx="116377" cy="116766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 userDrawn="1"/>
          </p:nvSpPr>
          <p:spPr>
            <a:xfrm rot="5400000">
              <a:off x="6154189" y="703810"/>
              <a:ext cx="399010" cy="11676612"/>
            </a:xfrm>
            <a:prstGeom prst="rect">
              <a:avLst/>
            </a:prstGeom>
            <a:solidFill>
              <a:srgbClr val="026A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 userDrawn="1"/>
          </p:nvSpPr>
          <p:spPr>
            <a:xfrm>
              <a:off x="515387" y="6388227"/>
              <a:ext cx="1616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@tiacademybrasil</a:t>
              </a:r>
              <a:endPara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aptop em cima de teclado de computador&#10;&#10;Descrição gerada automaticamente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4" b="27734"/>
          <a:stretch>
            <a:fillRect/>
          </a:stretch>
        </p:blipFill>
        <p:spPr/>
      </p:pic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HTML e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AULA 1 | Prof. </a:t>
            </a:r>
            <a:r>
              <a:rPr lang="pt-PT" altLang="pt-BR" dirty="0"/>
              <a:t>Marcelo</a:t>
            </a:r>
            <a:endParaRPr lang="pt-PT" alt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ACHO!...</a:t>
            </a:r>
            <a:r>
              <a:rPr lang="pt-PT" altLang="pt-BR" dirty="0">
                <a:solidFill>
                  <a:srgbClr val="CC0000"/>
                </a:solidFill>
              </a:rPr>
              <a:t>mas antes...</a:t>
            </a:r>
            <a:endParaRPr lang="pt-PT" altLang="pt-BR" dirty="0">
              <a:solidFill>
                <a:srgbClr val="CC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O XAMPP foi instaldo na raiz ou seja na unidade C:\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355" r="2415" b="62896"/>
          <a:stretch>
            <a:fillRect/>
          </a:stretch>
        </p:blipFill>
        <p:spPr>
          <a:xfrm>
            <a:off x="2858770" y="2345055"/>
            <a:ext cx="6474460" cy="24491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42310" y="4693285"/>
            <a:ext cx="1390015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ACHO!...</a:t>
            </a:r>
            <a:r>
              <a:rPr lang="pt-PT" altLang="pt-BR" dirty="0">
                <a:solidFill>
                  <a:srgbClr val="CC0000"/>
                </a:solidFill>
              </a:rPr>
              <a:t>mas antes...</a:t>
            </a:r>
            <a:endParaRPr lang="pt-PT" altLang="pt-BR" dirty="0">
              <a:solidFill>
                <a:srgbClr val="CC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O XAMPP foi instaldo na raiz ou seja na unidade C:\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446" t="4021" r="15229" b="8496"/>
          <a:stretch>
            <a:fillRect/>
          </a:stretch>
        </p:blipFill>
        <p:spPr>
          <a:xfrm>
            <a:off x="2641600" y="1483995"/>
            <a:ext cx="7152640" cy="40582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827270" y="4702175"/>
            <a:ext cx="150495" cy="619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113530" y="5321935"/>
            <a:ext cx="5955030" cy="9220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O arquivo de nome </a:t>
            </a:r>
            <a:r>
              <a:rPr lang="pt-PT" altLang="en-US" b="1">
                <a:solidFill>
                  <a:schemeClr val="accent4"/>
                </a:solidFill>
              </a:rPr>
              <a:t>index </a:t>
            </a:r>
            <a:r>
              <a:rPr lang="pt-PT" altLang="en-US">
                <a:solidFill>
                  <a:schemeClr val="bg1"/>
                </a:solidFill>
              </a:rPr>
              <a:t>será sempre o primeiro arquivo a ser carregado no navegador, mas quem faz isso é o </a:t>
            </a:r>
            <a:r>
              <a:rPr lang="pt-PT" altLang="en-US" b="1">
                <a:solidFill>
                  <a:schemeClr val="bg1"/>
                </a:solidFill>
              </a:rPr>
              <a:t>apache</a:t>
            </a:r>
            <a:r>
              <a:rPr lang="pt-PT" altLang="en-US">
                <a:solidFill>
                  <a:schemeClr val="bg1"/>
                </a:solidFill>
              </a:rPr>
              <a:t>.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ACHO!...</a:t>
            </a:r>
            <a:r>
              <a:rPr lang="pt-PT" altLang="pt-BR" dirty="0">
                <a:solidFill>
                  <a:srgbClr val="CC0000"/>
                </a:solidFill>
              </a:rPr>
              <a:t>mas antes...</a:t>
            </a:r>
            <a:endParaRPr lang="pt-PT" altLang="pt-BR" dirty="0">
              <a:solidFill>
                <a:srgbClr val="CC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O XAMPP foi instaldo na raiz ou seja na unidade C:\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446" t="4021" r="15229" b="8496"/>
          <a:stretch>
            <a:fillRect/>
          </a:stretch>
        </p:blipFill>
        <p:spPr>
          <a:xfrm>
            <a:off x="2660015" y="1483995"/>
            <a:ext cx="7152640" cy="40582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7865" y="2611120"/>
            <a:ext cx="1540510" cy="2197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ACHO!...</a:t>
            </a:r>
            <a:r>
              <a:rPr lang="pt-PT" altLang="pt-BR" dirty="0">
                <a:solidFill>
                  <a:srgbClr val="CC0000"/>
                </a:solidFill>
              </a:rPr>
              <a:t>mas antes...</a:t>
            </a:r>
            <a:endParaRPr lang="pt-PT" altLang="pt-BR" dirty="0">
              <a:solidFill>
                <a:srgbClr val="CC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 sz="2400" b="1">
                <a:latin typeface="Quicksand" panose="00000500000000000000" charset="0"/>
                <a:cs typeface="Quicksand" panose="00000500000000000000" charset="0"/>
              </a:rPr>
              <a:t>Atualize seu navegador!!! Apagamos o arquivo index.  Tecla de função </a:t>
            </a:r>
            <a:r>
              <a:rPr lang="pt-PT" altLang="en-US" sz="2400" b="1">
                <a:solidFill>
                  <a:srgbClr val="FF0000"/>
                </a:solidFill>
                <a:latin typeface="Quicksand" panose="00000500000000000000" charset="0"/>
                <a:cs typeface="Quicksand" panose="00000500000000000000" charset="0"/>
              </a:rPr>
              <a:t>[F5]</a:t>
            </a:r>
            <a:r>
              <a:rPr lang="pt-PT" altLang="en-US" sz="2400" b="1">
                <a:latin typeface="Quicksand" panose="00000500000000000000" charset="0"/>
                <a:cs typeface="Quicksand" panose="00000500000000000000" charset="0"/>
              </a:rPr>
              <a:t> atualiza a página no navegador. </a:t>
            </a:r>
            <a:endParaRPr lang="pt-PT" altLang="en-US" sz="2400" b="1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</a:t>
            </a:r>
            <a:r>
              <a:rPr lang="pt-PT" altLang="pt-BR" dirty="0">
                <a:solidFill>
                  <a:srgbClr val="FF0000"/>
                </a:solidFill>
              </a:rPr>
              <a:t>AGORA SIM</a:t>
            </a:r>
            <a:endParaRPr lang="pt-PT" altLang="pt-BR" dirty="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 sz="2400">
                <a:latin typeface="Quicksand" panose="00000500000000000000" charset="0"/>
                <a:cs typeface="Quicksand" panose="00000500000000000000" charset="0"/>
              </a:rPr>
              <a:t>A linguatem </a:t>
            </a:r>
            <a:r>
              <a:rPr lang="pt-PT" altLang="en-US" sz="2400" b="1">
                <a:latin typeface="Quicksand" panose="00000500000000000000" charset="0"/>
                <a:cs typeface="Quicksand" panose="00000500000000000000" charset="0"/>
              </a:rPr>
              <a:t>HTML </a:t>
            </a:r>
            <a:r>
              <a:rPr lang="pt-PT" altLang="en-US" sz="2400">
                <a:latin typeface="Quicksand" panose="00000500000000000000" charset="0"/>
                <a:cs typeface="Quicksand" panose="00000500000000000000" charset="0"/>
              </a:rPr>
              <a:t>estará marcada ou escrita sempre entre os sinais de “</a:t>
            </a:r>
            <a:r>
              <a:rPr lang="pt-PT" altLang="en-US" sz="2400" b="1">
                <a:latin typeface="Quicksand" panose="00000500000000000000" charset="0"/>
                <a:cs typeface="Quicksand" panose="00000500000000000000" charset="0"/>
              </a:rPr>
              <a:t>&lt;</a:t>
            </a:r>
            <a:r>
              <a:rPr lang="pt-PT" altLang="en-US" sz="2400">
                <a:latin typeface="Quicksand" panose="00000500000000000000" charset="0"/>
                <a:cs typeface="Quicksand" panose="00000500000000000000" charset="0"/>
              </a:rPr>
              <a:t>” (menor) e de “</a:t>
            </a:r>
            <a:r>
              <a:rPr lang="pt-PT" altLang="en-US" sz="2400" b="1">
                <a:latin typeface="Quicksand" panose="00000500000000000000" charset="0"/>
                <a:cs typeface="Quicksand" panose="00000500000000000000" charset="0"/>
              </a:rPr>
              <a:t>&gt;</a:t>
            </a:r>
            <a:r>
              <a:rPr lang="pt-PT" altLang="en-US" sz="2400">
                <a:latin typeface="Quicksand" panose="00000500000000000000" charset="0"/>
                <a:cs typeface="Quicksand" panose="00000500000000000000" charset="0"/>
              </a:rPr>
              <a:t>” (maior).</a:t>
            </a:r>
            <a:endParaRPr lang="pt-PT" altLang="en-US" sz="2400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endParaRPr lang="pt-PT" altLang="en-US" sz="2400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r>
              <a:rPr lang="pt-PT" altLang="en-US" sz="2400">
                <a:latin typeface="Quicksand" panose="00000500000000000000" charset="0"/>
                <a:cs typeface="Quicksand" panose="00000500000000000000" charset="0"/>
              </a:rPr>
              <a:t>As marcações do HTML são chamadas de TAG (etiqueta). Existem diversos tipos de tags, cada qual com sua finalidade. Algumas tags são genéricas outras são específicas. </a:t>
            </a:r>
            <a:endParaRPr lang="pt-PT" altLang="en-US" sz="2400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endParaRPr lang="pt-PT" altLang="en-US" sz="2400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r>
              <a:rPr lang="pt-PT" altLang="en-US" sz="2400">
                <a:latin typeface="Quicksand" panose="00000500000000000000" charset="0"/>
                <a:cs typeface="Quicksand" panose="00000500000000000000" charset="0"/>
              </a:rPr>
              <a:t>Por meio das tags pode-se ter: conteúdo de texto, conteúdo de imagem, conteúdo de vídeo e conteúdo de som.</a:t>
            </a:r>
            <a:endParaRPr lang="pt-PT" altLang="en-US" sz="2400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</a:t>
            </a:r>
            <a:r>
              <a:rPr lang="pt-PT" altLang="pt-BR" dirty="0">
                <a:solidFill>
                  <a:srgbClr val="FF0000"/>
                </a:solidFill>
              </a:rPr>
              <a:t>AGORA SIM</a:t>
            </a:r>
            <a:endParaRPr lang="pt-PT" altLang="pt-BR" dirty="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 sz="2400">
                <a:latin typeface="Quicksand" panose="00000500000000000000" charset="0"/>
                <a:cs typeface="Quicksand" panose="00000500000000000000" charset="0"/>
              </a:rPr>
              <a:t>A “div” é uma data tag de container genérica mais mais utilizada. Exemplo:</a:t>
            </a:r>
            <a:endParaRPr lang="pt-PT" altLang="en-US" sz="2400">
              <a:latin typeface="Quicksand" panose="00000500000000000000" charset="0"/>
              <a:cs typeface="Quicksand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9480" y="2066290"/>
            <a:ext cx="89801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4400" b="1">
                <a:solidFill>
                  <a:schemeClr val="accent1">
                    <a:lumMod val="75000"/>
                  </a:schemeClr>
                </a:solidFill>
              </a:rPr>
              <a:t>&lt;div&gt;</a:t>
            </a:r>
            <a:r>
              <a:rPr lang="pt-PT" altLang="en-US" sz="4400" b="1"/>
              <a:t> </a:t>
            </a:r>
            <a:endParaRPr lang="pt-PT" altLang="en-US" sz="4400"/>
          </a:p>
          <a:p>
            <a:endParaRPr lang="pt-PT" altLang="en-US" sz="4400"/>
          </a:p>
          <a:p>
            <a:r>
              <a:rPr lang="pt-PT" altLang="en-US" sz="4400"/>
              <a:t> 	conteúdo</a:t>
            </a:r>
            <a:endParaRPr lang="pt-PT" altLang="en-US" sz="4400"/>
          </a:p>
          <a:p>
            <a:endParaRPr lang="pt-PT" altLang="en-US" sz="4400"/>
          </a:p>
          <a:p>
            <a:r>
              <a:rPr lang="pt-PT" altLang="en-US" sz="4400" b="1">
                <a:solidFill>
                  <a:schemeClr val="accent1">
                    <a:lumMod val="75000"/>
                  </a:schemeClr>
                </a:solidFill>
              </a:rPr>
              <a:t>&lt;/div&gt;</a:t>
            </a:r>
            <a:endParaRPr lang="pt-PT" altLang="en-US" sz="4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>
                <a:solidFill>
                  <a:srgbClr val="FF0000"/>
                </a:solidFill>
              </a:rPr>
              <a:t>EXTRUTURA BÁSICA DE UM CÓDIGO HTML</a:t>
            </a:r>
            <a:endParaRPr lang="pt-PT" altLang="pt-BR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38325"/>
            <a:ext cx="944880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>
                <a:solidFill>
                  <a:srgbClr val="FF0000"/>
                </a:solidFill>
              </a:rPr>
              <a:t>EXTRUTURA BÁSICA DE UM CÓDIGO HTML</a:t>
            </a:r>
            <a:endParaRPr lang="pt-PT" altLang="pt-BR" dirty="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3005" y="2479675"/>
            <a:ext cx="1031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 b="1"/>
              <a:t>VAMOS CODIFICAR....MÃO NO CÓDIGO</a:t>
            </a:r>
            <a:endParaRPr lang="pt-PT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</a:t>
            </a:r>
            <a:r>
              <a:rPr lang="pt-PT" altLang="pt-BR" dirty="0"/>
              <a:t>- A INTERNET</a:t>
            </a:r>
            <a:endParaRPr lang="pt-PT" altLang="pt-BR" dirty="0"/>
          </a:p>
        </p:txBody>
      </p:sp>
      <p:sp>
        <p:nvSpPr>
          <p:cNvPr id="12" name="Text Box 11"/>
          <p:cNvSpPr txBox="1"/>
          <p:nvPr/>
        </p:nvSpPr>
        <p:spPr>
          <a:xfrm>
            <a:off x="962025" y="1692910"/>
            <a:ext cx="11028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Quicksand" panose="00000500000000000000" charset="0"/>
                <a:cs typeface="Quicksand" panose="00000500000000000000" charset="0"/>
              </a:rPr>
              <a:t>Brasil tem </a:t>
            </a:r>
            <a:r>
              <a:rPr lang="en-US" sz="6000" b="1">
                <a:solidFill>
                  <a:srgbClr val="CC3300"/>
                </a:solidFill>
                <a:latin typeface="Quicksand" panose="00000500000000000000" charset="0"/>
                <a:cs typeface="Quicksand" panose="00000500000000000000" charset="0"/>
              </a:rPr>
              <a:t>134 milhões</a:t>
            </a: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Quicksand" panose="00000500000000000000" charset="0"/>
                <a:cs typeface="Quicksand" panose="00000500000000000000" charset="0"/>
              </a:rPr>
              <a:t> de usuários de internet, aponta pesquisa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14" name="Picture 13" descr="trending_up_black_24d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22213" b="21335"/>
          <a:stretch>
            <a:fillRect/>
          </a:stretch>
        </p:blipFill>
        <p:spPr>
          <a:xfrm>
            <a:off x="1829435" y="1057910"/>
            <a:ext cx="8533130" cy="481711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4525" y="5997575"/>
            <a:ext cx="73190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000"/>
              <a:t>[fonte: https://agenciabrasil.ebc.com.br/geral/noticia/2020-05/brasil-tem-134-milhoes-de-usuarios-de-internet-aponta-pesquisa ]</a:t>
            </a:r>
            <a:endParaRPr lang="pt-PT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</a:t>
            </a:r>
            <a:r>
              <a:rPr lang="pt-PT" altLang="pt-BR" dirty="0"/>
              <a:t>- A INTERNET</a:t>
            </a:r>
            <a:endParaRPr lang="pt-PT" altLang="pt-BR" dirty="0"/>
          </a:p>
        </p:txBody>
      </p:sp>
      <p:sp>
        <p:nvSpPr>
          <p:cNvPr id="12" name="Text Box 11"/>
          <p:cNvSpPr txBox="1"/>
          <p:nvPr/>
        </p:nvSpPr>
        <p:spPr>
          <a:xfrm>
            <a:off x="962025" y="1692910"/>
            <a:ext cx="110286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Quicksand" panose="00000500000000000000" charset="0"/>
                <a:cs typeface="Quicksand" panose="00000500000000000000" charset="0"/>
              </a:rPr>
              <a:t>Em relação ao dispositivo, os</a:t>
            </a:r>
            <a:r>
              <a:rPr lang="en-US" sz="4000">
                <a:solidFill>
                  <a:srgbClr val="CC3300"/>
                </a:solidFill>
                <a:latin typeface="Quicksand" panose="00000500000000000000" charset="0"/>
                <a:cs typeface="Quicksand" panose="00000500000000000000" charset="0"/>
              </a:rPr>
              <a:t> </a:t>
            </a:r>
            <a:r>
              <a:rPr lang="en-US" sz="4000" b="1">
                <a:solidFill>
                  <a:srgbClr val="CC3300"/>
                </a:solidFill>
                <a:latin typeface="Quicksand" panose="00000500000000000000" charset="0"/>
                <a:cs typeface="Quicksand" panose="00000500000000000000" charset="0"/>
              </a:rPr>
              <a:t>smartphones</a:t>
            </a:r>
            <a:r>
              <a:rPr lang="en-US" sz="4000">
                <a:latin typeface="Quicksand" panose="00000500000000000000" charset="0"/>
                <a:cs typeface="Quicksand" panose="00000500000000000000" charset="0"/>
              </a:rPr>
              <a:t> e outros aparelhos móveis são as ferramentas mais comuns para se conectar </a:t>
            </a:r>
            <a:r>
              <a:rPr lang="en-US" sz="4000" b="1">
                <a:solidFill>
                  <a:srgbClr val="CC3300"/>
                </a:solidFill>
                <a:latin typeface="Quicksand" panose="00000500000000000000" charset="0"/>
                <a:cs typeface="Quicksand" panose="00000500000000000000" charset="0"/>
              </a:rPr>
              <a:t>(99%)</a:t>
            </a:r>
            <a:r>
              <a:rPr lang="en-US" sz="4000">
                <a:latin typeface="Quicksand" panose="00000500000000000000" charset="0"/>
                <a:cs typeface="Quicksand" panose="00000500000000000000" charset="0"/>
              </a:rPr>
              <a:t>, seguidos dos </a:t>
            </a:r>
            <a:r>
              <a:rPr lang="en-US" sz="4000" b="1">
                <a:solidFill>
                  <a:srgbClr val="CC3300"/>
                </a:solidFill>
                <a:latin typeface="Quicksand" panose="00000500000000000000" charset="0"/>
                <a:cs typeface="Quicksand" panose="00000500000000000000" charset="0"/>
              </a:rPr>
              <a:t>computadores (42%)</a:t>
            </a:r>
            <a:r>
              <a:rPr lang="en-US" sz="4000">
                <a:latin typeface="Quicksand" panose="00000500000000000000" charset="0"/>
                <a:cs typeface="Quicksand" panose="00000500000000000000" charset="0"/>
              </a:rPr>
              <a:t>, das TVs (37%) e dos videogames (9%). </a:t>
            </a:r>
            <a:endParaRPr lang="en-US" sz="4000"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14" name="Picture 13" descr="trending_up_black_24d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22213" b="21335"/>
          <a:stretch>
            <a:fillRect/>
          </a:stretch>
        </p:blipFill>
        <p:spPr>
          <a:xfrm>
            <a:off x="1829435" y="1057910"/>
            <a:ext cx="8533130" cy="481711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4525" y="5997575"/>
            <a:ext cx="73190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000"/>
              <a:t>[fonte: https://agenciabrasil.ebc.com.br/geral/noticia/2020-05/brasil-tem-134-milhoes-de-usuarios-de-internet-aponta-pesquisa ]</a:t>
            </a:r>
            <a:endParaRPr lang="pt-PT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</a:t>
            </a:r>
            <a:r>
              <a:rPr lang="pt-PT" altLang="pt-BR" dirty="0"/>
              <a:t>- DISPOSITIVOS: REQUISIÇÕES E NAVEGADORES</a:t>
            </a:r>
            <a:endParaRPr lang="pt-PT" altLang="pt-BR" dirty="0"/>
          </a:p>
        </p:txBody>
      </p:sp>
      <p:pic>
        <p:nvPicPr>
          <p:cNvPr id="7" name="Picture 6" descr="moni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1110" y="1385570"/>
            <a:ext cx="2320290" cy="2320290"/>
          </a:xfrm>
          <a:prstGeom prst="rect">
            <a:avLst/>
          </a:prstGeom>
        </p:spPr>
      </p:pic>
      <p:pic>
        <p:nvPicPr>
          <p:cNvPr id="8" name="Picture 7" descr="user-inter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425575"/>
            <a:ext cx="2280285" cy="2280285"/>
          </a:xfrm>
          <a:prstGeom prst="rect">
            <a:avLst/>
          </a:prstGeom>
        </p:spPr>
      </p:pic>
      <p:pic>
        <p:nvPicPr>
          <p:cNvPr id="9" name="Picture 8" descr="brow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4312285"/>
            <a:ext cx="1565910" cy="1565910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8" idx="3"/>
            <a:endCxn id="9" idx="1"/>
          </p:cNvCxnSpPr>
          <p:nvPr/>
        </p:nvCxnSpPr>
        <p:spPr>
          <a:xfrm>
            <a:off x="3775075" y="2566035"/>
            <a:ext cx="1917065" cy="2529205"/>
          </a:xfrm>
          <a:prstGeom prst="bentConnector3">
            <a:avLst>
              <a:gd name="adj1" fmla="val 50017"/>
            </a:avLst>
          </a:prstGeom>
          <a:ln w="44450">
            <a:solidFill>
              <a:schemeClr val="accent6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1"/>
            <a:endCxn id="9" idx="3"/>
          </p:cNvCxnSpPr>
          <p:nvPr/>
        </p:nvCxnSpPr>
        <p:spPr>
          <a:xfrm rot="10800000" flipV="1">
            <a:off x="7258050" y="2545080"/>
            <a:ext cx="1623060" cy="2549525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208780" y="3134360"/>
            <a:ext cx="4399280" cy="5835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pt-PT" altLang="en-US" sz="3200" b="1">
                <a:solidFill>
                  <a:schemeClr val="bg1"/>
                </a:solidFill>
              </a:rPr>
              <a:t>HTTP://</a:t>
            </a:r>
            <a:endParaRPr lang="pt-PT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</a:t>
            </a:r>
            <a:r>
              <a:rPr lang="pt-PT" altLang="pt-BR" dirty="0"/>
              <a:t>- DISPOSITIVOS: REQUISIÇÕES E NAVEGADORES</a:t>
            </a:r>
            <a:endParaRPr lang="pt-PT" altLang="pt-BR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04235" y="874395"/>
            <a:ext cx="5269230" cy="2823210"/>
            <a:chOff x="2354" y="2182"/>
            <a:chExt cx="15286" cy="7075"/>
          </a:xfrm>
        </p:grpSpPr>
        <p:pic>
          <p:nvPicPr>
            <p:cNvPr id="7" name="Picture 6" descr="monit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86" y="2182"/>
              <a:ext cx="3654" cy="3654"/>
            </a:xfrm>
            <a:prstGeom prst="rect">
              <a:avLst/>
            </a:prstGeom>
          </p:spPr>
        </p:pic>
        <p:pic>
          <p:nvPicPr>
            <p:cNvPr id="8" name="Picture 7" descr="user-interfa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4" y="2245"/>
              <a:ext cx="3591" cy="3591"/>
            </a:xfrm>
            <a:prstGeom prst="rect">
              <a:avLst/>
            </a:prstGeom>
          </p:spPr>
        </p:pic>
        <p:pic>
          <p:nvPicPr>
            <p:cNvPr id="9" name="Picture 8" descr="browse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4" y="6791"/>
              <a:ext cx="2466" cy="2466"/>
            </a:xfrm>
            <a:prstGeom prst="rect">
              <a:avLst/>
            </a:prstGeom>
          </p:spPr>
        </p:pic>
        <p:cxnSp>
          <p:nvCxnSpPr>
            <p:cNvPr id="10" name="Elbow Connector 9"/>
            <p:cNvCxnSpPr>
              <a:stCxn id="8" idx="3"/>
              <a:endCxn id="9" idx="1"/>
            </p:cNvCxnSpPr>
            <p:nvPr/>
          </p:nvCxnSpPr>
          <p:spPr>
            <a:xfrm>
              <a:off x="5945" y="4041"/>
              <a:ext cx="3019" cy="3983"/>
            </a:xfrm>
            <a:prstGeom prst="bentConnector3">
              <a:avLst>
                <a:gd name="adj1" fmla="val 50017"/>
              </a:avLst>
            </a:prstGeom>
            <a:ln w="44450">
              <a:solidFill>
                <a:schemeClr val="accent6"/>
              </a:solidFill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1"/>
              <a:endCxn id="9" idx="3"/>
            </p:cNvCxnSpPr>
            <p:nvPr/>
          </p:nvCxnSpPr>
          <p:spPr>
            <a:xfrm rot="10800000" flipV="1">
              <a:off x="11430" y="4008"/>
              <a:ext cx="2556" cy="4015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accent6"/>
              </a:solidFill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1"/>
            <p:nvPr/>
          </p:nvSpPr>
          <p:spPr>
            <a:xfrm>
              <a:off x="6628" y="4936"/>
              <a:ext cx="6928" cy="1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pt-PT" altLang="en-US" sz="3200" b="1">
                  <a:solidFill>
                    <a:schemeClr val="bg1"/>
                  </a:solidFill>
                </a:rPr>
                <a:t>HTTP://</a:t>
              </a:r>
              <a:endParaRPr lang="pt-PT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chro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5136515"/>
            <a:ext cx="971550" cy="971550"/>
          </a:xfrm>
          <a:prstGeom prst="rect">
            <a:avLst/>
          </a:prstGeom>
        </p:spPr>
      </p:pic>
      <p:pic>
        <p:nvPicPr>
          <p:cNvPr id="18" name="Picture 17" descr="mozill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730" y="5078095"/>
            <a:ext cx="1040384" cy="1040384"/>
          </a:xfrm>
          <a:prstGeom prst="rect">
            <a:avLst/>
          </a:prstGeom>
        </p:spPr>
      </p:pic>
      <p:pic>
        <p:nvPicPr>
          <p:cNvPr id="19" name="Picture 18" descr="chromI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120" y="5136515"/>
            <a:ext cx="1040384" cy="1040384"/>
          </a:xfrm>
          <a:prstGeom prst="rect">
            <a:avLst/>
          </a:prstGeom>
        </p:spPr>
      </p:pic>
      <p:pic>
        <p:nvPicPr>
          <p:cNvPr id="20" name="Picture 19" descr="oper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015" y="5116830"/>
            <a:ext cx="1040384" cy="1040384"/>
          </a:xfrm>
          <a:prstGeom prst="rect">
            <a:avLst/>
          </a:prstGeom>
        </p:spPr>
      </p:pic>
      <p:pic>
        <p:nvPicPr>
          <p:cNvPr id="21" name="Picture 20" descr="ed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2760" y="5080000"/>
            <a:ext cx="1040384" cy="1040384"/>
          </a:xfrm>
          <a:prstGeom prst="rect">
            <a:avLst/>
          </a:prstGeom>
        </p:spPr>
      </p:pic>
      <p:sp>
        <p:nvSpPr>
          <p:cNvPr id="22" name="Right Brace 21"/>
          <p:cNvSpPr/>
          <p:nvPr/>
        </p:nvSpPr>
        <p:spPr>
          <a:xfrm rot="16200000">
            <a:off x="5676265" y="1366520"/>
            <a:ext cx="909320" cy="6042660"/>
          </a:xfrm>
          <a:prstGeom prst="rightBrac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</a:t>
            </a:r>
            <a:r>
              <a:rPr lang="pt-PT" altLang="pt-BR" dirty="0"/>
              <a:t>- O HTML</a:t>
            </a:r>
            <a:endParaRPr lang="pt-PT" altLang="pt-BR" dirty="0"/>
          </a:p>
        </p:txBody>
      </p:sp>
      <p:sp>
        <p:nvSpPr>
          <p:cNvPr id="3" name="Text Box 2"/>
          <p:cNvSpPr txBox="1"/>
          <p:nvPr/>
        </p:nvSpPr>
        <p:spPr>
          <a:xfrm>
            <a:off x="962025" y="806450"/>
            <a:ext cx="10850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O </a:t>
            </a:r>
            <a:r>
              <a:rPr lang="pt-PT" altLang="en-US" b="1">
                <a:latin typeface="Quicksand" panose="00000500000000000000" charset="0"/>
                <a:cs typeface="Quicksand" panose="00000500000000000000" charset="0"/>
              </a:rPr>
              <a:t>HTML </a:t>
            </a: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(HyperText Markup Language) não é uma linguage de programação e sim uma </a:t>
            </a:r>
            <a:r>
              <a:rPr lang="pt-PT" altLang="en-US" b="1">
                <a:latin typeface="Quicksand" panose="00000500000000000000" charset="0"/>
                <a:cs typeface="Quicksand" panose="00000500000000000000" charset="0"/>
              </a:rPr>
              <a:t>LINGUAGEM DE MARCAÇÃO. </a:t>
            </a: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Atualmente a HTML encontra-se na versão 5 e é padronizada pelo </a:t>
            </a:r>
            <a:r>
              <a:rPr lang="pt-PT" altLang="en-US" b="1">
                <a:latin typeface="Quicksand" panose="00000500000000000000" charset="0"/>
                <a:cs typeface="Quicksand" panose="00000500000000000000" charset="0"/>
              </a:rPr>
              <a:t>W3C </a:t>
            </a: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(World Wide Web Consortium)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4" name="Picture 3" descr="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1852930"/>
            <a:ext cx="3837305" cy="38373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82925" y="5793105"/>
            <a:ext cx="638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O navegador </a:t>
            </a:r>
            <a:r>
              <a:rPr lang="pt-PT" altLang="en-US" b="1"/>
              <a:t>RENDERIZA </a:t>
            </a:r>
            <a:r>
              <a:rPr lang="pt-PT" altLang="en-US"/>
              <a:t>ou </a:t>
            </a:r>
            <a:r>
              <a:rPr lang="pt-PT" altLang="en-US" b="1"/>
              <a:t>INTERPRETA </a:t>
            </a:r>
            <a:r>
              <a:rPr lang="pt-PT" altLang="en-US"/>
              <a:t>o código HTML.</a:t>
            </a:r>
            <a:endParaRPr lang="pt-PT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17372" r="27546" b="12636"/>
          <a:stretch>
            <a:fillRect/>
          </a:stretch>
        </p:blipFill>
        <p:spPr>
          <a:xfrm>
            <a:off x="7030720" y="1852930"/>
            <a:ext cx="4293870" cy="3557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</a:t>
            </a:r>
            <a:r>
              <a:rPr lang="pt-PT" altLang="pt-BR" dirty="0"/>
              <a:t>- O CSS </a:t>
            </a:r>
            <a:endParaRPr lang="pt-PT" altLang="pt-BR" dirty="0"/>
          </a:p>
        </p:txBody>
      </p:sp>
      <p:sp>
        <p:nvSpPr>
          <p:cNvPr id="3" name="Text Box 2"/>
          <p:cNvSpPr txBox="1"/>
          <p:nvPr/>
        </p:nvSpPr>
        <p:spPr>
          <a:xfrm>
            <a:off x="962025" y="953770"/>
            <a:ext cx="1085024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CSS (Folha de Estilo em Cascata) é o código que é usado para </a:t>
            </a:r>
            <a:r>
              <a:rPr lang="pt-PT" altLang="en-US" b="1">
                <a:latin typeface="Quicksand" panose="00000500000000000000" charset="0"/>
                <a:cs typeface="Quicksand" panose="00000500000000000000" charset="0"/>
              </a:rPr>
              <a:t>aplicar um estilo</a:t>
            </a: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 à sua página Web. 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Com o CSS, você pode: 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- Atribuir tamanhos para os elementos HTML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- Atribuir cores em fontes (caractéres) e formas (box-models)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- Posicionamentos e muito mais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2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Obs.: O Css também não é uma linguagem de programação. A aplicação do CSS irá proporcionar uma harmonia no HTML.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</a:t>
            </a:r>
            <a:r>
              <a:rPr lang="pt-PT" altLang="pt-BR" dirty="0">
                <a:solidFill>
                  <a:srgbClr val="CC0000"/>
                </a:solidFill>
              </a:rPr>
              <a:t>.mas antes...</a:t>
            </a:r>
            <a:endParaRPr lang="pt-PT" altLang="pt-BR" dirty="0">
              <a:solidFill>
                <a:srgbClr val="CC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1. Precisamos de um editor de texto, iremos usar o </a:t>
            </a:r>
            <a:r>
              <a:rPr lang="pt-PT" altLang="en-US" b="1">
                <a:latin typeface="Quicksand" panose="00000500000000000000" charset="0"/>
                <a:cs typeface="Quicksand" panose="00000500000000000000" charset="0"/>
              </a:rPr>
              <a:t>SUBLIME TEXT</a:t>
            </a:r>
            <a:endParaRPr lang="pt-PT" altLang="en-US" b="1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2.Vamos preparar nosso ambiente de desenvolvimento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	2.1 - Recomendações: Salve sempre na pasta indicada pelo tio Marcelo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	2.2- Dê os mesmos nomes para atributos conforme for indicado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3. Usar o terminal de comando CMD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4. Simular um ambiente de internet usando o Apache (XAMPP)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585" y="3840480"/>
            <a:ext cx="1478915" cy="1503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15" y="3408680"/>
            <a:ext cx="3938270" cy="2146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261485" y="4474845"/>
            <a:ext cx="3005455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747770" y="5554980"/>
            <a:ext cx="469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Abrindo o navegador e digitar: localhost</a:t>
            </a:r>
            <a:endParaRPr lang="pt-P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pt-PT" altLang="pt-BR" dirty="0"/>
              <a:t>MEU PRIMEIRO CÓDIGO HTML......EU ACHO!...</a:t>
            </a:r>
            <a:r>
              <a:rPr lang="pt-PT" altLang="pt-BR" dirty="0">
                <a:solidFill>
                  <a:srgbClr val="CC0000"/>
                </a:solidFill>
              </a:rPr>
              <a:t>mas antes...</a:t>
            </a:r>
            <a:endParaRPr lang="pt-PT" altLang="pt-BR" dirty="0">
              <a:solidFill>
                <a:srgbClr val="CC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3750" y="953770"/>
            <a:ext cx="1101852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pt-PT" altLang="en-US">
                <a:latin typeface="Quicksand" panose="00000500000000000000" charset="0"/>
                <a:cs typeface="Quicksand" panose="00000500000000000000" charset="0"/>
              </a:rPr>
              <a:t>O XAMPP foi instaldo na raiz ou seja na unidade C:\</a:t>
            </a:r>
            <a:endParaRPr lang="pt-PT" altLang="en-US">
              <a:latin typeface="Quicksand" panose="00000500000000000000" charset="0"/>
              <a:cs typeface="Quicksand" panose="000005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983" t="3309" r="2270" b="5675"/>
          <a:stretch>
            <a:fillRect/>
          </a:stretch>
        </p:blipFill>
        <p:spPr>
          <a:xfrm>
            <a:off x="2912745" y="1987550"/>
            <a:ext cx="6347460" cy="361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3146</Words>
  <Application>WPS Presentation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Roboto</vt:lpstr>
      <vt:lpstr>Quicksand</vt:lpstr>
      <vt:lpstr>微软雅黑</vt:lpstr>
      <vt:lpstr>Arial Unicode MS</vt:lpstr>
      <vt:lpstr>Arial Black</vt:lpstr>
      <vt:lpstr>SimSun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wihmayr</dc:creator>
  <cp:lastModifiedBy>wihmayr</cp:lastModifiedBy>
  <cp:revision>70</cp:revision>
  <dcterms:created xsi:type="dcterms:W3CDTF">2021-08-09T17:36:49Z</dcterms:created>
  <dcterms:modified xsi:type="dcterms:W3CDTF">2021-08-09T17:36:49Z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