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7" r:id="rId3"/>
    <p:sldId id="339" r:id="rId4"/>
    <p:sldId id="402" r:id="rId5"/>
    <p:sldId id="401" r:id="rId6"/>
    <p:sldId id="408" r:id="rId7"/>
    <p:sldId id="403" r:id="rId8"/>
    <p:sldId id="407" r:id="rId9"/>
    <p:sldId id="405" r:id="rId10"/>
    <p:sldId id="406" r:id="rId11"/>
    <p:sldId id="409" r:id="rId12"/>
    <p:sldId id="410" r:id="rId13"/>
    <p:sldId id="411" r:id="rId14"/>
    <p:sldId id="421" r:id="rId15"/>
    <p:sldId id="416" r:id="rId16"/>
    <p:sldId id="417" r:id="rId17"/>
    <p:sldId id="418" r:id="rId18"/>
    <p:sldId id="422" r:id="rId19"/>
    <p:sldId id="420" r:id="rId2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CC3300"/>
    <a:srgbClr val="B2B2B2"/>
    <a:srgbClr val="202020"/>
    <a:srgbClr val="323232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7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/>
          <p:cNvSpPr>
            <a:spLocks noGrp="1"/>
          </p:cNvSpPr>
          <p:nvPr userDrawn="1">
            <p:ph type="pic" sz="quarter" idx="11"/>
          </p:nvPr>
        </p:nvSpPr>
        <p:spPr>
          <a:xfrm>
            <a:off x="1" y="0"/>
            <a:ext cx="12192000" cy="3619502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pt-BR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0" hasCustomPrompt="1"/>
          </p:nvPr>
        </p:nvSpPr>
        <p:spPr>
          <a:xfrm>
            <a:off x="5467350" y="4124844"/>
            <a:ext cx="6431290" cy="1543050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4000">
                <a:solidFill>
                  <a:srgbClr val="014F5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>
              <a:buNone/>
              <a:defRPr>
                <a:solidFill>
                  <a:srgbClr val="026A6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914400" indent="0">
              <a:buNone/>
              <a:defRPr>
                <a:solidFill>
                  <a:srgbClr val="026A6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371600" indent="0">
              <a:buNone/>
              <a:defRPr>
                <a:solidFill>
                  <a:srgbClr val="026A6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1828800" indent="0">
              <a:buNone/>
              <a:defRPr>
                <a:solidFill>
                  <a:srgbClr val="026A6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</a:lstStyle>
          <a:p>
            <a:pPr lvl="0"/>
            <a:r>
              <a:rPr lang="pt-BR" dirty="0"/>
              <a:t>Título</a:t>
            </a:r>
            <a:endParaRPr lang="pt-BR" dirty="0"/>
          </a:p>
        </p:txBody>
      </p:sp>
      <p:sp>
        <p:nvSpPr>
          <p:cNvPr id="19" name="Retângulo 18"/>
          <p:cNvSpPr/>
          <p:nvPr userDrawn="1"/>
        </p:nvSpPr>
        <p:spPr>
          <a:xfrm rot="5400000">
            <a:off x="8660132" y="760620"/>
            <a:ext cx="45719" cy="6431288"/>
          </a:xfrm>
          <a:prstGeom prst="rect">
            <a:avLst/>
          </a:prstGeom>
          <a:solidFill>
            <a:srgbClr val="0398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 userDrawn="1"/>
        </p:nvSpPr>
        <p:spPr>
          <a:xfrm rot="5400000">
            <a:off x="8622122" y="848326"/>
            <a:ext cx="121746" cy="6431289"/>
          </a:xfrm>
          <a:prstGeom prst="rect">
            <a:avLst/>
          </a:prstGeom>
          <a:solidFill>
            <a:srgbClr val="014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 descr="Logotipo, nome da empresa&#10;&#10;Descrição gerada automaticamente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97" b="16743"/>
          <a:stretch>
            <a:fillRect/>
          </a:stretch>
        </p:blipFill>
        <p:spPr>
          <a:xfrm>
            <a:off x="1047421" y="4000499"/>
            <a:ext cx="2967096" cy="1746399"/>
          </a:xfrm>
          <a:prstGeom prst="rect">
            <a:avLst/>
          </a:prstGeom>
        </p:spPr>
      </p:pic>
      <p:sp>
        <p:nvSpPr>
          <p:cNvPr id="21" name="Retângulo 20"/>
          <p:cNvSpPr/>
          <p:nvPr userDrawn="1"/>
        </p:nvSpPr>
        <p:spPr>
          <a:xfrm rot="5400000">
            <a:off x="6005511" y="671513"/>
            <a:ext cx="180975" cy="1219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 userDrawn="1"/>
        </p:nvSpPr>
        <p:spPr>
          <a:xfrm>
            <a:off x="1321235" y="5716037"/>
            <a:ext cx="2230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>
                <a:solidFill>
                  <a:srgbClr val="026A6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@tiacademybrasil</a:t>
            </a:r>
            <a:endParaRPr lang="pt-BR" sz="2000" dirty="0">
              <a:solidFill>
                <a:srgbClr val="026A6E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3" name="Espaço Reservado para Texto 17"/>
          <p:cNvSpPr>
            <a:spLocks noGrp="1"/>
          </p:cNvSpPr>
          <p:nvPr>
            <p:ph type="body" sz="quarter" idx="12" hasCustomPrompt="1"/>
          </p:nvPr>
        </p:nvSpPr>
        <p:spPr>
          <a:xfrm>
            <a:off x="5467347" y="5701141"/>
            <a:ext cx="6431290" cy="643606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rgbClr val="014F5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>
              <a:buNone/>
              <a:defRPr>
                <a:solidFill>
                  <a:srgbClr val="026A6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914400" indent="0">
              <a:buNone/>
              <a:defRPr>
                <a:solidFill>
                  <a:srgbClr val="026A6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371600" indent="0">
              <a:buNone/>
              <a:defRPr>
                <a:solidFill>
                  <a:srgbClr val="026A6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1828800" indent="0">
              <a:buNone/>
              <a:defRPr>
                <a:solidFill>
                  <a:srgbClr val="026A6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</a:lstStyle>
          <a:p>
            <a:pPr lvl="0"/>
            <a:r>
              <a:rPr lang="pt-BR" dirty="0"/>
              <a:t>Nome</a:t>
            </a:r>
            <a:endParaRPr lang="pt-B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ço Reservado para Texto 17"/>
          <p:cNvSpPr>
            <a:spLocks noGrp="1"/>
          </p:cNvSpPr>
          <p:nvPr>
            <p:ph type="body" sz="quarter" idx="10" hasCustomPrompt="1"/>
          </p:nvPr>
        </p:nvSpPr>
        <p:spPr>
          <a:xfrm>
            <a:off x="962018" y="304800"/>
            <a:ext cx="10829932" cy="447675"/>
          </a:xfrm>
          <a:noFill/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014F5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>
              <a:buNone/>
              <a:defRPr>
                <a:solidFill>
                  <a:srgbClr val="026A6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914400" indent="0">
              <a:buNone/>
              <a:defRPr>
                <a:solidFill>
                  <a:srgbClr val="026A6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371600" indent="0">
              <a:buNone/>
              <a:defRPr>
                <a:solidFill>
                  <a:srgbClr val="026A6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1828800" indent="0">
              <a:buNone/>
              <a:defRPr>
                <a:solidFill>
                  <a:srgbClr val="026A6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</a:lstStyle>
          <a:p>
            <a:pPr lvl="0"/>
            <a:r>
              <a:rPr lang="pt-BR" dirty="0"/>
              <a:t>Título</a:t>
            </a:r>
            <a:endParaRPr lang="pt-BR" dirty="0"/>
          </a:p>
        </p:txBody>
      </p:sp>
      <p:sp>
        <p:nvSpPr>
          <p:cNvPr id="19" name="Retângulo 18"/>
          <p:cNvSpPr/>
          <p:nvPr userDrawn="1"/>
        </p:nvSpPr>
        <p:spPr>
          <a:xfrm>
            <a:off x="790575" y="304801"/>
            <a:ext cx="45719" cy="447675"/>
          </a:xfrm>
          <a:prstGeom prst="rect">
            <a:avLst/>
          </a:prstGeom>
          <a:solidFill>
            <a:srgbClr val="0398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 userDrawn="1"/>
        </p:nvSpPr>
        <p:spPr>
          <a:xfrm>
            <a:off x="840271" y="304800"/>
            <a:ext cx="121746" cy="447675"/>
          </a:xfrm>
          <a:prstGeom prst="rect">
            <a:avLst/>
          </a:prstGeom>
          <a:solidFill>
            <a:srgbClr val="014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" name="Agrupar 6"/>
          <p:cNvGrpSpPr/>
          <p:nvPr userDrawn="1"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pic>
          <p:nvPicPr>
            <p:cNvPr id="8" name="Imagem 7" descr="Logotipo, nome da empresa&#10;&#10;Descrição gerada automaticamente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342611"/>
              <a:ext cx="515389" cy="515389"/>
            </a:xfrm>
            <a:prstGeom prst="rect">
              <a:avLst/>
            </a:prstGeom>
          </p:spPr>
        </p:pic>
        <p:sp>
          <p:nvSpPr>
            <p:cNvPr id="9" name="Retângulo 8"/>
            <p:cNvSpPr/>
            <p:nvPr userDrawn="1"/>
          </p:nvSpPr>
          <p:spPr>
            <a:xfrm>
              <a:off x="1" y="0"/>
              <a:ext cx="116377" cy="6342611"/>
            </a:xfrm>
            <a:prstGeom prst="rect">
              <a:avLst/>
            </a:prstGeom>
            <a:solidFill>
              <a:srgbClr val="0398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/>
            <p:cNvSpPr/>
            <p:nvPr userDrawn="1"/>
          </p:nvSpPr>
          <p:spPr>
            <a:xfrm>
              <a:off x="116379" y="-1"/>
              <a:ext cx="399010" cy="6342611"/>
            </a:xfrm>
            <a:prstGeom prst="rect">
              <a:avLst/>
            </a:prstGeom>
            <a:solidFill>
              <a:srgbClr val="014F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/>
            <p:cNvSpPr/>
            <p:nvPr userDrawn="1"/>
          </p:nvSpPr>
          <p:spPr>
            <a:xfrm rot="5400000">
              <a:off x="6295505" y="961506"/>
              <a:ext cx="116377" cy="116766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/>
            <p:cNvSpPr/>
            <p:nvPr userDrawn="1"/>
          </p:nvSpPr>
          <p:spPr>
            <a:xfrm rot="5400000">
              <a:off x="6154189" y="703810"/>
              <a:ext cx="399010" cy="11676612"/>
            </a:xfrm>
            <a:prstGeom prst="rect">
              <a:avLst/>
            </a:prstGeom>
            <a:solidFill>
              <a:srgbClr val="026A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aixaDeTexto 12"/>
            <p:cNvSpPr txBox="1"/>
            <p:nvPr userDrawn="1"/>
          </p:nvSpPr>
          <p:spPr>
            <a:xfrm>
              <a:off x="515387" y="6388227"/>
              <a:ext cx="16161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@tiacademybrasil</a:t>
              </a:r>
              <a:endParaRPr lang="pt-BR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ço Reservado para Imagem 10" descr="Laptop em cima de teclado de computador&#10;&#10;Descrição gerada automaticamente"/>
          <p:cNvPicPr>
            <a:picLocks noGrp="1" noChangeAspect="1"/>
          </p:cNvPicPr>
          <p:nvPr>
            <p:ph type="pic" sz="quarter" idx="1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34" b="27734"/>
          <a:stretch>
            <a:fillRect/>
          </a:stretch>
        </p:blipFill>
        <p:spPr/>
      </p:pic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altLang="pt-BR" dirty="0"/>
              <a:t>JAVASCRIPT</a:t>
            </a:r>
            <a:endParaRPr lang="pt-PT" alt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AULA </a:t>
            </a:r>
            <a:r>
              <a:rPr lang="pt-PT" altLang="pt-BR" dirty="0"/>
              <a:t>5</a:t>
            </a:r>
            <a:r>
              <a:rPr lang="pt-BR" dirty="0"/>
              <a:t> | Prof. </a:t>
            </a:r>
            <a:r>
              <a:rPr lang="pt-PT" altLang="pt-BR" dirty="0"/>
              <a:t>Marcelo</a:t>
            </a:r>
            <a:endParaRPr lang="pt-PT" alt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JS</a:t>
            </a:r>
            <a:endParaRPr lang="pt-PT" dirty="0"/>
          </a:p>
        </p:txBody>
      </p:sp>
      <p:sp>
        <p:nvSpPr>
          <p:cNvPr id="3" name="Text Box 2"/>
          <p:cNvSpPr txBox="1"/>
          <p:nvPr/>
        </p:nvSpPr>
        <p:spPr>
          <a:xfrm>
            <a:off x="883920" y="699770"/>
            <a:ext cx="83902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pt-PT" altLang="pt-BR" sz="2000" b="1" dirty="0" smtClean="0">
                <a:latin typeface="Quicksand" panose="00000500000000000000" charset="0"/>
                <a:cs typeface="Quicksand" panose="00000500000000000000" charset="0"/>
              </a:rPr>
              <a:t>throw</a:t>
            </a:r>
            <a:endParaRPr lang="pt-PT" altLang="pt-BR" sz="2000" b="1" dirty="0" smtClean="0">
              <a:latin typeface="Quicksand" panose="00000500000000000000" charset="0"/>
              <a:cs typeface="Quicksand" panose="00000500000000000000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871855" y="1282065"/>
            <a:ext cx="1094359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 </a:t>
            </a:r>
            <a:r>
              <a:rPr lang="pt-PT" altLang="en-US"/>
              <a:t>instrução </a:t>
            </a:r>
            <a:r>
              <a:rPr lang="en-US" b="1"/>
              <a:t>throw</a:t>
            </a:r>
            <a:r>
              <a:rPr lang="en-US"/>
              <a:t> </a:t>
            </a:r>
            <a:r>
              <a:rPr lang="pt-PT" altLang="en-US"/>
              <a:t>irá </a:t>
            </a:r>
            <a:r>
              <a:rPr lang="en-US"/>
              <a:t>lança</a:t>
            </a:r>
            <a:r>
              <a:rPr lang="pt-PT" altLang="en-US"/>
              <a:t>r</a:t>
            </a:r>
            <a:r>
              <a:rPr lang="en-US"/>
              <a:t> </a:t>
            </a:r>
            <a:r>
              <a:rPr lang="en-US" b="1"/>
              <a:t>uma exceção</a:t>
            </a:r>
            <a:r>
              <a:rPr lang="en-US"/>
              <a:t> </a:t>
            </a:r>
            <a:r>
              <a:rPr lang="en-US" b="1"/>
              <a:t>definida pelo usuário</a:t>
            </a:r>
            <a:r>
              <a:rPr lang="en-US"/>
              <a:t>. A execução </a:t>
            </a:r>
            <a:r>
              <a:rPr lang="pt-PT" altLang="en-US"/>
              <a:t>da execeção </a:t>
            </a:r>
            <a:r>
              <a:rPr lang="en-US"/>
              <a:t>será </a:t>
            </a:r>
            <a:r>
              <a:rPr lang="pt-PT" altLang="en-US"/>
              <a:t>enviada </a:t>
            </a:r>
            <a:r>
              <a:rPr lang="en-US"/>
              <a:t>para o primeiro bloco catch. </a:t>
            </a:r>
            <a:endParaRPr lang="en-US"/>
          </a:p>
          <a:p>
            <a:endParaRPr lang="en-US"/>
          </a:p>
          <a:p>
            <a:r>
              <a:rPr lang="en-US"/>
              <a:t>var n='5s';</a:t>
            </a:r>
            <a:endParaRPr lang="en-US"/>
          </a:p>
          <a:p>
            <a:r>
              <a:rPr lang="en-US" b="1"/>
              <a:t>try </a:t>
            </a:r>
            <a:r>
              <a:rPr lang="en-US"/>
              <a:t>{ </a:t>
            </a:r>
            <a:r>
              <a:rPr lang="pt-PT" altLang="en-US"/>
              <a:t>// tente fazer</a:t>
            </a:r>
            <a:endParaRPr lang="pt-PT" altLang="en-US"/>
          </a:p>
          <a:p>
            <a:endParaRPr lang="en-US"/>
          </a:p>
          <a:p>
            <a:pPr lvl="1"/>
            <a:r>
              <a:rPr lang="en-US"/>
              <a:t> n = Number(n);  	</a:t>
            </a:r>
            <a:endParaRPr lang="en-US"/>
          </a:p>
          <a:p>
            <a:pPr lvl="1"/>
            <a:r>
              <a:rPr lang="en-US"/>
              <a:t> if(isNaN(n)) throw "O valor digitado não é um número";</a:t>
            </a:r>
            <a:endParaRPr lang="en-US"/>
          </a:p>
          <a:p>
            <a:pPr lvl="1"/>
            <a:r>
              <a:rPr lang="en-US"/>
              <a:t> console.log(`N é o número ${n}`);</a:t>
            </a:r>
            <a:endParaRPr lang="en-US"/>
          </a:p>
          <a:p>
            <a:endParaRPr lang="en-US"/>
          </a:p>
          <a:p>
            <a:r>
              <a:rPr lang="en-US"/>
              <a:t>}</a:t>
            </a:r>
            <a:r>
              <a:rPr lang="en-US" b="1"/>
              <a:t>catch</a:t>
            </a:r>
            <a:r>
              <a:rPr lang="en-US"/>
              <a:t>(e){ </a:t>
            </a:r>
            <a:r>
              <a:rPr lang="pt-PT" altLang="en-US"/>
              <a:t>// capture o erro se existir</a:t>
            </a:r>
            <a:endParaRPr lang="pt-PT" altLang="en-US"/>
          </a:p>
          <a:p>
            <a:endParaRPr lang="pt-PT" altLang="en-US"/>
          </a:p>
          <a:p>
            <a:r>
              <a:rPr lang="en-US"/>
              <a:t>	console.log(`Erro: ${e}`);	</a:t>
            </a:r>
            <a:endParaRPr lang="en-US"/>
          </a:p>
          <a:p>
            <a:endParaRPr lang="en-US"/>
          </a:p>
          <a:p>
            <a:r>
              <a:rPr lang="en-US"/>
              <a:t>}</a:t>
            </a:r>
            <a:r>
              <a:rPr lang="en-US" b="1"/>
              <a:t>finally </a:t>
            </a:r>
            <a:r>
              <a:rPr lang="en-US"/>
              <a:t>{ </a:t>
            </a:r>
            <a:r>
              <a:rPr lang="pt-PT" altLang="en-US"/>
              <a:t>// execute no final</a:t>
            </a:r>
            <a:endParaRPr lang="en-US"/>
          </a:p>
          <a:p>
            <a:r>
              <a:rPr lang="en-US"/>
              <a:t>        n=0;</a:t>
            </a:r>
            <a:endParaRPr lang="en-US"/>
          </a:p>
          <a:p>
            <a:r>
              <a:rPr lang="en-US"/>
              <a:t>}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JS</a:t>
            </a:r>
            <a:endParaRPr lang="pt-PT" dirty="0"/>
          </a:p>
        </p:txBody>
      </p:sp>
      <p:sp>
        <p:nvSpPr>
          <p:cNvPr id="3" name="Text Box 2"/>
          <p:cNvSpPr txBox="1"/>
          <p:nvPr/>
        </p:nvSpPr>
        <p:spPr>
          <a:xfrm>
            <a:off x="871220" y="2938145"/>
            <a:ext cx="83902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pt-PT" altLang="pt-BR" sz="2400" b="1" dirty="0" smtClean="0">
                <a:latin typeface="Quicksand" panose="00000500000000000000" charset="0"/>
                <a:cs typeface="Quicksand" panose="00000500000000000000" charset="0"/>
              </a:rPr>
              <a:t>Módulos em JS - Importação e Exportação </a:t>
            </a:r>
            <a:endParaRPr lang="pt-PT" altLang="pt-BR" sz="2400" b="1" dirty="0" smtClean="0">
              <a:latin typeface="Quicksand" panose="00000500000000000000" charset="0"/>
              <a:cs typeface="Quicksand" panose="0000050000000000000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JS</a:t>
            </a:r>
            <a:endParaRPr lang="pt-PT" dirty="0"/>
          </a:p>
        </p:txBody>
      </p:sp>
      <p:sp>
        <p:nvSpPr>
          <p:cNvPr id="4" name="Text Box 3"/>
          <p:cNvSpPr txBox="1"/>
          <p:nvPr/>
        </p:nvSpPr>
        <p:spPr>
          <a:xfrm>
            <a:off x="696595" y="1172845"/>
            <a:ext cx="11206480" cy="49796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pt-PT" altLang="en-US" sz="2000"/>
              <a:t>Atualmente o JS permite a criação de módulos que possam ser compartilhados ou exportados para toda a aplicação. </a:t>
            </a:r>
            <a:endParaRPr lang="pt-PT" altLang="en-US" sz="2000"/>
          </a:p>
          <a:p>
            <a:pPr>
              <a:lnSpc>
                <a:spcPct val="60000"/>
              </a:lnSpc>
            </a:pPr>
            <a:endParaRPr lang="pt-PT" altLang="en-US" sz="2000"/>
          </a:p>
          <a:p>
            <a:pPr>
              <a:lnSpc>
                <a:spcPct val="120000"/>
              </a:lnSpc>
            </a:pPr>
            <a:r>
              <a:rPr lang="pt-PT" altLang="en-US" sz="2000"/>
              <a:t>Um módulo pode ser uma variável, uma constante, uma função ou qualquer outra instrução codificada que possa ser exportada. </a:t>
            </a:r>
            <a:endParaRPr lang="pt-PT" altLang="en-US" sz="2000"/>
          </a:p>
          <a:p>
            <a:pPr>
              <a:lnSpc>
                <a:spcPct val="90000"/>
              </a:lnSpc>
            </a:pPr>
            <a:endParaRPr lang="pt-PT" altLang="en-US" sz="2000"/>
          </a:p>
          <a:p>
            <a:pPr>
              <a:lnSpc>
                <a:spcPct val="120000"/>
              </a:lnSpc>
            </a:pPr>
            <a:r>
              <a:rPr lang="pt-PT" altLang="en-US" sz="1600"/>
              <a:t>Para efetuar uma exportação deve-se atribuir a palavra reservada export antes do objeto a ser exportado: </a:t>
            </a:r>
            <a:endParaRPr lang="pt-PT" altLang="en-US" sz="1600"/>
          </a:p>
          <a:p>
            <a:pPr>
              <a:lnSpc>
                <a:spcPct val="120000"/>
              </a:lnSpc>
            </a:pPr>
            <a:endParaRPr lang="pt-PT" altLang="en-US" sz="1600"/>
          </a:p>
          <a:p>
            <a:pPr>
              <a:lnSpc>
                <a:spcPct val="120000"/>
              </a:lnSpc>
            </a:pPr>
            <a:r>
              <a:rPr lang="pt-PT" altLang="en-US" sz="1600"/>
              <a:t>No JS de </a:t>
            </a:r>
            <a:r>
              <a:rPr lang="pt-PT" altLang="en-US" sz="1600" b="1"/>
              <a:t>exportação </a:t>
            </a:r>
            <a:r>
              <a:rPr lang="pt-PT" altLang="en-US" sz="1600"/>
              <a:t>do módulo: </a:t>
            </a:r>
            <a:endParaRPr lang="pt-PT" altLang="en-US" sz="1600"/>
          </a:p>
          <a:p>
            <a:pPr>
              <a:lnSpc>
                <a:spcPct val="120000"/>
              </a:lnSpc>
            </a:pPr>
            <a:r>
              <a:rPr lang="pt-PT" altLang="en-US" sz="1600">
                <a:solidFill>
                  <a:srgbClr val="FF0000"/>
                </a:solidFill>
              </a:rPr>
              <a:t>export </a:t>
            </a:r>
            <a:r>
              <a:rPr lang="pt-PT" altLang="en-US" sz="1600"/>
              <a:t>const meuModulo = function(){….}</a:t>
            </a:r>
            <a:endParaRPr lang="pt-PT" altLang="en-US" sz="1600"/>
          </a:p>
          <a:p>
            <a:pPr>
              <a:lnSpc>
                <a:spcPct val="120000"/>
              </a:lnSpc>
            </a:pPr>
            <a:endParaRPr lang="pt-PT" altLang="en-US" sz="1600"/>
          </a:p>
          <a:p>
            <a:pPr>
              <a:lnSpc>
                <a:spcPct val="120000"/>
              </a:lnSpc>
            </a:pPr>
            <a:r>
              <a:rPr lang="pt-PT" altLang="en-US" sz="1600"/>
              <a:t>No JS de </a:t>
            </a:r>
            <a:r>
              <a:rPr lang="pt-PT" altLang="en-US" sz="1600" b="1"/>
              <a:t>importação </a:t>
            </a:r>
            <a:r>
              <a:rPr lang="pt-PT" altLang="en-US" sz="1600"/>
              <a:t>do módulo:</a:t>
            </a:r>
            <a:endParaRPr lang="pt-PT" altLang="en-US" sz="1600"/>
          </a:p>
          <a:p>
            <a:pPr>
              <a:lnSpc>
                <a:spcPct val="120000"/>
              </a:lnSpc>
            </a:pPr>
            <a:r>
              <a:rPr lang="pt-PT" altLang="en-US" sz="1600" b="1">
                <a:solidFill>
                  <a:schemeClr val="accent1"/>
                </a:solidFill>
              </a:rPr>
              <a:t>import </a:t>
            </a:r>
            <a:r>
              <a:rPr lang="pt-PT" altLang="en-US" sz="1600"/>
              <a:t>{modulo1, modulo2,…} </a:t>
            </a:r>
            <a:r>
              <a:rPr lang="pt-PT" altLang="en-US" sz="1600" b="1">
                <a:solidFill>
                  <a:schemeClr val="accent1"/>
                </a:solidFill>
              </a:rPr>
              <a:t>from </a:t>
            </a:r>
            <a:r>
              <a:rPr lang="pt-PT" altLang="en-US" sz="1600"/>
              <a:t>‘./patch’// o caminho do módulo</a:t>
            </a:r>
            <a:endParaRPr lang="pt-PT" altLang="en-US" sz="1600"/>
          </a:p>
          <a:p>
            <a:pPr>
              <a:lnSpc>
                <a:spcPct val="120000"/>
              </a:lnSpc>
            </a:pPr>
            <a:endParaRPr lang="pt-PT" altLang="en-US" sz="1600"/>
          </a:p>
          <a:p>
            <a:pPr>
              <a:lnSpc>
                <a:spcPct val="120000"/>
              </a:lnSpc>
            </a:pPr>
            <a:r>
              <a:rPr lang="pt-PT" altLang="en-US" sz="1600"/>
              <a:t>No arquivo HTML:</a:t>
            </a:r>
            <a:endParaRPr lang="pt-PT" altLang="en-US" sz="1600"/>
          </a:p>
          <a:p>
            <a:pPr>
              <a:lnSpc>
                <a:spcPct val="120000"/>
              </a:lnSpc>
            </a:pPr>
            <a:r>
              <a:rPr lang="pt-PT" altLang="en-US" sz="1600"/>
              <a:t>&lt;script </a:t>
            </a:r>
            <a:r>
              <a:rPr lang="pt-PT" altLang="en-US" sz="1600" b="1"/>
              <a:t>type=‘module’</a:t>
            </a:r>
            <a:r>
              <a:rPr lang="pt-PT" altLang="en-US" sz="1600"/>
              <a:t> src=‘</a:t>
            </a:r>
            <a:r>
              <a:rPr lang="pt-PT" altLang="en-US" sz="1600" b="1"/>
              <a:t>arquivo</a:t>
            </a:r>
            <a:r>
              <a:rPr lang="pt-PT" altLang="en-US" sz="1600"/>
              <a:t>.</a:t>
            </a:r>
            <a:r>
              <a:rPr lang="pt-PT" altLang="en-US" sz="1600" b="1"/>
              <a:t>js</a:t>
            </a:r>
            <a:r>
              <a:rPr lang="pt-PT" altLang="en-US" sz="1600"/>
              <a:t>’&gt;&lt;/script&gt;</a:t>
            </a:r>
            <a:endParaRPr lang="pt-PT" altLang="en-US" sz="1600"/>
          </a:p>
        </p:txBody>
      </p:sp>
      <p:sp>
        <p:nvSpPr>
          <p:cNvPr id="5" name="Text Box 4"/>
          <p:cNvSpPr txBox="1"/>
          <p:nvPr/>
        </p:nvSpPr>
        <p:spPr>
          <a:xfrm>
            <a:off x="850265" y="692785"/>
            <a:ext cx="83902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pt-PT" altLang="pt-BR" sz="2400" b="1" dirty="0" smtClean="0">
                <a:latin typeface="Quicksand" panose="00000500000000000000" charset="0"/>
                <a:cs typeface="Quicksand" panose="00000500000000000000" charset="0"/>
              </a:rPr>
              <a:t>Módulos em JS Importação e Exportação </a:t>
            </a:r>
            <a:endParaRPr lang="pt-PT" altLang="pt-BR" sz="2400" b="1" dirty="0" smtClean="0">
              <a:latin typeface="Quicksand" panose="00000500000000000000" charset="0"/>
              <a:cs typeface="Quicksand" panose="0000050000000000000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JS</a:t>
            </a:r>
            <a:endParaRPr lang="pt-PT" dirty="0"/>
          </a:p>
        </p:txBody>
      </p:sp>
      <p:sp>
        <p:nvSpPr>
          <p:cNvPr id="4" name="Text Box 3"/>
          <p:cNvSpPr txBox="1"/>
          <p:nvPr/>
        </p:nvSpPr>
        <p:spPr>
          <a:xfrm>
            <a:off x="696595" y="1172845"/>
            <a:ext cx="11206480" cy="5266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pt-PT" altLang="en-US"/>
              <a:t>As atualizações decorrentes em 2017 previam a importação de vários módulos usando um “coringa” como o “*” asterisco, no entanto é necessário o uso de “alias name” (apelido ou novo nome) para renomear o pacote (podendo ser inclusive o mesmo) . Ex.: </a:t>
            </a:r>
            <a:endParaRPr lang="pt-PT" altLang="en-US"/>
          </a:p>
          <a:p>
            <a:pPr algn="ctr">
              <a:lnSpc>
                <a:spcPct val="120000"/>
              </a:lnSpc>
            </a:pPr>
            <a:r>
              <a:rPr lang="pt-PT" altLang="en-US"/>
              <a:t>	import defaultExport, </a:t>
            </a:r>
            <a:r>
              <a:rPr lang="pt-PT" altLang="en-US" b="1"/>
              <a:t>*</a:t>
            </a:r>
            <a:r>
              <a:rPr lang="pt-PT" altLang="en-US"/>
              <a:t> </a:t>
            </a:r>
            <a:r>
              <a:rPr lang="pt-PT" altLang="en-US" b="1"/>
              <a:t>as name </a:t>
            </a:r>
            <a:r>
              <a:rPr lang="pt-PT" altLang="en-US"/>
              <a:t>from "module-name";</a:t>
            </a:r>
            <a:endParaRPr lang="pt-PT" altLang="en-US"/>
          </a:p>
          <a:p>
            <a:pPr>
              <a:lnSpc>
                <a:spcPct val="120000"/>
              </a:lnSpc>
            </a:pPr>
            <a:r>
              <a:rPr lang="pt-PT" altLang="en-US"/>
              <a:t>Exemplo considerando nossa última aula.</a:t>
            </a:r>
            <a:endParaRPr lang="pt-PT" altLang="en-US"/>
          </a:p>
          <a:p>
            <a:pPr>
              <a:lnSpc>
                <a:spcPct val="120000"/>
              </a:lnSpc>
            </a:pPr>
            <a:endParaRPr lang="pt-PT" altLang="en-US"/>
          </a:p>
          <a:p>
            <a:pPr>
              <a:lnSpc>
                <a:spcPct val="120000"/>
              </a:lnSpc>
            </a:pPr>
            <a:r>
              <a:rPr lang="pt-PT" altLang="en-US" b="1"/>
              <a:t>Uma importação literal (importando apenas um):</a:t>
            </a:r>
            <a:endParaRPr lang="pt-PT" altLang="en-US"/>
          </a:p>
          <a:p>
            <a:pPr>
              <a:lnSpc>
                <a:spcPct val="120000"/>
              </a:lnSpc>
            </a:pPr>
            <a:r>
              <a:rPr lang="pt-PT" altLang="en-US"/>
              <a:t>import {msgLog} from './modulos/modulos.js'; </a:t>
            </a:r>
            <a:endParaRPr lang="pt-PT" altLang="en-US"/>
          </a:p>
          <a:p>
            <a:pPr>
              <a:lnSpc>
                <a:spcPct val="60000"/>
              </a:lnSpc>
            </a:pPr>
            <a:endParaRPr lang="pt-PT" altLang="en-US"/>
          </a:p>
          <a:p>
            <a:pPr>
              <a:lnSpc>
                <a:spcPct val="90000"/>
              </a:lnSpc>
            </a:pPr>
            <a:r>
              <a:rPr lang="pt-PT" altLang="en-US" b="1"/>
              <a:t>Importando mais de um: </a:t>
            </a:r>
            <a:endParaRPr lang="pt-PT" altLang="en-US"/>
          </a:p>
          <a:p>
            <a:pPr>
              <a:lnSpc>
                <a:spcPct val="90000"/>
              </a:lnSpc>
            </a:pPr>
            <a:r>
              <a:rPr lang="pt-PT" altLang="en-US"/>
              <a:t>import {msgLog, Produtos} from './modulos/modulos.js';</a:t>
            </a:r>
            <a:endParaRPr lang="pt-PT" altLang="en-US"/>
          </a:p>
          <a:p>
            <a:pPr>
              <a:lnSpc>
                <a:spcPct val="70000"/>
              </a:lnSpc>
            </a:pPr>
            <a:endParaRPr lang="pt-PT" altLang="en-US"/>
          </a:p>
          <a:p>
            <a:pPr>
              <a:lnSpc>
                <a:spcPct val="120000"/>
              </a:lnSpc>
            </a:pPr>
            <a:r>
              <a:rPr lang="pt-PT" altLang="en-US" b="1"/>
              <a:t>Importando todos por um “alias”:</a:t>
            </a:r>
            <a:r>
              <a:rPr lang="pt-PT" altLang="en-US"/>
              <a:t> </a:t>
            </a:r>
            <a:endParaRPr lang="pt-PT" altLang="en-US"/>
          </a:p>
          <a:p>
            <a:pPr>
              <a:lnSpc>
                <a:spcPct val="120000"/>
              </a:lnSpc>
            </a:pPr>
            <a:r>
              <a:rPr lang="pt-PT" altLang="en-US"/>
              <a:t>import * as novoNome from './modulos/modulos.js'; </a:t>
            </a:r>
            <a:endParaRPr lang="pt-PT" altLang="en-US"/>
          </a:p>
          <a:p>
            <a:pPr>
              <a:lnSpc>
                <a:spcPct val="120000"/>
              </a:lnSpc>
            </a:pPr>
            <a:r>
              <a:rPr lang="pt-PT" altLang="en-US"/>
              <a:t>novoNome.msgLog(string)</a:t>
            </a:r>
            <a:endParaRPr lang="pt-PT" altLang="en-US"/>
          </a:p>
          <a:p>
            <a:pPr>
              <a:lnSpc>
                <a:spcPct val="120000"/>
              </a:lnSpc>
            </a:pPr>
            <a:r>
              <a:rPr lang="pt-PT" altLang="en-US"/>
              <a:t>console.log(novoNome.Produtos[0].codigoProduto)</a:t>
            </a:r>
            <a:endParaRPr lang="pt-PT" altLang="en-US"/>
          </a:p>
          <a:p>
            <a:pPr>
              <a:lnSpc>
                <a:spcPct val="120000"/>
              </a:lnSpc>
            </a:pPr>
            <a:endParaRPr lang="pt-PT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850265" y="692785"/>
            <a:ext cx="83902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pt-PT" altLang="pt-BR" sz="2400" b="1" dirty="0" smtClean="0">
                <a:latin typeface="Quicksand" panose="00000500000000000000" charset="0"/>
                <a:cs typeface="Quicksand" panose="00000500000000000000" charset="0"/>
              </a:rPr>
              <a:t>SIM, VOCÊ PODE IMPORTAR VÁRIOS MÓDULOS</a:t>
            </a:r>
            <a:endParaRPr lang="pt-PT" altLang="pt-BR" sz="2400" b="1" dirty="0" smtClean="0">
              <a:latin typeface="Quicksand" panose="00000500000000000000" charset="0"/>
              <a:cs typeface="Quicksand" panose="0000050000000000000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JS</a:t>
            </a:r>
            <a:endParaRPr lang="pt-PT" dirty="0"/>
          </a:p>
        </p:txBody>
      </p:sp>
      <p:sp>
        <p:nvSpPr>
          <p:cNvPr id="3" name="Text Box 2"/>
          <p:cNvSpPr txBox="1"/>
          <p:nvPr/>
        </p:nvSpPr>
        <p:spPr>
          <a:xfrm>
            <a:off x="871220" y="2938145"/>
            <a:ext cx="83902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pt-PT" altLang="pt-BR" sz="2400" b="1" dirty="0" smtClean="0">
                <a:latin typeface="Quicksand" panose="00000500000000000000" charset="0"/>
                <a:cs typeface="Quicksand" panose="00000500000000000000" charset="0"/>
              </a:rPr>
              <a:t>API FETCH </a:t>
            </a:r>
            <a:endParaRPr lang="pt-PT" altLang="pt-BR" sz="2400" b="1" dirty="0" smtClean="0">
              <a:latin typeface="Quicksand" panose="00000500000000000000" charset="0"/>
              <a:cs typeface="Quicksand" panose="0000050000000000000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JS</a:t>
            </a:r>
            <a:endParaRPr lang="pt-PT" dirty="0"/>
          </a:p>
        </p:txBody>
      </p:sp>
      <p:sp>
        <p:nvSpPr>
          <p:cNvPr id="4" name="Text Box 3"/>
          <p:cNvSpPr txBox="1"/>
          <p:nvPr/>
        </p:nvSpPr>
        <p:spPr>
          <a:xfrm>
            <a:off x="696595" y="1172845"/>
            <a:ext cx="1120648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pt-PT" altLang="en-US" sz="2000" b="1"/>
              <a:t>O QUE É UMA API</a:t>
            </a:r>
            <a:endParaRPr lang="pt-PT" altLang="en-US" sz="2000" b="1"/>
          </a:p>
          <a:p>
            <a:pPr>
              <a:lnSpc>
                <a:spcPct val="120000"/>
              </a:lnSpc>
            </a:pPr>
            <a:endParaRPr lang="pt-PT" altLang="en-US" sz="2000" b="1"/>
          </a:p>
          <a:p>
            <a:pPr>
              <a:lnSpc>
                <a:spcPct val="120000"/>
              </a:lnSpc>
            </a:pPr>
            <a:r>
              <a:rPr lang="pt-PT" altLang="en-US" sz="2000"/>
              <a:t>As APIs (</a:t>
            </a:r>
            <a:r>
              <a:rPr lang="pt-PT" altLang="en-US" sz="2000" b="1"/>
              <a:t>Application Programming Interface</a:t>
            </a:r>
            <a:r>
              <a:rPr lang="pt-PT" altLang="en-US" sz="2000"/>
              <a:t>) são um conjunto de padrões que fazem parte de uma interface e que permitem a criação de plataformas de maneira mais simples e prática para desenvolvedores.</a:t>
            </a:r>
            <a:endParaRPr lang="pt-PT" altLang="en-US" sz="2000"/>
          </a:p>
          <a:p>
            <a:pPr>
              <a:lnSpc>
                <a:spcPct val="120000"/>
              </a:lnSpc>
            </a:pPr>
            <a:endParaRPr lang="pt-PT" altLang="en-US" sz="2000"/>
          </a:p>
          <a:p>
            <a:pPr>
              <a:lnSpc>
                <a:spcPct val="120000"/>
              </a:lnSpc>
            </a:pPr>
            <a:r>
              <a:rPr lang="pt-PT" altLang="en-US" sz="2000"/>
              <a:t>A </a:t>
            </a:r>
            <a:r>
              <a:rPr lang="pt-PT" altLang="en-US" sz="2000" b="1"/>
              <a:t>API Fetch</a:t>
            </a:r>
            <a:r>
              <a:rPr lang="pt-PT" altLang="en-US" sz="2000"/>
              <a:t> fornece uma interface JavaScript para acessar e manipular partes do pipeline HTTP, tais como os pedidos e respostas. </a:t>
            </a:r>
            <a:endParaRPr lang="pt-PT" altLang="en-US" sz="2000"/>
          </a:p>
          <a:p>
            <a:pPr>
              <a:lnSpc>
                <a:spcPct val="120000"/>
              </a:lnSpc>
            </a:pPr>
            <a:endParaRPr lang="pt-PT" altLang="en-US" sz="2000"/>
          </a:p>
          <a:p>
            <a:pPr>
              <a:lnSpc>
                <a:spcPct val="120000"/>
              </a:lnSpc>
            </a:pPr>
            <a:r>
              <a:rPr lang="pt-PT" altLang="en-US" sz="2000"/>
              <a:t>Ela também fornece o método global fetch()  que fornece uma maneira fácil de buscar recursos de forma </a:t>
            </a:r>
            <a:r>
              <a:rPr lang="pt-PT" altLang="en-US" sz="2000" b="1"/>
              <a:t>assíncrona </a:t>
            </a:r>
            <a:r>
              <a:rPr lang="pt-PT" altLang="en-US" sz="2000"/>
              <a:t>através da rede. Ex.: </a:t>
            </a:r>
            <a:endParaRPr lang="pt-PT" altLang="en-US" sz="2000"/>
          </a:p>
          <a:p>
            <a:pPr>
              <a:lnSpc>
                <a:spcPct val="120000"/>
              </a:lnSpc>
            </a:pPr>
            <a:r>
              <a:rPr lang="pt-PT" altLang="en-US" sz="2000"/>
              <a:t>var retorno = </a:t>
            </a:r>
            <a:r>
              <a:rPr lang="pt-PT" altLang="en-US" sz="2000" b="1"/>
              <a:t>fetch</a:t>
            </a:r>
            <a:r>
              <a:rPr lang="pt-PT" altLang="en-US" sz="2000"/>
              <a:t>(url);</a:t>
            </a:r>
            <a:endParaRPr lang="pt-PT" altLang="en-US" sz="2000"/>
          </a:p>
          <a:p>
            <a:pPr>
              <a:lnSpc>
                <a:spcPct val="120000"/>
              </a:lnSpc>
            </a:pPr>
            <a:endParaRPr lang="pt-PT" altLang="en-US" sz="2000"/>
          </a:p>
          <a:p>
            <a:pPr>
              <a:lnSpc>
                <a:spcPct val="120000"/>
              </a:lnSpc>
            </a:pPr>
            <a:r>
              <a:rPr lang="pt-PT" altLang="en-US" sz="2000"/>
              <a:t>Conheça mais sobre a api fetch aqui: </a:t>
            </a:r>
            <a:r>
              <a:rPr lang="pt-PT" altLang="en-US" sz="1600"/>
              <a:t>https://developer.mozilla.org/pt-BR/docs/Web/API/Fetch_API/Using_Fetch</a:t>
            </a:r>
            <a:endParaRPr lang="pt-PT" altLang="en-US" sz="1600"/>
          </a:p>
        </p:txBody>
      </p:sp>
      <p:sp>
        <p:nvSpPr>
          <p:cNvPr id="3" name="Text Box 2"/>
          <p:cNvSpPr txBox="1"/>
          <p:nvPr/>
        </p:nvSpPr>
        <p:spPr>
          <a:xfrm>
            <a:off x="962025" y="712470"/>
            <a:ext cx="83902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pt-PT" altLang="pt-BR" sz="2400" b="1" dirty="0" smtClean="0">
                <a:latin typeface="Quicksand" panose="00000500000000000000" charset="0"/>
                <a:cs typeface="Quicksand" panose="00000500000000000000" charset="0"/>
              </a:rPr>
              <a:t>API FETCH </a:t>
            </a:r>
            <a:endParaRPr lang="pt-PT" altLang="pt-BR" sz="2400" b="1" dirty="0" smtClean="0">
              <a:latin typeface="Quicksand" panose="00000500000000000000" charset="0"/>
              <a:cs typeface="Quicksand" panose="0000050000000000000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JS</a:t>
            </a:r>
            <a:endParaRPr lang="pt-PT" dirty="0"/>
          </a:p>
        </p:txBody>
      </p:sp>
      <p:sp>
        <p:nvSpPr>
          <p:cNvPr id="4" name="Text Box 3"/>
          <p:cNvSpPr txBox="1"/>
          <p:nvPr/>
        </p:nvSpPr>
        <p:spPr>
          <a:xfrm>
            <a:off x="773430" y="924560"/>
            <a:ext cx="1120648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pt-PT" altLang="en-US" sz="2000" b="1"/>
              <a:t>Async / await / Promise</a:t>
            </a:r>
            <a:endParaRPr lang="pt-PT" altLang="en-US" sz="2000" b="1"/>
          </a:p>
          <a:p>
            <a:pPr>
              <a:lnSpc>
                <a:spcPct val="120000"/>
              </a:lnSpc>
            </a:pPr>
            <a:endParaRPr lang="pt-PT" altLang="en-US" sz="2000" b="1"/>
          </a:p>
          <a:p>
            <a:pPr>
              <a:lnSpc>
                <a:spcPct val="120000"/>
              </a:lnSpc>
            </a:pPr>
            <a:r>
              <a:rPr lang="pt-PT" altLang="en-US" sz="2000"/>
              <a:t>Quando uma função assíncrona (async) é chamada, ela retorna uma </a:t>
            </a:r>
            <a:r>
              <a:rPr lang="pt-PT" altLang="en-US" sz="2000" b="1"/>
              <a:t>Promise</a:t>
            </a:r>
            <a:r>
              <a:rPr lang="pt-PT" altLang="en-US" sz="2000"/>
              <a:t>. Quando a função assíncrona retorna um valor, a Promise será resolvida com o valor retornado. </a:t>
            </a:r>
            <a:endParaRPr lang="pt-PT" altLang="en-US" sz="2000"/>
          </a:p>
          <a:p>
            <a:pPr>
              <a:lnSpc>
                <a:spcPct val="120000"/>
              </a:lnSpc>
            </a:pPr>
            <a:endParaRPr lang="pt-PT" altLang="en-US" sz="2000"/>
          </a:p>
          <a:p>
            <a:pPr>
              <a:lnSpc>
                <a:spcPct val="120000"/>
              </a:lnSpc>
            </a:pPr>
            <a:r>
              <a:rPr lang="pt-PT" altLang="en-US" sz="2000"/>
              <a:t>Uma função assíncrona pode conter uma expressão </a:t>
            </a:r>
            <a:r>
              <a:rPr lang="pt-PT" altLang="en-US" sz="2000" b="1"/>
              <a:t>await</a:t>
            </a:r>
            <a:r>
              <a:rPr lang="pt-PT" altLang="en-US" sz="2000"/>
              <a:t>, que pausa a execução da função assíncrona e espera pela resolução da </a:t>
            </a:r>
            <a:r>
              <a:rPr lang="pt-PT" altLang="en-US" sz="2000" b="1"/>
              <a:t>Promise</a:t>
            </a:r>
            <a:r>
              <a:rPr lang="pt-PT" altLang="en-US" sz="2000"/>
              <a:t> passada, e depois retoma a execução da função assíncrona e retorna o valor resolvido.</a:t>
            </a:r>
            <a:endParaRPr lang="pt-PT" altLang="en-US" sz="2000"/>
          </a:p>
          <a:p>
            <a:pPr>
              <a:lnSpc>
                <a:spcPct val="120000"/>
              </a:lnSpc>
            </a:pPr>
            <a:endParaRPr lang="pt-PT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JS</a:t>
            </a:r>
            <a:endParaRPr lang="pt-PT" dirty="0"/>
          </a:p>
        </p:txBody>
      </p:sp>
      <p:sp>
        <p:nvSpPr>
          <p:cNvPr id="4" name="Text Box 3"/>
          <p:cNvSpPr txBox="1"/>
          <p:nvPr/>
        </p:nvSpPr>
        <p:spPr>
          <a:xfrm>
            <a:off x="773430" y="752475"/>
            <a:ext cx="1120648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pt-PT" altLang="en-US" sz="2000" b="1"/>
              <a:t>Async / await / Promise</a:t>
            </a:r>
            <a:endParaRPr lang="pt-PT" altLang="en-US" sz="2000" b="1"/>
          </a:p>
          <a:p>
            <a:pPr>
              <a:lnSpc>
                <a:spcPct val="120000"/>
              </a:lnSpc>
            </a:pPr>
            <a:endParaRPr lang="pt-PT" altLang="en-US" sz="2000" b="1"/>
          </a:p>
          <a:p>
            <a:pPr>
              <a:lnSpc>
                <a:spcPct val="120000"/>
              </a:lnSpc>
            </a:pPr>
            <a:r>
              <a:rPr lang="pt-PT" altLang="en-US" sz="2000"/>
              <a:t>Quando uma função assíncrona (async) é chamada, ela retorna uma </a:t>
            </a:r>
            <a:r>
              <a:rPr lang="pt-PT" altLang="en-US" sz="2000" b="1"/>
              <a:t>Promise</a:t>
            </a:r>
            <a:r>
              <a:rPr lang="pt-PT" altLang="en-US" sz="2000"/>
              <a:t>. Quando a função assíncrona retorna um valor, a Promise será resolvida com o valor retornado. </a:t>
            </a:r>
            <a:endParaRPr lang="pt-PT" altLang="en-US" sz="2000"/>
          </a:p>
          <a:p>
            <a:pPr>
              <a:lnSpc>
                <a:spcPct val="120000"/>
              </a:lnSpc>
            </a:pPr>
            <a:endParaRPr lang="pt-PT" altLang="en-US" sz="2000"/>
          </a:p>
          <a:p>
            <a:pPr>
              <a:lnSpc>
                <a:spcPct val="120000"/>
              </a:lnSpc>
            </a:pPr>
            <a:r>
              <a:rPr lang="pt-PT" altLang="en-US" sz="2000"/>
              <a:t>Uma função assíncrona pode conter uma expressão </a:t>
            </a:r>
            <a:r>
              <a:rPr lang="pt-PT" altLang="en-US" sz="2000" b="1"/>
              <a:t>await</a:t>
            </a:r>
            <a:r>
              <a:rPr lang="pt-PT" altLang="en-US" sz="2000"/>
              <a:t>, que pausa a execução da função assíncrona e espera pela resolução da </a:t>
            </a:r>
            <a:r>
              <a:rPr lang="pt-PT" altLang="en-US" sz="2000" b="1"/>
              <a:t>Promise</a:t>
            </a:r>
            <a:r>
              <a:rPr lang="pt-PT" altLang="en-US" sz="2000"/>
              <a:t> passada, e depois retoma a execução da função assíncrona e retorna o valor resolvido.</a:t>
            </a:r>
            <a:endParaRPr lang="pt-PT" altLang="en-US" sz="2000"/>
          </a:p>
          <a:p>
            <a:pPr>
              <a:lnSpc>
                <a:spcPct val="120000"/>
              </a:lnSpc>
            </a:pPr>
            <a:endParaRPr lang="pt-PT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JS</a:t>
            </a:r>
            <a:endParaRPr lang="pt-PT" dirty="0"/>
          </a:p>
        </p:txBody>
      </p:sp>
      <p:sp>
        <p:nvSpPr>
          <p:cNvPr id="4" name="Text Box 3"/>
          <p:cNvSpPr txBox="1"/>
          <p:nvPr/>
        </p:nvSpPr>
        <p:spPr>
          <a:xfrm>
            <a:off x="696595" y="1172845"/>
            <a:ext cx="1120648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pt-PT" altLang="en-US" sz="2000"/>
              <a:t>JavaScript Object Notation (JSON) é um formato baseado em texto padrão para representar dados estruturados com base na sintaxe do </a:t>
            </a:r>
            <a:r>
              <a:rPr lang="pt-PT" altLang="en-US" sz="2000" b="1"/>
              <a:t>objeto JavaScript</a:t>
            </a:r>
            <a:r>
              <a:rPr lang="pt-PT" altLang="en-US" sz="2000"/>
              <a:t>. É comumente usado para transmitir dados em aplicativos da web.</a:t>
            </a:r>
            <a:endParaRPr lang="pt-PT" altLang="en-US" sz="2000"/>
          </a:p>
          <a:p>
            <a:pPr>
              <a:lnSpc>
                <a:spcPct val="120000"/>
              </a:lnSpc>
            </a:pPr>
            <a:endParaRPr lang="pt-PT" altLang="en-US" sz="2000"/>
          </a:p>
          <a:p>
            <a:pPr>
              <a:lnSpc>
                <a:spcPct val="120000"/>
              </a:lnSpc>
            </a:pPr>
            <a:r>
              <a:rPr lang="pt-PT" altLang="en-US" sz="2000"/>
              <a:t> [</a:t>
            </a:r>
            <a:endParaRPr lang="pt-PT" altLang="en-US" sz="2000"/>
          </a:p>
          <a:p>
            <a:pPr>
              <a:lnSpc>
                <a:spcPct val="120000"/>
              </a:lnSpc>
            </a:pPr>
            <a:r>
              <a:rPr lang="pt-PT" altLang="en-US" sz="2000"/>
              <a:t>    {</a:t>
            </a:r>
            <a:endParaRPr lang="pt-PT" altLang="en-US" sz="2000"/>
          </a:p>
          <a:p>
            <a:pPr>
              <a:lnSpc>
                <a:spcPct val="120000"/>
              </a:lnSpc>
            </a:pPr>
            <a:r>
              <a:rPr lang="pt-PT" altLang="en-US" sz="2000"/>
              <a:t>      “Cep”: “000000”,</a:t>
            </a:r>
            <a:endParaRPr lang="pt-PT" altLang="en-US" sz="2000"/>
          </a:p>
          <a:p>
            <a:pPr>
              <a:lnSpc>
                <a:spcPct val="120000"/>
              </a:lnSpc>
            </a:pPr>
            <a:r>
              <a:rPr lang="pt-PT" altLang="en-US" sz="2000"/>
              <a:t>      “logradouro” : “Rua das Flores”</a:t>
            </a:r>
            <a:endParaRPr lang="pt-PT" altLang="en-US" sz="2000"/>
          </a:p>
          <a:p>
            <a:pPr>
              <a:lnSpc>
                <a:spcPct val="120000"/>
              </a:lnSpc>
            </a:pPr>
            <a:r>
              <a:rPr lang="pt-PT" altLang="en-US" sz="2000"/>
              <a:t>     }</a:t>
            </a:r>
            <a:endParaRPr lang="pt-PT" altLang="en-US" sz="2000"/>
          </a:p>
          <a:p>
            <a:pPr>
              <a:lnSpc>
                <a:spcPct val="120000"/>
              </a:lnSpc>
            </a:pPr>
            <a:r>
              <a:rPr lang="pt-PT" altLang="en-US" sz="2000"/>
              <a:t> ]</a:t>
            </a:r>
            <a:endParaRPr lang="pt-PT" altLang="en-US" sz="2000"/>
          </a:p>
          <a:p>
            <a:pPr>
              <a:lnSpc>
                <a:spcPct val="120000"/>
              </a:lnSpc>
            </a:pPr>
            <a:endParaRPr lang="pt-PT" altLang="en-US" sz="2000"/>
          </a:p>
          <a:p>
            <a:pPr>
              <a:lnSpc>
                <a:spcPct val="120000"/>
              </a:lnSpc>
            </a:pPr>
            <a:r>
              <a:rPr lang="pt-PT" altLang="en-US" sz="2000"/>
              <a:t>O método nativo .json() do JS pode interpretar e resolver os dados e ou arquivo json.</a:t>
            </a:r>
            <a:endParaRPr lang="pt-PT" altLang="en-US" sz="2000"/>
          </a:p>
          <a:p>
            <a:pPr>
              <a:lnSpc>
                <a:spcPct val="120000"/>
              </a:lnSpc>
            </a:pPr>
            <a:endParaRPr lang="pt-PT" altLang="en-US" sz="2000"/>
          </a:p>
        </p:txBody>
      </p:sp>
      <p:sp>
        <p:nvSpPr>
          <p:cNvPr id="3" name="Text Box 2"/>
          <p:cNvSpPr txBox="1"/>
          <p:nvPr/>
        </p:nvSpPr>
        <p:spPr>
          <a:xfrm>
            <a:off x="962025" y="712470"/>
            <a:ext cx="83902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pt-PT" altLang="pt-BR" sz="2400" b="1" dirty="0" smtClean="0">
                <a:latin typeface="Quicksand" panose="00000500000000000000" charset="0"/>
                <a:cs typeface="Quicksand" panose="00000500000000000000" charset="0"/>
              </a:rPr>
              <a:t>Json</a:t>
            </a:r>
            <a:endParaRPr lang="pt-PT" altLang="pt-BR" sz="2400" b="1" dirty="0" smtClean="0">
              <a:latin typeface="Quicksand" panose="00000500000000000000" charset="0"/>
              <a:cs typeface="Quicksand" panose="0000050000000000000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JS</a:t>
            </a:r>
            <a:endParaRPr lang="pt-PT" dirty="0"/>
          </a:p>
        </p:txBody>
      </p:sp>
      <p:sp>
        <p:nvSpPr>
          <p:cNvPr id="3" name="Text Box 2"/>
          <p:cNvSpPr txBox="1"/>
          <p:nvPr/>
        </p:nvSpPr>
        <p:spPr>
          <a:xfrm>
            <a:off x="850900" y="920750"/>
            <a:ext cx="1056386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pt-PT" altLang="pt-BR" sz="3200" dirty="0" smtClean="0">
                <a:latin typeface="Quicksand" panose="00000500000000000000" charset="0"/>
                <a:cs typeface="Quicksand" panose="00000500000000000000" charset="0"/>
              </a:rPr>
              <a:t> </a:t>
            </a:r>
            <a:endParaRPr lang="pt-PT" altLang="pt-BR" sz="3200" dirty="0" smtClean="0">
              <a:latin typeface="Quicksand" panose="00000500000000000000" charset="0"/>
              <a:cs typeface="Quicksand" panose="00000500000000000000" charset="0"/>
            </a:endParaRPr>
          </a:p>
          <a:p>
            <a:pPr lvl="0"/>
            <a:r>
              <a:rPr lang="pt-PT" altLang="pt-BR" sz="3200" dirty="0" smtClean="0">
                <a:latin typeface="Quicksand" panose="00000500000000000000" charset="0"/>
                <a:cs typeface="Quicksand" panose="00000500000000000000" charset="0"/>
              </a:rPr>
              <a:t> - Data</a:t>
            </a:r>
            <a:endParaRPr lang="pt-PT" altLang="pt-BR" sz="3200" dirty="0" smtClean="0">
              <a:latin typeface="Quicksand" panose="00000500000000000000" charset="0"/>
              <a:cs typeface="Quicksand" panose="00000500000000000000" charset="0"/>
            </a:endParaRPr>
          </a:p>
          <a:p>
            <a:pPr lvl="0"/>
            <a:r>
              <a:rPr lang="pt-PT" altLang="pt-BR" sz="3200" dirty="0" smtClean="0">
                <a:latin typeface="Quicksand" panose="00000500000000000000" charset="0"/>
                <a:cs typeface="Quicksand" panose="00000500000000000000" charset="0"/>
              </a:rPr>
              <a:t> - Tratamento de exceções</a:t>
            </a:r>
            <a:endParaRPr lang="pt-PT" altLang="pt-BR" sz="3200" dirty="0" smtClean="0">
              <a:latin typeface="Quicksand" panose="00000500000000000000" charset="0"/>
              <a:cs typeface="Quicksand" panose="00000500000000000000" charset="0"/>
            </a:endParaRPr>
          </a:p>
          <a:p>
            <a:pPr lvl="0"/>
            <a:r>
              <a:rPr lang="pt-PT" altLang="pt-BR" sz="3200" dirty="0" smtClean="0">
                <a:latin typeface="Quicksand" panose="00000500000000000000" charset="0"/>
                <a:cs typeface="Quicksand" panose="00000500000000000000" charset="0"/>
              </a:rPr>
              <a:t> - Módulos</a:t>
            </a:r>
            <a:endParaRPr lang="pt-PT" altLang="pt-BR" sz="3200" dirty="0" smtClean="0">
              <a:latin typeface="Quicksand" panose="00000500000000000000" charset="0"/>
              <a:cs typeface="Quicksand" panose="00000500000000000000" charset="0"/>
            </a:endParaRPr>
          </a:p>
          <a:p>
            <a:pPr lvl="0"/>
            <a:r>
              <a:rPr lang="pt-PT" altLang="pt-BR" sz="3200" dirty="0" smtClean="0">
                <a:latin typeface="Quicksand" panose="00000500000000000000" charset="0"/>
                <a:cs typeface="Quicksand" panose="00000500000000000000" charset="0"/>
              </a:rPr>
              <a:t> - Fetch</a:t>
            </a:r>
            <a:endParaRPr lang="pt-PT" altLang="pt-BR" sz="3200" dirty="0" smtClean="0">
              <a:latin typeface="Quicksand" panose="00000500000000000000" charset="0"/>
              <a:cs typeface="Quicksand" panose="0000050000000000000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JS</a:t>
            </a:r>
            <a:endParaRPr lang="pt-PT" dirty="0"/>
          </a:p>
        </p:txBody>
      </p:sp>
      <p:sp>
        <p:nvSpPr>
          <p:cNvPr id="3" name="Text Box 2"/>
          <p:cNvSpPr txBox="1"/>
          <p:nvPr/>
        </p:nvSpPr>
        <p:spPr>
          <a:xfrm>
            <a:off x="850900" y="920750"/>
            <a:ext cx="10563860" cy="5446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pt-PT" altLang="pt-BR" sz="2400" dirty="0" smtClean="0">
                <a:latin typeface="Quicksand" panose="00000500000000000000" charset="0"/>
                <a:cs typeface="Quicksand" panose="00000500000000000000" charset="0"/>
              </a:rPr>
              <a:t>O objeto Date retorna a data atual conforme o horário padrão vigente estabelecido pela região. </a:t>
            </a:r>
            <a:endParaRPr lang="pt-PT" altLang="pt-BR" sz="2400" dirty="0" smtClean="0">
              <a:latin typeface="Quicksand" panose="00000500000000000000" charset="0"/>
              <a:cs typeface="Quicksand" panose="00000500000000000000" charset="0"/>
            </a:endParaRPr>
          </a:p>
          <a:p>
            <a:pPr lvl="0"/>
            <a:endParaRPr lang="pt-PT" altLang="pt-BR" sz="2400" dirty="0" smtClean="0">
              <a:latin typeface="Quicksand" panose="00000500000000000000" charset="0"/>
              <a:cs typeface="Quicksand" panose="00000500000000000000" charset="0"/>
            </a:endParaRPr>
          </a:p>
          <a:p>
            <a:pPr lvl="0"/>
            <a:r>
              <a:rPr lang="pt-PT" altLang="pt-BR" sz="2400" dirty="0" smtClean="0">
                <a:latin typeface="Quicksand" panose="00000500000000000000" charset="0"/>
                <a:cs typeface="Quicksand" panose="00000500000000000000" charset="0"/>
              </a:rPr>
              <a:t>Este horário é fixado conforme o horário do sistema operacional. </a:t>
            </a:r>
            <a:endParaRPr lang="pt-PT" altLang="pt-BR" sz="2400" dirty="0" smtClean="0">
              <a:latin typeface="Quicksand" panose="00000500000000000000" charset="0"/>
              <a:cs typeface="Quicksand" panose="00000500000000000000" charset="0"/>
            </a:endParaRPr>
          </a:p>
          <a:p>
            <a:pPr lvl="0"/>
            <a:endParaRPr lang="pt-PT" altLang="pt-BR" sz="2400" dirty="0" smtClean="0">
              <a:latin typeface="Quicksand" panose="00000500000000000000" charset="0"/>
              <a:cs typeface="Quicksand" panose="00000500000000000000" charset="0"/>
            </a:endParaRPr>
          </a:p>
          <a:p>
            <a:pPr lvl="0"/>
            <a:r>
              <a:rPr lang="pt-PT" altLang="pt-BR" sz="2400" dirty="0" smtClean="0">
                <a:latin typeface="Quicksand" panose="00000500000000000000" charset="0"/>
                <a:cs typeface="Quicksand" panose="00000500000000000000" charset="0"/>
              </a:rPr>
              <a:t>var </a:t>
            </a:r>
            <a:r>
              <a:rPr lang="pt-PT" altLang="pt-BR" sz="2400" b="1" dirty="0" smtClean="0">
                <a:latin typeface="Quicksand" panose="00000500000000000000" charset="0"/>
                <a:cs typeface="Quicksand" panose="00000500000000000000" charset="0"/>
              </a:rPr>
              <a:t>data </a:t>
            </a:r>
            <a:r>
              <a:rPr lang="pt-PT" altLang="pt-BR" sz="2400" dirty="0" smtClean="0">
                <a:latin typeface="Quicksand" panose="00000500000000000000" charset="0"/>
                <a:cs typeface="Quicksand" panose="00000500000000000000" charset="0"/>
              </a:rPr>
              <a:t>= new Date();</a:t>
            </a:r>
            <a:endParaRPr lang="pt-PT" altLang="pt-BR" sz="2400" dirty="0" smtClean="0">
              <a:latin typeface="Quicksand" panose="00000500000000000000" charset="0"/>
              <a:cs typeface="Quicksand" panose="00000500000000000000" charset="0"/>
            </a:endParaRPr>
          </a:p>
          <a:p>
            <a:pPr lvl="0"/>
            <a:endParaRPr lang="pt-PT" altLang="pt-BR" sz="2400" dirty="0" smtClean="0">
              <a:latin typeface="Quicksand" panose="00000500000000000000" charset="0"/>
              <a:cs typeface="Quicksand" panose="00000500000000000000" charset="0"/>
            </a:endParaRPr>
          </a:p>
          <a:p>
            <a:pPr lvl="0"/>
            <a:r>
              <a:rPr lang="pt-PT" altLang="pt-BR" sz="2400" dirty="0" smtClean="0">
                <a:latin typeface="Quicksand" panose="00000500000000000000" charset="0"/>
                <a:cs typeface="Quicksand" panose="00000500000000000000" charset="0"/>
              </a:rPr>
              <a:t>O objeto Date retorna a data atual conforme o horário padrão vigente estabelecido pela região. Este horário é fixado conforme o horário do sistema operacional. </a:t>
            </a:r>
            <a:endParaRPr lang="pt-PT" altLang="pt-BR" sz="2400" dirty="0" smtClean="0">
              <a:latin typeface="Quicksand" panose="00000500000000000000" charset="0"/>
              <a:cs typeface="Quicksand" panose="00000500000000000000" charset="0"/>
            </a:endParaRPr>
          </a:p>
          <a:p>
            <a:pPr lvl="0"/>
            <a:endParaRPr lang="pt-PT" altLang="pt-BR" sz="5400" dirty="0" smtClean="0">
              <a:latin typeface="Quicksand" panose="00000500000000000000" charset="0"/>
              <a:cs typeface="Quicksand" panose="00000500000000000000" charset="0"/>
            </a:endParaRPr>
          </a:p>
          <a:p>
            <a:pPr lvl="0"/>
            <a:endParaRPr lang="pt-PT" altLang="pt-BR" sz="5400" dirty="0" smtClean="0">
              <a:latin typeface="Quicksand" panose="00000500000000000000" charset="0"/>
              <a:cs typeface="Quicksand" panose="0000050000000000000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JS</a:t>
            </a:r>
            <a:endParaRPr lang="pt-PT" dirty="0"/>
          </a:p>
        </p:txBody>
      </p:sp>
      <p:sp>
        <p:nvSpPr>
          <p:cNvPr id="3" name="Text Box 2"/>
          <p:cNvSpPr txBox="1"/>
          <p:nvPr/>
        </p:nvSpPr>
        <p:spPr>
          <a:xfrm>
            <a:off x="850900" y="920750"/>
            <a:ext cx="1056386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pt-PT" altLang="pt-BR" dirty="0" smtClean="0">
                <a:latin typeface="Quicksand" panose="00000500000000000000" charset="0"/>
                <a:cs typeface="Quicksand" panose="00000500000000000000" charset="0"/>
              </a:rPr>
              <a:t>Para obter o “valor” de cada parâmetro que compõe a data por meio do objeto date() utiliza-se os métodos: </a:t>
            </a:r>
            <a:endParaRPr lang="pt-PT" altLang="pt-BR" dirty="0" smtClean="0">
              <a:latin typeface="Quicksand" panose="00000500000000000000" charset="0"/>
              <a:cs typeface="Quicksand" panose="00000500000000000000" charset="0"/>
            </a:endParaRPr>
          </a:p>
          <a:p>
            <a:pPr lvl="0"/>
            <a:endParaRPr lang="pt-PT" altLang="pt-BR" dirty="0" smtClean="0">
              <a:latin typeface="Quicksand" panose="00000500000000000000" charset="0"/>
              <a:cs typeface="Quicksand" panose="00000500000000000000" charset="0"/>
            </a:endParaRPr>
          </a:p>
          <a:p>
            <a:pPr lvl="0"/>
            <a:r>
              <a:rPr lang="pt-PT" altLang="pt-BR" b="1" dirty="0" smtClean="0">
                <a:latin typeface="Quicksand" panose="00000500000000000000" charset="0"/>
                <a:cs typeface="Quicksand" panose="00000500000000000000" charset="0"/>
              </a:rPr>
              <a:t>getDate</a:t>
            </a:r>
            <a:r>
              <a:rPr lang="pt-PT" altLang="pt-BR" dirty="0" smtClean="0">
                <a:latin typeface="Quicksand" panose="00000500000000000000" charset="0"/>
                <a:cs typeface="Quicksand" panose="00000500000000000000" charset="0"/>
              </a:rPr>
              <a:t>(): que traz o resultado do dia;</a:t>
            </a:r>
            <a:endParaRPr lang="pt-PT" altLang="pt-BR" dirty="0" smtClean="0">
              <a:latin typeface="Quicksand" panose="00000500000000000000" charset="0"/>
              <a:cs typeface="Quicksand" panose="00000500000000000000" charset="0"/>
            </a:endParaRPr>
          </a:p>
          <a:p>
            <a:pPr lvl="0"/>
            <a:r>
              <a:rPr lang="pt-PT" altLang="pt-BR" b="1" dirty="0" smtClean="0">
                <a:latin typeface="Quicksand" panose="00000500000000000000" charset="0"/>
                <a:cs typeface="Quicksand" panose="00000500000000000000" charset="0"/>
              </a:rPr>
              <a:t>getMonth</a:t>
            </a:r>
            <a:r>
              <a:rPr lang="pt-PT" altLang="pt-BR" dirty="0" smtClean="0">
                <a:latin typeface="Quicksand" panose="00000500000000000000" charset="0"/>
                <a:cs typeface="Quicksand" panose="00000500000000000000" charset="0"/>
              </a:rPr>
              <a:t>(): retorna o mês utilizado;</a:t>
            </a:r>
            <a:endParaRPr lang="pt-PT" altLang="pt-BR" dirty="0" smtClean="0">
              <a:latin typeface="Quicksand" panose="00000500000000000000" charset="0"/>
              <a:cs typeface="Quicksand" panose="00000500000000000000" charset="0"/>
            </a:endParaRPr>
          </a:p>
          <a:p>
            <a:pPr lvl="0"/>
            <a:r>
              <a:rPr lang="pt-PT" altLang="pt-BR" b="1" dirty="0" smtClean="0">
                <a:latin typeface="Quicksand" panose="00000500000000000000" charset="0"/>
                <a:cs typeface="Quicksand" panose="00000500000000000000" charset="0"/>
              </a:rPr>
              <a:t>getFullYear</a:t>
            </a:r>
            <a:r>
              <a:rPr lang="pt-PT" altLang="pt-BR" dirty="0" smtClean="0">
                <a:latin typeface="Quicksand" panose="00000500000000000000" charset="0"/>
                <a:cs typeface="Quicksand" panose="00000500000000000000" charset="0"/>
              </a:rPr>
              <a:t>(): retorna o ano com quatro dígitos;</a:t>
            </a:r>
            <a:endParaRPr lang="pt-PT" altLang="pt-BR" dirty="0" smtClean="0">
              <a:latin typeface="Quicksand" panose="00000500000000000000" charset="0"/>
              <a:cs typeface="Quicksand" panose="00000500000000000000" charset="0"/>
            </a:endParaRPr>
          </a:p>
          <a:p>
            <a:pPr lvl="0"/>
            <a:r>
              <a:rPr lang="pt-PT" altLang="pt-BR" b="1" dirty="0" smtClean="0">
                <a:latin typeface="Quicksand" panose="00000500000000000000" charset="0"/>
                <a:cs typeface="Quicksand" panose="00000500000000000000" charset="0"/>
              </a:rPr>
              <a:t>getHours</a:t>
            </a:r>
            <a:r>
              <a:rPr lang="pt-PT" altLang="pt-BR" dirty="0" smtClean="0">
                <a:latin typeface="Quicksand" panose="00000500000000000000" charset="0"/>
                <a:cs typeface="Quicksand" panose="00000500000000000000" charset="0"/>
              </a:rPr>
              <a:t>(): retorna o valor das horas;</a:t>
            </a:r>
            <a:endParaRPr lang="pt-PT" altLang="pt-BR" dirty="0" smtClean="0">
              <a:latin typeface="Quicksand" panose="00000500000000000000" charset="0"/>
              <a:cs typeface="Quicksand" panose="00000500000000000000" charset="0"/>
            </a:endParaRPr>
          </a:p>
          <a:p>
            <a:pPr lvl="0"/>
            <a:r>
              <a:rPr lang="pt-PT" altLang="pt-BR" b="1" dirty="0" smtClean="0">
                <a:latin typeface="Quicksand" panose="00000500000000000000" charset="0"/>
                <a:cs typeface="Quicksand" panose="00000500000000000000" charset="0"/>
              </a:rPr>
              <a:t>getMinutes</a:t>
            </a:r>
            <a:r>
              <a:rPr lang="pt-PT" altLang="pt-BR" dirty="0" smtClean="0">
                <a:latin typeface="Quicksand" panose="00000500000000000000" charset="0"/>
                <a:cs typeface="Quicksand" panose="00000500000000000000" charset="0"/>
              </a:rPr>
              <a:t>(): traz os minutos informados.</a:t>
            </a:r>
            <a:endParaRPr lang="pt-PT" altLang="pt-BR" dirty="0" smtClean="0">
              <a:latin typeface="Quicksand" panose="00000500000000000000" charset="0"/>
              <a:cs typeface="Quicksand" panose="00000500000000000000" charset="0"/>
            </a:endParaRPr>
          </a:p>
          <a:p>
            <a:pPr lvl="0"/>
            <a:endParaRPr lang="pt-PT" altLang="pt-BR" dirty="0" smtClean="0">
              <a:latin typeface="Quicksand" panose="00000500000000000000" charset="0"/>
              <a:cs typeface="Quicksand" panose="00000500000000000000" charset="0"/>
            </a:endParaRPr>
          </a:p>
          <a:p>
            <a:pPr lvl="0"/>
            <a:r>
              <a:rPr lang="pt-PT" altLang="pt-BR" dirty="0" smtClean="0">
                <a:latin typeface="Quicksand" panose="00000500000000000000" charset="0"/>
                <a:cs typeface="Quicksand" panose="00000500000000000000" charset="0"/>
              </a:rPr>
              <a:t>E para modificar novos valores utiliza-se os métodos: </a:t>
            </a:r>
            <a:endParaRPr lang="pt-PT" altLang="pt-BR" dirty="0" smtClean="0">
              <a:latin typeface="Quicksand" panose="00000500000000000000" charset="0"/>
              <a:cs typeface="Quicksand" panose="00000500000000000000" charset="0"/>
            </a:endParaRPr>
          </a:p>
          <a:p>
            <a:pPr lvl="0"/>
            <a:endParaRPr lang="pt-PT" altLang="pt-BR" dirty="0" smtClean="0">
              <a:latin typeface="Quicksand" panose="00000500000000000000" charset="0"/>
              <a:cs typeface="Quicksand" panose="00000500000000000000" charset="0"/>
            </a:endParaRPr>
          </a:p>
          <a:p>
            <a:pPr lvl="0"/>
            <a:r>
              <a:rPr lang="pt-PT" altLang="pt-BR" b="1" dirty="0" smtClean="0">
                <a:latin typeface="Quicksand" panose="00000500000000000000" charset="0"/>
                <a:cs typeface="Quicksand" panose="00000500000000000000" charset="0"/>
              </a:rPr>
              <a:t>setDate</a:t>
            </a:r>
            <a:r>
              <a:rPr lang="pt-PT" altLang="pt-BR" dirty="0" smtClean="0">
                <a:latin typeface="Quicksand" panose="00000500000000000000" charset="0"/>
                <a:cs typeface="Quicksand" panose="00000500000000000000" charset="0"/>
              </a:rPr>
              <a:t>(): modifica um valor dia;</a:t>
            </a:r>
            <a:endParaRPr lang="pt-PT" altLang="pt-BR" dirty="0" smtClean="0">
              <a:latin typeface="Quicksand" panose="00000500000000000000" charset="0"/>
              <a:cs typeface="Quicksand" panose="00000500000000000000" charset="0"/>
            </a:endParaRPr>
          </a:p>
          <a:p>
            <a:pPr lvl="0"/>
            <a:r>
              <a:rPr lang="pt-PT" altLang="pt-BR" b="1" dirty="0" smtClean="0">
                <a:latin typeface="Quicksand" panose="00000500000000000000" charset="0"/>
                <a:cs typeface="Quicksand" panose="00000500000000000000" charset="0"/>
              </a:rPr>
              <a:t>setMonth</a:t>
            </a:r>
            <a:r>
              <a:rPr lang="pt-PT" altLang="pt-BR" dirty="0" smtClean="0">
                <a:latin typeface="Quicksand" panose="00000500000000000000" charset="0"/>
                <a:cs typeface="Quicksand" panose="00000500000000000000" charset="0"/>
              </a:rPr>
              <a:t>(): modifica o valor mês;</a:t>
            </a:r>
            <a:endParaRPr lang="pt-PT" altLang="pt-BR" dirty="0" smtClean="0">
              <a:latin typeface="Quicksand" panose="00000500000000000000" charset="0"/>
              <a:cs typeface="Quicksand" panose="00000500000000000000" charset="0"/>
            </a:endParaRPr>
          </a:p>
          <a:p>
            <a:pPr lvl="0"/>
            <a:r>
              <a:rPr lang="pt-PT" altLang="pt-BR" b="1" dirty="0" smtClean="0">
                <a:latin typeface="Quicksand" panose="00000500000000000000" charset="0"/>
                <a:cs typeface="Quicksand" panose="00000500000000000000" charset="0"/>
              </a:rPr>
              <a:t>setFullYear</a:t>
            </a:r>
            <a:r>
              <a:rPr lang="pt-PT" altLang="pt-BR" dirty="0" smtClean="0">
                <a:latin typeface="Quicksand" panose="00000500000000000000" charset="0"/>
                <a:cs typeface="Quicksand" panose="00000500000000000000" charset="0"/>
              </a:rPr>
              <a:t>(): modifica o valor ano de quatro dígitos ;</a:t>
            </a:r>
            <a:endParaRPr lang="pt-PT" altLang="pt-BR" dirty="0" smtClean="0">
              <a:latin typeface="Quicksand" panose="00000500000000000000" charset="0"/>
              <a:cs typeface="Quicksand" panose="00000500000000000000" charset="0"/>
            </a:endParaRPr>
          </a:p>
          <a:p>
            <a:pPr lvl="0"/>
            <a:r>
              <a:rPr lang="pt-PT" altLang="pt-BR" b="1" dirty="0" smtClean="0">
                <a:latin typeface="Quicksand" panose="00000500000000000000" charset="0"/>
                <a:cs typeface="Quicksand" panose="00000500000000000000" charset="0"/>
              </a:rPr>
              <a:t>setHours</a:t>
            </a:r>
            <a:r>
              <a:rPr lang="pt-PT" altLang="pt-BR" dirty="0" smtClean="0">
                <a:latin typeface="Quicksand" panose="00000500000000000000" charset="0"/>
                <a:cs typeface="Quicksand" panose="00000500000000000000" charset="0"/>
              </a:rPr>
              <a:t>(): modifica o valor das horas;</a:t>
            </a:r>
            <a:endParaRPr lang="pt-PT" altLang="pt-BR" dirty="0" smtClean="0">
              <a:latin typeface="Quicksand" panose="00000500000000000000" charset="0"/>
              <a:cs typeface="Quicksand" panose="00000500000000000000" charset="0"/>
            </a:endParaRPr>
          </a:p>
          <a:p>
            <a:pPr lvl="0"/>
            <a:r>
              <a:rPr lang="pt-PT" altLang="pt-BR" b="1" dirty="0" smtClean="0">
                <a:latin typeface="Quicksand" panose="00000500000000000000" charset="0"/>
                <a:cs typeface="Quicksand" panose="00000500000000000000" charset="0"/>
              </a:rPr>
              <a:t>setMinutes</a:t>
            </a:r>
            <a:r>
              <a:rPr lang="pt-PT" altLang="pt-BR" dirty="0" smtClean="0">
                <a:latin typeface="Quicksand" panose="00000500000000000000" charset="0"/>
                <a:cs typeface="Quicksand" panose="00000500000000000000" charset="0"/>
              </a:rPr>
              <a:t>(): modifica os minutos.</a:t>
            </a:r>
            <a:endParaRPr lang="pt-PT" altLang="pt-BR" dirty="0" smtClean="0">
              <a:latin typeface="Quicksand" panose="00000500000000000000" charset="0"/>
              <a:cs typeface="Quicksand" panose="0000050000000000000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JS</a:t>
            </a:r>
            <a:endParaRPr lang="pt-PT" dirty="0"/>
          </a:p>
        </p:txBody>
      </p:sp>
      <p:sp>
        <p:nvSpPr>
          <p:cNvPr id="3" name="Text Box 2"/>
          <p:cNvSpPr txBox="1"/>
          <p:nvPr/>
        </p:nvSpPr>
        <p:spPr>
          <a:xfrm>
            <a:off x="749300" y="920750"/>
            <a:ext cx="10665460" cy="5107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pt-PT" altLang="pt-BR" sz="2400" b="1" dirty="0" smtClean="0">
                <a:latin typeface="Quicksand" panose="00000500000000000000" charset="0"/>
                <a:cs typeface="Quicksand" panose="00000500000000000000" charset="0"/>
              </a:rPr>
              <a:t>Formatação de data para o padraõ brasileiro</a:t>
            </a:r>
            <a:endParaRPr lang="pt-PT" altLang="pt-BR" sz="2400" b="1" dirty="0" smtClean="0">
              <a:latin typeface="Quicksand" panose="00000500000000000000" charset="0"/>
              <a:cs typeface="Quicksand" panose="00000500000000000000" charset="0"/>
            </a:endParaRPr>
          </a:p>
          <a:p>
            <a:pPr lvl="0"/>
            <a:endParaRPr lang="pt-PT" altLang="pt-BR" sz="2400" dirty="0" smtClean="0">
              <a:latin typeface="Quicksand" panose="00000500000000000000" charset="0"/>
              <a:cs typeface="Quicksand" panose="00000500000000000000" charset="0"/>
            </a:endParaRPr>
          </a:p>
          <a:p>
            <a:pPr lvl="0"/>
            <a:r>
              <a:rPr lang="pt-PT" altLang="pt-BR" sz="2400" dirty="0" smtClean="0">
                <a:latin typeface="Quicksand" panose="00000500000000000000" charset="0"/>
                <a:cs typeface="Quicksand" panose="00000500000000000000" charset="0"/>
              </a:rPr>
              <a:t>data = </a:t>
            </a:r>
            <a:r>
              <a:rPr lang="pt-PT" altLang="pt-BR" sz="2400" b="1" dirty="0" smtClean="0">
                <a:latin typeface="Quicksand" panose="00000500000000000000" charset="0"/>
                <a:cs typeface="Quicksand" panose="00000500000000000000" charset="0"/>
              </a:rPr>
              <a:t>new </a:t>
            </a:r>
            <a:r>
              <a:rPr lang="pt-PT" altLang="pt-BR" sz="2400" dirty="0" smtClean="0">
                <a:latin typeface="Quicksand" panose="00000500000000000000" charset="0"/>
                <a:cs typeface="Quicksand" panose="00000500000000000000" charset="0"/>
              </a:rPr>
              <a:t>Date();</a:t>
            </a:r>
            <a:endParaRPr lang="pt-PT" altLang="pt-BR" sz="2400" dirty="0" smtClean="0">
              <a:latin typeface="Quicksand" panose="00000500000000000000" charset="0"/>
              <a:cs typeface="Quicksand" panose="00000500000000000000" charset="0"/>
            </a:endParaRPr>
          </a:p>
          <a:p>
            <a:pPr lvl="0"/>
            <a:r>
              <a:rPr lang="pt-PT" altLang="pt-BR" sz="2000" dirty="0" smtClean="0">
                <a:latin typeface="Quicksand" panose="00000500000000000000" charset="0"/>
                <a:cs typeface="Quicksand" panose="00000500000000000000" charset="0"/>
                <a:sym typeface="+mn-ea"/>
              </a:rPr>
              <a:t>data</a:t>
            </a:r>
            <a:r>
              <a:rPr lang="pt-PT" altLang="pt-BR" sz="2000" dirty="0" smtClean="0">
                <a:latin typeface="Quicksand" panose="00000500000000000000" charset="0"/>
                <a:cs typeface="Quicksand" panose="00000500000000000000" charset="0"/>
              </a:rPr>
              <a:t>.toLocaleString('pt-BR', </a:t>
            </a:r>
            <a:r>
              <a:rPr lang="pt-PT" altLang="pt-BR" sz="2000" dirty="0" smtClean="0">
                <a:latin typeface="Quicksand" panose="00000500000000000000" charset="0"/>
                <a:cs typeface="Quicksand" panose="00000500000000000000" charset="0"/>
                <a:sym typeface="+mn-ea"/>
              </a:rPr>
              <a:t>{ year: 'numeric', month: '2-digit', day: '2-digit' }</a:t>
            </a:r>
            <a:r>
              <a:rPr lang="pt-PT" altLang="pt-BR" sz="2000" dirty="0" smtClean="0">
                <a:latin typeface="Quicksand" panose="00000500000000000000" charset="0"/>
                <a:cs typeface="Quicksand" panose="00000500000000000000" charset="0"/>
              </a:rPr>
              <a:t>);</a:t>
            </a:r>
            <a:endParaRPr lang="pt-PT" altLang="pt-BR" sz="2000" dirty="0" smtClean="0">
              <a:latin typeface="Quicksand" panose="00000500000000000000" charset="0"/>
              <a:cs typeface="Quicksand" panose="00000500000000000000" charset="0"/>
            </a:endParaRPr>
          </a:p>
          <a:p>
            <a:pPr lvl="0"/>
            <a:endParaRPr lang="pt-PT" altLang="pt-BR" sz="2000" dirty="0" smtClean="0">
              <a:latin typeface="Quicksand" panose="00000500000000000000" charset="0"/>
              <a:cs typeface="Quicksand" panose="00000500000000000000" charset="0"/>
            </a:endParaRPr>
          </a:p>
          <a:p>
            <a:pPr lvl="0"/>
            <a:r>
              <a:rPr lang="pt-PT" altLang="pt-BR" sz="2000" dirty="0" smtClean="0">
                <a:latin typeface="Quicksand" panose="00000500000000000000" charset="0"/>
                <a:cs typeface="Quicksand" panose="00000500000000000000" charset="0"/>
              </a:rPr>
              <a:t>O sistema de data e hora do JS segue o padrão </a:t>
            </a:r>
            <a:r>
              <a:rPr lang="pt-PT" altLang="pt-BR" sz="2000" b="1" dirty="0" smtClean="0">
                <a:latin typeface="Quicksand" panose="00000500000000000000" charset="0"/>
                <a:cs typeface="Quicksand" panose="00000500000000000000" charset="0"/>
              </a:rPr>
              <a:t>UTC </a:t>
            </a:r>
            <a:r>
              <a:rPr lang="pt-PT" altLang="pt-BR" sz="2000" dirty="0" smtClean="0">
                <a:latin typeface="Quicksand" panose="00000500000000000000" charset="0"/>
                <a:cs typeface="Quicksand" panose="00000500000000000000" charset="0"/>
              </a:rPr>
              <a:t>(</a:t>
            </a:r>
            <a:r>
              <a:rPr lang="pt-PT" altLang="pt-BR" sz="2000" i="1" dirty="0" smtClean="0">
                <a:latin typeface="Quicksand" panose="00000500000000000000" charset="0"/>
                <a:cs typeface="Quicksand" panose="00000500000000000000" charset="0"/>
              </a:rPr>
              <a:t>Coordinated Universal Time</a:t>
            </a:r>
            <a:r>
              <a:rPr lang="pt-PT" altLang="pt-BR" sz="2000" dirty="0" smtClean="0">
                <a:latin typeface="Quicksand" panose="00000500000000000000" charset="0"/>
                <a:cs typeface="Quicksand" panose="00000500000000000000" charset="0"/>
              </a:rPr>
              <a:t>) ou Tempo Universão de Coordenadas. Dessa forma, obviamente o padrão de tempo na internet segue o UTC. </a:t>
            </a:r>
            <a:endParaRPr lang="pt-PT" altLang="pt-BR" sz="2000" dirty="0" smtClean="0">
              <a:latin typeface="Quicksand" panose="00000500000000000000" charset="0"/>
              <a:cs typeface="Quicksand" panose="00000500000000000000" charset="0"/>
            </a:endParaRPr>
          </a:p>
          <a:p>
            <a:pPr lvl="0"/>
            <a:endParaRPr lang="pt-PT" altLang="pt-BR" sz="2000" dirty="0" smtClean="0">
              <a:latin typeface="Quicksand" panose="00000500000000000000" charset="0"/>
              <a:cs typeface="Quicksand" panose="00000500000000000000" charset="0"/>
            </a:endParaRPr>
          </a:p>
          <a:p>
            <a:pPr lvl="0"/>
            <a:r>
              <a:rPr lang="pt-PT" altLang="pt-BR" sz="2000" dirty="0" smtClean="0">
                <a:latin typeface="Quicksand" panose="00000500000000000000" charset="0"/>
                <a:cs typeface="Quicksand" panose="00000500000000000000" charset="0"/>
              </a:rPr>
              <a:t>A data do JavaScript é computada no valor de tempo em milisegundos considerando a meia noite (00h00) de 01 de Janeiro de 1970, UTC. Um por exemplo irá corresponder a  86.400,000 milisegundos. </a:t>
            </a:r>
            <a:endParaRPr lang="pt-PT" altLang="pt-BR" sz="2000" dirty="0" smtClean="0">
              <a:latin typeface="Quicksand" panose="00000500000000000000" charset="0"/>
              <a:cs typeface="Quicksand" panose="00000500000000000000" charset="0"/>
            </a:endParaRPr>
          </a:p>
          <a:p>
            <a:pPr lvl="0"/>
            <a:endParaRPr lang="pt-PT" altLang="pt-BR" sz="2000" dirty="0" smtClean="0">
              <a:latin typeface="Quicksand" panose="00000500000000000000" charset="0"/>
              <a:cs typeface="Quicksand" panose="00000500000000000000" charset="0"/>
            </a:endParaRPr>
          </a:p>
          <a:p>
            <a:pPr lvl="0"/>
            <a:r>
              <a:rPr lang="pt-PT" altLang="pt-BR" sz="2000" dirty="0" smtClean="0">
                <a:latin typeface="Quicksand" panose="00000500000000000000" charset="0"/>
                <a:cs typeface="Quicksand" panose="00000500000000000000" charset="0"/>
              </a:rPr>
              <a:t>Você pode encontrar mais detalhes aqui: </a:t>
            </a:r>
            <a:endParaRPr lang="pt-PT" altLang="pt-BR" sz="2000" dirty="0" smtClean="0">
              <a:latin typeface="Quicksand" panose="00000500000000000000" charset="0"/>
              <a:cs typeface="Quicksand" panose="00000500000000000000" charset="0"/>
            </a:endParaRPr>
          </a:p>
          <a:p>
            <a:pPr lvl="0"/>
            <a:endParaRPr lang="pt-PT" altLang="pt-BR" sz="2000" dirty="0" smtClean="0">
              <a:latin typeface="Quicksand" panose="00000500000000000000" charset="0"/>
              <a:cs typeface="Quicksand" panose="00000500000000000000" charset="0"/>
            </a:endParaRPr>
          </a:p>
          <a:p>
            <a:pPr lvl="0"/>
            <a:r>
              <a:rPr lang="pt-PT" altLang="pt-BR" sz="1400" dirty="0" smtClean="0">
                <a:latin typeface="Quicksand" panose="00000500000000000000" charset="0"/>
                <a:cs typeface="Quicksand" panose="00000500000000000000" charset="0"/>
              </a:rPr>
              <a:t>https://developer.mozilla.org/pt-BR/docs/Web/JavaScript/Reference/Global_Objects/Date</a:t>
            </a:r>
            <a:endParaRPr lang="pt-PT" altLang="pt-BR" sz="1400" dirty="0" smtClean="0">
              <a:latin typeface="Quicksand" panose="00000500000000000000" charset="0"/>
              <a:cs typeface="Quicksand" panose="0000050000000000000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JS</a:t>
            </a:r>
            <a:endParaRPr lang="pt-PT" dirty="0"/>
          </a:p>
        </p:txBody>
      </p:sp>
      <p:sp>
        <p:nvSpPr>
          <p:cNvPr id="3" name="Text Box 2"/>
          <p:cNvSpPr txBox="1"/>
          <p:nvPr/>
        </p:nvSpPr>
        <p:spPr>
          <a:xfrm>
            <a:off x="850900" y="2960370"/>
            <a:ext cx="10563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pt-PT" altLang="pt-BR" sz="2400" b="1" dirty="0" smtClean="0">
                <a:latin typeface="Quicksand" panose="00000500000000000000" charset="0"/>
                <a:cs typeface="Quicksand" panose="00000500000000000000" charset="0"/>
              </a:rPr>
              <a:t>TRATAMENTO DE EXCEÇÕES</a:t>
            </a:r>
            <a:endParaRPr lang="pt-PT" altLang="pt-BR" sz="2400" b="1" dirty="0" smtClean="0">
              <a:latin typeface="Quicksand" panose="00000500000000000000" charset="0"/>
              <a:cs typeface="Quicksand" panose="0000050000000000000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JS</a:t>
            </a:r>
            <a:endParaRPr lang="pt-PT" dirty="0"/>
          </a:p>
        </p:txBody>
      </p:sp>
      <p:sp>
        <p:nvSpPr>
          <p:cNvPr id="4" name="Text Box 3"/>
          <p:cNvSpPr txBox="1"/>
          <p:nvPr/>
        </p:nvSpPr>
        <p:spPr>
          <a:xfrm>
            <a:off x="810260" y="1544320"/>
            <a:ext cx="1113345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Uma exceção </a:t>
            </a:r>
            <a:r>
              <a:rPr lang="pt-PT" altLang="en-US" sz="2800"/>
              <a:t>é um </a:t>
            </a:r>
            <a:r>
              <a:rPr lang="en-US" sz="2800"/>
              <a:t>tipo de condição excepcional </a:t>
            </a:r>
            <a:r>
              <a:rPr lang="pt-PT" altLang="en-US" sz="2800"/>
              <a:t>que</a:t>
            </a:r>
            <a:r>
              <a:rPr lang="en-US" sz="2800"/>
              <a:t> ocorreu durante a execução do programa. </a:t>
            </a:r>
            <a:r>
              <a:rPr lang="en-US" sz="2800">
                <a:sym typeface="+mn-ea"/>
              </a:rPr>
              <a:t>Assim, exceções estão associadas a</a:t>
            </a:r>
            <a:r>
              <a:rPr lang="pt-PT" altLang="en-US" sz="2800">
                <a:sym typeface="+mn-ea"/>
              </a:rPr>
              <a:t>os </a:t>
            </a:r>
            <a:r>
              <a:rPr lang="en-US" sz="2800" b="1">
                <a:sym typeface="+mn-ea"/>
              </a:rPr>
              <a:t>erro</a:t>
            </a:r>
            <a:r>
              <a:rPr lang="pt-PT" altLang="en-US" sz="2800" b="1">
                <a:sym typeface="+mn-ea"/>
              </a:rPr>
              <a:t>s</a:t>
            </a:r>
            <a:r>
              <a:rPr lang="pt-PT" altLang="en-US" sz="2800">
                <a:sym typeface="+mn-ea"/>
              </a:rPr>
              <a:t>.</a:t>
            </a:r>
            <a:endParaRPr lang="en-US" sz="2800"/>
          </a:p>
          <a:p>
            <a:endParaRPr lang="en-US" sz="2800"/>
          </a:p>
          <a:p>
            <a:endParaRPr lang="en-US" sz="2800"/>
          </a:p>
        </p:txBody>
      </p:sp>
      <p:sp>
        <p:nvSpPr>
          <p:cNvPr id="5" name="Text Box 4"/>
          <p:cNvSpPr txBox="1"/>
          <p:nvPr/>
        </p:nvSpPr>
        <p:spPr>
          <a:xfrm>
            <a:off x="962025" y="806450"/>
            <a:ext cx="10563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pt-PT" altLang="pt-BR" sz="2400" b="1" dirty="0" smtClean="0">
                <a:latin typeface="Quicksand" panose="00000500000000000000" charset="0"/>
                <a:cs typeface="Quicksand" panose="00000500000000000000" charset="0"/>
              </a:rPr>
              <a:t>TRATAMENTO DE EXCEÇÕES</a:t>
            </a:r>
            <a:endParaRPr lang="pt-PT" altLang="pt-BR" sz="2400" b="1" dirty="0" smtClean="0">
              <a:latin typeface="Quicksand" panose="00000500000000000000" charset="0"/>
              <a:cs typeface="Quicksand" panose="0000050000000000000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JS</a:t>
            </a:r>
            <a:endParaRPr lang="pt-PT" dirty="0"/>
          </a:p>
        </p:txBody>
      </p:sp>
      <p:sp>
        <p:nvSpPr>
          <p:cNvPr id="3" name="Text Box 2"/>
          <p:cNvSpPr txBox="1"/>
          <p:nvPr/>
        </p:nvSpPr>
        <p:spPr>
          <a:xfrm>
            <a:off x="814070" y="727710"/>
            <a:ext cx="105638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pt-PT" altLang="pt-BR" sz="2000" b="1" dirty="0" smtClean="0">
                <a:latin typeface="Quicksand" panose="00000500000000000000" charset="0"/>
                <a:cs typeface="Quicksand" panose="00000500000000000000" charset="0"/>
              </a:rPr>
              <a:t>Try/</a:t>
            </a:r>
            <a:r>
              <a:rPr lang="pt-PT" altLang="pt-BR" sz="2000" b="1" dirty="0" smtClean="0">
                <a:solidFill>
                  <a:schemeClr val="accent1"/>
                </a:solidFill>
                <a:latin typeface="Quicksand" panose="00000500000000000000" charset="0"/>
                <a:cs typeface="Quicksand" panose="00000500000000000000" charset="0"/>
              </a:rPr>
              <a:t>Throw</a:t>
            </a:r>
            <a:r>
              <a:rPr lang="pt-PT" altLang="pt-BR" sz="2000" b="1" dirty="0" smtClean="0">
                <a:latin typeface="Quicksand" panose="00000500000000000000" charset="0"/>
                <a:cs typeface="Quicksand" panose="00000500000000000000" charset="0"/>
              </a:rPr>
              <a:t>/Catch/Finally</a:t>
            </a:r>
            <a:endParaRPr lang="pt-PT" altLang="pt-BR" sz="2000" b="1" dirty="0" smtClean="0">
              <a:latin typeface="Quicksand" panose="00000500000000000000" charset="0"/>
              <a:cs typeface="Quicksand" panose="00000500000000000000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96595" y="1312545"/>
            <a:ext cx="11206480" cy="3192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sz="2400"/>
              <a:t>A instrução try/catch/finally é o </a:t>
            </a:r>
            <a:r>
              <a:rPr lang="en-US" sz="2400" b="1"/>
              <a:t>mecanismo de tratamento de exceção</a:t>
            </a:r>
            <a:r>
              <a:rPr lang="en-US" sz="2400"/>
              <a:t> </a:t>
            </a:r>
            <a:r>
              <a:rPr lang="pt-PT" altLang="en-US" sz="2400"/>
              <a:t>presente no</a:t>
            </a:r>
            <a:r>
              <a:rPr lang="en-US" sz="2400"/>
              <a:t> JavaScript </a:t>
            </a:r>
            <a:r>
              <a:rPr lang="pt-PT" altLang="en-US" sz="2400"/>
              <a:t>e em outras linguagens</a:t>
            </a:r>
            <a:r>
              <a:rPr lang="en-US" sz="2400"/>
              <a:t>. A cláusula try dessa instrução simplesmente define o bloco de código cujas exceções devem ser tratadas</a:t>
            </a:r>
            <a:r>
              <a:rPr lang="pt-PT" altLang="en-US" sz="2400"/>
              <a:t>. </a:t>
            </a:r>
            <a:endParaRPr lang="pt-PT" altLang="en-US" sz="2400"/>
          </a:p>
          <a:p>
            <a:pPr>
              <a:lnSpc>
                <a:spcPct val="120000"/>
              </a:lnSpc>
            </a:pPr>
            <a:endParaRPr lang="pt-PT" altLang="en-US" sz="2400"/>
          </a:p>
          <a:p>
            <a:pPr>
              <a:lnSpc>
                <a:spcPct val="120000"/>
              </a:lnSpc>
            </a:pPr>
            <a:r>
              <a:rPr lang="pt-PT" altLang="en-US" sz="2400"/>
              <a:t>O bloco </a:t>
            </a:r>
            <a:r>
              <a:rPr lang="pt-PT" altLang="en-US" sz="2400" b="1"/>
              <a:t>try </a:t>
            </a:r>
            <a:r>
              <a:rPr lang="pt-PT" altLang="en-US" sz="2400"/>
              <a:t>é seguido de uma cláusula </a:t>
            </a:r>
            <a:r>
              <a:rPr lang="pt-PT" altLang="en-US" sz="2400" b="1"/>
              <a:t>catch </a:t>
            </a:r>
            <a:r>
              <a:rPr lang="pt-PT" altLang="en-US" sz="2400"/>
              <a:t>, a qual é um bloco de instruções que são chamadas quando </a:t>
            </a:r>
            <a:r>
              <a:rPr lang="pt-PT" altLang="en-US" sz="2400" b="1"/>
              <a:t>ocorre uma exceção</a:t>
            </a:r>
            <a:r>
              <a:rPr lang="pt-PT" altLang="en-US" sz="2400"/>
              <a:t> em qualquer lugar dentro do bloco try. </a:t>
            </a:r>
            <a:endParaRPr lang="pt-PT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JS</a:t>
            </a:r>
            <a:endParaRPr lang="pt-PT" dirty="0"/>
          </a:p>
        </p:txBody>
      </p:sp>
      <p:sp>
        <p:nvSpPr>
          <p:cNvPr id="3" name="Text Box 2"/>
          <p:cNvSpPr txBox="1"/>
          <p:nvPr/>
        </p:nvSpPr>
        <p:spPr>
          <a:xfrm>
            <a:off x="786130" y="671830"/>
            <a:ext cx="83902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pt-PT" altLang="pt-BR" sz="2000" b="1" dirty="0" smtClean="0">
                <a:latin typeface="Quicksand" panose="00000500000000000000" charset="0"/>
                <a:cs typeface="Quicksand" panose="00000500000000000000" charset="0"/>
              </a:rPr>
              <a:t>try/</a:t>
            </a:r>
            <a:r>
              <a:rPr lang="pt-PT" altLang="pt-BR" sz="2000" b="1" dirty="0" smtClean="0">
                <a:solidFill>
                  <a:schemeClr val="accent1"/>
                </a:solidFill>
                <a:latin typeface="Quicksand" panose="00000500000000000000" charset="0"/>
                <a:cs typeface="Quicksand" panose="00000500000000000000" charset="0"/>
              </a:rPr>
              <a:t>throw</a:t>
            </a:r>
            <a:r>
              <a:rPr lang="pt-PT" altLang="pt-BR" sz="2000" b="1" dirty="0" smtClean="0">
                <a:latin typeface="Quicksand" panose="00000500000000000000" charset="0"/>
                <a:cs typeface="Quicksand" panose="00000500000000000000" charset="0"/>
              </a:rPr>
              <a:t>/catch/finally</a:t>
            </a:r>
            <a:endParaRPr lang="pt-PT" altLang="pt-BR" sz="2000" b="1" dirty="0" smtClean="0">
              <a:latin typeface="Quicksand" panose="00000500000000000000" charset="0"/>
              <a:cs typeface="Quicksand" panose="00000500000000000000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73430" y="1070610"/>
            <a:ext cx="11206480" cy="5259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pt-PT" altLang="en-US" sz="1400" b="1"/>
              <a:t>try </a:t>
            </a:r>
            <a:r>
              <a:rPr lang="pt-PT" altLang="en-US" sz="1400"/>
              <a:t>{</a:t>
            </a:r>
            <a:endParaRPr lang="pt-PT" altLang="en-US" sz="1400"/>
          </a:p>
          <a:p>
            <a:pPr lvl="1">
              <a:lnSpc>
                <a:spcPct val="120000"/>
              </a:lnSpc>
            </a:pPr>
            <a:r>
              <a:rPr lang="pt-PT" altLang="en-US" sz="1400"/>
              <a:t>/* Normalmente, este código é executado do início ao fim do bloco</a:t>
            </a:r>
            <a:endParaRPr lang="pt-PT" altLang="en-US" sz="1400"/>
          </a:p>
          <a:p>
            <a:pPr lvl="1">
              <a:lnSpc>
                <a:spcPct val="120000"/>
              </a:lnSpc>
            </a:pPr>
            <a:r>
              <a:rPr lang="pt-PT" altLang="en-US" sz="1400"/>
              <a:t>   sem problemas. Mas às vezes pode disparar uma exceção</a:t>
            </a:r>
            <a:endParaRPr lang="pt-PT" altLang="en-US" sz="1400"/>
          </a:p>
          <a:p>
            <a:pPr lvl="1">
              <a:lnSpc>
                <a:spcPct val="120000"/>
              </a:lnSpc>
            </a:pPr>
            <a:r>
              <a:rPr lang="pt-PT" altLang="en-US" sz="1400"/>
              <a:t>   diretamente, com uma instrução </a:t>
            </a:r>
            <a:r>
              <a:rPr lang="pt-PT" altLang="en-US" sz="1400" b="1">
                <a:solidFill>
                  <a:schemeClr val="accent1"/>
                </a:solidFill>
              </a:rPr>
              <a:t>throw</a:t>
            </a:r>
            <a:r>
              <a:rPr lang="pt-PT" altLang="en-US" sz="1400"/>
              <a:t>, ou indiretamente, pela</a:t>
            </a:r>
            <a:endParaRPr lang="pt-PT" altLang="en-US" sz="1400"/>
          </a:p>
          <a:p>
            <a:pPr lvl="1">
              <a:lnSpc>
                <a:spcPct val="120000"/>
              </a:lnSpc>
            </a:pPr>
            <a:r>
              <a:rPr lang="pt-PT" altLang="en-US" sz="1400"/>
              <a:t>    chamada de um método que lança uma exceção. */</a:t>
            </a:r>
            <a:endParaRPr lang="pt-PT" altLang="en-US" sz="1400"/>
          </a:p>
          <a:p>
            <a:pPr>
              <a:lnSpc>
                <a:spcPct val="120000"/>
              </a:lnSpc>
            </a:pPr>
            <a:r>
              <a:rPr lang="pt-PT" altLang="en-US" sz="1400"/>
              <a:t>} </a:t>
            </a:r>
            <a:r>
              <a:rPr lang="pt-PT" altLang="en-US" sz="1400" b="1"/>
              <a:t>catch </a:t>
            </a:r>
            <a:r>
              <a:rPr lang="pt-PT" altLang="en-US" sz="1400"/>
              <a:t>(e) {</a:t>
            </a:r>
            <a:endParaRPr lang="pt-PT" altLang="en-US" sz="1400"/>
          </a:p>
          <a:p>
            <a:pPr lvl="1">
              <a:lnSpc>
                <a:spcPct val="120000"/>
              </a:lnSpc>
            </a:pPr>
            <a:r>
              <a:rPr lang="pt-PT" altLang="en-US" sz="1400"/>
              <a:t> /* As instruções deste bloco são executadas se, e somente se, o bloco</a:t>
            </a:r>
            <a:endParaRPr lang="pt-PT" altLang="en-US" sz="1400"/>
          </a:p>
          <a:p>
            <a:pPr lvl="1">
              <a:lnSpc>
                <a:spcPct val="120000"/>
              </a:lnSpc>
            </a:pPr>
            <a:r>
              <a:rPr lang="pt-PT" altLang="en-US" sz="1400"/>
              <a:t>    try dispara uma exceção. Essas instruções podem usar a variável local</a:t>
            </a:r>
            <a:endParaRPr lang="pt-PT" altLang="en-US" sz="1400"/>
          </a:p>
          <a:p>
            <a:pPr lvl="1">
              <a:lnSpc>
                <a:spcPct val="120000"/>
              </a:lnSpc>
            </a:pPr>
            <a:r>
              <a:rPr lang="pt-PT" altLang="en-US" sz="1400"/>
              <a:t>    e se referir ao objeto Error ou a outro valor que foi lançado.</a:t>
            </a:r>
            <a:endParaRPr lang="pt-PT" altLang="en-US" sz="1400"/>
          </a:p>
          <a:p>
            <a:pPr lvl="1">
              <a:lnSpc>
                <a:spcPct val="120000"/>
              </a:lnSpc>
            </a:pPr>
            <a:r>
              <a:rPr lang="pt-PT" altLang="en-US" sz="1400"/>
              <a:t>    Este bloco pode tratar da exceção de algum modo, pode ignorá-la</a:t>
            </a:r>
            <a:endParaRPr lang="pt-PT" altLang="en-US" sz="1400"/>
          </a:p>
          <a:p>
            <a:pPr lvl="1">
              <a:lnSpc>
                <a:spcPct val="120000"/>
              </a:lnSpc>
            </a:pPr>
            <a:r>
              <a:rPr lang="pt-PT" altLang="en-US" sz="1400"/>
              <a:t>    não fazendo nada ou pode lançar a exceção novamente com throw. */</a:t>
            </a:r>
            <a:endParaRPr lang="pt-PT" altLang="en-US" sz="1400"/>
          </a:p>
          <a:p>
            <a:pPr>
              <a:lnSpc>
                <a:spcPct val="120000"/>
              </a:lnSpc>
            </a:pPr>
            <a:r>
              <a:rPr lang="pt-PT" altLang="en-US" sz="1400"/>
              <a:t>} </a:t>
            </a:r>
            <a:r>
              <a:rPr lang="pt-PT" altLang="en-US" sz="1400" b="1"/>
              <a:t>finally </a:t>
            </a:r>
            <a:r>
              <a:rPr lang="pt-PT" altLang="en-US" sz="1400"/>
              <a:t>{</a:t>
            </a:r>
            <a:endParaRPr lang="pt-PT" altLang="en-US" sz="1400"/>
          </a:p>
          <a:p>
            <a:pPr lvl="1">
              <a:lnSpc>
                <a:spcPct val="120000"/>
              </a:lnSpc>
            </a:pPr>
            <a:r>
              <a:rPr lang="pt-PT" altLang="en-US" sz="1400"/>
              <a:t>  /* Este bloco contém instruções que são sempre executadas, independente</a:t>
            </a:r>
            <a:endParaRPr lang="pt-PT" altLang="en-US" sz="1400"/>
          </a:p>
          <a:p>
            <a:pPr lvl="1">
              <a:lnSpc>
                <a:spcPct val="120000"/>
              </a:lnSpc>
            </a:pPr>
            <a:r>
              <a:rPr lang="pt-PT" altLang="en-US" sz="1400"/>
              <a:t>    do que aconteça no bloco try. Elas são executadas se o bloco</a:t>
            </a:r>
            <a:endParaRPr lang="pt-PT" altLang="en-US" sz="1400"/>
          </a:p>
          <a:p>
            <a:pPr lvl="1">
              <a:lnSpc>
                <a:spcPct val="120000"/>
              </a:lnSpc>
            </a:pPr>
            <a:r>
              <a:rPr lang="pt-PT" altLang="en-US" sz="1400"/>
              <a:t>    try terminar:</a:t>
            </a:r>
            <a:endParaRPr lang="pt-PT" altLang="en-US" sz="1400"/>
          </a:p>
          <a:p>
            <a:pPr lvl="1">
              <a:lnSpc>
                <a:spcPct val="120000"/>
              </a:lnSpc>
            </a:pPr>
            <a:r>
              <a:rPr lang="pt-PT" altLang="en-US" sz="1400"/>
              <a:t>    1) normalmente, após chegar ao final do bloco</a:t>
            </a:r>
            <a:endParaRPr lang="pt-PT" altLang="en-US" sz="1400"/>
          </a:p>
          <a:p>
            <a:pPr lvl="1">
              <a:lnSpc>
                <a:spcPct val="120000"/>
              </a:lnSpc>
            </a:pPr>
            <a:r>
              <a:rPr lang="pt-PT" altLang="en-US" sz="1400"/>
              <a:t>    2) por causa de uma instrução break, continue ou return</a:t>
            </a:r>
            <a:endParaRPr lang="pt-PT" altLang="en-US" sz="1400"/>
          </a:p>
          <a:p>
            <a:pPr lvl="1">
              <a:lnSpc>
                <a:spcPct val="120000"/>
              </a:lnSpc>
            </a:pPr>
            <a:r>
              <a:rPr lang="pt-PT" altLang="en-US" sz="1400"/>
              <a:t>    3) com uma exceção que é tratada por uma cláusula catch anterior</a:t>
            </a:r>
            <a:endParaRPr lang="pt-PT" altLang="en-US" sz="1400"/>
          </a:p>
          <a:p>
            <a:pPr lvl="1">
              <a:lnSpc>
                <a:spcPct val="120000"/>
              </a:lnSpc>
            </a:pPr>
            <a:r>
              <a:rPr lang="pt-PT" altLang="en-US" sz="1400"/>
              <a:t>    4) com uma exceção não capturada que ainda está se propagando */</a:t>
            </a:r>
            <a:endParaRPr lang="pt-PT" altLang="en-US" sz="1400"/>
          </a:p>
          <a:p>
            <a:pPr>
              <a:lnSpc>
                <a:spcPct val="120000"/>
              </a:lnSpc>
            </a:pPr>
            <a:r>
              <a:rPr lang="pt-PT" altLang="en-US" sz="1400"/>
              <a:t>}</a:t>
            </a:r>
            <a:endParaRPr lang="pt-PT" altLang="en-US" sz="140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616075" y="1254125"/>
            <a:ext cx="66389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895475" y="2553970"/>
            <a:ext cx="64014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8430260" y="1024890"/>
            <a:ext cx="30492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1600"/>
              <a:t>Tente fazer isso.</a:t>
            </a:r>
            <a:endParaRPr lang="pt-PT" altLang="en-US" sz="1600"/>
          </a:p>
        </p:txBody>
      </p:sp>
      <p:sp>
        <p:nvSpPr>
          <p:cNvPr id="8" name="Text Box 7"/>
          <p:cNvSpPr txBox="1"/>
          <p:nvPr/>
        </p:nvSpPr>
        <p:spPr>
          <a:xfrm>
            <a:off x="8501380" y="2339340"/>
            <a:ext cx="30492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1600"/>
              <a:t>Capture ou pegue erro.</a:t>
            </a:r>
            <a:endParaRPr lang="pt-PT" altLang="en-US" sz="160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910715" y="4105910"/>
            <a:ext cx="64014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8628380" y="3848100"/>
            <a:ext cx="30492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1600"/>
              <a:t>Execute este código independente de ter dado certo ou errado.</a:t>
            </a:r>
            <a:endParaRPr lang="pt-PT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6910</Words>
  <Application>WPS Presentation</Application>
  <PresentationFormat>宽屏</PresentationFormat>
  <Paragraphs>225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Arial</vt:lpstr>
      <vt:lpstr>SimSun</vt:lpstr>
      <vt:lpstr>Wingdings</vt:lpstr>
      <vt:lpstr>Roboto</vt:lpstr>
      <vt:lpstr>Quicksand</vt:lpstr>
      <vt:lpstr>微软雅黑</vt:lpstr>
      <vt:lpstr>Arial Unicode MS</vt:lpstr>
      <vt:lpstr>Arial Black</vt:lpstr>
      <vt:lpstr>SimSun</vt:lpstr>
      <vt:lpstr>Droid Sans Fallback</vt:lpstr>
      <vt:lpstr>MT Extra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wihmayr</dc:creator>
  <cp:lastModifiedBy>wihmayr</cp:lastModifiedBy>
  <cp:revision>528</cp:revision>
  <dcterms:created xsi:type="dcterms:W3CDTF">2021-08-26T14:35:07Z</dcterms:created>
  <dcterms:modified xsi:type="dcterms:W3CDTF">2021-08-26T14:35:07Z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