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Lst>
  <p:sldIdLst>
    <p:sldId id="256" r:id="rId5"/>
    <p:sldId id="264" r:id="rId6"/>
    <p:sldId id="265" r:id="rId7"/>
    <p:sldId id="266" r:id="rId8"/>
    <p:sldId id="267" r:id="rId9"/>
    <p:sldId id="268" r:id="rId10"/>
    <p:sldId id="269" r:id="rId11"/>
    <p:sldId id="271" r:id="rId12"/>
    <p:sldId id="272" r:id="rId13"/>
    <p:sldId id="270" r:id="rId14"/>
    <p:sldId id="260"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0DA9F-B000-46E1-965A-60DDF453258F}" v="467" dt="2022-03-27T16:38:05.475"/>
    <p1510:client id="{09E8C73A-DE7D-4DA3-9DD8-5FC00E18BA18}" v="270" dt="2022-03-27T15:04:53.258"/>
    <p1510:client id="{1939937A-EBDF-4FDE-8B85-A451185B7EE3}" v="39" dt="2022-03-27T16:20:48.969"/>
    <p1510:client id="{1F1E7AAF-DFB0-44C8-B65A-20F965FB4307}" v="21" dt="2022-03-27T15:20:17.267"/>
    <p1510:client id="{25EB4755-5AA8-43C9-9201-5FD65DA0BDBC}" v="203" dt="2022-03-27T15:27:33.952"/>
    <p1510:client id="{29F61DA2-2200-427E-9903-81AAB168FD11}" v="69" dt="2022-03-27T16:41:23.146"/>
    <p1510:client id="{43802496-083F-43C9-83E2-764D10193753}" v="7" dt="2022-03-27T14:32:55.587"/>
    <p1510:client id="{8857CC19-C891-4001-924F-30B04361DBD8}" v="36" dt="2022-03-26T17:23:08.219"/>
    <p1510:client id="{B9438E82-A2EC-43C2-B2CA-E8294FB1C4F7}" v="6" dt="2022-03-27T15:01:12.804"/>
    <p1510:client id="{C7237267-069D-4EBA-849F-D8880F5E2F08}" v="11" dt="2022-03-26T16:56:59.744"/>
    <p1510:client id="{CA40F61C-4D5F-4927-AEA2-6E8AA73DBE68}" v="1" dt="2022-03-27T12:10:11.950"/>
    <p1510:client id="{D2A230AD-26B1-4F2B-84C4-C437276FAE67}" v="236" dt="2022-03-26T16:43:12.214"/>
    <p1510:client id="{D8C01563-5695-44C1-9C6A-DA09BF986454}" v="493" dt="2022-03-27T17:00:35.078"/>
    <p1510:client id="{FC7A411E-1AD8-4032-82BF-F63535C6670F}" v="57" dt="2022-03-26T18:27:06.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5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0014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2069706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4755498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45896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423542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3921175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3960055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348358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1593816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38994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5016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2316761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29992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50411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547404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9614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586B75A-687E-405C-8A0B-8D00578BA2C3}" type="datetimeFigureOut">
              <a:rPr lang="en-US" smtClean="0"/>
              <a:pPr/>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9826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8789643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5594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586B75A-687E-405C-8A0B-8D00578BA2C3}" type="datetimeFigureOut">
              <a:rPr lang="en-US" smtClean="0"/>
              <a:pPr/>
              <a:t>3/27/2022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71754619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machine-learning-databases/wine-quality/" TargetMode="External"/><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A picture containing wine, indoor, glass, container&#10;&#10;Description automatically generated">
            <a:extLst>
              <a:ext uri="{FF2B5EF4-FFF2-40B4-BE49-F238E27FC236}">
                <a16:creationId xmlns:a16="http://schemas.microsoft.com/office/drawing/2014/main" id="{A6B11C23-A88D-D181-A53D-62199DF4EB3F}"/>
              </a:ext>
            </a:extLst>
          </p:cNvPr>
          <p:cNvPicPr>
            <a:picLocks noChangeAspect="1"/>
          </p:cNvPicPr>
          <p:nvPr/>
        </p:nvPicPr>
        <p:blipFill rotWithShape="1">
          <a:blip r:embed="rId2">
            <a:alphaModFix amt="35000"/>
          </a:blip>
          <a:srcRect t="9656" b="6074"/>
          <a:stretch/>
        </p:blipFill>
        <p:spPr>
          <a:xfrm>
            <a:off x="20" y="11216"/>
            <a:ext cx="12191980" cy="6857990"/>
          </a:xfrm>
          <a:prstGeom prst="rect">
            <a:avLst/>
          </a:prstGeom>
        </p:spPr>
      </p:pic>
      <p:sp>
        <p:nvSpPr>
          <p:cNvPr id="3" name="Subtitle 2"/>
          <p:cNvSpPr>
            <a:spLocks noGrp="1"/>
          </p:cNvSpPr>
          <p:nvPr>
            <p:ph type="subTitle" idx="1"/>
          </p:nvPr>
        </p:nvSpPr>
        <p:spPr>
          <a:xfrm>
            <a:off x="-606108" y="4265506"/>
            <a:ext cx="8258176" cy="1337733"/>
          </a:xfrm>
        </p:spPr>
        <p:txBody>
          <a:bodyPr vert="horz" lIns="91440" tIns="45720" rIns="91440" bIns="45720" rtlCol="0" anchor="t">
            <a:normAutofit/>
          </a:bodyPr>
          <a:lstStyle/>
          <a:p>
            <a:r>
              <a:rPr lang="en-US" sz="1600" b="1">
                <a:solidFill>
                  <a:schemeClr val="tx2">
                    <a:lumMod val="60000"/>
                    <a:lumOff val="40000"/>
                  </a:schemeClr>
                </a:solidFill>
              </a:rPr>
              <a:t> IST 707 – Final Project</a:t>
            </a:r>
          </a:p>
          <a:p>
            <a:endParaRPr lang="en-US" sz="1600" b="1">
              <a:solidFill>
                <a:schemeClr val="tx2">
                  <a:lumMod val="60000"/>
                  <a:lumOff val="40000"/>
                </a:schemeClr>
              </a:solidFill>
            </a:endParaRPr>
          </a:p>
          <a:p>
            <a:r>
              <a:rPr lang="en-US" sz="1600" b="1">
                <a:solidFill>
                  <a:schemeClr val="tx2">
                    <a:lumMod val="60000"/>
                    <a:lumOff val="40000"/>
                  </a:schemeClr>
                </a:solidFill>
              </a:rPr>
              <a:t>Omar Hanif, Eli Rivera, Elizabeth Westbrook</a:t>
            </a:r>
          </a:p>
        </p:txBody>
      </p:sp>
      <p:sp>
        <p:nvSpPr>
          <p:cNvPr id="10" name="Title 1">
            <a:extLst>
              <a:ext uri="{FF2B5EF4-FFF2-40B4-BE49-F238E27FC236}">
                <a16:creationId xmlns:a16="http://schemas.microsoft.com/office/drawing/2014/main" id="{E9E0F01B-0175-4B5C-8527-FDEFE1F4BB2F}"/>
              </a:ext>
            </a:extLst>
          </p:cNvPr>
          <p:cNvSpPr txBox="1">
            <a:spLocks/>
          </p:cNvSpPr>
          <p:nvPr/>
        </p:nvSpPr>
        <p:spPr>
          <a:xfrm>
            <a:off x="483079" y="1717036"/>
            <a:ext cx="7315200" cy="22789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1" u="none" strike="noStrike" kern="1200" cap="none" spc="0" normalizeH="0" baseline="0" noProof="0">
                <a:ln>
                  <a:noFill/>
                </a:ln>
                <a:solidFill>
                  <a:srgbClr val="ED7D31"/>
                </a:solidFill>
                <a:effectLst/>
                <a:uLnTx/>
                <a:uFillTx/>
                <a:latin typeface="Aharoni"/>
                <a:ea typeface="+mj-ea"/>
                <a:cs typeface="Angsana New"/>
              </a:rPr>
              <a:t>White Wine Quality Prediction</a:t>
            </a:r>
            <a:endParaRPr kumimoji="0" lang="en-US" sz="6000" b="0" i="1" u="none" strike="noStrike" kern="1200" cap="none" spc="0" normalizeH="0" baseline="0" noProof="0">
              <a:ln>
                <a:noFill/>
              </a:ln>
              <a:solidFill>
                <a:srgbClr val="ED7D31"/>
              </a:solidFill>
              <a:effectLst/>
              <a:uLnTx/>
              <a:uFillTx/>
              <a:latin typeface="Calibri Light" panose="020F0302020204030204"/>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3499-7F5E-4587-8810-59657576BFB4}"/>
              </a:ext>
            </a:extLst>
          </p:cNvPr>
          <p:cNvSpPr>
            <a:spLocks noGrp="1"/>
          </p:cNvSpPr>
          <p:nvPr>
            <p:ph type="title"/>
          </p:nvPr>
        </p:nvSpPr>
        <p:spPr>
          <a:xfrm>
            <a:off x="913775" y="63663"/>
            <a:ext cx="10364451" cy="930354"/>
          </a:xfrm>
        </p:spPr>
        <p:txBody>
          <a:bodyPr/>
          <a:lstStyle/>
          <a:p>
            <a:r>
              <a:rPr lang="en-US">
                <a:ea typeface="+mj-lt"/>
                <a:cs typeface="+mj-lt"/>
              </a:rPr>
              <a:t>E1071 package</a:t>
            </a:r>
          </a:p>
        </p:txBody>
      </p:sp>
      <p:sp>
        <p:nvSpPr>
          <p:cNvPr id="3" name="Content Placeholder 2">
            <a:extLst>
              <a:ext uri="{FF2B5EF4-FFF2-40B4-BE49-F238E27FC236}">
                <a16:creationId xmlns:a16="http://schemas.microsoft.com/office/drawing/2014/main" id="{62A8D52D-D839-42F3-9496-F4A97041C1FD}"/>
              </a:ext>
            </a:extLst>
          </p:cNvPr>
          <p:cNvSpPr>
            <a:spLocks noGrp="1"/>
          </p:cNvSpPr>
          <p:nvPr>
            <p:ph idx="1"/>
          </p:nvPr>
        </p:nvSpPr>
        <p:spPr>
          <a:xfrm>
            <a:off x="3443503" y="991053"/>
            <a:ext cx="5440467" cy="479682"/>
          </a:xfrm>
        </p:spPr>
        <p:txBody>
          <a:bodyPr vert="horz" lIns="91440" tIns="45720" rIns="91440" bIns="45720" rtlCol="0" anchor="t">
            <a:normAutofit/>
          </a:bodyPr>
          <a:lstStyle/>
          <a:p>
            <a:pPr marL="0" indent="0">
              <a:buNone/>
            </a:pPr>
            <a:r>
              <a:rPr lang="en-US"/>
              <a:t>Using naïve Bayes parameter </a:t>
            </a:r>
          </a:p>
        </p:txBody>
      </p:sp>
      <p:pic>
        <p:nvPicPr>
          <p:cNvPr id="6" name="Picture 6">
            <a:extLst>
              <a:ext uri="{FF2B5EF4-FFF2-40B4-BE49-F238E27FC236}">
                <a16:creationId xmlns:a16="http://schemas.microsoft.com/office/drawing/2014/main" id="{B7143BD7-04BC-1480-0E73-FC4886629540}"/>
              </a:ext>
            </a:extLst>
          </p:cNvPr>
          <p:cNvPicPr>
            <a:picLocks noChangeAspect="1"/>
          </p:cNvPicPr>
          <p:nvPr/>
        </p:nvPicPr>
        <p:blipFill>
          <a:blip r:embed="rId2"/>
          <a:stretch>
            <a:fillRect/>
          </a:stretch>
        </p:blipFill>
        <p:spPr>
          <a:xfrm>
            <a:off x="1005068" y="1716872"/>
            <a:ext cx="10189096" cy="779448"/>
          </a:xfrm>
          <a:prstGeom prst="rect">
            <a:avLst/>
          </a:prstGeom>
        </p:spPr>
      </p:pic>
      <p:sp>
        <p:nvSpPr>
          <p:cNvPr id="8" name="Title 1">
            <a:extLst>
              <a:ext uri="{FF2B5EF4-FFF2-40B4-BE49-F238E27FC236}">
                <a16:creationId xmlns:a16="http://schemas.microsoft.com/office/drawing/2014/main" id="{98BEE366-E4D0-743F-5481-57A8B30B5374}"/>
              </a:ext>
            </a:extLst>
          </p:cNvPr>
          <p:cNvSpPr txBox="1">
            <a:spLocks/>
          </p:cNvSpPr>
          <p:nvPr/>
        </p:nvSpPr>
        <p:spPr>
          <a:xfrm>
            <a:off x="729892" y="3589248"/>
            <a:ext cx="10364451" cy="132244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err="1">
                <a:ea typeface="+mj-lt"/>
                <a:cs typeface="+mj-lt"/>
              </a:rPr>
              <a:t>klar</a:t>
            </a:r>
            <a:r>
              <a:rPr lang="en-US">
                <a:ea typeface="+mj-lt"/>
                <a:cs typeface="+mj-lt"/>
              </a:rPr>
              <a:t> package</a:t>
            </a:r>
          </a:p>
        </p:txBody>
      </p:sp>
      <p:pic>
        <p:nvPicPr>
          <p:cNvPr id="10" name="Picture 5">
            <a:extLst>
              <a:ext uri="{FF2B5EF4-FFF2-40B4-BE49-F238E27FC236}">
                <a16:creationId xmlns:a16="http://schemas.microsoft.com/office/drawing/2014/main" id="{516D4E01-3F47-7E21-00B6-F8FBC4199DAF}"/>
              </a:ext>
            </a:extLst>
          </p:cNvPr>
          <p:cNvPicPr>
            <a:picLocks noChangeAspect="1"/>
          </p:cNvPicPr>
          <p:nvPr/>
        </p:nvPicPr>
        <p:blipFill>
          <a:blip r:embed="rId3"/>
          <a:stretch>
            <a:fillRect/>
          </a:stretch>
        </p:blipFill>
        <p:spPr>
          <a:xfrm>
            <a:off x="1100750" y="4748624"/>
            <a:ext cx="10230032" cy="786873"/>
          </a:xfrm>
          <a:prstGeom prst="rect">
            <a:avLst/>
          </a:prstGeom>
        </p:spPr>
      </p:pic>
    </p:spTree>
    <p:extLst>
      <p:ext uri="{BB962C8B-B14F-4D97-AF65-F5344CB8AC3E}">
        <p14:creationId xmlns:p14="http://schemas.microsoft.com/office/powerpoint/2010/main" val="409088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169B-BF27-4482-1475-7C10BBD5B70C}"/>
              </a:ext>
            </a:extLst>
          </p:cNvPr>
          <p:cNvSpPr>
            <a:spLocks noGrp="1"/>
          </p:cNvSpPr>
          <p:nvPr>
            <p:ph type="title"/>
          </p:nvPr>
        </p:nvSpPr>
        <p:spPr>
          <a:xfrm>
            <a:off x="748237" y="264253"/>
            <a:ext cx="10364452" cy="1605094"/>
          </a:xfrm>
        </p:spPr>
        <p:txBody>
          <a:bodyPr/>
          <a:lstStyle/>
          <a:p>
            <a:r>
              <a:rPr lang="en-US" dirty="0"/>
              <a:t>SVM Models</a:t>
            </a:r>
          </a:p>
        </p:txBody>
      </p:sp>
      <p:sp>
        <p:nvSpPr>
          <p:cNvPr id="10" name="Text Placeholder 9">
            <a:extLst>
              <a:ext uri="{FF2B5EF4-FFF2-40B4-BE49-F238E27FC236}">
                <a16:creationId xmlns:a16="http://schemas.microsoft.com/office/drawing/2014/main" id="{2BCB5D8F-09A4-433F-8640-625CE8100150}"/>
              </a:ext>
            </a:extLst>
          </p:cNvPr>
          <p:cNvSpPr>
            <a:spLocks noGrp="1"/>
          </p:cNvSpPr>
          <p:nvPr>
            <p:ph type="body" idx="1"/>
          </p:nvPr>
        </p:nvSpPr>
        <p:spPr>
          <a:xfrm>
            <a:off x="104624" y="810673"/>
            <a:ext cx="3298976" cy="941835"/>
          </a:xfrm>
        </p:spPr>
        <p:txBody>
          <a:bodyPr/>
          <a:lstStyle/>
          <a:p>
            <a:r>
              <a:rPr lang="en-US" dirty="0"/>
              <a:t>Three kernels:</a:t>
            </a:r>
          </a:p>
          <a:p>
            <a:endParaRPr lang="en-US" dirty="0"/>
          </a:p>
        </p:txBody>
      </p:sp>
      <p:sp>
        <p:nvSpPr>
          <p:cNvPr id="12" name="Text Placeholder 11">
            <a:extLst>
              <a:ext uri="{FF2B5EF4-FFF2-40B4-BE49-F238E27FC236}">
                <a16:creationId xmlns:a16="http://schemas.microsoft.com/office/drawing/2014/main" id="{2A5356BA-0A4F-46B2-9C37-C26558A3ACB7}"/>
              </a:ext>
            </a:extLst>
          </p:cNvPr>
          <p:cNvSpPr>
            <a:spLocks noGrp="1"/>
          </p:cNvSpPr>
          <p:nvPr>
            <p:ph type="body" sz="half" idx="15"/>
          </p:nvPr>
        </p:nvSpPr>
        <p:spPr>
          <a:xfrm>
            <a:off x="202574" y="1506226"/>
            <a:ext cx="3298976" cy="4409675"/>
          </a:xfrm>
        </p:spPr>
        <p:txBody>
          <a:bodyPr vert="horz" lIns="91440" tIns="45720" rIns="91440" bIns="45720" rtlCol="0" anchor="t">
            <a:noAutofit/>
          </a:bodyPr>
          <a:lstStyle/>
          <a:p>
            <a:pPr marL="346075" lvl="1" indent="-285750">
              <a:buChar char="•"/>
            </a:pPr>
            <a:r>
              <a:rPr lang="en-US" sz="2000" cap="none" dirty="0"/>
              <a:t>Linear</a:t>
            </a:r>
            <a:endParaRPr lang="en-US" sz="2000" dirty="0"/>
          </a:p>
          <a:p>
            <a:pPr marL="346075" lvl="1" indent="-285750">
              <a:buChar char="•"/>
            </a:pPr>
            <a:r>
              <a:rPr lang="en-US" sz="2000" cap="none" dirty="0"/>
              <a:t>Radial basis function (RBF)</a:t>
            </a:r>
          </a:p>
          <a:p>
            <a:pPr marL="346075" lvl="1" indent="-285750">
              <a:buChar char="•"/>
            </a:pPr>
            <a:r>
              <a:rPr lang="en-US" sz="2000" cap="none" dirty="0"/>
              <a:t>Polynomial</a:t>
            </a:r>
          </a:p>
          <a:p>
            <a:pPr marL="60325" lvl="1"/>
            <a:endParaRPr lang="en-US" sz="2000" cap="none" dirty="0"/>
          </a:p>
          <a:p>
            <a:pPr marL="60325" lvl="1"/>
            <a:r>
              <a:rPr lang="en-US" sz="2000" cap="none" dirty="0"/>
              <a:t>Best performer:</a:t>
            </a:r>
          </a:p>
          <a:p>
            <a:pPr marL="346075" lvl="1" indent="-285750">
              <a:buChar char="•"/>
            </a:pPr>
            <a:r>
              <a:rPr lang="en-US" sz="2000" cap="none" dirty="0"/>
              <a:t>RBF</a:t>
            </a:r>
          </a:p>
          <a:p>
            <a:pPr marL="803275" lvl="2" indent="-285750">
              <a:buChar char="•"/>
            </a:pPr>
            <a:r>
              <a:rPr lang="en-US" sz="2000" cap="none" dirty="0"/>
              <a:t>Sigma: 0.9</a:t>
            </a:r>
          </a:p>
          <a:p>
            <a:pPr marL="803275" lvl="2" indent="-285750">
              <a:buChar char="•"/>
            </a:pPr>
            <a:r>
              <a:rPr lang="en-US" sz="2000" cap="none" dirty="0"/>
              <a:t>Cost: 2</a:t>
            </a:r>
          </a:p>
          <a:p>
            <a:endParaRPr lang="en-US" dirty="0"/>
          </a:p>
        </p:txBody>
      </p:sp>
      <p:sp>
        <p:nvSpPr>
          <p:cNvPr id="13" name="Text Placeholder 12">
            <a:extLst>
              <a:ext uri="{FF2B5EF4-FFF2-40B4-BE49-F238E27FC236}">
                <a16:creationId xmlns:a16="http://schemas.microsoft.com/office/drawing/2014/main" id="{2085F20D-84E1-4D96-A6A0-D7BB1A4204D6}"/>
              </a:ext>
            </a:extLst>
          </p:cNvPr>
          <p:cNvSpPr>
            <a:spLocks noGrp="1"/>
          </p:cNvSpPr>
          <p:nvPr>
            <p:ph type="body" sz="half" idx="16"/>
          </p:nvPr>
        </p:nvSpPr>
        <p:spPr/>
        <p:txBody>
          <a:bodyPr/>
          <a:lstStyle/>
          <a:p>
            <a:endParaRPr lang="en-US"/>
          </a:p>
        </p:txBody>
      </p:sp>
      <p:sp>
        <p:nvSpPr>
          <p:cNvPr id="14" name="Text Placeholder 13">
            <a:extLst>
              <a:ext uri="{FF2B5EF4-FFF2-40B4-BE49-F238E27FC236}">
                <a16:creationId xmlns:a16="http://schemas.microsoft.com/office/drawing/2014/main" id="{4E1EE0E8-C621-4B87-A9BF-8B29D719D9AE}"/>
              </a:ext>
            </a:extLst>
          </p:cNvPr>
          <p:cNvSpPr>
            <a:spLocks noGrp="1"/>
          </p:cNvSpPr>
          <p:nvPr>
            <p:ph type="body" sz="half" idx="17"/>
          </p:nvPr>
        </p:nvSpPr>
        <p:spPr>
          <a:xfrm>
            <a:off x="9090272" y="1281590"/>
            <a:ext cx="3101728" cy="4634311"/>
          </a:xfrm>
        </p:spPr>
        <p:txBody>
          <a:bodyPr vert="horz" lIns="91440" tIns="45720" rIns="91440" bIns="45720" rtlCol="0" anchor="t">
            <a:noAutofit/>
          </a:bodyPr>
          <a:lstStyle/>
          <a:p>
            <a:pPr algn="l">
              <a:spcBef>
                <a:spcPts val="0"/>
              </a:spcBef>
              <a:spcAft>
                <a:spcPts val="300"/>
              </a:spcAft>
            </a:pPr>
            <a:r>
              <a:rPr lang="en-US" b="1" cap="none" dirty="0"/>
              <a:t>Confusion matrix and statistics</a:t>
            </a:r>
          </a:p>
          <a:p>
            <a:pPr algn="l">
              <a:spcBef>
                <a:spcPts val="0"/>
              </a:spcBef>
              <a:spcAft>
                <a:spcPts val="300"/>
              </a:spcAft>
            </a:pPr>
            <a:endParaRPr lang="en-US" cap="none" dirty="0"/>
          </a:p>
          <a:p>
            <a:pPr algn="l">
              <a:spcBef>
                <a:spcPts val="0"/>
              </a:spcBef>
              <a:spcAft>
                <a:spcPts val="300"/>
              </a:spcAft>
            </a:pPr>
            <a:r>
              <a:rPr lang="en-US" cap="none" dirty="0"/>
              <a:t>          Reference</a:t>
            </a:r>
          </a:p>
          <a:p>
            <a:pPr algn="l">
              <a:spcBef>
                <a:spcPts val="0"/>
              </a:spcBef>
              <a:spcAft>
                <a:spcPts val="300"/>
              </a:spcAft>
            </a:pPr>
            <a:r>
              <a:rPr lang="en-US" cap="none" dirty="0"/>
              <a:t>Prediction bad good</a:t>
            </a:r>
          </a:p>
          <a:p>
            <a:pPr algn="l">
              <a:spcBef>
                <a:spcPts val="0"/>
              </a:spcBef>
              <a:spcAft>
                <a:spcPts val="300"/>
              </a:spcAft>
            </a:pPr>
            <a:r>
              <a:rPr lang="en-US" cap="none" dirty="0"/>
              <a:t>         Bad  923  117</a:t>
            </a:r>
          </a:p>
          <a:p>
            <a:pPr algn="l">
              <a:spcBef>
                <a:spcPts val="0"/>
              </a:spcBef>
              <a:spcAft>
                <a:spcPts val="300"/>
              </a:spcAft>
            </a:pPr>
            <a:r>
              <a:rPr lang="en-US" cap="none" dirty="0"/>
              <a:t>        Good  36  148</a:t>
            </a:r>
          </a:p>
          <a:p>
            <a:pPr algn="l">
              <a:spcBef>
                <a:spcPts val="0"/>
              </a:spcBef>
              <a:spcAft>
                <a:spcPts val="300"/>
              </a:spcAft>
            </a:pPr>
            <a:r>
              <a:rPr lang="en-US" cap="none" dirty="0"/>
              <a:t>                                         </a:t>
            </a:r>
          </a:p>
          <a:p>
            <a:pPr algn="l">
              <a:spcBef>
                <a:spcPts val="0"/>
              </a:spcBef>
              <a:spcAft>
                <a:spcPts val="300"/>
              </a:spcAft>
            </a:pPr>
            <a:r>
              <a:rPr lang="en-US" cap="none" dirty="0"/>
              <a:t>    Accuracy : 0.875          </a:t>
            </a:r>
          </a:p>
          <a:p>
            <a:pPr algn="l">
              <a:spcBef>
                <a:spcPts val="0"/>
              </a:spcBef>
              <a:spcAft>
                <a:spcPts val="300"/>
              </a:spcAft>
            </a:pPr>
            <a:r>
              <a:rPr lang="en-US" cap="none" dirty="0"/>
              <a:t>     95% ci : (0.8552, 0.893)</a:t>
            </a:r>
          </a:p>
          <a:p>
            <a:pPr algn="l">
              <a:spcBef>
                <a:spcPts val="0"/>
              </a:spcBef>
              <a:spcAft>
                <a:spcPts val="300"/>
              </a:spcAft>
            </a:pPr>
            <a:r>
              <a:rPr lang="en-US" cap="none" dirty="0"/>
              <a:t>    No information rate : 0.7835         </a:t>
            </a:r>
          </a:p>
          <a:p>
            <a:pPr algn="l">
              <a:spcBef>
                <a:spcPts val="0"/>
              </a:spcBef>
              <a:spcAft>
                <a:spcPts val="300"/>
              </a:spcAft>
            </a:pPr>
            <a:r>
              <a:rPr lang="en-US" cap="none" dirty="0"/>
              <a:t>    </a:t>
            </a:r>
            <a:r>
              <a:rPr lang="en-US" b="1" cap="none" dirty="0"/>
              <a:t>p-value [acc &gt; </a:t>
            </a:r>
            <a:r>
              <a:rPr lang="en-US" b="1" cap="none" dirty="0" err="1"/>
              <a:t>nir</a:t>
            </a:r>
            <a:r>
              <a:rPr lang="en-US" b="1" cap="none" dirty="0"/>
              <a:t>] : &lt; 2.2e-16</a:t>
            </a:r>
            <a:r>
              <a:rPr lang="en-US" cap="none" dirty="0"/>
              <a:t>                         </a:t>
            </a:r>
          </a:p>
          <a:p>
            <a:pPr algn="l">
              <a:spcBef>
                <a:spcPts val="0"/>
              </a:spcBef>
              <a:spcAft>
                <a:spcPts val="300"/>
              </a:spcAft>
            </a:pPr>
            <a:r>
              <a:rPr lang="en-US" cap="none" dirty="0"/>
              <a:t>             kappa : 0.5857 </a:t>
            </a:r>
            <a:endParaRPr lang="en-US" dirty="0"/>
          </a:p>
        </p:txBody>
      </p:sp>
      <p:pic>
        <p:nvPicPr>
          <p:cNvPr id="9" name="Content Placeholder 8">
            <a:extLst>
              <a:ext uri="{FF2B5EF4-FFF2-40B4-BE49-F238E27FC236}">
                <a16:creationId xmlns:a16="http://schemas.microsoft.com/office/drawing/2014/main" id="{319A198C-7EAB-4B69-9884-48DC99CA2038}"/>
              </a:ext>
            </a:extLst>
          </p:cNvPr>
          <p:cNvPicPr>
            <a:picLocks noGrp="1" noChangeAspect="1"/>
          </p:cNvPicPr>
          <p:nvPr>
            <p:ph sz="quarter" idx="4294967295"/>
          </p:nvPr>
        </p:nvPicPr>
        <p:blipFill>
          <a:blip r:embed="rId2"/>
          <a:stretch>
            <a:fillRect/>
          </a:stretch>
        </p:blipFill>
        <p:spPr>
          <a:xfrm>
            <a:off x="2641664" y="2322869"/>
            <a:ext cx="6329616" cy="3907338"/>
          </a:xfrm>
          <a:prstGeom prst="rect">
            <a:avLst/>
          </a:prstGeom>
        </p:spPr>
      </p:pic>
    </p:spTree>
    <p:extLst>
      <p:ext uri="{BB962C8B-B14F-4D97-AF65-F5344CB8AC3E}">
        <p14:creationId xmlns:p14="http://schemas.microsoft.com/office/powerpoint/2010/main" val="206990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86BCC4D5-E795-4C27-A59A-C83C97FC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B6A6811-9498-4BC1-A514-B7ACB315B6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4B67BD-687E-4A13-8E9B-B31ABBF9CD85}"/>
              </a:ext>
            </a:extLst>
          </p:cNvPr>
          <p:cNvPicPr>
            <a:picLocks noChangeAspect="1"/>
          </p:cNvPicPr>
          <p:nvPr/>
        </p:nvPicPr>
        <p:blipFill>
          <a:blip r:embed="rId3"/>
          <a:stretch>
            <a:fillRect/>
          </a:stretch>
        </p:blipFill>
        <p:spPr>
          <a:xfrm>
            <a:off x="81603" y="771181"/>
            <a:ext cx="8581025" cy="5620439"/>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23">
            <a:extLst>
              <a:ext uri="{FF2B5EF4-FFF2-40B4-BE49-F238E27FC236}">
                <a16:creationId xmlns:a16="http://schemas.microsoft.com/office/drawing/2014/main" id="{D29A925F-0B65-4C0C-901C-04FBEBDD5D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7">
            <a:extLst>
              <a:ext uri="{FF2B5EF4-FFF2-40B4-BE49-F238E27FC236}">
                <a16:creationId xmlns:a16="http://schemas.microsoft.com/office/drawing/2014/main" id="{97749407-78F5-53BB-9B82-ECF23AAB57D4}"/>
              </a:ext>
            </a:extLst>
          </p:cNvPr>
          <p:cNvSpPr>
            <a:spLocks noGrp="1"/>
          </p:cNvSpPr>
          <p:nvPr>
            <p:ph idx="1"/>
          </p:nvPr>
        </p:nvSpPr>
        <p:spPr>
          <a:xfrm>
            <a:off x="8839872" y="2433193"/>
            <a:ext cx="3352128" cy="3881309"/>
          </a:xfrm>
        </p:spPr>
        <p:txBody>
          <a:bodyPr>
            <a:normAutofit/>
          </a:bodyPr>
          <a:lstStyle/>
          <a:p>
            <a:pPr marL="0" indent="0">
              <a:buNone/>
            </a:pPr>
            <a:r>
              <a:rPr lang="en-US" sz="1800" cap="none" dirty="0"/>
              <a:t>Across all models</a:t>
            </a:r>
          </a:p>
          <a:p>
            <a:r>
              <a:rPr lang="en-US" sz="1800" cap="none" dirty="0"/>
              <a:t>Alcohol content was the most important variable in determining a wine’s quality</a:t>
            </a:r>
          </a:p>
          <a:p>
            <a:r>
              <a:rPr lang="en-US" sz="1800" cap="none" dirty="0"/>
              <a:t>Density was consistently ranked 2nd</a:t>
            </a:r>
          </a:p>
        </p:txBody>
      </p:sp>
      <p:sp>
        <p:nvSpPr>
          <p:cNvPr id="2" name="Title 1">
            <a:extLst>
              <a:ext uri="{FF2B5EF4-FFF2-40B4-BE49-F238E27FC236}">
                <a16:creationId xmlns:a16="http://schemas.microsoft.com/office/drawing/2014/main" id="{48610A53-2846-A16E-A0D4-254DCD82D4CF}"/>
              </a:ext>
            </a:extLst>
          </p:cNvPr>
          <p:cNvSpPr>
            <a:spLocks noGrp="1"/>
          </p:cNvSpPr>
          <p:nvPr>
            <p:ph type="title"/>
          </p:nvPr>
        </p:nvSpPr>
        <p:spPr>
          <a:xfrm>
            <a:off x="8758269" y="859329"/>
            <a:ext cx="3352128" cy="1573863"/>
          </a:xfrm>
        </p:spPr>
        <p:txBody>
          <a:bodyPr>
            <a:normAutofit/>
          </a:bodyPr>
          <a:lstStyle/>
          <a:p>
            <a:r>
              <a:rPr lang="en-US" sz="3300" dirty="0"/>
              <a:t>Variable Importance</a:t>
            </a:r>
          </a:p>
        </p:txBody>
      </p:sp>
    </p:spTree>
    <p:extLst>
      <p:ext uri="{BB962C8B-B14F-4D97-AF65-F5344CB8AC3E}">
        <p14:creationId xmlns:p14="http://schemas.microsoft.com/office/powerpoint/2010/main" val="179226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BCC4D5-E795-4C27-A59A-C83C97FC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B6A6811-9498-4BC1-A514-B7ACB315B6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5A51337D-7758-4931-8133-355A85333D21}"/>
              </a:ext>
            </a:extLst>
          </p:cNvPr>
          <p:cNvPicPr>
            <a:picLocks noChangeAspect="1"/>
          </p:cNvPicPr>
          <p:nvPr/>
        </p:nvPicPr>
        <p:blipFill>
          <a:blip r:embed="rId3"/>
          <a:stretch>
            <a:fillRect/>
          </a:stretch>
        </p:blipFill>
        <p:spPr>
          <a:xfrm>
            <a:off x="211665" y="1037691"/>
            <a:ext cx="7984745" cy="4935469"/>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8" name="Picture 17">
            <a:extLst>
              <a:ext uri="{FF2B5EF4-FFF2-40B4-BE49-F238E27FC236}">
                <a16:creationId xmlns:a16="http://schemas.microsoft.com/office/drawing/2014/main" id="{D29A925F-0B65-4C0C-901C-04FBEBDD5D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Content Placeholder 10">
            <a:extLst>
              <a:ext uri="{FF2B5EF4-FFF2-40B4-BE49-F238E27FC236}">
                <a16:creationId xmlns:a16="http://schemas.microsoft.com/office/drawing/2014/main" id="{3517F556-02CA-EE6D-A73A-7BF76343C3D5}"/>
              </a:ext>
            </a:extLst>
          </p:cNvPr>
          <p:cNvSpPr>
            <a:spLocks noGrp="1"/>
          </p:cNvSpPr>
          <p:nvPr>
            <p:ph idx="1"/>
          </p:nvPr>
        </p:nvSpPr>
        <p:spPr>
          <a:xfrm>
            <a:off x="8501208" y="2335860"/>
            <a:ext cx="3352128" cy="3881309"/>
          </a:xfrm>
        </p:spPr>
        <p:txBody>
          <a:bodyPr>
            <a:normAutofit/>
          </a:bodyPr>
          <a:lstStyle/>
          <a:p>
            <a:pPr marL="0" indent="0">
              <a:buNone/>
            </a:pPr>
            <a:r>
              <a:rPr lang="en-US" sz="1800" cap="none" dirty="0"/>
              <a:t>BEST PERFORMERS</a:t>
            </a:r>
          </a:p>
          <a:p>
            <a:r>
              <a:rPr lang="en-US" sz="1800" cap="none" dirty="0"/>
              <a:t>Random forest</a:t>
            </a:r>
          </a:p>
          <a:p>
            <a:pPr lvl="1"/>
            <a:r>
              <a:rPr lang="en-US" sz="1600" cap="none" dirty="0"/>
              <a:t>88.81%</a:t>
            </a:r>
          </a:p>
          <a:p>
            <a:r>
              <a:rPr lang="en-US" sz="1800" cap="none" dirty="0"/>
              <a:t>SVM—RBF</a:t>
            </a:r>
          </a:p>
          <a:p>
            <a:pPr lvl="1"/>
            <a:r>
              <a:rPr lang="en-US" sz="1600" cap="none" dirty="0"/>
              <a:t>87.5%</a:t>
            </a:r>
          </a:p>
          <a:p>
            <a:r>
              <a:rPr lang="en-US" sz="1800" cap="none" dirty="0"/>
              <a:t>KNN</a:t>
            </a:r>
          </a:p>
          <a:p>
            <a:pPr lvl="1"/>
            <a:r>
              <a:rPr lang="en-US" sz="1600" cap="none" dirty="0"/>
              <a:t>85.54%</a:t>
            </a:r>
          </a:p>
          <a:p>
            <a:endParaRPr lang="en-US" sz="1800" dirty="0"/>
          </a:p>
        </p:txBody>
      </p:sp>
      <p:sp>
        <p:nvSpPr>
          <p:cNvPr id="2" name="Title 1">
            <a:extLst>
              <a:ext uri="{FF2B5EF4-FFF2-40B4-BE49-F238E27FC236}">
                <a16:creationId xmlns:a16="http://schemas.microsoft.com/office/drawing/2014/main" id="{359A44F6-FA0F-6732-65A1-151C5DCFDECB}"/>
              </a:ext>
            </a:extLst>
          </p:cNvPr>
          <p:cNvSpPr>
            <a:spLocks noGrp="1"/>
          </p:cNvSpPr>
          <p:nvPr>
            <p:ph type="title"/>
          </p:nvPr>
        </p:nvSpPr>
        <p:spPr>
          <a:xfrm>
            <a:off x="8196408" y="640831"/>
            <a:ext cx="3352128" cy="1573863"/>
          </a:xfrm>
        </p:spPr>
        <p:txBody>
          <a:bodyPr>
            <a:normAutofit/>
          </a:bodyPr>
          <a:lstStyle/>
          <a:p>
            <a:r>
              <a:rPr lang="en-US">
                <a:latin typeface="Aharoni"/>
                <a:cs typeface="Angsana New"/>
              </a:rPr>
              <a:t>Model Comparison</a:t>
            </a:r>
            <a:endParaRPr lang="en-US"/>
          </a:p>
        </p:txBody>
      </p:sp>
      <p:sp>
        <p:nvSpPr>
          <p:cNvPr id="6" name="AutoShape 2">
            <a:extLst>
              <a:ext uri="{FF2B5EF4-FFF2-40B4-BE49-F238E27FC236}">
                <a16:creationId xmlns:a16="http://schemas.microsoft.com/office/drawing/2014/main" id="{9944BF17-817C-486C-ACA9-EC3CE901D20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929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CE65A-A3DA-6C0B-7913-851DF79CB4BF}"/>
              </a:ext>
            </a:extLst>
          </p:cNvPr>
          <p:cNvSpPr>
            <a:spLocks noGrp="1"/>
          </p:cNvSpPr>
          <p:nvPr>
            <p:ph type="title"/>
          </p:nvPr>
        </p:nvSpPr>
        <p:spPr>
          <a:xfrm>
            <a:off x="641074" y="1588878"/>
            <a:ext cx="2844002" cy="3680244"/>
          </a:xfrm>
        </p:spPr>
        <p:txBody>
          <a:bodyPr>
            <a:normAutofit/>
          </a:bodyPr>
          <a:lstStyle/>
          <a:p>
            <a:pPr algn="l"/>
            <a:r>
              <a:rPr lang="en-US" sz="2100" b="1" i="1">
                <a:solidFill>
                  <a:srgbClr val="FFFFFF"/>
                </a:solidFill>
              </a:rPr>
              <a:t>Introduction</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1E04F42C-7A95-4A4B-4010-EA86801E2226}"/>
              </a:ext>
            </a:extLst>
          </p:cNvPr>
          <p:cNvSpPr>
            <a:spLocks noGrp="1"/>
          </p:cNvSpPr>
          <p:nvPr>
            <p:ph idx="1"/>
          </p:nvPr>
        </p:nvSpPr>
        <p:spPr>
          <a:xfrm>
            <a:off x="4634794" y="73891"/>
            <a:ext cx="7354006" cy="6677891"/>
          </a:xfrm>
        </p:spPr>
        <p:txBody>
          <a:bodyPr anchor="ctr">
            <a:normAutofit lnSpcReduction="10000"/>
          </a:bodyPr>
          <a:lstStyle/>
          <a:p>
            <a:pPr>
              <a:lnSpc>
                <a:spcPct val="110000"/>
              </a:lnSpc>
            </a:pPr>
            <a:endParaRPr lang="en-US" cap="none">
              <a:ea typeface="+mn-lt"/>
              <a:cs typeface="+mn-lt"/>
            </a:endParaRPr>
          </a:p>
          <a:p>
            <a:pPr>
              <a:lnSpc>
                <a:spcPct val="110000"/>
              </a:lnSpc>
              <a:buClr>
                <a:srgbClr val="000000"/>
              </a:buClr>
            </a:pPr>
            <a:r>
              <a:rPr lang="en-US" cap="none">
                <a:ea typeface="+mn-lt"/>
                <a:cs typeface="+mn-lt"/>
              </a:rPr>
              <a:t>The project looks at the 12 attributes of white wines in order to determine if we can predict the wine quality score with any combination of those attributes. Essentially, the project aims to identify the relationship (if there exists one) of the available variables with the target variable: </a:t>
            </a:r>
            <a:r>
              <a:rPr lang="en-US" b="1" i="1" cap="none">
                <a:ea typeface="+mn-lt"/>
                <a:cs typeface="+mn-lt"/>
              </a:rPr>
              <a:t>wine quality</a:t>
            </a:r>
            <a:r>
              <a:rPr lang="en-US" cap="none">
                <a:ea typeface="+mn-lt"/>
                <a:cs typeface="+mn-lt"/>
              </a:rPr>
              <a:t>.</a:t>
            </a:r>
            <a:endParaRPr lang="en-US">
              <a:ea typeface="+mn-lt"/>
              <a:cs typeface="+mn-lt"/>
            </a:endParaRPr>
          </a:p>
          <a:p>
            <a:pPr>
              <a:lnSpc>
                <a:spcPct val="110000"/>
              </a:lnSpc>
              <a:buClr>
                <a:srgbClr val="000000"/>
              </a:buClr>
            </a:pPr>
            <a:r>
              <a:rPr lang="en-US" cap="none">
                <a:ea typeface="+mn-lt"/>
                <a:cs typeface="+mn-lt"/>
              </a:rPr>
              <a:t>Because wine quality ratings are subjective, enologists would be well-served by having objective measures that can help determine a wine's quality, and with the quality determined, they can take steps to improve the quality.</a:t>
            </a:r>
            <a:endParaRPr lang="en-US"/>
          </a:p>
          <a:p>
            <a:pPr>
              <a:lnSpc>
                <a:spcPct val="110000"/>
              </a:lnSpc>
            </a:pPr>
            <a:r>
              <a:rPr lang="en-US" cap="none"/>
              <a:t>Wine quality is assessed based on much more than flavor and opinion. Many attributes are evaluated to help score a wine’s quality.</a:t>
            </a:r>
            <a:endParaRPr lang="en-US" cap="none">
              <a:ea typeface="+mn-lt"/>
              <a:cs typeface="+mn-lt"/>
            </a:endParaRPr>
          </a:p>
          <a:p>
            <a:pPr>
              <a:lnSpc>
                <a:spcPct val="110000"/>
              </a:lnSpc>
            </a:pPr>
            <a:endParaRPr lang="en-US" cap="none">
              <a:ea typeface="+mn-lt"/>
              <a:cs typeface="+mn-lt"/>
            </a:endParaRPr>
          </a:p>
          <a:p>
            <a:pPr>
              <a:lnSpc>
                <a:spcPct val="110000"/>
              </a:lnSpc>
            </a:pPr>
            <a:endParaRPr lang="en-US" cap="none">
              <a:ea typeface="+mn-lt"/>
              <a:cs typeface="+mn-lt"/>
            </a:endParaRPr>
          </a:p>
          <a:p>
            <a:pPr>
              <a:lnSpc>
                <a:spcPct val="110000"/>
              </a:lnSpc>
            </a:pPr>
            <a:r>
              <a:rPr lang="en-US" cap="none">
                <a:ea typeface="+mn-lt"/>
                <a:cs typeface="+mn-lt"/>
              </a:rPr>
              <a:t>Data Source: </a:t>
            </a:r>
            <a:r>
              <a:rPr lang="en-US" cap="none">
                <a:solidFill>
                  <a:schemeClr val="tx1">
                    <a:lumMod val="85000"/>
                    <a:lumOff val="15000"/>
                  </a:schemeClr>
                </a:solidFill>
                <a:hlinkClick r:id="rId3">
                  <a:extLst>
                    <a:ext uri="{A12FA001-AC4F-418D-AE19-62706E023703}">
                      <ahyp:hlinkClr xmlns:ahyp="http://schemas.microsoft.com/office/drawing/2018/hyperlinkcolor" val="tx"/>
                    </a:ext>
                  </a:extLst>
                </a:hlinkClick>
              </a:rPr>
              <a:t>https://archive.Ics.Uci.Edu/ml/machine-learning-databases/wine-quality/</a:t>
            </a:r>
            <a:endParaRPr lang="en-US" cap="none">
              <a:solidFill>
                <a:schemeClr val="tx1">
                  <a:lumMod val="85000"/>
                  <a:lumOff val="15000"/>
                </a:schemeClr>
              </a:solidFill>
            </a:endParaRPr>
          </a:p>
          <a:p>
            <a:pPr>
              <a:lnSpc>
                <a:spcPct val="110000"/>
              </a:lnSpc>
            </a:pPr>
            <a:endParaRPr lang="en-US" sz="180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3321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500E-4411-105F-E73B-D23578CA86D0}"/>
              </a:ext>
            </a:extLst>
          </p:cNvPr>
          <p:cNvSpPr>
            <a:spLocks noGrp="1"/>
          </p:cNvSpPr>
          <p:nvPr>
            <p:ph type="title"/>
          </p:nvPr>
        </p:nvSpPr>
        <p:spPr>
          <a:xfrm>
            <a:off x="913775" y="618517"/>
            <a:ext cx="10364451" cy="986763"/>
          </a:xfrm>
        </p:spPr>
        <p:txBody>
          <a:bodyPr/>
          <a:lstStyle/>
          <a:p>
            <a:pPr algn="ctr"/>
            <a:r>
              <a:rPr lang="en-US" b="1" i="1" dirty="0">
                <a:solidFill>
                  <a:schemeClr val="tx2">
                    <a:lumMod val="50000"/>
                  </a:schemeClr>
                </a:solidFill>
              </a:rPr>
              <a:t>EDA</a:t>
            </a:r>
          </a:p>
        </p:txBody>
      </p:sp>
      <p:sp>
        <p:nvSpPr>
          <p:cNvPr id="3" name="Content Placeholder 2">
            <a:extLst>
              <a:ext uri="{FF2B5EF4-FFF2-40B4-BE49-F238E27FC236}">
                <a16:creationId xmlns:a16="http://schemas.microsoft.com/office/drawing/2014/main" id="{4DE4093B-D41B-F12B-E5FF-934116AC1DED}"/>
              </a:ext>
            </a:extLst>
          </p:cNvPr>
          <p:cNvSpPr>
            <a:spLocks noGrp="1"/>
          </p:cNvSpPr>
          <p:nvPr>
            <p:ph idx="1"/>
          </p:nvPr>
        </p:nvSpPr>
        <p:spPr>
          <a:xfrm>
            <a:off x="913775" y="1534161"/>
            <a:ext cx="10364452" cy="4257040"/>
          </a:xfrm>
        </p:spPr>
        <p:txBody>
          <a:bodyPr vert="horz" lIns="91440" tIns="45720" rIns="91440" bIns="45720" rtlCol="0" anchor="t">
            <a:normAutofit/>
          </a:bodyPr>
          <a:lstStyle/>
          <a:p>
            <a:r>
              <a:rPr lang="en-US" sz="2800" cap="none">
                <a:solidFill>
                  <a:srgbClr val="000000"/>
                </a:solidFill>
                <a:latin typeface="Times New Roman"/>
                <a:ea typeface="+mn-lt"/>
                <a:cs typeface="Arial"/>
              </a:rPr>
              <a:t>The data set is complete; there are no missing values. There are no obviously incorrect values; Outliers are not too far outside the ranges of each attribute.</a:t>
            </a:r>
            <a:endParaRPr lang="en-US" sz="2800" cap="none">
              <a:solidFill>
                <a:srgbClr val="000000"/>
              </a:solidFill>
              <a:latin typeface="Times New Roman"/>
              <a:cs typeface="Arial"/>
            </a:endParaRPr>
          </a:p>
          <a:p>
            <a:r>
              <a:rPr lang="en-US" sz="2800" cap="none">
                <a:solidFill>
                  <a:srgbClr val="000000"/>
                </a:solidFill>
                <a:latin typeface="Times New Roman"/>
                <a:ea typeface="+mn-lt"/>
                <a:cs typeface="Arial"/>
              </a:rPr>
              <a:t>It consists of 4,898 rows and 12 columns (variables).</a:t>
            </a:r>
          </a:p>
          <a:p>
            <a:r>
              <a:rPr lang="en-US" sz="2800" cap="none">
                <a:solidFill>
                  <a:srgbClr val="000000"/>
                </a:solidFill>
                <a:latin typeface="Times New Roman"/>
                <a:ea typeface="+mn-lt"/>
                <a:cs typeface="Arial"/>
              </a:rPr>
              <a:t>Quality is a discrete variable while all the input variables are continuous; however, quality requires discretization. For analysis, it is discretized into two bins: "good" and "bad."</a:t>
            </a:r>
            <a:endParaRPr lang="en-US" sz="2800" cap="none">
              <a:solidFill>
                <a:srgbClr val="000000"/>
              </a:solidFill>
              <a:latin typeface="Times New Roman"/>
              <a:cs typeface="Arial"/>
            </a:endParaRPr>
          </a:p>
          <a:p>
            <a:endParaRPr lang="en-US" sz="2800" cap="none">
              <a:solidFill>
                <a:srgbClr val="000000"/>
              </a:solidFill>
              <a:latin typeface="Times New Roman"/>
              <a:cs typeface="Arial" panose="020B0604020202020204" pitchFamily="34" charset="0"/>
            </a:endParaRPr>
          </a:p>
        </p:txBody>
      </p:sp>
    </p:spTree>
    <p:extLst>
      <p:ext uri="{BB962C8B-B14F-4D97-AF65-F5344CB8AC3E}">
        <p14:creationId xmlns:p14="http://schemas.microsoft.com/office/powerpoint/2010/main" val="285695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57DD-EDE7-B848-EA17-EFEDB932D958}"/>
              </a:ext>
            </a:extLst>
          </p:cNvPr>
          <p:cNvSpPr>
            <a:spLocks noGrp="1"/>
          </p:cNvSpPr>
          <p:nvPr>
            <p:ph type="title"/>
          </p:nvPr>
        </p:nvSpPr>
        <p:spPr>
          <a:xfrm>
            <a:off x="252919" y="294640"/>
            <a:ext cx="2947482" cy="6390639"/>
          </a:xfrm>
        </p:spPr>
        <p:txBody>
          <a:bodyPr>
            <a:normAutofit/>
          </a:bodyPr>
          <a:lstStyle/>
          <a:p>
            <a:pPr algn="l"/>
            <a:r>
              <a:rPr lang="en-US" sz="2000" cap="none" dirty="0">
                <a:solidFill>
                  <a:schemeClr val="tx2">
                    <a:lumMod val="50000"/>
                  </a:schemeClr>
                </a:solidFill>
                <a:ea typeface="+mj-lt"/>
                <a:cs typeface="+mj-lt"/>
              </a:rPr>
              <a:t>The two strongest correlations with quality are moderate positive correlation to alcohol and moderate negative correlation with density.  </a:t>
            </a:r>
            <a:br>
              <a:rPr lang="en-US" sz="2000" cap="none" dirty="0">
                <a:solidFill>
                  <a:schemeClr val="tx2">
                    <a:lumMod val="50000"/>
                  </a:schemeClr>
                </a:solidFill>
              </a:rPr>
            </a:br>
            <a:r>
              <a:rPr lang="en-US" sz="2000" cap="none" dirty="0">
                <a:solidFill>
                  <a:schemeClr val="tx2">
                    <a:lumMod val="50000"/>
                  </a:schemeClr>
                </a:solidFill>
                <a:ea typeface="+mj-lt"/>
                <a:cs typeface="+mj-lt"/>
              </a:rPr>
              <a:t>Additionally, alcohol is negatively correlated with density of wine. Density is strongly positively correlated with residual sugar quantity and moderately correlated with ph.  Free sulfur dioxide and total sulfur dioxide are strongly correlated.  </a:t>
            </a:r>
            <a:br>
              <a:rPr lang="en-US" sz="2000" cap="none" dirty="0">
                <a:solidFill>
                  <a:schemeClr val="tx2">
                    <a:lumMod val="50000"/>
                  </a:schemeClr>
                </a:solidFill>
              </a:rPr>
            </a:br>
            <a:endParaRPr lang="en-US" sz="1400" dirty="0">
              <a:solidFill>
                <a:schemeClr val="tx2">
                  <a:lumMod val="50000"/>
                </a:schemeClr>
              </a:solidFill>
            </a:endParaRPr>
          </a:p>
        </p:txBody>
      </p:sp>
      <p:pic>
        <p:nvPicPr>
          <p:cNvPr id="6" name="Picture 6">
            <a:extLst>
              <a:ext uri="{FF2B5EF4-FFF2-40B4-BE49-F238E27FC236}">
                <a16:creationId xmlns:a16="http://schemas.microsoft.com/office/drawing/2014/main" id="{A60F9D24-C456-4655-9F88-7528B926F279}"/>
              </a:ext>
            </a:extLst>
          </p:cNvPr>
          <p:cNvPicPr>
            <a:picLocks noGrp="1" noChangeAspect="1"/>
          </p:cNvPicPr>
          <p:nvPr>
            <p:ph idx="1"/>
          </p:nvPr>
        </p:nvPicPr>
        <p:blipFill rotWithShape="1">
          <a:blip r:embed="rId2"/>
          <a:srcRect l="9335" r="10427"/>
          <a:stretch/>
        </p:blipFill>
        <p:spPr>
          <a:xfrm>
            <a:off x="3572964" y="172149"/>
            <a:ext cx="7984156" cy="6596230"/>
          </a:xfrm>
        </p:spPr>
      </p:pic>
    </p:spTree>
    <p:extLst>
      <p:ext uri="{BB962C8B-B14F-4D97-AF65-F5344CB8AC3E}">
        <p14:creationId xmlns:p14="http://schemas.microsoft.com/office/powerpoint/2010/main" val="30442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7836-62E4-48C3-9566-AE79B564F4D0}"/>
              </a:ext>
            </a:extLst>
          </p:cNvPr>
          <p:cNvSpPr>
            <a:spLocks noGrp="1"/>
          </p:cNvSpPr>
          <p:nvPr>
            <p:ph type="title"/>
          </p:nvPr>
        </p:nvSpPr>
        <p:spPr>
          <a:xfrm>
            <a:off x="913775" y="262917"/>
            <a:ext cx="10364451" cy="813171"/>
          </a:xfrm>
        </p:spPr>
        <p:txBody>
          <a:bodyPr/>
          <a:lstStyle/>
          <a:p>
            <a:r>
              <a:rPr lang="en-US" dirty="0"/>
              <a:t>Distribution</a:t>
            </a:r>
          </a:p>
        </p:txBody>
      </p:sp>
      <p:sp>
        <p:nvSpPr>
          <p:cNvPr id="4" name="Text Placeholder 3">
            <a:extLst>
              <a:ext uri="{FF2B5EF4-FFF2-40B4-BE49-F238E27FC236}">
                <a16:creationId xmlns:a16="http://schemas.microsoft.com/office/drawing/2014/main" id="{8C8BA015-904B-340A-2539-DF55FB527987}"/>
              </a:ext>
            </a:extLst>
          </p:cNvPr>
          <p:cNvSpPr>
            <a:spLocks noGrp="1"/>
          </p:cNvSpPr>
          <p:nvPr>
            <p:ph type="body" idx="1"/>
          </p:nvPr>
        </p:nvSpPr>
        <p:spPr>
          <a:xfrm>
            <a:off x="860819" y="1006978"/>
            <a:ext cx="4754880" cy="640080"/>
          </a:xfrm>
        </p:spPr>
        <p:txBody>
          <a:bodyPr/>
          <a:lstStyle/>
          <a:p>
            <a:r>
              <a:rPr lang="en-US" b="1" u="sng"/>
              <a:t>Before discretization</a:t>
            </a:r>
          </a:p>
        </p:txBody>
      </p:sp>
      <p:pic>
        <p:nvPicPr>
          <p:cNvPr id="8" name="Picture 8" descr="Chart, histogram&#10;&#10;Description automatically generated">
            <a:extLst>
              <a:ext uri="{FF2B5EF4-FFF2-40B4-BE49-F238E27FC236}">
                <a16:creationId xmlns:a16="http://schemas.microsoft.com/office/drawing/2014/main" id="{C26215C3-E515-7966-93A8-DA3302BB6B78}"/>
              </a:ext>
            </a:extLst>
          </p:cNvPr>
          <p:cNvPicPr>
            <a:picLocks noGrp="1" noChangeAspect="1"/>
          </p:cNvPicPr>
          <p:nvPr>
            <p:ph sz="half" idx="2"/>
          </p:nvPr>
        </p:nvPicPr>
        <p:blipFill>
          <a:blip r:embed="rId2"/>
          <a:stretch>
            <a:fillRect/>
          </a:stretch>
        </p:blipFill>
        <p:spPr>
          <a:xfrm>
            <a:off x="161276" y="1545457"/>
            <a:ext cx="5883924" cy="4747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2DB9B9C0-76A9-B591-B335-1EEDDF99E043}"/>
              </a:ext>
            </a:extLst>
          </p:cNvPr>
          <p:cNvSpPr>
            <a:spLocks noGrp="1"/>
          </p:cNvSpPr>
          <p:nvPr>
            <p:ph type="body" sz="quarter" idx="3"/>
          </p:nvPr>
        </p:nvSpPr>
        <p:spPr>
          <a:xfrm>
            <a:off x="6941403" y="920432"/>
            <a:ext cx="4336822" cy="813171"/>
          </a:xfrm>
        </p:spPr>
        <p:txBody>
          <a:bodyPr/>
          <a:lstStyle/>
          <a:p>
            <a:r>
              <a:rPr lang="en-US" b="1" u="sng"/>
              <a:t>After discretization (&gt;= 7)</a:t>
            </a:r>
          </a:p>
        </p:txBody>
      </p:sp>
      <p:pic>
        <p:nvPicPr>
          <p:cNvPr id="7" name="Picture 7" descr="Chart, bar chart&#10;&#10;Description automatically generated">
            <a:extLst>
              <a:ext uri="{FF2B5EF4-FFF2-40B4-BE49-F238E27FC236}">
                <a16:creationId xmlns:a16="http://schemas.microsoft.com/office/drawing/2014/main" id="{0C394978-1D01-4DB7-17BA-E601D7395BEE}"/>
              </a:ext>
            </a:extLst>
          </p:cNvPr>
          <p:cNvPicPr>
            <a:picLocks noGrp="1" noChangeAspect="1"/>
          </p:cNvPicPr>
          <p:nvPr>
            <p:ph sz="quarter" idx="4"/>
          </p:nvPr>
        </p:nvPicPr>
        <p:blipFill>
          <a:blip r:embed="rId3"/>
          <a:stretch>
            <a:fillRect/>
          </a:stretch>
        </p:blipFill>
        <p:spPr>
          <a:xfrm>
            <a:off x="6239042" y="1536990"/>
            <a:ext cx="5732415" cy="4747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7724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500-63C9-3570-6D68-494A07368DF3}"/>
              </a:ext>
            </a:extLst>
          </p:cNvPr>
          <p:cNvSpPr>
            <a:spLocks noGrp="1"/>
          </p:cNvSpPr>
          <p:nvPr>
            <p:ph type="title"/>
          </p:nvPr>
        </p:nvSpPr>
        <p:spPr>
          <a:xfrm>
            <a:off x="913775" y="618517"/>
            <a:ext cx="10364451" cy="884977"/>
          </a:xfrm>
        </p:spPr>
        <p:txBody>
          <a:bodyPr/>
          <a:lstStyle/>
          <a:p>
            <a:r>
              <a:rPr lang="en-US"/>
              <a:t>preprocessing</a:t>
            </a:r>
          </a:p>
        </p:txBody>
      </p:sp>
      <p:sp>
        <p:nvSpPr>
          <p:cNvPr id="3" name="Content Placeholder 2">
            <a:extLst>
              <a:ext uri="{FF2B5EF4-FFF2-40B4-BE49-F238E27FC236}">
                <a16:creationId xmlns:a16="http://schemas.microsoft.com/office/drawing/2014/main" id="{71D2873C-1936-0B7A-FA1D-569FD343FE73}"/>
              </a:ext>
            </a:extLst>
          </p:cNvPr>
          <p:cNvSpPr>
            <a:spLocks noGrp="1"/>
          </p:cNvSpPr>
          <p:nvPr>
            <p:ph idx="1"/>
          </p:nvPr>
        </p:nvSpPr>
        <p:spPr>
          <a:xfrm>
            <a:off x="913775" y="1393427"/>
            <a:ext cx="10364452" cy="5286773"/>
          </a:xfrm>
        </p:spPr>
        <p:txBody>
          <a:bodyPr vert="horz" lIns="91440" tIns="45720" rIns="91440" bIns="45720" rtlCol="0" anchor="t">
            <a:normAutofit/>
          </a:bodyPr>
          <a:lstStyle/>
          <a:p>
            <a:endParaRPr lang="en-US" cap="none" dirty="0"/>
          </a:p>
          <a:p>
            <a:pPr>
              <a:buClr>
                <a:srgbClr val="000000"/>
              </a:buClr>
            </a:pPr>
            <a:r>
              <a:rPr lang="en-US" sz="2200" cap="none"/>
              <a:t>Rather than making this a regression task to predict the integers in the quality attribute, we made it into a classification task</a:t>
            </a:r>
            <a:endParaRPr lang="en-US" sz="2200"/>
          </a:p>
          <a:p>
            <a:pPr>
              <a:buClr>
                <a:srgbClr val="000000"/>
              </a:buClr>
            </a:pPr>
            <a:r>
              <a:rPr lang="en-US" sz="2200" cap="none">
                <a:ea typeface="+mn-lt"/>
                <a:cs typeface="+mn-lt"/>
              </a:rPr>
              <a:t>To classify wine quality, we discretized the quality attribute and binned each observation as either "good" or "bad"</a:t>
            </a:r>
          </a:p>
          <a:p>
            <a:pPr lvl="1">
              <a:buClr>
                <a:srgbClr val="000000"/>
              </a:buClr>
            </a:pPr>
            <a:r>
              <a:rPr lang="en-US" sz="2200" cap="none">
                <a:ea typeface="+mn-lt"/>
                <a:cs typeface="+mn-lt"/>
              </a:rPr>
              <a:t>Good &gt;= 7</a:t>
            </a:r>
          </a:p>
          <a:p>
            <a:pPr lvl="1">
              <a:buClr>
                <a:srgbClr val="000000"/>
              </a:buClr>
            </a:pPr>
            <a:r>
              <a:rPr lang="en-US" sz="2200" cap="none">
                <a:ea typeface="+mn-lt"/>
                <a:cs typeface="+mn-lt"/>
              </a:rPr>
              <a:t>Bad &lt; 7</a:t>
            </a:r>
          </a:p>
          <a:p>
            <a:pPr>
              <a:buClr>
                <a:srgbClr val="000000"/>
              </a:buClr>
            </a:pPr>
            <a:r>
              <a:rPr lang="en-US" sz="2200" cap="none">
                <a:ea typeface="+mn-lt"/>
                <a:cs typeface="+mn-lt"/>
              </a:rPr>
              <a:t>75% of the dataset was used for the training set; the remaining 25% went into the test set</a:t>
            </a:r>
          </a:p>
          <a:p>
            <a:pPr>
              <a:buClr>
                <a:srgbClr val="000000"/>
              </a:buClr>
            </a:pPr>
            <a:r>
              <a:rPr lang="en-US" sz="2200" cap="none">
                <a:ea typeface="+mn-lt"/>
                <a:cs typeface="+mn-lt"/>
              </a:rPr>
              <a:t>Preprocessing of all models done within model training with center and scale</a:t>
            </a:r>
          </a:p>
          <a:p>
            <a:pPr>
              <a:buClr>
                <a:srgbClr val="000000"/>
              </a:buClr>
            </a:pPr>
            <a:r>
              <a:rPr lang="en-US" sz="2200" cap="none">
                <a:ea typeface="+mn-lt"/>
                <a:cs typeface="+mn-lt"/>
              </a:rPr>
              <a:t>For reproducible results, the seed was set to 424</a:t>
            </a:r>
            <a:endParaRPr lang="en-US" sz="2200"/>
          </a:p>
          <a:p>
            <a:pPr>
              <a:buClr>
                <a:srgbClr val="000000"/>
              </a:buClr>
            </a:pPr>
            <a:endParaRPr lang="en-US" cap="none" dirty="0"/>
          </a:p>
          <a:p>
            <a:pPr>
              <a:buClr>
                <a:srgbClr val="000000"/>
              </a:buClr>
            </a:pPr>
            <a:endParaRPr lang="en-US" cap="none" dirty="0"/>
          </a:p>
        </p:txBody>
      </p:sp>
    </p:spTree>
    <p:extLst>
      <p:ext uri="{BB962C8B-B14F-4D97-AF65-F5344CB8AC3E}">
        <p14:creationId xmlns:p14="http://schemas.microsoft.com/office/powerpoint/2010/main" val="43523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3499-7F5E-4587-8810-59657576BFB4}"/>
              </a:ext>
            </a:extLst>
          </p:cNvPr>
          <p:cNvSpPr>
            <a:spLocks noGrp="1"/>
          </p:cNvSpPr>
          <p:nvPr>
            <p:ph type="title"/>
          </p:nvPr>
        </p:nvSpPr>
        <p:spPr>
          <a:xfrm>
            <a:off x="913775" y="63663"/>
            <a:ext cx="10364451" cy="1596177"/>
          </a:xfrm>
        </p:spPr>
        <p:txBody>
          <a:bodyPr/>
          <a:lstStyle/>
          <a:p>
            <a:r>
              <a:rPr lang="en-US"/>
              <a:t>Caret package</a:t>
            </a:r>
          </a:p>
        </p:txBody>
      </p:sp>
      <p:sp>
        <p:nvSpPr>
          <p:cNvPr id="3" name="Content Placeholder 2">
            <a:extLst>
              <a:ext uri="{FF2B5EF4-FFF2-40B4-BE49-F238E27FC236}">
                <a16:creationId xmlns:a16="http://schemas.microsoft.com/office/drawing/2014/main" id="{62A8D52D-D839-42F3-9496-F4A97041C1FD}"/>
              </a:ext>
            </a:extLst>
          </p:cNvPr>
          <p:cNvSpPr>
            <a:spLocks noGrp="1"/>
          </p:cNvSpPr>
          <p:nvPr>
            <p:ph idx="1"/>
          </p:nvPr>
        </p:nvSpPr>
        <p:spPr>
          <a:xfrm>
            <a:off x="2230631" y="1656879"/>
            <a:ext cx="8159830" cy="1019739"/>
          </a:xfrm>
        </p:spPr>
        <p:txBody>
          <a:bodyPr vert="horz" lIns="91440" tIns="45720" rIns="91440" bIns="45720" rtlCol="0" anchor="t">
            <a:normAutofit/>
          </a:bodyPr>
          <a:lstStyle/>
          <a:p>
            <a:pPr marL="0" indent="0">
              <a:buNone/>
            </a:pPr>
            <a:r>
              <a:rPr lang="en-US"/>
              <a:t>Using Train parameter with </a:t>
            </a:r>
            <a:r>
              <a:rPr lang="en-US" err="1"/>
              <a:t>naïve_bayes</a:t>
            </a:r>
            <a:r>
              <a:rPr lang="en-US"/>
              <a:t> method</a:t>
            </a:r>
          </a:p>
        </p:txBody>
      </p:sp>
      <p:pic>
        <p:nvPicPr>
          <p:cNvPr id="4" name="Picture 4">
            <a:extLst>
              <a:ext uri="{FF2B5EF4-FFF2-40B4-BE49-F238E27FC236}">
                <a16:creationId xmlns:a16="http://schemas.microsoft.com/office/drawing/2014/main" id="{B9F907FD-D869-179E-7C76-88638A883CF8}"/>
              </a:ext>
            </a:extLst>
          </p:cNvPr>
          <p:cNvPicPr>
            <a:picLocks noChangeAspect="1"/>
          </p:cNvPicPr>
          <p:nvPr/>
        </p:nvPicPr>
        <p:blipFill>
          <a:blip r:embed="rId2"/>
          <a:stretch>
            <a:fillRect/>
          </a:stretch>
        </p:blipFill>
        <p:spPr>
          <a:xfrm>
            <a:off x="677663" y="3337007"/>
            <a:ext cx="11258365" cy="1182723"/>
          </a:xfrm>
          <a:prstGeom prst="rect">
            <a:avLst/>
          </a:prstGeom>
        </p:spPr>
      </p:pic>
    </p:spTree>
    <p:extLst>
      <p:ext uri="{BB962C8B-B14F-4D97-AF65-F5344CB8AC3E}">
        <p14:creationId xmlns:p14="http://schemas.microsoft.com/office/powerpoint/2010/main" val="293780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16C2F8-A84C-4357-A755-81D3F466D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031306E5-EFE3-459A-89EF-0EF2185CDE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Text, letter&#10;&#10;Description automatically generated">
            <a:extLst>
              <a:ext uri="{FF2B5EF4-FFF2-40B4-BE49-F238E27FC236}">
                <a16:creationId xmlns:a16="http://schemas.microsoft.com/office/drawing/2014/main" id="{F8F1AE24-F4CD-2449-5C7E-DBFFEC8C7450}"/>
              </a:ext>
            </a:extLst>
          </p:cNvPr>
          <p:cNvPicPr>
            <a:picLocks noChangeAspect="1"/>
          </p:cNvPicPr>
          <p:nvPr/>
        </p:nvPicPr>
        <p:blipFill>
          <a:blip r:embed="rId3"/>
          <a:stretch>
            <a:fillRect/>
          </a:stretch>
        </p:blipFill>
        <p:spPr>
          <a:xfrm>
            <a:off x="5078061" y="1169323"/>
            <a:ext cx="6835163" cy="4949409"/>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4A23C976-ECF8-49F1-914B-B5BD60613B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7">
            <a:extLst>
              <a:ext uri="{FF2B5EF4-FFF2-40B4-BE49-F238E27FC236}">
                <a16:creationId xmlns:a16="http://schemas.microsoft.com/office/drawing/2014/main" id="{0F53CA24-3665-F955-BFEC-DA59C004D736}"/>
              </a:ext>
            </a:extLst>
          </p:cNvPr>
          <p:cNvSpPr>
            <a:spLocks noGrp="1"/>
          </p:cNvSpPr>
          <p:nvPr>
            <p:ph sz="quarter" idx="13"/>
          </p:nvPr>
        </p:nvSpPr>
        <p:spPr>
          <a:xfrm>
            <a:off x="756892" y="2837739"/>
            <a:ext cx="3893978" cy="1586342"/>
          </a:xfrm>
        </p:spPr>
        <p:txBody>
          <a:bodyPr vert="horz" lIns="91440" tIns="45720" rIns="91440" bIns="45720" rtlCol="0" anchor="t">
            <a:noAutofit/>
          </a:bodyPr>
          <a:lstStyle/>
          <a:p>
            <a:pPr marL="0" indent="0" algn="ctr">
              <a:buNone/>
            </a:pPr>
            <a:r>
              <a:rPr lang="en-US"/>
              <a:t>3 folds cross validation</a:t>
            </a:r>
          </a:p>
          <a:p>
            <a:pPr marL="0" indent="0" algn="ctr">
              <a:buClr>
                <a:srgbClr val="000000"/>
              </a:buClr>
              <a:buNone/>
            </a:pPr>
            <a:r>
              <a:rPr lang="en-US">
                <a:ea typeface="+mn-lt"/>
                <a:cs typeface="+mn-lt"/>
              </a:rPr>
              <a:t>Accuracy = %79</a:t>
            </a:r>
            <a:endParaRPr lang="en-US"/>
          </a:p>
        </p:txBody>
      </p:sp>
      <p:sp>
        <p:nvSpPr>
          <p:cNvPr id="2" name="Title 1">
            <a:extLst>
              <a:ext uri="{FF2B5EF4-FFF2-40B4-BE49-F238E27FC236}">
                <a16:creationId xmlns:a16="http://schemas.microsoft.com/office/drawing/2014/main" id="{49547B55-166F-9AB2-87D5-9379594ACBBD}"/>
              </a:ext>
            </a:extLst>
          </p:cNvPr>
          <p:cNvSpPr>
            <a:spLocks noGrp="1"/>
          </p:cNvSpPr>
          <p:nvPr>
            <p:ph type="title"/>
          </p:nvPr>
        </p:nvSpPr>
        <p:spPr>
          <a:xfrm>
            <a:off x="913776" y="618517"/>
            <a:ext cx="3893976" cy="1596177"/>
          </a:xfrm>
        </p:spPr>
        <p:txBody>
          <a:bodyPr anchor="b">
            <a:normAutofit/>
          </a:bodyPr>
          <a:lstStyle/>
          <a:p>
            <a:r>
              <a:rPr lang="en-US" sz="3200"/>
              <a:t>Model Results</a:t>
            </a:r>
          </a:p>
        </p:txBody>
      </p:sp>
    </p:spTree>
    <p:extLst>
      <p:ext uri="{BB962C8B-B14F-4D97-AF65-F5344CB8AC3E}">
        <p14:creationId xmlns:p14="http://schemas.microsoft.com/office/powerpoint/2010/main" val="289841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416C2F8-A84C-4357-A755-81D3F466D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a:extLst>
              <a:ext uri="{FF2B5EF4-FFF2-40B4-BE49-F238E27FC236}">
                <a16:creationId xmlns:a16="http://schemas.microsoft.com/office/drawing/2014/main" id="{031306E5-EFE3-459A-89EF-0EF2185CDE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3214771E-1631-8E10-64C0-743664F4DB18}"/>
              </a:ext>
            </a:extLst>
          </p:cNvPr>
          <p:cNvPicPr>
            <a:picLocks noChangeAspect="1"/>
          </p:cNvPicPr>
          <p:nvPr/>
        </p:nvPicPr>
        <p:blipFill>
          <a:blip r:embed="rId3"/>
          <a:stretch>
            <a:fillRect/>
          </a:stretch>
        </p:blipFill>
        <p:spPr>
          <a:xfrm>
            <a:off x="4809294" y="532155"/>
            <a:ext cx="6183628" cy="5702547"/>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4" name="Picture 23">
            <a:extLst>
              <a:ext uri="{FF2B5EF4-FFF2-40B4-BE49-F238E27FC236}">
                <a16:creationId xmlns:a16="http://schemas.microsoft.com/office/drawing/2014/main" id="{4A23C976-ECF8-49F1-914B-B5BD60613B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7">
            <a:extLst>
              <a:ext uri="{FF2B5EF4-FFF2-40B4-BE49-F238E27FC236}">
                <a16:creationId xmlns:a16="http://schemas.microsoft.com/office/drawing/2014/main" id="{0F53CA24-3665-F955-BFEC-DA59C004D736}"/>
              </a:ext>
            </a:extLst>
          </p:cNvPr>
          <p:cNvSpPr>
            <a:spLocks noGrp="1"/>
          </p:cNvSpPr>
          <p:nvPr>
            <p:ph sz="quarter" idx="13"/>
          </p:nvPr>
        </p:nvSpPr>
        <p:spPr>
          <a:xfrm>
            <a:off x="913774" y="2938592"/>
            <a:ext cx="3893978" cy="970019"/>
          </a:xfrm>
        </p:spPr>
        <p:txBody>
          <a:bodyPr vert="horz" lIns="91440" tIns="45720" rIns="91440" bIns="45720" rtlCol="0" anchor="t">
            <a:normAutofit/>
          </a:bodyPr>
          <a:lstStyle/>
          <a:p>
            <a:pPr marL="0" indent="0" algn="ctr">
              <a:buClr>
                <a:srgbClr val="000000"/>
              </a:buClr>
              <a:buNone/>
            </a:pPr>
            <a:r>
              <a:rPr lang="en-US" sz="2400"/>
              <a:t>Accuracy = %80</a:t>
            </a:r>
          </a:p>
        </p:txBody>
      </p:sp>
      <p:sp>
        <p:nvSpPr>
          <p:cNvPr id="2" name="Title 1">
            <a:extLst>
              <a:ext uri="{FF2B5EF4-FFF2-40B4-BE49-F238E27FC236}">
                <a16:creationId xmlns:a16="http://schemas.microsoft.com/office/drawing/2014/main" id="{49547B55-166F-9AB2-87D5-9379594ACBBD}"/>
              </a:ext>
            </a:extLst>
          </p:cNvPr>
          <p:cNvSpPr>
            <a:spLocks noGrp="1"/>
          </p:cNvSpPr>
          <p:nvPr>
            <p:ph type="title"/>
          </p:nvPr>
        </p:nvSpPr>
        <p:spPr>
          <a:xfrm>
            <a:off x="913776" y="618517"/>
            <a:ext cx="3893976" cy="1596177"/>
          </a:xfrm>
        </p:spPr>
        <p:txBody>
          <a:bodyPr anchor="b">
            <a:normAutofit/>
          </a:bodyPr>
          <a:lstStyle/>
          <a:p>
            <a:r>
              <a:rPr lang="en-US" sz="3200"/>
              <a:t>Confusion matrix Results</a:t>
            </a:r>
          </a:p>
        </p:txBody>
      </p:sp>
    </p:spTree>
    <p:extLst>
      <p:ext uri="{BB962C8B-B14F-4D97-AF65-F5344CB8AC3E}">
        <p14:creationId xmlns:p14="http://schemas.microsoft.com/office/powerpoint/2010/main" val="93059298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A7341F0FDA9045AF2CB9F42D4655F1" ma:contentTypeVersion="2" ma:contentTypeDescription="Create a new document." ma:contentTypeScope="" ma:versionID="2f8a37a1aa1dea240e88261c39a76fc7">
  <xsd:schema xmlns:xsd="http://www.w3.org/2001/XMLSchema" xmlns:xs="http://www.w3.org/2001/XMLSchema" xmlns:p="http://schemas.microsoft.com/office/2006/metadata/properties" xmlns:ns2="3053351f-738c-498d-b149-3f32d00b9007" targetNamespace="http://schemas.microsoft.com/office/2006/metadata/properties" ma:root="true" ma:fieldsID="61583af04963aaa9a9802583e816a380" ns2:_="">
    <xsd:import namespace="3053351f-738c-498d-b149-3f32d00b900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53351f-738c-498d-b149-3f32d00b90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AE0012-5CB5-4E45-AF17-F6D6D8FFBBF5}">
  <ds:schemaRefs>
    <ds:schemaRef ds:uri="3053351f-738c-498d-b149-3f32d00b90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37E3C3-5A7A-42C2-ACF2-7F5E452314CA}">
  <ds:schemaRefs>
    <ds:schemaRef ds:uri="http://schemas.microsoft.com/sharepoint/v3/contenttype/forms"/>
  </ds:schemaRefs>
</ds:datastoreItem>
</file>

<file path=customXml/itemProps3.xml><?xml version="1.0" encoding="utf-8"?>
<ds:datastoreItem xmlns:ds="http://schemas.openxmlformats.org/officeDocument/2006/customXml" ds:itemID="{391BDC5A-BC5A-4F64-95D9-3345F66DC17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156</TotalTime>
  <Words>545</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Arial</vt:lpstr>
      <vt:lpstr>Calibri Light</vt:lpstr>
      <vt:lpstr>Century Schoolbook</vt:lpstr>
      <vt:lpstr>Times New Roman</vt:lpstr>
      <vt:lpstr>Droplet</vt:lpstr>
      <vt:lpstr>PowerPoint Presentation</vt:lpstr>
      <vt:lpstr>Introduction</vt:lpstr>
      <vt:lpstr>EDA</vt:lpstr>
      <vt:lpstr>The two strongest correlations with quality are moderate positive correlation to alcohol and moderate negative correlation with density.   Additionally, alcohol is negatively correlated with density of wine. Density is strongly positively correlated with residual sugar quantity and moderately correlated with ph.  Free sulfur dioxide and total sulfur dioxide are strongly correlated.   </vt:lpstr>
      <vt:lpstr>Distribution</vt:lpstr>
      <vt:lpstr>preprocessing</vt:lpstr>
      <vt:lpstr>Caret package</vt:lpstr>
      <vt:lpstr>Model Results</vt:lpstr>
      <vt:lpstr>Confusion matrix Results</vt:lpstr>
      <vt:lpstr>E1071 package</vt:lpstr>
      <vt:lpstr>SVM Models</vt:lpstr>
      <vt:lpstr>Variable Importance</vt:lpstr>
      <vt:lpstr>Model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Elizabeth Westbrook</cp:lastModifiedBy>
  <cp:revision>4</cp:revision>
  <dcterms:created xsi:type="dcterms:W3CDTF">2022-03-20T15:45:08Z</dcterms:created>
  <dcterms:modified xsi:type="dcterms:W3CDTF">2022-03-27T17:00:35Z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0x010100D4A7341F0FDA9045AF2CB9F42D4655F1</vt:lpwstr>
  </property>
</Properties>
</file>