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68" r:id="rId5"/>
    <p:sldId id="386" r:id="rId6"/>
    <p:sldId id="369" r:id="rId7"/>
    <p:sldId id="375" r:id="rId8"/>
    <p:sldId id="376" r:id="rId9"/>
    <p:sldId id="371" r:id="rId10"/>
    <p:sldId id="377" r:id="rId11"/>
    <p:sldId id="378" r:id="rId12"/>
    <p:sldId id="372" r:id="rId13"/>
    <p:sldId id="379" r:id="rId14"/>
    <p:sldId id="380" r:id="rId15"/>
    <p:sldId id="373" r:id="rId16"/>
    <p:sldId id="381" r:id="rId17"/>
    <p:sldId id="374" r:id="rId18"/>
    <p:sldId id="383" r:id="rId19"/>
    <p:sldId id="3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B40CF-FF94-45B0-861C-BA30038D2BA0}" v="17" dt="2021-09-20T17:07:31.177"/>
    <p1510:client id="{16F1E054-EFE3-4969-AF68-DE3E88926D4B}" v="465" dt="2021-09-19T01:46:59.945"/>
    <p1510:client id="{241735BD-55E3-4D25-A768-481A71E65EA4}" v="47" dt="2021-09-18T23:08:31.374"/>
    <p1510:client id="{3268E5D0-357A-4331-960A-B8D78F2FA0C8}" v="245" dt="2021-09-18T16:24:43.176"/>
    <p1510:client id="{379A17EB-585F-4F76-BD0C-C8F5FBC3D81D}" v="1537" dt="2021-09-18T17:15:56.730"/>
    <p1510:client id="{44028D37-242C-46A1-9C01-7E5C6E053303}" v="40" dt="2021-09-20T18:58:13.515"/>
    <p1510:client id="{57468638-A1AE-4124-B2E5-597201D30B7E}" v="1" dt="2021-09-20T14:22:01.608"/>
    <p1510:client id="{630AA225-1823-40A9-9136-923F2E55AB54}" v="96" dt="2021-09-18T15:18:16.649"/>
    <p1510:client id="{A886178E-43AA-4830-989B-AB02F638053E}" v="108" dt="2021-09-19T02:04:20.169"/>
    <p1510:client id="{B88AB1AB-C81D-4BB6-B140-C380066203EE}" v="65" dt="2021-09-18T15:26:47.792"/>
    <p1510:client id="{BBB2E98A-F131-48E5-ADE7-27F54C235E2F}" v="550" dt="2021-09-19T23:55:20.188"/>
    <p1510:client id="{C3F31167-15FF-4816-B3A0-75E1DB0DEE3B}" v="120" dt="2021-09-20T00:48:16.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7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12192000" cy="1143000"/>
          </a:xfrm>
          <a:solidFill>
            <a:schemeClr val="tx1">
              <a:lumMod val="75000"/>
              <a:lumOff val="25000"/>
            </a:schemeClr>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340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63373BD3-EFD7-438B-913D-53ADD090ED8A}" type="datetimeFigureOut">
              <a:rPr lang="en-US" smtClean="0"/>
              <a:t>9/20/2021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12192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002236"/>
            <a:ext cx="12192000" cy="857250"/>
          </a:xfrm>
          <a:prstGeom prst="rect">
            <a:avLst/>
          </a:prstGeom>
        </p:spPr>
      </p:pic>
      <p:sp>
        <p:nvSpPr>
          <p:cNvPr id="8" name="Title 1"/>
          <p:cNvSpPr txBox="1">
            <a:spLocks/>
          </p:cNvSpPr>
          <p:nvPr userDrawn="1"/>
        </p:nvSpPr>
        <p:spPr>
          <a:xfrm>
            <a:off x="0" y="-2199"/>
            <a:ext cx="12192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sz="4400">
                <a:latin typeface="Franklin Gothic Medium" pitchFamily="34" charset="0"/>
              </a:rPr>
              <a:t>Click to edit Master title style</a:t>
            </a: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533401"/>
            <a:ext cx="7772400" cy="1470025"/>
          </a:xfrm>
        </p:spPr>
        <p:txBody>
          <a:bodyPr/>
          <a:lstStyle/>
          <a:p>
            <a:r>
              <a:rPr lang="en-US"/>
              <a:t>IST687 Final Project</a:t>
            </a:r>
          </a:p>
        </p:txBody>
      </p:sp>
      <p:sp>
        <p:nvSpPr>
          <p:cNvPr id="3" name="Subtitle 2"/>
          <p:cNvSpPr>
            <a:spLocks noGrp="1"/>
          </p:cNvSpPr>
          <p:nvPr>
            <p:ph type="subTitle" idx="1"/>
          </p:nvPr>
        </p:nvSpPr>
        <p:spPr>
          <a:xfrm>
            <a:off x="2057400" y="3352800"/>
            <a:ext cx="7772400" cy="2133600"/>
          </a:xfrm>
        </p:spPr>
        <p:txBody>
          <a:bodyPr>
            <a:noAutofit/>
          </a:bodyPr>
          <a:lstStyle/>
          <a:p>
            <a:pPr algn="l">
              <a:spcBef>
                <a:spcPts val="600"/>
              </a:spcBef>
            </a:pPr>
            <a:r>
              <a:rPr lang="en-US" sz="2400">
                <a:solidFill>
                  <a:schemeClr val="bg1">
                    <a:lumMod val="75000"/>
                  </a:schemeClr>
                </a:solidFill>
              </a:rPr>
              <a:t>Team 003</a:t>
            </a:r>
          </a:p>
          <a:p>
            <a:pPr algn="l">
              <a:spcBef>
                <a:spcPts val="600"/>
              </a:spcBef>
            </a:pPr>
            <a:r>
              <a:rPr lang="en-US" sz="1600">
                <a:solidFill>
                  <a:schemeClr val="bg1">
                    <a:lumMod val="75000"/>
                  </a:schemeClr>
                </a:solidFill>
              </a:rPr>
              <a:t>Gina Clark</a:t>
            </a:r>
          </a:p>
          <a:p>
            <a:pPr algn="l">
              <a:spcBef>
                <a:spcPts val="600"/>
              </a:spcBef>
            </a:pPr>
            <a:r>
              <a:rPr lang="en-US" sz="1600">
                <a:solidFill>
                  <a:schemeClr val="bg1">
                    <a:lumMod val="75000"/>
                  </a:schemeClr>
                </a:solidFill>
              </a:rPr>
              <a:t>Yea Rin Kim</a:t>
            </a:r>
          </a:p>
          <a:p>
            <a:pPr algn="l">
              <a:spcBef>
                <a:spcPts val="600"/>
              </a:spcBef>
            </a:pPr>
            <a:r>
              <a:rPr lang="en-US" sz="1600" err="1">
                <a:solidFill>
                  <a:schemeClr val="bg1">
                    <a:lumMod val="75000"/>
                  </a:schemeClr>
                </a:solidFill>
              </a:rPr>
              <a:t>Shayan</a:t>
            </a:r>
            <a:r>
              <a:rPr lang="en-US" sz="1600">
                <a:solidFill>
                  <a:schemeClr val="bg1">
                    <a:lumMod val="75000"/>
                  </a:schemeClr>
                </a:solidFill>
              </a:rPr>
              <a:t> Orellana</a:t>
            </a:r>
          </a:p>
          <a:p>
            <a:pPr algn="l">
              <a:spcBef>
                <a:spcPts val="600"/>
              </a:spcBef>
            </a:pPr>
            <a:r>
              <a:rPr lang="en-US" sz="1600">
                <a:solidFill>
                  <a:schemeClr val="bg1">
                    <a:lumMod val="75000"/>
                  </a:schemeClr>
                </a:solidFill>
              </a:rPr>
              <a:t>Andrew </a:t>
            </a:r>
            <a:r>
              <a:rPr lang="en-US" sz="1600" err="1">
                <a:solidFill>
                  <a:schemeClr val="bg1">
                    <a:lumMod val="75000"/>
                  </a:schemeClr>
                </a:solidFill>
              </a:rPr>
              <a:t>Dobkowski</a:t>
            </a:r>
            <a:endParaRPr lang="en-US" sz="1600">
              <a:solidFill>
                <a:schemeClr val="bg1">
                  <a:lumMod val="75000"/>
                </a:schemeClr>
              </a:solidFill>
            </a:endParaRPr>
          </a:p>
          <a:p>
            <a:pPr algn="l">
              <a:spcBef>
                <a:spcPts val="600"/>
              </a:spcBef>
            </a:pPr>
            <a:r>
              <a:rPr lang="en-US" sz="1600">
                <a:solidFill>
                  <a:schemeClr val="bg1">
                    <a:lumMod val="75000"/>
                  </a:schemeClr>
                </a:solidFill>
              </a:rPr>
              <a:t>Elizabeth Westbrook</a:t>
            </a:r>
          </a:p>
          <a:p>
            <a:pPr algn="l">
              <a:spcBef>
                <a:spcPts val="600"/>
              </a:spcBef>
            </a:pPr>
            <a:endParaRPr lang="en-US" sz="2400"/>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#3</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609600" y="1348992"/>
            <a:ext cx="10972800" cy="4525963"/>
          </a:xfrm>
        </p:spPr>
        <p:txBody>
          <a:bodyPr vert="horz" lIns="91440" tIns="45720" rIns="91440" bIns="45720" rtlCol="0" anchor="t">
            <a:normAutofit/>
          </a:bodyPr>
          <a:lstStyle/>
          <a:p>
            <a:r>
              <a:rPr lang="en-US">
                <a:cs typeface="Calibri"/>
              </a:rPr>
              <a:t>Narrowed the scope to look at the last ten years of releases</a:t>
            </a:r>
          </a:p>
          <a:p>
            <a:endParaRPr lang="en-US">
              <a:cs typeface="Calibri"/>
            </a:endParaRPr>
          </a:p>
        </p:txBody>
      </p:sp>
      <p:pic>
        <p:nvPicPr>
          <p:cNvPr id="3" name="Picture 3" descr="Chart, bar chart&#10;&#10;Description automatically generated">
            <a:extLst>
              <a:ext uri="{FF2B5EF4-FFF2-40B4-BE49-F238E27FC236}">
                <a16:creationId xmlns:a16="http://schemas.microsoft.com/office/drawing/2014/main" id="{65AA82B3-12E1-4946-BA6B-717BACD2CED3}"/>
              </a:ext>
            </a:extLst>
          </p:cNvPr>
          <p:cNvPicPr>
            <a:picLocks noChangeAspect="1"/>
          </p:cNvPicPr>
          <p:nvPr/>
        </p:nvPicPr>
        <p:blipFill>
          <a:blip r:embed="rId2"/>
          <a:stretch>
            <a:fillRect/>
          </a:stretch>
        </p:blipFill>
        <p:spPr>
          <a:xfrm>
            <a:off x="732971" y="2135910"/>
            <a:ext cx="6299200" cy="3263515"/>
          </a:xfrm>
          <a:prstGeom prst="rect">
            <a:avLst/>
          </a:prstGeom>
        </p:spPr>
      </p:pic>
      <p:sp>
        <p:nvSpPr>
          <p:cNvPr id="4" name="TextBox 3">
            <a:extLst>
              <a:ext uri="{FF2B5EF4-FFF2-40B4-BE49-F238E27FC236}">
                <a16:creationId xmlns:a16="http://schemas.microsoft.com/office/drawing/2014/main" id="{7D6706F0-34CE-44A8-B3D7-E36D2838E015}"/>
              </a:ext>
            </a:extLst>
          </p:cNvPr>
          <p:cNvSpPr txBox="1"/>
          <p:nvPr/>
        </p:nvSpPr>
        <p:spPr>
          <a:xfrm>
            <a:off x="7361162" y="3260876"/>
            <a:ext cx="42913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Although we can't confirm that the pandemic is the cause, there is a downward trend in movies produced after 2019. </a:t>
            </a:r>
          </a:p>
        </p:txBody>
      </p:sp>
    </p:spTree>
    <p:extLst>
      <p:ext uri="{BB962C8B-B14F-4D97-AF65-F5344CB8AC3E}">
        <p14:creationId xmlns:p14="http://schemas.microsoft.com/office/powerpoint/2010/main" val="300811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#3</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609600" y="1348992"/>
            <a:ext cx="10972800" cy="4525963"/>
          </a:xfrm>
        </p:spPr>
        <p:txBody>
          <a:bodyPr vert="horz" lIns="91440" tIns="45720" rIns="91440" bIns="45720" rtlCol="0" anchor="t">
            <a:normAutofit/>
          </a:bodyPr>
          <a:lstStyle/>
          <a:p>
            <a:r>
              <a:rPr lang="en-US">
                <a:cs typeface="Calibri"/>
              </a:rPr>
              <a:t>How many movies would be predicted to be featured with release dates in 2021 assuming more will be produced this year and more will be added to the streaming services?</a:t>
            </a:r>
          </a:p>
          <a:p>
            <a:endParaRPr lang="en-US">
              <a:cs typeface="Calibri"/>
            </a:endParaRPr>
          </a:p>
        </p:txBody>
      </p:sp>
      <p:pic>
        <p:nvPicPr>
          <p:cNvPr id="3" name="Picture 3" descr="Chart&#10;&#10;Description automatically generated">
            <a:extLst>
              <a:ext uri="{FF2B5EF4-FFF2-40B4-BE49-F238E27FC236}">
                <a16:creationId xmlns:a16="http://schemas.microsoft.com/office/drawing/2014/main" id="{EE2498DD-8ED6-4A29-BFDD-71ED33318E5E}"/>
              </a:ext>
            </a:extLst>
          </p:cNvPr>
          <p:cNvPicPr>
            <a:picLocks noChangeAspect="1"/>
          </p:cNvPicPr>
          <p:nvPr/>
        </p:nvPicPr>
        <p:blipFill>
          <a:blip r:embed="rId2"/>
          <a:stretch>
            <a:fillRect/>
          </a:stretch>
        </p:blipFill>
        <p:spPr>
          <a:xfrm>
            <a:off x="878115" y="2934195"/>
            <a:ext cx="5561390" cy="2888562"/>
          </a:xfrm>
          <a:prstGeom prst="rect">
            <a:avLst/>
          </a:prstGeom>
        </p:spPr>
      </p:pic>
      <p:sp>
        <p:nvSpPr>
          <p:cNvPr id="4" name="TextBox 3">
            <a:extLst>
              <a:ext uri="{FF2B5EF4-FFF2-40B4-BE49-F238E27FC236}">
                <a16:creationId xmlns:a16="http://schemas.microsoft.com/office/drawing/2014/main" id="{84A626DE-5B4E-4F33-A4BB-E5BE3CB08185}"/>
              </a:ext>
            </a:extLst>
          </p:cNvPr>
          <p:cNvSpPr txBox="1"/>
          <p:nvPr/>
        </p:nvSpPr>
        <p:spPr>
          <a:xfrm>
            <a:off x="6695924" y="3079448"/>
            <a:ext cx="490824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prediction model estimated the number of movies to be 1,010 to be featured with release dates in the year 2021. Currently, that number is 327, which is a deficit of 683 movies. The lower limit of the prediction is 874, which still leaves another 547 movies to be added to the streaming services with a 2021 release year if our prediction is to be accurate, unless there is another attribute affecting movie production.</a:t>
            </a:r>
          </a:p>
        </p:txBody>
      </p:sp>
    </p:spTree>
    <p:extLst>
      <p:ext uri="{BB962C8B-B14F-4D97-AF65-F5344CB8AC3E}">
        <p14:creationId xmlns:p14="http://schemas.microsoft.com/office/powerpoint/2010/main" val="93891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#4</a:t>
            </a:r>
          </a:p>
        </p:txBody>
      </p:sp>
      <p:pic>
        <p:nvPicPr>
          <p:cNvPr id="3" name="Picture 3" descr="Chart, bar chart&#10;&#10;Description automatically generated">
            <a:extLst>
              <a:ext uri="{FF2B5EF4-FFF2-40B4-BE49-F238E27FC236}">
                <a16:creationId xmlns:a16="http://schemas.microsoft.com/office/drawing/2014/main" id="{FA308193-46B2-4EF7-A304-A23912A1600F}"/>
              </a:ext>
            </a:extLst>
          </p:cNvPr>
          <p:cNvPicPr>
            <a:picLocks noGrp="1" noChangeAspect="1"/>
          </p:cNvPicPr>
          <p:nvPr>
            <p:ph idx="1"/>
          </p:nvPr>
        </p:nvPicPr>
        <p:blipFill>
          <a:blip r:embed="rId2"/>
          <a:stretch>
            <a:fillRect/>
          </a:stretch>
        </p:blipFill>
        <p:spPr>
          <a:xfrm>
            <a:off x="5466699" y="1879442"/>
            <a:ext cx="4847164" cy="4103320"/>
          </a:xfrm>
        </p:spPr>
      </p:pic>
      <p:sp>
        <p:nvSpPr>
          <p:cNvPr id="4" name="TextBox 3">
            <a:extLst>
              <a:ext uri="{FF2B5EF4-FFF2-40B4-BE49-F238E27FC236}">
                <a16:creationId xmlns:a16="http://schemas.microsoft.com/office/drawing/2014/main" id="{5FF69C6E-BDBF-4AF0-88DC-EC9D4A48DC56}"/>
              </a:ext>
            </a:extLst>
          </p:cNvPr>
          <p:cNvSpPr txBox="1"/>
          <p:nvPr/>
        </p:nvSpPr>
        <p:spPr>
          <a:xfrm>
            <a:off x="764605" y="1324707"/>
            <a:ext cx="1066278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t>Does an increasing number of languages available for a particular movie indicate a higher aggregate rating?</a:t>
            </a:r>
            <a:endParaRPr lang="en-US" sz="2500">
              <a:cs typeface="Calibri"/>
            </a:endParaRPr>
          </a:p>
        </p:txBody>
      </p:sp>
      <p:sp>
        <p:nvSpPr>
          <p:cNvPr id="7" name="TextBox 6">
            <a:extLst>
              <a:ext uri="{FF2B5EF4-FFF2-40B4-BE49-F238E27FC236}">
                <a16:creationId xmlns:a16="http://schemas.microsoft.com/office/drawing/2014/main" id="{86A78DD5-88A7-425E-AF25-A9E22615D936}"/>
              </a:ext>
            </a:extLst>
          </p:cNvPr>
          <p:cNvSpPr txBox="1"/>
          <p:nvPr/>
        </p:nvSpPr>
        <p:spPr>
          <a:xfrm>
            <a:off x="686452" y="2874759"/>
            <a:ext cx="40197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At first glance, it seems as though we have a positive correlation between the language count and mean ratings for both Rotten Tomatoes and IMDb.</a:t>
            </a:r>
          </a:p>
        </p:txBody>
      </p:sp>
    </p:spTree>
    <p:extLst>
      <p:ext uri="{BB962C8B-B14F-4D97-AF65-F5344CB8AC3E}">
        <p14:creationId xmlns:p14="http://schemas.microsoft.com/office/powerpoint/2010/main" val="46134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#4</a:t>
            </a:r>
          </a:p>
        </p:txBody>
      </p:sp>
      <p:sp>
        <p:nvSpPr>
          <p:cNvPr id="6" name="TextBox 5">
            <a:extLst>
              <a:ext uri="{FF2B5EF4-FFF2-40B4-BE49-F238E27FC236}">
                <a16:creationId xmlns:a16="http://schemas.microsoft.com/office/drawing/2014/main" id="{1F3CC8F3-F759-4D94-8C44-1848504D3A7D}"/>
              </a:ext>
            </a:extLst>
          </p:cNvPr>
          <p:cNvSpPr txBox="1"/>
          <p:nvPr/>
        </p:nvSpPr>
        <p:spPr>
          <a:xfrm>
            <a:off x="751579" y="1337733"/>
            <a:ext cx="1058463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Times New Roman"/>
              </a:rPr>
              <a:t>The correlation coefficient for both IMDb and Rotten Tomatoes were both below values of 0.25. According to Pearson's and Spearman's coefficient, these values are considered to indicate an absence of correlation.</a:t>
            </a:r>
          </a:p>
        </p:txBody>
      </p:sp>
      <p:pic>
        <p:nvPicPr>
          <p:cNvPr id="8" name="Picture 8" descr="Chart, histogram&#10;&#10;Description automatically generated">
            <a:extLst>
              <a:ext uri="{FF2B5EF4-FFF2-40B4-BE49-F238E27FC236}">
                <a16:creationId xmlns:a16="http://schemas.microsoft.com/office/drawing/2014/main" id="{C3DAA1D9-41FF-42FB-9AF5-6812EBDD8BB6}"/>
              </a:ext>
            </a:extLst>
          </p:cNvPr>
          <p:cNvPicPr>
            <a:picLocks noChangeAspect="1"/>
          </p:cNvPicPr>
          <p:nvPr/>
        </p:nvPicPr>
        <p:blipFill>
          <a:blip r:embed="rId2"/>
          <a:stretch>
            <a:fillRect/>
          </a:stretch>
        </p:blipFill>
        <p:spPr>
          <a:xfrm>
            <a:off x="5206349" y="1977935"/>
            <a:ext cx="5999610" cy="4002794"/>
          </a:xfrm>
          <a:prstGeom prst="rect">
            <a:avLst/>
          </a:prstGeom>
        </p:spPr>
      </p:pic>
    </p:spTree>
    <p:extLst>
      <p:ext uri="{BB962C8B-B14F-4D97-AF65-F5344CB8AC3E}">
        <p14:creationId xmlns:p14="http://schemas.microsoft.com/office/powerpoint/2010/main" val="106203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#5</a:t>
            </a:r>
          </a:p>
        </p:txBody>
      </p:sp>
      <p:pic>
        <p:nvPicPr>
          <p:cNvPr id="3" name="Picture 3" descr="Chart, bar chart&#10;&#10;Description automatically generated">
            <a:extLst>
              <a:ext uri="{FF2B5EF4-FFF2-40B4-BE49-F238E27FC236}">
                <a16:creationId xmlns:a16="http://schemas.microsoft.com/office/drawing/2014/main" id="{AFB89896-1247-48FE-A46C-B52FB83CE122}"/>
              </a:ext>
            </a:extLst>
          </p:cNvPr>
          <p:cNvPicPr>
            <a:picLocks noChangeAspect="1"/>
          </p:cNvPicPr>
          <p:nvPr/>
        </p:nvPicPr>
        <p:blipFill>
          <a:blip r:embed="rId2"/>
          <a:stretch>
            <a:fillRect/>
          </a:stretch>
        </p:blipFill>
        <p:spPr>
          <a:xfrm>
            <a:off x="4292222" y="1132142"/>
            <a:ext cx="7792870" cy="4878045"/>
          </a:xfrm>
          <a:prstGeom prst="rect">
            <a:avLst/>
          </a:prstGeom>
        </p:spPr>
      </p:pic>
      <p:sp>
        <p:nvSpPr>
          <p:cNvPr id="4" name="TextBox 3">
            <a:extLst>
              <a:ext uri="{FF2B5EF4-FFF2-40B4-BE49-F238E27FC236}">
                <a16:creationId xmlns:a16="http://schemas.microsoft.com/office/drawing/2014/main" id="{1E8FAC08-87F9-4EFE-ACC1-A9223E178671}"/>
              </a:ext>
            </a:extLst>
          </p:cNvPr>
          <p:cNvSpPr txBox="1"/>
          <p:nvPr/>
        </p:nvSpPr>
        <p:spPr>
          <a:xfrm>
            <a:off x="706728" y="2605997"/>
            <a:ext cx="31138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Which ratings platform averages higher ratings?</a:t>
            </a:r>
          </a:p>
        </p:txBody>
      </p:sp>
    </p:spTree>
    <p:extLst>
      <p:ext uri="{BB962C8B-B14F-4D97-AF65-F5344CB8AC3E}">
        <p14:creationId xmlns:p14="http://schemas.microsoft.com/office/powerpoint/2010/main" val="145872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#5</a:t>
            </a:r>
          </a:p>
        </p:txBody>
      </p:sp>
      <p:pic>
        <p:nvPicPr>
          <p:cNvPr id="3" name="Picture 3" descr="Chart, bar chart&#10;&#10;Description automatically generated">
            <a:extLst>
              <a:ext uri="{FF2B5EF4-FFF2-40B4-BE49-F238E27FC236}">
                <a16:creationId xmlns:a16="http://schemas.microsoft.com/office/drawing/2014/main" id="{CB59C6A4-4A2B-4E91-AA02-6839B5302597}"/>
              </a:ext>
            </a:extLst>
          </p:cNvPr>
          <p:cNvPicPr>
            <a:picLocks noChangeAspect="1"/>
          </p:cNvPicPr>
          <p:nvPr/>
        </p:nvPicPr>
        <p:blipFill>
          <a:blip r:embed="rId2"/>
          <a:stretch>
            <a:fillRect/>
          </a:stretch>
        </p:blipFill>
        <p:spPr>
          <a:xfrm>
            <a:off x="2063087" y="1203716"/>
            <a:ext cx="10283587" cy="4746270"/>
          </a:xfrm>
          <a:prstGeom prst="rect">
            <a:avLst/>
          </a:prstGeom>
        </p:spPr>
      </p:pic>
      <p:sp>
        <p:nvSpPr>
          <p:cNvPr id="4" name="TextBox 3">
            <a:extLst>
              <a:ext uri="{FF2B5EF4-FFF2-40B4-BE49-F238E27FC236}">
                <a16:creationId xmlns:a16="http://schemas.microsoft.com/office/drawing/2014/main" id="{DAC46D4E-BF17-4F37-8CA6-94DA57FCFF57}"/>
              </a:ext>
            </a:extLst>
          </p:cNvPr>
          <p:cNvSpPr txBox="1"/>
          <p:nvPr/>
        </p:nvSpPr>
        <p:spPr>
          <a:xfrm>
            <a:off x="141026" y="2279175"/>
            <a:ext cx="207965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t>Do IMBD users consistently rate all genres of movies higher than Rotten Tomatoes critics?</a:t>
            </a:r>
          </a:p>
        </p:txBody>
      </p:sp>
    </p:spTree>
    <p:extLst>
      <p:ext uri="{BB962C8B-B14F-4D97-AF65-F5344CB8AC3E}">
        <p14:creationId xmlns:p14="http://schemas.microsoft.com/office/powerpoint/2010/main" val="331875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#5</a:t>
            </a:r>
          </a:p>
        </p:txBody>
      </p:sp>
      <p:pic>
        <p:nvPicPr>
          <p:cNvPr id="4" name="Picture 5" descr="Chart, bar chart&#10;&#10;Description automatically generated">
            <a:extLst>
              <a:ext uri="{FF2B5EF4-FFF2-40B4-BE49-F238E27FC236}">
                <a16:creationId xmlns:a16="http://schemas.microsoft.com/office/drawing/2014/main" id="{830588E6-A056-423F-B0B4-96E25BEA69B9}"/>
              </a:ext>
            </a:extLst>
          </p:cNvPr>
          <p:cNvPicPr>
            <a:picLocks noChangeAspect="1"/>
          </p:cNvPicPr>
          <p:nvPr/>
        </p:nvPicPr>
        <p:blipFill>
          <a:blip r:embed="rId2"/>
          <a:stretch>
            <a:fillRect/>
          </a:stretch>
        </p:blipFill>
        <p:spPr>
          <a:xfrm>
            <a:off x="-5751" y="1138926"/>
            <a:ext cx="9213009" cy="4781429"/>
          </a:xfrm>
          <a:prstGeom prst="rect">
            <a:avLst/>
          </a:prstGeom>
        </p:spPr>
      </p:pic>
      <p:sp>
        <p:nvSpPr>
          <p:cNvPr id="6" name="TextBox 5">
            <a:extLst>
              <a:ext uri="{FF2B5EF4-FFF2-40B4-BE49-F238E27FC236}">
                <a16:creationId xmlns:a16="http://schemas.microsoft.com/office/drawing/2014/main" id="{DDD2EEC7-F30F-4172-89F6-5FC0496CF1C2}"/>
              </a:ext>
            </a:extLst>
          </p:cNvPr>
          <p:cNvSpPr txBox="1"/>
          <p:nvPr/>
        </p:nvSpPr>
        <p:spPr>
          <a:xfrm>
            <a:off x="9141124" y="1396040"/>
            <a:ext cx="311701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400" dirty="0">
                <a:ea typeface="+mn-lt"/>
                <a:cs typeface="+mn-lt"/>
              </a:rPr>
              <a:t>Which platform is more consistent in its ratings?</a:t>
            </a:r>
          </a:p>
          <a:p>
            <a:endParaRPr lang="en-US" dirty="0">
              <a:ea typeface="+mn-lt"/>
              <a:cs typeface="+mn-lt"/>
            </a:endParaRPr>
          </a:p>
          <a:p>
            <a:r>
              <a:rPr lang="en-US" dirty="0">
                <a:ea typeface="+mn-lt"/>
                <a:cs typeface="+mn-lt"/>
              </a:rPr>
              <a:t>mean(ratings2$IMDB)</a:t>
            </a:r>
            <a:endParaRPr lang="en-US" dirty="0"/>
          </a:p>
          <a:p>
            <a:r>
              <a:rPr lang="en-US" dirty="0">
                <a:ea typeface="+mn-lt"/>
                <a:cs typeface="+mn-lt"/>
              </a:rPr>
              <a:t>[1] 59.99281</a:t>
            </a:r>
            <a:endParaRPr lang="en-US" dirty="0"/>
          </a:p>
          <a:p>
            <a:r>
              <a:rPr lang="en-US" dirty="0">
                <a:ea typeface="+mn-lt"/>
                <a:cs typeface="+mn-lt"/>
              </a:rPr>
              <a:t> </a:t>
            </a:r>
            <a:r>
              <a:rPr lang="en-US" dirty="0" err="1">
                <a:ea typeface="+mn-lt"/>
                <a:cs typeface="+mn-lt"/>
              </a:rPr>
              <a:t>sd</a:t>
            </a:r>
            <a:r>
              <a:rPr lang="en-US" dirty="0">
                <a:ea typeface="+mn-lt"/>
                <a:cs typeface="+mn-lt"/>
              </a:rPr>
              <a:t>(ratings2$IMDB)</a:t>
            </a:r>
            <a:endParaRPr lang="en-US" dirty="0"/>
          </a:p>
          <a:p>
            <a:r>
              <a:rPr lang="en-US" dirty="0">
                <a:ea typeface="+mn-lt"/>
                <a:cs typeface="+mn-lt"/>
              </a:rPr>
              <a:t>[1] 4.623158</a:t>
            </a:r>
            <a:endParaRPr lang="en-US" dirty="0"/>
          </a:p>
          <a:p>
            <a:r>
              <a:rPr lang="en-US" dirty="0">
                <a:ea typeface="+mn-lt"/>
                <a:cs typeface="+mn-lt"/>
              </a:rPr>
              <a:t> mean(ratings2$Rotten_Tomatoes)</a:t>
            </a:r>
            <a:endParaRPr lang="en-US" dirty="0"/>
          </a:p>
          <a:p>
            <a:r>
              <a:rPr lang="en-US" dirty="0">
                <a:ea typeface="+mn-lt"/>
                <a:cs typeface="+mn-lt"/>
              </a:rPr>
              <a:t>[1] 56.40997</a:t>
            </a:r>
            <a:endParaRPr lang="en-US" dirty="0"/>
          </a:p>
          <a:p>
            <a:r>
              <a:rPr lang="en-US" dirty="0">
                <a:ea typeface="+mn-lt"/>
                <a:cs typeface="+mn-lt"/>
              </a:rPr>
              <a:t> </a:t>
            </a:r>
            <a:r>
              <a:rPr lang="en-US" dirty="0" err="1">
                <a:ea typeface="+mn-lt"/>
                <a:cs typeface="+mn-lt"/>
              </a:rPr>
              <a:t>sd</a:t>
            </a:r>
            <a:r>
              <a:rPr lang="en-US" dirty="0">
                <a:ea typeface="+mn-lt"/>
                <a:cs typeface="+mn-lt"/>
              </a:rPr>
              <a:t>(ratings2$Rotten_Tomatoes)</a:t>
            </a:r>
            <a:endParaRPr lang="en-US" dirty="0"/>
          </a:p>
          <a:p>
            <a:r>
              <a:rPr lang="en-US" dirty="0">
                <a:ea typeface="+mn-lt"/>
                <a:cs typeface="+mn-lt"/>
              </a:rPr>
              <a:t>[1] 2.113434</a:t>
            </a:r>
            <a:endParaRPr lang="en-US" dirty="0"/>
          </a:p>
          <a:p>
            <a:pPr algn="l"/>
            <a:endParaRPr lang="en-US" dirty="0">
              <a:cs typeface="Calibri"/>
            </a:endParaRPr>
          </a:p>
        </p:txBody>
      </p:sp>
    </p:spTree>
    <p:extLst>
      <p:ext uri="{BB962C8B-B14F-4D97-AF65-F5344CB8AC3E}">
        <p14:creationId xmlns:p14="http://schemas.microsoft.com/office/powerpoint/2010/main" val="129433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7A82-04EA-42DB-AB0B-358C2EF70D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68A5864-7008-415A-A843-E3DF19557825}"/>
              </a:ext>
            </a:extLst>
          </p:cNvPr>
          <p:cNvSpPr>
            <a:spLocks noGrp="1"/>
          </p:cNvSpPr>
          <p:nvPr>
            <p:ph idx="1"/>
          </p:nvPr>
        </p:nvSpPr>
        <p:spPr>
          <a:xfrm>
            <a:off x="161109" y="1147332"/>
            <a:ext cx="7528560" cy="4643846"/>
          </a:xfrm>
        </p:spPr>
        <p:txBody>
          <a:bodyPr>
            <a:normAutofit fontScale="92500"/>
          </a:bodyPr>
          <a:lstStyle/>
          <a:p>
            <a:r>
              <a:rPr lang="en-US" sz="2400" b="0" i="0" u="none" strike="noStrike" baseline="0" dirty="0">
                <a:solidFill>
                  <a:srgbClr val="000000"/>
                </a:solidFill>
                <a:latin typeface="Calibri" panose="020F0502020204030204" pitchFamily="34" charset="0"/>
              </a:rPr>
              <a:t>Group 3 decided to analyze streaming service data found on Kaggle, as it seemed fruitful, as the host of variables seemed ripe for analyzing. </a:t>
            </a:r>
          </a:p>
          <a:p>
            <a:r>
              <a:rPr lang="en-US" sz="2400" b="0" i="0" u="none" strike="noStrike" baseline="0" dirty="0">
                <a:solidFill>
                  <a:srgbClr val="000000"/>
                </a:solidFill>
                <a:latin typeface="Calibri" panose="020F0502020204030204" pitchFamily="34" charset="0"/>
              </a:rPr>
              <a:t>The data contains such variables as movie title, release year, movie ratings from IMDb and Rotten Tomatoes, whether a movie is being hosted on any of four streaming platforms (Netflix, Hulu, Prime Video and Disney+), movie genres, languages in which the film is available, and total runtime. </a:t>
            </a:r>
          </a:p>
          <a:p>
            <a:r>
              <a:rPr lang="en-US" sz="2400" b="0" i="0" u="none" strike="noStrike" baseline="0" dirty="0">
                <a:solidFill>
                  <a:srgbClr val="000000"/>
                </a:solidFill>
                <a:latin typeface="Calibri" panose="020F0502020204030204" pitchFamily="34" charset="0"/>
              </a:rPr>
              <a:t>Our initial (simple) business questions were developed early in the process. We eventually each selected a business question to answer. In most cases, our initial business question led us to develop more interesting, advanced, and useful questions. </a:t>
            </a:r>
            <a:endParaRPr lang="en-US" sz="4000" dirty="0"/>
          </a:p>
        </p:txBody>
      </p:sp>
      <p:pic>
        <p:nvPicPr>
          <p:cNvPr id="5" name="Picture 4" descr="Scene board in red background">
            <a:extLst>
              <a:ext uri="{FF2B5EF4-FFF2-40B4-BE49-F238E27FC236}">
                <a16:creationId xmlns:a16="http://schemas.microsoft.com/office/drawing/2014/main" id="{7B84C14E-F203-45AD-8443-80C4DE050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866" y="1848393"/>
            <a:ext cx="4220025" cy="2813551"/>
          </a:xfrm>
          <a:prstGeom prst="rect">
            <a:avLst/>
          </a:prstGeom>
        </p:spPr>
      </p:pic>
    </p:spTree>
    <p:extLst>
      <p:ext uri="{BB962C8B-B14F-4D97-AF65-F5344CB8AC3E}">
        <p14:creationId xmlns:p14="http://schemas.microsoft.com/office/powerpoint/2010/main" val="69041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#1</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609600" y="1348992"/>
            <a:ext cx="10972800" cy="2533651"/>
          </a:xfrm>
        </p:spPr>
        <p:txBody>
          <a:bodyPr vert="horz" lIns="91440" tIns="45720" rIns="91440" bIns="45720" rtlCol="0" anchor="t">
            <a:normAutofit/>
          </a:bodyPr>
          <a:lstStyle/>
          <a:p>
            <a:r>
              <a:rPr lang="en-US">
                <a:ea typeface="+mn-lt"/>
                <a:cs typeface="+mn-lt"/>
              </a:rPr>
              <a:t>Question 1: What platforms have the longest runtimes, and can we make any business interpretations from our results?</a:t>
            </a:r>
          </a:p>
          <a:p>
            <a:r>
              <a:rPr lang="en-US">
                <a:cs typeface="Calibri"/>
              </a:rPr>
              <a:t>Platforms: Netflix, Hulu, Amazon Prime, &amp; Disney+</a:t>
            </a:r>
          </a:p>
        </p:txBody>
      </p:sp>
      <p:pic>
        <p:nvPicPr>
          <p:cNvPr id="3" name="Picture 3" descr="Chart, histogram&#10;&#10;Description automatically generated">
            <a:extLst>
              <a:ext uri="{FF2B5EF4-FFF2-40B4-BE49-F238E27FC236}">
                <a16:creationId xmlns:a16="http://schemas.microsoft.com/office/drawing/2014/main" id="{076380C3-AD25-40E4-9D09-3D034E2F86CF}"/>
              </a:ext>
            </a:extLst>
          </p:cNvPr>
          <p:cNvPicPr>
            <a:picLocks noChangeAspect="1"/>
          </p:cNvPicPr>
          <p:nvPr/>
        </p:nvPicPr>
        <p:blipFill>
          <a:blip r:embed="rId2"/>
          <a:stretch>
            <a:fillRect/>
          </a:stretch>
        </p:blipFill>
        <p:spPr>
          <a:xfrm>
            <a:off x="1587" y="3369696"/>
            <a:ext cx="3314700" cy="2499859"/>
          </a:xfrm>
          <a:prstGeom prst="rect">
            <a:avLst/>
          </a:prstGeom>
        </p:spPr>
      </p:pic>
      <p:pic>
        <p:nvPicPr>
          <p:cNvPr id="4" name="Picture 5" descr="Chart, histogram&#10;&#10;Description automatically generated">
            <a:extLst>
              <a:ext uri="{FF2B5EF4-FFF2-40B4-BE49-F238E27FC236}">
                <a16:creationId xmlns:a16="http://schemas.microsoft.com/office/drawing/2014/main" id="{6BA1663C-B89F-46C7-A7EB-FD1A7148A666}"/>
              </a:ext>
            </a:extLst>
          </p:cNvPr>
          <p:cNvPicPr>
            <a:picLocks noChangeAspect="1"/>
          </p:cNvPicPr>
          <p:nvPr/>
        </p:nvPicPr>
        <p:blipFill>
          <a:blip r:embed="rId3"/>
          <a:stretch>
            <a:fillRect/>
          </a:stretch>
        </p:blipFill>
        <p:spPr>
          <a:xfrm>
            <a:off x="3470275" y="3370179"/>
            <a:ext cx="3235325" cy="2498892"/>
          </a:xfrm>
          <a:prstGeom prst="rect">
            <a:avLst/>
          </a:prstGeom>
        </p:spPr>
      </p:pic>
      <p:pic>
        <p:nvPicPr>
          <p:cNvPr id="6" name="Picture 6" descr="Chart, histogram&#10;&#10;Description automatically generated">
            <a:extLst>
              <a:ext uri="{FF2B5EF4-FFF2-40B4-BE49-F238E27FC236}">
                <a16:creationId xmlns:a16="http://schemas.microsoft.com/office/drawing/2014/main" id="{A1C7FF25-F4C0-4E13-8D9E-1C3F463E99A7}"/>
              </a:ext>
            </a:extLst>
          </p:cNvPr>
          <p:cNvPicPr>
            <a:picLocks noChangeAspect="1"/>
          </p:cNvPicPr>
          <p:nvPr/>
        </p:nvPicPr>
        <p:blipFill>
          <a:blip r:embed="rId4"/>
          <a:stretch>
            <a:fillRect/>
          </a:stretch>
        </p:blipFill>
        <p:spPr>
          <a:xfrm>
            <a:off x="6550025" y="3427531"/>
            <a:ext cx="3378200" cy="2495312"/>
          </a:xfrm>
          <a:prstGeom prst="rect">
            <a:avLst/>
          </a:prstGeom>
        </p:spPr>
      </p:pic>
      <p:pic>
        <p:nvPicPr>
          <p:cNvPr id="7" name="Picture 7" descr="Chart, histogram&#10;&#10;Description automatically generated">
            <a:extLst>
              <a:ext uri="{FF2B5EF4-FFF2-40B4-BE49-F238E27FC236}">
                <a16:creationId xmlns:a16="http://schemas.microsoft.com/office/drawing/2014/main" id="{617E8929-4B83-4928-9EBA-02FD2D21D675}"/>
              </a:ext>
            </a:extLst>
          </p:cNvPr>
          <p:cNvPicPr>
            <a:picLocks noChangeAspect="1"/>
          </p:cNvPicPr>
          <p:nvPr/>
        </p:nvPicPr>
        <p:blipFill>
          <a:blip r:embed="rId5"/>
          <a:stretch>
            <a:fillRect/>
          </a:stretch>
        </p:blipFill>
        <p:spPr>
          <a:xfrm>
            <a:off x="9883775" y="3400425"/>
            <a:ext cx="2743200" cy="2525712"/>
          </a:xfrm>
          <a:prstGeom prst="rect">
            <a:avLst/>
          </a:prstGeom>
        </p:spPr>
      </p:pic>
    </p:spTree>
    <p:extLst>
      <p:ext uri="{BB962C8B-B14F-4D97-AF65-F5344CB8AC3E}">
        <p14:creationId xmlns:p14="http://schemas.microsoft.com/office/powerpoint/2010/main" val="7219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#1</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609600" y="1348992"/>
            <a:ext cx="10972800" cy="1477964"/>
          </a:xfrm>
        </p:spPr>
        <p:txBody>
          <a:bodyPr vert="horz" lIns="91440" tIns="45720" rIns="91440" bIns="45720" rtlCol="0" anchor="t">
            <a:normAutofit lnSpcReduction="10000"/>
          </a:bodyPr>
          <a:lstStyle/>
          <a:p>
            <a:r>
              <a:rPr lang="en-US" sz="2400">
                <a:ea typeface="+mn-lt"/>
                <a:cs typeface="+mn-lt"/>
              </a:rPr>
              <a:t>There is a clear difference between the runtimes of Disney+ and the other platforms. The difference is the target audience. Disney’s audience is primarily children with shorter attention spans than adults. Therefore, it makes complete sense that Disney will have a lot lower runtimes than their competitors. </a:t>
            </a:r>
            <a:endParaRPr lang="en-US" sz="2400"/>
          </a:p>
        </p:txBody>
      </p:sp>
      <p:pic>
        <p:nvPicPr>
          <p:cNvPr id="3" name="Picture 3" descr="Table&#10;&#10;Description automatically generated">
            <a:extLst>
              <a:ext uri="{FF2B5EF4-FFF2-40B4-BE49-F238E27FC236}">
                <a16:creationId xmlns:a16="http://schemas.microsoft.com/office/drawing/2014/main" id="{8A046A82-7E92-449C-8B21-F1C050ADAEB2}"/>
              </a:ext>
            </a:extLst>
          </p:cNvPr>
          <p:cNvPicPr>
            <a:picLocks noChangeAspect="1"/>
          </p:cNvPicPr>
          <p:nvPr/>
        </p:nvPicPr>
        <p:blipFill>
          <a:blip r:embed="rId2"/>
          <a:stretch>
            <a:fillRect/>
          </a:stretch>
        </p:blipFill>
        <p:spPr>
          <a:xfrm>
            <a:off x="6629400" y="2838988"/>
            <a:ext cx="2743200" cy="1402275"/>
          </a:xfrm>
          <a:prstGeom prst="rect">
            <a:avLst/>
          </a:prstGeom>
        </p:spPr>
      </p:pic>
      <p:pic>
        <p:nvPicPr>
          <p:cNvPr id="4" name="Picture 5" descr="A picture containing table&#10;&#10;Description automatically generated">
            <a:extLst>
              <a:ext uri="{FF2B5EF4-FFF2-40B4-BE49-F238E27FC236}">
                <a16:creationId xmlns:a16="http://schemas.microsoft.com/office/drawing/2014/main" id="{993864FC-1B17-401E-92D9-0556A69ECB00}"/>
              </a:ext>
            </a:extLst>
          </p:cNvPr>
          <p:cNvPicPr>
            <a:picLocks noChangeAspect="1"/>
          </p:cNvPicPr>
          <p:nvPr/>
        </p:nvPicPr>
        <p:blipFill>
          <a:blip r:embed="rId3"/>
          <a:stretch>
            <a:fillRect/>
          </a:stretch>
        </p:blipFill>
        <p:spPr>
          <a:xfrm>
            <a:off x="6653213" y="4239821"/>
            <a:ext cx="2743200" cy="1505731"/>
          </a:xfrm>
          <a:prstGeom prst="rect">
            <a:avLst/>
          </a:prstGeom>
        </p:spPr>
      </p:pic>
      <p:pic>
        <p:nvPicPr>
          <p:cNvPr id="6" name="Picture 6">
            <a:extLst>
              <a:ext uri="{FF2B5EF4-FFF2-40B4-BE49-F238E27FC236}">
                <a16:creationId xmlns:a16="http://schemas.microsoft.com/office/drawing/2014/main" id="{6ED5EFA2-BC1A-49A1-B6B5-7F56B3216D69}"/>
              </a:ext>
            </a:extLst>
          </p:cNvPr>
          <p:cNvPicPr>
            <a:picLocks noChangeAspect="1"/>
          </p:cNvPicPr>
          <p:nvPr/>
        </p:nvPicPr>
        <p:blipFill>
          <a:blip r:embed="rId4"/>
          <a:stretch>
            <a:fillRect/>
          </a:stretch>
        </p:blipFill>
        <p:spPr>
          <a:xfrm>
            <a:off x="1430337" y="4291233"/>
            <a:ext cx="2743200" cy="1593410"/>
          </a:xfrm>
          <a:prstGeom prst="rect">
            <a:avLst/>
          </a:prstGeom>
        </p:spPr>
      </p:pic>
      <p:pic>
        <p:nvPicPr>
          <p:cNvPr id="7" name="Picture 7">
            <a:extLst>
              <a:ext uri="{FF2B5EF4-FFF2-40B4-BE49-F238E27FC236}">
                <a16:creationId xmlns:a16="http://schemas.microsoft.com/office/drawing/2014/main" id="{8BB4EDDC-DE2A-4184-9B21-6AF20001D0B4}"/>
              </a:ext>
            </a:extLst>
          </p:cNvPr>
          <p:cNvPicPr>
            <a:picLocks noChangeAspect="1"/>
          </p:cNvPicPr>
          <p:nvPr/>
        </p:nvPicPr>
        <p:blipFill>
          <a:blip r:embed="rId5"/>
          <a:stretch>
            <a:fillRect/>
          </a:stretch>
        </p:blipFill>
        <p:spPr>
          <a:xfrm>
            <a:off x="1533525" y="2751111"/>
            <a:ext cx="2743200" cy="1578028"/>
          </a:xfrm>
          <a:prstGeom prst="rect">
            <a:avLst/>
          </a:prstGeom>
        </p:spPr>
      </p:pic>
    </p:spTree>
    <p:extLst>
      <p:ext uri="{BB962C8B-B14F-4D97-AF65-F5344CB8AC3E}">
        <p14:creationId xmlns:p14="http://schemas.microsoft.com/office/powerpoint/2010/main" val="27051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scatter chart&#10;&#10;Description automatically generated">
            <a:extLst>
              <a:ext uri="{FF2B5EF4-FFF2-40B4-BE49-F238E27FC236}">
                <a16:creationId xmlns:a16="http://schemas.microsoft.com/office/drawing/2014/main" id="{DD6DAF03-456D-41C9-9E61-47EDC3138E47}"/>
              </a:ext>
            </a:extLst>
          </p:cNvPr>
          <p:cNvPicPr>
            <a:picLocks noChangeAspect="1"/>
          </p:cNvPicPr>
          <p:nvPr/>
        </p:nvPicPr>
        <p:blipFill>
          <a:blip r:embed="rId2"/>
          <a:stretch>
            <a:fillRect/>
          </a:stretch>
        </p:blipFill>
        <p:spPr>
          <a:xfrm>
            <a:off x="8097837" y="3432231"/>
            <a:ext cx="3925887" cy="2533538"/>
          </a:xfrm>
          <a:prstGeom prst="rect">
            <a:avLst/>
          </a:prstGeom>
        </p:spPr>
      </p:pic>
      <p:pic>
        <p:nvPicPr>
          <p:cNvPr id="7" name="Picture 7" descr="Chart, scatter chart&#10;&#10;Description automatically generated">
            <a:extLst>
              <a:ext uri="{FF2B5EF4-FFF2-40B4-BE49-F238E27FC236}">
                <a16:creationId xmlns:a16="http://schemas.microsoft.com/office/drawing/2014/main" id="{CEF6B817-3E0A-4CA9-8C56-114E9D22F7C4}"/>
              </a:ext>
            </a:extLst>
          </p:cNvPr>
          <p:cNvPicPr>
            <a:picLocks noChangeAspect="1"/>
          </p:cNvPicPr>
          <p:nvPr/>
        </p:nvPicPr>
        <p:blipFill>
          <a:blip r:embed="rId3"/>
          <a:stretch>
            <a:fillRect/>
          </a:stretch>
        </p:blipFill>
        <p:spPr>
          <a:xfrm>
            <a:off x="8097838" y="1504958"/>
            <a:ext cx="3767137" cy="2355834"/>
          </a:xfrm>
          <a:prstGeom prst="rect">
            <a:avLst/>
          </a:prstGeom>
        </p:spPr>
      </p:pic>
      <p:pic>
        <p:nvPicPr>
          <p:cNvPr id="3" name="Picture 3" descr="Chart, scatter chart&#10;&#10;Description automatically generated">
            <a:extLst>
              <a:ext uri="{FF2B5EF4-FFF2-40B4-BE49-F238E27FC236}">
                <a16:creationId xmlns:a16="http://schemas.microsoft.com/office/drawing/2014/main" id="{A3AAE644-636C-4C10-826C-E0DC93A0AE41}"/>
              </a:ext>
            </a:extLst>
          </p:cNvPr>
          <p:cNvPicPr>
            <a:picLocks noChangeAspect="1"/>
          </p:cNvPicPr>
          <p:nvPr/>
        </p:nvPicPr>
        <p:blipFill>
          <a:blip r:embed="rId4"/>
          <a:stretch>
            <a:fillRect/>
          </a:stretch>
        </p:blipFill>
        <p:spPr>
          <a:xfrm>
            <a:off x="88900" y="3492060"/>
            <a:ext cx="3965575" cy="2413880"/>
          </a:xfrm>
          <a:prstGeom prst="rect">
            <a:avLst/>
          </a:prstGeom>
        </p:spPr>
      </p:pic>
      <p:pic>
        <p:nvPicPr>
          <p:cNvPr id="6" name="Picture 6" descr="Chart, scatter chart&#10;&#10;Description automatically generated">
            <a:extLst>
              <a:ext uri="{FF2B5EF4-FFF2-40B4-BE49-F238E27FC236}">
                <a16:creationId xmlns:a16="http://schemas.microsoft.com/office/drawing/2014/main" id="{97BF940D-19B3-42FC-9FDE-7B025E21A348}"/>
              </a:ext>
            </a:extLst>
          </p:cNvPr>
          <p:cNvPicPr>
            <a:picLocks noChangeAspect="1"/>
          </p:cNvPicPr>
          <p:nvPr/>
        </p:nvPicPr>
        <p:blipFill>
          <a:blip r:embed="rId5"/>
          <a:stretch>
            <a:fillRect/>
          </a:stretch>
        </p:blipFill>
        <p:spPr>
          <a:xfrm>
            <a:off x="287337" y="1403728"/>
            <a:ext cx="3711575" cy="2383670"/>
          </a:xfrm>
          <a:prstGeom prst="rect">
            <a:avLst/>
          </a:prstGeom>
        </p:spPr>
      </p:pic>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#1</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561975" y="1142617"/>
            <a:ext cx="10972800" cy="1208088"/>
          </a:xfrm>
        </p:spPr>
        <p:txBody>
          <a:bodyPr vert="horz" lIns="91440" tIns="45720" rIns="91440" bIns="45720" rtlCol="0" anchor="t">
            <a:normAutofit/>
          </a:bodyPr>
          <a:lstStyle/>
          <a:p>
            <a:pPr marL="0" indent="0">
              <a:buNone/>
            </a:pPr>
            <a:r>
              <a:rPr lang="en-US">
                <a:ea typeface="+mn-lt"/>
                <a:cs typeface="+mn-lt"/>
              </a:rPr>
              <a:t>Have movies been getting longer or shorter as we move forward?</a:t>
            </a:r>
            <a:endParaRPr lang="en-US">
              <a:cs typeface="Calibri"/>
            </a:endParaRPr>
          </a:p>
        </p:txBody>
      </p:sp>
      <p:sp>
        <p:nvSpPr>
          <p:cNvPr id="8" name="TextBox 7">
            <a:extLst>
              <a:ext uri="{FF2B5EF4-FFF2-40B4-BE49-F238E27FC236}">
                <a16:creationId xmlns:a16="http://schemas.microsoft.com/office/drawing/2014/main" id="{C0C89B00-A455-4905-B5C7-C5564CFD1ED7}"/>
              </a:ext>
            </a:extLst>
          </p:cNvPr>
          <p:cNvSpPr txBox="1"/>
          <p:nvPr/>
        </p:nvSpPr>
        <p:spPr>
          <a:xfrm>
            <a:off x="4343400" y="2771775"/>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linear models clearly illustrate that all platforms are trying to keep their movies under 100 minutes and all trendlines point towards around 90 minutes moving forward. </a:t>
            </a:r>
            <a:endParaRPr lang="en-US"/>
          </a:p>
        </p:txBody>
      </p:sp>
    </p:spTree>
    <p:extLst>
      <p:ext uri="{BB962C8B-B14F-4D97-AF65-F5344CB8AC3E}">
        <p14:creationId xmlns:p14="http://schemas.microsoft.com/office/powerpoint/2010/main" val="14758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#2</a:t>
            </a:r>
          </a:p>
        </p:txBody>
      </p:sp>
      <p:sp>
        <p:nvSpPr>
          <p:cNvPr id="3" name="TextBox 2">
            <a:extLst>
              <a:ext uri="{FF2B5EF4-FFF2-40B4-BE49-F238E27FC236}">
                <a16:creationId xmlns:a16="http://schemas.microsoft.com/office/drawing/2014/main" id="{D072D96A-F78B-4B41-A1D8-D46324D87C16}"/>
              </a:ext>
            </a:extLst>
          </p:cNvPr>
          <p:cNvSpPr txBox="1"/>
          <p:nvPr/>
        </p:nvSpPr>
        <p:spPr>
          <a:xfrm>
            <a:off x="389744" y="1264170"/>
            <a:ext cx="116311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Which streaming service had the most movies from 2018 to 2021? What can you tell about market share from the result?</a:t>
            </a:r>
            <a:endParaRPr lang="en-US" dirty="0">
              <a:cs typeface="Calibri"/>
            </a:endParaRPr>
          </a:p>
        </p:txBody>
      </p:sp>
      <p:pic>
        <p:nvPicPr>
          <p:cNvPr id="6" name="Picture 6" descr="Chart, pie chart&#10;&#10;Description automatically generated">
            <a:extLst>
              <a:ext uri="{FF2B5EF4-FFF2-40B4-BE49-F238E27FC236}">
                <a16:creationId xmlns:a16="http://schemas.microsoft.com/office/drawing/2014/main" id="{958B58AE-751E-44B1-91F1-AED1B1A811C4}"/>
              </a:ext>
            </a:extLst>
          </p:cNvPr>
          <p:cNvPicPr>
            <a:picLocks noChangeAspect="1"/>
          </p:cNvPicPr>
          <p:nvPr/>
        </p:nvPicPr>
        <p:blipFill>
          <a:blip r:embed="rId2"/>
          <a:stretch>
            <a:fillRect/>
          </a:stretch>
        </p:blipFill>
        <p:spPr>
          <a:xfrm>
            <a:off x="739515" y="2002004"/>
            <a:ext cx="4410856" cy="3434860"/>
          </a:xfrm>
          <a:prstGeom prst="rect">
            <a:avLst/>
          </a:prstGeom>
        </p:spPr>
      </p:pic>
      <p:pic>
        <p:nvPicPr>
          <p:cNvPr id="7" name="Picture 7" descr="Chart, pie chart&#10;&#10;Description automatically generated">
            <a:extLst>
              <a:ext uri="{FF2B5EF4-FFF2-40B4-BE49-F238E27FC236}">
                <a16:creationId xmlns:a16="http://schemas.microsoft.com/office/drawing/2014/main" id="{AFB96357-55C7-41F6-94B7-9C8197524536}"/>
              </a:ext>
            </a:extLst>
          </p:cNvPr>
          <p:cNvPicPr>
            <a:picLocks noChangeAspect="1"/>
          </p:cNvPicPr>
          <p:nvPr/>
        </p:nvPicPr>
        <p:blipFill>
          <a:blip r:embed="rId3"/>
          <a:stretch>
            <a:fillRect/>
          </a:stretch>
        </p:blipFill>
        <p:spPr>
          <a:xfrm>
            <a:off x="7541301" y="1914561"/>
            <a:ext cx="4298430" cy="3328680"/>
          </a:xfrm>
          <a:prstGeom prst="rect">
            <a:avLst/>
          </a:prstGeom>
        </p:spPr>
      </p:pic>
      <p:sp>
        <p:nvSpPr>
          <p:cNvPr id="4" name="TextBox 3">
            <a:extLst>
              <a:ext uri="{FF2B5EF4-FFF2-40B4-BE49-F238E27FC236}">
                <a16:creationId xmlns:a16="http://schemas.microsoft.com/office/drawing/2014/main" id="{59CB9511-E0B5-4D15-89EA-7D553935D78D}"/>
              </a:ext>
            </a:extLst>
          </p:cNvPr>
          <p:cNvSpPr txBox="1"/>
          <p:nvPr/>
        </p:nvSpPr>
        <p:spPr>
          <a:xfrm>
            <a:off x="4574498" y="1913744"/>
            <a:ext cx="323662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ea typeface="+mn-lt"/>
                <a:cs typeface="+mn-lt"/>
              </a:rPr>
              <a:t>Netflix had the largest share of movies released in </a:t>
            </a:r>
            <a:r>
              <a:rPr lang="en-US" sz="1400">
                <a:ea typeface="+mn-lt"/>
                <a:cs typeface="+mn-lt"/>
              </a:rPr>
              <a:t>2018 and 2019. </a:t>
            </a:r>
            <a:endParaRPr lang="en-US" sz="1400" dirty="0">
              <a:ea typeface="+mn-lt"/>
              <a:cs typeface="+mn-lt"/>
            </a:endParaRPr>
          </a:p>
          <a:p>
            <a:pPr marL="285750" indent="-285750">
              <a:buFont typeface="Arial"/>
              <a:buChar char="•"/>
            </a:pPr>
            <a:r>
              <a:rPr lang="en-US" sz="1400" dirty="0">
                <a:ea typeface="+mn-lt"/>
                <a:cs typeface="+mn-lt"/>
              </a:rPr>
              <a:t>Amazon Prime, having 256 of movies, had the second </a:t>
            </a:r>
            <a:r>
              <a:rPr lang="en-US" sz="1400">
                <a:ea typeface="+mn-lt"/>
                <a:cs typeface="+mn-lt"/>
              </a:rPr>
              <a:t>largest (29.5%) of shares. </a:t>
            </a:r>
            <a:endParaRPr lang="en-US" sz="1400" dirty="0">
              <a:ea typeface="+mn-lt"/>
              <a:cs typeface="+mn-lt"/>
            </a:endParaRPr>
          </a:p>
          <a:p>
            <a:pPr marL="285750" indent="-285750">
              <a:buFont typeface="Arial"/>
              <a:buChar char="•"/>
            </a:pPr>
            <a:r>
              <a:rPr lang="en-US" sz="1400" dirty="0">
                <a:cs typeface="Calibri"/>
              </a:rPr>
              <a:t>Hulu and Disney had 11.2% </a:t>
            </a:r>
            <a:r>
              <a:rPr lang="en-US" sz="1400">
                <a:cs typeface="Calibri"/>
              </a:rPr>
              <a:t>and 3.5% respectively.</a:t>
            </a:r>
            <a:endParaRPr lang="en-US" sz="1400" dirty="0">
              <a:cs typeface="Calibri"/>
            </a:endParaRPr>
          </a:p>
        </p:txBody>
      </p:sp>
    </p:spTree>
    <p:extLst>
      <p:ext uri="{BB962C8B-B14F-4D97-AF65-F5344CB8AC3E}">
        <p14:creationId xmlns:p14="http://schemas.microsoft.com/office/powerpoint/2010/main" val="303462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#2</a:t>
            </a:r>
          </a:p>
        </p:txBody>
      </p:sp>
      <p:pic>
        <p:nvPicPr>
          <p:cNvPr id="3" name="Picture 3" descr="Chart, pie chart&#10;&#10;Description automatically generated">
            <a:extLst>
              <a:ext uri="{FF2B5EF4-FFF2-40B4-BE49-F238E27FC236}">
                <a16:creationId xmlns:a16="http://schemas.microsoft.com/office/drawing/2014/main" id="{BD0ED3CC-E1E3-45A4-9F4D-217276614FFE}"/>
              </a:ext>
            </a:extLst>
          </p:cNvPr>
          <p:cNvPicPr>
            <a:picLocks noChangeAspect="1"/>
          </p:cNvPicPr>
          <p:nvPr/>
        </p:nvPicPr>
        <p:blipFill>
          <a:blip r:embed="rId2"/>
          <a:stretch>
            <a:fillRect/>
          </a:stretch>
        </p:blipFill>
        <p:spPr>
          <a:xfrm>
            <a:off x="7984760" y="1489840"/>
            <a:ext cx="4704413" cy="3647221"/>
          </a:xfrm>
          <a:prstGeom prst="rect">
            <a:avLst/>
          </a:prstGeom>
        </p:spPr>
      </p:pic>
      <p:pic>
        <p:nvPicPr>
          <p:cNvPr id="4" name="Picture 5">
            <a:extLst>
              <a:ext uri="{FF2B5EF4-FFF2-40B4-BE49-F238E27FC236}">
                <a16:creationId xmlns:a16="http://schemas.microsoft.com/office/drawing/2014/main" id="{5E268219-8770-436E-8E94-A005CEF6F27D}"/>
              </a:ext>
            </a:extLst>
          </p:cNvPr>
          <p:cNvPicPr>
            <a:picLocks noChangeAspect="1"/>
          </p:cNvPicPr>
          <p:nvPr/>
        </p:nvPicPr>
        <p:blipFill>
          <a:blip r:embed="rId3"/>
          <a:stretch>
            <a:fillRect/>
          </a:stretch>
        </p:blipFill>
        <p:spPr>
          <a:xfrm>
            <a:off x="346023" y="1439873"/>
            <a:ext cx="5004216" cy="3878319"/>
          </a:xfrm>
          <a:prstGeom prst="rect">
            <a:avLst/>
          </a:prstGeom>
        </p:spPr>
      </p:pic>
      <p:sp>
        <p:nvSpPr>
          <p:cNvPr id="5" name="TextBox 4">
            <a:extLst>
              <a:ext uri="{FF2B5EF4-FFF2-40B4-BE49-F238E27FC236}">
                <a16:creationId xmlns:a16="http://schemas.microsoft.com/office/drawing/2014/main" id="{9A69B955-FF55-4E60-91DE-751AA6B80758}"/>
              </a:ext>
            </a:extLst>
          </p:cNvPr>
          <p:cNvSpPr txBox="1"/>
          <p:nvPr/>
        </p:nvSpPr>
        <p:spPr>
          <a:xfrm>
            <a:off x="4724400" y="1670154"/>
            <a:ext cx="33865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Despite the pandemic in 2020, film industry had a strong growth in general producing just as many films as the previous year. </a:t>
            </a:r>
            <a:endParaRPr lang="en-US" sz="1600" dirty="0">
              <a:cs typeface="Calibri"/>
            </a:endParaRPr>
          </a:p>
          <a:p>
            <a:pPr marL="285750" indent="-285750">
              <a:buFont typeface="Arial"/>
              <a:buChar char="•"/>
            </a:pPr>
            <a:r>
              <a:rPr lang="en-US" sz="1600" dirty="0">
                <a:cs typeface="Calibri"/>
              </a:rPr>
              <a:t>Disney and Hulu gradually expanding shares in the market </a:t>
            </a:r>
          </a:p>
        </p:txBody>
      </p:sp>
    </p:spTree>
    <p:extLst>
      <p:ext uri="{BB962C8B-B14F-4D97-AF65-F5344CB8AC3E}">
        <p14:creationId xmlns:p14="http://schemas.microsoft.com/office/powerpoint/2010/main" val="206478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#2</a:t>
            </a:r>
          </a:p>
        </p:txBody>
      </p:sp>
      <p:pic>
        <p:nvPicPr>
          <p:cNvPr id="3" name="Picture 3">
            <a:extLst>
              <a:ext uri="{FF2B5EF4-FFF2-40B4-BE49-F238E27FC236}">
                <a16:creationId xmlns:a16="http://schemas.microsoft.com/office/drawing/2014/main" id="{14C8FFCF-28C5-4760-8C4F-1FB2B4072514}"/>
              </a:ext>
            </a:extLst>
          </p:cNvPr>
          <p:cNvPicPr>
            <a:picLocks noChangeAspect="1"/>
          </p:cNvPicPr>
          <p:nvPr/>
        </p:nvPicPr>
        <p:blipFill>
          <a:blip r:embed="rId2"/>
          <a:stretch>
            <a:fillRect/>
          </a:stretch>
        </p:blipFill>
        <p:spPr>
          <a:xfrm>
            <a:off x="964367" y="1401074"/>
            <a:ext cx="6022298" cy="4349409"/>
          </a:xfrm>
          <a:prstGeom prst="rect">
            <a:avLst/>
          </a:prstGeom>
        </p:spPr>
      </p:pic>
      <p:sp>
        <p:nvSpPr>
          <p:cNvPr id="4" name="TextBox 3">
            <a:extLst>
              <a:ext uri="{FF2B5EF4-FFF2-40B4-BE49-F238E27FC236}">
                <a16:creationId xmlns:a16="http://schemas.microsoft.com/office/drawing/2014/main" id="{220F89A8-0B49-4BEE-AA29-883195709D47}"/>
              </a:ext>
            </a:extLst>
          </p:cNvPr>
          <p:cNvSpPr txBox="1"/>
          <p:nvPr/>
        </p:nvSpPr>
        <p:spPr>
          <a:xfrm>
            <a:off x="6585679" y="1582711"/>
            <a:ext cx="53227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Arial"/>
                <a:cs typeface="Arial"/>
              </a:rPr>
              <a:t>Relationship between different streaming services:</a:t>
            </a:r>
            <a:endParaRPr lang="en-US" dirty="0"/>
          </a:p>
          <a:p>
            <a:pPr marL="285750" indent="-285750">
              <a:buFont typeface="Arial"/>
              <a:buChar char="•"/>
            </a:pPr>
            <a:r>
              <a:rPr lang="en-US" dirty="0">
                <a:latin typeface="Arial"/>
                <a:cs typeface="Arial"/>
              </a:rPr>
              <a:t>89% Model Accuracy </a:t>
            </a:r>
            <a:r>
              <a:rPr lang="en-US" altLang="ko-KR" dirty="0">
                <a:latin typeface="Arial"/>
                <a:ea typeface="맑은 고딕"/>
                <a:cs typeface="Arial"/>
              </a:rPr>
              <a:t>from Adjusted R-Squared</a:t>
            </a:r>
            <a:endParaRPr lang="ko-KR" altLang="en-US" dirty="0">
              <a:latin typeface="Arial"/>
              <a:ea typeface="맑은 고딕"/>
              <a:cs typeface="Arial"/>
            </a:endParaRPr>
          </a:p>
          <a:p>
            <a:pPr marL="285750" indent="-285750">
              <a:buFont typeface="Arial"/>
              <a:buChar char="•"/>
            </a:pPr>
            <a:r>
              <a:rPr lang="en-US" dirty="0">
                <a:latin typeface="Arial"/>
                <a:cs typeface="Arial"/>
              </a:rPr>
              <a:t>All Explanatory(independent) Variables' P-value  &lt; 0.01 which shows the model is significant at 1% level</a:t>
            </a:r>
          </a:p>
          <a:p>
            <a:endParaRPr lang="en-US" dirty="0">
              <a:latin typeface="Arial"/>
              <a:cs typeface="Arial"/>
            </a:endParaRPr>
          </a:p>
        </p:txBody>
      </p:sp>
    </p:spTree>
    <p:extLst>
      <p:ext uri="{BB962C8B-B14F-4D97-AF65-F5344CB8AC3E}">
        <p14:creationId xmlns:p14="http://schemas.microsoft.com/office/powerpoint/2010/main" val="160189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Business Question #3</a:t>
            </a:r>
          </a:p>
        </p:txBody>
      </p:sp>
      <p:sp>
        <p:nvSpPr>
          <p:cNvPr id="5" name="Content Placeholder 4">
            <a:extLst>
              <a:ext uri="{FF2B5EF4-FFF2-40B4-BE49-F238E27FC236}">
                <a16:creationId xmlns:a16="http://schemas.microsoft.com/office/drawing/2014/main" id="{C182C80C-4255-4AB1-8EA3-1E4BB865EBB8}"/>
              </a:ext>
            </a:extLst>
          </p:cNvPr>
          <p:cNvSpPr>
            <a:spLocks noGrp="1"/>
          </p:cNvSpPr>
          <p:nvPr>
            <p:ph idx="1"/>
          </p:nvPr>
        </p:nvSpPr>
        <p:spPr>
          <a:xfrm>
            <a:off x="609600" y="1348992"/>
            <a:ext cx="10972800" cy="4525963"/>
          </a:xfrm>
        </p:spPr>
        <p:txBody>
          <a:bodyPr vert="horz" lIns="91440" tIns="45720" rIns="91440" bIns="45720" rtlCol="0" anchor="t">
            <a:normAutofit/>
          </a:bodyPr>
          <a:lstStyle/>
          <a:p>
            <a:r>
              <a:rPr lang="en-US">
                <a:cs typeface="Calibri"/>
              </a:rPr>
              <a:t>Question 3: Which year had the greatest number of movies released that are featured on the streaming services? Did the COVID-19 pandemic influence production?</a:t>
            </a:r>
          </a:p>
          <a:p>
            <a:endParaRPr lang="en-US">
              <a:cs typeface="Calibri"/>
            </a:endParaRPr>
          </a:p>
        </p:txBody>
      </p:sp>
      <p:pic>
        <p:nvPicPr>
          <p:cNvPr id="3" name="Picture 3" descr="A picture containing chart&#10;&#10;Description automatically generated">
            <a:extLst>
              <a:ext uri="{FF2B5EF4-FFF2-40B4-BE49-F238E27FC236}">
                <a16:creationId xmlns:a16="http://schemas.microsoft.com/office/drawing/2014/main" id="{346A4025-39BD-4CDA-8239-57A9730E6EEC}"/>
              </a:ext>
            </a:extLst>
          </p:cNvPr>
          <p:cNvPicPr>
            <a:picLocks noChangeAspect="1"/>
          </p:cNvPicPr>
          <p:nvPr/>
        </p:nvPicPr>
        <p:blipFill>
          <a:blip r:embed="rId2"/>
          <a:stretch>
            <a:fillRect/>
          </a:stretch>
        </p:blipFill>
        <p:spPr>
          <a:xfrm>
            <a:off x="962781" y="3103529"/>
            <a:ext cx="5138057" cy="2670848"/>
          </a:xfrm>
          <a:prstGeom prst="rect">
            <a:avLst/>
          </a:prstGeom>
        </p:spPr>
      </p:pic>
      <p:sp>
        <p:nvSpPr>
          <p:cNvPr id="4" name="TextBox 3">
            <a:extLst>
              <a:ext uri="{FF2B5EF4-FFF2-40B4-BE49-F238E27FC236}">
                <a16:creationId xmlns:a16="http://schemas.microsoft.com/office/drawing/2014/main" id="{47671DC4-3F9D-46C8-AB0C-5F013FEEEC5D}"/>
              </a:ext>
            </a:extLst>
          </p:cNvPr>
          <p:cNvSpPr txBox="1"/>
          <p:nvPr/>
        </p:nvSpPr>
        <p:spPr>
          <a:xfrm>
            <a:off x="6671733" y="3611639"/>
            <a:ext cx="49324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quick look at the data totaling count of movies by year revealed that movie release years featured on the streaming services spanned from 1914-2021. </a:t>
            </a:r>
          </a:p>
        </p:txBody>
      </p:sp>
    </p:spTree>
    <p:extLst>
      <p:ext uri="{BB962C8B-B14F-4D97-AF65-F5344CB8AC3E}">
        <p14:creationId xmlns:p14="http://schemas.microsoft.com/office/powerpoint/2010/main" val="204662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135A9E87DFB445BC5302C48AD96860" ma:contentTypeVersion="4" ma:contentTypeDescription="Create a new document." ma:contentTypeScope="" ma:versionID="7f62ee40d6156e198a9f2c52ed5bc1c6">
  <xsd:schema xmlns:xsd="http://www.w3.org/2001/XMLSchema" xmlns:xs="http://www.w3.org/2001/XMLSchema" xmlns:p="http://schemas.microsoft.com/office/2006/metadata/properties" xmlns:ns2="f00443eb-d461-44e3-8b2c-4461c06fd091" targetNamespace="http://schemas.microsoft.com/office/2006/metadata/properties" ma:root="true" ma:fieldsID="f0d09f669189b758887edacade0699cd" ns2:_="">
    <xsd:import namespace="f00443eb-d461-44e3-8b2c-4461c06fd0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0443eb-d461-44e3-8b2c-4461c06fd0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E6DDCF-58CA-4B5E-9FE2-3CBFC9B923D4}">
  <ds:schemaRefs>
    <ds:schemaRef ds:uri="http://schemas.microsoft.com/sharepoint/v3/contenttype/forms"/>
  </ds:schemaRefs>
</ds:datastoreItem>
</file>

<file path=customXml/itemProps2.xml><?xml version="1.0" encoding="utf-8"?>
<ds:datastoreItem xmlns:ds="http://schemas.openxmlformats.org/officeDocument/2006/customXml" ds:itemID="{0B8F3CA8-67E7-45F1-862D-34F04A475C8F}">
  <ds:schemaRefs>
    <ds:schemaRef ds:uri="f00443eb-d461-44e3-8b2c-4461c06fd0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193018-B0C8-4B69-870A-8CB83EB9D8B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Widescreen</PresentationFormat>
  <Paragraphs>60</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Franklin Gothic Medium</vt:lpstr>
      <vt:lpstr>Office Theme</vt:lpstr>
      <vt:lpstr>IST687 Final Project</vt:lpstr>
      <vt:lpstr>Introduction</vt:lpstr>
      <vt:lpstr>Business Question #1</vt:lpstr>
      <vt:lpstr>Business Question #1</vt:lpstr>
      <vt:lpstr>Business Question #1</vt:lpstr>
      <vt:lpstr>Business Question #2</vt:lpstr>
      <vt:lpstr>Business Question #2</vt:lpstr>
      <vt:lpstr>Business Question #2</vt:lpstr>
      <vt:lpstr>Business Question #3</vt:lpstr>
      <vt:lpstr>Business Question #3</vt:lpstr>
      <vt:lpstr>Business Question #3</vt:lpstr>
      <vt:lpstr>Business Question #4</vt:lpstr>
      <vt:lpstr>Business Question #4</vt:lpstr>
      <vt:lpstr>Business Question #5</vt:lpstr>
      <vt:lpstr>Business Question #5</vt:lpstr>
      <vt:lpstr>Business 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IST687 Final Project</dc:title>
  <dc:creator>Andrew Dobkowski</dc:creator>
  <cp:lastModifiedBy>Elizabeth Westbrook</cp:lastModifiedBy>
  <cp:revision>196</cp:revision>
  <dcterms:created xsi:type="dcterms:W3CDTF">2021-09-18T15:09:31Z</dcterms:created>
  <dcterms:modified xsi:type="dcterms:W3CDTF">2021-09-21T01:34:58Z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0x0101003F135A9E87DFB445BC5302C48AD96860</vt:lpwstr>
  </property>
</Properties>
</file>