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jyshaik/Vendor-Payments" TargetMode="External"/><Relationship Id="rId2" Type="http://schemas.openxmlformats.org/officeDocument/2006/relationships/hyperlink" Target="http://catalog.data.gov/dataset/state-of-oklahoma-vendor-payments-fiscal-year-2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478127"/>
            <a:ext cx="9001462" cy="23876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Calibri" panose="020F0502020204030204" pitchFamily="34" charset="0"/>
              </a:rPr>
              <a:t>Analyzing Vendor payments for a fiscal year using </a:t>
            </a:r>
            <a:r>
              <a:rPr lang="en-US" sz="4500" dirty="0" err="1" smtClean="0">
                <a:latin typeface="Calibri" panose="020F0502020204030204" pitchFamily="34" charset="0"/>
              </a:rPr>
              <a:t>hiveQL</a:t>
            </a:r>
            <a:endParaRPr lang="en-US" sz="45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256664"/>
            <a:ext cx="9001462" cy="1655762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Ejaaz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Ahamed</a:t>
            </a:r>
            <a:r>
              <a:rPr lang="en-US" dirty="0" smtClean="0">
                <a:latin typeface="Calibri" panose="020F0502020204030204" pitchFamily="34" charset="0"/>
              </a:rPr>
              <a:t>, Shaik (CIN - 305087398)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Kiran Kumar Reddy, </a:t>
            </a:r>
            <a:r>
              <a:rPr lang="en-US" dirty="0" err="1" smtClean="0">
                <a:latin typeface="Calibri" panose="020F0502020204030204" pitchFamily="34" charset="0"/>
              </a:rPr>
              <a:t>Thikkam</a:t>
            </a:r>
            <a:r>
              <a:rPr lang="en-US" dirty="0" smtClean="0">
                <a:latin typeface="Calibri" panose="020F0502020204030204" pitchFamily="34" charset="0"/>
              </a:rPr>
              <a:t> Reddy (CIN - 304470977)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Mounika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Vallabhaneni</a:t>
            </a:r>
            <a:r>
              <a:rPr lang="en-US" dirty="0" smtClean="0">
                <a:latin typeface="Calibri" panose="020F0502020204030204" pitchFamily="34" charset="0"/>
              </a:rPr>
              <a:t> (CIN - 304746525)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58" y="290446"/>
            <a:ext cx="10353761" cy="1326321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</a:rPr>
              <a:t>AVERAGE PAYMENT MADE TO EACH DEPARTMENT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313" y="1616767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AVG(PYMNT_AMT),DEPTID,FISCAL_YR_TAS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</a:t>
            </a:r>
            <a:r>
              <a:rPr lang="en-US" sz="2400" dirty="0" smtClean="0">
                <a:latin typeface="Calibri" panose="020F0502020204030204" pitchFamily="34" charset="0"/>
              </a:rPr>
              <a:t>DEPTID,FISCAL_YR_TAS;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86" y="2690976"/>
            <a:ext cx="597300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67677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Expected </a:t>
            </a:r>
            <a:r>
              <a:rPr lang="en-US" sz="3600" dirty="0" err="1">
                <a:latin typeface="Calibri" panose="020F0502020204030204" pitchFamily="34" charset="0"/>
              </a:rPr>
              <a:t>avg</a:t>
            </a:r>
            <a:r>
              <a:rPr lang="en-US" sz="3600" dirty="0">
                <a:latin typeface="Calibri" panose="020F0502020204030204" pitchFamily="34" charset="0"/>
              </a:rPr>
              <a:t> amount for next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9701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AVG(PYMNT_AMT),BUSINESS_UNIT,'2016-2017' AS FY_YEAR FROM VENDOR_PAYMENTS GROUP BY BUSINESS_UNIT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45" y="1834092"/>
            <a:ext cx="788780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business unit based on payee occurrences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06736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BUSINESS_UNIT, COUNT(*) AS NUMBER_OF_OCCURENCES, NAME1 FROM VENDOR_PAYMENTS GROUP BY BUSINESS_UNIT, NAME1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96" y="2111646"/>
            <a:ext cx="848796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</a:t>
            </a:r>
            <a:r>
              <a:rPr lang="en-US" sz="3600" dirty="0" smtClean="0">
                <a:latin typeface="Calibri" panose="020F0502020204030204" pitchFamily="34" charset="0"/>
              </a:rPr>
              <a:t>ON </a:t>
            </a:r>
            <a:r>
              <a:rPr lang="en-US" sz="3600" dirty="0">
                <a:latin typeface="Calibri" panose="020F0502020204030204" pitchFamily="34" charset="0"/>
              </a:rPr>
              <a:t>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BUSINESS_UNIT, 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BUSINESS_UNIT,FISCAL_YR_TAS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60" y="3146901"/>
            <a:ext cx="600158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SUM(PYMNT_AMT),BUSINESS_UNIT, OCP_MONTH FROM </a:t>
            </a:r>
            <a:r>
              <a:rPr lang="en-US" dirty="0" smtClean="0"/>
              <a:t>VENDOR_PAYMENTS GROUP </a:t>
            </a:r>
            <a:r>
              <a:rPr lang="en-US" dirty="0"/>
              <a:t>BY BUSINESS_UNIT, </a:t>
            </a:r>
            <a:r>
              <a:rPr lang="en-US" dirty="0" smtClean="0"/>
              <a:t>OCP_MONTH;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34" y="3004887"/>
            <a:ext cx="602064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66862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BY EACH BUSINESS UNIT VIA FUND_CODE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693183"/>
            <a:ext cx="10353762" cy="3695136"/>
          </a:xfrm>
        </p:spPr>
        <p:txBody>
          <a:bodyPr/>
          <a:lstStyle/>
          <a:p>
            <a:r>
              <a:rPr lang="en-US" dirty="0"/>
              <a:t>SELECT SUM(PYMNT_AMT), BUSINESS_UNIT, FUND_CODE FROM </a:t>
            </a:r>
            <a:r>
              <a:rPr lang="en-US" dirty="0" smtClean="0"/>
              <a:t>VENDOR_PAYMENTS GROUP </a:t>
            </a:r>
            <a:r>
              <a:rPr lang="en-US" dirty="0"/>
              <a:t>BY BUSINESS_UNIT, FUND_CODE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98" y="2683617"/>
            <a:ext cx="711616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79663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different payee's via fund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405984"/>
            <a:ext cx="10353762" cy="3695136"/>
          </a:xfrm>
        </p:spPr>
        <p:txBody>
          <a:bodyPr/>
          <a:lstStyle/>
          <a:p>
            <a:r>
              <a:rPr lang="en-US" dirty="0"/>
              <a:t>SELECT SUM(PYMNT_AMT), FUND_CODE, NAME1 FROM VENDOR_PAYMENTS GROUP BY FUND_CODE, NAME1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2347272"/>
            <a:ext cx="8790708" cy="40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CITY(LOS ANGELES, SAN FRANCISCO, SAN DIEGO)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CITY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WHERE </a:t>
            </a:r>
            <a:r>
              <a:rPr lang="en-US" sz="2400" dirty="0">
                <a:latin typeface="Calibri" panose="020F0502020204030204" pitchFamily="34" charset="0"/>
              </a:rPr>
              <a:t>CITY IN ('LOS ANGELES', 'SAN FRANCISCO', 'SAN DIEGO</a:t>
            </a:r>
            <a:r>
              <a:rPr lang="en-US" sz="2400" dirty="0" smtClean="0">
                <a:latin typeface="Calibri" panose="020F0502020204030204" pitchFamily="34" charset="0"/>
              </a:rPr>
              <a:t>') GROUP </a:t>
            </a:r>
            <a:r>
              <a:rPr lang="en-US" sz="2400" dirty="0">
                <a:latin typeface="Calibri" panose="020F0502020204030204" pitchFamily="34" charset="0"/>
              </a:rPr>
              <a:t>BY CITY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46451"/>
            <a:ext cx="974667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69066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DEPARTMENT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05754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DEPTID, 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DEPTID,FISCAL_YR_TAS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28" y="2169380"/>
            <a:ext cx="640169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DEPARTMENT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3555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SUM(PYMNT_AMT),DEPTID,OCP_MONTH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DEPTID,OCP_MONTH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81" y="2716672"/>
            <a:ext cx="654458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482"/>
            <a:ext cx="10353761" cy="1326321"/>
          </a:xfrm>
        </p:spPr>
        <p:txBody>
          <a:bodyPr/>
          <a:lstStyle/>
          <a:p>
            <a:r>
              <a:rPr lang="en-US" sz="3600" u="sng" dirty="0" smtClean="0">
                <a:latin typeface="Calibri" panose="020F0502020204030204" pitchFamily="34" charset="0"/>
              </a:rPr>
              <a:t>outline</a:t>
            </a:r>
            <a:endParaRPr lang="en-US" sz="3600" u="sng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4109"/>
            <a:ext cx="10353762" cy="40870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latin typeface="Calibri" panose="020F0502020204030204" pitchFamily="34" charset="0"/>
              </a:rPr>
              <a:t>Introduction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Scope of the project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Specifications of Data set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Microsoft Azure HDInsight Cluster Details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Hive Analysis on data using queries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Conclusion</a:t>
            </a:r>
          </a:p>
          <a:p>
            <a:r>
              <a:rPr lang="en-US" sz="3000" b="1" dirty="0" smtClean="0">
                <a:latin typeface="Calibri" panose="020F0502020204030204" pitchFamily="34" charset="0"/>
              </a:rPr>
              <a:t>Data set and </a:t>
            </a:r>
            <a:r>
              <a:rPr lang="en-US" sz="3000" b="1" dirty="0" err="1" smtClean="0">
                <a:latin typeface="Calibri" panose="020F0502020204030204" pitchFamily="34" charset="0"/>
              </a:rPr>
              <a:t>Github</a:t>
            </a:r>
            <a:r>
              <a:rPr lang="en-US" sz="3000" b="1" dirty="0" smtClean="0">
                <a:latin typeface="Calibri" panose="020F0502020204030204" pitchFamily="34" charset="0"/>
              </a:rPr>
              <a:t> URL</a:t>
            </a:r>
            <a:endParaRPr lang="en-US" sz="3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733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STATE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399621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STATE,FISCAL_YR_TAS 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STATE, </a:t>
            </a:r>
            <a:r>
              <a:rPr lang="en-US" sz="2400" dirty="0" smtClean="0">
                <a:latin typeface="Calibri" panose="020F0502020204030204" pitchFamily="34" charset="0"/>
              </a:rPr>
              <a:t>FISCAL_YR_TAS;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6" y="2587626"/>
            <a:ext cx="661127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83527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TO EACH STATE ON MONTHLY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420655"/>
            <a:ext cx="10353762" cy="3695136"/>
          </a:xfrm>
        </p:spPr>
        <p:txBody>
          <a:bodyPr/>
          <a:lstStyle/>
          <a:p>
            <a:r>
              <a:rPr lang="en-US" dirty="0"/>
              <a:t>SELECT SUM(PYMNT_AMT), STATE, OCP_MONTH FROM </a:t>
            </a:r>
            <a:r>
              <a:rPr lang="en-US" dirty="0" smtClean="0"/>
              <a:t>VENDOR_PAYMENTS GROUP </a:t>
            </a:r>
            <a:r>
              <a:rPr lang="en-US" dirty="0"/>
              <a:t>BY STATE, </a:t>
            </a:r>
            <a:r>
              <a:rPr lang="en-US" dirty="0" smtClean="0"/>
              <a:t>OCP_MONTH;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2352805"/>
            <a:ext cx="832601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6135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made via each </a:t>
            </a:r>
            <a:r>
              <a:rPr lang="en-US" sz="3600" dirty="0" smtClean="0">
                <a:latin typeface="Calibri" panose="020F0502020204030204" pitchFamily="34" charset="0"/>
              </a:rPr>
              <a:t>fund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6909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SUM(PYMNT_AMT), FUND_CODE, FUND_DESCR FROM VENDOR_PAYMENTS GROUP BY FUND_CODE, FUND_DESCR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58" y="2716959"/>
            <a:ext cx="775443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-12815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Payment SUMMARY report of Vendor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911500"/>
            <a:ext cx="10353762" cy="3695136"/>
          </a:xfrm>
        </p:spPr>
        <p:txBody>
          <a:bodyPr/>
          <a:lstStyle/>
          <a:p>
            <a:r>
              <a:rPr lang="en-US" dirty="0"/>
              <a:t>SELECT SUM(PYMNT_AMT), BUSINESS_UNIT, DEPTID, FUND_CODE, CLASS_FLD, NAME1 FROM VENDOR_PAYMENTS GROUP BY BUSINESS_UNIT, DEPTID, FUND_CODE, CLASS_FLD, NAME1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40" y="2096064"/>
            <a:ext cx="888806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Max Total Amount paid By Business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80353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TOTAL_PAYMENT_FY,BUSINESS_UNIT, OCP_AGNCY_NAME FROM (SELECT SUM(PYMNT_AMT) </a:t>
            </a:r>
            <a:r>
              <a:rPr lang="en-US" dirty="0" smtClean="0"/>
              <a:t>TOTAL_PAYMENT_FY,BUSINESS_UNIT,OCP_AGNCY_NAME,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DESC) </a:t>
            </a:r>
            <a:r>
              <a:rPr lang="en-US" dirty="0" smtClean="0"/>
              <a:t>MAX_RANK FROM </a:t>
            </a:r>
            <a:r>
              <a:rPr lang="en-US" dirty="0"/>
              <a:t>VENDOR_PAYMENTS  GROUP BY BUSINESS_UNIT,OCP_AGNCY_NAME,FISCAL_YR_TAS)A where MAX_RANK &lt;= 5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79" y="3274286"/>
            <a:ext cx="7261196" cy="350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1143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Min Total Amount paid BY Business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62589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TOTAL_PAYMENT_FY,BUSINESS_UNIT, OCP_AGNCY_NAME FROM (SELECT SUM(PYMNT_AMT) TOTAL_PAYMENT_FY,BUSINESS_UNIT, OCP_AGNCY_NAME,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ASC) </a:t>
            </a:r>
            <a:r>
              <a:rPr lang="en-US" dirty="0" smtClean="0"/>
              <a:t>MAX_RANK FROM </a:t>
            </a:r>
            <a:r>
              <a:rPr lang="en-US" dirty="0"/>
              <a:t>VENDOR_PAYMENTS  GROUP BY BUSINESS_UNIT,OCP_AGNCY_NAME, FISCAL_YR_TAS)A where MAX_RANK &lt;= 5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96" y="2828663"/>
            <a:ext cx="7087129" cy="3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9540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Max Total Amount paid BY DEPTID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753038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SELECT distinct TOTAL_PAYMENT_FY, DEPTID, DEPTID_DESCR FROM (SELECT SUM(PYMNT_AMT) TOTAL_PAYMENT_FY, DEPTID, </a:t>
            </a:r>
            <a:r>
              <a:rPr lang="en-US" sz="2400" dirty="0" err="1" smtClean="0">
                <a:latin typeface="Calibri" panose="020F0502020204030204" pitchFamily="34" charset="0"/>
              </a:rPr>
              <a:t>DEPTID_DESCR,row_number</a:t>
            </a:r>
            <a:r>
              <a:rPr lang="en-US" sz="2400" dirty="0">
                <a:latin typeface="Calibri" panose="020F0502020204030204" pitchFamily="34" charset="0"/>
              </a:rPr>
              <a:t>() OVER ( ORDER BY SUM(PYMNT_AMT) DESC) </a:t>
            </a:r>
            <a:r>
              <a:rPr lang="en-US" sz="2400" dirty="0" smtClean="0">
                <a:latin typeface="Calibri" panose="020F0502020204030204" pitchFamily="34" charset="0"/>
              </a:rPr>
              <a:t>MAX_RANK FROM </a:t>
            </a:r>
            <a:r>
              <a:rPr lang="en-US" sz="2400" dirty="0">
                <a:latin typeface="Calibri" panose="020F0502020204030204" pitchFamily="34" charset="0"/>
              </a:rPr>
              <a:t>VENDOR_PAYMENTS  GROUP BY DEPTID, DEPTID_DESCR, FISCAL_YR_TAS)A where MAX_RANK &lt;= 5</a:t>
            </a:r>
            <a:r>
              <a:rPr lang="en-US" sz="2400" dirty="0" smtClean="0">
                <a:latin typeface="Calibri" panose="020F0502020204030204" pitchFamily="34" charset="0"/>
              </a:rPr>
              <a:t>;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77" y="2976290"/>
            <a:ext cx="7040098" cy="34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233496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To Find out Min Total Amount paid BY DEPTID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917187"/>
            <a:ext cx="10353762" cy="3695136"/>
          </a:xfrm>
        </p:spPr>
        <p:txBody>
          <a:bodyPr/>
          <a:lstStyle/>
          <a:p>
            <a:r>
              <a:rPr lang="en-US" dirty="0"/>
              <a:t>SELECT distinct TOTAL_PAYMENT_FY, DEPTID, DEPTID_DESCR FROM (SELECT SUM(PYMNT_AMT) TOTAL_PAYMENT_FY, DEPTID, </a:t>
            </a:r>
            <a:r>
              <a:rPr lang="en-US" dirty="0" smtClean="0"/>
              <a:t>DEPTID_DESCR, </a:t>
            </a:r>
            <a:r>
              <a:rPr lang="en-US" dirty="0" err="1" smtClean="0"/>
              <a:t>row_number</a:t>
            </a:r>
            <a:r>
              <a:rPr lang="en-US" dirty="0"/>
              <a:t>() OVER ( ORDER BY SUM(PYMNT_AMT) ASC) </a:t>
            </a:r>
            <a:r>
              <a:rPr lang="en-US" dirty="0" smtClean="0"/>
              <a:t>MAX_RANK FROM </a:t>
            </a:r>
            <a:r>
              <a:rPr lang="en-US" dirty="0"/>
              <a:t>VENDOR_PAYMENTS  GROUP BY DEPTID, DEPTID_DESCR, FISCAL_YR_TAS)A where MAX_RANK &lt;= 5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499997"/>
            <a:ext cx="8772525" cy="37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Conclusions	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A clear insight on the average amount of payments for various departments and their numerous business units has been articulated.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An average payment amount for a fiscal year of various business units has been calculated to cut down the unnecessary costs.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Individual monthly and fiscal year payment details of funds allocated, business units and departments </a:t>
            </a:r>
            <a:r>
              <a:rPr lang="en-US" sz="2400" smtClean="0">
                <a:latin typeface="Calibri" panose="020F0502020204030204" pitchFamily="34" charset="0"/>
              </a:rPr>
              <a:t>of their respective </a:t>
            </a:r>
            <a:r>
              <a:rPr lang="en-US" sz="2400" dirty="0" smtClean="0">
                <a:latin typeface="Calibri" panose="020F0502020204030204" pitchFamily="34" charset="0"/>
              </a:rPr>
              <a:t>States and Cities has been cited.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</a:rPr>
              <a:t>Github</a:t>
            </a:r>
            <a:r>
              <a:rPr lang="en-US" sz="3600" dirty="0" smtClean="0">
                <a:latin typeface="Calibri" panose="020F0502020204030204" pitchFamily="34" charset="0"/>
              </a:rPr>
              <a:t> and data set details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hlinkClick r:id="rId2"/>
              </a:rPr>
              <a:t>http://</a:t>
            </a:r>
            <a:r>
              <a:rPr lang="en-US" sz="2400" dirty="0" smtClean="0">
                <a:effectLst/>
                <a:latin typeface="Calibri" panose="020F0502020204030204" pitchFamily="34" charset="0"/>
                <a:hlinkClick r:id="rId2"/>
              </a:rPr>
              <a:t>catalog.data.gov/dataset/state-of-oklahoma-vendor-payments-fiscal-year-2015</a:t>
            </a:r>
            <a:endParaRPr lang="en-US" sz="2400" dirty="0" smtClean="0">
              <a:effectLst/>
              <a:latin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hlinkClick r:id="rId3"/>
              </a:rPr>
              <a:t>https://github.com/ejyshaik/Vendor-Payments</a:t>
            </a:r>
            <a:endParaRPr lang="en-US" sz="2400" dirty="0" smtClean="0">
              <a:effectLst/>
              <a:latin typeface="Calibri" panose="020F0502020204030204" pitchFamily="34" charset="0"/>
            </a:endParaRPr>
          </a:p>
          <a:p>
            <a:endParaRPr lang="en-US" sz="2400" dirty="0">
              <a:effectLst/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Introduction</a:t>
            </a:r>
            <a:endParaRPr lang="en-US" sz="36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Vendor payments </a:t>
            </a:r>
            <a:r>
              <a:rPr lang="en-US" sz="2400" dirty="0">
                <a:latin typeface="Calibri" panose="020F0502020204030204" pitchFamily="34" charset="0"/>
              </a:rPr>
              <a:t>reflect disbursements from a state fund for the purchase of goods received, services performed, </a:t>
            </a:r>
            <a:r>
              <a:rPr lang="en-US" sz="2400" dirty="0" smtClean="0">
                <a:latin typeface="Calibri" panose="020F0502020204030204" pitchFamily="34" charset="0"/>
              </a:rPr>
              <a:t>reimbursements </a:t>
            </a:r>
            <a:r>
              <a:rPr lang="en-US" sz="2400" dirty="0">
                <a:latin typeface="Calibri" panose="020F0502020204030204" pitchFamily="34" charset="0"/>
              </a:rPr>
              <a:t>and payments to other governments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Vendor </a:t>
            </a:r>
            <a:r>
              <a:rPr lang="en-US" sz="2400" dirty="0">
                <a:latin typeface="Calibri" panose="020F0502020204030204" pitchFamily="34" charset="0"/>
              </a:rPr>
              <a:t>payment dataset contains payments made by state agencies and institutions of higher education that are </a:t>
            </a:r>
            <a:r>
              <a:rPr lang="en-US" sz="2400" dirty="0" smtClean="0">
                <a:latin typeface="Calibri" panose="020F0502020204030204" pitchFamily="34" charset="0"/>
              </a:rPr>
              <a:t>processed.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Simplicity on the data analysis and the Estimation of the costs will lay as the main advantages of the project.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600"/>
            <a:ext cx="2952000" cy="23431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95" y="609600"/>
            <a:ext cx="7640405" cy="5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Scope of the project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To analyze the total sum of the payment spent by various organizations.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Analysis will be based on the funds allocated to the respective departments and their business units.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The analytics on average amount of expenditure required for the next fiscal year is also calculated.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Amount of expenditure spent with respect to cities and states has also been scrutinized.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Specifications of data set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31121"/>
            <a:ext cx="10353762" cy="41488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Data is collected from State of Oklahoma/ Office of Management and Services.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These payments reflect disbursements from a state fund for the purchase of goods received, services performed, </a:t>
            </a:r>
            <a:r>
              <a:rPr lang="en-US" sz="2400" dirty="0" smtClean="0">
                <a:latin typeface="Calibri" panose="020F0502020204030204" pitchFamily="34" charset="0"/>
              </a:rPr>
              <a:t>reimbursements </a:t>
            </a:r>
            <a:r>
              <a:rPr lang="en-US" sz="2400" dirty="0">
                <a:latin typeface="Calibri" panose="020F0502020204030204" pitchFamily="34" charset="0"/>
              </a:rPr>
              <a:t>and payments to other </a:t>
            </a:r>
            <a:r>
              <a:rPr lang="en-US" sz="2400" dirty="0" smtClean="0">
                <a:latin typeface="Calibri" panose="020F0502020204030204" pitchFamily="34" charset="0"/>
              </a:rPr>
              <a:t>governments.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Travel </a:t>
            </a:r>
            <a:r>
              <a:rPr lang="en-US" sz="2400" dirty="0">
                <a:latin typeface="Calibri" panose="020F0502020204030204" pitchFamily="34" charset="0"/>
              </a:rPr>
              <a:t>reimbursements include the Zip Code of the State Capitol and not the individual’s address. </a:t>
            </a:r>
          </a:p>
        </p:txBody>
      </p:sp>
    </p:spTree>
    <p:extLst>
      <p:ext uri="{BB962C8B-B14F-4D97-AF65-F5344CB8AC3E}">
        <p14:creationId xmlns:p14="http://schemas.microsoft.com/office/powerpoint/2010/main" val="783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libri" panose="020F0502020204030204" pitchFamily="34" charset="0"/>
              </a:rPr>
              <a:t>.., continueD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Technical specifications include,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1. File Size – 428.5 MB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2. Number of Files – 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3. File Format – CSV(Comma Separated Values)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4. Total number of records - 1048576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Microsoft HDInsight cluster Details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Number of Worker nodes – 4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CPU – 16 cores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Number of Head nodes – 2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CPU – 4 cores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Memory – 14GB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Operating system – Windows server 2012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Hive analysis on data using queries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Hive query language (</a:t>
            </a:r>
            <a:r>
              <a:rPr lang="en-US" sz="2400" dirty="0" err="1">
                <a:latin typeface="Calibri" panose="020F0502020204030204" pitchFamily="34" charset="0"/>
              </a:rPr>
              <a:t>HiveQL</a:t>
            </a:r>
            <a:r>
              <a:rPr lang="en-US" sz="2400" dirty="0">
                <a:latin typeface="Calibri" panose="020F0502020204030204" pitchFamily="34" charset="0"/>
              </a:rPr>
              <a:t>) is the primary data processing method for Treasure </a:t>
            </a:r>
            <a:r>
              <a:rPr lang="en-US" sz="2400" dirty="0" smtClean="0">
                <a:latin typeface="Calibri" panose="020F0502020204030204" pitchFamily="34" charset="0"/>
              </a:rPr>
              <a:t>Data which is </a:t>
            </a:r>
            <a:r>
              <a:rPr lang="en-US" sz="2400" dirty="0">
                <a:latin typeface="Calibri" panose="020F0502020204030204" pitchFamily="34" charset="0"/>
              </a:rPr>
              <a:t>powered by Apache Hive.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Treasure </a:t>
            </a:r>
            <a:r>
              <a:rPr lang="en-US" sz="2400" dirty="0">
                <a:latin typeface="Calibri" panose="020F0502020204030204" pitchFamily="34" charset="0"/>
              </a:rPr>
              <a:t>Data is a cloud data platform that allows users to collect, </a:t>
            </a:r>
            <a:r>
              <a:rPr lang="en-US" sz="2400" dirty="0" smtClean="0">
                <a:latin typeface="Calibri" panose="020F0502020204030204" pitchFamily="34" charset="0"/>
              </a:rPr>
              <a:t>store </a:t>
            </a:r>
            <a:r>
              <a:rPr lang="en-US" sz="2400" dirty="0">
                <a:latin typeface="Calibri" panose="020F0502020204030204" pitchFamily="34" charset="0"/>
              </a:rPr>
              <a:t>and analyze their data on the cloud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Azure HDInsight cluster has been used to perform the analysis using </a:t>
            </a:r>
            <a:r>
              <a:rPr lang="en-US" sz="2400" dirty="0" err="1" smtClean="0">
                <a:latin typeface="Calibri" panose="020F0502020204030204" pitchFamily="34" charset="0"/>
              </a:rPr>
              <a:t>HiveQL</a:t>
            </a:r>
            <a:r>
              <a:rPr lang="en-US" sz="2400" dirty="0" smtClean="0">
                <a:latin typeface="Calibri" panose="020F0502020204030204" pitchFamily="34" charset="0"/>
              </a:rPr>
              <a:t>.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2893"/>
            <a:ext cx="10353761" cy="1326321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</a:rPr>
              <a:t>AVERAGE PAYMENT MADE BY EACH BUSINESS UNIT ON FY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86018"/>
            <a:ext cx="10353762" cy="3695136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SELECT AVG(PYMNT_AMT</a:t>
            </a:r>
            <a:r>
              <a:rPr lang="en-US" sz="2400" dirty="0" smtClean="0">
                <a:latin typeface="Calibri" panose="020F0502020204030204" pitchFamily="34" charset="0"/>
              </a:rPr>
              <a:t>), BUSINESS_UNIT, FISCAL_YR_TAS </a:t>
            </a:r>
            <a:r>
              <a:rPr lang="en-US" sz="2400" dirty="0">
                <a:latin typeface="Calibri" panose="020F0502020204030204" pitchFamily="34" charset="0"/>
              </a:rPr>
              <a:t>FROM </a:t>
            </a:r>
            <a:r>
              <a:rPr lang="en-US" sz="2400" dirty="0" smtClean="0">
                <a:latin typeface="Calibri" panose="020F0502020204030204" pitchFamily="34" charset="0"/>
              </a:rPr>
              <a:t>VENDOR_PAYMENTS GROUP </a:t>
            </a:r>
            <a:r>
              <a:rPr lang="en-US" sz="2400" dirty="0">
                <a:latin typeface="Calibri" panose="020F0502020204030204" pitchFamily="34" charset="0"/>
              </a:rPr>
              <a:t>BY </a:t>
            </a:r>
            <a:r>
              <a:rPr lang="en-US" sz="2400" dirty="0" smtClean="0">
                <a:latin typeface="Calibri" panose="020F0502020204030204" pitchFamily="34" charset="0"/>
              </a:rPr>
              <a:t>BUSINESS_UNIT, FISCAL_YR_TAS;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2478817"/>
            <a:ext cx="700185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708</TotalTime>
  <Words>974</Words>
  <Application>Microsoft Office PowerPoint</Application>
  <PresentationFormat>Widescreen</PresentationFormat>
  <Paragraphs>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Rockwell</vt:lpstr>
      <vt:lpstr>Damask</vt:lpstr>
      <vt:lpstr>Analyzing Vendor payments for a fiscal year using hiveQL</vt:lpstr>
      <vt:lpstr>outline</vt:lpstr>
      <vt:lpstr>Introduction</vt:lpstr>
      <vt:lpstr>Scope of the project</vt:lpstr>
      <vt:lpstr>Specifications of data set</vt:lpstr>
      <vt:lpstr>.., continueD</vt:lpstr>
      <vt:lpstr>Microsoft HDInsight cluster Details</vt:lpstr>
      <vt:lpstr>Hive analysis on data using queries</vt:lpstr>
      <vt:lpstr>AVERAGE PAYMENT MADE BY EACH BUSINESS UNIT ON FY BASIS</vt:lpstr>
      <vt:lpstr>AVERAGE PAYMENT MADE TO EACH DEPARTMENT ON FY BASIS</vt:lpstr>
      <vt:lpstr>Expected avg amount for next year</vt:lpstr>
      <vt:lpstr>Payment made BY business unit based on payee occurrences</vt:lpstr>
      <vt:lpstr>PAYMENT MADE BY EACH BUSINESS UNIT ON FY BASIS</vt:lpstr>
      <vt:lpstr>PAYMENT MADE BY EACH BUSINESS UNIT ON MONTHLY BASIS</vt:lpstr>
      <vt:lpstr>PAYMENT MADE BY EACH BUSINESS UNIT VIA FUND_CODE</vt:lpstr>
      <vt:lpstr>Payment made to different payee's via fund code</vt:lpstr>
      <vt:lpstr>PAYMENT MADE TO EACH CITY(LOS ANGELES, SAN FRANCISCO, SAN DIEGO)</vt:lpstr>
      <vt:lpstr>PAYMENT MADE TO EACH DEPARTMENT ON FY BASIS</vt:lpstr>
      <vt:lpstr>PAYMENT MADE TO EACH DEPARTMENT ON MONTHLY BASIS</vt:lpstr>
      <vt:lpstr>PAYMENT MADE TO EACH STATE ON FY BASIS</vt:lpstr>
      <vt:lpstr>PAYMENT MADE TO EACH STATE ON MONTHLY BASIS</vt:lpstr>
      <vt:lpstr>Payment made via each fund</vt:lpstr>
      <vt:lpstr>Payment SUMMARY report of Vendor details</vt:lpstr>
      <vt:lpstr>To Find out Max Total Amount paid By Business Unit</vt:lpstr>
      <vt:lpstr>To Find out Min Total Amount paid BY Business Unit</vt:lpstr>
      <vt:lpstr>To Find out Max Total Amount paid BY DEPTID</vt:lpstr>
      <vt:lpstr>To Find out Min Total Amount paid BY DEPTID</vt:lpstr>
      <vt:lpstr>Conclusions </vt:lpstr>
      <vt:lpstr>Github and data set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Vendor payments for a fiscal year using hive technologies</dc:title>
  <dc:creator>KIRANREDDY</dc:creator>
  <cp:lastModifiedBy>KIRANREDDY</cp:lastModifiedBy>
  <cp:revision>44</cp:revision>
  <dcterms:created xsi:type="dcterms:W3CDTF">2016-03-14T11:55:27Z</dcterms:created>
  <dcterms:modified xsi:type="dcterms:W3CDTF">2016-03-15T03:54:46Z</dcterms:modified>
</cp:coreProperties>
</file>