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69" r:id="rId3"/>
    <p:sldId id="257" r:id="rId4"/>
    <p:sldId id="258" r:id="rId5"/>
    <p:sldId id="260" r:id="rId6"/>
    <p:sldId id="261" r:id="rId7"/>
    <p:sldId id="271" r:id="rId8"/>
    <p:sldId id="272" r:id="rId9"/>
    <p:sldId id="273" r:id="rId10"/>
    <p:sldId id="274" r:id="rId11"/>
    <p:sldId id="275" r:id="rId12"/>
    <p:sldId id="276" r:id="rId13"/>
    <p:sldId id="277" r:id="rId14"/>
    <p:sldId id="278"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February 14,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03955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February 14,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2951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February 14,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89287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February 14,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13887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February 14,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5515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February 14,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8698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February 14,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9070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February 14,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70078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February 14,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20858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February 14,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81728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February 14,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22360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Sunday, February 14,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74100993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timschutzyang/dataset1" TargetMode="External"/><Relationship Id="rId2" Type="http://schemas.openxmlformats.org/officeDocument/2006/relationships/hyperlink" Target="https://www.baseball-reference.com/awards/awards_2019.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9E5A62-0CBE-8F4B-A9BC-3E7B1C919579}"/>
              </a:ext>
            </a:extLst>
          </p:cNvPr>
          <p:cNvSpPr>
            <a:spLocks noGrp="1"/>
          </p:cNvSpPr>
          <p:nvPr>
            <p:ph type="ctrTitle"/>
          </p:nvPr>
        </p:nvSpPr>
        <p:spPr>
          <a:xfrm>
            <a:off x="550863" y="549275"/>
            <a:ext cx="5437187" cy="2986234"/>
          </a:xfrm>
        </p:spPr>
        <p:txBody>
          <a:bodyPr anchor="b">
            <a:normAutofit/>
          </a:bodyPr>
          <a:lstStyle/>
          <a:p>
            <a:pPr algn="ctr"/>
            <a:r>
              <a:rPr lang="en-US" dirty="0"/>
              <a:t>MLB MVP Voting</a:t>
            </a:r>
          </a:p>
        </p:txBody>
      </p:sp>
      <p:sp>
        <p:nvSpPr>
          <p:cNvPr id="23" name="Oval 22">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5" name="Picture 4" descr="Baseball mitt, ball and bat">
            <a:extLst>
              <a:ext uri="{FF2B5EF4-FFF2-40B4-BE49-F238E27FC236}">
                <a16:creationId xmlns:a16="http://schemas.microsoft.com/office/drawing/2014/main" id="{E6207676-374F-1241-8885-C1A6957B9146}"/>
              </a:ext>
            </a:extLst>
          </p:cNvPr>
          <p:cNvPicPr>
            <a:picLocks noChangeAspect="1"/>
          </p:cNvPicPr>
          <p:nvPr/>
        </p:nvPicPr>
        <p:blipFill>
          <a:blip r:embed="rId2"/>
          <a:srcRect l="21443" r="21443"/>
          <a:stretch/>
        </p:blipFill>
        <p:spPr>
          <a:xfrm>
            <a:off x="6640455" y="606796"/>
            <a:ext cx="4868976" cy="5644408"/>
          </a:xfrm>
          <a:custGeom>
            <a:avLst/>
            <a:gdLst/>
            <a:ahLst/>
            <a:cxnLst/>
            <a:rect l="l" t="t" r="r" b="b"/>
            <a:pathLst>
              <a:path w="4868976" h="5644408">
                <a:moveTo>
                  <a:pt x="2398421" y="0"/>
                </a:moveTo>
                <a:lnTo>
                  <a:pt x="4868973"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sp>
        <p:nvSpPr>
          <p:cNvPr id="29" name="Oval 28">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7052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506FAE-358A-B640-8A6A-DA0D867B441E}"/>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90000"/>
              </a:lnSpc>
            </a:pPr>
            <a:r>
              <a:rPr lang="en-US" sz="3400"/>
              <a:t>MVP Winner War Performance Relative To League Leader</a:t>
            </a:r>
          </a:p>
        </p:txBody>
      </p:sp>
      <p:sp>
        <p:nvSpPr>
          <p:cNvPr id="25" name="Oval 24">
            <a:extLst>
              <a:ext uri="{FF2B5EF4-FFF2-40B4-BE49-F238E27FC236}">
                <a16:creationId xmlns:a16="http://schemas.microsoft.com/office/drawing/2014/main" id="{48D4D7BC-3265-4CC9-A041-F7BAB2581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0897" y="981438"/>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a:extLst>
              <a:ext uri="{FF2B5EF4-FFF2-40B4-BE49-F238E27FC236}">
                <a16:creationId xmlns:a16="http://schemas.microsoft.com/office/drawing/2014/main" id="{6E538F02-4A41-A64D-8A13-E7E22BFD8F57}"/>
              </a:ext>
            </a:extLst>
          </p:cNvPr>
          <p:cNvSpPr txBox="1"/>
          <p:nvPr/>
        </p:nvSpPr>
        <p:spPr>
          <a:xfrm>
            <a:off x="550863" y="2677306"/>
            <a:ext cx="3565525" cy="3415519"/>
          </a:xfrm>
          <a:prstGeom prst="rect">
            <a:avLst/>
          </a:prstGeom>
        </p:spPr>
        <p:txBody>
          <a:bodyPr vert="horz" wrap="square" lIns="0" tIns="0" rIns="0" bIns="0" rtlCol="0" anchor="t">
            <a:normAutofit/>
          </a:bodyPr>
          <a:lstStyle/>
          <a:p>
            <a:pPr marL="285750" indent="-228600">
              <a:lnSpc>
                <a:spcPct val="110000"/>
              </a:lnSpc>
              <a:spcAft>
                <a:spcPts val="800"/>
              </a:spcAft>
              <a:buFont typeface="Arial" panose="020B0604020202020204" pitchFamily="34" charset="0"/>
              <a:buChar char="•"/>
            </a:pPr>
            <a:r>
              <a:rPr lang="en-US" sz="1600">
                <a:solidFill>
                  <a:schemeClr val="tx1">
                    <a:alpha val="60000"/>
                  </a:schemeClr>
                </a:solidFill>
              </a:rPr>
              <a:t>MVP Winner WAR Rank (top) and difference in MVP winner WAR and WAR leader WAR (bottom)</a:t>
            </a:r>
          </a:p>
          <a:p>
            <a:pPr marL="285750" indent="-228600">
              <a:lnSpc>
                <a:spcPct val="110000"/>
              </a:lnSpc>
              <a:spcAft>
                <a:spcPts val="800"/>
              </a:spcAft>
              <a:buFont typeface="Arial" panose="020B0604020202020204" pitchFamily="34" charset="0"/>
              <a:buChar char="•"/>
            </a:pPr>
            <a:r>
              <a:rPr lang="en-US" sz="1600">
                <a:solidFill>
                  <a:schemeClr val="tx1">
                    <a:alpha val="60000"/>
                  </a:schemeClr>
                </a:solidFill>
              </a:rPr>
              <a:t>Every few years appears to be a big discrepency though league leader (or close) tends to win MVP much more frequently</a:t>
            </a:r>
          </a:p>
        </p:txBody>
      </p:sp>
      <p:pic>
        <p:nvPicPr>
          <p:cNvPr id="14" name="Picture 13" descr="Chart, line chart, histogram&#10;&#10;Description automatically generated">
            <a:extLst>
              <a:ext uri="{FF2B5EF4-FFF2-40B4-BE49-F238E27FC236}">
                <a16:creationId xmlns:a16="http://schemas.microsoft.com/office/drawing/2014/main" id="{15F9238E-6477-D34A-B577-D72E8C2B059C}"/>
              </a:ext>
            </a:extLst>
          </p:cNvPr>
          <p:cNvPicPr>
            <a:picLocks noChangeAspect="1"/>
          </p:cNvPicPr>
          <p:nvPr/>
        </p:nvPicPr>
        <p:blipFill>
          <a:blip r:embed="rId2"/>
          <a:stretch>
            <a:fillRect/>
          </a:stretch>
        </p:blipFill>
        <p:spPr>
          <a:xfrm>
            <a:off x="4550898" y="530230"/>
            <a:ext cx="7090240" cy="2433017"/>
          </a:xfrm>
          <a:custGeom>
            <a:avLst/>
            <a:gdLst/>
            <a:ahLst/>
            <a:cxnLst/>
            <a:rect l="l" t="t" r="r" b="b"/>
            <a:pathLst>
              <a:path w="7090239" h="2880519">
                <a:moveTo>
                  <a:pt x="0" y="0"/>
                </a:moveTo>
                <a:lnTo>
                  <a:pt x="7090239" y="0"/>
                </a:lnTo>
                <a:lnTo>
                  <a:pt x="7090239" y="2880519"/>
                </a:lnTo>
                <a:lnTo>
                  <a:pt x="0" y="2880519"/>
                </a:lnTo>
                <a:close/>
              </a:path>
            </a:pathLst>
          </a:custGeom>
        </p:spPr>
      </p:pic>
      <p:pic>
        <p:nvPicPr>
          <p:cNvPr id="12" name="Content Placeholder 11" descr="Chart, line chart, histogram&#10;&#10;Description automatically generated">
            <a:extLst>
              <a:ext uri="{FF2B5EF4-FFF2-40B4-BE49-F238E27FC236}">
                <a16:creationId xmlns:a16="http://schemas.microsoft.com/office/drawing/2014/main" id="{81B52164-ECB5-1749-A3F6-DCA976DE5EBF}"/>
              </a:ext>
            </a:extLst>
          </p:cNvPr>
          <p:cNvPicPr>
            <a:picLocks noGrp="1" noChangeAspect="1"/>
          </p:cNvPicPr>
          <p:nvPr>
            <p:ph idx="1"/>
          </p:nvPr>
        </p:nvPicPr>
        <p:blipFill>
          <a:blip r:embed="rId3"/>
          <a:stretch>
            <a:fillRect/>
          </a:stretch>
        </p:blipFill>
        <p:spPr>
          <a:xfrm>
            <a:off x="4550899" y="3571876"/>
            <a:ext cx="7090239" cy="2433018"/>
          </a:xfrm>
          <a:custGeom>
            <a:avLst/>
            <a:gdLst/>
            <a:ahLst/>
            <a:cxnLst/>
            <a:rect l="l" t="t" r="r" b="b"/>
            <a:pathLst>
              <a:path w="7090239" h="2880519">
                <a:moveTo>
                  <a:pt x="0" y="0"/>
                </a:moveTo>
                <a:lnTo>
                  <a:pt x="7090239" y="0"/>
                </a:lnTo>
                <a:lnTo>
                  <a:pt x="7090239" y="2880519"/>
                </a:lnTo>
                <a:lnTo>
                  <a:pt x="0" y="2880519"/>
                </a:lnTo>
                <a:close/>
              </a:path>
            </a:pathLst>
          </a:custGeom>
        </p:spPr>
      </p:pic>
      <p:grpSp>
        <p:nvGrpSpPr>
          <p:cNvPr id="27" name="Group 26">
            <a:extLst>
              <a:ext uri="{FF2B5EF4-FFF2-40B4-BE49-F238E27FC236}">
                <a16:creationId xmlns:a16="http://schemas.microsoft.com/office/drawing/2014/main" id="{17FE0127-8AF5-4BFA-BC26-8660D1E04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63808" y="5952682"/>
            <a:ext cx="667800" cy="631474"/>
            <a:chOff x="8069541" y="1262702"/>
            <a:chExt cx="667800" cy="631474"/>
          </a:xfrm>
        </p:grpSpPr>
        <p:sp>
          <p:nvSpPr>
            <p:cNvPr id="28" name="Freeform: Shape 27">
              <a:extLst>
                <a:ext uri="{FF2B5EF4-FFF2-40B4-BE49-F238E27FC236}">
                  <a16:creationId xmlns:a16="http://schemas.microsoft.com/office/drawing/2014/main" id="{4AEBA0BB-D7A5-4A4C-9DFA-C4EFBB0B14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FF90555E-E94B-49EE-A532-1582F482F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0258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6FAE-358A-B640-8A6A-DA0D867B441E}"/>
              </a:ext>
            </a:extLst>
          </p:cNvPr>
          <p:cNvSpPr>
            <a:spLocks noGrp="1"/>
          </p:cNvSpPr>
          <p:nvPr>
            <p:ph type="title"/>
          </p:nvPr>
        </p:nvSpPr>
        <p:spPr>
          <a:xfrm>
            <a:off x="550862" y="549275"/>
            <a:ext cx="11091600" cy="776321"/>
          </a:xfrm>
        </p:spPr>
        <p:txBody>
          <a:bodyPr>
            <a:normAutofit/>
          </a:bodyPr>
          <a:lstStyle/>
          <a:p>
            <a:pPr algn="ctr"/>
            <a:r>
              <a:rPr lang="en-US" dirty="0"/>
              <a:t>Expected Vote Performance By Team</a:t>
            </a:r>
          </a:p>
        </p:txBody>
      </p:sp>
      <p:pic>
        <p:nvPicPr>
          <p:cNvPr id="5" name="Content Placeholder 4">
            <a:extLst>
              <a:ext uri="{FF2B5EF4-FFF2-40B4-BE49-F238E27FC236}">
                <a16:creationId xmlns:a16="http://schemas.microsoft.com/office/drawing/2014/main" id="{841A0BC9-21CF-C341-B1FE-6AC0516C17D7}"/>
              </a:ext>
            </a:extLst>
          </p:cNvPr>
          <p:cNvPicPr>
            <a:picLocks noGrp="1" noChangeAspect="1"/>
          </p:cNvPicPr>
          <p:nvPr>
            <p:ph idx="1"/>
          </p:nvPr>
        </p:nvPicPr>
        <p:blipFill>
          <a:blip r:embed="rId2"/>
          <a:srcRect/>
          <a:stretch/>
        </p:blipFill>
        <p:spPr>
          <a:xfrm>
            <a:off x="1904937" y="1325596"/>
            <a:ext cx="7391463" cy="3234681"/>
          </a:xfrm>
        </p:spPr>
      </p:pic>
      <p:sp>
        <p:nvSpPr>
          <p:cNvPr id="3" name="TextBox 2">
            <a:extLst>
              <a:ext uri="{FF2B5EF4-FFF2-40B4-BE49-F238E27FC236}">
                <a16:creationId xmlns:a16="http://schemas.microsoft.com/office/drawing/2014/main" id="{A29EA6FB-D7B8-FA43-8C26-077E40605459}"/>
              </a:ext>
            </a:extLst>
          </p:cNvPr>
          <p:cNvSpPr txBox="1"/>
          <p:nvPr/>
        </p:nvSpPr>
        <p:spPr>
          <a:xfrm>
            <a:off x="1904937" y="4678398"/>
            <a:ext cx="838212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Expected vote performance difference (League WAR Rank - MVP Voting Place) aggregated across all players for all years</a:t>
            </a:r>
          </a:p>
          <a:p>
            <a:pPr marL="285750" indent="-285750">
              <a:buFont typeface="Arial" panose="020B0604020202020204" pitchFamily="34" charset="0"/>
              <a:buChar char="•"/>
            </a:pPr>
            <a:r>
              <a:rPr lang="en-US" dirty="0"/>
              <a:t>Higher number means voting performance better than expected</a:t>
            </a:r>
          </a:p>
          <a:p>
            <a:pPr marL="285750" indent="-285750">
              <a:buFont typeface="Arial" panose="020B0604020202020204" pitchFamily="34" charset="0"/>
              <a:buChar char="•"/>
            </a:pPr>
            <a:r>
              <a:rPr lang="en-US" dirty="0"/>
              <a:t>Teams at top play in larger markets (Chicago/Los Angeles/New York) all top 4, market size can help over perform</a:t>
            </a:r>
          </a:p>
          <a:p>
            <a:pPr marL="285750" indent="-285750">
              <a:buFont typeface="Arial" panose="020B0604020202020204" pitchFamily="34" charset="0"/>
              <a:buChar char="•"/>
            </a:pPr>
            <a:r>
              <a:rPr lang="en-US" dirty="0"/>
              <a:t>San Francisco/Philadelphia in bottom 4 so market isn’t a be all end all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0579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6FAE-358A-B640-8A6A-DA0D867B441E}"/>
              </a:ext>
            </a:extLst>
          </p:cNvPr>
          <p:cNvSpPr>
            <a:spLocks noGrp="1"/>
          </p:cNvSpPr>
          <p:nvPr>
            <p:ph type="title"/>
          </p:nvPr>
        </p:nvSpPr>
        <p:spPr>
          <a:xfrm>
            <a:off x="550862" y="549275"/>
            <a:ext cx="11091600" cy="776321"/>
          </a:xfrm>
        </p:spPr>
        <p:txBody>
          <a:bodyPr>
            <a:normAutofit/>
          </a:bodyPr>
          <a:lstStyle/>
          <a:p>
            <a:pPr algn="ctr"/>
            <a:r>
              <a:rPr lang="en-US" dirty="0"/>
              <a:t>Expected Vote Performance By Player</a:t>
            </a:r>
          </a:p>
        </p:txBody>
      </p:sp>
      <p:pic>
        <p:nvPicPr>
          <p:cNvPr id="5" name="Content Placeholder 4">
            <a:extLst>
              <a:ext uri="{FF2B5EF4-FFF2-40B4-BE49-F238E27FC236}">
                <a16:creationId xmlns:a16="http://schemas.microsoft.com/office/drawing/2014/main" id="{841A0BC9-21CF-C341-B1FE-6AC0516C17D7}"/>
              </a:ext>
            </a:extLst>
          </p:cNvPr>
          <p:cNvPicPr>
            <a:picLocks noGrp="1" noChangeAspect="1"/>
          </p:cNvPicPr>
          <p:nvPr>
            <p:ph idx="1"/>
          </p:nvPr>
        </p:nvPicPr>
        <p:blipFill>
          <a:blip r:embed="rId2"/>
          <a:srcRect/>
          <a:stretch/>
        </p:blipFill>
        <p:spPr>
          <a:xfrm>
            <a:off x="1904937" y="1473461"/>
            <a:ext cx="7391463" cy="2938951"/>
          </a:xfrm>
        </p:spPr>
      </p:pic>
      <p:sp>
        <p:nvSpPr>
          <p:cNvPr id="3" name="TextBox 2">
            <a:extLst>
              <a:ext uri="{FF2B5EF4-FFF2-40B4-BE49-F238E27FC236}">
                <a16:creationId xmlns:a16="http://schemas.microsoft.com/office/drawing/2014/main" id="{A29EA6FB-D7B8-FA43-8C26-077E40605459}"/>
              </a:ext>
            </a:extLst>
          </p:cNvPr>
          <p:cNvSpPr txBox="1"/>
          <p:nvPr/>
        </p:nvSpPr>
        <p:spPr>
          <a:xfrm>
            <a:off x="1904937" y="4678398"/>
            <a:ext cx="838212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Top and bottom 10 players in expected vote performance difference (League WAR Rank - MVP Voting Place)</a:t>
            </a:r>
          </a:p>
          <a:p>
            <a:pPr marL="285750" indent="-285750">
              <a:buFont typeface="Arial" panose="020B0604020202020204" pitchFamily="34" charset="0"/>
              <a:buChar char="•"/>
            </a:pPr>
            <a:r>
              <a:rPr lang="en-US" dirty="0"/>
              <a:t>Higher number means voting performance better than expected</a:t>
            </a:r>
          </a:p>
          <a:p>
            <a:pPr marL="285750" indent="-285750">
              <a:buFont typeface="Arial" panose="020B0604020202020204" pitchFamily="34" charset="0"/>
              <a:buChar char="•"/>
            </a:pPr>
            <a:r>
              <a:rPr lang="en-US" dirty="0"/>
              <a:t>Top 10 players are stronger offensive players who accumulate high RBI totals. Are extreme RBI totals very appealing?</a:t>
            </a:r>
          </a:p>
          <a:p>
            <a:pPr marL="285750" indent="-285750">
              <a:buFont typeface="Arial" panose="020B0604020202020204" pitchFamily="34" charset="0"/>
              <a:buChar char="•"/>
            </a:pPr>
            <a:r>
              <a:rPr lang="en-US" dirty="0"/>
              <a:t>Bottom 10 players are players generally well rounded skills and/or among the top of league in WAR every year. Voting fatigue?</a:t>
            </a:r>
          </a:p>
        </p:txBody>
      </p:sp>
    </p:spTree>
    <p:extLst>
      <p:ext uri="{BB962C8B-B14F-4D97-AF65-F5344CB8AC3E}">
        <p14:creationId xmlns:p14="http://schemas.microsoft.com/office/powerpoint/2010/main" val="151542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2CDAFB7-03B3-4206-BD0F-04EB362A2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7053" y="196900"/>
            <a:ext cx="1335600" cy="1262947"/>
            <a:chOff x="5209947" y="529305"/>
            <a:chExt cx="1335600" cy="1262947"/>
          </a:xfrm>
        </p:grpSpPr>
        <p:sp>
          <p:nvSpPr>
            <p:cNvPr id="16" name="Freeform: Shape 15">
              <a:extLst>
                <a:ext uri="{FF2B5EF4-FFF2-40B4-BE49-F238E27FC236}">
                  <a16:creationId xmlns:a16="http://schemas.microsoft.com/office/drawing/2014/main" id="{4EF4AFE8-B5EC-412F-BB54-79C6214EE4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5209947" y="529305"/>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F94A56B0-068D-444F-8BD9-D473C211A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5735547" y="876379"/>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3D506FAE-358A-B640-8A6A-DA0D867B441E}"/>
              </a:ext>
            </a:extLst>
          </p:cNvPr>
          <p:cNvSpPr>
            <a:spLocks noGrp="1"/>
          </p:cNvSpPr>
          <p:nvPr>
            <p:ph type="title"/>
          </p:nvPr>
        </p:nvSpPr>
        <p:spPr>
          <a:xfrm>
            <a:off x="550864" y="549275"/>
            <a:ext cx="5437186" cy="2095486"/>
          </a:xfrm>
        </p:spPr>
        <p:txBody>
          <a:bodyPr vert="horz" wrap="square" lIns="0" tIns="0" rIns="0" bIns="0" rtlCol="0" anchor="b" anchorCtr="0">
            <a:normAutofit/>
          </a:bodyPr>
          <a:lstStyle/>
          <a:p>
            <a:pPr>
              <a:lnSpc>
                <a:spcPct val="90000"/>
              </a:lnSpc>
            </a:pPr>
            <a:r>
              <a:rPr lang="en-US" sz="4500" dirty="0"/>
              <a:t>Extreme Performance Analysis (Triple Crown Stats)</a:t>
            </a:r>
          </a:p>
        </p:txBody>
      </p:sp>
      <p:pic>
        <p:nvPicPr>
          <p:cNvPr id="5" name="Content Placeholder 4">
            <a:extLst>
              <a:ext uri="{FF2B5EF4-FFF2-40B4-BE49-F238E27FC236}">
                <a16:creationId xmlns:a16="http://schemas.microsoft.com/office/drawing/2014/main" id="{841A0BC9-21CF-C341-B1FE-6AC0516C17D7}"/>
              </a:ext>
            </a:extLst>
          </p:cNvPr>
          <p:cNvPicPr>
            <a:picLocks noGrp="1" noChangeAspect="1"/>
          </p:cNvPicPr>
          <p:nvPr>
            <p:ph idx="1"/>
          </p:nvPr>
        </p:nvPicPr>
        <p:blipFill>
          <a:blip r:embed="rId2"/>
          <a:stretch/>
        </p:blipFill>
        <p:spPr>
          <a:xfrm>
            <a:off x="7462575" y="549274"/>
            <a:ext cx="3333750" cy="1800225"/>
          </a:xfrm>
          <a:custGeom>
            <a:avLst/>
            <a:gdLst/>
            <a:ahLst/>
            <a:cxnLst/>
            <a:rect l="l" t="t" r="r" b="b"/>
            <a:pathLst>
              <a:path w="5634852" h="2287247">
                <a:moveTo>
                  <a:pt x="0" y="0"/>
                </a:moveTo>
                <a:lnTo>
                  <a:pt x="5634852" y="0"/>
                </a:lnTo>
                <a:lnTo>
                  <a:pt x="5634852" y="2287247"/>
                </a:lnTo>
                <a:lnTo>
                  <a:pt x="0" y="2287247"/>
                </a:lnTo>
                <a:close/>
              </a:path>
            </a:pathLst>
          </a:custGeom>
        </p:spPr>
      </p:pic>
      <p:pic>
        <p:nvPicPr>
          <p:cNvPr id="8" name="Picture 7" descr="Chart, scatter chart&#10;&#10;Description automatically generated">
            <a:extLst>
              <a:ext uri="{FF2B5EF4-FFF2-40B4-BE49-F238E27FC236}">
                <a16:creationId xmlns:a16="http://schemas.microsoft.com/office/drawing/2014/main" id="{15420A58-6DC8-1B4A-AC1D-4153158539E0}"/>
              </a:ext>
            </a:extLst>
          </p:cNvPr>
          <p:cNvPicPr>
            <a:picLocks noChangeAspect="1"/>
          </p:cNvPicPr>
          <p:nvPr/>
        </p:nvPicPr>
        <p:blipFill>
          <a:blip r:embed="rId3"/>
          <a:stretch>
            <a:fillRect/>
          </a:stretch>
        </p:blipFill>
        <p:spPr>
          <a:xfrm>
            <a:off x="7462575" y="4508500"/>
            <a:ext cx="3333751" cy="1800225"/>
          </a:xfrm>
          <a:custGeom>
            <a:avLst/>
            <a:gdLst/>
            <a:ahLst/>
            <a:cxnLst/>
            <a:rect l="l" t="t" r="r" b="b"/>
            <a:pathLst>
              <a:path w="5634852" h="2287247">
                <a:moveTo>
                  <a:pt x="0" y="0"/>
                </a:moveTo>
                <a:lnTo>
                  <a:pt x="5634852" y="0"/>
                </a:lnTo>
                <a:lnTo>
                  <a:pt x="5634852" y="2287247"/>
                </a:lnTo>
                <a:lnTo>
                  <a:pt x="0" y="2287247"/>
                </a:lnTo>
                <a:close/>
              </a:path>
            </a:pathLst>
          </a:custGeom>
        </p:spPr>
      </p:pic>
      <p:sp>
        <p:nvSpPr>
          <p:cNvPr id="19" name="Oval 18">
            <a:extLst>
              <a:ext uri="{FF2B5EF4-FFF2-40B4-BE49-F238E27FC236}">
                <a16:creationId xmlns:a16="http://schemas.microsoft.com/office/drawing/2014/main" id="{532F34B7-0082-4316-8755-A000C50D3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1887" y="239910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A29EA6FB-D7B8-FA43-8C26-077E40605459}"/>
              </a:ext>
            </a:extLst>
          </p:cNvPr>
          <p:cNvSpPr txBox="1"/>
          <p:nvPr/>
        </p:nvSpPr>
        <p:spPr>
          <a:xfrm>
            <a:off x="504988" y="2987668"/>
            <a:ext cx="5437187" cy="2682889"/>
          </a:xfrm>
          <a:prstGeom prst="rect">
            <a:avLst/>
          </a:prstGeom>
        </p:spPr>
        <p:txBody>
          <a:bodyPr vert="horz" wrap="square" lIns="0" tIns="0" rIns="0" bIns="0" rtlCol="0" anchor="t">
            <a:normAutofit lnSpcReduction="10000"/>
          </a:bodyPr>
          <a:lstStyle/>
          <a:p>
            <a:pPr marL="285750" indent="-228600">
              <a:spcAft>
                <a:spcPts val="800"/>
              </a:spcAft>
              <a:buFont typeface="Arial" panose="020B0604020202020204" pitchFamily="34" charset="0"/>
              <a:buChar char="•"/>
            </a:pPr>
            <a:r>
              <a:rPr lang="en-US" sz="1600" dirty="0">
                <a:solidFill>
                  <a:schemeClr val="tx1">
                    <a:alpha val="60000"/>
                  </a:schemeClr>
                </a:solidFill>
              </a:rPr>
              <a:t>Inclusive of seasons &gt;= 1.5 standard deviations from league mean for that year and WAR not in top 10 of league</a:t>
            </a:r>
          </a:p>
          <a:p>
            <a:pPr marL="285750" indent="-228600">
              <a:spcAft>
                <a:spcPts val="800"/>
              </a:spcAft>
              <a:buFont typeface="Arial" panose="020B0604020202020204" pitchFamily="34" charset="0"/>
              <a:buChar char="•"/>
            </a:pPr>
            <a:r>
              <a:rPr lang="en-US" sz="1600" dirty="0">
                <a:solidFill>
                  <a:schemeClr val="tx1">
                    <a:alpha val="60000"/>
                  </a:schemeClr>
                </a:solidFill>
              </a:rPr>
              <a:t>When the team had a 90 -win pace, high end extreme HR and RBI totals were valued very highly in MVP voting, almost guaranteed top 10 finish despite lower WAR rank</a:t>
            </a:r>
          </a:p>
          <a:p>
            <a:pPr marL="285750" indent="-228600">
              <a:spcAft>
                <a:spcPts val="800"/>
              </a:spcAft>
              <a:buFont typeface="Arial" panose="020B0604020202020204" pitchFamily="34" charset="0"/>
              <a:buChar char="•"/>
            </a:pPr>
            <a:r>
              <a:rPr lang="en-US" sz="1600" dirty="0">
                <a:solidFill>
                  <a:schemeClr val="tx1">
                    <a:alpha val="60000"/>
                  </a:schemeClr>
                </a:solidFill>
              </a:rPr>
              <a:t>Extreme totals for teams below a 90-win pace still performed better than expected in voting though top 10 finish not as automatic</a:t>
            </a:r>
          </a:p>
          <a:p>
            <a:pPr marL="285750" indent="-228600">
              <a:spcAft>
                <a:spcPts val="800"/>
              </a:spcAft>
              <a:buFont typeface="Arial" panose="020B0604020202020204" pitchFamily="34" charset="0"/>
              <a:buChar char="•"/>
            </a:pPr>
            <a:r>
              <a:rPr lang="en-US" sz="1600" dirty="0">
                <a:solidFill>
                  <a:schemeClr val="tx1">
                    <a:alpha val="60000"/>
                  </a:schemeClr>
                </a:solidFill>
              </a:rPr>
              <a:t>For extreme average performers quality of team was not as important and while some over performance not as extreme</a:t>
            </a:r>
          </a:p>
        </p:txBody>
      </p:sp>
      <p:pic>
        <p:nvPicPr>
          <p:cNvPr id="6" name="Picture 5">
            <a:extLst>
              <a:ext uri="{FF2B5EF4-FFF2-40B4-BE49-F238E27FC236}">
                <a16:creationId xmlns:a16="http://schemas.microsoft.com/office/drawing/2014/main" id="{613343D6-E79E-3C4E-8DD4-D2C652A70640}"/>
              </a:ext>
            </a:extLst>
          </p:cNvPr>
          <p:cNvPicPr>
            <a:picLocks noChangeAspect="1"/>
          </p:cNvPicPr>
          <p:nvPr/>
        </p:nvPicPr>
        <p:blipFill>
          <a:blip r:embed="rId4"/>
          <a:srcRect/>
          <a:stretch/>
        </p:blipFill>
        <p:spPr>
          <a:xfrm>
            <a:off x="7462575" y="2528887"/>
            <a:ext cx="3333750" cy="1800225"/>
          </a:xfrm>
          <a:custGeom>
            <a:avLst/>
            <a:gdLst/>
            <a:ahLst/>
            <a:cxnLst/>
            <a:rect l="l" t="t" r="r" b="b"/>
            <a:pathLst>
              <a:path w="5634852" h="2287247">
                <a:moveTo>
                  <a:pt x="0" y="0"/>
                </a:moveTo>
                <a:lnTo>
                  <a:pt x="5634852" y="0"/>
                </a:lnTo>
                <a:lnTo>
                  <a:pt x="5634852" y="2287247"/>
                </a:lnTo>
                <a:lnTo>
                  <a:pt x="0" y="2287247"/>
                </a:lnTo>
                <a:close/>
              </a:path>
            </a:pathLst>
          </a:custGeom>
        </p:spPr>
      </p:pic>
    </p:spTree>
    <p:extLst>
      <p:ext uri="{BB962C8B-B14F-4D97-AF65-F5344CB8AC3E}">
        <p14:creationId xmlns:p14="http://schemas.microsoft.com/office/powerpoint/2010/main" val="1220978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2CDAFB7-03B3-4206-BD0F-04EB362A2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7053" y="196900"/>
            <a:ext cx="1335600" cy="1262947"/>
            <a:chOff x="5209947" y="529305"/>
            <a:chExt cx="1335600" cy="1262947"/>
          </a:xfrm>
        </p:grpSpPr>
        <p:sp>
          <p:nvSpPr>
            <p:cNvPr id="16" name="Freeform: Shape 15">
              <a:extLst>
                <a:ext uri="{FF2B5EF4-FFF2-40B4-BE49-F238E27FC236}">
                  <a16:creationId xmlns:a16="http://schemas.microsoft.com/office/drawing/2014/main" id="{4EF4AFE8-B5EC-412F-BB54-79C6214EE4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5209947" y="529305"/>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F94A56B0-068D-444F-8BD9-D473C211A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5735547" y="876379"/>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3D506FAE-358A-B640-8A6A-DA0D867B441E}"/>
              </a:ext>
            </a:extLst>
          </p:cNvPr>
          <p:cNvSpPr>
            <a:spLocks noGrp="1"/>
          </p:cNvSpPr>
          <p:nvPr>
            <p:ph type="title"/>
          </p:nvPr>
        </p:nvSpPr>
        <p:spPr>
          <a:xfrm>
            <a:off x="550864" y="549275"/>
            <a:ext cx="5437186" cy="2095486"/>
          </a:xfrm>
        </p:spPr>
        <p:txBody>
          <a:bodyPr vert="horz" wrap="square" lIns="0" tIns="0" rIns="0" bIns="0" rtlCol="0" anchor="b" anchorCtr="0">
            <a:normAutofit/>
          </a:bodyPr>
          <a:lstStyle/>
          <a:p>
            <a:pPr>
              <a:lnSpc>
                <a:spcPct val="90000"/>
              </a:lnSpc>
            </a:pPr>
            <a:r>
              <a:rPr lang="en-US" sz="4500" dirty="0"/>
              <a:t>Extreme Performance Analysis (WAR)</a:t>
            </a:r>
          </a:p>
        </p:txBody>
      </p:sp>
      <p:pic>
        <p:nvPicPr>
          <p:cNvPr id="5" name="Content Placeholder 4">
            <a:extLst>
              <a:ext uri="{FF2B5EF4-FFF2-40B4-BE49-F238E27FC236}">
                <a16:creationId xmlns:a16="http://schemas.microsoft.com/office/drawing/2014/main" id="{841A0BC9-21CF-C341-B1FE-6AC0516C17D7}"/>
              </a:ext>
            </a:extLst>
          </p:cNvPr>
          <p:cNvPicPr>
            <a:picLocks noGrp="1" noChangeAspect="1"/>
          </p:cNvPicPr>
          <p:nvPr>
            <p:ph idx="1"/>
          </p:nvPr>
        </p:nvPicPr>
        <p:blipFill>
          <a:blip r:embed="rId2"/>
          <a:srcRect/>
          <a:stretch/>
        </p:blipFill>
        <p:spPr>
          <a:xfrm>
            <a:off x="7150359" y="2731005"/>
            <a:ext cx="4066899" cy="2770195"/>
          </a:xfrm>
          <a:custGeom>
            <a:avLst/>
            <a:gdLst/>
            <a:ahLst/>
            <a:cxnLst/>
            <a:rect l="l" t="t" r="r" b="b"/>
            <a:pathLst>
              <a:path w="5634852" h="2287247">
                <a:moveTo>
                  <a:pt x="0" y="0"/>
                </a:moveTo>
                <a:lnTo>
                  <a:pt x="5634852" y="0"/>
                </a:lnTo>
                <a:lnTo>
                  <a:pt x="5634852" y="2287247"/>
                </a:lnTo>
                <a:lnTo>
                  <a:pt x="0" y="2287247"/>
                </a:lnTo>
                <a:close/>
              </a:path>
            </a:pathLst>
          </a:custGeom>
        </p:spPr>
      </p:pic>
      <p:sp>
        <p:nvSpPr>
          <p:cNvPr id="19" name="Oval 18">
            <a:extLst>
              <a:ext uri="{FF2B5EF4-FFF2-40B4-BE49-F238E27FC236}">
                <a16:creationId xmlns:a16="http://schemas.microsoft.com/office/drawing/2014/main" id="{532F34B7-0082-4316-8755-A000C50D3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1887" y="239910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A29EA6FB-D7B8-FA43-8C26-077E40605459}"/>
              </a:ext>
            </a:extLst>
          </p:cNvPr>
          <p:cNvSpPr txBox="1"/>
          <p:nvPr/>
        </p:nvSpPr>
        <p:spPr>
          <a:xfrm>
            <a:off x="504988" y="2987668"/>
            <a:ext cx="5437187" cy="2682889"/>
          </a:xfrm>
          <a:prstGeom prst="rect">
            <a:avLst/>
          </a:prstGeom>
        </p:spPr>
        <p:txBody>
          <a:bodyPr vert="horz" wrap="square" lIns="0" tIns="0" rIns="0" bIns="0" rtlCol="0" anchor="t">
            <a:normAutofit/>
          </a:bodyPr>
          <a:lstStyle/>
          <a:p>
            <a:pPr marL="285750" indent="-228600">
              <a:spcAft>
                <a:spcPts val="800"/>
              </a:spcAft>
              <a:buFont typeface="Arial" panose="020B0604020202020204" pitchFamily="34" charset="0"/>
              <a:buChar char="•"/>
            </a:pPr>
            <a:r>
              <a:rPr lang="en-US" sz="1600" dirty="0">
                <a:solidFill>
                  <a:schemeClr val="tx1">
                    <a:alpha val="60000"/>
                  </a:schemeClr>
                </a:solidFill>
              </a:rPr>
              <a:t>Inclusive of seasons &gt;= 1 standard deviation from league mean for that year and not top 5 in any triple crown categories</a:t>
            </a:r>
          </a:p>
          <a:p>
            <a:pPr marL="285750" indent="-228600">
              <a:spcAft>
                <a:spcPts val="800"/>
              </a:spcAft>
              <a:buFont typeface="Arial" panose="020B0604020202020204" pitchFamily="34" charset="0"/>
              <a:buChar char="•"/>
            </a:pPr>
            <a:r>
              <a:rPr lang="en-US" sz="1600" dirty="0">
                <a:solidFill>
                  <a:schemeClr val="tx1">
                    <a:alpha val="60000"/>
                  </a:schemeClr>
                </a:solidFill>
              </a:rPr>
              <a:t>Extreme WAR totals have not directly led to very high MVP finishes though in the past decade is an almost automatic top 10 finish.</a:t>
            </a:r>
          </a:p>
          <a:p>
            <a:pPr marL="285750" indent="-228600">
              <a:spcAft>
                <a:spcPts val="800"/>
              </a:spcAft>
              <a:buFont typeface="Arial" panose="020B0604020202020204" pitchFamily="34" charset="0"/>
              <a:buChar char="•"/>
            </a:pPr>
            <a:r>
              <a:rPr lang="en-US" sz="1600" dirty="0">
                <a:solidFill>
                  <a:schemeClr val="tx1">
                    <a:alpha val="60000"/>
                  </a:schemeClr>
                </a:solidFill>
              </a:rPr>
              <a:t>Team quality was also very important here, players on lower quality teams almost always finished outside top 10 pre-2010</a:t>
            </a:r>
          </a:p>
        </p:txBody>
      </p:sp>
    </p:spTree>
    <p:extLst>
      <p:ext uri="{BB962C8B-B14F-4D97-AF65-F5344CB8AC3E}">
        <p14:creationId xmlns:p14="http://schemas.microsoft.com/office/powerpoint/2010/main" val="2376671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BEDD-0442-E247-B13B-8D93F81D3FD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C27F862-A382-4B43-97F2-407F120E0FC3}"/>
              </a:ext>
            </a:extLst>
          </p:cNvPr>
          <p:cNvSpPr>
            <a:spLocks noGrp="1"/>
          </p:cNvSpPr>
          <p:nvPr>
            <p:ph idx="1"/>
          </p:nvPr>
        </p:nvSpPr>
        <p:spPr/>
        <p:txBody>
          <a:bodyPr/>
          <a:lstStyle/>
          <a:p>
            <a:r>
              <a:rPr lang="en-US" dirty="0"/>
              <a:t>As the amount of analytics in baseball used both by teams and fans has increased, the results of MVP voting have become more dependent on advanced stats as opposed to traditional stats.</a:t>
            </a:r>
          </a:p>
          <a:p>
            <a:r>
              <a:rPr lang="en-US" dirty="0"/>
              <a:t>Extreme performances in home runs in RBI still get valued very heavily in MVP voting</a:t>
            </a:r>
          </a:p>
          <a:p>
            <a:r>
              <a:rPr lang="en-US" dirty="0"/>
              <a:t>Team quality still matters and players on very good teams do better in MVP voting, and while it hasn’t mattered as much in recent years there is still a difference</a:t>
            </a:r>
          </a:p>
        </p:txBody>
      </p:sp>
    </p:spTree>
    <p:extLst>
      <p:ext uri="{BB962C8B-B14F-4D97-AF65-F5344CB8AC3E}">
        <p14:creationId xmlns:p14="http://schemas.microsoft.com/office/powerpoint/2010/main" val="260622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BEDD-0442-E247-B13B-8D93F81D3FD1}"/>
              </a:ext>
            </a:extLst>
          </p:cNvPr>
          <p:cNvSpPr>
            <a:spLocks noGrp="1"/>
          </p:cNvSpPr>
          <p:nvPr>
            <p:ph type="title"/>
          </p:nvPr>
        </p:nvSpPr>
        <p:spPr/>
        <p:txBody>
          <a:bodyPr/>
          <a:lstStyle/>
          <a:p>
            <a:r>
              <a:rPr lang="en-US" dirty="0"/>
              <a:t>Additional Areas Of Interest</a:t>
            </a:r>
          </a:p>
        </p:txBody>
      </p:sp>
      <p:sp>
        <p:nvSpPr>
          <p:cNvPr id="3" name="Content Placeholder 2">
            <a:extLst>
              <a:ext uri="{FF2B5EF4-FFF2-40B4-BE49-F238E27FC236}">
                <a16:creationId xmlns:a16="http://schemas.microsoft.com/office/drawing/2014/main" id="{CC27F862-A382-4B43-97F2-407F120E0FC3}"/>
              </a:ext>
            </a:extLst>
          </p:cNvPr>
          <p:cNvSpPr>
            <a:spLocks noGrp="1"/>
          </p:cNvSpPr>
          <p:nvPr>
            <p:ph idx="1"/>
          </p:nvPr>
        </p:nvSpPr>
        <p:spPr/>
        <p:txBody>
          <a:bodyPr/>
          <a:lstStyle/>
          <a:p>
            <a:r>
              <a:rPr lang="en-US" dirty="0"/>
              <a:t>How voter fatigue factors in, do voters get tired of voting for certain players if they are repeatedly among top players in league</a:t>
            </a:r>
          </a:p>
          <a:p>
            <a:r>
              <a:rPr lang="en-US" dirty="0"/>
              <a:t>What factor does market size play in MVP voting</a:t>
            </a:r>
          </a:p>
          <a:p>
            <a:r>
              <a:rPr lang="en-US" dirty="0"/>
              <a:t>Look into how pitchers factor in as well</a:t>
            </a:r>
          </a:p>
          <a:p>
            <a:r>
              <a:rPr lang="en-US" dirty="0"/>
              <a:t>Look into year/stadium adjusted metrics to standardize player performance</a:t>
            </a:r>
          </a:p>
        </p:txBody>
      </p:sp>
    </p:spTree>
    <p:extLst>
      <p:ext uri="{BB962C8B-B14F-4D97-AF65-F5344CB8AC3E}">
        <p14:creationId xmlns:p14="http://schemas.microsoft.com/office/powerpoint/2010/main" val="3546723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56F1-A5E4-9F42-BC52-95EC4D0A28B6}"/>
              </a:ext>
            </a:extLst>
          </p:cNvPr>
          <p:cNvSpPr>
            <a:spLocks noGrp="1"/>
          </p:cNvSpPr>
          <p:nvPr>
            <p:ph type="title"/>
          </p:nvPr>
        </p:nvSpPr>
        <p:spPr/>
        <p:txBody>
          <a:bodyPr>
            <a:normAutofit fontScale="90000"/>
          </a:bodyPr>
          <a:lstStyle/>
          <a:p>
            <a:r>
              <a:rPr lang="en-US" dirty="0"/>
              <a:t>Background</a:t>
            </a:r>
            <a:br>
              <a:rPr lang="en-US" dirty="0"/>
            </a:br>
            <a:endParaRPr lang="en-US" dirty="0"/>
          </a:p>
        </p:txBody>
      </p:sp>
      <p:sp>
        <p:nvSpPr>
          <p:cNvPr id="3" name="Content Placeholder 2">
            <a:extLst>
              <a:ext uri="{FF2B5EF4-FFF2-40B4-BE49-F238E27FC236}">
                <a16:creationId xmlns:a16="http://schemas.microsoft.com/office/drawing/2014/main" id="{40D91AD6-7587-BB42-B752-64A5642917E4}"/>
              </a:ext>
            </a:extLst>
          </p:cNvPr>
          <p:cNvSpPr>
            <a:spLocks noGrp="1"/>
          </p:cNvSpPr>
          <p:nvPr>
            <p:ph idx="1"/>
          </p:nvPr>
        </p:nvSpPr>
        <p:spPr/>
        <p:txBody>
          <a:bodyPr/>
          <a:lstStyle/>
          <a:p>
            <a:r>
              <a:rPr lang="en-US" dirty="0"/>
              <a:t>Two leagues in MLB, writers vote for 1 MVP in each league each year</a:t>
            </a:r>
          </a:p>
          <a:p>
            <a:r>
              <a:rPr lang="en-US" dirty="0"/>
              <a:t>There are 30 voters in each league, each ranks their top 10 candidates in each league</a:t>
            </a:r>
          </a:p>
          <a:p>
            <a:r>
              <a:rPr lang="en-US" dirty="0"/>
              <a:t>Player with most total points is MVP winner</a:t>
            </a:r>
          </a:p>
        </p:txBody>
      </p:sp>
    </p:spTree>
    <p:extLst>
      <p:ext uri="{BB962C8B-B14F-4D97-AF65-F5344CB8AC3E}">
        <p14:creationId xmlns:p14="http://schemas.microsoft.com/office/powerpoint/2010/main" val="2665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56F1-A5E4-9F42-BC52-95EC4D0A28B6}"/>
              </a:ext>
            </a:extLst>
          </p:cNvPr>
          <p:cNvSpPr>
            <a:spLocks noGrp="1"/>
          </p:cNvSpPr>
          <p:nvPr>
            <p:ph type="title"/>
          </p:nvPr>
        </p:nvSpPr>
        <p:spPr/>
        <p:txBody>
          <a:bodyPr>
            <a:normAutofit fontScale="90000"/>
          </a:bodyPr>
          <a:lstStyle/>
          <a:p>
            <a:r>
              <a:rPr lang="en-US" dirty="0"/>
              <a:t>The Task</a:t>
            </a:r>
            <a:br>
              <a:rPr lang="en-US" dirty="0"/>
            </a:br>
            <a:endParaRPr lang="en-US" dirty="0"/>
          </a:p>
        </p:txBody>
      </p:sp>
      <p:sp>
        <p:nvSpPr>
          <p:cNvPr id="3" name="Content Placeholder 2">
            <a:extLst>
              <a:ext uri="{FF2B5EF4-FFF2-40B4-BE49-F238E27FC236}">
                <a16:creationId xmlns:a16="http://schemas.microsoft.com/office/drawing/2014/main" id="{40D91AD6-7587-BB42-B752-64A5642917E4}"/>
              </a:ext>
            </a:extLst>
          </p:cNvPr>
          <p:cNvSpPr>
            <a:spLocks noGrp="1"/>
          </p:cNvSpPr>
          <p:nvPr>
            <p:ph idx="1"/>
          </p:nvPr>
        </p:nvSpPr>
        <p:spPr/>
        <p:txBody>
          <a:bodyPr/>
          <a:lstStyle/>
          <a:p>
            <a:pPr marL="0" indent="0">
              <a:buNone/>
            </a:pPr>
            <a:endParaRPr lang="en-US" dirty="0"/>
          </a:p>
          <a:p>
            <a:r>
              <a:rPr lang="en-US" dirty="0"/>
              <a:t>Find which statistics have the biggest impact on MLB MVP voting</a:t>
            </a:r>
          </a:p>
          <a:p>
            <a:r>
              <a:rPr lang="en-US" dirty="0"/>
              <a:t>See how dependency on certain stats has changed over time as analytics has gotten more mainstream in baseball</a:t>
            </a:r>
          </a:p>
          <a:p>
            <a:r>
              <a:rPr lang="en-US" dirty="0"/>
              <a:t>Are voters relying more heavily on the more modern stats as they are more readily available</a:t>
            </a:r>
          </a:p>
        </p:txBody>
      </p:sp>
    </p:spTree>
    <p:extLst>
      <p:ext uri="{BB962C8B-B14F-4D97-AF65-F5344CB8AC3E}">
        <p14:creationId xmlns:p14="http://schemas.microsoft.com/office/powerpoint/2010/main" val="163156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3F8B-94EB-594A-82CE-88408C1E6453}"/>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CBC92712-EF94-3144-8417-D4552A574C6B}"/>
              </a:ext>
            </a:extLst>
          </p:cNvPr>
          <p:cNvSpPr>
            <a:spLocks noGrp="1"/>
          </p:cNvSpPr>
          <p:nvPr>
            <p:ph idx="1"/>
          </p:nvPr>
        </p:nvSpPr>
        <p:spPr/>
        <p:txBody>
          <a:bodyPr/>
          <a:lstStyle/>
          <a:p>
            <a:r>
              <a:rPr lang="en-US" dirty="0">
                <a:hlinkClick r:id="rId2"/>
              </a:rPr>
              <a:t>MVP voting results and player stats scraped from baseball-reference.com</a:t>
            </a:r>
            <a:endParaRPr lang="en-US" dirty="0"/>
          </a:p>
          <a:p>
            <a:r>
              <a:rPr lang="en-US" dirty="0">
                <a:hlinkClick r:id="rId3"/>
              </a:rPr>
              <a:t>Team records downloaded from </a:t>
            </a:r>
            <a:r>
              <a:rPr lang="en-US" dirty="0" err="1">
                <a:hlinkClick r:id="rId3"/>
              </a:rPr>
              <a:t>kaggle</a:t>
            </a:r>
            <a:endParaRPr lang="en-US" dirty="0"/>
          </a:p>
          <a:p>
            <a:r>
              <a:rPr lang="en-US" dirty="0"/>
              <a:t>The MVP voting pages had each players team so joined to the records on that value</a:t>
            </a:r>
          </a:p>
          <a:p>
            <a:r>
              <a:rPr lang="en-US" dirty="0"/>
              <a:t>Looked at voting results from 1950-2019</a:t>
            </a:r>
          </a:p>
        </p:txBody>
      </p:sp>
    </p:spTree>
    <p:extLst>
      <p:ext uri="{BB962C8B-B14F-4D97-AF65-F5344CB8AC3E}">
        <p14:creationId xmlns:p14="http://schemas.microsoft.com/office/powerpoint/2010/main" val="13050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6448-AC5A-1B46-BAA3-6A9CD40B746B}"/>
              </a:ext>
            </a:extLst>
          </p:cNvPr>
          <p:cNvSpPr>
            <a:spLocks noGrp="1"/>
          </p:cNvSpPr>
          <p:nvPr>
            <p:ph type="title"/>
          </p:nvPr>
        </p:nvSpPr>
        <p:spPr/>
        <p:txBody>
          <a:bodyPr/>
          <a:lstStyle/>
          <a:p>
            <a:r>
              <a:rPr lang="en-US" dirty="0"/>
              <a:t>Points Of Focus</a:t>
            </a:r>
          </a:p>
        </p:txBody>
      </p:sp>
      <p:sp>
        <p:nvSpPr>
          <p:cNvPr id="3" name="Content Placeholder 2">
            <a:extLst>
              <a:ext uri="{FF2B5EF4-FFF2-40B4-BE49-F238E27FC236}">
                <a16:creationId xmlns:a16="http://schemas.microsoft.com/office/drawing/2014/main" id="{D091D095-3C0A-AF43-9AAD-60CF98CB17CA}"/>
              </a:ext>
            </a:extLst>
          </p:cNvPr>
          <p:cNvSpPr>
            <a:spLocks noGrp="1"/>
          </p:cNvSpPr>
          <p:nvPr>
            <p:ph idx="1"/>
          </p:nvPr>
        </p:nvSpPr>
        <p:spPr/>
        <p:txBody>
          <a:bodyPr/>
          <a:lstStyle/>
          <a:p>
            <a:r>
              <a:rPr lang="en-US" dirty="0"/>
              <a:t>Older traditional stats vs. modern analytical stats</a:t>
            </a:r>
          </a:p>
          <a:p>
            <a:r>
              <a:rPr lang="en-US" dirty="0"/>
              <a:t>Only looked at batter performance, pitchers removed from dataset</a:t>
            </a:r>
          </a:p>
          <a:p>
            <a:r>
              <a:rPr lang="en-US" dirty="0"/>
              <a:t>Looked at performance trends over years and decades</a:t>
            </a:r>
          </a:p>
          <a:p>
            <a:r>
              <a:rPr lang="en-US" dirty="0"/>
              <a:t>Primary traditional stats are the “triple crown” stats: home runs, RBI and average </a:t>
            </a:r>
          </a:p>
          <a:p>
            <a:r>
              <a:rPr lang="en-US" dirty="0"/>
              <a:t>Modern analytical stat used is WAR (Wins Above Replacement)</a:t>
            </a:r>
          </a:p>
        </p:txBody>
      </p:sp>
    </p:spTree>
    <p:extLst>
      <p:ext uri="{BB962C8B-B14F-4D97-AF65-F5344CB8AC3E}">
        <p14:creationId xmlns:p14="http://schemas.microsoft.com/office/powerpoint/2010/main" val="3733136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6FAE-358A-B640-8A6A-DA0D867B441E}"/>
              </a:ext>
            </a:extLst>
          </p:cNvPr>
          <p:cNvSpPr>
            <a:spLocks noGrp="1"/>
          </p:cNvSpPr>
          <p:nvPr>
            <p:ph type="title"/>
          </p:nvPr>
        </p:nvSpPr>
        <p:spPr/>
        <p:txBody>
          <a:bodyPr>
            <a:normAutofit/>
          </a:bodyPr>
          <a:lstStyle/>
          <a:p>
            <a:pPr algn="ctr"/>
            <a:r>
              <a:rPr lang="en-US" dirty="0"/>
              <a:t>League Leader Performance In Voting</a:t>
            </a:r>
          </a:p>
        </p:txBody>
      </p:sp>
      <p:pic>
        <p:nvPicPr>
          <p:cNvPr id="5" name="Content Placeholder 4">
            <a:extLst>
              <a:ext uri="{FF2B5EF4-FFF2-40B4-BE49-F238E27FC236}">
                <a16:creationId xmlns:a16="http://schemas.microsoft.com/office/drawing/2014/main" id="{841A0BC9-21CF-C341-B1FE-6AC0516C17D7}"/>
              </a:ext>
            </a:extLst>
          </p:cNvPr>
          <p:cNvPicPr>
            <a:picLocks noGrp="1" noChangeAspect="1"/>
          </p:cNvPicPr>
          <p:nvPr>
            <p:ph idx="1"/>
          </p:nvPr>
        </p:nvPicPr>
        <p:blipFill>
          <a:blip r:embed="rId2"/>
          <a:srcRect/>
          <a:stretch/>
        </p:blipFill>
        <p:spPr>
          <a:xfrm>
            <a:off x="2368063" y="1900174"/>
            <a:ext cx="6335180" cy="2787943"/>
          </a:xfrm>
        </p:spPr>
      </p:pic>
      <p:sp>
        <p:nvSpPr>
          <p:cNvPr id="3" name="TextBox 2">
            <a:extLst>
              <a:ext uri="{FF2B5EF4-FFF2-40B4-BE49-F238E27FC236}">
                <a16:creationId xmlns:a16="http://schemas.microsoft.com/office/drawing/2014/main" id="{A29EA6FB-D7B8-FA43-8C26-077E40605459}"/>
              </a:ext>
            </a:extLst>
          </p:cNvPr>
          <p:cNvSpPr txBox="1"/>
          <p:nvPr/>
        </p:nvSpPr>
        <p:spPr>
          <a:xfrm>
            <a:off x="1904937" y="5181600"/>
            <a:ext cx="838212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voting place of league leader in war/home runs/</a:t>
            </a:r>
            <a:r>
              <a:rPr lang="en-US" dirty="0" err="1"/>
              <a:t>rbi</a:t>
            </a:r>
            <a:r>
              <a:rPr lang="en-US" dirty="0"/>
              <a:t>/average broken out by decade</a:t>
            </a:r>
          </a:p>
          <a:p>
            <a:pPr marL="285750" indent="-285750">
              <a:buFont typeface="Arial" panose="020B0604020202020204" pitchFamily="34" charset="0"/>
              <a:buChar char="•"/>
            </a:pPr>
            <a:r>
              <a:rPr lang="en-US" dirty="0"/>
              <a:t>The league leader in war is much more likely to finish towards the top of MVP voting in recent decades. League leader in RBI much more likely to finish high in voting pre 2000s</a:t>
            </a:r>
          </a:p>
        </p:txBody>
      </p:sp>
    </p:spTree>
    <p:extLst>
      <p:ext uri="{BB962C8B-B14F-4D97-AF65-F5344CB8AC3E}">
        <p14:creationId xmlns:p14="http://schemas.microsoft.com/office/powerpoint/2010/main" val="3504774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6FAE-358A-B640-8A6A-DA0D867B441E}"/>
              </a:ext>
            </a:extLst>
          </p:cNvPr>
          <p:cNvSpPr>
            <a:spLocks noGrp="1"/>
          </p:cNvSpPr>
          <p:nvPr>
            <p:ph type="title"/>
          </p:nvPr>
        </p:nvSpPr>
        <p:spPr/>
        <p:txBody>
          <a:bodyPr>
            <a:normAutofit/>
          </a:bodyPr>
          <a:lstStyle/>
          <a:p>
            <a:pPr algn="ctr"/>
            <a:r>
              <a:rPr lang="en-US" dirty="0"/>
              <a:t>League Leader Performance In Voting</a:t>
            </a:r>
          </a:p>
        </p:txBody>
      </p:sp>
      <p:pic>
        <p:nvPicPr>
          <p:cNvPr id="5" name="Content Placeholder 4">
            <a:extLst>
              <a:ext uri="{FF2B5EF4-FFF2-40B4-BE49-F238E27FC236}">
                <a16:creationId xmlns:a16="http://schemas.microsoft.com/office/drawing/2014/main" id="{841A0BC9-21CF-C341-B1FE-6AC0516C17D7}"/>
              </a:ext>
            </a:extLst>
          </p:cNvPr>
          <p:cNvPicPr>
            <a:picLocks noGrp="1" noChangeAspect="1"/>
          </p:cNvPicPr>
          <p:nvPr>
            <p:ph idx="1"/>
          </p:nvPr>
        </p:nvPicPr>
        <p:blipFill>
          <a:blip r:embed="rId2"/>
          <a:srcRect/>
          <a:stretch/>
        </p:blipFill>
        <p:spPr>
          <a:xfrm>
            <a:off x="2368063" y="2066086"/>
            <a:ext cx="6335180" cy="2456119"/>
          </a:xfrm>
        </p:spPr>
      </p:pic>
      <p:sp>
        <p:nvSpPr>
          <p:cNvPr id="3" name="TextBox 2">
            <a:extLst>
              <a:ext uri="{FF2B5EF4-FFF2-40B4-BE49-F238E27FC236}">
                <a16:creationId xmlns:a16="http://schemas.microsoft.com/office/drawing/2014/main" id="{A29EA6FB-D7B8-FA43-8C26-077E40605459}"/>
              </a:ext>
            </a:extLst>
          </p:cNvPr>
          <p:cNvSpPr txBox="1"/>
          <p:nvPr/>
        </p:nvSpPr>
        <p:spPr>
          <a:xfrm>
            <a:off x="1904937" y="5181600"/>
            <a:ext cx="838212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number of times a league leader in war/home runs/</a:t>
            </a:r>
            <a:r>
              <a:rPr lang="en-US" dirty="0" err="1"/>
              <a:t>rbi</a:t>
            </a:r>
            <a:r>
              <a:rPr lang="en-US" dirty="0"/>
              <a:t>/average/team win pct finished top 3 in MVP voting broken out by decade</a:t>
            </a:r>
          </a:p>
          <a:p>
            <a:pPr marL="285750" indent="-285750">
              <a:buFont typeface="Arial" panose="020B0604020202020204" pitchFamily="34" charset="0"/>
              <a:buChar char="•"/>
            </a:pPr>
            <a:r>
              <a:rPr lang="en-US" dirty="0"/>
              <a:t>Similar trends as prior slide, also notable team record does not appear to play as big of a role</a:t>
            </a:r>
          </a:p>
        </p:txBody>
      </p:sp>
    </p:spTree>
    <p:extLst>
      <p:ext uri="{BB962C8B-B14F-4D97-AF65-F5344CB8AC3E}">
        <p14:creationId xmlns:p14="http://schemas.microsoft.com/office/powerpoint/2010/main" val="190771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6FAE-358A-B640-8A6A-DA0D867B441E}"/>
              </a:ext>
            </a:extLst>
          </p:cNvPr>
          <p:cNvSpPr>
            <a:spLocks noGrp="1"/>
          </p:cNvSpPr>
          <p:nvPr>
            <p:ph type="title"/>
          </p:nvPr>
        </p:nvSpPr>
        <p:spPr/>
        <p:txBody>
          <a:bodyPr>
            <a:normAutofit fontScale="90000"/>
          </a:bodyPr>
          <a:lstStyle/>
          <a:p>
            <a:pPr algn="ctr"/>
            <a:r>
              <a:rPr lang="en-US" dirty="0"/>
              <a:t>Triple Crown Ranks Relative To Voting Place By Team Quality</a:t>
            </a:r>
          </a:p>
        </p:txBody>
      </p:sp>
      <p:pic>
        <p:nvPicPr>
          <p:cNvPr id="5" name="Content Placeholder 4">
            <a:extLst>
              <a:ext uri="{FF2B5EF4-FFF2-40B4-BE49-F238E27FC236}">
                <a16:creationId xmlns:a16="http://schemas.microsoft.com/office/drawing/2014/main" id="{841A0BC9-21CF-C341-B1FE-6AC0516C17D7}"/>
              </a:ext>
            </a:extLst>
          </p:cNvPr>
          <p:cNvPicPr>
            <a:picLocks noGrp="1" noChangeAspect="1"/>
          </p:cNvPicPr>
          <p:nvPr>
            <p:ph idx="1"/>
          </p:nvPr>
        </p:nvPicPr>
        <p:blipFill>
          <a:blip r:embed="rId2"/>
          <a:srcRect/>
          <a:stretch/>
        </p:blipFill>
        <p:spPr>
          <a:xfrm>
            <a:off x="2420813" y="2066086"/>
            <a:ext cx="7350369" cy="2910640"/>
          </a:xfrm>
        </p:spPr>
      </p:pic>
      <p:sp>
        <p:nvSpPr>
          <p:cNvPr id="3" name="TextBox 2">
            <a:extLst>
              <a:ext uri="{FF2B5EF4-FFF2-40B4-BE49-F238E27FC236}">
                <a16:creationId xmlns:a16="http://schemas.microsoft.com/office/drawing/2014/main" id="{A29EA6FB-D7B8-FA43-8C26-077E40605459}"/>
              </a:ext>
            </a:extLst>
          </p:cNvPr>
          <p:cNvSpPr txBox="1"/>
          <p:nvPr/>
        </p:nvSpPr>
        <p:spPr>
          <a:xfrm>
            <a:off x="1904937" y="5181600"/>
            <a:ext cx="8382123"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better a player does in the triple crown categories the better they do in MVP voting</a:t>
            </a:r>
          </a:p>
          <a:p>
            <a:pPr marL="285750" indent="-285750">
              <a:buFont typeface="Arial" panose="020B0604020202020204" pitchFamily="34" charset="0"/>
              <a:buChar char="•"/>
            </a:pPr>
            <a:r>
              <a:rPr lang="en-US" dirty="0"/>
              <a:t>The better a team is also helps, though the importance has shrunk over time</a:t>
            </a:r>
          </a:p>
        </p:txBody>
      </p:sp>
    </p:spTree>
    <p:extLst>
      <p:ext uri="{BB962C8B-B14F-4D97-AF65-F5344CB8AC3E}">
        <p14:creationId xmlns:p14="http://schemas.microsoft.com/office/powerpoint/2010/main" val="219069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6FAE-358A-B640-8A6A-DA0D867B441E}"/>
              </a:ext>
            </a:extLst>
          </p:cNvPr>
          <p:cNvSpPr>
            <a:spLocks noGrp="1"/>
          </p:cNvSpPr>
          <p:nvPr>
            <p:ph type="title"/>
          </p:nvPr>
        </p:nvSpPr>
        <p:spPr/>
        <p:txBody>
          <a:bodyPr>
            <a:normAutofit fontScale="90000"/>
          </a:bodyPr>
          <a:lstStyle/>
          <a:p>
            <a:pPr algn="ctr"/>
            <a:r>
              <a:rPr lang="en-US" dirty="0"/>
              <a:t>WAR Rank Relative To Voting Place By Team Quality</a:t>
            </a:r>
          </a:p>
        </p:txBody>
      </p:sp>
      <p:pic>
        <p:nvPicPr>
          <p:cNvPr id="5" name="Content Placeholder 4">
            <a:extLst>
              <a:ext uri="{FF2B5EF4-FFF2-40B4-BE49-F238E27FC236}">
                <a16:creationId xmlns:a16="http://schemas.microsoft.com/office/drawing/2014/main" id="{841A0BC9-21CF-C341-B1FE-6AC0516C17D7}"/>
              </a:ext>
            </a:extLst>
          </p:cNvPr>
          <p:cNvPicPr>
            <a:picLocks noGrp="1" noChangeAspect="1"/>
          </p:cNvPicPr>
          <p:nvPr>
            <p:ph idx="1"/>
          </p:nvPr>
        </p:nvPicPr>
        <p:blipFill>
          <a:blip r:embed="rId2"/>
          <a:srcRect/>
          <a:stretch/>
        </p:blipFill>
        <p:spPr>
          <a:xfrm>
            <a:off x="1904937" y="2066086"/>
            <a:ext cx="7391463" cy="3115514"/>
          </a:xfrm>
        </p:spPr>
      </p:pic>
      <p:sp>
        <p:nvSpPr>
          <p:cNvPr id="3" name="TextBox 2">
            <a:extLst>
              <a:ext uri="{FF2B5EF4-FFF2-40B4-BE49-F238E27FC236}">
                <a16:creationId xmlns:a16="http://schemas.microsoft.com/office/drawing/2014/main" id="{A29EA6FB-D7B8-FA43-8C26-077E40605459}"/>
              </a:ext>
            </a:extLst>
          </p:cNvPr>
          <p:cNvSpPr txBox="1"/>
          <p:nvPr/>
        </p:nvSpPr>
        <p:spPr>
          <a:xfrm>
            <a:off x="1904937" y="5181600"/>
            <a:ext cx="8382123"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better a player does in WAR the better they do in MVP voting</a:t>
            </a:r>
          </a:p>
          <a:p>
            <a:pPr marL="285750" indent="-285750">
              <a:buFont typeface="Arial" panose="020B0604020202020204" pitchFamily="34" charset="0"/>
              <a:buChar char="•"/>
            </a:pPr>
            <a:r>
              <a:rPr lang="en-US" dirty="0"/>
              <a:t>The better a team is also helps, though the importance has shrunk over time</a:t>
            </a:r>
          </a:p>
        </p:txBody>
      </p:sp>
    </p:spTree>
    <p:extLst>
      <p:ext uri="{BB962C8B-B14F-4D97-AF65-F5344CB8AC3E}">
        <p14:creationId xmlns:p14="http://schemas.microsoft.com/office/powerpoint/2010/main" val="34039289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718</TotalTime>
  <Words>900</Words>
  <Application>Microsoft Macintosh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Sitka Heading</vt:lpstr>
      <vt:lpstr>Source Sans Pro</vt:lpstr>
      <vt:lpstr>3DFloatVTI</vt:lpstr>
      <vt:lpstr>MLB MVP Voting</vt:lpstr>
      <vt:lpstr>Background </vt:lpstr>
      <vt:lpstr>The Task </vt:lpstr>
      <vt:lpstr>The Data</vt:lpstr>
      <vt:lpstr>Points Of Focus</vt:lpstr>
      <vt:lpstr>League Leader Performance In Voting</vt:lpstr>
      <vt:lpstr>League Leader Performance In Voting</vt:lpstr>
      <vt:lpstr>Triple Crown Ranks Relative To Voting Place By Team Quality</vt:lpstr>
      <vt:lpstr>WAR Rank Relative To Voting Place By Team Quality</vt:lpstr>
      <vt:lpstr>MVP Winner War Performance Relative To League Leader</vt:lpstr>
      <vt:lpstr>Expected Vote Performance By Team</vt:lpstr>
      <vt:lpstr>Expected Vote Performance By Player</vt:lpstr>
      <vt:lpstr>Extreme Performance Analysis (Triple Crown Stats)</vt:lpstr>
      <vt:lpstr>Extreme Performance Analysis (WAR)</vt:lpstr>
      <vt:lpstr>Conclusions</vt:lpstr>
      <vt:lpstr>Additional Areas Of Interest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53927</dc:creator>
  <cp:lastModifiedBy>53927</cp:lastModifiedBy>
  <cp:revision>195</cp:revision>
  <dcterms:created xsi:type="dcterms:W3CDTF">2021-01-31T17:36:30Z</dcterms:created>
  <dcterms:modified xsi:type="dcterms:W3CDTF">2021-02-14T17:18:06Z</dcterms:modified>
</cp:coreProperties>
</file>