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4A"/>
    <a:srgbClr val="3B3838"/>
    <a:srgbClr val="7F7E7E"/>
    <a:srgbClr val="005792"/>
    <a:srgbClr val="F7F7F7"/>
    <a:srgbClr val="FDB44B"/>
    <a:srgbClr val="44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C3E4F-6F24-424F-96AF-80F2DF39B8B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AEFBB-4D8B-4BB6-BCB7-BE16B103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5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AEFBB-4D8B-4BB6-BCB7-BE16B1038C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6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2B1F5-B2C7-46BE-903E-9297CB35C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D6383-D71F-46D8-8D56-3207CF4D0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1BF7-0EDF-4CA7-B4D7-5137F052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E134-557C-4CC0-8E21-D858F16F6701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CC2E8-829C-4C49-9819-81517529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C1C9F-0538-43BD-B9B8-32402DD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86E-EF82-4E00-9EB6-187C48C6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E67D0-492C-4103-B411-E44C4CF2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A1912-82F9-4569-A0E8-68C3B2EC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B0F4-DE92-4D7A-B497-336202CD53AA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96C51-2701-4645-BA6F-D3B38942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AB2EF-8061-4209-9FD9-8A46CA37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5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9361FA-60EC-4778-9EFB-EBDF14794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88D50-C222-43B6-AC16-6E3C0D9E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4A399-4F97-4507-8D49-2E9D405E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32E-9A86-4DB3-9D35-DC2BF6C6CF7F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CCC79-9300-401B-ACCF-F9C27B07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97B14-EFA5-4BDA-B504-ADB58013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0374045-EF23-412A-8921-C0F09DA990E9}"/>
              </a:ext>
            </a:extLst>
          </p:cNvPr>
          <p:cNvSpPr/>
          <p:nvPr userDrawn="1"/>
        </p:nvSpPr>
        <p:spPr>
          <a:xfrm flipH="1" flipV="1">
            <a:off x="6438122" y="747713"/>
            <a:ext cx="5753878" cy="431424"/>
          </a:xfrm>
          <a:custGeom>
            <a:avLst/>
            <a:gdLst>
              <a:gd name="connsiteX0" fmla="*/ 0 w 6923314"/>
              <a:gd name="connsiteY0" fmla="*/ 0 h 549275"/>
              <a:gd name="connsiteX1" fmla="*/ 6923314 w 6923314"/>
              <a:gd name="connsiteY1" fmla="*/ 0 h 549275"/>
              <a:gd name="connsiteX2" fmla="*/ 6534070 w 6923314"/>
              <a:gd name="connsiteY2" fmla="*/ 549275 h 549275"/>
              <a:gd name="connsiteX3" fmla="*/ 0 w 6923314"/>
              <a:gd name="connsiteY3" fmla="*/ 549275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3314" h="549275">
                <a:moveTo>
                  <a:pt x="0" y="0"/>
                </a:moveTo>
                <a:lnTo>
                  <a:pt x="6923314" y="0"/>
                </a:lnTo>
                <a:lnTo>
                  <a:pt x="6534070" y="549275"/>
                </a:lnTo>
                <a:lnTo>
                  <a:pt x="0" y="549275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7F5EB3-E302-4DD6-A784-82F941C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3" y="209608"/>
            <a:ext cx="6150429" cy="557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7B7F9-7336-4F2E-BA18-1B9F8A8E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2550"/>
            <a:ext cx="11334750" cy="48244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E041-D697-42C0-AEF4-92C8703D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739" y="6403975"/>
            <a:ext cx="2743200" cy="365125"/>
          </a:xfrm>
        </p:spPr>
        <p:txBody>
          <a:bodyPr/>
          <a:lstStyle/>
          <a:p>
            <a:fld id="{B5A1834F-EA84-48C0-A8B4-B9C0439C0829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264BF-9A2A-43A3-9DE2-F1AD5A29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6100" y="6403975"/>
            <a:ext cx="601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72058-97D7-4126-8E8A-0AD19AFE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149" y="6403975"/>
            <a:ext cx="571111" cy="365125"/>
          </a:xfrm>
        </p:spPr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2FB5D0A-2270-4106-ABCD-8FD50BD94B78}"/>
              </a:ext>
            </a:extLst>
          </p:cNvPr>
          <p:cNvSpPr/>
          <p:nvPr userDrawn="1"/>
        </p:nvSpPr>
        <p:spPr>
          <a:xfrm>
            <a:off x="0" y="725648"/>
            <a:ext cx="6923314" cy="453489"/>
          </a:xfrm>
          <a:custGeom>
            <a:avLst/>
            <a:gdLst>
              <a:gd name="connsiteX0" fmla="*/ 0 w 6923314"/>
              <a:gd name="connsiteY0" fmla="*/ 0 h 549275"/>
              <a:gd name="connsiteX1" fmla="*/ 6923314 w 6923314"/>
              <a:gd name="connsiteY1" fmla="*/ 0 h 549275"/>
              <a:gd name="connsiteX2" fmla="*/ 6534070 w 6923314"/>
              <a:gd name="connsiteY2" fmla="*/ 549275 h 549275"/>
              <a:gd name="connsiteX3" fmla="*/ 0 w 6923314"/>
              <a:gd name="connsiteY3" fmla="*/ 549275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3314" h="549275">
                <a:moveTo>
                  <a:pt x="0" y="0"/>
                </a:moveTo>
                <a:lnTo>
                  <a:pt x="6923314" y="0"/>
                </a:lnTo>
                <a:lnTo>
                  <a:pt x="6534070" y="549275"/>
                </a:lnTo>
                <a:lnTo>
                  <a:pt x="0" y="549275"/>
                </a:lnTo>
                <a:close/>
              </a:path>
            </a:pathLst>
          </a:custGeom>
          <a:solidFill>
            <a:srgbClr val="00204A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BC1C-A56F-419D-909A-676A3E4A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12B5A-5C0D-497D-9941-CB4402CD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44851-515F-416F-BB65-3FA2A02F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4AE9-3698-43C0-A487-3460B296B117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11237-7CD4-4A8B-9F68-395F93B6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D6A8D-A83E-48C4-AB05-FCD31362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1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3E6C3-1B09-494D-8AAC-13858084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C0BEE-A903-4B02-B662-B9C703AD9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418C16-3860-46F1-96D8-3312D028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9D03D-7A80-4C65-9F82-0B00F57E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81C2-3BAA-4334-85DD-C832B5874855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A0C09-F2F7-47B0-8917-6501C6C7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4C88F-4983-4413-9C4B-3F694264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46205-F616-40BF-B697-35DB9A74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F3631-F5AB-45F9-9886-6676ADB8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06219-80C3-456F-B754-402EB0F2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9C02C-2CD1-4D3D-8A45-87C7EE736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106E4-18A6-4F2C-8429-F68C9197C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4BD64A-BE21-4633-A000-5A7BC654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1119-E1F0-4F2E-A254-C349D4070000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8C4A17-726E-4380-B1EA-9AF332CE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B37E0-B4C0-4A57-A9DA-53DCFFDB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0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C206-A4D3-4E51-B04E-3F2ABA34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E8BD5-8AEC-417C-99ED-EE9EABD3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4A8-C9FB-4FA7-96B7-FA7C27489435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D0ED0-3748-4A80-9C50-CF8324EC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6FB7F6-4FC2-4D33-85C2-93AECD51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7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4527AA-54EB-4E52-B19D-2079D0D4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832B-3967-4863-8795-FF5DE9EB5B04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29EC42-DBFE-4AC7-9F72-18DADC82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DC113-B38D-4E28-97F3-1C0E458D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44253-27A6-449A-8C8F-A53DBD65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F05B-3794-4B95-B1CB-20AA385F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C007F3-2805-430B-AEE7-54B8E7D5A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DD6C7-2FCF-4718-AED7-F0CC3657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1F29-084C-4209-81E4-25742B2463EA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83A95-B8DC-4A3C-A047-F2F71BCE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88C7-47F2-4327-9084-F8479A0D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726E-22EB-47EE-B96F-ECC7762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17427-441C-4DEC-88FC-9762FD786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2FB08-1390-4447-9933-D06C0043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97C70F-3F18-41FB-882A-3CC8E8F1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F155-D6F9-469F-9365-A7EF288942E1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613E8-4D82-4BAD-87BD-87756B51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26D89-CAAB-419D-8118-B15A96E5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4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B8FD57-F7FE-4BD9-8BD7-C53F4AD9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95F6A-359E-4E48-A0C4-B6B5B009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5480-5859-45EA-B972-BA21FB2AC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740B-1637-46A7-BCDB-664CEBDFBA61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16D6D-1394-441D-B0EE-301933A88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AAD44-1AFA-4E7A-B204-E72965485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6C77-A859-4F2F-A0CC-69A7D446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3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4A"/>
          </a:solidFill>
          <a:latin typeface="KoPubWorld돋움체_Pro Bold" panose="00000800000000000000" pitchFamily="50" charset="-127"/>
          <a:ea typeface="KoPubWorld돋움체_Pro Bold" panose="00000800000000000000" pitchFamily="50" charset="-127"/>
          <a:cs typeface="KoPubWorld돋움체_Pro Bold" panose="00000800000000000000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flaticon.com/packs/managemen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E490D-F21F-497D-9A6B-85BF373B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813" y="2604513"/>
            <a:ext cx="7689237" cy="1196367"/>
          </a:xfrm>
        </p:spPr>
        <p:txBody>
          <a:bodyPr>
            <a:noAutofit/>
          </a:bodyPr>
          <a:lstStyle/>
          <a:p>
            <a:pPr algn="r">
              <a:lnSpc>
                <a:spcPts val="48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현대제철과 기상청 데이터를 활용한</a:t>
            </a:r>
            <a:br>
              <a:rPr lang="en-US" altLang="ko-KR" sz="40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</a:br>
            <a:r>
              <a:rPr lang="ko-KR" altLang="en-US" sz="3200" dirty="0">
                <a:solidFill>
                  <a:srgbClr val="005792"/>
                </a:solidFill>
              </a:rPr>
              <a:t>공장 내 철강 제품의 결로 발생 예측 모형 개발</a:t>
            </a:r>
            <a:endParaRPr lang="ko-KR" altLang="en-US" sz="4000" dirty="0">
              <a:solidFill>
                <a:srgbClr val="00579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F3F318-1F0F-44B6-BDDD-67DEABC76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5981" y="5715985"/>
            <a:ext cx="3231069" cy="475265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b="1" dirty="0" err="1">
                <a:solidFill>
                  <a:srgbClr val="3B3838"/>
                </a:solidFill>
              </a:rPr>
              <a:t>팀명</a:t>
            </a:r>
            <a:r>
              <a:rPr lang="en-US" altLang="ko-KR" sz="1600" dirty="0">
                <a:solidFill>
                  <a:srgbClr val="3B3838"/>
                </a:solidFill>
              </a:rPr>
              <a:t>: </a:t>
            </a:r>
            <a:r>
              <a:rPr lang="ko-KR" altLang="en-US" sz="1600" dirty="0" err="1">
                <a:solidFill>
                  <a:srgbClr val="3B3838"/>
                </a:solidFill>
              </a:rPr>
              <a:t>팀원명</a:t>
            </a:r>
            <a:r>
              <a:rPr lang="ko-KR" altLang="en-US" sz="1600" dirty="0">
                <a:solidFill>
                  <a:srgbClr val="3B3838"/>
                </a:solidFill>
              </a:rPr>
              <a:t>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팀원명</a:t>
            </a:r>
            <a:r>
              <a:rPr lang="ko-KR" altLang="en-US" sz="1600" dirty="0">
                <a:solidFill>
                  <a:srgbClr val="3B3838"/>
                </a:solidFill>
              </a:rPr>
              <a:t> </a:t>
            </a:r>
            <a:r>
              <a:rPr lang="ko-KR" altLang="en-US" sz="1600" dirty="0" err="1">
                <a:solidFill>
                  <a:srgbClr val="3B3838"/>
                </a:solidFill>
              </a:rPr>
              <a:t>팀원명</a:t>
            </a:r>
            <a:endParaRPr lang="ko-KR" altLang="en-US" sz="1600" dirty="0">
              <a:solidFill>
                <a:srgbClr val="3B3838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779D38E-7846-46D4-A727-492FF0BE3064}"/>
              </a:ext>
            </a:extLst>
          </p:cNvPr>
          <p:cNvGrpSpPr/>
          <p:nvPr/>
        </p:nvGrpSpPr>
        <p:grpSpPr>
          <a:xfrm>
            <a:off x="0" y="1751680"/>
            <a:ext cx="5943600" cy="4439570"/>
            <a:chOff x="1181100" y="1735375"/>
            <a:chExt cx="6400800" cy="4781075"/>
          </a:xfrm>
          <a:blipFill>
            <a:blip r:embed="rId2"/>
            <a:stretch>
              <a:fillRect/>
            </a:stretch>
          </a:blipFill>
        </p:grpSpPr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94D6611E-9B44-426C-9583-3B4BA485109E}"/>
                </a:ext>
              </a:extLst>
            </p:cNvPr>
            <p:cNvSpPr/>
            <p:nvPr/>
          </p:nvSpPr>
          <p:spPr>
            <a:xfrm>
              <a:off x="3678744" y="3696007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B7183519-92C5-4B17-B81C-EE65E64497AF}"/>
                </a:ext>
              </a:extLst>
            </p:cNvPr>
            <p:cNvSpPr/>
            <p:nvPr/>
          </p:nvSpPr>
          <p:spPr>
            <a:xfrm>
              <a:off x="5451130" y="4679579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6CEADBE-BA54-49C5-BA7F-CE617939F327}"/>
                </a:ext>
              </a:extLst>
            </p:cNvPr>
            <p:cNvSpPr/>
            <p:nvPr/>
          </p:nvSpPr>
          <p:spPr>
            <a:xfrm>
              <a:off x="1181100" y="3698178"/>
              <a:ext cx="1083642" cy="1836871"/>
            </a:xfrm>
            <a:custGeom>
              <a:avLst/>
              <a:gdLst>
                <a:gd name="connsiteX0" fmla="*/ 0 w 1083642"/>
                <a:gd name="connsiteY0" fmla="*/ 0 h 1836871"/>
                <a:gd name="connsiteX1" fmla="*/ 624424 w 1083642"/>
                <a:gd name="connsiteY1" fmla="*/ 0 h 1836871"/>
                <a:gd name="connsiteX2" fmla="*/ 1083642 w 1083642"/>
                <a:gd name="connsiteY2" fmla="*/ 918436 h 1836871"/>
                <a:gd name="connsiteX3" fmla="*/ 624424 w 1083642"/>
                <a:gd name="connsiteY3" fmla="*/ 1836871 h 1836871"/>
                <a:gd name="connsiteX4" fmla="*/ 0 w 1083642"/>
                <a:gd name="connsiteY4" fmla="*/ 1836871 h 183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642" h="1836871">
                  <a:moveTo>
                    <a:pt x="0" y="0"/>
                  </a:moveTo>
                  <a:lnTo>
                    <a:pt x="624424" y="0"/>
                  </a:lnTo>
                  <a:lnTo>
                    <a:pt x="1083642" y="918436"/>
                  </a:lnTo>
                  <a:lnTo>
                    <a:pt x="624424" y="1836871"/>
                  </a:lnTo>
                  <a:lnTo>
                    <a:pt x="0" y="18368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3A0535CF-42AD-41F5-9653-E5185D20F90F}"/>
                </a:ext>
              </a:extLst>
            </p:cNvPr>
            <p:cNvSpPr/>
            <p:nvPr/>
          </p:nvSpPr>
          <p:spPr>
            <a:xfrm>
              <a:off x="1906358" y="2716776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691BA868-5193-4786-9689-6AA47D00CBB3}"/>
                </a:ext>
              </a:extLst>
            </p:cNvPr>
            <p:cNvSpPr/>
            <p:nvPr/>
          </p:nvSpPr>
          <p:spPr>
            <a:xfrm>
              <a:off x="3678744" y="1735375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A55C142A-E071-4822-ABF4-DEA7462DBA56}"/>
                </a:ext>
              </a:extLst>
            </p:cNvPr>
            <p:cNvSpPr/>
            <p:nvPr/>
          </p:nvSpPr>
          <p:spPr>
            <a:xfrm>
              <a:off x="1906357" y="4679579"/>
              <a:ext cx="2130770" cy="183687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533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E490D-F21F-497D-9A6B-85BF373B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381" y="571500"/>
            <a:ext cx="7689237" cy="629055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en-US" altLang="ko-KR" sz="3200" dirty="0">
                <a:solidFill>
                  <a:srgbClr val="005792"/>
                </a:solidFill>
              </a:rPr>
              <a:t>Contents</a:t>
            </a:r>
            <a:endParaRPr lang="ko-KR" altLang="en-US" sz="4000" dirty="0">
              <a:solidFill>
                <a:srgbClr val="005792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F4C280-EBD2-4082-BB02-ECD24E177E15}"/>
              </a:ext>
            </a:extLst>
          </p:cNvPr>
          <p:cNvCxnSpPr>
            <a:cxnSpLocks/>
          </p:cNvCxnSpPr>
          <p:nvPr/>
        </p:nvCxnSpPr>
        <p:spPr>
          <a:xfrm>
            <a:off x="4852987" y="1285875"/>
            <a:ext cx="2486025" cy="0"/>
          </a:xfrm>
          <a:prstGeom prst="line">
            <a:avLst/>
          </a:prstGeom>
          <a:ln w="19050">
            <a:solidFill>
              <a:srgbClr val="0020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001295-A0E6-402D-8B54-A3040E9FC948}"/>
              </a:ext>
            </a:extLst>
          </p:cNvPr>
          <p:cNvSpPr/>
          <p:nvPr/>
        </p:nvSpPr>
        <p:spPr>
          <a:xfrm>
            <a:off x="6575149" y="6286500"/>
            <a:ext cx="4909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https://www.flaticon.com/packs/management</a:t>
            </a:r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CF95B87-0E0B-4892-9305-132A4D3B9BCB}"/>
              </a:ext>
            </a:extLst>
          </p:cNvPr>
          <p:cNvGrpSpPr/>
          <p:nvPr/>
        </p:nvGrpSpPr>
        <p:grpSpPr>
          <a:xfrm>
            <a:off x="1017786" y="2351896"/>
            <a:ext cx="10720674" cy="2154209"/>
            <a:chOff x="1017786" y="2345622"/>
            <a:chExt cx="10720674" cy="215420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015B0EB-E139-416E-A502-A28A075E1BB1}"/>
                </a:ext>
              </a:extLst>
            </p:cNvPr>
            <p:cNvGrpSpPr/>
            <p:nvPr/>
          </p:nvGrpSpPr>
          <p:grpSpPr>
            <a:xfrm>
              <a:off x="1017786" y="3170873"/>
              <a:ext cx="10156427" cy="1328958"/>
              <a:chOff x="968066" y="3170873"/>
              <a:chExt cx="10156427" cy="132895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B6E0B12-A408-4495-B774-2AADD69B71EB}"/>
                  </a:ext>
                </a:extLst>
              </p:cNvPr>
              <p:cNvGrpSpPr/>
              <p:nvPr/>
            </p:nvGrpSpPr>
            <p:grpSpPr>
              <a:xfrm>
                <a:off x="968066" y="3170873"/>
                <a:ext cx="1328958" cy="1328958"/>
                <a:chOff x="576042" y="4021821"/>
                <a:chExt cx="1328958" cy="132895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C060D78A-1203-47B1-BBE7-66F8560B963F}"/>
                    </a:ext>
                  </a:extLst>
                </p:cNvPr>
                <p:cNvSpPr/>
                <p:nvPr/>
              </p:nvSpPr>
              <p:spPr>
                <a:xfrm>
                  <a:off x="576042" y="4021821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DB82E820-1B33-478D-8CB5-920665B22C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9566" y="4295345"/>
                  <a:ext cx="781910" cy="781910"/>
                </a:xfrm>
                <a:prstGeom prst="rect">
                  <a:avLst/>
                </a:prstGeom>
              </p:spPr>
            </p:pic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CA26B28-0BA9-4434-87D8-BF4D8D7A1AC7}"/>
                  </a:ext>
                </a:extLst>
              </p:cNvPr>
              <p:cNvGrpSpPr/>
              <p:nvPr/>
            </p:nvGrpSpPr>
            <p:grpSpPr>
              <a:xfrm>
                <a:off x="3174933" y="3170873"/>
                <a:ext cx="1328958" cy="1328958"/>
                <a:chOff x="2397736" y="4021821"/>
                <a:chExt cx="1328958" cy="1328958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B2C406F6-36DC-4D36-BC71-225CCF575B44}"/>
                    </a:ext>
                  </a:extLst>
                </p:cNvPr>
                <p:cNvSpPr/>
                <p:nvPr/>
              </p:nvSpPr>
              <p:spPr>
                <a:xfrm>
                  <a:off x="2397736" y="4021821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AFE6EDCC-A68F-4CF2-B190-710E8EDBBF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615" y="4296055"/>
                  <a:ext cx="781200" cy="7812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3DE9205-D6F0-46C5-B566-AE3072E3FFDC}"/>
                  </a:ext>
                </a:extLst>
              </p:cNvPr>
              <p:cNvGrpSpPr/>
              <p:nvPr/>
            </p:nvGrpSpPr>
            <p:grpSpPr>
              <a:xfrm>
                <a:off x="5381800" y="3170873"/>
                <a:ext cx="1328958" cy="1328958"/>
                <a:chOff x="5260069" y="4021821"/>
                <a:chExt cx="1328958" cy="1328958"/>
              </a:xfrm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F867B0C6-AB8A-4924-A0C9-43EB7947CA0B}"/>
                    </a:ext>
                  </a:extLst>
                </p:cNvPr>
                <p:cNvSpPr/>
                <p:nvPr/>
              </p:nvSpPr>
              <p:spPr>
                <a:xfrm>
                  <a:off x="5260069" y="4021821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CD8FE39F-FEC7-4A54-AD8D-089FE63CED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3948" y="4296055"/>
                  <a:ext cx="781200" cy="781200"/>
                </a:xfrm>
                <a:prstGeom prst="rect">
                  <a:avLst/>
                </a:prstGeom>
              </p:spPr>
            </p:pic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CAFF260A-9CD4-4B6A-8CF7-3FD2737FAC18}"/>
                  </a:ext>
                </a:extLst>
              </p:cNvPr>
              <p:cNvGrpSpPr/>
              <p:nvPr/>
            </p:nvGrpSpPr>
            <p:grpSpPr>
              <a:xfrm>
                <a:off x="7588667" y="3170873"/>
                <a:ext cx="1328958" cy="1328958"/>
                <a:chOff x="7626110" y="3170873"/>
                <a:chExt cx="1328958" cy="1328958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BCBE219-8448-476E-B6D6-A318FAB1E67D}"/>
                    </a:ext>
                  </a:extLst>
                </p:cNvPr>
                <p:cNvSpPr/>
                <p:nvPr/>
              </p:nvSpPr>
              <p:spPr>
                <a:xfrm>
                  <a:off x="7626110" y="3170873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B1A44C5D-0F33-476C-82EE-5F5516CBD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9989" y="3444397"/>
                  <a:ext cx="781200" cy="7812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E60141F-12E1-4C85-B70D-9BAFE942C1D2}"/>
                  </a:ext>
                </a:extLst>
              </p:cNvPr>
              <p:cNvGrpSpPr/>
              <p:nvPr/>
            </p:nvGrpSpPr>
            <p:grpSpPr>
              <a:xfrm>
                <a:off x="9795535" y="3170873"/>
                <a:ext cx="1328958" cy="1328958"/>
                <a:chOff x="9689195" y="4021821"/>
                <a:chExt cx="1328958" cy="132895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BE5463AE-D157-4948-B022-665F87FC3710}"/>
                    </a:ext>
                  </a:extLst>
                </p:cNvPr>
                <p:cNvSpPr/>
                <p:nvPr/>
              </p:nvSpPr>
              <p:spPr>
                <a:xfrm>
                  <a:off x="9689195" y="4021821"/>
                  <a:ext cx="1328958" cy="1328958"/>
                </a:xfrm>
                <a:prstGeom prst="ellipse">
                  <a:avLst/>
                </a:prstGeom>
                <a:noFill/>
                <a:ln w="28575"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2ACAA759-1787-4105-A076-46D58C27BA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63074" y="4295345"/>
                  <a:ext cx="781200" cy="781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E9F3BF8-8C6B-4DA3-A70F-CBD6BF40ABB6}"/>
                </a:ext>
              </a:extLst>
            </p:cNvPr>
            <p:cNvGrpSpPr/>
            <p:nvPr/>
          </p:nvGrpSpPr>
          <p:grpSpPr>
            <a:xfrm>
              <a:off x="1086985" y="2345622"/>
              <a:ext cx="10651475" cy="707886"/>
              <a:chOff x="1086985" y="2345622"/>
              <a:chExt cx="10651475" cy="70788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BB05EE-4BC6-4F84-AB93-B72A218C192D}"/>
                  </a:ext>
                </a:extLst>
              </p:cNvPr>
              <p:cNvSpPr txBox="1"/>
              <p:nvPr/>
            </p:nvSpPr>
            <p:spPr>
              <a:xfrm>
                <a:off x="1086985" y="2499510"/>
                <a:ext cx="11905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공모배경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45D33C-29F1-4A60-9C96-01DE0C8D9E10}"/>
                  </a:ext>
                </a:extLst>
              </p:cNvPr>
              <p:cNvSpPr txBox="1"/>
              <p:nvPr/>
            </p:nvSpPr>
            <p:spPr>
              <a:xfrm>
                <a:off x="2942316" y="2499510"/>
                <a:ext cx="18936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활용데이터 정의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C4564D-49F5-43F8-AE78-B5F30A438697}"/>
                  </a:ext>
                </a:extLst>
              </p:cNvPr>
              <p:cNvSpPr txBox="1"/>
              <p:nvPr/>
            </p:nvSpPr>
            <p:spPr>
              <a:xfrm>
                <a:off x="5149183" y="2345622"/>
                <a:ext cx="18936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데이터 처리방안 </a:t>
                </a:r>
                <a:r>
                  <a:rPr lang="en-US" altLang="ko-KR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&amp; </a:t>
                </a:r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분석기법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5F0ED4-94E9-4D35-942A-BC9149E95742}"/>
                  </a:ext>
                </a:extLst>
              </p:cNvPr>
              <p:cNvSpPr txBox="1"/>
              <p:nvPr/>
            </p:nvSpPr>
            <p:spPr>
              <a:xfrm>
                <a:off x="7339012" y="2499510"/>
                <a:ext cx="18936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분석결과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4BDDB3-DDBE-4959-81B6-1228E90C6933}"/>
                  </a:ext>
                </a:extLst>
              </p:cNvPr>
              <p:cNvSpPr txBox="1"/>
              <p:nvPr/>
            </p:nvSpPr>
            <p:spPr>
              <a:xfrm>
                <a:off x="9281008" y="2499510"/>
                <a:ext cx="24574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rPr>
                  <a:t>활용방안 및 기대효과</a:t>
                </a:r>
              </a:p>
            </p:txBody>
          </p:sp>
        </p:grp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AA669AB-D090-4285-8955-ACE2D631D5D5}"/>
                </a:ext>
              </a:extLst>
            </p:cNvPr>
            <p:cNvCxnSpPr>
              <a:cxnSpLocks/>
            </p:cNvCxnSpPr>
            <p:nvPr/>
          </p:nvCxnSpPr>
          <p:spPr>
            <a:xfrm>
              <a:off x="2500312" y="3834997"/>
              <a:ext cx="557213" cy="0"/>
            </a:xfrm>
            <a:prstGeom prst="line">
              <a:avLst/>
            </a:prstGeom>
            <a:ln w="19050">
              <a:solidFill>
                <a:srgbClr val="002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BC3BA9D-DE3A-4AAE-B564-773F95E03950}"/>
                </a:ext>
              </a:extLst>
            </p:cNvPr>
            <p:cNvCxnSpPr>
              <a:cxnSpLocks/>
            </p:cNvCxnSpPr>
            <p:nvPr/>
          </p:nvCxnSpPr>
          <p:spPr>
            <a:xfrm>
              <a:off x="4729162" y="3808791"/>
              <a:ext cx="557213" cy="0"/>
            </a:xfrm>
            <a:prstGeom prst="line">
              <a:avLst/>
            </a:prstGeom>
            <a:ln w="19050">
              <a:solidFill>
                <a:srgbClr val="002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1F8727DB-C5EB-4151-9159-512E925807D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437" y="3782585"/>
              <a:ext cx="557213" cy="0"/>
            </a:xfrm>
            <a:prstGeom prst="line">
              <a:avLst/>
            </a:prstGeom>
            <a:ln w="19050">
              <a:solidFill>
                <a:srgbClr val="002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220B756-CD6B-4D24-8413-F0916CF64C38}"/>
                </a:ext>
              </a:extLst>
            </p:cNvPr>
            <p:cNvCxnSpPr>
              <a:cxnSpLocks/>
            </p:cNvCxnSpPr>
            <p:nvPr/>
          </p:nvCxnSpPr>
          <p:spPr>
            <a:xfrm>
              <a:off x="9139237" y="3756379"/>
              <a:ext cx="557213" cy="0"/>
            </a:xfrm>
            <a:prstGeom prst="line">
              <a:avLst/>
            </a:prstGeom>
            <a:ln w="19050">
              <a:solidFill>
                <a:srgbClr val="002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695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공모배경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4AD78-7DE2-49D3-BF11-EFF89523A421}"/>
              </a:ext>
            </a:extLst>
          </p:cNvPr>
          <p:cNvSpPr txBox="1"/>
          <p:nvPr/>
        </p:nvSpPr>
        <p:spPr>
          <a:xfrm>
            <a:off x="838199" y="2152650"/>
            <a:ext cx="9772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온도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습도와 결로발생 여부의 상관관계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실내 공기의 습도가 높을수록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접하는 면의 표면온도가 낮을수록 결로의 발생위험이 커진다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관련 논문 출처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dirty="0" err="1"/>
              <a:t>박소희</a:t>
            </a:r>
            <a:r>
              <a:rPr lang="en-US" altLang="ko-KR" dirty="0"/>
              <a:t>. "</a:t>
            </a:r>
            <a:r>
              <a:rPr lang="ko-KR" altLang="en-US" dirty="0"/>
              <a:t>창호 </a:t>
            </a:r>
            <a:r>
              <a:rPr lang="ko-KR" altLang="en-US" dirty="0" err="1"/>
              <a:t>표면결로</a:t>
            </a:r>
            <a:r>
              <a:rPr lang="ko-KR" altLang="en-US" dirty="0"/>
              <a:t> 방지성능 평가에 관한 연구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  <a:r>
              <a:rPr lang="en-US" altLang="ko-KR" dirty="0"/>
              <a:t>VOL.- NO.- (2015)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E4DDD084-1782-4596-8C5C-2BAE938A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3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활용데이터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3C25D-D265-45B7-8163-E315936319E3}"/>
              </a:ext>
            </a:extLst>
          </p:cNvPr>
          <p:cNvSpPr txBox="1"/>
          <p:nvPr/>
        </p:nvSpPr>
        <p:spPr>
          <a:xfrm>
            <a:off x="838200" y="2152650"/>
            <a:ext cx="5599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현대제철 데이터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기상청 데이터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</a:t>
            </a: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기타 공공데이터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78E04C-0D1E-4D01-90C8-7027C98D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2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처리방안 </a:t>
            </a:r>
            <a:r>
              <a:rPr lang="en-US" altLang="ko-KR" dirty="0"/>
              <a:t>&amp; </a:t>
            </a:r>
            <a:r>
              <a:rPr lang="ko-KR" altLang="en-US" dirty="0"/>
              <a:t>분석기법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70B40-0D2E-4474-8B0C-0F9C226B567F}"/>
              </a:ext>
            </a:extLst>
          </p:cNvPr>
          <p:cNvSpPr txBox="1"/>
          <p:nvPr/>
        </p:nvSpPr>
        <p:spPr>
          <a:xfrm>
            <a:off x="6096000" y="1353372"/>
            <a:ext cx="559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전처리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절차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작년 유통부문 최우수상 발표자료 참고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7A8817-0B77-4728-ADA5-546E3B198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52046"/>
            <a:ext cx="5429250" cy="23593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D6585-2359-4058-AAF3-81F2DEE6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B18B5-214E-4ACA-BC0F-1D55E6E878FD}"/>
              </a:ext>
            </a:extLst>
          </p:cNvPr>
          <p:cNvSpPr txBox="1"/>
          <p:nvPr/>
        </p:nvSpPr>
        <p:spPr>
          <a:xfrm>
            <a:off x="502921" y="3320356"/>
            <a:ext cx="3929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예측 향상을 위한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Feature Engineering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왜도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심하게 나오는 것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log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이상치 제거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B17EE4-9620-470C-B110-25D5D7C9A47B}"/>
              </a:ext>
            </a:extLst>
          </p:cNvPr>
          <p:cNvSpPr/>
          <p:nvPr/>
        </p:nvSpPr>
        <p:spPr>
          <a:xfrm>
            <a:off x="208413" y="4858298"/>
            <a:ext cx="122403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LightGBM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재현율이 중요함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**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LightGBM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학습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예측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평가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.**</a:t>
            </a:r>
          </a:p>
          <a:p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boost_from_average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가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True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일 경우 레이블 값이 극도로 불균형 분포를 이루는 경우 </a:t>
            </a:r>
            <a:r>
              <a:rPr lang="ko-KR" altLang="en-US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재현률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및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ROC-AUC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성능이 매우 저하됨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.)  </a:t>
            </a:r>
          </a:p>
          <a:p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LightGBM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2.1.0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이상 버전에서 이와 같은 현상 발생 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</a:p>
          <a:p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Ex.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LGBMClassifier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n_estimators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=1000,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num_leaves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=64,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n_jobs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=-1,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boost_from_average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119441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D433C-B3D3-4F84-948D-02358419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96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1EEF-458F-43FD-AD48-C80416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활용방안 및 기대효과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6AAAA1-F905-4740-B5F3-4F4F7906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9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A6DD-F2AC-4C1A-8586-E36DFB45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C1237-15E3-4044-A3C1-69E03F60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28DCC-5FD4-4A50-BCFE-6D1A1B4F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762" y="5384346"/>
            <a:ext cx="1362075" cy="131445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92E39-7A74-45A9-BC6F-9DD2EAEC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6C77-A859-4F2F-A0CC-69A7D446A59E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65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208</Words>
  <Application>Microsoft Office PowerPoint</Application>
  <PresentationFormat>와이드스크린</PresentationFormat>
  <Paragraphs>44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KoPubWorld돋움체_Pro Bold</vt:lpstr>
      <vt:lpstr>KoPubWorld돋움체_Pro Medium</vt:lpstr>
      <vt:lpstr>맑은 고딕</vt:lpstr>
      <vt:lpstr>Arial</vt:lpstr>
      <vt:lpstr>Office 테마</vt:lpstr>
      <vt:lpstr>현대제철과 기상청 데이터를 활용한 공장 내 철강 제품의 결로 발생 예측 모형 개발</vt:lpstr>
      <vt:lpstr>Contents</vt:lpstr>
      <vt:lpstr>공모배경</vt:lpstr>
      <vt:lpstr>활용데이터 정의</vt:lpstr>
      <vt:lpstr>데이터 처리방안 &amp; 분석기법</vt:lpstr>
      <vt:lpstr>분석결과</vt:lpstr>
      <vt:lpstr>활용방안 및 기대효과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ekherb1244@gmail.com</dc:creator>
  <cp:lastModifiedBy>ekherb1244@gmail.com</cp:lastModifiedBy>
  <cp:revision>12</cp:revision>
  <dcterms:created xsi:type="dcterms:W3CDTF">2020-06-11T07:48:01Z</dcterms:created>
  <dcterms:modified xsi:type="dcterms:W3CDTF">2020-06-15T09:12:13Z</dcterms:modified>
</cp:coreProperties>
</file>