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337" r:id="rId5"/>
    <p:sldId id="289" r:id="rId6"/>
    <p:sldId id="329" r:id="rId7"/>
    <p:sldId id="336" r:id="rId8"/>
    <p:sldId id="343" r:id="rId9"/>
    <p:sldId id="344" r:id="rId10"/>
    <p:sldId id="342" r:id="rId11"/>
    <p:sldId id="260" r:id="rId12"/>
    <p:sldId id="345" r:id="rId13"/>
    <p:sldId id="346" r:id="rId14"/>
    <p:sldId id="262"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7" d="100"/>
          <a:sy n="107" d="100"/>
        </p:scale>
        <p:origin x="1236" y="114"/>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1C6F-F057-9AE5-0A9B-DB5F66DF351F}"/>
            </a:ext>
          </a:extLst>
        </p:cNvPr>
        <p:cNvGrpSpPr/>
        <p:nvPr/>
      </p:nvGrpSpPr>
      <p:grpSpPr>
        <a:xfrm>
          <a:off x="0" y="0"/>
          <a:ext cx="0" cy="0"/>
          <a:chOff x="0" y="0"/>
          <a:chExt cx="0" cy="0"/>
        </a:xfrm>
      </p:grpSpPr>
      <p:sp>
        <p:nvSpPr>
          <p:cNvPr id="148" name="PlaceHolder 1">
            <a:extLst>
              <a:ext uri="{FF2B5EF4-FFF2-40B4-BE49-F238E27FC236}">
                <a16:creationId xmlns:a16="http://schemas.microsoft.com/office/drawing/2014/main" id="{D285EF31-0A53-33BA-FCEA-EC08E317E0EE}"/>
              </a:ext>
            </a:extLst>
          </p:cNvPr>
          <p:cNvSpPr>
            <a:spLocks noGrp="1" noRot="1" noChangeAspect="1"/>
          </p:cNvSpPr>
          <p:nvPr>
            <p:ph type="sldImg"/>
          </p:nvPr>
        </p:nvSpPr>
        <p:spPr>
          <a:xfrm>
            <a:off x="685800" y="1143000"/>
            <a:ext cx="5486400" cy="3086100"/>
          </a:xfrm>
          <a:prstGeom prst="rect">
            <a:avLst/>
          </a:prstGeom>
        </p:spPr>
      </p:sp>
      <p:sp>
        <p:nvSpPr>
          <p:cNvPr id="149" name="PlaceHolder 2">
            <a:extLst>
              <a:ext uri="{FF2B5EF4-FFF2-40B4-BE49-F238E27FC236}">
                <a16:creationId xmlns:a16="http://schemas.microsoft.com/office/drawing/2014/main" id="{5E0DBFD5-B398-1F62-FF77-D25AEDE9B3CB}"/>
              </a:ext>
            </a:extLst>
          </p:cNvPr>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a:extLst>
              <a:ext uri="{FF2B5EF4-FFF2-40B4-BE49-F238E27FC236}">
                <a16:creationId xmlns:a16="http://schemas.microsoft.com/office/drawing/2014/main" id="{3ECDAD85-B408-A525-7870-E00DD6621A13}"/>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1736763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514F65-36E7-9CA9-8132-13D7994DC556}"/>
              </a:ext>
            </a:extLst>
          </p:cNvPr>
          <p:cNvSpPr txBox="1"/>
          <p:nvPr/>
        </p:nvSpPr>
        <p:spPr>
          <a:xfrm>
            <a:off x="923365" y="824752"/>
            <a:ext cx="10004612" cy="2062103"/>
          </a:xfrm>
          <a:prstGeom prst="rect">
            <a:avLst/>
          </a:prstGeom>
          <a:noFill/>
        </p:spPr>
        <p:txBody>
          <a:bodyPr wrap="square">
            <a:spAutoFit/>
          </a:bodyPr>
          <a:lstStyle/>
          <a:p>
            <a:pPr>
              <a:lnSpc>
                <a:spcPct val="100000"/>
              </a:lnSpc>
            </a:pPr>
            <a:r>
              <a:rPr lang="en-GB" sz="3200" b="0" strike="noStrike" spc="-1" dirty="0">
                <a:solidFill>
                  <a:srgbClr val="203232"/>
                </a:solidFill>
                <a:latin typeface="Arial"/>
              </a:rPr>
              <a:t>The normal curve overlay </a:t>
            </a:r>
            <a:r>
              <a:rPr lang="en-GB" sz="3200" b="1" strike="noStrike" spc="-1" dirty="0">
                <a:solidFill>
                  <a:srgbClr val="203232"/>
                </a:solidFill>
                <a:latin typeface="Arial"/>
              </a:rPr>
              <a:t>does not follow </a:t>
            </a:r>
            <a:r>
              <a:rPr lang="en-GB" sz="3200" b="0" strike="noStrike" spc="-1" dirty="0">
                <a:solidFill>
                  <a:srgbClr val="203232"/>
                </a:solidFill>
                <a:latin typeface="Arial"/>
              </a:rPr>
              <a:t>the shape of the underlying data, so for our analysis we  use the non-parametric test for correlation that does not assume normality: </a:t>
            </a:r>
            <a:r>
              <a:rPr lang="en-GB" sz="3200" b="0" strike="noStrike" spc="-1" dirty="0">
                <a:solidFill>
                  <a:srgbClr val="0073CF"/>
                </a:solidFill>
                <a:latin typeface="Arial"/>
              </a:rPr>
              <a:t>Spearman’s Rho</a:t>
            </a:r>
            <a:endParaRPr lang="en-US" sz="3200" b="0" strike="noStrike" spc="-1" dirty="0">
              <a:latin typeface="Arial"/>
            </a:endParaRPr>
          </a:p>
        </p:txBody>
      </p:sp>
    </p:spTree>
    <p:extLst>
      <p:ext uri="{BB962C8B-B14F-4D97-AF65-F5344CB8AC3E}">
        <p14:creationId xmlns:p14="http://schemas.microsoft.com/office/powerpoint/2010/main" val="313502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11</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calculate your 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9562D-3F75-9421-693E-1C389DF81797}"/>
            </a:ext>
          </a:extLst>
        </p:cNvPr>
        <p:cNvGrpSpPr/>
        <p:nvPr/>
      </p:nvGrpSpPr>
      <p:grpSpPr>
        <a:xfrm>
          <a:off x="0" y="0"/>
          <a:ext cx="0" cy="0"/>
          <a:chOff x="0" y="0"/>
          <a:chExt cx="0" cy="0"/>
        </a:xfrm>
      </p:grpSpPr>
      <p:sp>
        <p:nvSpPr>
          <p:cNvPr id="135" name="TextShape 1">
            <a:extLst>
              <a:ext uri="{FF2B5EF4-FFF2-40B4-BE49-F238E27FC236}">
                <a16:creationId xmlns:a16="http://schemas.microsoft.com/office/drawing/2014/main" id="{7B9EBD85-432E-D779-62A9-1B5F1FF25B50}"/>
              </a:ext>
            </a:extLst>
          </p:cNvPr>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a:extLst>
              <a:ext uri="{FF2B5EF4-FFF2-40B4-BE49-F238E27FC236}">
                <a16:creationId xmlns:a16="http://schemas.microsoft.com/office/drawing/2014/main" id="{5D13C724-8FA6-2FF1-5BAE-9BB216CAFB77}"/>
              </a:ext>
            </a:extLst>
          </p:cNvPr>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12</a:t>
            </a:fld>
            <a:endParaRPr lang="en-US" sz="1500" b="0" strike="noStrike" spc="-1">
              <a:latin typeface="Times New Roman"/>
            </a:endParaRPr>
          </a:p>
        </p:txBody>
      </p:sp>
      <p:sp>
        <p:nvSpPr>
          <p:cNvPr id="137" name="TextShape 3">
            <a:extLst>
              <a:ext uri="{FF2B5EF4-FFF2-40B4-BE49-F238E27FC236}">
                <a16:creationId xmlns:a16="http://schemas.microsoft.com/office/drawing/2014/main" id="{3054269F-ABEC-9EC9-BA84-5CAAC3D4493E}"/>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319185FA-4D4D-3F00-3B9C-1C3588A34F70}"/>
              </a:ext>
            </a:extLst>
          </p:cNvPr>
          <p:cNvSpPr txBox="1"/>
          <p:nvPr/>
        </p:nvSpPr>
        <p:spPr>
          <a:xfrm>
            <a:off x="701458" y="1671663"/>
            <a:ext cx="11066988" cy="19543812"/>
          </a:xfrm>
          <a:prstGeom prst="rect">
            <a:avLst/>
          </a:prstGeom>
          <a:solidFill>
            <a:schemeClr val="bg1"/>
          </a:solidFill>
        </p:spPr>
        <p:txBody>
          <a:bodyPr wrap="square" rtlCol="0">
            <a:spAutoFit/>
          </a:bodyPr>
          <a:lstStyle/>
          <a:p>
            <a:r>
              <a:rPr lang="en-GB" sz="1600" dirty="0"/>
              <a:t>library(</a:t>
            </a:r>
            <a:r>
              <a:rPr lang="en-GB" sz="1600" dirty="0" err="1"/>
              <a:t>readr</a:t>
            </a:r>
            <a:r>
              <a:rPr lang="en-GB" sz="1600" dirty="0"/>
              <a:t>)</a:t>
            </a:r>
            <a:r>
              <a:rPr lang="en-GB" sz="1600" dirty="0" err="1"/>
              <a:t>car_sales</a:t>
            </a:r>
            <a:r>
              <a:rPr lang="en-GB" sz="1600" dirty="0"/>
              <a:t>&lt;-read.csv("Car Sales.csv")</a:t>
            </a:r>
          </a:p>
          <a:p>
            <a:r>
              <a:rPr lang="en-GB" sz="1600" dirty="0"/>
              <a:t># Create a histogram with frequencies (</a:t>
            </a:r>
            <a:r>
              <a:rPr lang="en-GB" sz="1600" dirty="0" err="1"/>
              <a:t>freq</a:t>
            </a:r>
            <a:r>
              <a:rPr lang="en-GB" sz="1600" dirty="0"/>
              <a:t> = TRUE)</a:t>
            </a:r>
          </a:p>
          <a:p>
            <a:endParaRPr lang="en-GB" sz="1600" dirty="0"/>
          </a:p>
          <a:p>
            <a:r>
              <a:rPr lang="en-GB" sz="1600" dirty="0"/>
              <a:t>h &lt;- hist(</a:t>
            </a:r>
            <a:r>
              <a:rPr lang="en-GB" sz="1600" dirty="0" err="1"/>
              <a:t>car_sales$Sale.Price</a:t>
            </a:r>
            <a:r>
              <a:rPr lang="en-GB" sz="1600" dirty="0"/>
              <a:t>,</a:t>
            </a:r>
          </a:p>
          <a:p>
            <a:r>
              <a:rPr lang="en-GB" sz="1600" dirty="0"/>
              <a:t> 	</a:t>
            </a:r>
            <a:r>
              <a:rPr lang="en-GB" sz="1600" dirty="0" err="1"/>
              <a:t>xlim</a:t>
            </a:r>
            <a:r>
              <a:rPr lang="en-GB" sz="1600" dirty="0"/>
              <a:t> = c(10000, 80000),</a:t>
            </a:r>
          </a:p>
          <a:p>
            <a:r>
              <a:rPr lang="en-GB" sz="1600" dirty="0"/>
              <a:t> 	</a:t>
            </a:r>
            <a:r>
              <a:rPr lang="en-GB" sz="1600" dirty="0" err="1"/>
              <a:t>ylim</a:t>
            </a:r>
            <a:r>
              <a:rPr lang="en-GB" sz="1600" dirty="0"/>
              <a:t> = c(0,1000),</a:t>
            </a:r>
          </a:p>
          <a:p>
            <a:r>
              <a:rPr lang="en-GB" sz="1600" dirty="0"/>
              <a:t>	</a:t>
            </a:r>
            <a:r>
              <a:rPr lang="en-GB" sz="1600" dirty="0" err="1"/>
              <a:t>freq</a:t>
            </a:r>
            <a:r>
              <a:rPr lang="en-GB" sz="1600" dirty="0"/>
              <a:t> = TRUE,  # Use frequencies on y-axis </a:t>
            </a:r>
          </a:p>
          <a:p>
            <a:r>
              <a:rPr lang="en-GB" sz="1600" dirty="0"/>
              <a:t>                main = "Histogram of Sale Price with Frequency Curve",  </a:t>
            </a:r>
          </a:p>
          <a:p>
            <a:r>
              <a:rPr lang="en-GB" sz="1600" dirty="0"/>
              <a:t>                </a:t>
            </a:r>
            <a:r>
              <a:rPr lang="en-GB" sz="1600" dirty="0" err="1"/>
              <a:t>xlab</a:t>
            </a:r>
            <a:r>
              <a:rPr lang="en-GB" sz="1600" dirty="0"/>
              <a:t> = "Sale Price($)",  </a:t>
            </a:r>
          </a:p>
          <a:p>
            <a:r>
              <a:rPr lang="en-GB" sz="1600" dirty="0"/>
              <a:t>                col = "</a:t>
            </a:r>
            <a:r>
              <a:rPr lang="en-GB" sz="1600" dirty="0" err="1"/>
              <a:t>lightblue</a:t>
            </a:r>
            <a:r>
              <a:rPr lang="en-GB" sz="1600" dirty="0"/>
              <a:t>", </a:t>
            </a:r>
          </a:p>
          <a:p>
            <a:r>
              <a:rPr lang="en-GB" sz="1600" dirty="0"/>
              <a:t>                border = "black")</a:t>
            </a:r>
          </a:p>
          <a:p>
            <a:endParaRPr lang="en-GB" sz="1600" dirty="0"/>
          </a:p>
          <a:p>
            <a:r>
              <a:rPr lang="en-GB" sz="1600" dirty="0"/>
              <a:t># Create a sequence of x values for the trendline</a:t>
            </a:r>
          </a:p>
          <a:p>
            <a:r>
              <a:rPr lang="en-GB" sz="1600" dirty="0"/>
              <a:t>x &lt;- </a:t>
            </a:r>
            <a:r>
              <a:rPr lang="en-GB" sz="1600" dirty="0" err="1"/>
              <a:t>seq</a:t>
            </a:r>
            <a:r>
              <a:rPr lang="en-GB" sz="1600" dirty="0"/>
              <a:t>(min(</a:t>
            </a:r>
            <a:r>
              <a:rPr lang="en-GB" sz="1600" dirty="0" err="1"/>
              <a:t>car_sales$Sale.Price</a:t>
            </a:r>
            <a:r>
              <a:rPr lang="en-GB" sz="1600" dirty="0"/>
              <a:t>), </a:t>
            </a:r>
          </a:p>
          <a:p>
            <a:r>
              <a:rPr lang="en-GB" sz="1600" dirty="0"/>
              <a:t>              max(</a:t>
            </a:r>
            <a:r>
              <a:rPr lang="en-GB" sz="1600" dirty="0" err="1"/>
              <a:t>car_sales$Sale.Price</a:t>
            </a:r>
            <a:r>
              <a:rPr lang="en-GB" sz="1600" dirty="0"/>
              <a:t>),</a:t>
            </a:r>
          </a:p>
          <a:p>
            <a:r>
              <a:rPr lang="en-GB" sz="1600" dirty="0"/>
              <a:t>              length = 100)</a:t>
            </a:r>
          </a:p>
          <a:p>
            <a:endParaRPr lang="en-GB" sz="1600" dirty="0"/>
          </a:p>
          <a:p>
            <a:r>
              <a:rPr lang="en-GB" sz="1600" dirty="0"/>
              <a:t># Compute the frequency curve (using a density estimate and adjusting for the histogram bin width)</a:t>
            </a:r>
          </a:p>
          <a:p>
            <a:r>
              <a:rPr lang="en-GB" sz="1600" dirty="0"/>
              <a:t>y &lt;- </a:t>
            </a:r>
            <a:r>
              <a:rPr lang="en-GB" sz="1600" dirty="0" err="1"/>
              <a:t>dnorm</a:t>
            </a:r>
            <a:r>
              <a:rPr lang="en-GB" sz="1600" dirty="0"/>
              <a:t>(x, mean = mean(</a:t>
            </a:r>
            <a:r>
              <a:rPr lang="en-GB" sz="1600" dirty="0" err="1"/>
              <a:t>car_sales$Sale.Price</a:t>
            </a:r>
            <a:r>
              <a:rPr lang="en-GB" sz="1600" dirty="0"/>
              <a:t>), </a:t>
            </a:r>
          </a:p>
          <a:p>
            <a:r>
              <a:rPr lang="en-GB" sz="1600" dirty="0"/>
              <a:t>                       </a:t>
            </a:r>
            <a:r>
              <a:rPr lang="en-GB" sz="1600" dirty="0" err="1"/>
              <a:t>sd</a:t>
            </a:r>
            <a:r>
              <a:rPr lang="en-GB" sz="1600" dirty="0"/>
              <a:t> = </a:t>
            </a:r>
            <a:r>
              <a:rPr lang="en-GB" sz="1600" dirty="0" err="1"/>
              <a:t>sd</a:t>
            </a:r>
            <a:r>
              <a:rPr lang="en-GB" sz="1600" dirty="0"/>
              <a:t>(</a:t>
            </a:r>
            <a:r>
              <a:rPr lang="en-GB" sz="1600" dirty="0" err="1"/>
              <a:t>car_sales$Sale.Price</a:t>
            </a:r>
            <a:r>
              <a:rPr lang="en-GB" sz="1600" dirty="0"/>
              <a:t>)) * length(</a:t>
            </a:r>
            <a:r>
              <a:rPr lang="en-GB" sz="1600" dirty="0" err="1"/>
              <a:t>car_sales$Sale.Price</a:t>
            </a:r>
            <a:r>
              <a:rPr lang="en-GB" sz="1600" dirty="0"/>
              <a:t>) * diff(</a:t>
            </a:r>
            <a:r>
              <a:rPr lang="en-GB" sz="1600" dirty="0" err="1"/>
              <a:t>h$mids</a:t>
            </a:r>
            <a:r>
              <a:rPr lang="en-GB" sz="1600" dirty="0"/>
              <a:t>[1:2])</a:t>
            </a:r>
          </a:p>
          <a:p>
            <a:r>
              <a:rPr lang="en-GB" sz="1600" dirty="0"/>
              <a:t> 	</a:t>
            </a:r>
          </a:p>
          <a:p>
            <a:r>
              <a:rPr lang="en-GB" sz="1600" dirty="0"/>
              <a:t># Plot the frequency curve (normal distribution)</a:t>
            </a:r>
          </a:p>
          <a:p>
            <a:r>
              <a:rPr lang="en-GB" sz="1600" dirty="0"/>
              <a:t>lines(x, y, col = "red", </a:t>
            </a:r>
            <a:r>
              <a:rPr lang="en-GB" sz="1600" dirty="0" err="1"/>
              <a:t>lwd</a:t>
            </a:r>
            <a:r>
              <a:rPr lang="en-GB" sz="1600" dirty="0"/>
              <a:t> = 2) </a:t>
            </a:r>
          </a:p>
          <a:p>
            <a:endParaRPr lang="en-GB" sz="1600" dirty="0"/>
          </a:p>
          <a:p>
            <a:r>
              <a:rPr lang="en-US" sz="1600" dirty="0"/>
              <a:t># Create a histogram with frequencies (</a:t>
            </a:r>
            <a:r>
              <a:rPr lang="en-US" sz="1600" dirty="0" err="1"/>
              <a:t>freq</a:t>
            </a:r>
            <a:r>
              <a:rPr lang="en-US" sz="1600" dirty="0"/>
              <a:t> = TRUE)</a:t>
            </a:r>
          </a:p>
          <a:p>
            <a:r>
              <a:rPr lang="en-US" sz="1600" dirty="0"/>
              <a:t>h1 &lt;- hist(</a:t>
            </a:r>
            <a:r>
              <a:rPr lang="en-US" sz="1600" dirty="0" err="1"/>
              <a:t>car_sales$Buyer.Age</a:t>
            </a:r>
            <a:r>
              <a:rPr lang="en-US" sz="1600" dirty="0"/>
              <a:t>,  </a:t>
            </a:r>
          </a:p>
          <a:p>
            <a:r>
              <a:rPr lang="en-US" sz="1600" dirty="0"/>
              <a:t>          </a:t>
            </a:r>
            <a:r>
              <a:rPr lang="en-US" sz="1600" dirty="0" err="1"/>
              <a:t>freq</a:t>
            </a:r>
            <a:r>
              <a:rPr lang="en-US" sz="1600" dirty="0"/>
              <a:t> = TRUE,  # Use frequencies on y-axis      </a:t>
            </a:r>
          </a:p>
          <a:p>
            <a:r>
              <a:rPr lang="en-US" sz="1600" dirty="0"/>
              <a:t>          main = "Histogram of Buyer Age with Frequency Curve",      </a:t>
            </a:r>
          </a:p>
          <a:p>
            <a:r>
              <a:rPr lang="en-US" sz="1600" dirty="0"/>
              <a:t>          </a:t>
            </a:r>
            <a:r>
              <a:rPr lang="en-US" sz="1600" dirty="0" err="1"/>
              <a:t>xlab</a:t>
            </a:r>
            <a:r>
              <a:rPr lang="en-US" sz="1600" dirty="0"/>
              <a:t> = "Buyer Age",            </a:t>
            </a:r>
          </a:p>
          <a:p>
            <a:r>
              <a:rPr lang="en-US" sz="1600" dirty="0"/>
              <a:t>          col = "green",            </a:t>
            </a:r>
          </a:p>
          <a:p>
            <a:r>
              <a:rPr lang="en-US" sz="1600" dirty="0"/>
              <a:t>          </a:t>
            </a:r>
            <a:r>
              <a:rPr lang="en-US" sz="1600" dirty="0" err="1"/>
              <a:t>xlim</a:t>
            </a:r>
            <a:r>
              <a:rPr lang="en-US" sz="1600" dirty="0"/>
              <a:t> = c(min(</a:t>
            </a:r>
            <a:r>
              <a:rPr lang="en-US" sz="1600" dirty="0" err="1"/>
              <a:t>car_sales$Buyer.Age</a:t>
            </a:r>
            <a:r>
              <a:rPr lang="en-US" sz="1600" dirty="0"/>
              <a:t>), max(</a:t>
            </a:r>
            <a:r>
              <a:rPr lang="en-US" sz="1600" dirty="0" err="1"/>
              <a:t>car_sales$Buyer.Age</a:t>
            </a:r>
            <a:r>
              <a:rPr lang="en-US" sz="1600" dirty="0"/>
              <a:t>) + 10),        </a:t>
            </a:r>
          </a:p>
          <a:p>
            <a:r>
              <a:rPr lang="en-US" sz="1600" dirty="0"/>
              <a:t>          border = "black")</a:t>
            </a:r>
          </a:p>
          <a:p>
            <a:endParaRPr lang="en-US" sz="1600" dirty="0"/>
          </a:p>
          <a:p>
            <a:r>
              <a:rPr lang="en-US" sz="1600" dirty="0"/>
              <a:t># Create a sequence of x values for the trendline</a:t>
            </a:r>
          </a:p>
          <a:p>
            <a:r>
              <a:rPr lang="en-US" sz="1600" dirty="0"/>
              <a:t>x1 &lt;- seq(min(</a:t>
            </a:r>
            <a:r>
              <a:rPr lang="en-US" sz="1600" dirty="0" err="1"/>
              <a:t>car_sales$Buyer.Age</a:t>
            </a:r>
            <a:r>
              <a:rPr lang="en-US" sz="1600" dirty="0"/>
              <a:t>), </a:t>
            </a:r>
          </a:p>
          <a:p>
            <a:r>
              <a:rPr lang="en-US" sz="1600" dirty="0"/>
              <a:t>                max(</a:t>
            </a:r>
            <a:r>
              <a:rPr lang="en-US" sz="1600" dirty="0" err="1"/>
              <a:t>car_sales$Buyer.Age</a:t>
            </a:r>
            <a:r>
              <a:rPr lang="en-US" sz="1600" dirty="0"/>
              <a:t>), </a:t>
            </a:r>
          </a:p>
          <a:p>
            <a:r>
              <a:rPr lang="en-US" sz="1600" dirty="0"/>
              <a:t>                length = 100)</a:t>
            </a:r>
          </a:p>
          <a:p>
            <a:endParaRPr lang="en-US" sz="1600" dirty="0"/>
          </a:p>
          <a:p>
            <a:r>
              <a:rPr lang="en-US" sz="1600" dirty="0"/>
              <a:t># Compute the frequency curve (using a density estimate and adjusting for the histogram bin width)</a:t>
            </a:r>
          </a:p>
          <a:p>
            <a:r>
              <a:rPr lang="en-US" sz="1600" dirty="0"/>
              <a:t>y1 &lt;- </a:t>
            </a:r>
            <a:r>
              <a:rPr lang="en-US" sz="1600" dirty="0" err="1"/>
              <a:t>dnorm</a:t>
            </a:r>
            <a:r>
              <a:rPr lang="en-US" sz="1600" dirty="0"/>
              <a:t>(x1, mean = mean(</a:t>
            </a:r>
            <a:r>
              <a:rPr lang="en-US" sz="1600" dirty="0" err="1"/>
              <a:t>car_sales$Buyer.Age</a:t>
            </a:r>
            <a:r>
              <a:rPr lang="en-US" sz="1600" dirty="0"/>
              <a:t>),</a:t>
            </a:r>
          </a:p>
          <a:p>
            <a:r>
              <a:rPr lang="en-US" sz="1600" dirty="0"/>
              <a:t> </a:t>
            </a:r>
            <a:r>
              <a:rPr lang="en-US" sz="1600" dirty="0" err="1"/>
              <a:t>sd</a:t>
            </a:r>
            <a:r>
              <a:rPr lang="en-US" sz="1600" dirty="0"/>
              <a:t> = </a:t>
            </a:r>
            <a:r>
              <a:rPr lang="en-US" sz="1600" dirty="0" err="1"/>
              <a:t>sd</a:t>
            </a:r>
            <a:r>
              <a:rPr lang="en-US" sz="1600" dirty="0"/>
              <a:t>(</a:t>
            </a:r>
            <a:r>
              <a:rPr lang="en-US" sz="1600" dirty="0" err="1"/>
              <a:t>car_sales$Buyer.Age</a:t>
            </a:r>
            <a:r>
              <a:rPr lang="en-US" sz="1600" dirty="0"/>
              <a:t>)) * length(</a:t>
            </a:r>
            <a:r>
              <a:rPr lang="en-US" sz="1600" dirty="0" err="1"/>
              <a:t>car_sales$Buyer.Age</a:t>
            </a:r>
            <a:r>
              <a:rPr lang="en-US" sz="1600" dirty="0"/>
              <a:t>) * diff(h1$mids[1:2])</a:t>
            </a:r>
          </a:p>
          <a:p>
            <a:endParaRPr lang="en-US" sz="1600" dirty="0"/>
          </a:p>
          <a:p>
            <a:r>
              <a:rPr lang="en-US" sz="1600" dirty="0"/>
              <a:t># Plot the frequency curve (normal distribution)</a:t>
            </a:r>
          </a:p>
          <a:p>
            <a:r>
              <a:rPr lang="en-US" sz="1600" dirty="0"/>
              <a:t>lines(x1, y1, col = "red", </a:t>
            </a:r>
            <a:r>
              <a:rPr lang="en-US" sz="1600" dirty="0" err="1"/>
              <a:t>lwd</a:t>
            </a:r>
            <a:r>
              <a:rPr lang="en-US" sz="1600" dirty="0"/>
              <a:t> = 2)</a:t>
            </a:r>
          </a:p>
          <a:p>
            <a:endParaRPr lang="en-US" sz="1600" dirty="0"/>
          </a:p>
          <a:p>
            <a:r>
              <a:rPr lang="en-US" sz="1600" dirty="0"/>
              <a:t> #the data looks non-normal</a:t>
            </a:r>
          </a:p>
          <a:p>
            <a:endParaRPr lang="en-US" sz="1600" dirty="0"/>
          </a:p>
          <a:p>
            <a:r>
              <a:rPr lang="en-US" sz="1600" dirty="0"/>
              <a:t>#extra test to determine the normality of the </a:t>
            </a:r>
            <a:r>
              <a:rPr lang="en-US" sz="1600" dirty="0" err="1"/>
              <a:t>data#shapiro</a:t>
            </a:r>
            <a:r>
              <a:rPr lang="en-US" sz="1600" dirty="0"/>
              <a:t> test</a:t>
            </a:r>
          </a:p>
          <a:p>
            <a:r>
              <a:rPr lang="en-US" sz="1600" dirty="0" err="1"/>
              <a:t>test_for_sale_price</a:t>
            </a:r>
            <a:r>
              <a:rPr lang="en-US" sz="1600" dirty="0"/>
              <a:t> &lt;- </a:t>
            </a:r>
            <a:r>
              <a:rPr lang="en-US" sz="1600" dirty="0" err="1"/>
              <a:t>shapiro.test</a:t>
            </a:r>
            <a:r>
              <a:rPr lang="en-US" sz="1600" dirty="0"/>
              <a:t>(</a:t>
            </a:r>
            <a:r>
              <a:rPr lang="en-US" sz="1600" dirty="0" err="1"/>
              <a:t>car_sales$Sale.Price</a:t>
            </a:r>
            <a:r>
              <a:rPr lang="en-US" sz="1600" dirty="0"/>
              <a:t>[1:5000])</a:t>
            </a:r>
          </a:p>
          <a:p>
            <a:r>
              <a:rPr lang="en-US" sz="1600" dirty="0" err="1"/>
              <a:t>test_for_sale_price</a:t>
            </a:r>
            <a:endParaRPr lang="en-US" sz="1600" dirty="0"/>
          </a:p>
          <a:p>
            <a:endParaRPr lang="en-US" sz="1600" dirty="0"/>
          </a:p>
          <a:p>
            <a:r>
              <a:rPr lang="en-US" sz="1600" dirty="0"/>
              <a:t>#print(paste("Shapiro-Wilk test for </a:t>
            </a:r>
            <a:r>
              <a:rPr lang="en-US" sz="1600" dirty="0" err="1"/>
              <a:t>Sale.Price</a:t>
            </a:r>
            <a:r>
              <a:rPr lang="en-US" sz="1600" dirty="0"/>
              <a:t>:", </a:t>
            </a:r>
            <a:r>
              <a:rPr lang="en-US" sz="1600" dirty="0" err="1"/>
              <a:t>test_for_sale_price</a:t>
            </a:r>
            <a:r>
              <a:rPr lang="en-US" sz="1600" dirty="0"/>
              <a:t>))</a:t>
            </a:r>
          </a:p>
          <a:p>
            <a:r>
              <a:rPr lang="en-US" sz="1600" dirty="0" err="1"/>
              <a:t>test_for_buyer_age_normality</a:t>
            </a:r>
            <a:r>
              <a:rPr lang="en-US" sz="1600" dirty="0"/>
              <a:t> &lt;- </a:t>
            </a:r>
            <a:r>
              <a:rPr lang="en-US" sz="1600" dirty="0" err="1"/>
              <a:t>shapiro.test</a:t>
            </a:r>
            <a:r>
              <a:rPr lang="en-US" sz="1600" dirty="0"/>
              <a:t>(</a:t>
            </a:r>
            <a:r>
              <a:rPr lang="en-US" sz="1600" dirty="0" err="1"/>
              <a:t>car_sales$Buyer.Age</a:t>
            </a:r>
            <a:r>
              <a:rPr lang="en-US" sz="1600" dirty="0"/>
              <a:t>[1:5000])</a:t>
            </a:r>
          </a:p>
          <a:p>
            <a:r>
              <a:rPr lang="en-US" sz="1600" dirty="0" err="1"/>
              <a:t>test_for_buyer_age_normality</a:t>
            </a:r>
            <a:endParaRPr lang="en-US" sz="1600" dirty="0"/>
          </a:p>
          <a:p>
            <a:endParaRPr lang="en-US" sz="1600" dirty="0"/>
          </a:p>
          <a:p>
            <a:r>
              <a:rPr lang="en-US" sz="1600" dirty="0"/>
              <a:t>#print(paste("Shapiro-Wilk test for Buyer Age normality:", </a:t>
            </a:r>
            <a:r>
              <a:rPr lang="en-US" sz="1600" dirty="0" err="1"/>
              <a:t>test_for_buyer_age_normality</a:t>
            </a:r>
            <a:r>
              <a:rPr lang="en-US" sz="1600" dirty="0"/>
              <a:t>))</a:t>
            </a:r>
          </a:p>
          <a:p>
            <a:endParaRPr lang="en-US" sz="1600" dirty="0"/>
          </a:p>
          <a:p>
            <a:r>
              <a:rPr lang="en-US" sz="1600" dirty="0"/>
              <a:t>#ks-test for large dataset</a:t>
            </a:r>
          </a:p>
          <a:p>
            <a:r>
              <a:rPr lang="en-US" sz="1600" dirty="0" err="1"/>
              <a:t>ks_test</a:t>
            </a:r>
            <a:r>
              <a:rPr lang="en-US" sz="1600" dirty="0"/>
              <a:t> &lt;- </a:t>
            </a:r>
            <a:r>
              <a:rPr lang="en-US" sz="1600" dirty="0" err="1"/>
              <a:t>ks.test</a:t>
            </a:r>
            <a:r>
              <a:rPr lang="en-US" sz="1600" dirty="0"/>
              <a:t>(</a:t>
            </a:r>
            <a:r>
              <a:rPr lang="en-US" sz="1600" dirty="0" err="1"/>
              <a:t>car_sales$Sale.Price</a:t>
            </a:r>
            <a:r>
              <a:rPr lang="en-US" sz="1600" dirty="0"/>
              <a:t>, "</a:t>
            </a:r>
            <a:r>
              <a:rPr lang="en-US" sz="1600" dirty="0" err="1"/>
              <a:t>pnorm</a:t>
            </a:r>
            <a:r>
              <a:rPr lang="en-US" sz="1600" dirty="0"/>
              <a:t>", mean(</a:t>
            </a:r>
            <a:r>
              <a:rPr lang="en-US" sz="1600" dirty="0" err="1"/>
              <a:t>car_sales$Sale.Price</a:t>
            </a:r>
            <a:r>
              <a:rPr lang="en-US" sz="1600" dirty="0"/>
              <a:t>), </a:t>
            </a:r>
            <a:r>
              <a:rPr lang="en-US" sz="1600" dirty="0" err="1"/>
              <a:t>sd</a:t>
            </a:r>
            <a:r>
              <a:rPr lang="en-US" sz="1600" dirty="0"/>
              <a:t>(</a:t>
            </a:r>
            <a:r>
              <a:rPr lang="en-US" sz="1600" dirty="0" err="1"/>
              <a:t>car_sales$Sale.Price</a:t>
            </a:r>
            <a:r>
              <a:rPr lang="en-US" sz="1600" dirty="0"/>
              <a:t>))</a:t>
            </a:r>
          </a:p>
          <a:p>
            <a:r>
              <a:rPr lang="en-US" sz="1600" dirty="0"/>
              <a:t>print(</a:t>
            </a:r>
            <a:r>
              <a:rPr lang="en-US" sz="1600" dirty="0" err="1"/>
              <a:t>ks_test</a:t>
            </a:r>
            <a:r>
              <a:rPr lang="en-US" sz="1600" dirty="0"/>
              <a:t>)</a:t>
            </a:r>
          </a:p>
          <a:p>
            <a:endParaRPr lang="en-US" sz="1600" dirty="0"/>
          </a:p>
          <a:p>
            <a:r>
              <a:rPr lang="en-US" sz="1600" dirty="0"/>
              <a:t>#from the additional tests, we can confirm that our data columns have a non-normal distribution</a:t>
            </a:r>
          </a:p>
          <a:p>
            <a:endParaRPr lang="en-US" sz="1600" dirty="0"/>
          </a:p>
          <a:p>
            <a:r>
              <a:rPr lang="en-US" sz="1600" dirty="0"/>
              <a:t>#correlation test</a:t>
            </a:r>
          </a:p>
          <a:p>
            <a:r>
              <a:rPr lang="en-US" sz="1600" dirty="0" err="1"/>
              <a:t>cor_test</a:t>
            </a:r>
            <a:r>
              <a:rPr lang="en-US" sz="1600" dirty="0"/>
              <a:t>&lt;-</a:t>
            </a:r>
            <a:r>
              <a:rPr lang="en-US" sz="1600" dirty="0" err="1"/>
              <a:t>cor</a:t>
            </a:r>
            <a:r>
              <a:rPr lang="en-US" sz="1600" dirty="0"/>
              <a:t>(car_sales$`</a:t>
            </a:r>
            <a:r>
              <a:rPr lang="en-US" sz="1600" dirty="0" err="1"/>
              <a:t>Buyer.Age</a:t>
            </a:r>
            <a:r>
              <a:rPr lang="en-US" sz="1600" dirty="0"/>
              <a:t>`, car_sales$`</a:t>
            </a:r>
            <a:r>
              <a:rPr lang="en-US" sz="1600" dirty="0" err="1"/>
              <a:t>Sale.Price</a:t>
            </a:r>
            <a:r>
              <a:rPr lang="en-US" sz="1600" dirty="0"/>
              <a:t>`, method = "spearman")</a:t>
            </a:r>
          </a:p>
          <a:p>
            <a:r>
              <a:rPr lang="en-US" sz="1600" dirty="0" err="1"/>
              <a:t>cor_test</a:t>
            </a:r>
            <a:endParaRPr lang="en-US" sz="1600" dirty="0"/>
          </a:p>
          <a:p>
            <a:endParaRPr lang="en-US" sz="1600" dirty="0"/>
          </a:p>
          <a:p>
            <a:r>
              <a:rPr lang="en-US" sz="1600" dirty="0"/>
              <a:t>plot(</a:t>
            </a:r>
            <a:r>
              <a:rPr lang="en-US" sz="1600" dirty="0" err="1"/>
              <a:t>car_sales$Buyer.Age</a:t>
            </a:r>
            <a:r>
              <a:rPr lang="en-US" sz="1600" dirty="0"/>
              <a:t>, </a:t>
            </a:r>
            <a:r>
              <a:rPr lang="en-US" sz="1600" dirty="0" err="1"/>
              <a:t>car_sales$Sale.Price</a:t>
            </a:r>
            <a:r>
              <a:rPr lang="en-US" sz="1600" dirty="0"/>
              <a:t>,</a:t>
            </a:r>
          </a:p>
          <a:p>
            <a:r>
              <a:rPr lang="en-US" sz="1600" dirty="0"/>
              <a:t>              main="Sale Price vs Buyer Age",  </a:t>
            </a:r>
          </a:p>
          <a:p>
            <a:r>
              <a:rPr lang="en-US" sz="1600" dirty="0"/>
              <a:t>              col = "blue",    </a:t>
            </a:r>
          </a:p>
          <a:p>
            <a:r>
              <a:rPr lang="en-US" sz="1600" dirty="0"/>
              <a:t>              </a:t>
            </a:r>
            <a:r>
              <a:rPr lang="en-US" sz="1600" dirty="0" err="1"/>
              <a:t>xlab</a:t>
            </a:r>
            <a:r>
              <a:rPr lang="en-US" sz="1600" dirty="0"/>
              <a:t>="Buyer Age",   </a:t>
            </a:r>
          </a:p>
          <a:p>
            <a:r>
              <a:rPr lang="en-US" sz="1600" dirty="0"/>
              <a:t>              </a:t>
            </a:r>
            <a:r>
              <a:rPr lang="en-US" sz="1600" dirty="0" err="1"/>
              <a:t>ylab</a:t>
            </a:r>
            <a:r>
              <a:rPr lang="en-US" sz="1600" dirty="0"/>
              <a:t>="Sale Price($)")</a:t>
            </a:r>
          </a:p>
          <a:p>
            <a:endParaRPr lang="en-US" sz="1600" dirty="0"/>
          </a:p>
          <a:p>
            <a:r>
              <a:rPr lang="en-US" sz="1600" dirty="0" err="1"/>
              <a:t>abline</a:t>
            </a:r>
            <a:r>
              <a:rPr lang="en-US" sz="1600" dirty="0"/>
              <a:t>(</a:t>
            </a:r>
            <a:r>
              <a:rPr lang="en-US" sz="1600" dirty="0" err="1"/>
              <a:t>lm</a:t>
            </a:r>
            <a:r>
              <a:rPr lang="en-US" sz="1600" dirty="0"/>
              <a:t>(</a:t>
            </a:r>
            <a:r>
              <a:rPr lang="en-US" sz="1600" dirty="0" err="1"/>
              <a:t>car_sales$Sale.Price</a:t>
            </a:r>
            <a:r>
              <a:rPr lang="en-US" sz="1600" dirty="0"/>
              <a:t> ~ </a:t>
            </a:r>
            <a:r>
              <a:rPr lang="en-US" sz="1600" dirty="0" err="1"/>
              <a:t>car_sales$Buyer.Age</a:t>
            </a:r>
            <a:r>
              <a:rPr lang="en-US" sz="1600" dirty="0"/>
              <a:t>), col="red", </a:t>
            </a:r>
            <a:r>
              <a:rPr lang="en-US" sz="1600" dirty="0" err="1"/>
              <a:t>lwd</a:t>
            </a:r>
            <a:r>
              <a:rPr lang="en-US" sz="1600" dirty="0"/>
              <a:t>=2)</a:t>
            </a:r>
          </a:p>
          <a:p>
            <a:endParaRPr lang="en-US" sz="1600" dirty="0"/>
          </a:p>
          <a:p>
            <a:r>
              <a:rPr lang="en-US" sz="1600" dirty="0"/>
              <a:t>#the scatter plot shows no correlation between sales price and buyer age</a:t>
            </a:r>
          </a:p>
          <a:p>
            <a:r>
              <a:rPr lang="en-US" sz="1600" dirty="0"/>
              <a:t>#we can do further analysis into other independent variables to determine sales price</a:t>
            </a:r>
          </a:p>
          <a:p>
            <a:endParaRPr lang="en-US" sz="1600" dirty="0"/>
          </a:p>
          <a:p>
            <a:r>
              <a:rPr lang="en-US" sz="1600" dirty="0"/>
              <a:t>head(car_sales,2)</a:t>
            </a:r>
            <a:endParaRPr lang="en-GB" sz="1600" dirty="0"/>
          </a:p>
        </p:txBody>
      </p:sp>
    </p:spTree>
    <p:extLst>
      <p:ext uri="{BB962C8B-B14F-4D97-AF65-F5344CB8AC3E}">
        <p14:creationId xmlns:p14="http://schemas.microsoft.com/office/powerpoint/2010/main" val="348386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25/11/2024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A284                                                      Name of Student Presenting: Edwin </a:t>
            </a:r>
            <a:r>
              <a:rPr lang="en-US" sz="2000" dirty="0" err="1"/>
              <a:t>Kipleting</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A284                 Names of Student Attendees:    Edwin </a:t>
            </a:r>
            <a:r>
              <a:rPr lang="en-GB" dirty="0" err="1"/>
              <a:t>Kipleting</a:t>
            </a:r>
            <a:endParaRPr lang="en-GB" dirty="0"/>
          </a:p>
          <a:p>
            <a:r>
              <a:rPr lang="en-GB" dirty="0"/>
              <a:t>								</a:t>
            </a:r>
            <a:r>
              <a:rPr lang="en-GB" dirty="0" err="1"/>
              <a:t>Mallikarjuna</a:t>
            </a:r>
            <a:r>
              <a:rPr lang="en-GB" dirty="0"/>
              <a:t> </a:t>
            </a:r>
            <a:r>
              <a:rPr lang="en-GB" dirty="0" err="1"/>
              <a:t>Chapalamadugu</a:t>
            </a:r>
            <a:r>
              <a:rPr lang="en-GB" dirty="0"/>
              <a:t> </a:t>
            </a:r>
          </a:p>
          <a:p>
            <a:r>
              <a:rPr lang="en-GB" dirty="0"/>
              <a:t>								Sai Kiran Reddy </a:t>
            </a:r>
            <a:r>
              <a:rPr lang="en-GB" dirty="0" err="1"/>
              <a:t>Mandha</a:t>
            </a:r>
            <a:endParaRPr lang="en-GB" dirty="0"/>
          </a:p>
          <a:p>
            <a:r>
              <a:rPr lang="en-GB" dirty="0"/>
              <a:t>								Syed Muhammad Asad Abidi</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a:t>
            </a:r>
            <a:r>
              <a:rPr lang="en-US" sz="2400" b="0" dirty="0">
                <a:solidFill>
                  <a:schemeClr val="tx1"/>
                </a:solidFill>
                <a:latin typeface="Calibri" panose="020F0502020204030204" pitchFamily="34" charset="0"/>
                <a:cs typeface="Calibri" panose="020F0502020204030204" pitchFamily="34" charset="0"/>
              </a:rPr>
              <a:t>DS242</a:t>
            </a:r>
            <a:r>
              <a:rPr lang="en-US" sz="2400" b="0" dirty="0">
                <a:solidFill>
                  <a:srgbClr val="FF0000"/>
                </a:solidFill>
                <a:latin typeface="Calibri" panose="020F0502020204030204" pitchFamily="34" charset="0"/>
                <a:cs typeface="Calibri" panose="020F0502020204030204" pitchFamily="34" charset="0"/>
              </a:rPr>
              <a:t>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latin typeface="Calibri" panose="020F0502020204030204" pitchFamily="34" charset="0"/>
                <a:cs typeface="Calibri" panose="020F0502020204030204" pitchFamily="34" charset="0"/>
              </a:rPr>
              <a:t>“ Is there a correlation between sale price and buyer age of cars in Japan?” </a:t>
            </a:r>
            <a:r>
              <a:rPr lang="en-US" sz="2400" baseline="30000" dirty="0">
                <a:solidFill>
                  <a:schemeClr val="tx1"/>
                </a:solidFill>
                <a:latin typeface="Calibri" panose="020F0502020204030204" pitchFamily="34" charset="0"/>
                <a:cs typeface="Calibri" panose="020F0502020204030204" pitchFamily="34" charset="0"/>
              </a:rPr>
              <a:t>1</a:t>
            </a: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4" name="TextBox 13">
            <a:extLst>
              <a:ext uri="{FF2B5EF4-FFF2-40B4-BE49-F238E27FC236}">
                <a16:creationId xmlns:a16="http://schemas.microsoft.com/office/drawing/2014/main" id="{0A4C457C-5DA3-C517-09E5-B11F2D78DF70}"/>
              </a:ext>
            </a:extLst>
          </p:cNvPr>
          <p:cNvSpPr txBox="1"/>
          <p:nvPr/>
        </p:nvSpPr>
        <p:spPr>
          <a:xfrm>
            <a:off x="349624" y="4872833"/>
            <a:ext cx="10889576" cy="646331"/>
          </a:xfrm>
          <a:prstGeom prst="rect">
            <a:avLst/>
          </a:prstGeom>
          <a:solidFill>
            <a:schemeClr val="bg1"/>
          </a:solidFill>
        </p:spPr>
        <p:txBody>
          <a:bodyPr wrap="square">
            <a:spAutoFit/>
          </a:bodyPr>
          <a:lstStyle/>
          <a:p>
            <a:r>
              <a:rPr lang="en-GB" sz="1800" dirty="0"/>
              <a:t>The dataset has 11001 rows and the variables we use are sale price(dependent variable) and buyer age(independent variable).</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ED347DD4-6F9A-C07A-5AF7-65FE39C478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918" y="1772269"/>
            <a:ext cx="11018403" cy="2996955"/>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498685" y="6287311"/>
            <a:ext cx="11440040" cy="369332"/>
          </a:xfrm>
          <a:prstGeom prst="rect">
            <a:avLst/>
          </a:prstGeom>
          <a:solidFill>
            <a:schemeClr val="bg1">
              <a:lumMod val="95000"/>
            </a:schemeClr>
          </a:solidFill>
        </p:spPr>
        <p:txBody>
          <a:bodyPr wrap="square" rtlCol="0">
            <a:spAutoFit/>
          </a:bodyPr>
          <a:lstStyle/>
          <a:p>
            <a:r>
              <a:rPr lang="en-GB" b="1" dirty="0">
                <a:latin typeface="Calibri" panose="020F0502020204030204" pitchFamily="34" charset="0"/>
                <a:cs typeface="Calibri" panose="020F0502020204030204" pitchFamily="34" charset="0"/>
              </a:rPr>
              <a:t>Correlation</a:t>
            </a:r>
            <a:r>
              <a:rPr lang="en-GB" dirty="0"/>
              <a:t> </a:t>
            </a:r>
            <a:r>
              <a:rPr lang="en-IE" dirty="0">
                <a:latin typeface="Calibri" panose="020F0502020204030204" pitchFamily="34" charset="0"/>
                <a:cs typeface="Times New Roman" panose="02020603050405020304" pitchFamily="18" charset="0"/>
              </a:rPr>
              <a:t>analyses</a:t>
            </a:r>
            <a:r>
              <a:rPr lang="en-IE" sz="1800" dirty="0">
                <a:effectLst/>
                <a:latin typeface="Calibri" panose="020F0502020204030204" pitchFamily="34" charset="0"/>
                <a:ea typeface="Calibri" panose="020F0502020204030204" pitchFamily="34" charset="0"/>
                <a:cs typeface="Times New Roman" panose="02020603050405020304" pitchFamily="18" charset="0"/>
              </a:rPr>
              <a:t> how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a:t>
            </a:r>
            <a:r>
              <a:rPr lang="en-IE"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dependent var </a:t>
            </a:r>
            <a:r>
              <a:rPr lang="en-IE" dirty="0">
                <a:latin typeface="Calibri" panose="020F0502020204030204" pitchFamily="34" charset="0"/>
                <a:ea typeface="Calibri" panose="020F0502020204030204" pitchFamily="34" charset="0"/>
                <a:cs typeface="Times New Roman" panose="02020603050405020304" pitchFamily="18" charset="0"/>
              </a:rPr>
              <a:t>correlates </a:t>
            </a:r>
            <a:r>
              <a:rPr lang="en-IE" sz="1800" dirty="0">
                <a:effectLst/>
                <a:latin typeface="Calibri" panose="020F0502020204030204" pitchFamily="34" charset="0"/>
                <a:ea typeface="Calibri" panose="020F0502020204030204" pitchFamily="34" charset="0"/>
                <a:cs typeface="Times New Roman" panose="02020603050405020304" pitchFamily="18" charset="0"/>
              </a:rPr>
              <a:t>to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independent variable</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1. Where your research question asks about </a:t>
            </a:r>
            <a:r>
              <a:rPr lang="en-GB" dirty="0"/>
              <a:t>Correlation</a:t>
            </a:r>
            <a:r>
              <a:rPr lang="en-GB" b="0" dirty="0"/>
              <a:t>: Include two </a:t>
            </a:r>
            <a:r>
              <a:rPr lang="en-GB" b="0" i="1" dirty="0"/>
              <a:t>visualizations</a:t>
            </a:r>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1055369" y="2007544"/>
            <a:ext cx="10656467" cy="2010058"/>
          </a:xfrm>
          <a:solidFill>
            <a:srgbClr val="FFFF00"/>
          </a:solidFill>
        </p:spPr>
        <p:txBody>
          <a:bodyPr>
            <a:normAutofit fontScale="90000"/>
          </a:bodyPr>
          <a:lstStyle/>
          <a:p>
            <a:pPr>
              <a:lnSpc>
                <a:spcPct val="100000"/>
              </a:lnSpc>
            </a:pPr>
            <a:r>
              <a:rPr lang="en-GB" sz="3600" b="0" dirty="0"/>
              <a:t>1. A scatterplot to include the linear trendline</a:t>
            </a:r>
            <a:br>
              <a:rPr lang="en-GB" sz="3600" b="0" dirty="0"/>
            </a:br>
            <a:r>
              <a:rPr lang="en-GB" sz="3600" b="0" dirty="0"/>
              <a:t>       (ensuring your dependent variable is on the y-axis)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600" b="0" dirty="0"/>
              <a:t>Clearly label you axes to include variable name and units of measurement. Include a title to give your plot/visualization a context.</a:t>
            </a: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83128F-5BCD-E5F9-880C-86763DB95C0E}"/>
              </a:ext>
            </a:extLst>
          </p:cNvPr>
          <p:cNvSpPr>
            <a:spLocks noGrp="1"/>
          </p:cNvSpPr>
          <p:nvPr>
            <p:ph type="subTitle" idx="1"/>
          </p:nvPr>
        </p:nvSpPr>
        <p:spPr/>
        <p:txBody>
          <a:bodyPr/>
          <a:lstStyle/>
          <a:p>
            <a:endParaRPr lang="en-KE" dirty="0"/>
          </a:p>
        </p:txBody>
      </p:sp>
      <p:sp>
        <p:nvSpPr>
          <p:cNvPr id="3" name="Footer Placeholder 2">
            <a:extLst>
              <a:ext uri="{FF2B5EF4-FFF2-40B4-BE49-F238E27FC236}">
                <a16:creationId xmlns:a16="http://schemas.microsoft.com/office/drawing/2014/main" id="{DAD2D053-36D5-4985-C530-4C13F06816FE}"/>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004C68A8-5A32-EDEB-01AD-BF435233C43C}"/>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E2F639D2-B8B4-66F3-E206-16BFA10E0EAB}"/>
              </a:ext>
            </a:extLst>
          </p:cNvPr>
          <p:cNvSpPr>
            <a:spLocks noGrp="1"/>
          </p:cNvSpPr>
          <p:nvPr>
            <p:ph type="ctrTitle"/>
          </p:nvPr>
        </p:nvSpPr>
        <p:spPr>
          <a:xfrm>
            <a:off x="953999" y="1219200"/>
            <a:ext cx="10031157" cy="4168588"/>
          </a:xfrm>
        </p:spPr>
        <p:txBody>
          <a:bodyPr/>
          <a:lstStyle/>
          <a:p>
            <a:endParaRPr lang="en-KE" dirty="0"/>
          </a:p>
        </p:txBody>
      </p:sp>
      <p:pic>
        <p:nvPicPr>
          <p:cNvPr id="13" name="Picture 12">
            <a:extLst>
              <a:ext uri="{FF2B5EF4-FFF2-40B4-BE49-F238E27FC236}">
                <a16:creationId xmlns:a16="http://schemas.microsoft.com/office/drawing/2014/main" id="{EAF1D75C-9866-D65E-6AF7-F7E49D398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9" y="320476"/>
            <a:ext cx="10440141" cy="6066449"/>
          </a:xfrm>
          <a:prstGeom prst="rect">
            <a:avLst/>
          </a:prstGeom>
        </p:spPr>
      </p:pic>
      <p:pic>
        <p:nvPicPr>
          <p:cNvPr id="7" name="Picture 6">
            <a:extLst>
              <a:ext uri="{FF2B5EF4-FFF2-40B4-BE49-F238E27FC236}">
                <a16:creationId xmlns:a16="http://schemas.microsoft.com/office/drawing/2014/main" id="{022B4D63-86E7-0815-1C05-640BEEA5E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59" y="157986"/>
            <a:ext cx="10188497" cy="6228940"/>
          </a:xfrm>
          <a:prstGeom prst="rect">
            <a:avLst/>
          </a:prstGeom>
        </p:spPr>
      </p:pic>
    </p:spTree>
    <p:extLst>
      <p:ext uri="{BB962C8B-B14F-4D97-AF65-F5344CB8AC3E}">
        <p14:creationId xmlns:p14="http://schemas.microsoft.com/office/powerpoint/2010/main" val="14793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83273C-B6BA-A0B7-6897-3A601C595582}"/>
              </a:ext>
            </a:extLst>
          </p:cNvPr>
          <p:cNvSpPr>
            <a:spLocks noGrp="1"/>
          </p:cNvSpPr>
          <p:nvPr>
            <p:ph type="subTitle" idx="1"/>
          </p:nvPr>
        </p:nvSpPr>
        <p:spPr/>
        <p:txBody>
          <a:bodyPr/>
          <a:lstStyle/>
          <a:p>
            <a:endParaRPr lang="en-KE"/>
          </a:p>
        </p:txBody>
      </p:sp>
      <p:sp>
        <p:nvSpPr>
          <p:cNvPr id="3" name="Footer Placeholder 2">
            <a:extLst>
              <a:ext uri="{FF2B5EF4-FFF2-40B4-BE49-F238E27FC236}">
                <a16:creationId xmlns:a16="http://schemas.microsoft.com/office/drawing/2014/main" id="{337B1F17-625B-470B-39D3-22143C8575BB}"/>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F76E873-F090-0C0C-1C39-490E40BB2F9F}"/>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D04B4BE1-2058-5C80-D27E-83F19FCED23F}"/>
              </a:ext>
            </a:extLst>
          </p:cNvPr>
          <p:cNvSpPr>
            <a:spLocks noGrp="1"/>
          </p:cNvSpPr>
          <p:nvPr>
            <p:ph type="ctrTitle"/>
          </p:nvPr>
        </p:nvSpPr>
        <p:spPr>
          <a:xfrm>
            <a:off x="953999" y="791022"/>
            <a:ext cx="10031157" cy="4569872"/>
          </a:xfrm>
        </p:spPr>
        <p:txBody>
          <a:bodyPr/>
          <a:lstStyle/>
          <a:p>
            <a:endParaRPr lang="en-KE" dirty="0"/>
          </a:p>
        </p:txBody>
      </p:sp>
      <p:pic>
        <p:nvPicPr>
          <p:cNvPr id="11" name="Picture 10">
            <a:extLst>
              <a:ext uri="{FF2B5EF4-FFF2-40B4-BE49-F238E27FC236}">
                <a16:creationId xmlns:a16="http://schemas.microsoft.com/office/drawing/2014/main" id="{6A9B2A4A-5769-0856-A87B-E58B534CF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53" y="161365"/>
            <a:ext cx="10413247" cy="6696635"/>
          </a:xfrm>
          <a:prstGeom prst="rect">
            <a:avLst/>
          </a:prstGeom>
        </p:spPr>
      </p:pic>
      <p:pic>
        <p:nvPicPr>
          <p:cNvPr id="7" name="Picture 6">
            <a:extLst>
              <a:ext uri="{FF2B5EF4-FFF2-40B4-BE49-F238E27FC236}">
                <a16:creationId xmlns:a16="http://schemas.microsoft.com/office/drawing/2014/main" id="{CDE4F73C-E1B5-FFEC-6DB6-73A91EDE4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53" y="200374"/>
            <a:ext cx="10161603" cy="6186551"/>
          </a:xfrm>
          <a:prstGeom prst="rect">
            <a:avLst/>
          </a:prstGeom>
        </p:spPr>
      </p:pic>
    </p:spTree>
    <p:extLst>
      <p:ext uri="{BB962C8B-B14F-4D97-AF65-F5344CB8AC3E}">
        <p14:creationId xmlns:p14="http://schemas.microsoft.com/office/powerpoint/2010/main" val="204828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7</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8</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125" name="Picture 5" descr="Chart, histogram&#10;&#10;Description automatically generated"/>
          <p:cNvPicPr/>
          <p:nvPr/>
        </p:nvPicPr>
        <p:blipFill>
          <a:blip r:embed="rId3"/>
          <a:stretch/>
        </p:blipFill>
        <p:spPr>
          <a:xfrm>
            <a:off x="885960" y="1685879"/>
            <a:ext cx="5057640" cy="50576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A621DC-EDE9-3C7B-ADB4-A609180B0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3" y="224118"/>
            <a:ext cx="10856259" cy="6517341"/>
          </a:xfrm>
          <a:prstGeom prst="rect">
            <a:avLst/>
          </a:prstGeom>
        </p:spPr>
      </p:pic>
    </p:spTree>
    <p:extLst>
      <p:ext uri="{BB962C8B-B14F-4D97-AF65-F5344CB8AC3E}">
        <p14:creationId xmlns:p14="http://schemas.microsoft.com/office/powerpoint/2010/main" val="195898454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3693</TotalTime>
  <Words>1661</Words>
  <Application>Microsoft Office PowerPoint</Application>
  <PresentationFormat>Widescreen</PresentationFormat>
  <Paragraphs>155</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Herts Theme</vt:lpstr>
      <vt:lpstr>PowerPoint Presentation</vt:lpstr>
      <vt:lpstr>Visualization and Analysis –  Tutorial Presentation for Feedback Date: 25/11/2024 </vt:lpstr>
      <vt:lpstr>PowerPoint Presentation</vt:lpstr>
      <vt:lpstr>1. A scatterplot to include the linear trendline        (ensuring your dependent variable is on the y-axis) 2. A histogram to include the normal curve overlay. The histogram plots data from your dependent variable only.  Clearly label you axes to include variable name and units of measurement. Include a title to give your plot/visualization a context.</vt:lpstr>
      <vt:lpstr>PowerPoint Presentation</vt:lpstr>
      <vt:lpstr>PowerPoint Presentation</vt:lpstr>
      <vt:lpstr>Only attempt this Analysis part of the demo if you have completed your Visualization(s). Otherwise end your demo after the Visualization for feedback.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Edwin</cp:lastModifiedBy>
  <cp:revision>158</cp:revision>
  <dcterms:created xsi:type="dcterms:W3CDTF">2019-10-01T08:37:56Z</dcterms:created>
  <dcterms:modified xsi:type="dcterms:W3CDTF">2024-12-26T15:30:22Z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