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1FD3F-994A-4CBE-A6DD-5DE265D7DB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0B37A6-0F6F-440E-9E0B-CBBC56E5A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Cysteine for Arginine substitution</a:t>
          </a:r>
          <a:r>
            <a:rPr lang="en-US" baseline="30000" dirty="0"/>
            <a:t>1</a:t>
          </a:r>
          <a:endParaRPr lang="en-US" dirty="0"/>
        </a:p>
      </dgm:t>
    </dgm:pt>
    <dgm:pt modelId="{164BD9E7-D395-496D-93B8-96D8F1EAC542}" type="parTrans" cxnId="{974F8E12-95A7-437D-ACE8-B09B7D690B1D}">
      <dgm:prSet/>
      <dgm:spPr/>
      <dgm:t>
        <a:bodyPr/>
        <a:lstStyle/>
        <a:p>
          <a:endParaRPr lang="en-US"/>
        </a:p>
      </dgm:t>
    </dgm:pt>
    <dgm:pt modelId="{94C17B6A-F506-494F-ABD2-EE80D8B6F816}" type="sibTrans" cxnId="{974F8E12-95A7-437D-ACE8-B09B7D690B1D}">
      <dgm:prSet/>
      <dgm:spPr/>
      <dgm:t>
        <a:bodyPr/>
        <a:lstStyle/>
        <a:p>
          <a:endParaRPr lang="en-US"/>
        </a:p>
      </dgm:t>
    </dgm:pt>
    <dgm:pt modelId="{A1DDCB74-D6A8-4F21-94F3-88E5FA4DDB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Demonstrated to bind beta-amyloid fibrils more readily than WT variant (E3)</a:t>
          </a:r>
          <a:r>
            <a:rPr lang="en-US" baseline="30000" dirty="0"/>
            <a:t>4</a:t>
          </a:r>
          <a:endParaRPr lang="en-US" dirty="0"/>
        </a:p>
      </dgm:t>
    </dgm:pt>
    <dgm:pt modelId="{87CBB7F7-10AD-4F2F-B726-77D9500DF972}" type="parTrans" cxnId="{721A170F-64CF-4287-A458-AA287C8002C6}">
      <dgm:prSet/>
      <dgm:spPr/>
      <dgm:t>
        <a:bodyPr/>
        <a:lstStyle/>
        <a:p>
          <a:endParaRPr lang="en-US"/>
        </a:p>
      </dgm:t>
    </dgm:pt>
    <dgm:pt modelId="{B60041FA-DA48-4521-9060-B8F52E7007C7}" type="sibTrans" cxnId="{721A170F-64CF-4287-A458-AA287C8002C6}">
      <dgm:prSet/>
      <dgm:spPr/>
      <dgm:t>
        <a:bodyPr/>
        <a:lstStyle/>
        <a:p>
          <a:endParaRPr lang="en-US"/>
        </a:p>
      </dgm:t>
    </dgm:pt>
    <dgm:pt modelId="{50F9873B-A890-4120-A62F-1DC3FFBD3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Increased risk of Alzheimer’s compared to general population</a:t>
          </a:r>
          <a:r>
            <a:rPr lang="en-US" baseline="30000" dirty="0"/>
            <a:t>3</a:t>
          </a:r>
          <a:endParaRPr lang="en-US" dirty="0"/>
        </a:p>
      </dgm:t>
    </dgm:pt>
    <dgm:pt modelId="{AF70391B-4E80-4257-B1AF-972F3C147757}" type="parTrans" cxnId="{E42A5647-1C36-4D38-A1F3-F42F860A9B7B}">
      <dgm:prSet/>
      <dgm:spPr/>
      <dgm:t>
        <a:bodyPr/>
        <a:lstStyle/>
        <a:p>
          <a:endParaRPr lang="en-US"/>
        </a:p>
      </dgm:t>
    </dgm:pt>
    <dgm:pt modelId="{3FF09537-5318-40B3-9CF9-E4E5FEBB5A27}" type="sibTrans" cxnId="{E42A5647-1C36-4D38-A1F3-F42F860A9B7B}">
      <dgm:prSet/>
      <dgm:spPr/>
      <dgm:t>
        <a:bodyPr/>
        <a:lstStyle/>
        <a:p>
          <a:endParaRPr lang="en-US"/>
        </a:p>
      </dgm:t>
    </dgm:pt>
    <dgm:pt modelId="{553C55FA-7C71-4DEE-8B35-B134256C9CAE}" type="pres">
      <dgm:prSet presAssocID="{2AE1FD3F-994A-4CBE-A6DD-5DE265D7DBBE}" presName="outerComposite" presStyleCnt="0">
        <dgm:presLayoutVars>
          <dgm:chMax val="5"/>
          <dgm:dir/>
          <dgm:resizeHandles val="exact"/>
        </dgm:presLayoutVars>
      </dgm:prSet>
      <dgm:spPr/>
    </dgm:pt>
    <dgm:pt modelId="{0815F5F7-1B41-4FD4-906C-15987B4325E6}" type="pres">
      <dgm:prSet presAssocID="{2AE1FD3F-994A-4CBE-A6DD-5DE265D7DBBE}" presName="dummyMaxCanvas" presStyleCnt="0">
        <dgm:presLayoutVars/>
      </dgm:prSet>
      <dgm:spPr/>
    </dgm:pt>
    <dgm:pt modelId="{D292FBDD-4406-491D-9987-52E31A94508C}" type="pres">
      <dgm:prSet presAssocID="{2AE1FD3F-994A-4CBE-A6DD-5DE265D7DBBE}" presName="ThreeNodes_1" presStyleLbl="node1" presStyleIdx="0" presStyleCnt="3">
        <dgm:presLayoutVars>
          <dgm:bulletEnabled val="1"/>
        </dgm:presLayoutVars>
      </dgm:prSet>
      <dgm:spPr/>
    </dgm:pt>
    <dgm:pt modelId="{A23765FC-E7F3-42B3-9324-8B1C36BCC7AD}" type="pres">
      <dgm:prSet presAssocID="{2AE1FD3F-994A-4CBE-A6DD-5DE265D7DBBE}" presName="ThreeNodes_2" presStyleLbl="node1" presStyleIdx="1" presStyleCnt="3">
        <dgm:presLayoutVars>
          <dgm:bulletEnabled val="1"/>
        </dgm:presLayoutVars>
      </dgm:prSet>
      <dgm:spPr/>
    </dgm:pt>
    <dgm:pt modelId="{7DE7FF88-B55E-47DD-9285-8FA59405651D}" type="pres">
      <dgm:prSet presAssocID="{2AE1FD3F-994A-4CBE-A6DD-5DE265D7DBBE}" presName="ThreeNodes_3" presStyleLbl="node1" presStyleIdx="2" presStyleCnt="3">
        <dgm:presLayoutVars>
          <dgm:bulletEnabled val="1"/>
        </dgm:presLayoutVars>
      </dgm:prSet>
      <dgm:spPr/>
    </dgm:pt>
    <dgm:pt modelId="{D75839CD-4D50-4397-8B23-04EC0657706F}" type="pres">
      <dgm:prSet presAssocID="{2AE1FD3F-994A-4CBE-A6DD-5DE265D7DBBE}" presName="ThreeConn_1-2" presStyleLbl="fgAccFollowNode1" presStyleIdx="0" presStyleCnt="2">
        <dgm:presLayoutVars>
          <dgm:bulletEnabled val="1"/>
        </dgm:presLayoutVars>
      </dgm:prSet>
      <dgm:spPr/>
    </dgm:pt>
    <dgm:pt modelId="{4E3ECB4D-75FC-48CB-A88B-37EF1F217828}" type="pres">
      <dgm:prSet presAssocID="{2AE1FD3F-994A-4CBE-A6DD-5DE265D7DBBE}" presName="ThreeConn_2-3" presStyleLbl="fgAccFollowNode1" presStyleIdx="1" presStyleCnt="2">
        <dgm:presLayoutVars>
          <dgm:bulletEnabled val="1"/>
        </dgm:presLayoutVars>
      </dgm:prSet>
      <dgm:spPr/>
    </dgm:pt>
    <dgm:pt modelId="{E5F28628-CEE4-417D-9778-2DE41EA546B0}" type="pres">
      <dgm:prSet presAssocID="{2AE1FD3F-994A-4CBE-A6DD-5DE265D7DBBE}" presName="ThreeNodes_1_text" presStyleLbl="node1" presStyleIdx="2" presStyleCnt="3">
        <dgm:presLayoutVars>
          <dgm:bulletEnabled val="1"/>
        </dgm:presLayoutVars>
      </dgm:prSet>
      <dgm:spPr/>
    </dgm:pt>
    <dgm:pt modelId="{AD0DA508-E6FD-4059-95E0-4108EC5917E0}" type="pres">
      <dgm:prSet presAssocID="{2AE1FD3F-994A-4CBE-A6DD-5DE265D7DBBE}" presName="ThreeNodes_2_text" presStyleLbl="node1" presStyleIdx="2" presStyleCnt="3">
        <dgm:presLayoutVars>
          <dgm:bulletEnabled val="1"/>
        </dgm:presLayoutVars>
      </dgm:prSet>
      <dgm:spPr/>
    </dgm:pt>
    <dgm:pt modelId="{C210B3E5-9BD7-4BCB-8E26-11B16F422E23}" type="pres">
      <dgm:prSet presAssocID="{2AE1FD3F-994A-4CBE-A6DD-5DE265D7DBB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80F280B-2117-4A98-B963-E736AEA3C6C5}" type="presOf" srcId="{94C17B6A-F506-494F-ABD2-EE80D8B6F816}" destId="{D75839CD-4D50-4397-8B23-04EC0657706F}" srcOrd="0" destOrd="0" presId="urn:microsoft.com/office/officeart/2005/8/layout/vProcess5"/>
    <dgm:cxn modelId="{721A170F-64CF-4287-A458-AA287C8002C6}" srcId="{2AE1FD3F-994A-4CBE-A6DD-5DE265D7DBBE}" destId="{A1DDCB74-D6A8-4F21-94F3-88E5FA4DDB52}" srcOrd="1" destOrd="0" parTransId="{87CBB7F7-10AD-4F2F-B726-77D9500DF972}" sibTransId="{B60041FA-DA48-4521-9060-B8F52E7007C7}"/>
    <dgm:cxn modelId="{974F8E12-95A7-437D-ACE8-B09B7D690B1D}" srcId="{2AE1FD3F-994A-4CBE-A6DD-5DE265D7DBBE}" destId="{410B37A6-0F6F-440E-9E0B-CBBC56E5A474}" srcOrd="0" destOrd="0" parTransId="{164BD9E7-D395-496D-93B8-96D8F1EAC542}" sibTransId="{94C17B6A-F506-494F-ABD2-EE80D8B6F816}"/>
    <dgm:cxn modelId="{ED56433B-79FF-4E4B-A10F-CC04F1650D68}" type="presOf" srcId="{410B37A6-0F6F-440E-9E0B-CBBC56E5A474}" destId="{E5F28628-CEE4-417D-9778-2DE41EA546B0}" srcOrd="1" destOrd="0" presId="urn:microsoft.com/office/officeart/2005/8/layout/vProcess5"/>
    <dgm:cxn modelId="{E42A5647-1C36-4D38-A1F3-F42F860A9B7B}" srcId="{2AE1FD3F-994A-4CBE-A6DD-5DE265D7DBBE}" destId="{50F9873B-A890-4120-A62F-1DC3FFBD3DE8}" srcOrd="2" destOrd="0" parTransId="{AF70391B-4E80-4257-B1AF-972F3C147757}" sibTransId="{3FF09537-5318-40B3-9CF9-E4E5FEBB5A27}"/>
    <dgm:cxn modelId="{35E1DC4E-758D-4CA6-815C-070034B48E4F}" type="presOf" srcId="{A1DDCB74-D6A8-4F21-94F3-88E5FA4DDB52}" destId="{A23765FC-E7F3-42B3-9324-8B1C36BCC7AD}" srcOrd="0" destOrd="0" presId="urn:microsoft.com/office/officeart/2005/8/layout/vProcess5"/>
    <dgm:cxn modelId="{4F56817C-AFCC-4CE0-98B1-848688B2BAF8}" type="presOf" srcId="{410B37A6-0F6F-440E-9E0B-CBBC56E5A474}" destId="{D292FBDD-4406-491D-9987-52E31A94508C}" srcOrd="0" destOrd="0" presId="urn:microsoft.com/office/officeart/2005/8/layout/vProcess5"/>
    <dgm:cxn modelId="{977693B4-BF29-462E-BE9D-27437F8F07B9}" type="presOf" srcId="{A1DDCB74-D6A8-4F21-94F3-88E5FA4DDB52}" destId="{AD0DA508-E6FD-4059-95E0-4108EC5917E0}" srcOrd="1" destOrd="0" presId="urn:microsoft.com/office/officeart/2005/8/layout/vProcess5"/>
    <dgm:cxn modelId="{DC934CC9-BB8D-4A11-912D-9B3EE9FF0B9C}" type="presOf" srcId="{50F9873B-A890-4120-A62F-1DC3FFBD3DE8}" destId="{7DE7FF88-B55E-47DD-9285-8FA59405651D}" srcOrd="0" destOrd="0" presId="urn:microsoft.com/office/officeart/2005/8/layout/vProcess5"/>
    <dgm:cxn modelId="{8A0546D8-CF28-4B93-884A-842236383973}" type="presOf" srcId="{50F9873B-A890-4120-A62F-1DC3FFBD3DE8}" destId="{C210B3E5-9BD7-4BCB-8E26-11B16F422E23}" srcOrd="1" destOrd="0" presId="urn:microsoft.com/office/officeart/2005/8/layout/vProcess5"/>
    <dgm:cxn modelId="{BCC9ABD9-C891-41FA-94AD-A2588C06FAA2}" type="presOf" srcId="{2AE1FD3F-994A-4CBE-A6DD-5DE265D7DBBE}" destId="{553C55FA-7C71-4DEE-8B35-B134256C9CAE}" srcOrd="0" destOrd="0" presId="urn:microsoft.com/office/officeart/2005/8/layout/vProcess5"/>
    <dgm:cxn modelId="{D1EE0CFA-F840-4CC8-A7F1-D5B853888FC2}" type="presOf" srcId="{B60041FA-DA48-4521-9060-B8F52E7007C7}" destId="{4E3ECB4D-75FC-48CB-A88B-37EF1F217828}" srcOrd="0" destOrd="0" presId="urn:microsoft.com/office/officeart/2005/8/layout/vProcess5"/>
    <dgm:cxn modelId="{D2CB55FC-AE4E-4E68-B1C6-66160AE9AC5D}" type="presParOf" srcId="{553C55FA-7C71-4DEE-8B35-B134256C9CAE}" destId="{0815F5F7-1B41-4FD4-906C-15987B4325E6}" srcOrd="0" destOrd="0" presId="urn:microsoft.com/office/officeart/2005/8/layout/vProcess5"/>
    <dgm:cxn modelId="{54E91065-DEAA-4832-9053-428D4AD1356F}" type="presParOf" srcId="{553C55FA-7C71-4DEE-8B35-B134256C9CAE}" destId="{D292FBDD-4406-491D-9987-52E31A94508C}" srcOrd="1" destOrd="0" presId="urn:microsoft.com/office/officeart/2005/8/layout/vProcess5"/>
    <dgm:cxn modelId="{7867667B-6647-43E6-8B14-E8168A52E120}" type="presParOf" srcId="{553C55FA-7C71-4DEE-8B35-B134256C9CAE}" destId="{A23765FC-E7F3-42B3-9324-8B1C36BCC7AD}" srcOrd="2" destOrd="0" presId="urn:microsoft.com/office/officeart/2005/8/layout/vProcess5"/>
    <dgm:cxn modelId="{0EA5C52B-8621-48F0-8DE6-68D7CEB67520}" type="presParOf" srcId="{553C55FA-7C71-4DEE-8B35-B134256C9CAE}" destId="{7DE7FF88-B55E-47DD-9285-8FA59405651D}" srcOrd="3" destOrd="0" presId="urn:microsoft.com/office/officeart/2005/8/layout/vProcess5"/>
    <dgm:cxn modelId="{831B6E72-3F74-43E1-8707-074A8EC9FAA3}" type="presParOf" srcId="{553C55FA-7C71-4DEE-8B35-B134256C9CAE}" destId="{D75839CD-4D50-4397-8B23-04EC0657706F}" srcOrd="4" destOrd="0" presId="urn:microsoft.com/office/officeart/2005/8/layout/vProcess5"/>
    <dgm:cxn modelId="{ACD370BF-3DCD-4235-A763-E1DCB4BB54D7}" type="presParOf" srcId="{553C55FA-7C71-4DEE-8B35-B134256C9CAE}" destId="{4E3ECB4D-75FC-48CB-A88B-37EF1F217828}" srcOrd="5" destOrd="0" presId="urn:microsoft.com/office/officeart/2005/8/layout/vProcess5"/>
    <dgm:cxn modelId="{F87F5A1E-4DF5-4C21-82C2-D104E03D8D9A}" type="presParOf" srcId="{553C55FA-7C71-4DEE-8B35-B134256C9CAE}" destId="{E5F28628-CEE4-417D-9778-2DE41EA546B0}" srcOrd="6" destOrd="0" presId="urn:microsoft.com/office/officeart/2005/8/layout/vProcess5"/>
    <dgm:cxn modelId="{D25F962C-21B5-457A-8A27-4D511CEEDDA0}" type="presParOf" srcId="{553C55FA-7C71-4DEE-8B35-B134256C9CAE}" destId="{AD0DA508-E6FD-4059-95E0-4108EC5917E0}" srcOrd="7" destOrd="0" presId="urn:microsoft.com/office/officeart/2005/8/layout/vProcess5"/>
    <dgm:cxn modelId="{3AE35C9D-37E0-4A7D-A554-21A32A169870}" type="presParOf" srcId="{553C55FA-7C71-4DEE-8B35-B134256C9CAE}" destId="{C210B3E5-9BD7-4BCB-8E26-11B16F422E2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1913E-BE7C-4A08-8948-0499C20BEE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77A93-D734-4058-A4D7-161F7B7585B3}">
      <dgm:prSet/>
      <dgm:spPr/>
      <dgm:t>
        <a:bodyPr/>
        <a:lstStyle/>
        <a:p>
          <a:r>
            <a:rPr lang="en-US" dirty="0"/>
            <a:t>Treatment of Alzheimer’s mostly supportive – some drugs can slow cognitive decline</a:t>
          </a:r>
          <a:r>
            <a:rPr lang="en-US" baseline="30000" dirty="0"/>
            <a:t>6</a:t>
          </a:r>
          <a:endParaRPr lang="en-US" dirty="0"/>
        </a:p>
      </dgm:t>
    </dgm:pt>
    <dgm:pt modelId="{2A12FB90-C61D-4983-BFEB-EA44D3EF3579}" type="parTrans" cxnId="{07159EC0-7959-4E39-9B9E-B02C5E8E0A62}">
      <dgm:prSet/>
      <dgm:spPr/>
      <dgm:t>
        <a:bodyPr/>
        <a:lstStyle/>
        <a:p>
          <a:endParaRPr lang="en-US"/>
        </a:p>
      </dgm:t>
    </dgm:pt>
    <dgm:pt modelId="{FF567623-48E2-4761-8B7D-5C3DD8442E71}" type="sibTrans" cxnId="{07159EC0-7959-4E39-9B9E-B02C5E8E0A62}">
      <dgm:prSet/>
      <dgm:spPr/>
      <dgm:t>
        <a:bodyPr/>
        <a:lstStyle/>
        <a:p>
          <a:endParaRPr lang="en-US"/>
        </a:p>
      </dgm:t>
    </dgm:pt>
    <dgm:pt modelId="{4E334D4F-D6F9-42EB-B39F-8FF03999797D}">
      <dgm:prSet/>
      <dgm:spPr/>
      <dgm:t>
        <a:bodyPr/>
        <a:lstStyle/>
        <a:p>
          <a:r>
            <a:rPr lang="en-US" dirty="0"/>
            <a:t>Pt is homozygous E4 – high genetic risk</a:t>
          </a:r>
          <a:r>
            <a:rPr lang="en-US" baseline="30000" dirty="0"/>
            <a:t>4</a:t>
          </a:r>
          <a:endParaRPr lang="en-US" dirty="0"/>
        </a:p>
      </dgm:t>
    </dgm:pt>
    <dgm:pt modelId="{401E2528-9127-40B1-ABD4-12F89FF134E5}" type="parTrans" cxnId="{A3CC7436-BBC4-4876-9F29-590260902505}">
      <dgm:prSet/>
      <dgm:spPr/>
      <dgm:t>
        <a:bodyPr/>
        <a:lstStyle/>
        <a:p>
          <a:endParaRPr lang="en-US"/>
        </a:p>
      </dgm:t>
    </dgm:pt>
    <dgm:pt modelId="{05D5A651-85CD-444F-BDA7-B23AD30925D0}" type="sibTrans" cxnId="{A3CC7436-BBC4-4876-9F29-590260902505}">
      <dgm:prSet/>
      <dgm:spPr/>
      <dgm:t>
        <a:bodyPr/>
        <a:lstStyle/>
        <a:p>
          <a:endParaRPr lang="en-US"/>
        </a:p>
      </dgm:t>
    </dgm:pt>
    <dgm:pt modelId="{188448E1-FCB1-4E24-8A77-304A9171B69D}">
      <dgm:prSet/>
      <dgm:spPr/>
      <dgm:t>
        <a:bodyPr/>
        <a:lstStyle/>
        <a:p>
          <a:r>
            <a:rPr lang="en-US" dirty="0"/>
            <a:t>Most E4 carriers still do not develop Alzheimer’s</a:t>
          </a:r>
          <a:r>
            <a:rPr lang="en-US" baseline="30000" dirty="0"/>
            <a:t>4</a:t>
          </a:r>
          <a:endParaRPr lang="en-US" dirty="0"/>
        </a:p>
      </dgm:t>
    </dgm:pt>
    <dgm:pt modelId="{2E99459C-ED23-48EB-8DA5-B35DB80ED2C0}" type="parTrans" cxnId="{7037C4FA-8A97-476B-ACF7-E9F8B2796269}">
      <dgm:prSet/>
      <dgm:spPr/>
      <dgm:t>
        <a:bodyPr/>
        <a:lstStyle/>
        <a:p>
          <a:endParaRPr lang="en-US"/>
        </a:p>
      </dgm:t>
    </dgm:pt>
    <dgm:pt modelId="{5A45291E-6F3A-4F12-9D9A-DD2DA5DDA0FE}" type="sibTrans" cxnId="{7037C4FA-8A97-476B-ACF7-E9F8B2796269}">
      <dgm:prSet/>
      <dgm:spPr/>
      <dgm:t>
        <a:bodyPr/>
        <a:lstStyle/>
        <a:p>
          <a:endParaRPr lang="en-US"/>
        </a:p>
      </dgm:t>
    </dgm:pt>
    <dgm:pt modelId="{E99FFC69-2AE7-4A91-8F91-5742E4030F2A}" type="pres">
      <dgm:prSet presAssocID="{EFD1913E-BE7C-4A08-8948-0499C20BEE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878ED4-A001-40E3-AFF8-B78A17003410}" type="pres">
      <dgm:prSet presAssocID="{D6177A93-D734-4058-A4D7-161F7B7585B3}" presName="hierRoot1" presStyleCnt="0"/>
      <dgm:spPr/>
    </dgm:pt>
    <dgm:pt modelId="{E5BA2939-8F25-40A7-BD86-A9B4EEFF7D73}" type="pres">
      <dgm:prSet presAssocID="{D6177A93-D734-4058-A4D7-161F7B7585B3}" presName="composite" presStyleCnt="0"/>
      <dgm:spPr/>
    </dgm:pt>
    <dgm:pt modelId="{DDC503F3-E7AF-4380-8F40-B5E92C2D782A}" type="pres">
      <dgm:prSet presAssocID="{D6177A93-D734-4058-A4D7-161F7B7585B3}" presName="background" presStyleLbl="node0" presStyleIdx="0" presStyleCnt="3"/>
      <dgm:spPr/>
    </dgm:pt>
    <dgm:pt modelId="{B67F2400-DAE0-4122-8970-CC4FF08CC744}" type="pres">
      <dgm:prSet presAssocID="{D6177A93-D734-4058-A4D7-161F7B7585B3}" presName="text" presStyleLbl="fgAcc0" presStyleIdx="0" presStyleCnt="3">
        <dgm:presLayoutVars>
          <dgm:chPref val="3"/>
        </dgm:presLayoutVars>
      </dgm:prSet>
      <dgm:spPr/>
    </dgm:pt>
    <dgm:pt modelId="{2D0DD68B-F173-461B-B66D-44549ADD8561}" type="pres">
      <dgm:prSet presAssocID="{D6177A93-D734-4058-A4D7-161F7B7585B3}" presName="hierChild2" presStyleCnt="0"/>
      <dgm:spPr/>
    </dgm:pt>
    <dgm:pt modelId="{D48AAD6E-F91C-4C3C-9B4F-A4B87423CBB1}" type="pres">
      <dgm:prSet presAssocID="{4E334D4F-D6F9-42EB-B39F-8FF03999797D}" presName="hierRoot1" presStyleCnt="0"/>
      <dgm:spPr/>
    </dgm:pt>
    <dgm:pt modelId="{132F4E41-36BB-4227-A009-E754B543B3F3}" type="pres">
      <dgm:prSet presAssocID="{4E334D4F-D6F9-42EB-B39F-8FF03999797D}" presName="composite" presStyleCnt="0"/>
      <dgm:spPr/>
    </dgm:pt>
    <dgm:pt modelId="{1FC98CD9-61EC-40A6-AAE1-BF410C0B2F06}" type="pres">
      <dgm:prSet presAssocID="{4E334D4F-D6F9-42EB-B39F-8FF03999797D}" presName="background" presStyleLbl="node0" presStyleIdx="1" presStyleCnt="3"/>
      <dgm:spPr/>
    </dgm:pt>
    <dgm:pt modelId="{10C019B6-36A4-4153-A9EC-B034A09986BE}" type="pres">
      <dgm:prSet presAssocID="{4E334D4F-D6F9-42EB-B39F-8FF03999797D}" presName="text" presStyleLbl="fgAcc0" presStyleIdx="1" presStyleCnt="3">
        <dgm:presLayoutVars>
          <dgm:chPref val="3"/>
        </dgm:presLayoutVars>
      </dgm:prSet>
      <dgm:spPr/>
    </dgm:pt>
    <dgm:pt modelId="{9CD192BD-9196-41A4-83A7-8246F1598037}" type="pres">
      <dgm:prSet presAssocID="{4E334D4F-D6F9-42EB-B39F-8FF03999797D}" presName="hierChild2" presStyleCnt="0"/>
      <dgm:spPr/>
    </dgm:pt>
    <dgm:pt modelId="{28748530-6261-4345-88AC-322ED67DBBA9}" type="pres">
      <dgm:prSet presAssocID="{188448E1-FCB1-4E24-8A77-304A9171B69D}" presName="hierRoot1" presStyleCnt="0"/>
      <dgm:spPr/>
    </dgm:pt>
    <dgm:pt modelId="{6FB2F3DD-5183-4F28-8CE9-A93C0FACDCBE}" type="pres">
      <dgm:prSet presAssocID="{188448E1-FCB1-4E24-8A77-304A9171B69D}" presName="composite" presStyleCnt="0"/>
      <dgm:spPr/>
    </dgm:pt>
    <dgm:pt modelId="{96C78016-879D-4649-ADA1-134FBB55ED73}" type="pres">
      <dgm:prSet presAssocID="{188448E1-FCB1-4E24-8A77-304A9171B69D}" presName="background" presStyleLbl="node0" presStyleIdx="2" presStyleCnt="3"/>
      <dgm:spPr/>
    </dgm:pt>
    <dgm:pt modelId="{FD88F524-74EB-4892-940C-B11BC5DDAFFD}" type="pres">
      <dgm:prSet presAssocID="{188448E1-FCB1-4E24-8A77-304A9171B69D}" presName="text" presStyleLbl="fgAcc0" presStyleIdx="2" presStyleCnt="3">
        <dgm:presLayoutVars>
          <dgm:chPref val="3"/>
        </dgm:presLayoutVars>
      </dgm:prSet>
      <dgm:spPr/>
    </dgm:pt>
    <dgm:pt modelId="{DDC554B0-3D77-4869-96D2-354EFE3045FF}" type="pres">
      <dgm:prSet presAssocID="{188448E1-FCB1-4E24-8A77-304A9171B69D}" presName="hierChild2" presStyleCnt="0"/>
      <dgm:spPr/>
    </dgm:pt>
  </dgm:ptLst>
  <dgm:cxnLst>
    <dgm:cxn modelId="{7DA35B13-7379-430E-BB3C-FD3E38FA3C7E}" type="presOf" srcId="{4E334D4F-D6F9-42EB-B39F-8FF03999797D}" destId="{10C019B6-36A4-4153-A9EC-B034A09986BE}" srcOrd="0" destOrd="0" presId="urn:microsoft.com/office/officeart/2005/8/layout/hierarchy1"/>
    <dgm:cxn modelId="{17C55521-ADF7-48E7-B73B-96DF3639A49B}" type="presOf" srcId="{D6177A93-D734-4058-A4D7-161F7B7585B3}" destId="{B67F2400-DAE0-4122-8970-CC4FF08CC744}" srcOrd="0" destOrd="0" presId="urn:microsoft.com/office/officeart/2005/8/layout/hierarchy1"/>
    <dgm:cxn modelId="{A3CC7436-BBC4-4876-9F29-590260902505}" srcId="{EFD1913E-BE7C-4A08-8948-0499C20BEEE7}" destId="{4E334D4F-D6F9-42EB-B39F-8FF03999797D}" srcOrd="1" destOrd="0" parTransId="{401E2528-9127-40B1-ABD4-12F89FF134E5}" sibTransId="{05D5A651-85CD-444F-BDA7-B23AD30925D0}"/>
    <dgm:cxn modelId="{2FF0F764-804D-4E77-B6B9-C92CC21F259F}" type="presOf" srcId="{EFD1913E-BE7C-4A08-8948-0499C20BEEE7}" destId="{E99FFC69-2AE7-4A91-8F91-5742E4030F2A}" srcOrd="0" destOrd="0" presId="urn:microsoft.com/office/officeart/2005/8/layout/hierarchy1"/>
    <dgm:cxn modelId="{07159EC0-7959-4E39-9B9E-B02C5E8E0A62}" srcId="{EFD1913E-BE7C-4A08-8948-0499C20BEEE7}" destId="{D6177A93-D734-4058-A4D7-161F7B7585B3}" srcOrd="0" destOrd="0" parTransId="{2A12FB90-C61D-4983-BFEB-EA44D3EF3579}" sibTransId="{FF567623-48E2-4761-8B7D-5C3DD8442E71}"/>
    <dgm:cxn modelId="{D33926F7-D9EF-47AC-A58E-892B374BE21C}" type="presOf" srcId="{188448E1-FCB1-4E24-8A77-304A9171B69D}" destId="{FD88F524-74EB-4892-940C-B11BC5DDAFFD}" srcOrd="0" destOrd="0" presId="urn:microsoft.com/office/officeart/2005/8/layout/hierarchy1"/>
    <dgm:cxn modelId="{7037C4FA-8A97-476B-ACF7-E9F8B2796269}" srcId="{EFD1913E-BE7C-4A08-8948-0499C20BEEE7}" destId="{188448E1-FCB1-4E24-8A77-304A9171B69D}" srcOrd="2" destOrd="0" parTransId="{2E99459C-ED23-48EB-8DA5-B35DB80ED2C0}" sibTransId="{5A45291E-6F3A-4F12-9D9A-DD2DA5DDA0FE}"/>
    <dgm:cxn modelId="{D2DD7FFF-A7EA-42A3-985E-12CEB33EDB67}" type="presParOf" srcId="{E99FFC69-2AE7-4A91-8F91-5742E4030F2A}" destId="{68878ED4-A001-40E3-AFF8-B78A17003410}" srcOrd="0" destOrd="0" presId="urn:microsoft.com/office/officeart/2005/8/layout/hierarchy1"/>
    <dgm:cxn modelId="{E76B3D2F-CB47-40C7-8504-2B60B3CC7803}" type="presParOf" srcId="{68878ED4-A001-40E3-AFF8-B78A17003410}" destId="{E5BA2939-8F25-40A7-BD86-A9B4EEFF7D73}" srcOrd="0" destOrd="0" presId="urn:microsoft.com/office/officeart/2005/8/layout/hierarchy1"/>
    <dgm:cxn modelId="{3CEE6495-D50C-43BB-9493-485BB29F7868}" type="presParOf" srcId="{E5BA2939-8F25-40A7-BD86-A9B4EEFF7D73}" destId="{DDC503F3-E7AF-4380-8F40-B5E92C2D782A}" srcOrd="0" destOrd="0" presId="urn:microsoft.com/office/officeart/2005/8/layout/hierarchy1"/>
    <dgm:cxn modelId="{E3B6E981-8FBB-41A7-B4A6-9204D5CDF2CA}" type="presParOf" srcId="{E5BA2939-8F25-40A7-BD86-A9B4EEFF7D73}" destId="{B67F2400-DAE0-4122-8970-CC4FF08CC744}" srcOrd="1" destOrd="0" presId="urn:microsoft.com/office/officeart/2005/8/layout/hierarchy1"/>
    <dgm:cxn modelId="{DC5488A8-709B-4094-B0BD-63654588D609}" type="presParOf" srcId="{68878ED4-A001-40E3-AFF8-B78A17003410}" destId="{2D0DD68B-F173-461B-B66D-44549ADD8561}" srcOrd="1" destOrd="0" presId="urn:microsoft.com/office/officeart/2005/8/layout/hierarchy1"/>
    <dgm:cxn modelId="{2E571922-9F33-4A74-B3EC-0094AA02D3F2}" type="presParOf" srcId="{E99FFC69-2AE7-4A91-8F91-5742E4030F2A}" destId="{D48AAD6E-F91C-4C3C-9B4F-A4B87423CBB1}" srcOrd="1" destOrd="0" presId="urn:microsoft.com/office/officeart/2005/8/layout/hierarchy1"/>
    <dgm:cxn modelId="{81CA05B8-FB2A-4DBD-9970-EDEA6996576E}" type="presParOf" srcId="{D48AAD6E-F91C-4C3C-9B4F-A4B87423CBB1}" destId="{132F4E41-36BB-4227-A009-E754B543B3F3}" srcOrd="0" destOrd="0" presId="urn:microsoft.com/office/officeart/2005/8/layout/hierarchy1"/>
    <dgm:cxn modelId="{E7B67A75-C853-4B69-AA41-B01F4FCCE702}" type="presParOf" srcId="{132F4E41-36BB-4227-A009-E754B543B3F3}" destId="{1FC98CD9-61EC-40A6-AAE1-BF410C0B2F06}" srcOrd="0" destOrd="0" presId="urn:microsoft.com/office/officeart/2005/8/layout/hierarchy1"/>
    <dgm:cxn modelId="{AF90CFC7-EA5C-4168-B71D-D5109B143B88}" type="presParOf" srcId="{132F4E41-36BB-4227-A009-E754B543B3F3}" destId="{10C019B6-36A4-4153-A9EC-B034A09986BE}" srcOrd="1" destOrd="0" presId="urn:microsoft.com/office/officeart/2005/8/layout/hierarchy1"/>
    <dgm:cxn modelId="{7EBD11A9-D966-4BE1-A4D6-5F8C9B73D4F4}" type="presParOf" srcId="{D48AAD6E-F91C-4C3C-9B4F-A4B87423CBB1}" destId="{9CD192BD-9196-41A4-83A7-8246F1598037}" srcOrd="1" destOrd="0" presId="urn:microsoft.com/office/officeart/2005/8/layout/hierarchy1"/>
    <dgm:cxn modelId="{ED7DFD4E-22D9-431F-B87F-3EEA11A4AA21}" type="presParOf" srcId="{E99FFC69-2AE7-4A91-8F91-5742E4030F2A}" destId="{28748530-6261-4345-88AC-322ED67DBBA9}" srcOrd="2" destOrd="0" presId="urn:microsoft.com/office/officeart/2005/8/layout/hierarchy1"/>
    <dgm:cxn modelId="{E4F1FD58-762B-430F-9069-7DE5E348B4D8}" type="presParOf" srcId="{28748530-6261-4345-88AC-322ED67DBBA9}" destId="{6FB2F3DD-5183-4F28-8CE9-A93C0FACDCBE}" srcOrd="0" destOrd="0" presId="urn:microsoft.com/office/officeart/2005/8/layout/hierarchy1"/>
    <dgm:cxn modelId="{937E0A6D-1962-4983-9497-A51553B6DEB3}" type="presParOf" srcId="{6FB2F3DD-5183-4F28-8CE9-A93C0FACDCBE}" destId="{96C78016-879D-4649-ADA1-134FBB55ED73}" srcOrd="0" destOrd="0" presId="urn:microsoft.com/office/officeart/2005/8/layout/hierarchy1"/>
    <dgm:cxn modelId="{45DA4AC5-2DF5-4C51-A257-2AF520DD5AA4}" type="presParOf" srcId="{6FB2F3DD-5183-4F28-8CE9-A93C0FACDCBE}" destId="{FD88F524-74EB-4892-940C-B11BC5DDAFFD}" srcOrd="1" destOrd="0" presId="urn:microsoft.com/office/officeart/2005/8/layout/hierarchy1"/>
    <dgm:cxn modelId="{40C37F36-CC0E-4107-9364-60654BAAAA97}" type="presParOf" srcId="{28748530-6261-4345-88AC-322ED67DBBA9}" destId="{DDC554B0-3D77-4869-96D2-354EFE3045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2FBDD-4406-491D-9987-52E31A94508C}">
      <dsp:nvSpPr>
        <dsp:cNvPr id="0" name=""/>
        <dsp:cNvSpPr/>
      </dsp:nvSpPr>
      <dsp:spPr>
        <a:xfrm>
          <a:off x="0" y="0"/>
          <a:ext cx="5181600" cy="15987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Cysteine for Arginine substitution</a:t>
          </a:r>
          <a:r>
            <a:rPr lang="en-US" sz="2400" kern="1200" baseline="30000" dirty="0"/>
            <a:t>1</a:t>
          </a:r>
          <a:endParaRPr lang="en-US" sz="2400" kern="1200" dirty="0"/>
        </a:p>
      </dsp:txBody>
      <dsp:txXfrm>
        <a:off x="46827" y="46827"/>
        <a:ext cx="3456386" cy="1505130"/>
      </dsp:txXfrm>
    </dsp:sp>
    <dsp:sp modelId="{A23765FC-E7F3-42B3-9324-8B1C36BCC7AD}">
      <dsp:nvSpPr>
        <dsp:cNvPr id="0" name=""/>
        <dsp:cNvSpPr/>
      </dsp:nvSpPr>
      <dsp:spPr>
        <a:xfrm>
          <a:off x="457199" y="1865247"/>
          <a:ext cx="5181600" cy="15987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Demonstrated to bind beta-amyloid fibrils more readily than WT variant (E3)</a:t>
          </a:r>
          <a:r>
            <a:rPr lang="en-US" sz="2400" kern="1200" baseline="30000" dirty="0"/>
            <a:t>4</a:t>
          </a:r>
          <a:endParaRPr lang="en-US" sz="2400" kern="1200" dirty="0"/>
        </a:p>
      </dsp:txBody>
      <dsp:txXfrm>
        <a:off x="504026" y="1912074"/>
        <a:ext cx="3591536" cy="1505130"/>
      </dsp:txXfrm>
    </dsp:sp>
    <dsp:sp modelId="{7DE7FF88-B55E-47DD-9285-8FA59405651D}">
      <dsp:nvSpPr>
        <dsp:cNvPr id="0" name=""/>
        <dsp:cNvSpPr/>
      </dsp:nvSpPr>
      <dsp:spPr>
        <a:xfrm>
          <a:off x="914399" y="3730495"/>
          <a:ext cx="5181600" cy="15987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Increased risk of Alzheimer’s compared to general population</a:t>
          </a:r>
          <a:r>
            <a:rPr lang="en-US" sz="2400" kern="1200" baseline="30000" dirty="0"/>
            <a:t>3</a:t>
          </a:r>
          <a:endParaRPr lang="en-US" sz="2400" kern="1200" dirty="0"/>
        </a:p>
      </dsp:txBody>
      <dsp:txXfrm>
        <a:off x="961226" y="3777322"/>
        <a:ext cx="3591536" cy="1505130"/>
      </dsp:txXfrm>
    </dsp:sp>
    <dsp:sp modelId="{D75839CD-4D50-4397-8B23-04EC0657706F}">
      <dsp:nvSpPr>
        <dsp:cNvPr id="0" name=""/>
        <dsp:cNvSpPr/>
      </dsp:nvSpPr>
      <dsp:spPr>
        <a:xfrm>
          <a:off x="4142390" y="1212411"/>
          <a:ext cx="1039209" cy="1039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76212" y="1212411"/>
        <a:ext cx="571565" cy="782005"/>
      </dsp:txXfrm>
    </dsp:sp>
    <dsp:sp modelId="{4E3ECB4D-75FC-48CB-A88B-37EF1F217828}">
      <dsp:nvSpPr>
        <dsp:cNvPr id="0" name=""/>
        <dsp:cNvSpPr/>
      </dsp:nvSpPr>
      <dsp:spPr>
        <a:xfrm>
          <a:off x="4599590" y="3067000"/>
          <a:ext cx="1039209" cy="1039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33412" y="3067000"/>
        <a:ext cx="571565" cy="782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503F3-E7AF-4380-8F40-B5E92C2D782A}">
      <dsp:nvSpPr>
        <dsp:cNvPr id="0" name=""/>
        <dsp:cNvSpPr/>
      </dsp:nvSpPr>
      <dsp:spPr>
        <a:xfrm>
          <a:off x="0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2400-DAE0-4122-8970-CC4FF08CC744}">
      <dsp:nvSpPr>
        <dsp:cNvPr id="0" name=""/>
        <dsp:cNvSpPr/>
      </dsp:nvSpPr>
      <dsp:spPr>
        <a:xfrm>
          <a:off x="333375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of Alzheimer’s mostly supportive – some drugs can slow cognitive decline</a:t>
          </a:r>
          <a:r>
            <a:rPr lang="en-US" sz="2300" kern="1200" baseline="30000" dirty="0"/>
            <a:t>6</a:t>
          </a:r>
          <a:endParaRPr lang="en-US" sz="2300" kern="1200" dirty="0"/>
        </a:p>
      </dsp:txBody>
      <dsp:txXfrm>
        <a:off x="389178" y="785537"/>
        <a:ext cx="2888768" cy="1793632"/>
      </dsp:txXfrm>
    </dsp:sp>
    <dsp:sp modelId="{1FC98CD9-61EC-40A6-AAE1-BF410C0B2F06}">
      <dsp:nvSpPr>
        <dsp:cNvPr id="0" name=""/>
        <dsp:cNvSpPr/>
      </dsp:nvSpPr>
      <dsp:spPr>
        <a:xfrm>
          <a:off x="3667125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019B6-36A4-4153-A9EC-B034A09986BE}">
      <dsp:nvSpPr>
        <dsp:cNvPr id="0" name=""/>
        <dsp:cNvSpPr/>
      </dsp:nvSpPr>
      <dsp:spPr>
        <a:xfrm>
          <a:off x="4000500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Pt is homozygous E4 – high genetic risk</a:t>
          </a:r>
          <a:r>
            <a:rPr lang="en-US" sz="2300" kern="1200" baseline="30000" dirty="0"/>
            <a:t>4</a:t>
          </a:r>
          <a:endParaRPr lang="en-US" sz="2300" kern="1200" dirty="0"/>
        </a:p>
      </dsp:txBody>
      <dsp:txXfrm>
        <a:off x="4056303" y="785537"/>
        <a:ext cx="2888768" cy="1793632"/>
      </dsp:txXfrm>
    </dsp:sp>
    <dsp:sp modelId="{96C78016-879D-4649-ADA1-134FBB55ED73}">
      <dsp:nvSpPr>
        <dsp:cNvPr id="0" name=""/>
        <dsp:cNvSpPr/>
      </dsp:nvSpPr>
      <dsp:spPr>
        <a:xfrm>
          <a:off x="7334250" y="413028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8F524-74EB-4892-940C-B11BC5DDAFFD}">
      <dsp:nvSpPr>
        <dsp:cNvPr id="0" name=""/>
        <dsp:cNvSpPr/>
      </dsp:nvSpPr>
      <dsp:spPr>
        <a:xfrm>
          <a:off x="7667624" y="729734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Most E4 carriers still do not develop Alzheimer’s</a:t>
          </a:r>
          <a:r>
            <a:rPr lang="en-US" sz="2300" kern="1200" baseline="30000" dirty="0"/>
            <a:t>4</a:t>
          </a:r>
          <a:endParaRPr lang="en-US" sz="2300" kern="1200" dirty="0"/>
        </a:p>
      </dsp:txBody>
      <dsp:txXfrm>
        <a:off x="7723427" y="785537"/>
        <a:ext cx="2888768" cy="179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7DA0A-E047-4311-A3E9-C585533BDC2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6137-B486-43F5-90A3-79D8EA04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9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clinvar/RCV001195807.1/" TargetMode="External"/><Relationship Id="rId2" Type="http://schemas.openxmlformats.org/officeDocument/2006/relationships/hyperlink" Target="https://www.uniprot.org/uniprotkb/P02649/en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yoclinic.org/diseases-conditions/alzheimers-disease/diagnosis-treatment/drc-20350453" TargetMode="External"/><Relationship Id="rId5" Type="http://schemas.openxmlformats.org/officeDocument/2006/relationships/hyperlink" Target="https://doi.org/10.3390/ijms21176336" TargetMode="External"/><Relationship Id="rId4" Type="http://schemas.openxmlformats.org/officeDocument/2006/relationships/hyperlink" Target="https://www.omim.org/entry/107741?search=APOE&amp;highlight=apo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Pipette adding DNA sample to a petri dish">
            <a:extLst>
              <a:ext uri="{FF2B5EF4-FFF2-40B4-BE49-F238E27FC236}">
                <a16:creationId xmlns:a16="http://schemas.microsoft.com/office/drawing/2014/main" id="{900CA915-E6C7-04FF-30DF-48ED0DE78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3333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4CCB1C-7D65-1963-90F0-2A83F10E3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en-US" sz="6200" dirty="0">
                <a:solidFill>
                  <a:srgbClr val="FFFFFF"/>
                </a:solidFill>
              </a:rPr>
              <a:t>23 &amp; Me Variant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39418-4F2A-6947-E5A3-011E982CE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APOE-C130R / APOE-E4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Eliot </a:t>
            </a:r>
            <a:r>
              <a:rPr lang="en-US" dirty="0" err="1">
                <a:solidFill>
                  <a:srgbClr val="FFFFFF"/>
                </a:solidFill>
              </a:rPr>
              <a:t>Kmiec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5A8D1-CC32-882A-DB8B-B43F41EF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Overview: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7E850BC3-D2AA-6000-08D3-2B3C552B0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4" r="257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995E-091A-75D9-51E4-216E8B82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r>
              <a:rPr lang="en-US" dirty="0"/>
              <a:t>APOE Gene</a:t>
            </a:r>
          </a:p>
          <a:p>
            <a:r>
              <a:rPr lang="en-US" dirty="0"/>
              <a:t>Physiology of </a:t>
            </a:r>
            <a:r>
              <a:rPr lang="en-US" dirty="0" err="1"/>
              <a:t>apoE</a:t>
            </a:r>
            <a:endParaRPr lang="en-US" dirty="0"/>
          </a:p>
          <a:p>
            <a:r>
              <a:rPr lang="en-US" dirty="0"/>
              <a:t>Alzheimer’s Risk &amp; APOE Variants</a:t>
            </a:r>
          </a:p>
          <a:p>
            <a:r>
              <a:rPr lang="en-US" dirty="0"/>
              <a:t>Pathophysiology</a:t>
            </a:r>
          </a:p>
          <a:p>
            <a:r>
              <a:rPr lang="en-US" dirty="0"/>
              <a:t>Prognosis</a:t>
            </a:r>
          </a:p>
        </p:txBody>
      </p:sp>
    </p:spTree>
    <p:extLst>
      <p:ext uri="{BB962C8B-B14F-4D97-AF65-F5344CB8AC3E}">
        <p14:creationId xmlns:p14="http://schemas.microsoft.com/office/powerpoint/2010/main" val="93275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FC20-3291-FC84-569D-EE75031B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1163595"/>
            <a:ext cx="6095998" cy="929366"/>
          </a:xfrm>
        </p:spPr>
        <p:txBody>
          <a:bodyPr anchor="b">
            <a:normAutofit/>
          </a:bodyPr>
          <a:lstStyle/>
          <a:p>
            <a:r>
              <a:rPr lang="en-US" dirty="0"/>
              <a:t>APOE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D94335D6-F765-065E-91A3-928EB62AB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1" y="2243910"/>
            <a:ext cx="2771774" cy="27717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EF14-1FC4-8883-F67B-0C4B8C61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2" y="2377441"/>
            <a:ext cx="6095998" cy="3718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Located on chromosome 19</a:t>
            </a:r>
          </a:p>
          <a:p>
            <a:r>
              <a:rPr lang="en-US" dirty="0"/>
              <a:t>317 residues (299 in mature form)</a:t>
            </a:r>
          </a:p>
          <a:p>
            <a:r>
              <a:rPr lang="en-US" dirty="0"/>
              <a:t>405 variants recorded in Uniprot</a:t>
            </a:r>
            <a:r>
              <a:rPr lang="en-US" baseline="30000" dirty="0"/>
              <a:t>1 </a:t>
            </a:r>
            <a:r>
              <a:rPr lang="en-US" dirty="0"/>
              <a:t> </a:t>
            </a:r>
          </a:p>
          <a:p>
            <a:r>
              <a:rPr lang="en-US" dirty="0"/>
              <a:t>Major Allele Frequencies</a:t>
            </a:r>
            <a:r>
              <a:rPr lang="en-US" baseline="30000" dirty="0"/>
              <a:t>5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E4 ~14%, E3 ~79%, E2 ~7%</a:t>
            </a:r>
          </a:p>
          <a:p>
            <a:r>
              <a:rPr lang="en-US" dirty="0"/>
              <a:t>Important Domains</a:t>
            </a:r>
            <a:r>
              <a:rPr lang="en-US" baseline="30000" dirty="0"/>
              <a:t>7,8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LDL Binding Site</a:t>
            </a:r>
          </a:p>
          <a:p>
            <a:pPr lvl="1"/>
            <a:r>
              <a:rPr lang="en-US" dirty="0"/>
              <a:t>Receptor Binding Site</a:t>
            </a:r>
          </a:p>
          <a:p>
            <a:pPr lvl="1"/>
            <a:r>
              <a:rPr lang="en-US" dirty="0"/>
              <a:t>Signal Peptide</a:t>
            </a:r>
          </a:p>
        </p:txBody>
      </p:sp>
    </p:spTree>
    <p:extLst>
      <p:ext uri="{BB962C8B-B14F-4D97-AF65-F5344CB8AC3E}">
        <p14:creationId xmlns:p14="http://schemas.microsoft.com/office/powerpoint/2010/main" val="42413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30F2-0ACA-36DE-C6CD-47B79FD7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Physiology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1D93A-A9C0-634A-C460-76495CB7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Initiates formation of HDL</a:t>
            </a:r>
          </a:p>
          <a:p>
            <a:r>
              <a:rPr lang="en-US" dirty="0"/>
              <a:t>Transports cholesterol </a:t>
            </a:r>
          </a:p>
          <a:p>
            <a:r>
              <a:rPr lang="en-US" dirty="0"/>
              <a:t>Maintains lipid homeostasis</a:t>
            </a:r>
            <a:r>
              <a:rPr lang="en-US" baseline="30000" dirty="0"/>
              <a:t>7,8</a:t>
            </a:r>
            <a:endParaRPr lang="en-US" dirty="0"/>
          </a:p>
          <a:p>
            <a:r>
              <a:rPr lang="en-US" dirty="0"/>
              <a:t>Promotes cellular uptake of cholesterol / neuronal growth &amp; repair</a:t>
            </a:r>
            <a:r>
              <a:rPr lang="en-US" baseline="30000" dirty="0"/>
              <a:t>3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E57B6C36-78CC-DFD9-3ABC-9CD6C7553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18F73-FA70-2464-F6C1-1C24290E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APOE-C130R / APOE-E4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C75D68-0B3A-D09C-08AD-732AD5ABD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8438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30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B99C-2283-1F34-9270-DD693634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sz="4100" dirty="0"/>
              <a:t>Pathophysiology of Alzheimer’s</a:t>
            </a:r>
          </a:p>
        </p:txBody>
      </p:sp>
      <p:pic>
        <p:nvPicPr>
          <p:cNvPr id="1026" name="Picture 2" descr="Ijms 21 06336 g001 550">
            <a:extLst>
              <a:ext uri="{FF2B5EF4-FFF2-40B4-BE49-F238E27FC236}">
                <a16:creationId xmlns:a16="http://schemas.microsoft.com/office/drawing/2014/main" id="{5249293D-3F29-F939-1DE6-50893DFC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143357"/>
            <a:ext cx="6095047" cy="457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90616CF-F3A6-C388-57D7-BD7466B6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Beta-Amyloid plaque deposits</a:t>
            </a:r>
          </a:p>
          <a:p>
            <a:r>
              <a:rPr lang="en-US" sz="2600" dirty="0"/>
              <a:t>Formed by Tau proteins</a:t>
            </a:r>
          </a:p>
          <a:p>
            <a:r>
              <a:rPr lang="en-US" sz="2600" dirty="0"/>
              <a:t>Initially target Hippocampus</a:t>
            </a:r>
          </a:p>
          <a:p>
            <a:r>
              <a:rPr lang="en-US" sz="2600" dirty="0"/>
              <a:t>Short-term memory loss usually first sign of dementia onset </a:t>
            </a:r>
            <a:r>
              <a:rPr lang="en-US" sz="2600" baseline="30000" dirty="0"/>
              <a:t>3,5</a:t>
            </a:r>
            <a:endParaRPr lang="en-US" sz="2600" dirty="0"/>
          </a:p>
          <a:p>
            <a:r>
              <a:rPr lang="en-US" sz="2600" i="1" dirty="0"/>
              <a:t>Figure 1: (</a:t>
            </a:r>
            <a:r>
              <a:rPr lang="en-US" sz="2600" i="1" dirty="0" err="1"/>
              <a:t>Lanfranco</a:t>
            </a:r>
            <a:r>
              <a:rPr lang="en-US" sz="2600" i="1" dirty="0"/>
              <a:t> et al 2020)</a:t>
            </a:r>
          </a:p>
        </p:txBody>
      </p:sp>
    </p:spTree>
    <p:extLst>
      <p:ext uri="{BB962C8B-B14F-4D97-AF65-F5344CB8AC3E}">
        <p14:creationId xmlns:p14="http://schemas.microsoft.com/office/powerpoint/2010/main" val="398426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B8D2-B460-A1E0-FDF4-330352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2A15DE-82D2-735C-D4BE-32B1FB6E9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18771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3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434332D0-B0B7-5060-0357-3AC7B691D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1" r="1" b="15320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1D058-A1C6-D373-3EAD-541804DC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Last Wishes Conversation</a:t>
            </a:r>
          </a:p>
        </p:txBody>
      </p:sp>
    </p:spTree>
    <p:extLst>
      <p:ext uri="{BB962C8B-B14F-4D97-AF65-F5344CB8AC3E}">
        <p14:creationId xmlns:p14="http://schemas.microsoft.com/office/powerpoint/2010/main" val="55971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CBB7-6229-0D8B-D40A-B36E4A6E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9144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1D06-3C09-D33A-EA3B-A5EB49A8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06321"/>
            <a:ext cx="10668000" cy="378968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(1) Uniprot/Swiss-</a:t>
            </a:r>
            <a:r>
              <a:rPr lang="en-US" dirty="0" err="1"/>
              <a:t>Prot</a:t>
            </a:r>
            <a:r>
              <a:rPr lang="en-US" dirty="0"/>
              <a:t>, Apolipoprotein E, APOE, P02649 (Accessed 11/30/2023)</a:t>
            </a:r>
          </a:p>
          <a:p>
            <a:pPr lvl="1"/>
            <a:r>
              <a:rPr lang="en-US" dirty="0">
                <a:hlinkClick r:id="rId2"/>
              </a:rPr>
              <a:t>https://www.uniprot.org/uniprotkb/P02649/entry</a:t>
            </a:r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Clinvar</a:t>
            </a:r>
            <a:r>
              <a:rPr lang="en-US" dirty="0"/>
              <a:t>: RCV001195807.10 (Accessed 11/30/2023)</a:t>
            </a:r>
          </a:p>
          <a:p>
            <a:pPr lvl="1"/>
            <a:r>
              <a:rPr lang="en-US" dirty="0">
                <a:hlinkClick r:id="rId3"/>
              </a:rPr>
              <a:t>https://www.ncbi.nlm.nih.gov/clinvar/RCV001195807.1/</a:t>
            </a:r>
            <a:endParaRPr lang="en-US" dirty="0"/>
          </a:p>
          <a:p>
            <a:r>
              <a:rPr lang="en-US" dirty="0"/>
              <a:t>(3) </a:t>
            </a:r>
            <a:r>
              <a:rPr lang="en-US" dirty="0" err="1"/>
              <a:t>Forero</a:t>
            </a:r>
            <a:r>
              <a:rPr lang="en-US" dirty="0"/>
              <a:t>, DA, López-León, S, González-</a:t>
            </a:r>
            <a:r>
              <a:rPr lang="en-US" dirty="0" err="1"/>
              <a:t>Giraldo</a:t>
            </a:r>
            <a:r>
              <a:rPr lang="en-US" dirty="0"/>
              <a:t>, Y, Dries, DR, Pereira-Morales, AJ, Jiménez, KM, Franco-Restrepo, JE. 2018. APOE Gene and Neuropsychiatric Disorders and Endophenotypes: A Comprehensive Review. Am J Med Genet Part B 177B: 126–142.</a:t>
            </a:r>
          </a:p>
          <a:p>
            <a:r>
              <a:rPr lang="en-US" dirty="0"/>
              <a:t>(4) OMIM, 107741, Apolipoprotein E; APOE (Accessed 11/30/2023)</a:t>
            </a:r>
          </a:p>
          <a:p>
            <a:pPr lvl="1"/>
            <a:r>
              <a:rPr lang="en-US" dirty="0">
                <a:hlinkClick r:id="rId4"/>
              </a:rPr>
              <a:t>https://www.omim.org/entry/107741?search=APOE&amp;highlight=apoe</a:t>
            </a:r>
            <a:endParaRPr lang="en-US" dirty="0"/>
          </a:p>
          <a:p>
            <a:r>
              <a:rPr lang="en-US" dirty="0"/>
              <a:t>(5) </a:t>
            </a:r>
            <a:r>
              <a:rPr lang="en-US" dirty="0" err="1"/>
              <a:t>Lanfranco</a:t>
            </a:r>
            <a:r>
              <a:rPr lang="en-US" dirty="0"/>
              <a:t>, M.F.; Ng, C.A.; </a:t>
            </a:r>
            <a:r>
              <a:rPr lang="en-US" dirty="0" err="1"/>
              <a:t>Rebeck</a:t>
            </a:r>
            <a:r>
              <a:rPr lang="en-US" dirty="0"/>
              <a:t>, G.W. </a:t>
            </a:r>
            <a:r>
              <a:rPr lang="en-US" dirty="0" err="1"/>
              <a:t>ApoE</a:t>
            </a:r>
            <a:r>
              <a:rPr lang="en-US" dirty="0"/>
              <a:t> Lipidation as a Therapeutic Target in Alzheimer’s Disease. Int. J. Mol. Sci. 2020, 21, 6336. </a:t>
            </a:r>
            <a:r>
              <a:rPr lang="en-US" dirty="0">
                <a:hlinkClick r:id="rId5"/>
              </a:rPr>
              <a:t>https://doi.org/10.3390/ijms21176336</a:t>
            </a:r>
            <a:endParaRPr lang="en-US" dirty="0"/>
          </a:p>
          <a:p>
            <a:r>
              <a:rPr lang="en-US" dirty="0"/>
              <a:t>(6) Mayo Clinic, Alzheimer’s Disease (Accessed: 11/30/2023)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https://www.mayoclinic.org/diseases-conditions/alzheimers-disease/diagnosis-treatment/drc-20350453</a:t>
            </a:r>
            <a:endParaRPr lang="en-US" dirty="0"/>
          </a:p>
          <a:p>
            <a:r>
              <a:rPr lang="en-US" dirty="0"/>
              <a:t>(7) </a:t>
            </a:r>
            <a:r>
              <a:rPr lang="en-US" dirty="0" err="1"/>
              <a:t>Zannis</a:t>
            </a:r>
            <a:r>
              <a:rPr lang="en-US" dirty="0"/>
              <a:t> VI, McPherson J, Goldberger G, </a:t>
            </a:r>
            <a:r>
              <a:rPr lang="en-US" dirty="0" err="1"/>
              <a:t>Karathanasis</a:t>
            </a:r>
            <a:r>
              <a:rPr lang="en-US" dirty="0"/>
              <a:t> SK, Breslow JL. Synthesis, intracellular processing, and signal peptide of human apolipoprotein E. J Biol Chem. 1984 May 10;259(9):5495-9. PMID: 6325438.</a:t>
            </a:r>
          </a:p>
          <a:p>
            <a:r>
              <a:rPr lang="en-US" dirty="0"/>
              <a:t>(8) Paik YK, Chang DJ, Reardon CA, Davies GE, </a:t>
            </a:r>
            <a:r>
              <a:rPr lang="en-US" dirty="0" err="1"/>
              <a:t>Mahley</a:t>
            </a:r>
            <a:r>
              <a:rPr lang="en-US" dirty="0"/>
              <a:t> RW, Taylor JM. Nucleotide sequence and structure of the human apolipoprotein E gene. Proc Natl </a:t>
            </a:r>
            <a:r>
              <a:rPr lang="en-US" dirty="0" err="1"/>
              <a:t>Acad</a:t>
            </a:r>
            <a:r>
              <a:rPr lang="en-US" dirty="0"/>
              <a:t> Sci U S A. 1985 May;82(10):3445-9. </a:t>
            </a:r>
            <a:r>
              <a:rPr lang="en-US" dirty="0" err="1"/>
              <a:t>doi</a:t>
            </a:r>
            <a:r>
              <a:rPr lang="en-US" dirty="0"/>
              <a:t>: 10.1073/pnas.82.10.3445. PMID: 2987927; PMCID: PMC397792.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309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231B33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83BB1"/>
      </a:accent4>
      <a:accent5>
        <a:srgbClr val="584DC3"/>
      </a:accent5>
      <a:accent6>
        <a:srgbClr val="3B61B1"/>
      </a:accent6>
      <a:hlink>
        <a:srgbClr val="7254C6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516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 Cond</vt:lpstr>
      <vt:lpstr>Calibri</vt:lpstr>
      <vt:lpstr>Impact</vt:lpstr>
      <vt:lpstr>TornVTI</vt:lpstr>
      <vt:lpstr>23 &amp; Me Variant Analysis</vt:lpstr>
      <vt:lpstr>Overview:</vt:lpstr>
      <vt:lpstr>APOE</vt:lpstr>
      <vt:lpstr>Physiology</vt:lpstr>
      <vt:lpstr>APOE-C130R / APOE-E4</vt:lpstr>
      <vt:lpstr>Pathophysiology of Alzheimer’s</vt:lpstr>
      <vt:lpstr>Prognosis</vt:lpstr>
      <vt:lpstr>Last Wishes Conversation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&amp; Me Variant Analysis</dc:title>
  <dc:creator>Eliot Kmiec</dc:creator>
  <cp:lastModifiedBy>Eliot Kmiec</cp:lastModifiedBy>
  <cp:revision>7</cp:revision>
  <dcterms:created xsi:type="dcterms:W3CDTF">2023-11-30T02:58:21Z</dcterms:created>
  <dcterms:modified xsi:type="dcterms:W3CDTF">2023-11-30T14:47:15Z</dcterms:modified>
</cp:coreProperties>
</file>