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B70F26F-6B90-4D1F-9042-D3A242F8ADD0}" type="datetimeFigureOut">
              <a:rPr lang="en-IN" smtClean="0"/>
              <a:t>06-09-2019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561CC4-CF89-4BE9-86AE-C36CDCC2EC8A}" type="slidenum">
              <a:rPr lang="en-IN" smtClean="0"/>
              <a:t>‹#›</a:t>
            </a:fld>
            <a:endParaRPr lang="en-IN"/>
          </a:p>
        </p:txBody>
      </p:sp>
    </p:spTree>
    <p:extLst>
      <p:ext uri="{BB962C8B-B14F-4D97-AF65-F5344CB8AC3E}">
        <p14:creationId xmlns:p14="http://schemas.microsoft.com/office/powerpoint/2010/main" val="1244663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70F26F-6B90-4D1F-9042-D3A242F8ADD0}" type="datetimeFigureOut">
              <a:rPr lang="en-IN" smtClean="0"/>
              <a:t>06-09-2019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561CC4-CF89-4BE9-86AE-C36CDCC2EC8A}" type="slidenum">
              <a:rPr lang="en-IN" smtClean="0"/>
              <a:t>‹#›</a:t>
            </a:fld>
            <a:endParaRPr lang="en-IN"/>
          </a:p>
        </p:txBody>
      </p:sp>
    </p:spTree>
    <p:extLst>
      <p:ext uri="{BB962C8B-B14F-4D97-AF65-F5344CB8AC3E}">
        <p14:creationId xmlns:p14="http://schemas.microsoft.com/office/powerpoint/2010/main" val="2425553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70F26F-6B90-4D1F-9042-D3A242F8ADD0}" type="datetimeFigureOut">
              <a:rPr lang="en-IN" smtClean="0"/>
              <a:t>06-09-2019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561CC4-CF89-4BE9-86AE-C36CDCC2EC8A}" type="slidenum">
              <a:rPr lang="en-IN" smtClean="0"/>
              <a:t>‹#›</a:t>
            </a:fld>
            <a:endParaRPr lang="en-IN"/>
          </a:p>
        </p:txBody>
      </p:sp>
    </p:spTree>
    <p:extLst>
      <p:ext uri="{BB962C8B-B14F-4D97-AF65-F5344CB8AC3E}">
        <p14:creationId xmlns:p14="http://schemas.microsoft.com/office/powerpoint/2010/main" val="214698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70F26F-6B90-4D1F-9042-D3A242F8ADD0}" type="datetimeFigureOut">
              <a:rPr lang="en-IN" smtClean="0"/>
              <a:t>06-09-2019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561CC4-CF89-4BE9-86AE-C36CDCC2EC8A}" type="slidenum">
              <a:rPr lang="en-IN" smtClean="0"/>
              <a:t>‹#›</a:t>
            </a:fld>
            <a:endParaRPr lang="en-IN"/>
          </a:p>
        </p:txBody>
      </p:sp>
    </p:spTree>
    <p:extLst>
      <p:ext uri="{BB962C8B-B14F-4D97-AF65-F5344CB8AC3E}">
        <p14:creationId xmlns:p14="http://schemas.microsoft.com/office/powerpoint/2010/main" val="2104866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70F26F-6B90-4D1F-9042-D3A242F8ADD0}" type="datetimeFigureOut">
              <a:rPr lang="en-IN" smtClean="0"/>
              <a:t>06-09-2019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561CC4-CF89-4BE9-86AE-C36CDCC2EC8A}" type="slidenum">
              <a:rPr lang="en-IN" smtClean="0"/>
              <a:t>‹#›</a:t>
            </a:fld>
            <a:endParaRPr lang="en-IN"/>
          </a:p>
        </p:txBody>
      </p:sp>
    </p:spTree>
    <p:extLst>
      <p:ext uri="{BB962C8B-B14F-4D97-AF65-F5344CB8AC3E}">
        <p14:creationId xmlns:p14="http://schemas.microsoft.com/office/powerpoint/2010/main" val="3354086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B70F26F-6B90-4D1F-9042-D3A242F8ADD0}" type="datetimeFigureOut">
              <a:rPr lang="en-IN" smtClean="0"/>
              <a:t>06-09-2019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561CC4-CF89-4BE9-86AE-C36CDCC2EC8A}" type="slidenum">
              <a:rPr lang="en-IN" smtClean="0"/>
              <a:t>‹#›</a:t>
            </a:fld>
            <a:endParaRPr lang="en-IN"/>
          </a:p>
        </p:txBody>
      </p:sp>
    </p:spTree>
    <p:extLst>
      <p:ext uri="{BB962C8B-B14F-4D97-AF65-F5344CB8AC3E}">
        <p14:creationId xmlns:p14="http://schemas.microsoft.com/office/powerpoint/2010/main" val="1304037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B70F26F-6B90-4D1F-9042-D3A242F8ADD0}" type="datetimeFigureOut">
              <a:rPr lang="en-IN" smtClean="0"/>
              <a:t>06-09-2019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561CC4-CF89-4BE9-86AE-C36CDCC2EC8A}" type="slidenum">
              <a:rPr lang="en-IN" smtClean="0"/>
              <a:t>‹#›</a:t>
            </a:fld>
            <a:endParaRPr lang="en-IN"/>
          </a:p>
        </p:txBody>
      </p:sp>
    </p:spTree>
    <p:extLst>
      <p:ext uri="{BB962C8B-B14F-4D97-AF65-F5344CB8AC3E}">
        <p14:creationId xmlns:p14="http://schemas.microsoft.com/office/powerpoint/2010/main" val="1620486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B70F26F-6B90-4D1F-9042-D3A242F8ADD0}" type="datetimeFigureOut">
              <a:rPr lang="en-IN" smtClean="0"/>
              <a:t>06-09-2019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561CC4-CF89-4BE9-86AE-C36CDCC2EC8A}" type="slidenum">
              <a:rPr lang="en-IN" smtClean="0"/>
              <a:t>‹#›</a:t>
            </a:fld>
            <a:endParaRPr lang="en-IN"/>
          </a:p>
        </p:txBody>
      </p:sp>
    </p:spTree>
    <p:extLst>
      <p:ext uri="{BB962C8B-B14F-4D97-AF65-F5344CB8AC3E}">
        <p14:creationId xmlns:p14="http://schemas.microsoft.com/office/powerpoint/2010/main" val="1724054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70F26F-6B90-4D1F-9042-D3A242F8ADD0}" type="datetimeFigureOut">
              <a:rPr lang="en-IN" smtClean="0"/>
              <a:t>06-09-2019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561CC4-CF89-4BE9-86AE-C36CDCC2EC8A}" type="slidenum">
              <a:rPr lang="en-IN" smtClean="0"/>
              <a:t>‹#›</a:t>
            </a:fld>
            <a:endParaRPr lang="en-IN"/>
          </a:p>
        </p:txBody>
      </p:sp>
    </p:spTree>
    <p:extLst>
      <p:ext uri="{BB962C8B-B14F-4D97-AF65-F5344CB8AC3E}">
        <p14:creationId xmlns:p14="http://schemas.microsoft.com/office/powerpoint/2010/main" val="597899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70F26F-6B90-4D1F-9042-D3A242F8ADD0}" type="datetimeFigureOut">
              <a:rPr lang="en-IN" smtClean="0"/>
              <a:t>06-09-2019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561CC4-CF89-4BE9-86AE-C36CDCC2EC8A}" type="slidenum">
              <a:rPr lang="en-IN" smtClean="0"/>
              <a:t>‹#›</a:t>
            </a:fld>
            <a:endParaRPr lang="en-IN"/>
          </a:p>
        </p:txBody>
      </p:sp>
    </p:spTree>
    <p:extLst>
      <p:ext uri="{BB962C8B-B14F-4D97-AF65-F5344CB8AC3E}">
        <p14:creationId xmlns:p14="http://schemas.microsoft.com/office/powerpoint/2010/main" val="1178429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70F26F-6B90-4D1F-9042-D3A242F8ADD0}" type="datetimeFigureOut">
              <a:rPr lang="en-IN" smtClean="0"/>
              <a:t>06-09-2019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561CC4-CF89-4BE9-86AE-C36CDCC2EC8A}" type="slidenum">
              <a:rPr lang="en-IN" smtClean="0"/>
              <a:t>‹#›</a:t>
            </a:fld>
            <a:endParaRPr lang="en-IN"/>
          </a:p>
        </p:txBody>
      </p:sp>
    </p:spTree>
    <p:extLst>
      <p:ext uri="{BB962C8B-B14F-4D97-AF65-F5344CB8AC3E}">
        <p14:creationId xmlns:p14="http://schemas.microsoft.com/office/powerpoint/2010/main" val="3786815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0F26F-6B90-4D1F-9042-D3A242F8ADD0}" type="datetimeFigureOut">
              <a:rPr lang="en-IN" smtClean="0"/>
              <a:t>06-09-2019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561CC4-CF89-4BE9-86AE-C36CDCC2EC8A}" type="slidenum">
              <a:rPr lang="en-IN" smtClean="0"/>
              <a:t>‹#›</a:t>
            </a:fld>
            <a:endParaRPr lang="en-IN"/>
          </a:p>
        </p:txBody>
      </p:sp>
    </p:spTree>
    <p:extLst>
      <p:ext uri="{BB962C8B-B14F-4D97-AF65-F5344CB8AC3E}">
        <p14:creationId xmlns:p14="http://schemas.microsoft.com/office/powerpoint/2010/main" val="4860749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kaggle.com/kingburrito666/los-angeles-crime" TargetMode="External"/><Relationship Id="rId2" Type="http://schemas.openxmlformats.org/officeDocument/2006/relationships/hyperlink" Target="https://www.kaggle.com/camnugent/california-housing-feature-enginee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4360" y="1122363"/>
            <a:ext cx="10827618" cy="2387600"/>
          </a:xfrm>
        </p:spPr>
        <p:txBody>
          <a:bodyPr>
            <a:normAutofit/>
          </a:bodyPr>
          <a:lstStyle/>
          <a:p>
            <a:r>
              <a:rPr lang="en-US" sz="5300" b="1" dirty="0">
                <a:latin typeface="Times New Roman" panose="02020603050405020304" pitchFamily="18" charset="0"/>
                <a:cs typeface="Times New Roman" panose="02020603050405020304" pitchFamily="18" charset="0"/>
              </a:rPr>
              <a:t>Where to open an Indian Restaurant &amp; Bar in USA</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347284" y="5639385"/>
            <a:ext cx="4235116" cy="520783"/>
          </a:xfrm>
        </p:spPr>
        <p:txBody>
          <a:bodyPr/>
          <a:lstStyle/>
          <a:p>
            <a:r>
              <a:rPr lang="en-US" sz="2800" dirty="0" smtClean="0">
                <a:latin typeface="Times New Roman" panose="02020603050405020304" pitchFamily="18" charset="0"/>
                <a:cs typeface="Times New Roman" panose="02020603050405020304" pitchFamily="18" charset="0"/>
              </a:rPr>
              <a:t>By- Ekaansh </a:t>
            </a:r>
            <a:r>
              <a:rPr lang="en-US" sz="2800" dirty="0">
                <a:latin typeface="Times New Roman" panose="02020603050405020304" pitchFamily="18" charset="0"/>
                <a:cs typeface="Times New Roman" panose="02020603050405020304" pitchFamily="18" charset="0"/>
              </a:rPr>
              <a:t>Khosla</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57626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42065" y="1830033"/>
            <a:ext cx="3109378" cy="2685661"/>
          </a:xfrm>
          <a:prstGeom prst="rect">
            <a:avLst/>
          </a:prstGeom>
          <a:noFill/>
          <a:ln>
            <a:noFill/>
          </a:ln>
        </p:spPr>
      </p:pic>
      <p:sp>
        <p:nvSpPr>
          <p:cNvPr id="5" name="Rectangle 4"/>
          <p:cNvSpPr/>
          <p:nvPr/>
        </p:nvSpPr>
        <p:spPr>
          <a:xfrm>
            <a:off x="3627911" y="4832502"/>
            <a:ext cx="4743671" cy="369332"/>
          </a:xfrm>
          <a:prstGeom prst="rect">
            <a:avLst/>
          </a:prstGeom>
        </p:spPr>
        <p:txBody>
          <a:bodyPr wrap="none">
            <a:spAutoFit/>
          </a:bodyPr>
          <a:lstStyle/>
          <a:p>
            <a:r>
              <a:rPr lang="en-US" spc="50" dirty="0" smtClean="0">
                <a:effectLst/>
                <a:latin typeface="Times New Roman" panose="02020603050405020304" pitchFamily="18" charset="0"/>
                <a:ea typeface="Calibri" panose="020F0502020204030204" pitchFamily="34" charset="0"/>
              </a:rPr>
              <a:t>Figure 5. Most frequent places in Los Angeles</a:t>
            </a:r>
            <a:endParaRPr lang="en-IN" dirty="0"/>
          </a:p>
        </p:txBody>
      </p:sp>
      <p:sp>
        <p:nvSpPr>
          <p:cNvPr id="6" name="Rectangle 5"/>
          <p:cNvSpPr/>
          <p:nvPr/>
        </p:nvSpPr>
        <p:spPr>
          <a:xfrm>
            <a:off x="896112" y="485293"/>
            <a:ext cx="10597896" cy="923330"/>
          </a:xfrm>
          <a:prstGeom prst="rect">
            <a:avLst/>
          </a:prstGeom>
        </p:spPr>
        <p:txBody>
          <a:bodyPr wrap="square">
            <a:spAutoFit/>
          </a:bodyPr>
          <a:lstStyle/>
          <a:p>
            <a:pPr algn="just">
              <a:lnSpc>
                <a:spcPct val="150000"/>
              </a:lnSpc>
              <a:spcAft>
                <a:spcPts val="800"/>
              </a:spcAft>
            </a:pPr>
            <a:r>
              <a:rPr lang="en-US" spc="50" dirty="0" smtClean="0">
                <a:effectLst/>
                <a:latin typeface="Times New Roman" panose="02020603050405020304" pitchFamily="18" charset="0"/>
                <a:ea typeface="Calibri" panose="020F0502020204030204" pitchFamily="34" charset="0"/>
                <a:cs typeface="Times New Roman" panose="02020603050405020304" pitchFamily="18" charset="0"/>
              </a:rPr>
              <a:t>So after exploring I decided to open a restaurant and Bar in Los Angeles as there is no Indian Restaurant and Bar in its most frequent places. The most frequent venues data of Los Angeles is as follows Figure 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0699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634837" y="703062"/>
            <a:ext cx="7349329" cy="4446454"/>
          </a:xfrm>
          <a:prstGeom prst="rect">
            <a:avLst/>
          </a:prstGeom>
          <a:noFill/>
          <a:ln>
            <a:noFill/>
          </a:ln>
        </p:spPr>
      </p:pic>
      <p:sp>
        <p:nvSpPr>
          <p:cNvPr id="5" name="Rectangle 4"/>
          <p:cNvSpPr/>
          <p:nvPr/>
        </p:nvSpPr>
        <p:spPr>
          <a:xfrm>
            <a:off x="2239762" y="5390147"/>
            <a:ext cx="8139480" cy="507831"/>
          </a:xfrm>
          <a:prstGeom prst="rect">
            <a:avLst/>
          </a:prstGeom>
        </p:spPr>
        <p:txBody>
          <a:bodyPr wrap="square">
            <a:spAutoFit/>
          </a:bodyPr>
          <a:lstStyle/>
          <a:p>
            <a:pPr algn="ctr">
              <a:lnSpc>
                <a:spcPct val="150000"/>
              </a:lnSpc>
              <a:spcAft>
                <a:spcPts val="800"/>
              </a:spcAft>
            </a:pPr>
            <a:r>
              <a:rPr lang="en-US" spc="50" dirty="0" smtClean="0">
                <a:effectLst/>
                <a:latin typeface="Times New Roman" panose="02020603050405020304" pitchFamily="18" charset="0"/>
                <a:ea typeface="Calibri" panose="020F0502020204030204" pitchFamily="34" charset="0"/>
                <a:cs typeface="Times New Roman" panose="02020603050405020304" pitchFamily="18" charset="0"/>
              </a:rPr>
              <a:t>Figure 6. Places in Los Angeles of which data was given on Kaggle data set.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5864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38601" y="1193014"/>
            <a:ext cx="11597112" cy="2945849"/>
          </a:xfrm>
          <a:prstGeom prst="rect">
            <a:avLst/>
          </a:prstGeom>
          <a:noFill/>
          <a:ln>
            <a:noFill/>
          </a:ln>
        </p:spPr>
      </p:pic>
      <p:sp>
        <p:nvSpPr>
          <p:cNvPr id="5" name="Rectangle 4"/>
          <p:cNvSpPr/>
          <p:nvPr/>
        </p:nvSpPr>
        <p:spPr>
          <a:xfrm>
            <a:off x="1989221" y="4330914"/>
            <a:ext cx="8855242" cy="507831"/>
          </a:xfrm>
          <a:prstGeom prst="rect">
            <a:avLst/>
          </a:prstGeom>
        </p:spPr>
        <p:txBody>
          <a:bodyPr wrap="square">
            <a:spAutoFit/>
          </a:bodyPr>
          <a:lstStyle/>
          <a:p>
            <a:pPr algn="ctr">
              <a:lnSpc>
                <a:spcPct val="150000"/>
              </a:lnSpc>
              <a:spcAft>
                <a:spcPts val="800"/>
              </a:spcAft>
            </a:pPr>
            <a:r>
              <a:rPr lang="en-US" spc="50" dirty="0" smtClean="0">
                <a:effectLst/>
                <a:latin typeface="Times New Roman" panose="02020603050405020304" pitchFamily="18" charset="0"/>
                <a:ea typeface="Calibri" panose="020F0502020204030204" pitchFamily="34" charset="0"/>
                <a:cs typeface="Times New Roman" panose="02020603050405020304" pitchFamily="18" charset="0"/>
              </a:rPr>
              <a:t>Table 6. Sorted every venue category according to its frequency at a place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2265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28544" y="2330439"/>
            <a:ext cx="6096000" cy="3631763"/>
          </a:xfrm>
          <a:prstGeom prst="rect">
            <a:avLst/>
          </a:prstGeom>
        </p:spPr>
        <p:txBody>
          <a:bodyPr>
            <a:spAutoFit/>
          </a:bodyPr>
          <a:lstStyle/>
          <a:p>
            <a:pPr>
              <a:spcAft>
                <a:spcPts val="0"/>
              </a:spcAft>
            </a:pPr>
            <a:r>
              <a:rPr lang="en-IN" sz="1400" b="1" spc="5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Wilshire</a:t>
            </a:r>
          </a:p>
          <a:p>
            <a:pPr>
              <a:spcAft>
                <a:spcPts val="0"/>
              </a:spcAft>
            </a:pPr>
            <a:endParaRPr lang="en-IN"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800"/>
              </a:spcAft>
              <a:buFont typeface="+mj-lt"/>
              <a:buAutoNum type="arabicPeriod"/>
              <a:tabLst>
                <a:tab pos="457200" algn="l"/>
              </a:tabLst>
            </a:pPr>
            <a:r>
              <a:rPr lang="en-IN" sz="1400" spc="5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Warehouse Store 0.2</a:t>
            </a:r>
            <a:endParaRPr lang="en-IN" sz="12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800"/>
              </a:spcAft>
              <a:buFont typeface="+mj-lt"/>
              <a:buAutoNum type="arabicPeriod"/>
              <a:tabLst>
                <a:tab pos="457200" algn="l"/>
              </a:tabLst>
            </a:pPr>
            <a:r>
              <a:rPr lang="en-IN" sz="1400" spc="5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Discount Store 0.2</a:t>
            </a:r>
            <a:endParaRPr lang="en-IN" sz="12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800"/>
              </a:spcAft>
              <a:buFont typeface="+mj-lt"/>
              <a:buAutoNum type="arabicPeriod"/>
              <a:tabLst>
                <a:tab pos="457200" algn="l"/>
              </a:tabLst>
            </a:pPr>
            <a:r>
              <a:rPr lang="en-IN" sz="1400" spc="5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Liquor Store 0.2</a:t>
            </a:r>
            <a:endParaRPr lang="en-IN" sz="12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800"/>
              </a:spcAft>
              <a:buFont typeface="+mj-lt"/>
              <a:buAutoNum type="arabicPeriod"/>
              <a:tabLst>
                <a:tab pos="457200" algn="l"/>
              </a:tabLst>
            </a:pPr>
            <a:r>
              <a:rPr lang="en-IN" sz="1400" spc="5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Salvadoran Restaurant 0.2</a:t>
            </a:r>
            <a:endParaRPr lang="en-IN" sz="12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800"/>
              </a:spcAft>
              <a:buFont typeface="+mj-lt"/>
              <a:buAutoNum type="arabicPeriod"/>
              <a:tabLst>
                <a:tab pos="457200" algn="l"/>
              </a:tabLst>
            </a:pPr>
            <a:r>
              <a:rPr lang="en-IN" sz="1400" spc="5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Furniture / Home Store 0.2</a:t>
            </a:r>
            <a:endParaRPr lang="en-IN" sz="12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800"/>
              </a:spcAft>
              <a:buFont typeface="+mj-lt"/>
              <a:buAutoNum type="arabicPeriod"/>
              <a:tabLst>
                <a:tab pos="457200" algn="l"/>
              </a:tabLst>
            </a:pPr>
            <a:r>
              <a:rPr lang="en-IN" sz="1400" spc="5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Motel 0.0</a:t>
            </a:r>
            <a:endParaRPr lang="en-IN" sz="12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800"/>
              </a:spcAft>
              <a:buFont typeface="+mj-lt"/>
              <a:buAutoNum type="arabicPeriod"/>
              <a:tabLst>
                <a:tab pos="457200" algn="l"/>
              </a:tabLst>
            </a:pPr>
            <a:r>
              <a:rPr lang="en-IN" sz="1400" spc="5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Movie Theatre 0.0</a:t>
            </a:r>
            <a:endParaRPr lang="en-IN" sz="12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800"/>
              </a:spcAft>
              <a:buFont typeface="+mj-lt"/>
              <a:buAutoNum type="arabicPeriod"/>
              <a:tabLst>
                <a:tab pos="457200" algn="l"/>
              </a:tabLst>
            </a:pPr>
            <a:r>
              <a:rPr lang="en-IN" sz="1400" spc="5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Moving Target 0.0</a:t>
            </a:r>
            <a:endParaRPr lang="en-IN" sz="12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800"/>
              </a:spcAft>
              <a:buFont typeface="+mj-lt"/>
              <a:buAutoNum type="arabicPeriod"/>
              <a:tabLst>
                <a:tab pos="457200" algn="l"/>
              </a:tabLst>
            </a:pPr>
            <a:r>
              <a:rPr lang="en-IN" sz="1400" spc="5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Museum 0.0</a:t>
            </a:r>
            <a:endParaRPr lang="en-IN" sz="12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800"/>
              </a:spcAft>
              <a:buFont typeface="+mj-lt"/>
              <a:buAutoNum type="arabicPeriod"/>
              <a:tabLst>
                <a:tab pos="457200" algn="l"/>
              </a:tabLst>
            </a:pPr>
            <a:r>
              <a:rPr lang="en-IN" sz="1400" spc="5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Music Store 0.0</a:t>
            </a:r>
            <a:endParaRPr lang="en-IN"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950976" y="485887"/>
            <a:ext cx="10634471" cy="1704569"/>
          </a:xfrm>
          <a:prstGeom prst="rect">
            <a:avLst/>
          </a:prstGeom>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Hence from the </a:t>
            </a:r>
            <a:r>
              <a:rPr lang="en-IN" dirty="0" smtClean="0">
                <a:latin typeface="Times New Roman" panose="02020603050405020304" pitchFamily="18" charset="0"/>
                <a:cs typeface="Times New Roman" panose="02020603050405020304" pitchFamily="18" charset="0"/>
              </a:rPr>
              <a:t>data </a:t>
            </a:r>
            <a:r>
              <a:rPr lang="en-IN" dirty="0">
                <a:latin typeface="Times New Roman" panose="02020603050405020304" pitchFamily="18" charset="0"/>
                <a:cs typeface="Times New Roman" panose="02020603050405020304" pitchFamily="18" charset="0"/>
              </a:rPr>
              <a:t>we got to know that there are not much Places to have food near Wilshire so we can setup an Indian restaurants there and as Liquor store is most common we can open a Restaurant &amp; Bar over there where Indian people as well as American can have their drinks with Chicken tandoori, butter Chicken and all the awesome Indian food.</a:t>
            </a:r>
          </a:p>
        </p:txBody>
      </p:sp>
    </p:spTree>
    <p:extLst>
      <p:ext uri="{BB962C8B-B14F-4D97-AF65-F5344CB8AC3E}">
        <p14:creationId xmlns:p14="http://schemas.microsoft.com/office/powerpoint/2010/main" val="3857967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460860" y="611405"/>
            <a:ext cx="7627446" cy="4554153"/>
          </a:xfrm>
          <a:prstGeom prst="rect">
            <a:avLst/>
          </a:prstGeom>
          <a:noFill/>
          <a:ln>
            <a:noFill/>
          </a:ln>
        </p:spPr>
      </p:pic>
      <p:sp>
        <p:nvSpPr>
          <p:cNvPr id="5" name="Rectangle 4"/>
          <p:cNvSpPr/>
          <p:nvPr/>
        </p:nvSpPr>
        <p:spPr>
          <a:xfrm>
            <a:off x="3938014" y="5388895"/>
            <a:ext cx="4673138" cy="507831"/>
          </a:xfrm>
          <a:prstGeom prst="rect">
            <a:avLst/>
          </a:prstGeom>
        </p:spPr>
        <p:txBody>
          <a:bodyPr wrap="none">
            <a:spAutoFit/>
          </a:bodyPr>
          <a:lstStyle/>
          <a:p>
            <a:pPr algn="ctr">
              <a:lnSpc>
                <a:spcPct val="150000"/>
              </a:lnSpc>
              <a:spcAft>
                <a:spcPts val="800"/>
              </a:spcAft>
            </a:pPr>
            <a:r>
              <a:rPr lang="en-US" spc="50" dirty="0" smtClean="0">
                <a:effectLst/>
                <a:latin typeface="Times New Roman" panose="02020603050405020304" pitchFamily="18" charset="0"/>
                <a:ea typeface="Calibri" panose="020F0502020204030204" pitchFamily="34" charset="0"/>
                <a:cs typeface="Times New Roman" panose="02020603050405020304" pitchFamily="18" charset="0"/>
              </a:rPr>
              <a:t>Figure 7. Clustering of venues in Los Angles.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1538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222458" y="790073"/>
            <a:ext cx="5715000" cy="3962400"/>
          </a:xfrm>
          <a:prstGeom prst="rect">
            <a:avLst/>
          </a:prstGeom>
          <a:noFill/>
          <a:ln>
            <a:noFill/>
          </a:ln>
        </p:spPr>
      </p:pic>
      <p:sp>
        <p:nvSpPr>
          <p:cNvPr id="5" name="Rectangle 4"/>
          <p:cNvSpPr/>
          <p:nvPr/>
        </p:nvSpPr>
        <p:spPr>
          <a:xfrm>
            <a:off x="3634705" y="5164306"/>
            <a:ext cx="4890506" cy="507831"/>
          </a:xfrm>
          <a:prstGeom prst="rect">
            <a:avLst/>
          </a:prstGeom>
        </p:spPr>
        <p:txBody>
          <a:bodyPr wrap="none">
            <a:spAutoFit/>
          </a:bodyPr>
          <a:lstStyle/>
          <a:p>
            <a:pPr algn="ctr">
              <a:lnSpc>
                <a:spcPct val="150000"/>
              </a:lnSpc>
              <a:spcAft>
                <a:spcPts val="800"/>
              </a:spcAft>
            </a:pPr>
            <a:r>
              <a:rPr lang="en-US" spc="50" dirty="0" smtClean="0">
                <a:effectLst/>
                <a:latin typeface="Times New Roman" panose="02020603050405020304" pitchFamily="18" charset="0"/>
                <a:ea typeface="Calibri" panose="020F0502020204030204" pitchFamily="34" charset="0"/>
                <a:cs typeface="Times New Roman" panose="02020603050405020304" pitchFamily="18" charset="0"/>
              </a:rPr>
              <a:t>Figure 8. Google Maps, Restaurants in </a:t>
            </a:r>
            <a:r>
              <a:rPr lang="en-IN" spc="5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Wilshire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6807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524075" y="630203"/>
            <a:ext cx="7090708" cy="4503271"/>
          </a:xfrm>
          <a:prstGeom prst="rect">
            <a:avLst/>
          </a:prstGeom>
          <a:noFill/>
          <a:ln>
            <a:noFill/>
          </a:ln>
        </p:spPr>
      </p:pic>
      <p:sp>
        <p:nvSpPr>
          <p:cNvPr id="5" name="Rectangle 4"/>
          <p:cNvSpPr/>
          <p:nvPr/>
        </p:nvSpPr>
        <p:spPr>
          <a:xfrm>
            <a:off x="3973630" y="5308685"/>
            <a:ext cx="4191597" cy="507831"/>
          </a:xfrm>
          <a:prstGeom prst="rect">
            <a:avLst/>
          </a:prstGeom>
        </p:spPr>
        <p:txBody>
          <a:bodyPr wrap="none">
            <a:spAutoFit/>
          </a:bodyPr>
          <a:lstStyle/>
          <a:p>
            <a:pPr algn="ctr">
              <a:lnSpc>
                <a:spcPct val="150000"/>
              </a:lnSpc>
              <a:spcAft>
                <a:spcPts val="800"/>
              </a:spcAft>
            </a:pPr>
            <a:r>
              <a:rPr lang="en-US" spc="50" dirty="0" smtClean="0">
                <a:effectLst/>
                <a:latin typeface="Times New Roman" panose="02020603050405020304" pitchFamily="18" charset="0"/>
                <a:ea typeface="Calibri" panose="020F0502020204030204" pitchFamily="34" charset="0"/>
                <a:cs typeface="Times New Roman" panose="02020603050405020304" pitchFamily="18" charset="0"/>
              </a:rPr>
              <a:t>Figure 9. Google Maps, Bars in </a:t>
            </a:r>
            <a:r>
              <a:rPr lang="en-IN" spc="5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Wilshire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1172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624772" y="541303"/>
            <a:ext cx="6739017" cy="4495918"/>
          </a:xfrm>
          <a:prstGeom prst="rect">
            <a:avLst/>
          </a:prstGeom>
          <a:noFill/>
          <a:ln>
            <a:noFill/>
          </a:ln>
        </p:spPr>
      </p:pic>
      <p:sp>
        <p:nvSpPr>
          <p:cNvPr id="5" name="Rectangle 4"/>
          <p:cNvSpPr/>
          <p:nvPr/>
        </p:nvSpPr>
        <p:spPr>
          <a:xfrm>
            <a:off x="2624772" y="5309483"/>
            <a:ext cx="7192996" cy="507831"/>
          </a:xfrm>
          <a:prstGeom prst="rect">
            <a:avLst/>
          </a:prstGeom>
        </p:spPr>
        <p:txBody>
          <a:bodyPr wrap="square">
            <a:spAutoFit/>
          </a:bodyPr>
          <a:lstStyle/>
          <a:p>
            <a:pPr algn="ctr">
              <a:lnSpc>
                <a:spcPct val="150000"/>
              </a:lnSpc>
              <a:spcAft>
                <a:spcPts val="800"/>
              </a:spcAft>
            </a:pPr>
            <a:r>
              <a:rPr lang="en-US" spc="50" dirty="0" smtClean="0">
                <a:effectLst/>
                <a:latin typeface="Times New Roman" panose="02020603050405020304" pitchFamily="18" charset="0"/>
                <a:ea typeface="Calibri" panose="020F0502020204030204" pitchFamily="34" charset="0"/>
                <a:cs typeface="Times New Roman" panose="02020603050405020304" pitchFamily="18" charset="0"/>
              </a:rPr>
              <a:t>Figure 10. Place where and Indian Restaurant &amp; Bar can be opened.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5742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30442" y="689812"/>
            <a:ext cx="10315074" cy="4267835"/>
          </a:xfrm>
          <a:prstGeom prst="rect">
            <a:avLst/>
          </a:prstGeom>
        </p:spPr>
        <p:txBody>
          <a:bodyPr wrap="square">
            <a:spAutoFit/>
          </a:bodyPr>
          <a:lstStyle/>
          <a:p>
            <a:pPr algn="just">
              <a:lnSpc>
                <a:spcPct val="150000"/>
              </a:lnSpc>
              <a:spcAft>
                <a:spcPts val="800"/>
              </a:spcAft>
            </a:pPr>
            <a:r>
              <a:rPr lang="en-US" sz="2800" b="1" spc="50" dirty="0" smtClean="0">
                <a:effectLst/>
                <a:latin typeface="Times New Roman" panose="02020603050405020304" pitchFamily="18" charset="0"/>
                <a:ea typeface="Calibri" panose="020F0502020204030204" pitchFamily="34" charset="0"/>
                <a:cs typeface="Times New Roman" panose="02020603050405020304" pitchFamily="18" charset="0"/>
              </a:rPr>
              <a:t>5. Discussions </a:t>
            </a: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400" spc="50" dirty="0" smtClean="0">
                <a:effectLst/>
                <a:latin typeface="Times New Roman" panose="02020603050405020304" pitchFamily="18" charset="0"/>
                <a:ea typeface="Calibri" panose="020F0502020204030204" pitchFamily="34" charset="0"/>
                <a:cs typeface="Times New Roman" panose="02020603050405020304" pitchFamily="18" charset="0"/>
              </a:rPr>
              <a:t>From the study we got to know that foursquare API is a great tool to explore new places around the world. In the study I observed that we can apply many machine learning models in order to find a suitable spot for many activities for the people over that place.</a:t>
            </a: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400" spc="50" dirty="0" smtClean="0">
                <a:effectLst/>
                <a:latin typeface="Times New Roman" panose="02020603050405020304" pitchFamily="18" charset="0"/>
                <a:ea typeface="Calibri" panose="020F0502020204030204" pitchFamily="34" charset="0"/>
                <a:cs typeface="Times New Roman" panose="02020603050405020304" pitchFamily="18" charset="0"/>
              </a:rPr>
              <a:t>I have little suggestion that is the foursquare API would have been more accurate then we could have performed the above study more accurately.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6061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2947" y="721894"/>
            <a:ext cx="9705474" cy="5375831"/>
          </a:xfrm>
          <a:prstGeom prst="rect">
            <a:avLst/>
          </a:prstGeom>
        </p:spPr>
        <p:txBody>
          <a:bodyPr wrap="square">
            <a:spAutoFit/>
          </a:bodyPr>
          <a:lstStyle/>
          <a:p>
            <a:pPr algn="just">
              <a:lnSpc>
                <a:spcPct val="150000"/>
              </a:lnSpc>
              <a:spcAft>
                <a:spcPts val="800"/>
              </a:spcAft>
            </a:pPr>
            <a:r>
              <a:rPr lang="en-US" sz="2800" b="1" spc="50" dirty="0" smtClean="0">
                <a:effectLst/>
                <a:latin typeface="Times New Roman" panose="02020603050405020304" pitchFamily="18" charset="0"/>
                <a:ea typeface="Calibri" panose="020F0502020204030204" pitchFamily="34" charset="0"/>
                <a:cs typeface="Times New Roman" panose="02020603050405020304" pitchFamily="18" charset="0"/>
              </a:rPr>
              <a:t>6. Conclusions</a:t>
            </a: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400" spc="50" dirty="0" smtClean="0">
                <a:effectLst/>
                <a:latin typeface="Times New Roman" panose="02020603050405020304" pitchFamily="18" charset="0"/>
                <a:ea typeface="Calibri" panose="020F0502020204030204" pitchFamily="34" charset="0"/>
                <a:cs typeface="Times New Roman" panose="02020603050405020304" pitchFamily="18" charset="0"/>
              </a:rPr>
              <a:t>We successfully suggested the place where we can set up an Indian Restaurant and Bar in Los Angeles by using foursquare API and K-Means clustering.</a:t>
            </a: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400" spc="50" dirty="0" smtClean="0">
                <a:effectLst/>
                <a:latin typeface="Times New Roman" panose="02020603050405020304" pitchFamily="18" charset="0"/>
                <a:ea typeface="Calibri" panose="020F0502020204030204" pitchFamily="34" charset="0"/>
                <a:cs typeface="Times New Roman" panose="02020603050405020304" pitchFamily="18" charset="0"/>
              </a:rPr>
              <a:t>But if the foursquare API would have been more accurate then we could have performed the above study more accurately, and we could have suggested business people about the place more accurately so that it would have been profitable for both business people as well as people living in that region.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8041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02104"/>
            <a:ext cx="10058400" cy="882317"/>
          </a:xfrm>
        </p:spPr>
        <p:txBody>
          <a:bodyPr>
            <a:normAutofit fontScale="90000"/>
          </a:bodyPr>
          <a:lstStyle/>
          <a:p>
            <a:r>
              <a:rPr lang="en-US" sz="6000" dirty="0">
                <a:latin typeface="Times New Roman" panose="02020603050405020304" pitchFamily="18" charset="0"/>
                <a:cs typeface="Times New Roman" panose="02020603050405020304" pitchFamily="18" charset="0"/>
              </a:rPr>
              <a:t>Introduction</a:t>
            </a:r>
            <a:r>
              <a:rPr lang="en-IN" dirty="0"/>
              <a:t/>
            </a:r>
            <a:br>
              <a:rPr lang="en-IN" dirty="0"/>
            </a:b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As we many Indians migrate from India to USA, whether it is for higher studies, or getting a job so it is very nice idea to open up things for them so they hang out with their Indian as well as American friends. </a:t>
            </a: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As we know that an average person likes to eat in his or her </a:t>
            </a:r>
            <a:r>
              <a:rPr lang="en-US" sz="2400" dirty="0" smtClean="0">
                <a:latin typeface="Times New Roman" panose="02020603050405020304" pitchFamily="18" charset="0"/>
                <a:cs typeface="Times New Roman" panose="02020603050405020304" pitchFamily="18" charset="0"/>
              </a:rPr>
              <a:t>cultural</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so if it is possible that an Indian Restaurant could be open in USA then it will be great for the business men and as well as Indians.</a:t>
            </a: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By doing this we could also introduce Indian culture to Americans as well as people other than Indians and Americans who have migrated from their countries</a:t>
            </a:r>
            <a:r>
              <a:rPr lang="en-US"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594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endParaRPr lang="en-IN" dirty="0"/>
          </a:p>
        </p:txBody>
      </p:sp>
      <p:sp>
        <p:nvSpPr>
          <p:cNvPr id="3" name="Content Placeholder 2"/>
          <p:cNvSpPr>
            <a:spLocks noGrp="1"/>
          </p:cNvSpPr>
          <p:nvPr>
            <p:ph idx="1"/>
          </p:nvPr>
        </p:nvSpPr>
        <p:spPr/>
        <p:txBody>
          <a:bodyPr/>
          <a:lstStyle/>
          <a:p>
            <a:pPr lvl="0"/>
            <a:r>
              <a:rPr lang="en-US" u="sng" dirty="0">
                <a:hlinkClick r:id="rId2"/>
              </a:rPr>
              <a:t>https://www.kaggle.com/camnugent/california-housing-feature-engineering</a:t>
            </a:r>
            <a:endParaRPr lang="en-IN" dirty="0"/>
          </a:p>
          <a:p>
            <a:pPr lvl="0"/>
            <a:r>
              <a:rPr lang="en-US" u="sng" dirty="0">
                <a:hlinkClick r:id="rId3"/>
              </a:rPr>
              <a:t>https://www.kaggle.com/kingburrito666/los-angeles-crime</a:t>
            </a:r>
            <a:endParaRPr lang="en-IN" dirty="0"/>
          </a:p>
          <a:p>
            <a:pPr marL="0" indent="0">
              <a:buNone/>
            </a:pPr>
            <a:endParaRPr lang="en-IN" dirty="0"/>
          </a:p>
        </p:txBody>
      </p:sp>
    </p:spTree>
    <p:extLst>
      <p:ext uri="{BB962C8B-B14F-4D97-AF65-F5344CB8AC3E}">
        <p14:creationId xmlns:p14="http://schemas.microsoft.com/office/powerpoint/2010/main" val="2176325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Data </a:t>
            </a:r>
            <a:r>
              <a:rPr lang="en-IN" dirty="0"/>
              <a:t/>
            </a:r>
            <a:br>
              <a:rPr lang="en-IN" dirty="0"/>
            </a:br>
            <a:endParaRPr lang="en-IN" dirty="0"/>
          </a:p>
        </p:txBody>
      </p:sp>
      <p:sp>
        <p:nvSpPr>
          <p:cNvPr id="3" name="Content Placeholder 2"/>
          <p:cNvSpPr>
            <a:spLocks noGrp="1"/>
          </p:cNvSpPr>
          <p:nvPr>
            <p:ph idx="1"/>
          </p:nvPr>
        </p:nvSpPr>
        <p:spPr>
          <a:xfrm>
            <a:off x="838200" y="1363579"/>
            <a:ext cx="10515600" cy="4813384"/>
          </a:xfrm>
        </p:spPr>
        <p:txBody>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I collected data for various places in California as well as Los Angeles from Kaggle [1] [2]. </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California data was in the following format Table 1:</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dirty="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 descr="Screenshot - 05-09-2019 , 23_01_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8368" y="2996195"/>
            <a:ext cx="2735263" cy="17224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349423" y="4827007"/>
            <a:ext cx="3554113" cy="507831"/>
          </a:xfrm>
          <a:prstGeom prst="rect">
            <a:avLst/>
          </a:prstGeom>
        </p:spPr>
        <p:txBody>
          <a:bodyPr wrap="none">
            <a:spAutoFit/>
          </a:bodyPr>
          <a:lstStyle/>
          <a:p>
            <a:pPr algn="ctr">
              <a:lnSpc>
                <a:spcPct val="150000"/>
              </a:lnSpc>
              <a:spcAft>
                <a:spcPts val="800"/>
              </a:spcAft>
            </a:pPr>
            <a:r>
              <a:rPr lang="en-US" spc="50" dirty="0" smtClean="0">
                <a:effectLst/>
                <a:latin typeface="Times New Roman" panose="02020603050405020304" pitchFamily="18" charset="0"/>
                <a:ea typeface="Calibri" panose="020F0502020204030204" pitchFamily="34" charset="0"/>
                <a:cs typeface="Times New Roman" panose="02020603050405020304" pitchFamily="18" charset="0"/>
              </a:rPr>
              <a:t>Table 1. Data format of California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7586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1895"/>
            <a:ext cx="10515600" cy="5455068"/>
          </a:xfrm>
        </p:spPr>
        <p:txBody>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So I got a readymade data which I could use for my analysis. After analyzing this data using foursquare API, I got to know that Los Angles would be the most suitable place to open up an Indian Restaurant</a:t>
            </a:r>
            <a:r>
              <a:rPr lang="en-US"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So we got Los Angeles data from Kaggle in the following format Table 2:</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dirty="0"/>
          </a:p>
          <a:p>
            <a:pPr marL="457200" indent="-457200">
              <a:buFont typeface="+mj-lt"/>
              <a:buAutoNum type="arabicPeriod"/>
            </a:pPr>
            <a:endParaRPr lang="en-IN" dirty="0"/>
          </a:p>
        </p:txBody>
      </p:sp>
      <p:pic>
        <p:nvPicPr>
          <p:cNvPr id="7" name="Picture 6" descr="C:\Users\Ekaansh Khosla\Desktop\Screenshot - 05-09-2019 , 23_08_24.png"/>
          <p:cNvPicPr/>
          <p:nvPr/>
        </p:nvPicPr>
        <p:blipFill>
          <a:blip r:embed="rId2">
            <a:extLst>
              <a:ext uri="{28A0092B-C50C-407E-A947-70E740481C1C}">
                <a14:useLocalDpi xmlns:a14="http://schemas.microsoft.com/office/drawing/2010/main" val="0"/>
              </a:ext>
            </a:extLst>
          </a:blip>
          <a:srcRect/>
          <a:stretch>
            <a:fillRect/>
          </a:stretch>
        </p:blipFill>
        <p:spPr bwMode="auto">
          <a:xfrm>
            <a:off x="1920105" y="3333343"/>
            <a:ext cx="7988847" cy="1944604"/>
          </a:xfrm>
          <a:prstGeom prst="rect">
            <a:avLst/>
          </a:prstGeom>
          <a:noFill/>
          <a:ln>
            <a:noFill/>
          </a:ln>
        </p:spPr>
      </p:pic>
      <p:sp>
        <p:nvSpPr>
          <p:cNvPr id="6" name="Rectangle 5"/>
          <p:cNvSpPr/>
          <p:nvPr/>
        </p:nvSpPr>
        <p:spPr>
          <a:xfrm>
            <a:off x="4082937" y="5277947"/>
            <a:ext cx="3663182" cy="507831"/>
          </a:xfrm>
          <a:prstGeom prst="rect">
            <a:avLst/>
          </a:prstGeom>
        </p:spPr>
        <p:txBody>
          <a:bodyPr wrap="none">
            <a:spAutoFit/>
          </a:bodyPr>
          <a:lstStyle/>
          <a:p>
            <a:pPr algn="ctr">
              <a:lnSpc>
                <a:spcPct val="150000"/>
              </a:lnSpc>
              <a:spcAft>
                <a:spcPts val="800"/>
              </a:spcAft>
            </a:pPr>
            <a:r>
              <a:rPr lang="en-US" spc="50" dirty="0" smtClean="0">
                <a:effectLst/>
                <a:latin typeface="Times New Roman" panose="02020603050405020304" pitchFamily="18" charset="0"/>
                <a:ea typeface="Calibri" panose="020F0502020204030204" pitchFamily="34" charset="0"/>
                <a:cs typeface="Times New Roman" panose="02020603050405020304" pitchFamily="18" charset="0"/>
              </a:rPr>
              <a:t>Table 2. Data format of Los Angles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3576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Ekaansh Khosla\Desktop\Screenshot - 05-09-2019 , 23_14_45.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80439" y="960279"/>
            <a:ext cx="5146016" cy="3126447"/>
          </a:xfrm>
          <a:prstGeom prst="rect">
            <a:avLst/>
          </a:prstGeom>
          <a:noFill/>
          <a:ln>
            <a:noFill/>
          </a:ln>
        </p:spPr>
      </p:pic>
      <p:sp>
        <p:nvSpPr>
          <p:cNvPr id="5" name="Rectangle 4"/>
          <p:cNvSpPr/>
          <p:nvPr/>
        </p:nvSpPr>
        <p:spPr>
          <a:xfrm>
            <a:off x="3280439" y="4570748"/>
            <a:ext cx="6248572" cy="646331"/>
          </a:xfrm>
          <a:prstGeom prst="rect">
            <a:avLst/>
          </a:prstGeom>
        </p:spPr>
        <p:txBody>
          <a:bodyPr wrap="square">
            <a:spAutoFit/>
          </a:bodyPr>
          <a:lstStyle/>
          <a:p>
            <a:pPr algn="ctr">
              <a:lnSpc>
                <a:spcPct val="150000"/>
              </a:lnSpc>
              <a:spcAft>
                <a:spcPts val="800"/>
              </a:spcAft>
            </a:pPr>
            <a:r>
              <a:rPr lang="en-US" sz="2400" spc="50" dirty="0" smtClean="0">
                <a:effectLst/>
                <a:latin typeface="Times New Roman" panose="02020603050405020304" pitchFamily="18" charset="0"/>
                <a:ea typeface="Calibri" panose="020F0502020204030204" pitchFamily="34" charset="0"/>
                <a:cs typeface="Times New Roman" panose="02020603050405020304" pitchFamily="18" charset="0"/>
              </a:rPr>
              <a:t>Table 3. Refined Data format of Los Angles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1079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Methodology</a:t>
            </a:r>
            <a:r>
              <a:rPr lang="en-IN" dirty="0"/>
              <a:t/>
            </a:r>
            <a:br>
              <a:rPr lang="en-IN" dirty="0"/>
            </a:br>
            <a:endParaRPr lang="en-IN" dirty="0"/>
          </a:p>
        </p:txBody>
      </p:sp>
      <p:pic>
        <p:nvPicPr>
          <p:cNvPr id="4" name="Content Placeholder 3" descr="C:\Users\Ekaansh Khosla\Desktop\Screenshot - 06-09-2019 , 00_07_08.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2056174"/>
            <a:ext cx="10058400" cy="1549513"/>
          </a:xfrm>
          <a:prstGeom prst="rect">
            <a:avLst/>
          </a:prstGeom>
          <a:noFill/>
          <a:ln>
            <a:noFill/>
          </a:ln>
        </p:spPr>
      </p:pic>
      <p:sp>
        <p:nvSpPr>
          <p:cNvPr id="5" name="Rectangle 4"/>
          <p:cNvSpPr/>
          <p:nvPr/>
        </p:nvSpPr>
        <p:spPr>
          <a:xfrm>
            <a:off x="2665208" y="4057401"/>
            <a:ext cx="6572826" cy="553998"/>
          </a:xfrm>
          <a:prstGeom prst="rect">
            <a:avLst/>
          </a:prstGeom>
        </p:spPr>
        <p:txBody>
          <a:bodyPr wrap="none">
            <a:spAutoFit/>
          </a:bodyPr>
          <a:lstStyle/>
          <a:p>
            <a:pPr algn="ctr">
              <a:lnSpc>
                <a:spcPct val="150000"/>
              </a:lnSpc>
              <a:spcAft>
                <a:spcPts val="0"/>
              </a:spcAft>
            </a:pPr>
            <a:r>
              <a:rPr lang="en-US" sz="2000" spc="50" dirty="0" smtClean="0">
                <a:effectLst/>
                <a:latin typeface="Times New Roman" panose="02020603050405020304" pitchFamily="18" charset="0"/>
                <a:ea typeface="Calibri" panose="020F0502020204030204" pitchFamily="34" charset="0"/>
                <a:cs typeface="Times New Roman" panose="02020603050405020304" pitchFamily="18" charset="0"/>
              </a:rPr>
              <a:t>Figure 1. Code for exploring different places in California</a:t>
            </a:r>
            <a:r>
              <a:rPr lang="en-US" spc="5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6695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Ekaansh Khosla\Desktop\Screenshot - 06-09-2019 , 00_07_08.png"/>
          <p:cNvPicPr/>
          <p:nvPr/>
        </p:nvPicPr>
        <p:blipFill>
          <a:blip r:embed="rId2">
            <a:extLst>
              <a:ext uri="{28A0092B-C50C-407E-A947-70E740481C1C}">
                <a14:useLocalDpi xmlns:a14="http://schemas.microsoft.com/office/drawing/2010/main" val="0"/>
              </a:ext>
            </a:extLst>
          </a:blip>
          <a:srcRect/>
          <a:stretch>
            <a:fillRect/>
          </a:stretch>
        </p:blipFill>
        <p:spPr bwMode="auto">
          <a:xfrm>
            <a:off x="1080602" y="2138078"/>
            <a:ext cx="10402862" cy="1599731"/>
          </a:xfrm>
          <a:prstGeom prst="rect">
            <a:avLst/>
          </a:prstGeom>
          <a:noFill/>
          <a:ln>
            <a:noFill/>
          </a:ln>
        </p:spPr>
      </p:pic>
      <p:sp>
        <p:nvSpPr>
          <p:cNvPr id="6" name="Rectangle 5"/>
          <p:cNvSpPr/>
          <p:nvPr/>
        </p:nvSpPr>
        <p:spPr>
          <a:xfrm>
            <a:off x="1652337" y="4058198"/>
            <a:ext cx="9416715" cy="646331"/>
          </a:xfrm>
          <a:prstGeom prst="rect">
            <a:avLst/>
          </a:prstGeom>
        </p:spPr>
        <p:txBody>
          <a:bodyPr wrap="square">
            <a:spAutoFit/>
          </a:bodyPr>
          <a:lstStyle/>
          <a:p>
            <a:pPr algn="ctr">
              <a:lnSpc>
                <a:spcPct val="150000"/>
              </a:lnSpc>
              <a:spcBef>
                <a:spcPts val="1200"/>
              </a:spcBef>
              <a:spcAft>
                <a:spcPts val="800"/>
              </a:spcAft>
            </a:pPr>
            <a:r>
              <a:rPr lang="en-US" sz="2400" spc="50" dirty="0" smtClean="0">
                <a:effectLst/>
                <a:latin typeface="Times New Roman" panose="02020603050405020304" pitchFamily="18" charset="0"/>
                <a:ea typeface="Calibri" panose="020F0502020204030204" pitchFamily="34" charset="0"/>
                <a:cs typeface="Times New Roman" panose="02020603050405020304" pitchFamily="18" charset="0"/>
              </a:rPr>
              <a:t>Figure 2. Code for exploring different places in Los Angeles.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4843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360" y="654662"/>
            <a:ext cx="10518648" cy="1207643"/>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Results</a:t>
            </a:r>
            <a:r>
              <a:rPr lang="en-IN" dirty="0"/>
              <a:t/>
            </a:r>
            <a:br>
              <a:rPr lang="en-IN" dirty="0"/>
            </a:br>
            <a:endParaRPr lang="en-IN" dirty="0"/>
          </a:p>
        </p:txBody>
      </p:sp>
      <p:pic>
        <p:nvPicPr>
          <p:cNvPr id="4" name="Content Placeholder 3" descr="C:\Users\Ekaansh Khosla\Documents\DonationCoder\ScreenshotCaptor\Screenshots\Screenshot - 03-09-2019 , 22_20_4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9422" y="1862305"/>
            <a:ext cx="5633314" cy="3395077"/>
          </a:xfrm>
          <a:prstGeom prst="rect">
            <a:avLst/>
          </a:prstGeom>
          <a:noFill/>
          <a:ln>
            <a:noFill/>
          </a:ln>
        </p:spPr>
      </p:pic>
      <p:sp>
        <p:nvSpPr>
          <p:cNvPr id="5" name="Rectangle 4"/>
          <p:cNvSpPr/>
          <p:nvPr/>
        </p:nvSpPr>
        <p:spPr>
          <a:xfrm>
            <a:off x="2798079" y="5257382"/>
            <a:ext cx="6096000" cy="923330"/>
          </a:xfrm>
          <a:prstGeom prst="rect">
            <a:avLst/>
          </a:prstGeom>
        </p:spPr>
        <p:txBody>
          <a:bodyPr>
            <a:spAutoFit/>
          </a:bodyPr>
          <a:lstStyle/>
          <a:p>
            <a:pPr algn="ctr">
              <a:lnSpc>
                <a:spcPct val="150000"/>
              </a:lnSpc>
              <a:spcAft>
                <a:spcPts val="800"/>
              </a:spcAft>
            </a:pPr>
            <a:r>
              <a:rPr lang="en-US" spc="50" dirty="0" smtClean="0">
                <a:effectLst/>
                <a:latin typeface="Times New Roman" panose="02020603050405020304" pitchFamily="18" charset="0"/>
                <a:ea typeface="Calibri" panose="020F0502020204030204" pitchFamily="34" charset="0"/>
                <a:cs typeface="Times New Roman" panose="02020603050405020304" pitchFamily="18" charset="0"/>
              </a:rPr>
              <a:t>Figure 3. Places in California of which data was given on Kaggle data set.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6159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158448" y="2015406"/>
            <a:ext cx="7852442" cy="2572636"/>
          </a:xfrm>
          <a:prstGeom prst="rect">
            <a:avLst/>
          </a:prstGeom>
          <a:noFill/>
          <a:ln>
            <a:noFill/>
          </a:ln>
        </p:spPr>
      </p:pic>
      <p:sp>
        <p:nvSpPr>
          <p:cNvPr id="6" name="Rectangle 5"/>
          <p:cNvSpPr/>
          <p:nvPr/>
        </p:nvSpPr>
        <p:spPr>
          <a:xfrm>
            <a:off x="4009453" y="4800417"/>
            <a:ext cx="4942042" cy="369332"/>
          </a:xfrm>
          <a:prstGeom prst="rect">
            <a:avLst/>
          </a:prstGeom>
        </p:spPr>
        <p:txBody>
          <a:bodyPr wrap="square">
            <a:spAutoFit/>
          </a:bodyPr>
          <a:lstStyle/>
          <a:p>
            <a:r>
              <a:rPr lang="en-US" spc="50" dirty="0" smtClean="0">
                <a:effectLst/>
                <a:latin typeface="Times New Roman" panose="02020603050405020304" pitchFamily="18" charset="0"/>
                <a:ea typeface="Calibri" panose="020F0502020204030204" pitchFamily="34" charset="0"/>
              </a:rPr>
              <a:t>Table 4. Name of venues by its category</a:t>
            </a:r>
            <a:endParaRPr lang="en-IN" dirty="0"/>
          </a:p>
        </p:txBody>
      </p:sp>
    </p:spTree>
    <p:extLst>
      <p:ext uri="{BB962C8B-B14F-4D97-AF65-F5344CB8AC3E}">
        <p14:creationId xmlns:p14="http://schemas.microsoft.com/office/powerpoint/2010/main" val="574196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TotalTime>
  <Words>685</Words>
  <Application>Microsoft Office PowerPoint</Application>
  <PresentationFormat>Widescreen</PresentationFormat>
  <Paragraphs>51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Where to open an Indian Restaurant &amp; Bar in USA </vt:lpstr>
      <vt:lpstr>Introduction </vt:lpstr>
      <vt:lpstr>Data  </vt:lpstr>
      <vt:lpstr>PowerPoint Presentation</vt:lpstr>
      <vt:lpstr>PowerPoint Presentation</vt:lpstr>
      <vt:lpstr>Methodology </vt:lpstr>
      <vt:lpstr>PowerPoint Presentation</vt:lpstr>
      <vt:lpstr>Results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to open an Indian Restaurant &amp; Bar in USA </dc:title>
  <dc:creator>Ekaansh khosla</dc:creator>
  <cp:lastModifiedBy>Ekaansh khosla</cp:lastModifiedBy>
  <cp:revision>47</cp:revision>
  <dcterms:created xsi:type="dcterms:W3CDTF">2019-09-06T16:30:20Z</dcterms:created>
  <dcterms:modified xsi:type="dcterms:W3CDTF">2019-09-06T16:54:41Z</dcterms:modified>
</cp:coreProperties>
</file>