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6"/>
  </p:notesMasterIdLst>
  <p:sldIdLst>
    <p:sldId id="302" r:id="rId2"/>
    <p:sldId id="257" r:id="rId3"/>
    <p:sldId id="303" r:id="rId4"/>
    <p:sldId id="304" r:id="rId5"/>
    <p:sldId id="321" r:id="rId6"/>
    <p:sldId id="306" r:id="rId7"/>
    <p:sldId id="307" r:id="rId8"/>
    <p:sldId id="308" r:id="rId9"/>
    <p:sldId id="347" r:id="rId10"/>
    <p:sldId id="309" r:id="rId11"/>
    <p:sldId id="322" r:id="rId12"/>
    <p:sldId id="323" r:id="rId13"/>
    <p:sldId id="324" r:id="rId14"/>
    <p:sldId id="326" r:id="rId15"/>
    <p:sldId id="325" r:id="rId16"/>
    <p:sldId id="327" r:id="rId17"/>
    <p:sldId id="328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2" r:id="rId72"/>
    <p:sldId id="403" r:id="rId73"/>
    <p:sldId id="404" r:id="rId74"/>
    <p:sldId id="405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15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16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19F49-AD2E-499B-BD9A-40A2D763B4D2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0408A-D75B-4EB5-A3FF-9921A5BC20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76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60408A-D75B-4EB5-A3FF-9921A5BC20E4}" type="slidenum">
              <a:rPr lang="en-CA" smtClean="0"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57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6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35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78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4950" indent="-234950">
              <a:spcBef>
                <a:spcPts val="600"/>
              </a:spcBef>
              <a:spcAft>
                <a:spcPts val="90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tabLst/>
              <a:defRPr/>
            </a:lvl1pPr>
            <a:lvl2pPr marL="344488" indent="-215900">
              <a:spcBef>
                <a:spcPts val="600"/>
              </a:spcBef>
              <a:spcAft>
                <a:spcPts val="900"/>
              </a:spcAft>
              <a:buClr>
                <a:schemeClr val="tx1"/>
              </a:buClr>
              <a:buFont typeface="Courier New" panose="02070309020205020404" pitchFamily="49" charset="0"/>
              <a:buChar char="o"/>
              <a:tabLst/>
              <a:defRPr/>
            </a:lvl2pPr>
            <a:lvl3pPr marL="448056" indent="-137157">
              <a:buClr>
                <a:schemeClr val="tx1"/>
              </a:buClr>
              <a:buFont typeface="Courier New" panose="02070309020205020404" pitchFamily="49" charset="0"/>
              <a:buChar char="o"/>
              <a:defRPr/>
            </a:lvl3pPr>
            <a:lvl4pPr marL="594360" indent="-137157">
              <a:buClr>
                <a:schemeClr val="tx1"/>
              </a:buClr>
              <a:buFont typeface="Courier New" panose="02070309020205020404" pitchFamily="49" charset="0"/>
              <a:buChar char="o"/>
              <a:defRPr/>
            </a:lvl4pPr>
            <a:lvl5pPr marL="777240" indent="-137157">
              <a:buClr>
                <a:schemeClr val="tx1"/>
              </a:buClr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8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95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870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51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539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14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00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306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826324"/>
            <a:ext cx="7290054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905802"/>
            <a:ext cx="7290055" cy="440355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AFD24C9-49B2-4E9F-9578-132B06112853}" type="datetimeFigureOut">
              <a:rPr lang="en-CA" smtClean="0"/>
              <a:t>2025-01-27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105D916-D30A-4108-AB06-E8DB4388557B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MD-flag-background-pp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9" name="Picture 8" descr="UMBC-primary-logo-CMYK-on-black.png"/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78E093-6102-0442-BF74-E490D7693A3F}"/>
              </a:ext>
            </a:extLst>
          </p:cNvPr>
          <p:cNvSpPr txBox="1"/>
          <p:nvPr userDrawn="1"/>
        </p:nvSpPr>
        <p:spPr>
          <a:xfrm>
            <a:off x="8058150" y="307825"/>
            <a:ext cx="106279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EB414"/>
                </a:solidFill>
              </a:rPr>
              <a:t>Data Science</a:t>
            </a:r>
          </a:p>
        </p:txBody>
      </p:sp>
    </p:spTree>
    <p:extLst>
      <p:ext uri="{BB962C8B-B14F-4D97-AF65-F5344CB8AC3E}">
        <p14:creationId xmlns:p14="http://schemas.microsoft.com/office/powerpoint/2010/main" val="275102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233363" indent="-233363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SzPct val="100000"/>
        <a:buFont typeface="Tw Cen MT" panose="020B0602020104020603" pitchFamily="34" charset="0"/>
        <a:buChar char=" 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DFFB0-6F68-5ED5-5B48-DA55AB09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Probability and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403D-3C87-A7DA-87D9-52211538C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6000" dirty="0"/>
              <a:t>    Spring 2025</a:t>
            </a:r>
          </a:p>
          <a:p>
            <a:pPr marL="0" indent="0">
              <a:buNone/>
            </a:pPr>
            <a:r>
              <a:rPr lang="en-US" sz="6000" dirty="0"/>
              <a:t>          </a:t>
            </a:r>
            <a:r>
              <a:rPr lang="en-US" sz="3000" dirty="0"/>
              <a:t>Ergun </a:t>
            </a:r>
            <a:r>
              <a:rPr lang="en-US" sz="3000" dirty="0" err="1"/>
              <a:t>Kacar</a:t>
            </a:r>
            <a:endParaRPr lang="en-US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04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D7BC-0848-66B9-3F3D-CA8318F0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26719-10CA-E2A9-8B5A-F9F5749D9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graphical display of quantitative data is a histogram.</a:t>
            </a:r>
          </a:p>
          <a:p>
            <a:r>
              <a:rPr lang="en-US" dirty="0"/>
              <a:t>The variable of interest is placed on the horizontal axis.</a:t>
            </a:r>
          </a:p>
          <a:p>
            <a:r>
              <a:rPr lang="en-US" dirty="0"/>
              <a:t>A rectangle is drawn above each class interval with its height corresponding to the interval’s frequency, relative frequency, or percent frequency.</a:t>
            </a:r>
          </a:p>
          <a:p>
            <a:r>
              <a:rPr lang="en-US" dirty="0"/>
              <a:t>Unlike a bar graph, a histogram has no natural separation between rectangles of adjacent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19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E367-52B7-1C10-3A2A-6D767F564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D448-0200-F6F8-0DC8-9FCEAF48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500"/>
              </a:spcAft>
              <a:buNone/>
            </a:pPr>
            <a:r>
              <a:rPr lang="en-US" u="sng" dirty="0"/>
              <a:t>Population</a:t>
            </a:r>
            <a:r>
              <a:rPr lang="en-US" dirty="0"/>
              <a:t>: The set of all elements of interest in a particular study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u="sng" dirty="0"/>
              <a:t>Sample</a:t>
            </a:r>
            <a:r>
              <a:rPr lang="en-US" dirty="0"/>
              <a:t>: A subset of the population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u="sng" dirty="0"/>
              <a:t>Statistical inference</a:t>
            </a:r>
            <a:r>
              <a:rPr lang="en-US" dirty="0"/>
              <a:t>: The process of using data obtained from a sample to make estimates and test hypotheses about the characteristics of a population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u="sng" dirty="0"/>
              <a:t>Census</a:t>
            </a:r>
            <a:r>
              <a:rPr lang="en-US" dirty="0"/>
              <a:t>: Collecting data for the entire population</a:t>
            </a:r>
          </a:p>
          <a:p>
            <a:pPr marL="0" indent="0">
              <a:spcAft>
                <a:spcPts val="1500"/>
              </a:spcAft>
              <a:buNone/>
            </a:pPr>
            <a:r>
              <a:rPr lang="en-US" u="sng" dirty="0"/>
              <a:t>Sample survey</a:t>
            </a:r>
            <a:r>
              <a:rPr lang="en-US" dirty="0"/>
              <a:t>: Collecting data for a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25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992-57EE-34F3-FA20-C44C4B9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and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8C0E0-855A-0F0E-5FCC-7725DA31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Today, data scientists, analysts, and statisticians all different software packages/platforms to perform the statistical computations required with large amounts of data.</a:t>
            </a:r>
          </a:p>
          <a:p>
            <a:r>
              <a:rPr lang="en-US" dirty="0"/>
              <a:t>Other than Python, most common tools/platforms are</a:t>
            </a:r>
          </a:p>
          <a:p>
            <a:pPr marL="577850" lvl="1" indent="-171450">
              <a:buFont typeface="Wingdings" pitchFamily="2" charset="2"/>
              <a:buChar char="§"/>
            </a:pPr>
            <a:r>
              <a:rPr lang="en-US" sz="1800" dirty="0"/>
              <a:t>R</a:t>
            </a:r>
          </a:p>
          <a:p>
            <a:pPr marL="577850" lvl="1" indent="-171450">
              <a:buFont typeface="Wingdings" pitchFamily="2" charset="2"/>
              <a:buChar char="§"/>
            </a:pPr>
            <a:r>
              <a:rPr lang="en-US" sz="1800" dirty="0"/>
              <a:t>STATA </a:t>
            </a:r>
          </a:p>
          <a:p>
            <a:pPr marL="577850" lvl="1" indent="-171450">
              <a:buFont typeface="Wingdings" pitchFamily="2" charset="2"/>
              <a:buChar char="§"/>
            </a:pPr>
            <a:r>
              <a:rPr lang="en-US" sz="1800" dirty="0"/>
              <a:t>SAS</a:t>
            </a:r>
          </a:p>
          <a:p>
            <a:pPr marL="577850" lvl="1" indent="-171450">
              <a:buFont typeface="Wingdings" pitchFamily="2" charset="2"/>
              <a:buChar char="§"/>
            </a:pPr>
            <a:r>
              <a:rPr lang="en-US" sz="1800" dirty="0" err="1"/>
              <a:t>Matlab</a:t>
            </a:r>
            <a:r>
              <a:rPr lang="en-US" sz="1800" dirty="0"/>
              <a:t> (Octave)</a:t>
            </a:r>
          </a:p>
          <a:p>
            <a:pPr marL="577850" lvl="1" indent="-171450">
              <a:buFont typeface="Wingdings" pitchFamily="2" charset="2"/>
              <a:buChar char="§"/>
            </a:pPr>
            <a:r>
              <a:rPr lang="en-US" sz="1800" dirty="0"/>
              <a:t>And still Excel!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7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8FDC-3D52-A4F2-C667-AFF659A3E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Ethical Guidelines for Statistical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8FAC5-AF2A-45B9-17C6-AEDB1B3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statistical study, unethical behavior can take a variety of forms including:</a:t>
            </a:r>
          </a:p>
          <a:p>
            <a:pPr marL="577850" lvl="1" indent="-284163">
              <a:buFont typeface="Wingdings" pitchFamily="2" charset="2"/>
              <a:buChar char="§"/>
            </a:pPr>
            <a:r>
              <a:rPr lang="en-US" dirty="0"/>
              <a:t>Improper sampling</a:t>
            </a:r>
          </a:p>
          <a:p>
            <a:pPr marL="577850" lvl="1" indent="-284163">
              <a:buFont typeface="Wingdings" pitchFamily="2" charset="2"/>
              <a:buChar char="§"/>
            </a:pPr>
            <a:r>
              <a:rPr lang="en-US" dirty="0"/>
              <a:t>Inappropriate analysis of the data</a:t>
            </a:r>
          </a:p>
          <a:p>
            <a:pPr marL="577850" lvl="1" indent="-284163">
              <a:buFont typeface="Wingdings" pitchFamily="2" charset="2"/>
              <a:buChar char="§"/>
            </a:pPr>
            <a:r>
              <a:rPr lang="en-US" dirty="0"/>
              <a:t>Development of misleading graphs</a:t>
            </a:r>
          </a:p>
          <a:p>
            <a:pPr marL="577850" lvl="1" indent="-284163">
              <a:buFont typeface="Wingdings" pitchFamily="2" charset="2"/>
              <a:buChar char="§"/>
            </a:pPr>
            <a:r>
              <a:rPr lang="en-US" dirty="0"/>
              <a:t>Use of inappropriate summary statistics</a:t>
            </a:r>
          </a:p>
          <a:p>
            <a:pPr marL="577850" lvl="1" indent="-284163">
              <a:buFont typeface="Wingdings" pitchFamily="2" charset="2"/>
              <a:buChar char="§"/>
            </a:pPr>
            <a:r>
              <a:rPr lang="en-US" dirty="0"/>
              <a:t>Biased interpretation of the statistical results</a:t>
            </a:r>
          </a:p>
          <a:p>
            <a:r>
              <a:rPr lang="en-US" dirty="0"/>
              <a:t>You should strive to be fair, thorough, objective, and neutral as you collect, analyze, and present data.</a:t>
            </a:r>
          </a:p>
          <a:p>
            <a:r>
              <a:rPr lang="en-US" dirty="0"/>
              <a:t>As a consumer of statistics, you should also be aware of the possibility of unethical behavior by others.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32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858A-8EDD-66D4-CD2D-398712B71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322EC-68D0-985E-E082-FBADB3E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Mean</a:t>
            </a:r>
          </a:p>
          <a:p>
            <a:pPr marL="0" indent="0">
              <a:buNone/>
            </a:pPr>
            <a:r>
              <a:rPr lang="en-US" dirty="0"/>
              <a:t>Median</a:t>
            </a:r>
          </a:p>
          <a:p>
            <a:pPr marL="0" indent="0">
              <a:buNone/>
            </a:pPr>
            <a:r>
              <a:rPr lang="en-US" dirty="0"/>
              <a:t>Mode</a:t>
            </a:r>
          </a:p>
          <a:p>
            <a:pPr marL="0" indent="0">
              <a:buNone/>
            </a:pPr>
            <a:r>
              <a:rPr lang="en-US" dirty="0"/>
              <a:t>Percentiles</a:t>
            </a:r>
          </a:p>
          <a:p>
            <a:pPr marL="0" indent="0">
              <a:buNone/>
            </a:pPr>
            <a:r>
              <a:rPr lang="en-US" dirty="0"/>
              <a:t>Quartiles</a:t>
            </a:r>
          </a:p>
          <a:p>
            <a:pPr marL="0" indent="0">
              <a:buNone/>
            </a:pPr>
            <a:r>
              <a:rPr lang="en-US" dirty="0"/>
              <a:t>Weighted Mean</a:t>
            </a:r>
          </a:p>
          <a:p>
            <a:pPr marL="0" indent="0">
              <a:buNone/>
            </a:pPr>
            <a:r>
              <a:rPr lang="en-US" dirty="0"/>
              <a:t>Geometric Mean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the measures are computed for data from a sample, they are called </a:t>
            </a:r>
            <a:r>
              <a:rPr lang="en-US" u="sng" dirty="0"/>
              <a:t>sample statistics</a:t>
            </a:r>
            <a:r>
              <a:rPr lang="en-US" dirty="0"/>
              <a:t>.</a:t>
            </a:r>
          </a:p>
          <a:p>
            <a:r>
              <a:rPr lang="en-US" dirty="0"/>
              <a:t>If the measures are computed for data from a population, they are called </a:t>
            </a:r>
            <a:r>
              <a:rPr lang="en-US" u="sng" dirty="0"/>
              <a:t>population parameters</a:t>
            </a:r>
            <a:r>
              <a:rPr lang="en-US" dirty="0"/>
              <a:t>.</a:t>
            </a:r>
          </a:p>
          <a:p>
            <a:r>
              <a:rPr lang="en-US" dirty="0"/>
              <a:t>A sample statistic is referred to as the point estimator of the corresponding population parameter.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F223-8B19-DC03-FA76-E4DDEAEED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5BD84-6AA8-8EFD-9E14-029E8488B1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Perhaps the most important measure of location is the mean.</a:t>
                </a:r>
              </a:p>
              <a:p>
                <a:r>
                  <a:rPr lang="en-US" dirty="0"/>
                  <a:t>The mean provides a measure of central location.</a:t>
                </a:r>
              </a:p>
              <a:p>
                <a:r>
                  <a:rPr lang="en-US" dirty="0"/>
                  <a:t>The mean of a data set is the average of all the data values.</a:t>
                </a:r>
              </a:p>
              <a:p>
                <a:r>
                  <a:rPr lang="en-US" dirty="0"/>
                  <a:t>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the point estimator of the population mean </a:t>
                </a:r>
                <a:r>
                  <a:rPr lang="el-GR" dirty="0"/>
                  <a:t>μ.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5BD84-6AA8-8EFD-9E14-029E8488B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53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176666-8586-B405-0EFA-ADB9AA6C29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176666-8586-B405-0EFA-ADB9AA6C29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57" t="-684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black and white diagram with white text&#10;&#10;Description automatically generated">
            <a:extLst>
              <a:ext uri="{FF2B5EF4-FFF2-40B4-BE49-F238E27FC236}">
                <a16:creationId xmlns:a16="http://schemas.microsoft.com/office/drawing/2014/main" id="{08797148-903B-CE51-7E82-6A9AD205B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2266904"/>
            <a:ext cx="7289800" cy="3681505"/>
          </a:xfrm>
        </p:spPr>
      </p:pic>
    </p:spTree>
    <p:extLst>
      <p:ext uri="{BB962C8B-B14F-4D97-AF65-F5344CB8AC3E}">
        <p14:creationId xmlns:p14="http://schemas.microsoft.com/office/powerpoint/2010/main" val="3259823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D9005-C3B0-33E1-9462-5E7F58AD2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DD62-B5A0-B408-0BA5-321BD6F84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some instances, the mean is computed by giving each observation a weight that reflects its relative importance.</a:t>
            </a:r>
          </a:p>
          <a:p>
            <a:r>
              <a:rPr lang="en-US" dirty="0"/>
              <a:t>The choice of weights depends on the application.</a:t>
            </a:r>
          </a:p>
          <a:p>
            <a:r>
              <a:rPr lang="en-US" dirty="0"/>
              <a:t>The weights might be the number of credit hours earned for each grade, as in GPA.</a:t>
            </a:r>
          </a:p>
          <a:p>
            <a:r>
              <a:rPr lang="en-US" dirty="0"/>
              <a:t>In other weighted mean computations, quantities such as pounds, dollars, or volume are frequently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041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E903-922B-D040-823E-E16506C20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Mean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5" name="Oval 19">
            <a:extLst>
              <a:ext uri="{FF2B5EF4-FFF2-40B4-BE49-F238E27FC236}">
                <a16:creationId xmlns:a16="http://schemas.microsoft.com/office/drawing/2014/main" id="{B25F6384-AAB0-AA4D-A983-2F244D3D4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440" y="4054199"/>
            <a:ext cx="1865539" cy="11674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endParaRPr lang="en-US" sz="600" dirty="0">
              <a:effectLst>
                <a:outerShdw sx="1000" sy="1000" algn="tl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Denominator:</a:t>
            </a:r>
          </a:p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 of the</a:t>
            </a:r>
          </a:p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weights</a:t>
            </a:r>
          </a:p>
        </p:txBody>
      </p:sp>
      <p:sp>
        <p:nvSpPr>
          <p:cNvPr id="6" name="Oval 20">
            <a:extLst>
              <a:ext uri="{FF2B5EF4-FFF2-40B4-BE49-F238E27FC236}">
                <a16:creationId xmlns:a16="http://schemas.microsoft.com/office/drawing/2014/main" id="{AD2C359B-B6F2-474B-846D-E3353419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4580" y="2624755"/>
            <a:ext cx="2295527" cy="10906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Numerator:</a:t>
            </a:r>
          </a:p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sum of the weighted</a:t>
            </a:r>
          </a:p>
          <a:p>
            <a:pPr algn="ctr">
              <a:lnSpc>
                <a:spcPct val="90000"/>
              </a:lnSpc>
            </a:pPr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values</a:t>
            </a:r>
          </a:p>
          <a:p>
            <a:pPr algn="ctr">
              <a:lnSpc>
                <a:spcPct val="90000"/>
              </a:lnSpc>
            </a:pPr>
            <a:endParaRPr lang="en-US" sz="600" dirty="0">
              <a:effectLst>
                <a:outerShdw sx="1000" sy="1000" algn="tl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Object 23">
            <a:hlinkClick r:id="" action="ppaction://ole?verb=0"/>
            <a:extLst>
              <a:ext uri="{FF2B5EF4-FFF2-40B4-BE49-F238E27FC236}">
                <a16:creationId xmlns:a16="http://schemas.microsoft.com/office/drawing/2014/main" id="{E8EDB911-4C94-5642-AF24-368ACA48EB22}"/>
              </a:ext>
            </a:extLst>
          </p:cNvPr>
          <p:cNvGraphicFramePr>
            <a:graphicFrameLocks/>
          </p:cNvGraphicFramePr>
          <p:nvPr/>
        </p:nvGraphicFramePr>
        <p:xfrm>
          <a:off x="3038530" y="3394407"/>
          <a:ext cx="1679972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901440" progId="Equation.DSMT4">
                  <p:embed/>
                </p:oleObj>
              </mc:Choice>
              <mc:Fallback>
                <p:oleObj name="Equation" r:id="rId2" imgW="1460160" imgH="901440" progId="Equation.DSMT4">
                  <p:embed/>
                  <p:pic>
                    <p:nvPicPr>
                      <p:cNvPr id="8" name="Object 2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8EDB911-4C94-5642-AF24-368ACA48EB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530" y="3394407"/>
                        <a:ext cx="1679972" cy="10334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0CF299E-CE0E-5643-843E-44A5AA442C11}"/>
              </a:ext>
            </a:extLst>
          </p:cNvPr>
          <p:cNvGrpSpPr/>
          <p:nvPr/>
        </p:nvGrpSpPr>
        <p:grpSpPr>
          <a:xfrm>
            <a:off x="1437659" y="2162794"/>
            <a:ext cx="1905000" cy="1016452"/>
            <a:chOff x="232240" y="667661"/>
            <a:chExt cx="2540000" cy="1355269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0" name="Rounded Rectangular Callout 9">
              <a:extLst>
                <a:ext uri="{FF2B5EF4-FFF2-40B4-BE49-F238E27FC236}">
                  <a16:creationId xmlns:a16="http://schemas.microsoft.com/office/drawing/2014/main" id="{0869409B-6A41-5642-972D-FC800D1D4406}"/>
                </a:ext>
              </a:extLst>
            </p:cNvPr>
            <p:cNvSpPr/>
            <p:nvPr/>
          </p:nvSpPr>
          <p:spPr bwMode="auto">
            <a:xfrm>
              <a:off x="232240" y="667661"/>
              <a:ext cx="2540000" cy="1355269"/>
            </a:xfrm>
            <a:prstGeom prst="wedgeRoundRectCallout">
              <a:avLst>
                <a:gd name="adj1" fmla="val 36310"/>
                <a:gd name="adj2" fmla="val 98912"/>
                <a:gd name="adj3" fmla="val 16667"/>
              </a:avLst>
            </a:prstGeom>
            <a:grp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If data is from</a:t>
              </a: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a population</a:t>
              </a:r>
              <a:r>
                <a:rPr lang="en-US" sz="13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,</a:t>
              </a:r>
            </a:p>
            <a:p>
              <a:pPr marL="342900" indent="-342900"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50" i="1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Symbol" pitchFamily="18" charset="2"/>
                </a:rPr>
                <a:t>m</a:t>
              </a:r>
              <a:r>
                <a:rPr lang="en-US" sz="1350" i="1" dirty="0">
                  <a:effectLst>
                    <a:outerShdw sx="1000" sy="1000" algn="ctr" rotWithShape="0">
                      <a:srgbClr val="000000"/>
                    </a:outerShdw>
                  </a:effectLst>
                </a:rPr>
                <a:t> </a:t>
              </a:r>
              <a:r>
                <a:rPr lang="en-US" sz="16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replaces </a:t>
              </a:r>
              <a:r>
                <a:rPr lang="en-US" sz="1650" i="1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6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.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658CFC-C933-C94E-9B40-2A8C2BC61152}"/>
                </a:ext>
              </a:extLst>
            </p:cNvPr>
            <p:cNvCxnSpPr/>
            <p:nvPr/>
          </p:nvCxnSpPr>
          <p:spPr bwMode="auto">
            <a:xfrm>
              <a:off x="2046515" y="1520598"/>
              <a:ext cx="162606" cy="1"/>
            </a:xfrm>
            <a:prstGeom prst="line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25400" dir="2700000" algn="tl" rotWithShape="0">
                <a:schemeClr val="accent4">
                  <a:lumMod val="10000"/>
                </a:schemeClr>
              </a:outerShdw>
            </a:effectLst>
          </p:spPr>
        </p:cxnSp>
      </p:grpSp>
      <p:sp>
        <p:nvSpPr>
          <p:cNvPr id="12" name="Rectangle 9">
            <a:extLst>
              <a:ext uri="{FF2B5EF4-FFF2-40B4-BE49-F238E27FC236}">
                <a16:creationId xmlns:a16="http://schemas.microsoft.com/office/drawing/2014/main" id="{47F39DD8-6077-AB45-A3C3-78595F050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91" y="4779425"/>
            <a:ext cx="3957638" cy="1128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where: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    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i="1" baseline="-2500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= value of observation 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endParaRPr lang="en-US" i="1" dirty="0">
              <a:effectLst>
                <a:outerShdw sx="1000" sy="1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    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w</a:t>
            </a:r>
            <a:r>
              <a:rPr lang="en-US" i="1" baseline="-25000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i="1" baseline="-2500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= weight for observation 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endParaRPr lang="en-US" sz="1350" dirty="0">
              <a:effectLst>
                <a:outerShdw sx="1000" sy="1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06745D72-4F31-CC44-AA63-E05623B6A6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559" y="4233122"/>
            <a:ext cx="638858" cy="27419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sz="1350" dirty="0"/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BCA54901-A562-8C4B-AD87-CB4D2DA2A0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91115" y="3342527"/>
            <a:ext cx="542925" cy="214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5605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75AAD-A105-6446-B9B6-5125B017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73382-AE63-B145-B69A-C457CB560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2" y="2286601"/>
            <a:ext cx="5623931" cy="3302669"/>
          </a:xfrm>
        </p:spPr>
        <p:txBody>
          <a:bodyPr>
            <a:normAutofit fontScale="92500"/>
          </a:bodyPr>
          <a:lstStyle/>
          <a:p>
            <a:r>
              <a:rPr lang="en-US" dirty="0"/>
              <a:t>The median of a data set is the value in the middle when the data items are arranged in ascending order.</a:t>
            </a:r>
          </a:p>
          <a:p>
            <a:r>
              <a:rPr lang="en-US" dirty="0"/>
              <a:t>Whenever a data set has extreme values, the median is the preferred measure of central location.</a:t>
            </a:r>
          </a:p>
          <a:p>
            <a:r>
              <a:rPr lang="en-US" dirty="0"/>
              <a:t>The median is the measure of location most often reported for annual income and property value data.</a:t>
            </a:r>
          </a:p>
          <a:p>
            <a:r>
              <a:rPr lang="en-US" dirty="0"/>
              <a:t>A few extremely large incomes or property values can inflate the mean.</a:t>
            </a:r>
          </a:p>
        </p:txBody>
      </p:sp>
    </p:spTree>
    <p:extLst>
      <p:ext uri="{BB962C8B-B14F-4D97-AF65-F5344CB8AC3E}">
        <p14:creationId xmlns:p14="http://schemas.microsoft.com/office/powerpoint/2010/main" val="338740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D666A-0297-B349-AC9C-31E8D5654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389E-BE23-3B4A-8FEB-A51E5D198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statistics can refer to numerical facts such as averages, medians, precents, and index numbers that help us understand a variety of business and economic situations.</a:t>
            </a:r>
          </a:p>
          <a:p>
            <a:endParaRPr lang="en-US" dirty="0"/>
          </a:p>
          <a:p>
            <a:r>
              <a:rPr lang="en-US" dirty="0"/>
              <a:t>Statistics can also refer to the art and science of collecting, analyzing, presenting, and interpreting data.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25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274A-20F1-9143-A3F1-2E770A006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28958-7CA5-9B4D-89C7-986EE2259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3" y="2286602"/>
            <a:ext cx="5467541" cy="34029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an odd number of observations: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334" indent="0">
              <a:buNone/>
            </a:pPr>
            <a:r>
              <a:rPr lang="en-US" dirty="0"/>
              <a:t>	the median is the middle value = 19</a:t>
            </a:r>
          </a:p>
          <a:p>
            <a:r>
              <a:rPr lang="en-US" dirty="0"/>
              <a:t>For an even number of observations, the median is the average of the middle two values.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3F2B52-35D7-594C-9274-0C259E3E2B1B}"/>
              </a:ext>
            </a:extLst>
          </p:cNvPr>
          <p:cNvGrpSpPr>
            <a:grpSpLocks/>
          </p:cNvGrpSpPr>
          <p:nvPr/>
        </p:nvGrpSpPr>
        <p:grpSpPr bwMode="auto">
          <a:xfrm>
            <a:off x="2091424" y="3445025"/>
            <a:ext cx="3200400" cy="357188"/>
            <a:chOff x="900" y="1776"/>
            <a:chExt cx="2688" cy="3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A1EB83B-DA20-B548-AAF9-5117FEF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FDB44B-797F-4540-AE41-B77F26045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73D2E4-E2E1-2E41-9E2A-24A8BF4FE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EC2A45-1ED9-5342-B838-E2EA8418C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B93613-B9F8-8342-AADB-B963C0469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0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6EB67F-3994-4B41-87DC-3703526A1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8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9BBFDC-12C9-0449-A076-0C3E05E77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4" y="1776"/>
              <a:ext cx="384" cy="3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endPara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endParaRPr>
            </a:p>
          </p:txBody>
        </p:sp>
      </p:grpSp>
      <p:sp>
        <p:nvSpPr>
          <p:cNvPr id="12" name="Text Box 11">
            <a:extLst>
              <a:ext uri="{FF2B5EF4-FFF2-40B4-BE49-F238E27FC236}">
                <a16:creationId xmlns:a16="http://schemas.microsoft.com/office/drawing/2014/main" id="{B7D0F067-B2EA-E24F-AE25-A71E1889F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1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28501548-DFDA-6841-B537-B07FB026D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23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1AD51698-BDA2-C346-924B-DB966E3D8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67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A08717EF-AEB5-8B4B-9606-0A3DECA95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39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B376F33-3DF1-7E45-80E7-FE549E282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1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25A87BBC-1184-0542-ADA7-56CB37488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9569" y="3455741"/>
            <a:ext cx="415498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9A5DD2-0843-B94E-B69A-EA11D3CD3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3739" y="3455576"/>
            <a:ext cx="386588" cy="34306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C04E0903-DB99-0942-AB39-EDFF9F039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963" y="3455741"/>
            <a:ext cx="2095445" cy="3693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in ascending order</a:t>
            </a:r>
          </a:p>
        </p:txBody>
      </p:sp>
      <p:sp>
        <p:nvSpPr>
          <p:cNvPr id="20" name="Oval 21">
            <a:extLst>
              <a:ext uri="{FF2B5EF4-FFF2-40B4-BE49-F238E27FC236}">
                <a16:creationId xmlns:a16="http://schemas.microsoft.com/office/drawing/2014/main" id="{3FF63F26-715B-A741-A82C-BD2B35C90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5813" y="3387875"/>
            <a:ext cx="442913" cy="471488"/>
          </a:xfrm>
          <a:prstGeom prst="ellipse">
            <a:avLst/>
          </a:prstGeom>
          <a:noFill/>
          <a:ln>
            <a:solidFill>
              <a:srgbClr val="C00000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6CF08709-765D-3641-8DDF-85CFC48BF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9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26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D3EEDF8E-5DD5-B148-8BA7-5DAC4196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18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AC24442D-890D-CE43-A846-4907F44B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43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6F6395E9-520E-6945-A81A-D3FD4628A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15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12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61DBE26D-06C4-6D4C-BF66-3E364C76E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7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14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C2E8BD63-66A7-BB44-BC78-71A386958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59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27</a:t>
            </a: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D7E22515-D9AC-9848-8C3E-2695C59BB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126" y="2759225"/>
            <a:ext cx="457200" cy="3571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19</a:t>
            </a:r>
          </a:p>
        </p:txBody>
      </p:sp>
      <p:sp>
        <p:nvSpPr>
          <p:cNvPr id="28" name="Text Box 29">
            <a:extLst>
              <a:ext uri="{FF2B5EF4-FFF2-40B4-BE49-F238E27FC236}">
                <a16:creationId xmlns:a16="http://schemas.microsoft.com/office/drawing/2014/main" id="{FF3DFB0B-7E86-DC47-AF8B-DE0D8ACD9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443" y="2805661"/>
            <a:ext cx="1717137" cy="34221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7  observations</a:t>
            </a:r>
          </a:p>
        </p:txBody>
      </p:sp>
    </p:spTree>
    <p:extLst>
      <p:ext uri="{BB962C8B-B14F-4D97-AF65-F5344CB8AC3E}">
        <p14:creationId xmlns:p14="http://schemas.microsoft.com/office/powerpoint/2010/main" val="3545715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D2E7-E8BD-0E49-A045-012D72950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50239-3285-7F41-8A4E-29BA300D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334" indent="0">
              <a:buNone/>
            </a:pPr>
            <a:r>
              <a:rPr lang="en-US" dirty="0"/>
              <a:t>Example: Apartment Rents</a:t>
            </a:r>
          </a:p>
          <a:p>
            <a:r>
              <a:rPr lang="en-US" dirty="0"/>
              <a:t>Data is in ascending order. Number of samples is even.</a:t>
            </a:r>
          </a:p>
          <a:p>
            <a:pPr lvl="1"/>
            <a:r>
              <a:rPr lang="en-US" dirty="0"/>
              <a:t>Averaging the 35th and 36th data values:</a:t>
            </a:r>
          </a:p>
          <a:p>
            <a:pPr lvl="1"/>
            <a:r>
              <a:rPr lang="en-US" dirty="0"/>
              <a:t>Median = (475 + 475)/2 = 475</a:t>
            </a:r>
          </a:p>
          <a:p>
            <a:endParaRPr lang="en-US" dirty="0"/>
          </a:p>
        </p:txBody>
      </p:sp>
      <p:pic>
        <p:nvPicPr>
          <p:cNvPr id="4" name="Picture 1787">
            <a:extLst>
              <a:ext uri="{FF2B5EF4-FFF2-40B4-BE49-F238E27FC236}">
                <a16:creationId xmlns:a16="http://schemas.microsoft.com/office/drawing/2014/main" id="{24C71BF7-DA08-EF40-BF1D-FEABB97D6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9073" y="3824749"/>
            <a:ext cx="5831681" cy="1888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1197">
            <a:extLst>
              <a:ext uri="{FF2B5EF4-FFF2-40B4-BE49-F238E27FC236}">
                <a16:creationId xmlns:a16="http://schemas.microsoft.com/office/drawing/2014/main" id="{9017BF3D-797A-DD4B-AE22-2E927173F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0791" y="4610561"/>
            <a:ext cx="1162050" cy="28694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01480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714F1-257C-EE4B-8539-B3B814C0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9034-AD02-8E41-9CC8-73F73EEC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" y="1871042"/>
            <a:ext cx="7633253" cy="27765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geometric mean is calculated by finding the nth root of the product of n values.</a:t>
            </a:r>
          </a:p>
          <a:p>
            <a:r>
              <a:rPr lang="en-US" dirty="0"/>
              <a:t>It is often used in analyzing growth rates in  financial data (where using the arithmetic mean will provide misleading results).</a:t>
            </a:r>
          </a:p>
          <a:p>
            <a:r>
              <a:rPr lang="en-US" dirty="0"/>
              <a:t>It should be applied anytime you want to determine the mean rate of change over several successive periods (be it years, quarters, weeks, . . .).</a:t>
            </a:r>
          </a:p>
          <a:p>
            <a:r>
              <a:rPr lang="en-US" dirty="0"/>
              <a:t>Other common applications include: changes in populations of species, crop yields, pollution levels, and birth and death rates.</a:t>
            </a:r>
          </a:p>
        </p:txBody>
      </p:sp>
      <p:graphicFrame>
        <p:nvGraphicFramePr>
          <p:cNvPr id="4" name="Object 23">
            <a:hlinkClick r:id="" action="ppaction://ole?verb=0"/>
            <a:extLst>
              <a:ext uri="{FF2B5EF4-FFF2-40B4-BE49-F238E27FC236}">
                <a16:creationId xmlns:a16="http://schemas.microsoft.com/office/drawing/2014/main" id="{53911F86-E760-F046-8E88-F8841EB7555E}"/>
              </a:ext>
            </a:extLst>
          </p:cNvPr>
          <p:cNvGraphicFramePr>
            <a:graphicFrameLocks/>
          </p:cNvGraphicFramePr>
          <p:nvPr/>
        </p:nvGraphicFramePr>
        <p:xfrm>
          <a:off x="2822310" y="4647636"/>
          <a:ext cx="3156857" cy="123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647640" progId="Equation.DSMT4">
                  <p:embed/>
                </p:oleObj>
              </mc:Choice>
              <mc:Fallback>
                <p:oleObj name="Equation" r:id="rId2" imgW="1663560" imgH="647640" progId="Equation.DSMT4">
                  <p:embed/>
                  <p:pic>
                    <p:nvPicPr>
                      <p:cNvPr id="4" name="Object 2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53911F86-E760-F046-8E88-F8841EB7555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310" y="4647636"/>
                        <a:ext cx="3156857" cy="123944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6E4335-7586-1A4B-8AE6-4C9141D53378}"/>
              </a:ext>
            </a:extLst>
          </p:cNvPr>
          <p:cNvSpPr txBox="1"/>
          <p:nvPr/>
        </p:nvSpPr>
        <p:spPr>
          <a:xfrm>
            <a:off x="4899074" y="5024803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19DDC-6874-A046-B4DA-AA93E9D8A9A2}"/>
              </a:ext>
            </a:extLst>
          </p:cNvPr>
          <p:cNvSpPr txBox="1"/>
          <p:nvPr/>
        </p:nvSpPr>
        <p:spPr>
          <a:xfrm>
            <a:off x="4743262" y="5678971"/>
            <a:ext cx="3577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11154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87398-BA93-EA41-A009-FC3A52C00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8C727-9053-6F47-8D1F-0FC43977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333" y="1207770"/>
            <a:ext cx="5912652" cy="24003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mode of a data set is the value that occurs with greatest frequency.</a:t>
            </a:r>
          </a:p>
          <a:p>
            <a:r>
              <a:rPr lang="en-US" dirty="0"/>
              <a:t>The greatest frequency can occur at two or more different values.</a:t>
            </a:r>
          </a:p>
          <a:p>
            <a:r>
              <a:rPr lang="en-US" dirty="0"/>
              <a:t>If the data have exactly two modes, the data are bimodal.</a:t>
            </a:r>
          </a:p>
          <a:p>
            <a:r>
              <a:rPr lang="en-US" dirty="0"/>
              <a:t>If the data have more than two modes, the data are multimodal.</a:t>
            </a:r>
          </a:p>
        </p:txBody>
      </p:sp>
      <p:pic>
        <p:nvPicPr>
          <p:cNvPr id="4" name="Picture 1787">
            <a:extLst>
              <a:ext uri="{FF2B5EF4-FFF2-40B4-BE49-F238E27FC236}">
                <a16:creationId xmlns:a16="http://schemas.microsoft.com/office/drawing/2014/main" id="{684E9B70-3D7F-6A4B-BFC8-E2F82DE17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7335" y="3853531"/>
            <a:ext cx="4941980" cy="1600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5" name="Rectangle 1197">
            <a:extLst>
              <a:ext uri="{FF2B5EF4-FFF2-40B4-BE49-F238E27FC236}">
                <a16:creationId xmlns:a16="http://schemas.microsoft.com/office/drawing/2014/main" id="{FA310F8B-87E0-ED41-81C6-C8FEC923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34" y="4328453"/>
            <a:ext cx="2494202" cy="199770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Rectangle 1197">
            <a:extLst>
              <a:ext uri="{FF2B5EF4-FFF2-40B4-BE49-F238E27FC236}">
                <a16:creationId xmlns:a16="http://schemas.microsoft.com/office/drawing/2014/main" id="{1F1FA59C-536B-3E45-B54B-D6574A4ED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526" y="4076712"/>
            <a:ext cx="1003789" cy="251743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A1C0B-4AA4-7B40-A557-4C9996979E52}"/>
              </a:ext>
            </a:extLst>
          </p:cNvPr>
          <p:cNvSpPr/>
          <p:nvPr/>
        </p:nvSpPr>
        <p:spPr>
          <a:xfrm>
            <a:off x="1877332" y="5518520"/>
            <a:ext cx="5217356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450 occurred most frequently (7 times). Hence, mode =450</a:t>
            </a:r>
          </a:p>
        </p:txBody>
      </p:sp>
    </p:spTree>
    <p:extLst>
      <p:ext uri="{BB962C8B-B14F-4D97-AF65-F5344CB8AC3E}">
        <p14:creationId xmlns:p14="http://schemas.microsoft.com/office/powerpoint/2010/main" val="160461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0BB59-4FE5-8D4D-8600-D92E596BC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618E4-A0A4-9849-BA35-08FBC44A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1" y="1977390"/>
            <a:ext cx="5479734" cy="38176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range of a data set is the difference between the largest and smallest data values.</a:t>
            </a:r>
          </a:p>
          <a:p>
            <a:r>
              <a:rPr lang="en-US" dirty="0"/>
              <a:t>It is the simplest measure of variability.</a:t>
            </a:r>
          </a:p>
          <a:p>
            <a:r>
              <a:rPr lang="en-US" dirty="0"/>
              <a:t>It is very sensitive to the smallest and largest data values.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Range = 615– 425 = 190</a:t>
            </a:r>
          </a:p>
        </p:txBody>
      </p:sp>
      <p:pic>
        <p:nvPicPr>
          <p:cNvPr id="4" name="Picture 1787">
            <a:extLst>
              <a:ext uri="{FF2B5EF4-FFF2-40B4-BE49-F238E27FC236}">
                <a16:creationId xmlns:a16="http://schemas.microsoft.com/office/drawing/2014/main" id="{BF661BA8-D029-7647-9C4C-3BF38FF6E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6697" y="3704160"/>
            <a:ext cx="4941980" cy="16002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189179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244E-FAF2-354D-935C-16C95983A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Interquartile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73B98-6F1C-6B4D-A41B-8E15D6B37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3" y="2286601"/>
            <a:ext cx="5467541" cy="3302669"/>
          </a:xfrm>
        </p:spPr>
        <p:txBody>
          <a:bodyPr/>
          <a:lstStyle/>
          <a:p>
            <a:r>
              <a:rPr lang="en-US" dirty="0"/>
              <a:t>The interquartile range of a data set is the difference between the third quartile and the first quartile.</a:t>
            </a:r>
          </a:p>
          <a:p>
            <a:r>
              <a:rPr lang="en-US" dirty="0"/>
              <a:t>It is the range for the middle 50% of the data.</a:t>
            </a:r>
          </a:p>
          <a:p>
            <a:r>
              <a:rPr lang="en-US" dirty="0"/>
              <a:t>It overcomes the sensitivity to extreme data values.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8DDFF-EC0B-094E-82A6-9FB497A9F329}"/>
              </a:ext>
            </a:extLst>
          </p:cNvPr>
          <p:cNvSpPr/>
          <p:nvPr/>
        </p:nvSpPr>
        <p:spPr>
          <a:xfrm>
            <a:off x="2020128" y="4159526"/>
            <a:ext cx="51664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Example:  Apartment Rents</a:t>
            </a:r>
          </a:p>
          <a:p>
            <a:r>
              <a:rPr lang="en-US" sz="1350" dirty="0"/>
              <a:t>3rd Quartile (Q3) = 525</a:t>
            </a:r>
          </a:p>
          <a:p>
            <a:r>
              <a:rPr lang="en-US" sz="1350" dirty="0"/>
              <a:t>1st Quartile (Q1) = 445</a:t>
            </a:r>
          </a:p>
          <a:p>
            <a:r>
              <a:rPr lang="en-US" sz="1350" dirty="0"/>
              <a:t>Interquartile Range = Q3 - Q1 = 525 - 445 =80</a:t>
            </a:r>
          </a:p>
        </p:txBody>
      </p:sp>
    </p:spTree>
    <p:extLst>
      <p:ext uri="{BB962C8B-B14F-4D97-AF65-F5344CB8AC3E}">
        <p14:creationId xmlns:p14="http://schemas.microsoft.com/office/powerpoint/2010/main" val="4140095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EABB-456F-DA49-A0DF-CE19293F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8DF4-39FF-6E43-A24B-FF0845853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1418" y="1897381"/>
            <a:ext cx="7113932" cy="27862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variance is a measure of variability that utilizes all the data.</a:t>
            </a:r>
          </a:p>
          <a:p>
            <a:r>
              <a:rPr lang="en-US" dirty="0"/>
              <a:t>It is based on the difference between the value of each observation (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) and the mean (</a:t>
            </a:r>
            <a:r>
              <a:rPr lang="en-US" i="1" dirty="0"/>
              <a:t>x</a:t>
            </a:r>
            <a:r>
              <a:rPr lang="en-US" dirty="0"/>
              <a:t> for a sample, </a:t>
            </a:r>
            <a:r>
              <a:rPr lang="el-GR" i="1" dirty="0"/>
              <a:t>μ</a:t>
            </a:r>
            <a:r>
              <a:rPr lang="el-GR" dirty="0"/>
              <a:t> </a:t>
            </a:r>
            <a:r>
              <a:rPr lang="en-US" dirty="0"/>
              <a:t>for a population).</a:t>
            </a:r>
          </a:p>
          <a:p>
            <a:r>
              <a:rPr lang="en-US" dirty="0"/>
              <a:t>The variance is useful in comparing the variability of two or more variables.</a:t>
            </a:r>
          </a:p>
          <a:p>
            <a:r>
              <a:rPr lang="en-US" dirty="0"/>
              <a:t>The variance is the average of the squared differences between each data value and the mean.</a:t>
            </a:r>
          </a:p>
          <a:p>
            <a:r>
              <a:rPr lang="en-US" dirty="0"/>
              <a:t>The variance is computed as follows: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8C9EF-00FE-B24D-BE3A-FE6D31E59B80}"/>
              </a:ext>
            </a:extLst>
          </p:cNvPr>
          <p:cNvCxnSpPr/>
          <p:nvPr/>
        </p:nvCxnSpPr>
        <p:spPr>
          <a:xfrm>
            <a:off x="3114676" y="2989660"/>
            <a:ext cx="1071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15">
            <a:hlinkClick r:id="" action="ppaction://ole?verb=0"/>
            <a:extLst>
              <a:ext uri="{FF2B5EF4-FFF2-40B4-BE49-F238E27FC236}">
                <a16:creationId xmlns:a16="http://schemas.microsoft.com/office/drawing/2014/main" id="{90C5D96E-30BA-764F-90D1-FE72F917D379}"/>
              </a:ext>
            </a:extLst>
          </p:cNvPr>
          <p:cNvGraphicFramePr>
            <a:graphicFrameLocks/>
          </p:cNvGraphicFramePr>
          <p:nvPr/>
        </p:nvGraphicFramePr>
        <p:xfrm>
          <a:off x="2600920" y="4960620"/>
          <a:ext cx="1348979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7520" imgH="556920" progId="Equation">
                  <p:embed/>
                </p:oleObj>
              </mc:Choice>
              <mc:Fallback>
                <p:oleObj name="Equation" r:id="rId2" imgW="1217520" imgH="556920" progId="Equation">
                  <p:embed/>
                  <p:pic>
                    <p:nvPicPr>
                      <p:cNvPr id="7" name="Object 1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0C5D96E-30BA-764F-90D1-FE72F917D3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920" y="4960620"/>
                        <a:ext cx="1348979" cy="6286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>
            <a:hlinkClick r:id="" action="ppaction://ole?verb=0"/>
            <a:extLst>
              <a:ext uri="{FF2B5EF4-FFF2-40B4-BE49-F238E27FC236}">
                <a16:creationId xmlns:a16="http://schemas.microsoft.com/office/drawing/2014/main" id="{60EE4EDA-7304-A74E-9A14-595E0336FA2B}"/>
              </a:ext>
            </a:extLst>
          </p:cNvPr>
          <p:cNvGraphicFramePr>
            <a:graphicFrameLocks/>
          </p:cNvGraphicFramePr>
          <p:nvPr/>
        </p:nvGraphicFramePr>
        <p:xfrm>
          <a:off x="5489972" y="4960620"/>
          <a:ext cx="1389459" cy="577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5480" imgH="658800" progId="Equation">
                  <p:embed/>
                </p:oleObj>
              </mc:Choice>
              <mc:Fallback>
                <p:oleObj name="Equation" r:id="rId4" imgW="1725480" imgH="658800" progId="Equation">
                  <p:embed/>
                  <p:pic>
                    <p:nvPicPr>
                      <p:cNvPr id="8" name="Object 13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60EE4EDA-7304-A74E-9A14-595E0336FA2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972" y="4960620"/>
                        <a:ext cx="1389459" cy="57745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30D7F6B-CDBA-8545-B5C4-872EBCE3A6ED}"/>
              </a:ext>
            </a:extLst>
          </p:cNvPr>
          <p:cNvSpPr/>
          <p:nvPr/>
        </p:nvSpPr>
        <p:spPr>
          <a:xfrm>
            <a:off x="2198597" y="4683621"/>
            <a:ext cx="408131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for a sample			for a population</a:t>
            </a:r>
          </a:p>
        </p:txBody>
      </p:sp>
    </p:spTree>
    <p:extLst>
      <p:ext uri="{BB962C8B-B14F-4D97-AF65-F5344CB8AC3E}">
        <p14:creationId xmlns:p14="http://schemas.microsoft.com/office/powerpoint/2010/main" val="1705102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E970D-B068-6A44-8BD1-D2EC2937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33C63-704A-504B-9E72-474520DE8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deviation of a data set is the positive square root of the variance.</a:t>
            </a:r>
          </a:p>
          <a:p>
            <a:r>
              <a:rPr lang="en-US" dirty="0"/>
              <a:t>It is measured in the same units as the data, making it more easily interpreted than the variance.</a:t>
            </a:r>
          </a:p>
        </p:txBody>
      </p:sp>
    </p:spTree>
    <p:extLst>
      <p:ext uri="{BB962C8B-B14F-4D97-AF65-F5344CB8AC3E}">
        <p14:creationId xmlns:p14="http://schemas.microsoft.com/office/powerpoint/2010/main" val="109966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4CD9-CE24-5B4B-AC5A-B55DC7D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0B7C-E5AF-2A4B-B5E9-2FE9D45A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is a numerical measure of the likelihood that an event will occur.</a:t>
            </a:r>
          </a:p>
          <a:p>
            <a:r>
              <a:rPr lang="en-US" dirty="0"/>
              <a:t>Probability values are always assigned on a scale from 0 to 1.</a:t>
            </a:r>
          </a:p>
          <a:p>
            <a:r>
              <a:rPr lang="en-US" dirty="0"/>
              <a:t>A probability near zero indicates an event is quite unlikely to occur.</a:t>
            </a:r>
          </a:p>
          <a:p>
            <a:r>
              <a:rPr lang="en-US" dirty="0"/>
              <a:t>A probability near one indicates an event is almost certain to occur.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0975079D-1376-424E-8525-9062649D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094" y="5180921"/>
            <a:ext cx="0" cy="170260"/>
          </a:xfrm>
          <a:prstGeom prst="line">
            <a:avLst/>
          </a:prstGeom>
          <a:noFill/>
          <a:ln w="38100">
            <a:solidFill>
              <a:schemeClr val="tx1">
                <a:lumMod val="90000"/>
                <a:lumOff val="1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58DCDD-7862-744A-8278-8C81F4F42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894" y="5180921"/>
            <a:ext cx="0" cy="151210"/>
          </a:xfrm>
          <a:prstGeom prst="line">
            <a:avLst/>
          </a:prstGeom>
          <a:noFill/>
          <a:ln w="38100">
            <a:solidFill>
              <a:schemeClr val="tx1">
                <a:lumMod val="90000"/>
                <a:lumOff val="1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F30B48AC-3E4F-8942-ACAC-0734E4EAE7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9494" y="4813017"/>
            <a:ext cx="2543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4BDCCC06-D573-D345-A96B-3C839C6E23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5094" y="5336892"/>
            <a:ext cx="4429125" cy="0"/>
          </a:xfrm>
          <a:prstGeom prst="line">
            <a:avLst/>
          </a:prstGeom>
          <a:noFill/>
          <a:ln w="38100">
            <a:solidFill>
              <a:schemeClr val="tx1">
                <a:lumMod val="90000"/>
                <a:lumOff val="1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5AF2FE7A-FE84-7943-9D72-0C0501DF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2" y="4845164"/>
            <a:ext cx="3286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4FDAD4B7-46CC-9C4C-B3F1-609966524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49927"/>
            <a:ext cx="252413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AF78BBDF-194F-404E-B369-04F7B11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6775" y="4845164"/>
            <a:ext cx="33813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.5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F61DF4F0-FF33-7747-B4A2-64F824C49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869" y="5097576"/>
            <a:ext cx="1337072" cy="3231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50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Probability:</a:t>
            </a: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E5F14223-C6B4-944B-885C-3DCAAFA3F2A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53928" y="5369040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25896633-9ABE-A548-83D2-C885248406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63703" y="5369040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Line 24">
            <a:extLst>
              <a:ext uri="{FF2B5EF4-FFF2-40B4-BE49-F238E27FC236}">
                <a16:creationId xmlns:a16="http://schemas.microsoft.com/office/drawing/2014/main" id="{9603B174-66C3-754E-BD1E-C1C691267F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68715" y="5369040"/>
            <a:ext cx="0" cy="2655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EC65C932-340B-3243-A6C1-2E86C402E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9456" y="5180921"/>
            <a:ext cx="0" cy="170260"/>
          </a:xfrm>
          <a:prstGeom prst="line">
            <a:avLst/>
          </a:prstGeom>
          <a:noFill/>
          <a:ln w="38100">
            <a:solidFill>
              <a:schemeClr val="tx1">
                <a:lumMod val="90000"/>
                <a:lumOff val="1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2FC8BB-6397-BB42-ACB0-1893AC1022CE}"/>
              </a:ext>
            </a:extLst>
          </p:cNvPr>
          <p:cNvSpPr/>
          <p:nvPr/>
        </p:nvSpPr>
        <p:spPr>
          <a:xfrm>
            <a:off x="3576331" y="4448508"/>
            <a:ext cx="2627707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/>
              <a:t>Increasing Likelihood of Occurrence</a:t>
            </a:r>
            <a:endParaRPr lang="en-US" sz="13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E1D30-5693-5B47-BDCD-5C84121AB5DA}"/>
              </a:ext>
            </a:extLst>
          </p:cNvPr>
          <p:cNvSpPr/>
          <p:nvPr/>
        </p:nvSpPr>
        <p:spPr>
          <a:xfrm>
            <a:off x="6347394" y="5647318"/>
            <a:ext cx="172861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almost certain to occur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12051-5B5C-C848-B810-6C2F50C930FF}"/>
              </a:ext>
            </a:extLst>
          </p:cNvPr>
          <p:cNvSpPr/>
          <p:nvPr/>
        </p:nvSpPr>
        <p:spPr>
          <a:xfrm>
            <a:off x="1956594" y="5664298"/>
            <a:ext cx="1279261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unlikely to occur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DF86D-697A-4D44-88AC-F8DFC85E3FBE}"/>
              </a:ext>
            </a:extLst>
          </p:cNvPr>
          <p:cNvSpPr txBox="1"/>
          <p:nvPr/>
        </p:nvSpPr>
        <p:spPr>
          <a:xfrm>
            <a:off x="3856868" y="5560424"/>
            <a:ext cx="23160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The occurrence of the event is just as likely as it is unlikely</a:t>
            </a:r>
          </a:p>
        </p:txBody>
      </p:sp>
    </p:spTree>
    <p:extLst>
      <p:ext uri="{BB962C8B-B14F-4D97-AF65-F5344CB8AC3E}">
        <p14:creationId xmlns:p14="http://schemas.microsoft.com/office/powerpoint/2010/main" val="20124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500"/>
                            </p:stCondLst>
                            <p:childTnLst>
                              <p:par>
                                <p:cTn id="18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0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000"/>
                            </p:stCondLst>
                            <p:childTnLst>
                              <p:par>
                                <p:cTn id="38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utoUpdateAnimBg="0"/>
      <p:bldP spid="9" grpId="0" autoUpdateAnimBg="0"/>
      <p:bldP spid="10" grpId="0" autoUpdateAnimBg="0"/>
      <p:bldP spid="11" grpId="0" autoUpdateAnimBg="0"/>
      <p:bldP spid="12" grpId="0" animBg="1"/>
      <p:bldP spid="13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A56CF-C530-0D44-BB3D-03DD869C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4185-5732-D545-80F4-68C5A0F5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statistics, the notion of an experiment differs somewhat from that of an experiment in the physical sciences.</a:t>
            </a:r>
          </a:p>
          <a:p>
            <a:r>
              <a:rPr lang="en-US" dirty="0"/>
              <a:t>In statistical experiments, probability determines outcomes.</a:t>
            </a:r>
          </a:p>
          <a:p>
            <a:r>
              <a:rPr lang="en-US" dirty="0"/>
              <a:t>Even though the experiment is repeated in exactly the same way, an entirely different outcome may occur.</a:t>
            </a:r>
          </a:p>
          <a:p>
            <a:r>
              <a:rPr lang="en-US" dirty="0"/>
              <a:t>For this reason, statistical experiments are sometimes called random experiments.</a:t>
            </a:r>
          </a:p>
        </p:txBody>
      </p:sp>
    </p:spTree>
    <p:extLst>
      <p:ext uri="{BB962C8B-B14F-4D97-AF65-F5344CB8AC3E}">
        <p14:creationId xmlns:p14="http://schemas.microsoft.com/office/powerpoint/2010/main" val="416052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AC10-4732-606C-3797-096662A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3ADE1-940C-43BD-CEA9-FE8A5D392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Data are the facts and figures collected, analyzed, and summarized for presentation and interpretation.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All the data collected in a particular study are referred to as the data set for the study.</a:t>
            </a:r>
          </a:p>
          <a:p>
            <a:pPr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/>
              <a:t>We will be using various types of data sets!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9E84-4362-BF49-9EE9-60FB5755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Experiment and Its Sample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14B2-3F6B-4A40-9CA3-2BD453179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experiment is any process that generates well-defined outcomes.</a:t>
            </a:r>
          </a:p>
          <a:p>
            <a:r>
              <a:rPr lang="en-US" dirty="0"/>
              <a:t>The sample space for an experiment is the set of all experimental outcomes.</a:t>
            </a:r>
          </a:p>
          <a:p>
            <a:r>
              <a:rPr lang="en-US" dirty="0"/>
              <a:t>An experimental outcome is also called a sample point.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EA4E-39AF-D345-ABE3-D4833C588980}"/>
              </a:ext>
            </a:extLst>
          </p:cNvPr>
          <p:cNvSpPr/>
          <p:nvPr/>
        </p:nvSpPr>
        <p:spPr>
          <a:xfrm>
            <a:off x="2007927" y="4019897"/>
            <a:ext cx="204204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u="sng" dirty="0"/>
              <a:t>Experiment</a:t>
            </a:r>
          </a:p>
          <a:p>
            <a:r>
              <a:rPr lang="en-US" sz="1350" dirty="0"/>
              <a:t>Toss a coin</a:t>
            </a:r>
          </a:p>
          <a:p>
            <a:r>
              <a:rPr lang="en-US" sz="1350" dirty="0"/>
              <a:t>Inspection a part</a:t>
            </a:r>
          </a:p>
          <a:p>
            <a:r>
              <a:rPr lang="en-US" sz="1350" dirty="0"/>
              <a:t>Conduct a sales call</a:t>
            </a:r>
          </a:p>
          <a:p>
            <a:r>
              <a:rPr lang="en-US" sz="1350" dirty="0"/>
              <a:t>Roll a die</a:t>
            </a:r>
          </a:p>
          <a:p>
            <a:r>
              <a:rPr lang="en-US" sz="1350" dirty="0"/>
              <a:t>Play a football game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47C2B-50C3-CA45-831F-F046FCA9B33A}"/>
              </a:ext>
            </a:extLst>
          </p:cNvPr>
          <p:cNvSpPr/>
          <p:nvPr/>
        </p:nvSpPr>
        <p:spPr>
          <a:xfrm>
            <a:off x="3903794" y="4019897"/>
            <a:ext cx="3429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u="sng" dirty="0"/>
              <a:t>Experiment Outcomes</a:t>
            </a:r>
          </a:p>
          <a:p>
            <a:r>
              <a:rPr lang="en-US" sz="1350" dirty="0"/>
              <a:t>Head, tail</a:t>
            </a:r>
          </a:p>
          <a:p>
            <a:r>
              <a:rPr lang="en-US" sz="1350" dirty="0"/>
              <a:t>Defective, non-defective</a:t>
            </a:r>
          </a:p>
          <a:p>
            <a:r>
              <a:rPr lang="en-US" sz="1350" dirty="0"/>
              <a:t>Purchase, no purchase</a:t>
            </a:r>
          </a:p>
          <a:p>
            <a:r>
              <a:rPr lang="en-US" sz="1350" dirty="0"/>
              <a:t>1, 2, 3, 4, 5, 6</a:t>
            </a:r>
          </a:p>
          <a:p>
            <a:r>
              <a:rPr lang="en-US" sz="1350" dirty="0"/>
              <a:t>Win, lose, tie</a:t>
            </a:r>
          </a:p>
        </p:txBody>
      </p:sp>
    </p:spTree>
    <p:extLst>
      <p:ext uri="{BB962C8B-B14F-4D97-AF65-F5344CB8AC3E}">
        <p14:creationId xmlns:p14="http://schemas.microsoft.com/office/powerpoint/2010/main" val="121008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7E15-CF32-D144-8390-EED9BB324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Requirements for Assigning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A07BF-3629-C145-8998-813C158A3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2" y="2286601"/>
            <a:ext cx="5810441" cy="33026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probability assigned to each experimental outcome must be between 0 and 1, inclusively.</a:t>
            </a:r>
          </a:p>
          <a:p>
            <a:pPr marL="3572" indent="0">
              <a:buNone/>
            </a:pPr>
            <a:endParaRPr lang="en-US" dirty="0"/>
          </a:p>
          <a:p>
            <a:pPr marL="3572" indent="0">
              <a:buNone/>
            </a:pPr>
            <a:r>
              <a:rPr lang="en-US" dirty="0"/>
              <a:t>where: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 is the </a:t>
            </a:r>
            <a:r>
              <a:rPr lang="en-US" dirty="0" err="1"/>
              <a:t>ith</a:t>
            </a:r>
            <a:r>
              <a:rPr lang="en-US" dirty="0"/>
              <a:t> experimental outcome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)  is its probability</a:t>
            </a:r>
          </a:p>
          <a:p>
            <a:pPr marL="3572" indent="0">
              <a:buNone/>
            </a:pPr>
            <a:endParaRPr lang="en-US" dirty="0"/>
          </a:p>
          <a:p>
            <a:r>
              <a:rPr lang="en-US" dirty="0"/>
              <a:t>The sum of the probabilities for all experimental outcomes must equal 1.</a:t>
            </a:r>
          </a:p>
          <a:p>
            <a:pPr marL="3572" indent="0">
              <a:buNone/>
            </a:pPr>
            <a:endParaRPr lang="en-US" dirty="0"/>
          </a:p>
          <a:p>
            <a:pPr marL="3572" indent="0">
              <a:buNone/>
            </a:pPr>
            <a:r>
              <a:rPr lang="en-US" dirty="0"/>
              <a:t>where: n is the number of experimental outcomes</a:t>
            </a:r>
          </a:p>
        </p:txBody>
      </p:sp>
      <p:sp>
        <p:nvSpPr>
          <p:cNvPr id="4" name="Text Box 8">
            <a:extLst>
              <a:ext uri="{FF2B5EF4-FFF2-40B4-BE49-F238E27FC236}">
                <a16:creationId xmlns:a16="http://schemas.microsoft.com/office/drawing/2014/main" id="{C036B173-A123-1A48-926D-57B8B794F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7575" y="2928938"/>
            <a:ext cx="2244525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0 </a:t>
            </a:r>
            <a:r>
              <a:rPr lang="en-US" u="sng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i="1" baseline="-25000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u="sng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&lt;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1  for all 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</a:t>
            </a:r>
            <a:endParaRPr lang="en-US" i="1" dirty="0">
              <a:effectLst>
                <a:outerShdw sx="1000" sy="1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EACF4E02-D5EE-144F-AD7A-B81B81E45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960" y="4482704"/>
            <a:ext cx="3155031" cy="3693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l"/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baseline="-2500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1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+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baseline="-2500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+ . . . +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i="1" baseline="-25000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n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1</a:t>
            </a:r>
            <a:endParaRPr lang="en-US" i="1" dirty="0">
              <a:effectLst>
                <a:outerShdw sx="1000" sy="1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41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E2C9-B845-D149-A2F5-FDEFD68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Basic Relationships of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0E6C-10F5-D041-857F-F46191A4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2" indent="0">
              <a:buNone/>
            </a:pPr>
            <a:r>
              <a:rPr lang="en-US" dirty="0"/>
              <a:t>There are some basic probability relationships that can be used to compute the probability of an event without knowledge of all the sample point probabilities.</a:t>
            </a:r>
          </a:p>
          <a:p>
            <a:r>
              <a:rPr lang="en-US" dirty="0"/>
              <a:t>Complement of an Event</a:t>
            </a:r>
          </a:p>
          <a:p>
            <a:r>
              <a:rPr lang="en-US" dirty="0"/>
              <a:t>Union of Two Events</a:t>
            </a:r>
          </a:p>
          <a:p>
            <a:r>
              <a:rPr lang="en-US" dirty="0"/>
              <a:t>Intersection of Two Events</a:t>
            </a:r>
          </a:p>
          <a:p>
            <a:r>
              <a:rPr lang="en-US" dirty="0"/>
              <a:t>Mutually Exclusive Events</a:t>
            </a:r>
          </a:p>
        </p:txBody>
      </p:sp>
    </p:spTree>
    <p:extLst>
      <p:ext uri="{BB962C8B-B14F-4D97-AF65-F5344CB8AC3E}">
        <p14:creationId xmlns:p14="http://schemas.microsoft.com/office/powerpoint/2010/main" val="4030176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3DA91-1B58-C64D-8B85-8740AA18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Complement of an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706AB-0E8E-FC4F-BF09-42C3AEAD5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complement of event </a:t>
            </a:r>
            <a:r>
              <a:rPr lang="en-US" i="1" dirty="0"/>
              <a:t>A</a:t>
            </a:r>
            <a:r>
              <a:rPr lang="en-US" dirty="0"/>
              <a:t> is defined to be the event consisting of all sample points that are not in </a:t>
            </a:r>
            <a:r>
              <a:rPr lang="en-US" i="1" dirty="0"/>
              <a:t>A</a:t>
            </a:r>
            <a:r>
              <a:rPr lang="en-US" dirty="0"/>
              <a:t>.</a:t>
            </a:r>
          </a:p>
          <a:p>
            <a:r>
              <a:rPr lang="en-US" dirty="0"/>
              <a:t>The complement of </a:t>
            </a:r>
            <a:r>
              <a:rPr lang="en-US" i="1" dirty="0"/>
              <a:t>A</a:t>
            </a:r>
            <a:r>
              <a:rPr lang="en-US" dirty="0"/>
              <a:t> is denoted by </a:t>
            </a:r>
            <a:r>
              <a:rPr lang="en-US" i="1" dirty="0"/>
              <a:t>A</a:t>
            </a:r>
            <a:r>
              <a:rPr lang="en-US" i="1" baseline="30000" dirty="0"/>
              <a:t>c</a:t>
            </a:r>
            <a:r>
              <a:rPr lang="en-US" dirty="0"/>
              <a:t>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2ED994-7C64-CE44-97F9-0BC04A0C1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172" y="3526632"/>
            <a:ext cx="2799160" cy="1531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26131CC9-18D4-9744-997D-3114BB688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202" y="3683794"/>
            <a:ext cx="1247775" cy="119062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1C925D8-F314-F54B-BB17-B5A00249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175" y="4111229"/>
            <a:ext cx="843854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7CF7891E-0032-B445-A3CF-A1D4FEE1C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513" y="4111229"/>
            <a:ext cx="335830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baseline="4000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baseline="4000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14DF0EA-2C4E-DA48-8750-B4F1E8B7E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88" y="3854053"/>
            <a:ext cx="845585" cy="56592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2722304C-BDE2-2E45-9E00-10280686C3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902" y="4236244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20">
            <a:extLst>
              <a:ext uri="{FF2B5EF4-FFF2-40B4-BE49-F238E27FC236}">
                <a16:creationId xmlns:a16="http://schemas.microsoft.com/office/drawing/2014/main" id="{A210F2E0-293B-D843-BE07-4A0127648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72" y="4764881"/>
            <a:ext cx="1200150" cy="700088"/>
          </a:xfrm>
          <a:prstGeom prst="wedgeRoundRectCallout">
            <a:avLst>
              <a:gd name="adj1" fmla="val 74704"/>
              <a:gd name="adj2" fmla="val -91157"/>
              <a:gd name="adj3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90000"/>
              </a:lnSpc>
            </a:pPr>
            <a:r>
              <a:rPr lang="en-US" sz="195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Venn</a:t>
            </a:r>
          </a:p>
          <a:p>
            <a:pPr>
              <a:lnSpc>
                <a:spcPct val="90000"/>
              </a:lnSpc>
            </a:pPr>
            <a:r>
              <a:rPr lang="en-US" sz="195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01344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0E9A7-7E0D-324C-A283-39718D8A8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of Two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C075C-9821-BE49-BA55-5891E1B3D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union of events A and B is the event containing all sample points that are in A or B or both.</a:t>
            </a:r>
          </a:p>
          <a:p>
            <a:r>
              <a:rPr lang="en-US" dirty="0"/>
              <a:t>The union of events A and B is denoted by A ∪ B.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1D1F0F2-FECF-6345-9AED-017CD177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172" y="3526632"/>
            <a:ext cx="2799160" cy="1531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8F0F9740-C45A-6245-843A-9A696C685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202" y="3683794"/>
            <a:ext cx="1247775" cy="1190625"/>
          </a:xfrm>
          <a:prstGeom prst="ellipse">
            <a:avLst/>
          </a:prstGeom>
          <a:solidFill>
            <a:schemeClr val="accent4">
              <a:alpha val="68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2984687-4AB8-494F-BE04-B9E81B31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175" y="4111229"/>
            <a:ext cx="843854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0A11B2C-E022-8445-B2FA-E3587C1F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88" y="3854053"/>
            <a:ext cx="845585" cy="56592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4BA91253-7D88-FA41-904E-77E16C3A12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902" y="4236244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373627F5-76E5-364E-B9BF-3E16BC2B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25" y="3683794"/>
            <a:ext cx="1247775" cy="1190625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07AAE3-A065-E542-AA4B-A3CD07E15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792" y="4106944"/>
            <a:ext cx="835839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17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4E2BF-DB86-5B4A-AA5B-E3428C37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of Two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35009-698E-E646-9133-B897462E5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3" y="2286603"/>
            <a:ext cx="5467541" cy="2106805"/>
          </a:xfrm>
        </p:spPr>
        <p:txBody>
          <a:bodyPr/>
          <a:lstStyle/>
          <a:p>
            <a:r>
              <a:rPr lang="en-US" dirty="0"/>
              <a:t>The intersection of events A and B is the set of all sample points that are in both A and B.</a:t>
            </a:r>
          </a:p>
          <a:p>
            <a:r>
              <a:rPr lang="en-US" dirty="0"/>
              <a:t>The intersection of events A and B is denoted by A ∩ </a:t>
            </a:r>
            <a:r>
              <a:rPr lang="el-GR" dirty="0"/>
              <a:t>Β.</a:t>
            </a:r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1B7BFC6-E75F-3C4B-80AD-EFD8BA274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172" y="3526632"/>
            <a:ext cx="2799160" cy="1531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6070B6C9-59B9-9D44-80A9-199ADFE4E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2202" y="3683794"/>
            <a:ext cx="1247775" cy="1190625"/>
          </a:xfrm>
          <a:prstGeom prst="ellipse">
            <a:avLst/>
          </a:prstGeom>
          <a:solidFill>
            <a:schemeClr val="accent4">
              <a:alpha val="68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0B96976-5400-194F-9C2E-9A09D8C4E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8175" y="4111229"/>
            <a:ext cx="843854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FAED44C-C9CE-9348-BC08-1673E19D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088" y="3854053"/>
            <a:ext cx="845585" cy="56592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9CCC1A24-8C77-0545-A4B8-784180B10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4902" y="4236244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B13B9AB9-5853-AA4F-A946-2AAB49C9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2425" y="3683794"/>
            <a:ext cx="1247775" cy="1190625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42787E6-67BB-1C46-A0C8-04DDC0EBF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792" y="4106944"/>
            <a:ext cx="835839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19">
            <a:extLst>
              <a:ext uri="{FF2B5EF4-FFF2-40B4-BE49-F238E27FC236}">
                <a16:creationId xmlns:a16="http://schemas.microsoft.com/office/drawing/2014/main" id="{958779FA-FC19-3F43-9BB1-A3803281FE87}"/>
              </a:ext>
            </a:extLst>
          </p:cNvPr>
          <p:cNvSpPr>
            <a:spLocks/>
          </p:cNvSpPr>
          <p:nvPr/>
        </p:nvSpPr>
        <p:spPr bwMode="auto">
          <a:xfrm>
            <a:off x="4378854" y="3952875"/>
            <a:ext cx="201124" cy="686991"/>
          </a:xfrm>
          <a:custGeom>
            <a:avLst/>
            <a:gdLst/>
            <a:ahLst/>
            <a:cxnLst>
              <a:cxn ang="0">
                <a:pos x="110" y="0"/>
              </a:cxn>
              <a:cxn ang="0">
                <a:pos x="98" y="18"/>
              </a:cxn>
              <a:cxn ang="0">
                <a:pos x="84" y="40"/>
              </a:cxn>
              <a:cxn ang="0">
                <a:pos x="70" y="62"/>
              </a:cxn>
              <a:cxn ang="0">
                <a:pos x="50" y="92"/>
              </a:cxn>
              <a:cxn ang="0">
                <a:pos x="40" y="118"/>
              </a:cxn>
              <a:cxn ang="0">
                <a:pos x="32" y="141"/>
              </a:cxn>
              <a:cxn ang="0">
                <a:pos x="23" y="168"/>
              </a:cxn>
              <a:cxn ang="0">
                <a:pos x="14" y="194"/>
              </a:cxn>
              <a:cxn ang="0">
                <a:pos x="10" y="218"/>
              </a:cxn>
              <a:cxn ang="0">
                <a:pos x="6" y="246"/>
              </a:cxn>
              <a:cxn ang="0">
                <a:pos x="2" y="272"/>
              </a:cxn>
              <a:cxn ang="0">
                <a:pos x="0" y="302"/>
              </a:cxn>
              <a:cxn ang="0">
                <a:pos x="0" y="330"/>
              </a:cxn>
              <a:cxn ang="0">
                <a:pos x="2" y="358"/>
              </a:cxn>
              <a:cxn ang="0">
                <a:pos x="6" y="388"/>
              </a:cxn>
              <a:cxn ang="0">
                <a:pos x="10" y="414"/>
              </a:cxn>
              <a:cxn ang="0">
                <a:pos x="18" y="438"/>
              </a:cxn>
              <a:cxn ang="0">
                <a:pos x="26" y="464"/>
              </a:cxn>
              <a:cxn ang="0">
                <a:pos x="36" y="488"/>
              </a:cxn>
              <a:cxn ang="0">
                <a:pos x="48" y="514"/>
              </a:cxn>
              <a:cxn ang="0">
                <a:pos x="60" y="540"/>
              </a:cxn>
              <a:cxn ang="0">
                <a:pos x="74" y="560"/>
              </a:cxn>
              <a:cxn ang="0">
                <a:pos x="84" y="582"/>
              </a:cxn>
              <a:cxn ang="0">
                <a:pos x="102" y="604"/>
              </a:cxn>
              <a:cxn ang="0">
                <a:pos x="122" y="622"/>
              </a:cxn>
              <a:cxn ang="0">
                <a:pos x="138" y="598"/>
              </a:cxn>
              <a:cxn ang="0">
                <a:pos x="156" y="572"/>
              </a:cxn>
              <a:cxn ang="0">
                <a:pos x="172" y="546"/>
              </a:cxn>
              <a:cxn ang="0">
                <a:pos x="186" y="514"/>
              </a:cxn>
              <a:cxn ang="0">
                <a:pos x="196" y="492"/>
              </a:cxn>
              <a:cxn ang="0">
                <a:pos x="204" y="472"/>
              </a:cxn>
              <a:cxn ang="0">
                <a:pos x="212" y="450"/>
              </a:cxn>
              <a:cxn ang="0">
                <a:pos x="218" y="426"/>
              </a:cxn>
              <a:cxn ang="0">
                <a:pos x="224" y="402"/>
              </a:cxn>
              <a:cxn ang="0">
                <a:pos x="226" y="378"/>
              </a:cxn>
              <a:cxn ang="0">
                <a:pos x="228" y="354"/>
              </a:cxn>
              <a:cxn ang="0">
                <a:pos x="230" y="324"/>
              </a:cxn>
              <a:cxn ang="0">
                <a:pos x="230" y="286"/>
              </a:cxn>
              <a:cxn ang="0">
                <a:pos x="226" y="256"/>
              </a:cxn>
              <a:cxn ang="0">
                <a:pos x="222" y="232"/>
              </a:cxn>
              <a:cxn ang="0">
                <a:pos x="220" y="206"/>
              </a:cxn>
              <a:cxn ang="0">
                <a:pos x="212" y="180"/>
              </a:cxn>
              <a:cxn ang="0">
                <a:pos x="204" y="154"/>
              </a:cxn>
              <a:cxn ang="0">
                <a:pos x="194" y="126"/>
              </a:cxn>
              <a:cxn ang="0">
                <a:pos x="184" y="100"/>
              </a:cxn>
              <a:cxn ang="0">
                <a:pos x="168" y="70"/>
              </a:cxn>
              <a:cxn ang="0">
                <a:pos x="152" y="44"/>
              </a:cxn>
              <a:cxn ang="0">
                <a:pos x="138" y="22"/>
              </a:cxn>
              <a:cxn ang="0">
                <a:pos x="120" y="6"/>
              </a:cxn>
            </a:cxnLst>
            <a:rect l="0" t="0" r="r" b="b"/>
            <a:pathLst>
              <a:path w="230" h="622">
                <a:moveTo>
                  <a:pt x="110" y="0"/>
                </a:moveTo>
                <a:lnTo>
                  <a:pt x="98" y="18"/>
                </a:lnTo>
                <a:lnTo>
                  <a:pt x="84" y="40"/>
                </a:lnTo>
                <a:lnTo>
                  <a:pt x="70" y="62"/>
                </a:lnTo>
                <a:lnTo>
                  <a:pt x="50" y="92"/>
                </a:lnTo>
                <a:lnTo>
                  <a:pt x="40" y="118"/>
                </a:lnTo>
                <a:lnTo>
                  <a:pt x="32" y="141"/>
                </a:lnTo>
                <a:lnTo>
                  <a:pt x="23" y="168"/>
                </a:lnTo>
                <a:lnTo>
                  <a:pt x="14" y="194"/>
                </a:lnTo>
                <a:lnTo>
                  <a:pt x="10" y="218"/>
                </a:lnTo>
                <a:lnTo>
                  <a:pt x="6" y="246"/>
                </a:lnTo>
                <a:lnTo>
                  <a:pt x="2" y="272"/>
                </a:lnTo>
                <a:lnTo>
                  <a:pt x="0" y="302"/>
                </a:lnTo>
                <a:lnTo>
                  <a:pt x="0" y="330"/>
                </a:lnTo>
                <a:lnTo>
                  <a:pt x="2" y="358"/>
                </a:lnTo>
                <a:lnTo>
                  <a:pt x="6" y="388"/>
                </a:lnTo>
                <a:lnTo>
                  <a:pt x="10" y="414"/>
                </a:lnTo>
                <a:lnTo>
                  <a:pt x="18" y="438"/>
                </a:lnTo>
                <a:lnTo>
                  <a:pt x="26" y="464"/>
                </a:lnTo>
                <a:lnTo>
                  <a:pt x="36" y="488"/>
                </a:lnTo>
                <a:lnTo>
                  <a:pt x="48" y="514"/>
                </a:lnTo>
                <a:lnTo>
                  <a:pt x="60" y="540"/>
                </a:lnTo>
                <a:lnTo>
                  <a:pt x="74" y="560"/>
                </a:lnTo>
                <a:lnTo>
                  <a:pt x="84" y="582"/>
                </a:lnTo>
                <a:lnTo>
                  <a:pt x="102" y="604"/>
                </a:lnTo>
                <a:lnTo>
                  <a:pt x="122" y="622"/>
                </a:lnTo>
                <a:lnTo>
                  <a:pt x="138" y="598"/>
                </a:lnTo>
                <a:lnTo>
                  <a:pt x="156" y="572"/>
                </a:lnTo>
                <a:lnTo>
                  <a:pt x="172" y="546"/>
                </a:lnTo>
                <a:lnTo>
                  <a:pt x="186" y="514"/>
                </a:lnTo>
                <a:lnTo>
                  <a:pt x="196" y="492"/>
                </a:lnTo>
                <a:lnTo>
                  <a:pt x="204" y="472"/>
                </a:lnTo>
                <a:lnTo>
                  <a:pt x="212" y="450"/>
                </a:lnTo>
                <a:lnTo>
                  <a:pt x="218" y="426"/>
                </a:lnTo>
                <a:lnTo>
                  <a:pt x="224" y="402"/>
                </a:lnTo>
                <a:lnTo>
                  <a:pt x="226" y="378"/>
                </a:lnTo>
                <a:lnTo>
                  <a:pt x="228" y="354"/>
                </a:lnTo>
                <a:lnTo>
                  <a:pt x="230" y="324"/>
                </a:lnTo>
                <a:lnTo>
                  <a:pt x="230" y="286"/>
                </a:lnTo>
                <a:lnTo>
                  <a:pt x="226" y="256"/>
                </a:lnTo>
                <a:lnTo>
                  <a:pt x="222" y="232"/>
                </a:lnTo>
                <a:lnTo>
                  <a:pt x="220" y="206"/>
                </a:lnTo>
                <a:lnTo>
                  <a:pt x="212" y="180"/>
                </a:lnTo>
                <a:lnTo>
                  <a:pt x="204" y="154"/>
                </a:lnTo>
                <a:lnTo>
                  <a:pt x="194" y="126"/>
                </a:lnTo>
                <a:lnTo>
                  <a:pt x="184" y="100"/>
                </a:lnTo>
                <a:lnTo>
                  <a:pt x="168" y="70"/>
                </a:lnTo>
                <a:lnTo>
                  <a:pt x="152" y="44"/>
                </a:lnTo>
                <a:lnTo>
                  <a:pt x="138" y="22"/>
                </a:lnTo>
                <a:lnTo>
                  <a:pt x="120" y="6"/>
                </a:lnTo>
              </a:path>
            </a:pathLst>
          </a:custGeom>
          <a:solidFill>
            <a:srgbClr val="5F5F5F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2D5BF718-CFCE-B04E-B1AF-BC320B5BDA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9415" y="4451269"/>
            <a:ext cx="0" cy="8143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sz="13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3D0961-DC01-F14A-B5E0-4E3F7FF20828}"/>
              </a:ext>
            </a:extLst>
          </p:cNvPr>
          <p:cNvSpPr/>
          <p:nvPr/>
        </p:nvSpPr>
        <p:spPr>
          <a:xfrm>
            <a:off x="3629134" y="5297569"/>
            <a:ext cx="174791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Intersection of A and B</a:t>
            </a:r>
          </a:p>
        </p:txBody>
      </p:sp>
    </p:spTree>
    <p:extLst>
      <p:ext uri="{BB962C8B-B14F-4D97-AF65-F5344CB8AC3E}">
        <p14:creationId xmlns:p14="http://schemas.microsoft.com/office/powerpoint/2010/main" val="1301792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F3982-2C12-5E44-A833-15930F07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0695C-A7EC-D44D-A28F-45B0A71EB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addition law provides a way to compute the probability of event A, or B, or both A and B occurring.</a:t>
            </a:r>
          </a:p>
          <a:p>
            <a:r>
              <a:rPr lang="en-US" dirty="0"/>
              <a:t>The law is written as:</a:t>
            </a:r>
          </a:p>
          <a:p>
            <a:pPr marL="3572" indent="0">
              <a:buNone/>
            </a:pPr>
            <a:r>
              <a:rPr lang="en-US" dirty="0"/>
              <a:t>		P(A ∪ B) = P(A) + P(B) − P(A ∩ B)</a:t>
            </a:r>
          </a:p>
          <a:p>
            <a:pPr marL="3572" indent="0">
              <a:buNone/>
            </a:pPr>
            <a:endParaRPr lang="en-US" dirty="0"/>
          </a:p>
          <a:p>
            <a:pPr marL="3572" indent="0">
              <a:buNone/>
            </a:pPr>
            <a:endParaRPr lang="en-US" dirty="0"/>
          </a:p>
          <a:p>
            <a:r>
              <a:rPr lang="en-US" dirty="0"/>
              <a:t>Try calculating P(M ∪ C) using for Bradley Investments example</a:t>
            </a:r>
          </a:p>
          <a:p>
            <a:pPr marL="3572" indent="0">
              <a:buNone/>
            </a:pPr>
            <a:r>
              <a:rPr lang="en-US" dirty="0"/>
              <a:t>	P(M ∪ C) = P(M) + P(C) − P(M ∩ C)</a:t>
            </a:r>
          </a:p>
        </p:txBody>
      </p:sp>
    </p:spTree>
    <p:extLst>
      <p:ext uri="{BB962C8B-B14F-4D97-AF65-F5344CB8AC3E}">
        <p14:creationId xmlns:p14="http://schemas.microsoft.com/office/powerpoint/2010/main" val="104486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5C34-C3D9-CF4A-837E-60DA237F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Mutually Exclusive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C3B76-8354-B84C-BE10-39578E44B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2" y="2286601"/>
            <a:ext cx="6067616" cy="178176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Two events are said to be mutually exclusive if the events have no sample points in common. </a:t>
            </a:r>
          </a:p>
          <a:p>
            <a:r>
              <a:rPr lang="en-US" dirty="0"/>
              <a:t>Two events are mutually exclusive if, when one event occurs, the other cannot occur.</a:t>
            </a:r>
          </a:p>
          <a:p>
            <a:r>
              <a:rPr lang="en-US" dirty="0"/>
              <a:t>If events A and B are mutually exclusive, P(A ∩ B) = 0 and hence </a:t>
            </a:r>
          </a:p>
          <a:p>
            <a:pPr marL="3572" indent="0">
              <a:buNone/>
            </a:pPr>
            <a:r>
              <a:rPr lang="en-US" dirty="0"/>
              <a:t>P(A ∪ B) = P(A) + P(B)</a:t>
            </a:r>
          </a:p>
          <a:p>
            <a:endParaRPr lang="en-US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486401E-EECA-6744-A323-E3D7B1BF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3866" y="4180285"/>
            <a:ext cx="3216712" cy="15311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9943F9F3-7473-D949-95CA-0B1DE15D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2563" y="4337447"/>
            <a:ext cx="1247775" cy="1190625"/>
          </a:xfrm>
          <a:prstGeom prst="ellipse">
            <a:avLst/>
          </a:prstGeom>
          <a:solidFill>
            <a:schemeClr val="accent4">
              <a:alpha val="68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413862A-2F7F-9D46-8D65-9114F0F74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536" y="4764882"/>
            <a:ext cx="843854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FDBA949-8D26-CF4A-AE0F-87576FF03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6335" y="4507706"/>
            <a:ext cx="845585" cy="565925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</a:p>
          <a:p>
            <a:pPr algn="l">
              <a:lnSpc>
                <a:spcPct val="90000"/>
              </a:lnSpc>
            </a:pPr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Space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BE57769A-BEBD-F94D-8611-5B66825A2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4148" y="4889897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8CC44EEE-A5D5-A14F-A0B6-93ABB916F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671" y="4337447"/>
            <a:ext cx="1247775" cy="1190625"/>
          </a:xfrm>
          <a:prstGeom prst="ellipse">
            <a:avLst/>
          </a:prstGeom>
          <a:solidFill>
            <a:schemeClr val="accent4">
              <a:alpha val="70000"/>
            </a:schemeClr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45B50100-43BE-DF4F-BFF3-065AE4A8A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039" y="4760597"/>
            <a:ext cx="835839" cy="3443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Event </a:t>
            </a:r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i="1" dirty="0">
              <a:solidFill>
                <a:srgbClr val="000000"/>
              </a:solidFill>
              <a:effectLst>
                <a:outerShdw sx="1000" sy="1000" algn="ctr" rotWithShape="0">
                  <a:srgbClr val="000000"/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0356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9CF1-3453-5846-AEC4-F38F1FAA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48F0C-94AD-CC4D-903C-CF2ED1F14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an event given that another event has occurred is called a conditional probability.</a:t>
            </a:r>
          </a:p>
          <a:p>
            <a:r>
              <a:rPr lang="en-US" dirty="0"/>
              <a:t>The conditional probability of A given B is denoted by P(A|B).</a:t>
            </a:r>
          </a:p>
          <a:p>
            <a:r>
              <a:rPr lang="en-US" dirty="0"/>
              <a:t>A conditional probability is computed as follows:</a:t>
            </a:r>
          </a:p>
        </p:txBody>
      </p:sp>
      <p:graphicFrame>
        <p:nvGraphicFramePr>
          <p:cNvPr id="5" name="Object 9">
            <a:hlinkClick r:id="" action="ppaction://ole?verb=0"/>
            <a:extLst>
              <a:ext uri="{FF2B5EF4-FFF2-40B4-BE49-F238E27FC236}">
                <a16:creationId xmlns:a16="http://schemas.microsoft.com/office/drawing/2014/main" id="{E963A8EF-F9EA-DD41-A459-22D7DB3AC2FD}"/>
              </a:ext>
            </a:extLst>
          </p:cNvPr>
          <p:cNvGraphicFramePr>
            <a:graphicFrameLocks/>
          </p:cNvGraphicFramePr>
          <p:nvPr/>
        </p:nvGraphicFramePr>
        <p:xfrm>
          <a:off x="3213499" y="3842488"/>
          <a:ext cx="2097881" cy="603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927000" progId="Equation.DSMT4">
                  <p:embed/>
                </p:oleObj>
              </mc:Choice>
              <mc:Fallback>
                <p:oleObj name="Equation" r:id="rId2" imgW="2971800" imgH="927000" progId="Equation.DSMT4">
                  <p:embed/>
                  <p:pic>
                    <p:nvPicPr>
                      <p:cNvPr id="5" name="Object 9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963A8EF-F9EA-DD41-A459-22D7DB3AC2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499" y="3842488"/>
                        <a:ext cx="2097881" cy="60364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029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EA26-38A6-8746-8F0B-656287F3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9F2D3-E6F5-8843-BAAB-3CBD695D1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multiplication law provides a way to compute the probability of the intersection of two events.  </a:t>
            </a:r>
          </a:p>
          <a:p>
            <a:r>
              <a:rPr lang="en-US" dirty="0"/>
              <a:t>The law is written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Try calculating P(M ∩ C) for Bradley investments example using </a:t>
            </a:r>
          </a:p>
          <a:p>
            <a:pPr marL="3572" indent="0">
              <a:buNone/>
            </a:pPr>
            <a:r>
              <a:rPr lang="en-US" dirty="0"/>
              <a:t>P(M ∩ C) = P(M)P(M|C)</a:t>
            </a:r>
          </a:p>
          <a:p>
            <a:endParaRPr lang="en-US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CDAFBA-DF7B-7D4A-9496-12A15A7E3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463" y="3380723"/>
            <a:ext cx="3408759" cy="557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Symbol" pitchFamily="18" charset="2"/>
              </a:rPr>
              <a:t>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|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endParaRPr lang="en-US" dirty="0">
              <a:effectLst>
                <a:outerShdw sx="1000" sy="1000" algn="tl">
                  <a:srgbClr val="000000"/>
                </a:outerShdw>
              </a:effectLst>
              <a:latin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7795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3D1D-9E69-209A-6C90-79FA9349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Elements, Variables,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A877-39BD-E8F9-B8C5-FA26E915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u="sng" dirty="0"/>
              <a:t>Elements</a:t>
            </a:r>
            <a:r>
              <a:rPr lang="en-US" dirty="0"/>
              <a:t> are the entities on which data are collected.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 </a:t>
            </a:r>
            <a:r>
              <a:rPr lang="en-US" u="sng" dirty="0"/>
              <a:t>variable</a:t>
            </a:r>
            <a:r>
              <a:rPr lang="en-US" dirty="0"/>
              <a:t> is a characteristic of interest for the elements.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The set of measurements obtained for a particular element is called an </a:t>
            </a:r>
            <a:r>
              <a:rPr lang="en-US" u="sng" dirty="0"/>
              <a:t>observation</a:t>
            </a:r>
            <a:r>
              <a:rPr lang="en-US" dirty="0"/>
              <a:t>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A data set with </a:t>
            </a:r>
            <a:r>
              <a:rPr lang="en-US" i="1" dirty="0"/>
              <a:t>n</a:t>
            </a:r>
            <a:r>
              <a:rPr lang="en-US" dirty="0"/>
              <a:t> elements contains </a:t>
            </a:r>
            <a:r>
              <a:rPr lang="en-US" i="1" dirty="0"/>
              <a:t>n</a:t>
            </a:r>
            <a:r>
              <a:rPr lang="en-US" dirty="0"/>
              <a:t> observations.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The total number of data values in a complete data set is the number of elements multiplied by the number of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16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9EA0-2AA5-0C4F-94A4-D6242395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5536-1C81-0E4F-B7C3-3D8E5D5E8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3" y="2286602"/>
            <a:ext cx="5467541" cy="348912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If the probability of event A is not changed by the existence of event B, we would say that events A and B are independent.</a:t>
            </a:r>
          </a:p>
          <a:p>
            <a:r>
              <a:rPr lang="en-US" dirty="0"/>
              <a:t>Two events A and B are independent if:</a:t>
            </a:r>
          </a:p>
          <a:p>
            <a:pPr marL="3572" indent="0">
              <a:buNone/>
            </a:pPr>
            <a:r>
              <a:rPr lang="en-US" dirty="0"/>
              <a:t>	P(A|B) = P(A)       or	P(B|A) = P(B)</a:t>
            </a:r>
          </a:p>
          <a:p>
            <a:pPr marL="3572" indent="0">
              <a:buNone/>
            </a:pPr>
            <a:endParaRPr lang="en-US" dirty="0"/>
          </a:p>
          <a:p>
            <a:r>
              <a:rPr lang="en-US" dirty="0"/>
              <a:t>Multiplication Law for Independent Events</a:t>
            </a:r>
          </a:p>
          <a:p>
            <a:pPr marL="3572" indent="0">
              <a:buNone/>
            </a:pPr>
            <a:r>
              <a:rPr lang="en-US" dirty="0"/>
              <a:t>		P(A ∩ B) = P(A)P(B)</a:t>
            </a:r>
          </a:p>
          <a:p>
            <a:pPr marL="3572" indent="0">
              <a:buNone/>
            </a:pPr>
            <a:endParaRPr lang="en-US" dirty="0"/>
          </a:p>
          <a:p>
            <a:r>
              <a:rPr lang="en-US" dirty="0"/>
              <a:t> If P(A ∩ B) ≠ P(A)P(B), then we can say that A and B are NOT independent. Try it with Bradley Investments example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9129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D88DE-C69A-E944-A3FB-795A8953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Exclusiveness and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B41C-57A3-B042-86E4-43875A4FD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confuse the notion of mutually exclusive events with that of independent events.</a:t>
            </a:r>
          </a:p>
          <a:p>
            <a:r>
              <a:rPr lang="en-US" dirty="0"/>
              <a:t>Two events with nonzero probabilities cannot be both mutually exclusive and independent.</a:t>
            </a:r>
          </a:p>
          <a:p>
            <a:r>
              <a:rPr lang="en-US" dirty="0"/>
              <a:t>If one mutually exclusive event is known to occur, the other cannot occur.; thus, the probability of the other event occurring is reduced to zero (and they are therefore dependent).</a:t>
            </a:r>
          </a:p>
          <a:p>
            <a:r>
              <a:rPr lang="en-US" dirty="0"/>
              <a:t>Two events that are not mutually exclusive, might or might not be independent.</a:t>
            </a:r>
          </a:p>
        </p:txBody>
      </p:sp>
    </p:spTree>
    <p:extLst>
      <p:ext uri="{BB962C8B-B14F-4D97-AF65-F5344CB8AC3E}">
        <p14:creationId xmlns:p14="http://schemas.microsoft.com/office/powerpoint/2010/main" val="27652072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B4267-176C-B34C-8B83-586D7180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459D2-E2E0-9F4D-8940-7EA32440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2377" y="1774135"/>
            <a:ext cx="5904989" cy="3815135"/>
          </a:xfrm>
        </p:spPr>
        <p:txBody>
          <a:bodyPr/>
          <a:lstStyle/>
          <a:p>
            <a:r>
              <a:rPr lang="en-US" dirty="0"/>
              <a:t>Often, we begin probability analysis with initial or prior probabilities.</a:t>
            </a:r>
          </a:p>
          <a:p>
            <a:r>
              <a:rPr lang="en-US" dirty="0"/>
              <a:t>Then, from a sample, special report, or a product test we obtain some additional information.</a:t>
            </a:r>
          </a:p>
          <a:p>
            <a:r>
              <a:rPr lang="en-US" dirty="0"/>
              <a:t>Given this information, we calculate revised or posterior probabilities.</a:t>
            </a:r>
          </a:p>
          <a:p>
            <a:r>
              <a:rPr lang="en-US" dirty="0"/>
              <a:t>Bayes’ theorem provides the means for revising the prior probabilities.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539112-1179-914A-BD7F-FBE03FCE7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9029" y="5034756"/>
            <a:ext cx="1282472" cy="8477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67866" tIns="33338" rIns="67866" bIns="33338" anchor="ctr"/>
          <a:lstStyle/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New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Information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4736DE-79C8-FD4A-86CD-633707946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9868" y="4964192"/>
            <a:ext cx="1408281" cy="93394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67866" tIns="33338" rIns="67866" bIns="33338" anchor="ctr"/>
          <a:lstStyle/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Application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of Bayes’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Theorem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83E65A-0A8A-3D47-9390-AA2C1C028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6516" y="4983140"/>
            <a:ext cx="1344898" cy="8548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67866" tIns="33338" rIns="67866" bIns="33338" anchor="ctr"/>
          <a:lstStyle/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Posterior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Probabilities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76C9DA7-8099-4941-A5F9-4CD5520E1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162" y="5043267"/>
            <a:ext cx="1334691" cy="8548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lIns="67866" tIns="33338" rIns="67866" bIns="33338" anchor="ctr"/>
          <a:lstStyle/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Prior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Probabilities</a:t>
            </a:r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B08F12B1-2739-AA40-AB9C-5574D14C7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4060" y="5124892"/>
            <a:ext cx="153250" cy="1063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9" name="Line 17">
            <a:extLst>
              <a:ext uri="{FF2B5EF4-FFF2-40B4-BE49-F238E27FC236}">
                <a16:creationId xmlns:a16="http://schemas.microsoft.com/office/drawing/2014/main" id="{40C2E345-3BD5-6948-A84B-39692D710C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8149" y="5240911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422A7FC-4CB3-5149-AAEC-B9F711FEB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9853" y="5219646"/>
            <a:ext cx="2333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85031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E997E-1B48-FA4E-9DDC-D697C7267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1468-B775-694A-95B8-C68AE1F4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the posterior probability that event Ai will occur given that event B has occurred, we apply Bayes’ theorem.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Bayes’ theorem is applicable when the events for which we want to compute posterior probabilities are mutually exclusive and their union is the entire sample space.</a:t>
            </a:r>
          </a:p>
        </p:txBody>
      </p:sp>
      <p:graphicFrame>
        <p:nvGraphicFramePr>
          <p:cNvPr id="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78F49586-92EF-B74F-89D8-10161D80D6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4987" y="2897623"/>
          <a:ext cx="5006340" cy="53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499320" imgH="927000" progId="Equation.DSMT4">
                  <p:embed/>
                </p:oleObj>
              </mc:Choice>
              <mc:Fallback>
                <p:oleObj name="Equation" r:id="rId2" imgW="9499320" imgH="927000" progId="Equation.DSMT4">
                  <p:embed/>
                  <p:pic>
                    <p:nvPicPr>
                      <p:cNvPr id="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78F49586-92EF-B74F-89D8-10161D80D6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4987" y="2897623"/>
                        <a:ext cx="5006340" cy="535030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2779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1621E-19B4-5341-A4D2-D111F3F3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92B1-4122-3541-9009-0DC5EBC41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random variable is a numerical description of the outcome of an experiment.</a:t>
            </a:r>
          </a:p>
          <a:p>
            <a:r>
              <a:rPr lang="en-US" dirty="0"/>
              <a:t>A discrete random variable may assume either a finite number of values or an infinite sequence of values.</a:t>
            </a:r>
          </a:p>
          <a:p>
            <a:r>
              <a:rPr lang="en-US" dirty="0"/>
              <a:t>A continuous random variable may assume any numerical value in an interval or collection of intervals.</a:t>
            </a:r>
          </a:p>
        </p:txBody>
      </p:sp>
    </p:spTree>
    <p:extLst>
      <p:ext uri="{BB962C8B-B14F-4D97-AF65-F5344CB8AC3E}">
        <p14:creationId xmlns:p14="http://schemas.microsoft.com/office/powerpoint/2010/main" val="17935002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8D87E-66AD-1945-A6BA-3A1AA72F4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Random Variable with a Finite Number of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36716-D9F1-974F-9A7C-28D9FDF0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2" indent="0">
              <a:buNone/>
            </a:pPr>
            <a:r>
              <a:rPr lang="en-US" dirty="0"/>
              <a:t>Example with a </a:t>
            </a:r>
            <a:r>
              <a:rPr lang="en-US" u="sng" dirty="0"/>
              <a:t>finite</a:t>
            </a:r>
            <a:r>
              <a:rPr lang="en-US" dirty="0"/>
              <a:t> number of values:  JSL Appliances</a:t>
            </a:r>
          </a:p>
          <a:p>
            <a:r>
              <a:rPr lang="en-US" dirty="0"/>
              <a:t>Let x = number of TVs sold at the store in one day, where x can take on 5 values (0, 1, 2, 3, 4)</a:t>
            </a:r>
          </a:p>
          <a:p>
            <a:r>
              <a:rPr lang="en-US" dirty="0"/>
              <a:t>We can count the TVs sold, and there is a finite upper limit on the number that might be sold (which is the number of TVs in stock).</a:t>
            </a:r>
          </a:p>
          <a:p>
            <a:pPr marL="3572" indent="0">
              <a:buNone/>
            </a:pPr>
            <a:r>
              <a:rPr lang="en-US" dirty="0"/>
              <a:t>Example with an </a:t>
            </a:r>
            <a:r>
              <a:rPr lang="en-US" u="sng" dirty="0"/>
              <a:t>infinite</a:t>
            </a:r>
            <a:r>
              <a:rPr lang="en-US" dirty="0"/>
              <a:t> number of values:  JSL Appliances</a:t>
            </a:r>
          </a:p>
          <a:p>
            <a:r>
              <a:rPr lang="en-US" dirty="0"/>
              <a:t>We can count the customers arriving, but there is “almost” no finite upper limit on the number that might arrive.</a:t>
            </a:r>
          </a:p>
        </p:txBody>
      </p:sp>
    </p:spTree>
    <p:extLst>
      <p:ext uri="{BB962C8B-B14F-4D97-AF65-F5344CB8AC3E}">
        <p14:creationId xmlns:p14="http://schemas.microsoft.com/office/powerpoint/2010/main" val="4127087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E207-35E9-514D-8D3B-3625CAA5D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8DC9-6ECC-5A4A-BC03-5B3A537DC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5266"/>
            <a:ext cx="7029450" cy="34640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u="sng" dirty="0"/>
              <a:t>probability distribution</a:t>
            </a:r>
            <a:r>
              <a:rPr lang="en-US" dirty="0"/>
              <a:t> for a random variable describes how probabilities are distributed over the values of the random variable.</a:t>
            </a:r>
          </a:p>
          <a:p>
            <a:r>
              <a:rPr lang="en-US" dirty="0"/>
              <a:t>We can describe a discrete probability distribution with a table, graph, or formula.</a:t>
            </a:r>
          </a:p>
          <a:p>
            <a:r>
              <a:rPr lang="en-US" dirty="0"/>
              <a:t>Two types of discrete probability distributions will be introduced.</a:t>
            </a:r>
          </a:p>
          <a:p>
            <a:pPr lvl="1"/>
            <a:r>
              <a:rPr lang="en-US" dirty="0"/>
              <a:t>First type uses the </a:t>
            </a:r>
            <a:r>
              <a:rPr lang="en-US" u="sng" dirty="0"/>
              <a:t>rules of assigning probabilities</a:t>
            </a:r>
            <a:r>
              <a:rPr lang="en-US" dirty="0"/>
              <a:t> to experimental outcomes to determine probabilities for each value of the random variable.</a:t>
            </a:r>
          </a:p>
          <a:p>
            <a:pPr lvl="1"/>
            <a:r>
              <a:rPr lang="en-US" dirty="0"/>
              <a:t>Second type uses a </a:t>
            </a:r>
            <a:r>
              <a:rPr lang="en-US" u="sng" dirty="0"/>
              <a:t>special mathematical formula</a:t>
            </a:r>
            <a:r>
              <a:rPr lang="en-US" dirty="0"/>
              <a:t> to compute the probabilities for each value of the random variable.</a:t>
            </a:r>
          </a:p>
        </p:txBody>
      </p:sp>
    </p:spTree>
    <p:extLst>
      <p:ext uri="{BB962C8B-B14F-4D97-AF65-F5344CB8AC3E}">
        <p14:creationId xmlns:p14="http://schemas.microsoft.com/office/powerpoint/2010/main" val="614583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C9BF3-5BAC-6F41-B31A-F6902659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Discrete Probability Distributions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DB52-4F5E-5943-8F15-5E6FEDA2E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2335530"/>
            <a:ext cx="7292340" cy="336907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probability distribution is defined by a probability function, denoted by f(x), that provides the probability for each value of the random variable.</a:t>
            </a:r>
          </a:p>
          <a:p>
            <a:r>
              <a:rPr lang="en-US" dirty="0"/>
              <a:t>The required conditions for a discrete probability function are: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three methods for assign probabilities to random variables: the classical method, the subjective method, and the relative frequency method.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A8327AA-72E6-444F-998C-14B7E71E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2" y="3607594"/>
            <a:ext cx="1185863" cy="514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i="1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</a:t>
            </a:r>
            <a:r>
              <a:rPr lang="en-US" u="sng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dirty="0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0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D141FAD-9E6D-E34F-B2EA-22F4D765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2" y="4207669"/>
            <a:ext cx="1185863" cy="5143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Symbol" pitchFamily="18" charset="2"/>
              </a:rPr>
              <a:t></a:t>
            </a:r>
            <a:r>
              <a:rPr lang="en-US" i="1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solidFill>
                  <a:schemeClr val="tx1"/>
                </a:solidFill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1</a:t>
            </a:r>
          </a:p>
        </p:txBody>
      </p:sp>
    </p:spTree>
    <p:extLst>
      <p:ext uri="{BB962C8B-B14F-4D97-AF65-F5344CB8AC3E}">
        <p14:creationId xmlns:p14="http://schemas.microsoft.com/office/powerpoint/2010/main" val="3864114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FA3E-9C51-9544-9B36-F9F457B6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and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A489D-CAA0-814B-B12D-D5B85F269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variance</a:t>
            </a:r>
            <a:r>
              <a:rPr lang="en-US" dirty="0"/>
              <a:t> summarizes the variability in the values of a random variable.</a:t>
            </a:r>
          </a:p>
          <a:p>
            <a:endParaRPr lang="en-US" dirty="0"/>
          </a:p>
          <a:p>
            <a:r>
              <a:rPr lang="en-US" dirty="0"/>
              <a:t>The variance is a weighted average of the squared deviations of a random variable from its mean. </a:t>
            </a:r>
          </a:p>
          <a:p>
            <a:r>
              <a:rPr lang="en-US" dirty="0"/>
              <a:t>The weights are the probabilities.</a:t>
            </a:r>
          </a:p>
          <a:p>
            <a:r>
              <a:rPr lang="en-US" dirty="0"/>
              <a:t>The </a:t>
            </a:r>
            <a:r>
              <a:rPr lang="en-US" u="sng" dirty="0"/>
              <a:t>standard deviation</a:t>
            </a:r>
            <a:r>
              <a:rPr lang="en-US" dirty="0"/>
              <a:t>, </a:t>
            </a:r>
            <a:r>
              <a:rPr lang="el-GR" dirty="0"/>
              <a:t>σ, </a:t>
            </a:r>
            <a:r>
              <a:rPr lang="en-US" dirty="0"/>
              <a:t>is defined as the  positive square root of the variance. </a:t>
            </a:r>
          </a:p>
          <a:p>
            <a:pPr marL="3572" indent="0">
              <a:buNone/>
            </a:pPr>
            <a:endParaRPr lang="en-US" dirty="0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628E726-BEAA-2F49-B805-931AE0D5D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089" y="2715676"/>
            <a:ext cx="2843213" cy="471487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i="1" dirty="0" err="1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Var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baseline="30000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Symbol" pitchFamily="18" charset="2"/>
              </a:rPr>
              <a:t>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r>
              <a:rPr lang="en-US" baseline="30000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f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dist="38100"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5106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C618-052C-3C46-B3B4-394617FE0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E8971-40A5-8B4F-8215-4F57776AD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56" y="1868024"/>
            <a:ext cx="6639340" cy="20449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Our interest is in the number of successes occurring in the </a:t>
            </a:r>
            <a:r>
              <a:rPr lang="en-US" i="1" dirty="0"/>
              <a:t>n</a:t>
            </a:r>
            <a:r>
              <a:rPr lang="en-US" dirty="0"/>
              <a:t> trials.</a:t>
            </a:r>
          </a:p>
          <a:p>
            <a:r>
              <a:rPr lang="en-US" dirty="0"/>
              <a:t>We let </a:t>
            </a:r>
            <a:r>
              <a:rPr lang="en-US" i="1" dirty="0"/>
              <a:t>x</a:t>
            </a:r>
            <a:r>
              <a:rPr lang="en-US" dirty="0"/>
              <a:t> denote the number of successes occurring in the </a:t>
            </a:r>
            <a:r>
              <a:rPr lang="en-US" i="1" dirty="0"/>
              <a:t>n</a:t>
            </a:r>
            <a:r>
              <a:rPr lang="en-US" dirty="0"/>
              <a:t> trials.</a:t>
            </a:r>
          </a:p>
          <a:p>
            <a:r>
              <a:rPr lang="en-US" dirty="0"/>
              <a:t>p is the probability of a success on one trial</a:t>
            </a:r>
          </a:p>
          <a:p>
            <a:r>
              <a:rPr lang="en-US" dirty="0"/>
              <a:t>Binomial Probability Function (the probability of x successes in n trials)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Object 5">
            <a:hlinkClick r:id="" action="ppaction://ole?verb=0"/>
            <a:extLst>
              <a:ext uri="{FF2B5EF4-FFF2-40B4-BE49-F238E27FC236}">
                <a16:creationId xmlns:a16="http://schemas.microsoft.com/office/drawing/2014/main" id="{E66C7C32-24EB-EA45-AF9D-2541E8A6715F}"/>
              </a:ext>
            </a:extLst>
          </p:cNvPr>
          <p:cNvGraphicFramePr>
            <a:graphicFrameLocks/>
          </p:cNvGraphicFramePr>
          <p:nvPr/>
        </p:nvGraphicFramePr>
        <p:xfrm>
          <a:off x="2966347" y="4016987"/>
          <a:ext cx="2972991" cy="664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393480" progId="Equation.DSMT4">
                  <p:embed/>
                </p:oleObj>
              </mc:Choice>
              <mc:Fallback>
                <p:oleObj name="Equation" r:id="rId2" imgW="1765080" imgH="393480" progId="Equation.DSMT4">
                  <p:embed/>
                  <p:pic>
                    <p:nvPicPr>
                      <p:cNvPr id="5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E66C7C32-24EB-EA45-AF9D-2541E8A6715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6347" y="4016987"/>
                        <a:ext cx="2972991" cy="664369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28398" dir="3806097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10">
            <a:extLst>
              <a:ext uri="{FF2B5EF4-FFF2-40B4-BE49-F238E27FC236}">
                <a16:creationId xmlns:a16="http://schemas.microsoft.com/office/drawing/2014/main" id="{B6B6177C-4D93-584E-9B5D-C3048C583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9392" y="4016986"/>
            <a:ext cx="1128713" cy="78581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7F2D63BC-A7F5-894E-BC9B-FCE117D0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14913"/>
            <a:ext cx="2194561" cy="83285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35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Number of experimental</a:t>
            </a:r>
          </a:p>
          <a:p>
            <a:pPr algn="ctr"/>
            <a:r>
              <a:rPr lang="en-US" sz="135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outcomes providing exactly</a:t>
            </a:r>
          </a:p>
          <a:p>
            <a:pPr algn="ctr"/>
            <a:r>
              <a:rPr lang="en-US" sz="1350" i="1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35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successes in </a:t>
            </a:r>
            <a:r>
              <a:rPr lang="en-US" sz="1350" i="1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35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trials</a:t>
            </a: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5AC79264-2B11-D643-B415-0AFE8EF16F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42604" y="4703977"/>
            <a:ext cx="404666" cy="222631"/>
          </a:xfrm>
          <a:prstGeom prst="line">
            <a:avLst/>
          </a:pr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sz="1350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D1EAFAF6-59C8-2543-A1DC-A0B4C9EB8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8104" y="3937936"/>
            <a:ext cx="1493757" cy="785813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80A0343-9DB2-F343-9183-2FB95407C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6251" y="5014913"/>
            <a:ext cx="2194561" cy="832851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Probability of a particular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sequence of trial outcomes</a:t>
            </a:r>
          </a:p>
          <a:p>
            <a:pPr algn="ctr"/>
            <a:r>
              <a:rPr lang="en-US" sz="1350" dirty="0">
                <a:effectLst>
                  <a:outerShdw sx="1000" sy="1000" algn="tl">
                    <a:srgbClr val="000000"/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with x successes in n trials</a:t>
            </a:r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7080008-77C8-1741-8743-F1CA9997EF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683" y="4645041"/>
            <a:ext cx="440716" cy="344936"/>
          </a:xfrm>
          <a:prstGeom prst="line">
            <a:avLst/>
          </a:prstGeom>
          <a:noFill/>
          <a:ln w="5715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88711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3" presetClass="entr" presetSubtype="27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 autoUpdateAnimBg="0"/>
      <p:bldP spid="8" grpId="0" animBg="1"/>
      <p:bldP spid="9" grpId="0" animBg="1"/>
      <p:bldP spid="10" grpId="0" animBg="1" autoUpdateAnimBg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8484-35D4-B84E-9EA9-5DDDC84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E541-7B4C-F847-A5BD-096A8D95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0" y="2732567"/>
            <a:ext cx="7899991" cy="34662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FD92CE-B9BD-C545-AE8D-55F52AEEE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70222"/>
              </p:ext>
            </p:extLst>
          </p:nvPr>
        </p:nvGraphicFramePr>
        <p:xfrm>
          <a:off x="1615570" y="4288625"/>
          <a:ext cx="5747004" cy="1559466"/>
        </p:xfrm>
        <a:graphic>
          <a:graphicData uri="http://schemas.openxmlformats.org/drawingml/2006/table">
            <a:tbl>
              <a:tblPr/>
              <a:tblGrid>
                <a:gridCol w="267462">
                  <a:extLst>
                    <a:ext uri="{9D8B030D-6E8A-4147-A177-3AD203B41FA5}">
                      <a16:colId xmlns:a16="http://schemas.microsoft.com/office/drawing/2014/main" val="3570984309"/>
                    </a:ext>
                  </a:extLst>
                </a:gridCol>
                <a:gridCol w="1248156">
                  <a:extLst>
                    <a:ext uri="{9D8B030D-6E8A-4147-A177-3AD203B41FA5}">
                      <a16:colId xmlns:a16="http://schemas.microsoft.com/office/drawing/2014/main" val="514736204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1531729049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3572876892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3221623482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1695866455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3760083613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72419095"/>
                    </a:ext>
                  </a:extLst>
                </a:gridCol>
                <a:gridCol w="638556">
                  <a:extLst>
                    <a:ext uri="{9D8B030D-6E8A-4147-A177-3AD203B41FA5}">
                      <a16:colId xmlns:a16="http://schemas.microsoft.com/office/drawing/2014/main" val="1803974686"/>
                    </a:ext>
                  </a:extLst>
                </a:gridCol>
              </a:tblGrid>
              <a:tr h="245045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Car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MPG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Weight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 err="1">
                          <a:effectLst/>
                        </a:rPr>
                        <a:t>Drive_Ratio</a:t>
                      </a:r>
                      <a:endParaRPr lang="en-US" sz="800" b="1" dirty="0">
                        <a:effectLst/>
                      </a:endParaRP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Horsepower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Displacement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Cylinders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Country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14206"/>
                  </a:ext>
                </a:extLst>
              </a:tr>
              <a:tr h="21636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 dirty="0">
                          <a:effectLst/>
                        </a:rPr>
                        <a:t>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Buick Estate Wagon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16.9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4.360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2.73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155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350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U.S.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04286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Ford Country Squire Wagon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15.5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4.054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2.26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142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351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U.S.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28913"/>
                  </a:ext>
                </a:extLst>
              </a:tr>
              <a:tr h="26629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Chevy Malibu Wagon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19.2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3.605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2.56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125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267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U.S.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611511"/>
                  </a:ext>
                </a:extLst>
              </a:tr>
              <a:tr h="316222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3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Chrysler LeBaron Wagon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18.5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3.940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2.45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150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360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U.S.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2058826"/>
                  </a:ext>
                </a:extLst>
              </a:tr>
              <a:tr h="153605"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b="1">
                          <a:effectLst/>
                        </a:rPr>
                        <a:t>4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Chevette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30.0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2.155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3.70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68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98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>
                          <a:effectLst/>
                        </a:rPr>
                        <a:t>4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dirty="0">
                          <a:effectLst/>
                        </a:rPr>
                        <a:t>U.S.</a:t>
                      </a:r>
                    </a:p>
                  </a:txBody>
                  <a:tcPr marL="39305" marR="39305" marT="19652" marB="196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35518"/>
                  </a:ext>
                </a:extLst>
              </a:tr>
            </a:tbl>
          </a:graphicData>
        </a:graphic>
      </p:graphicFrame>
      <p:sp>
        <p:nvSpPr>
          <p:cNvPr id="6" name="AutoShape 25">
            <a:extLst>
              <a:ext uri="{FF2B5EF4-FFF2-40B4-BE49-F238E27FC236}">
                <a16:creationId xmlns:a16="http://schemas.microsoft.com/office/drawing/2014/main" id="{5C00B7B2-72FA-E34C-BE36-F97327C85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198" y="3297557"/>
            <a:ext cx="1172765" cy="307181"/>
          </a:xfrm>
          <a:prstGeom prst="wedgeRoundRectCallout">
            <a:avLst>
              <a:gd name="adj1" fmla="val -36003"/>
              <a:gd name="adj2" fmla="val 280708"/>
              <a:gd name="adj3" fmla="val 16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Variables</a:t>
            </a:r>
          </a:p>
        </p:txBody>
      </p:sp>
      <p:sp>
        <p:nvSpPr>
          <p:cNvPr id="7" name="AutoShape 26">
            <a:extLst>
              <a:ext uri="{FF2B5EF4-FFF2-40B4-BE49-F238E27FC236}">
                <a16:creationId xmlns:a16="http://schemas.microsoft.com/office/drawing/2014/main" id="{31D1CC09-7BFF-C54B-B22B-EEA0273E7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343" y="3451147"/>
            <a:ext cx="1009650" cy="486789"/>
          </a:xfrm>
          <a:prstGeom prst="wedgeRoundRectCallout">
            <a:avLst>
              <a:gd name="adj1" fmla="val -83904"/>
              <a:gd name="adj2" fmla="val 177201"/>
              <a:gd name="adj3" fmla="val 16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Element</a:t>
            </a:r>
          </a:p>
          <a:p>
            <a:pPr>
              <a:lnSpc>
                <a:spcPct val="80000"/>
              </a:lnSpc>
              <a:defRPr/>
            </a:pPr>
            <a:r>
              <a:rPr 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Names</a:t>
            </a:r>
          </a:p>
        </p:txBody>
      </p:sp>
      <p:sp>
        <p:nvSpPr>
          <p:cNvPr id="8" name="AutoShape 28">
            <a:extLst>
              <a:ext uri="{FF2B5EF4-FFF2-40B4-BE49-F238E27FC236}">
                <a16:creationId xmlns:a16="http://schemas.microsoft.com/office/drawing/2014/main" id="{552F1D93-2CD0-CC45-AF8E-949C272F22CE}"/>
              </a:ext>
            </a:extLst>
          </p:cNvPr>
          <p:cNvSpPr>
            <a:spLocks noChangeArrowheads="1"/>
          </p:cNvSpPr>
          <p:nvPr/>
        </p:nvSpPr>
        <p:spPr bwMode="auto">
          <a:xfrm rot="21594544">
            <a:off x="4229480" y="3645607"/>
            <a:ext cx="1139780" cy="287399"/>
          </a:xfrm>
          <a:prstGeom prst="wedgeRoundRectCallout">
            <a:avLst>
              <a:gd name="adj1" fmla="val 29384"/>
              <a:gd name="adj2" fmla="val 395638"/>
              <a:gd name="adj3" fmla="val 16667"/>
            </a:avLst>
          </a:prstGeom>
          <a:solidFill>
            <a:schemeClr val="accent5">
              <a:alpha val="16000"/>
            </a:schemeClr>
          </a:solidFill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13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Observation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BE246-6806-B844-BD6D-0DA9BD96E705}"/>
              </a:ext>
            </a:extLst>
          </p:cNvPr>
          <p:cNvSpPr/>
          <p:nvPr/>
        </p:nvSpPr>
        <p:spPr bwMode="auto">
          <a:xfrm>
            <a:off x="3308169" y="4827482"/>
            <a:ext cx="4157908" cy="195943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E73E13-CC92-724B-A884-28AAC2368DD1}"/>
              </a:ext>
            </a:extLst>
          </p:cNvPr>
          <p:cNvSpPr/>
          <p:nvPr/>
        </p:nvSpPr>
        <p:spPr bwMode="auto">
          <a:xfrm>
            <a:off x="3308169" y="4511586"/>
            <a:ext cx="4157908" cy="1288412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AutoShape 27">
            <a:extLst>
              <a:ext uri="{FF2B5EF4-FFF2-40B4-BE49-F238E27FC236}">
                <a16:creationId xmlns:a16="http://schemas.microsoft.com/office/drawing/2014/main" id="{275E4F58-177E-1F43-B44D-65E5B385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0231" y="3847138"/>
            <a:ext cx="1172765" cy="338138"/>
          </a:xfrm>
          <a:prstGeom prst="wedgeRoundRectCallout">
            <a:avLst>
              <a:gd name="adj1" fmla="val -80024"/>
              <a:gd name="adj2" fmla="val 138359"/>
              <a:gd name="adj3" fmla="val 16667"/>
            </a:avLst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/>
            </a:pPr>
            <a:r>
              <a:rPr lang="en-US" sz="13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Data 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5761B-EAFE-4540-A134-1862A4C65A2F}"/>
              </a:ext>
            </a:extLst>
          </p:cNvPr>
          <p:cNvSpPr/>
          <p:nvPr/>
        </p:nvSpPr>
        <p:spPr bwMode="auto">
          <a:xfrm>
            <a:off x="3308169" y="4500464"/>
            <a:ext cx="4157908" cy="1437120"/>
          </a:xfrm>
          <a:prstGeom prst="rect">
            <a:avLst/>
          </a:prstGeom>
          <a:noFill/>
          <a:ln>
            <a:solidFill>
              <a:schemeClr val="tx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sz="135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90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 animBg="1"/>
      <p:bldP spid="1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5009-ADE7-7C4D-8537-FB9C4CEC0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Binomial Probabilities and Cumulative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C19C-6EB7-A947-8B1B-B6151CE2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2" y="2286601"/>
            <a:ext cx="5743839" cy="3302669"/>
          </a:xfrm>
        </p:spPr>
        <p:txBody>
          <a:bodyPr/>
          <a:lstStyle/>
          <a:p>
            <a:r>
              <a:rPr lang="en-US" dirty="0"/>
              <a:t>Statisticians have developed tables that give probabilities and cumulative probabilities for a binomial random variable.</a:t>
            </a:r>
          </a:p>
          <a:p>
            <a:r>
              <a:rPr lang="en-US" dirty="0"/>
              <a:t>These tables can be found in some statistics textbooks.</a:t>
            </a:r>
          </a:p>
          <a:p>
            <a:r>
              <a:rPr lang="en-US" dirty="0"/>
              <a:t>Of course, we will use our computers not those tables to calculate probabilities.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26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0622-2624-B943-B920-A14FF091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9DCF4-91E4-504C-8BA2-E2EDF3D60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Standard Deviation</a:t>
            </a:r>
          </a:p>
          <a:p>
            <a:endParaRPr lang="en-US" dirty="0"/>
          </a:p>
        </p:txBody>
      </p:sp>
      <p:graphicFrame>
        <p:nvGraphicFramePr>
          <p:cNvPr id="5" name="Object 4">
            <a:hlinkClick r:id="" action="ppaction://ole?verb=0"/>
            <a:extLst>
              <a:ext uri="{FF2B5EF4-FFF2-40B4-BE49-F238E27FC236}">
                <a16:creationId xmlns:a16="http://schemas.microsoft.com/office/drawing/2014/main" id="{B49CBDAB-1BDB-334F-B1BF-4258358AF883}"/>
              </a:ext>
            </a:extLst>
          </p:cNvPr>
          <p:cNvGraphicFramePr>
            <a:graphicFrameLocks/>
          </p:cNvGraphicFramePr>
          <p:nvPr/>
        </p:nvGraphicFramePr>
        <p:xfrm>
          <a:off x="3718018" y="4611678"/>
          <a:ext cx="1559719" cy="39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41200" progId="Equation.DSMT4">
                  <p:embed/>
                </p:oleObj>
              </mc:Choice>
              <mc:Fallback>
                <p:oleObj name="Equation" r:id="rId2" imgW="914400" imgH="241200" progId="Equation.DSMT4">
                  <p:embed/>
                  <p:pic>
                    <p:nvPicPr>
                      <p:cNvPr id="5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B49CBDAB-1BDB-334F-B1BF-4258358AF88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018" y="4611678"/>
                        <a:ext cx="1559719" cy="394097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28398" dir="3806097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3">
            <a:extLst>
              <a:ext uri="{FF2B5EF4-FFF2-40B4-BE49-F238E27FC236}">
                <a16:creationId xmlns:a16="http://schemas.microsoft.com/office/drawing/2014/main" id="{62113C8D-B741-FA41-A87F-F6A529939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261" y="2196002"/>
            <a:ext cx="2728913" cy="514350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Symbol" pitchFamily="18" charset="2"/>
              </a:rPr>
              <a:t>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A5EFE535-0777-804F-AE5D-E829C6365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695" y="3363813"/>
            <a:ext cx="2759697" cy="664369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257175" lvl="3">
              <a:spcBef>
                <a:spcPct val="20000"/>
              </a:spcBef>
            </a:pP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Var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Symbol" pitchFamily="18" charset="2"/>
              </a:rPr>
              <a:t> </a:t>
            </a:r>
            <a:r>
              <a:rPr lang="en-US" baseline="30000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= </a:t>
            </a:r>
            <a:r>
              <a:rPr lang="en-US" i="1" dirty="0" err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np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(1 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p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9038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A7A-ABD6-1F49-A28B-901524DF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A465-C9E0-9F45-9E94-FCD45411C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1" y="2198370"/>
            <a:ext cx="7131149" cy="3390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Poisson distributed random variable is often useful in estimating the number of occurrences over a specified interval of time or space</a:t>
            </a:r>
          </a:p>
          <a:p>
            <a:r>
              <a:rPr lang="en-US" dirty="0"/>
              <a:t>It is a discrete random variable that may assume an infinite sequence of values (x = 0, 1, 2, . . . 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the number of knotholes in 14 linear feet of pine board</a:t>
            </a:r>
          </a:p>
          <a:p>
            <a:pPr lvl="1"/>
            <a:r>
              <a:rPr lang="en-US" dirty="0"/>
              <a:t>the number of vehicles arriving at a toll booth in one hour</a:t>
            </a:r>
          </a:p>
          <a:p>
            <a:pPr lvl="1"/>
            <a:r>
              <a:rPr lang="en-US" dirty="0"/>
              <a:t>Bell Labs used the Poisson distribution to model the arrival of phone calls.</a:t>
            </a:r>
          </a:p>
        </p:txBody>
      </p:sp>
    </p:spTree>
    <p:extLst>
      <p:ext uri="{BB962C8B-B14F-4D97-AF65-F5344CB8AC3E}">
        <p14:creationId xmlns:p14="http://schemas.microsoft.com/office/powerpoint/2010/main" val="640174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B26C-D95A-9442-9C90-F7F1519A1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Probability Distribution 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7440-4130-6B4E-A808-40FD48FD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2" indent="0">
              <a:buNone/>
            </a:pPr>
            <a:r>
              <a:rPr lang="en-US" dirty="0"/>
              <a:t>Two Properties of a Poisson Experiment</a:t>
            </a:r>
          </a:p>
          <a:p>
            <a:r>
              <a:rPr lang="en-US" dirty="0"/>
              <a:t>The occurrence or nonoccurrence in any interval is independent of the occurrence or nonoccurrence in any other interval.</a:t>
            </a:r>
          </a:p>
          <a:p>
            <a:r>
              <a:rPr lang="en-US" dirty="0"/>
              <a:t>The probability of an occurrence is the same for any two intervals of equal length.</a:t>
            </a:r>
          </a:p>
          <a:p>
            <a:r>
              <a:rPr lang="en-US" dirty="0"/>
              <a:t>Poisson Probability Function</a:t>
            </a:r>
          </a:p>
        </p:txBody>
      </p:sp>
      <p:graphicFrame>
        <p:nvGraphicFramePr>
          <p:cNvPr id="4" name="Object 4">
            <a:hlinkClick r:id="" action="ppaction://ole?verb=0"/>
            <a:extLst>
              <a:ext uri="{FF2B5EF4-FFF2-40B4-BE49-F238E27FC236}">
                <a16:creationId xmlns:a16="http://schemas.microsoft.com/office/drawing/2014/main" id="{4810A074-4A54-864A-A3AC-2E704F76A43F}"/>
              </a:ext>
            </a:extLst>
          </p:cNvPr>
          <p:cNvGraphicFramePr>
            <a:graphicFrameLocks/>
          </p:cNvGraphicFramePr>
          <p:nvPr/>
        </p:nvGraphicFramePr>
        <p:xfrm>
          <a:off x="3644228" y="4358761"/>
          <a:ext cx="1404938" cy="617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4280" imgH="658800" progId="Equation">
                  <p:embed/>
                </p:oleObj>
              </mc:Choice>
              <mc:Fallback>
                <p:oleObj name="Equation" r:id="rId2" imgW="1484280" imgH="658800" progId="Equation">
                  <p:embed/>
                  <p:pic>
                    <p:nvPicPr>
                      <p:cNvPr id="4" name="Object 4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4810A074-4A54-864A-A3AC-2E704F76A4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228" y="4358761"/>
                        <a:ext cx="1404938" cy="61793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73124F-AE3F-A34D-937A-E6126C9B62AB}"/>
              </a:ext>
            </a:extLst>
          </p:cNvPr>
          <p:cNvSpPr/>
          <p:nvPr/>
        </p:nvSpPr>
        <p:spPr>
          <a:xfrm>
            <a:off x="2415064" y="5100504"/>
            <a:ext cx="42354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/>
              <a:t>x = the number of occurrences in an interval</a:t>
            </a:r>
          </a:p>
          <a:p>
            <a:r>
              <a:rPr lang="en-US" sz="1350" dirty="0"/>
              <a:t>f(x) = the probability of x occurrences in an interval</a:t>
            </a:r>
          </a:p>
          <a:p>
            <a:r>
              <a:rPr lang="en-US" sz="1350" dirty="0" err="1"/>
              <a:t>μ</a:t>
            </a:r>
            <a:r>
              <a:rPr lang="en-US" sz="1350" dirty="0"/>
              <a:t>= mean number of occurrences in an interval</a:t>
            </a:r>
          </a:p>
          <a:p>
            <a:r>
              <a:rPr lang="en-US" sz="1350" dirty="0"/>
              <a:t>e = 2.71828</a:t>
            </a:r>
          </a:p>
        </p:txBody>
      </p:sp>
    </p:spTree>
    <p:extLst>
      <p:ext uri="{BB962C8B-B14F-4D97-AF65-F5344CB8AC3E}">
        <p14:creationId xmlns:p14="http://schemas.microsoft.com/office/powerpoint/2010/main" val="38275928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6783-C9E0-134D-94FC-582DC91C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Probability Distribution 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FB8CA-B05F-904D-B20C-7A670D9E1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2" indent="0">
              <a:buNone/>
            </a:pPr>
            <a:r>
              <a:rPr lang="en-US" dirty="0"/>
              <a:t>Poisson Probability Function</a:t>
            </a:r>
          </a:p>
          <a:p>
            <a:r>
              <a:rPr lang="en-US" dirty="0"/>
              <a:t>Since there is no stated upper limit for the number of occurrences, the probability function f(x) is applicable for values x = 0, 1, 2, … without limit.</a:t>
            </a:r>
          </a:p>
          <a:p>
            <a:r>
              <a:rPr lang="en-US" dirty="0"/>
              <a:t>In practical applications, x will eventually become large enough so that f(x) is approximately zero and the probability of any larger values of x becomes negligible.</a:t>
            </a:r>
          </a:p>
        </p:txBody>
      </p:sp>
    </p:spTree>
    <p:extLst>
      <p:ext uri="{BB962C8B-B14F-4D97-AF65-F5344CB8AC3E}">
        <p14:creationId xmlns:p14="http://schemas.microsoft.com/office/powerpoint/2010/main" val="27321153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D0C31-5F2E-5947-B901-BB8726412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C533-2576-8D4F-A136-5996319E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continuous random variable can assume any value in an interval on the real line or in a collection of intervals.</a:t>
            </a:r>
          </a:p>
          <a:p>
            <a:r>
              <a:rPr lang="en-US" dirty="0"/>
              <a:t>It is not possible to talk about the probability of the random variable assuming a particular value.</a:t>
            </a:r>
          </a:p>
          <a:p>
            <a:pPr marL="3572" indent="0">
              <a:buNone/>
            </a:pPr>
            <a:r>
              <a:rPr lang="en-US" dirty="0"/>
              <a:t>P(X=a)=0</a:t>
            </a:r>
          </a:p>
          <a:p>
            <a:r>
              <a:rPr lang="en-US" dirty="0"/>
              <a:t>Instead, we talk about the probability of the random variable assuming a value within a given interval.</a:t>
            </a:r>
          </a:p>
          <a:p>
            <a:pPr marL="3572" indent="0">
              <a:buNone/>
            </a:pPr>
            <a:r>
              <a:rPr lang="en-US" dirty="0"/>
              <a:t>P(a&lt;X&lt;b)</a:t>
            </a:r>
          </a:p>
        </p:txBody>
      </p:sp>
    </p:spTree>
    <p:extLst>
      <p:ext uri="{BB962C8B-B14F-4D97-AF65-F5344CB8AC3E}">
        <p14:creationId xmlns:p14="http://schemas.microsoft.com/office/powerpoint/2010/main" val="93518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F4A7-3DE6-8649-9A6D-2EFE4AE3D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Probability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CA5A-707C-4641-B73E-ED4D1777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probability of the random variable assuming a value within some given interval from x</a:t>
            </a:r>
            <a:r>
              <a:rPr lang="en-US" baseline="-25000" dirty="0"/>
              <a:t>1</a:t>
            </a:r>
            <a:r>
              <a:rPr lang="en-US" dirty="0"/>
              <a:t> to x</a:t>
            </a:r>
            <a:r>
              <a:rPr lang="en-US" baseline="-25000" dirty="0"/>
              <a:t>2</a:t>
            </a:r>
            <a:r>
              <a:rPr lang="en-US" dirty="0"/>
              <a:t> is defined to be the area under the graph of the probability density function between x</a:t>
            </a:r>
            <a:r>
              <a:rPr lang="en-US" baseline="-25000" dirty="0"/>
              <a:t>1</a:t>
            </a:r>
            <a:r>
              <a:rPr lang="en-US" dirty="0"/>
              <a:t> and x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17F46D-9295-5940-BCE2-D67E8774A511}"/>
              </a:ext>
            </a:extLst>
          </p:cNvPr>
          <p:cNvGrpSpPr/>
          <p:nvPr/>
        </p:nvGrpSpPr>
        <p:grpSpPr>
          <a:xfrm>
            <a:off x="3605867" y="3526143"/>
            <a:ext cx="2007949" cy="1658789"/>
            <a:chOff x="3458936" y="3716109"/>
            <a:chExt cx="2677264" cy="2211718"/>
          </a:xfrm>
        </p:grpSpPr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01036282-21C7-F645-81E1-29F7B28AA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5949" y="5767159"/>
              <a:ext cx="2179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" name="Rectangle 15">
              <a:extLst>
                <a:ext uri="{FF2B5EF4-FFF2-40B4-BE49-F238E27FC236}">
                  <a16:creationId xmlns:a16="http://schemas.microsoft.com/office/drawing/2014/main" id="{D7993A51-7CAA-5844-A636-FFF7009A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5749" y="5565547"/>
              <a:ext cx="240451" cy="36228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1672" tIns="20241" rIns="41672" bIns="20241">
              <a:spAutoFit/>
            </a:bodyPr>
            <a:lstStyle/>
            <a:p>
              <a:pPr defTabSz="247650"/>
              <a:r>
                <a:rPr lang="en-US" sz="1500" i="1"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A26880A3-F713-9A4B-A6A2-E34E25EE8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79599" y="4260622"/>
              <a:ext cx="0" cy="15081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" name="Rectangle 17">
              <a:extLst>
                <a:ext uri="{FF2B5EF4-FFF2-40B4-BE49-F238E27FC236}">
                  <a16:creationId xmlns:a16="http://schemas.microsoft.com/office/drawing/2014/main" id="{DC00CB05-1E0C-1C4B-AC89-BE78E1244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8936" y="3887560"/>
              <a:ext cx="546090" cy="36228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41672" tIns="20241" rIns="41672" bIns="20241">
              <a:spAutoFit/>
            </a:bodyPr>
            <a:lstStyle/>
            <a:p>
              <a:pPr defTabSz="247650"/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f 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  <p:sp>
          <p:nvSpPr>
            <p:cNvPr id="9" name="Freeform 33">
              <a:extLst>
                <a:ext uri="{FF2B5EF4-FFF2-40B4-BE49-F238E27FC236}">
                  <a16:creationId xmlns:a16="http://schemas.microsoft.com/office/drawing/2014/main" id="{942167FB-51D2-3448-96B8-77931AF5D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511" y="4347934"/>
              <a:ext cx="1766888" cy="1422400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gradFill rotWithShape="0">
              <a:gsLst>
                <a:gs pos="0">
                  <a:srgbClr val="993366"/>
                </a:gs>
                <a:gs pos="50000">
                  <a:srgbClr val="993366">
                    <a:gamma/>
                    <a:shade val="46275"/>
                    <a:invGamma/>
                  </a:srgbClr>
                </a:gs>
                <a:gs pos="100000">
                  <a:srgbClr val="993366"/>
                </a:gs>
              </a:gsLst>
              <a:lin ang="0" scaled="1"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18EC545-375D-6B4A-A895-B5C542B6A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4586" y="3716109"/>
              <a:ext cx="1041310" cy="4001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35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Normal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F478912-3B1D-B844-80BF-A8391D91890A}"/>
              </a:ext>
            </a:extLst>
          </p:cNvPr>
          <p:cNvGrpSpPr/>
          <p:nvPr/>
        </p:nvGrpSpPr>
        <p:grpSpPr>
          <a:xfrm>
            <a:off x="5835097" y="3535726"/>
            <a:ext cx="2047876" cy="1674020"/>
            <a:chOff x="5871936" y="3077934"/>
            <a:chExt cx="2730500" cy="2232026"/>
          </a:xfrm>
        </p:grpSpPr>
        <p:grpSp>
          <p:nvGrpSpPr>
            <p:cNvPr id="12" name="Group 106">
              <a:extLst>
                <a:ext uri="{FF2B5EF4-FFF2-40B4-BE49-F238E27FC236}">
                  <a16:creationId xmlns:a16="http://schemas.microsoft.com/office/drawing/2014/main" id="{0675A5C0-BBD7-B143-B80A-740161A1FB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1936" y="3149372"/>
              <a:ext cx="2730500" cy="2160588"/>
              <a:chOff x="3708" y="1653"/>
              <a:chExt cx="1720" cy="1361"/>
            </a:xfrm>
          </p:grpSpPr>
          <p:sp>
            <p:nvSpPr>
              <p:cNvPr id="14" name="Rectangle 75">
                <a:extLst>
                  <a:ext uri="{FF2B5EF4-FFF2-40B4-BE49-F238E27FC236}">
                    <a16:creationId xmlns:a16="http://schemas.microsoft.com/office/drawing/2014/main" id="{328926B2-2E46-CC41-A394-75963C01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2764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lIns="67866" tIns="33338" rIns="67866" bIns="33338">
                <a:spAutoFit/>
              </a:bodyPr>
              <a:lstStyle/>
              <a:p>
                <a:pPr algn="l"/>
                <a:r>
                  <a:rPr lang="en-US" sz="1500" i="1"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15" name="Rectangle 76">
                <a:extLst>
                  <a:ext uri="{FF2B5EF4-FFF2-40B4-BE49-F238E27FC236}">
                    <a16:creationId xmlns:a16="http://schemas.microsoft.com/office/drawing/2014/main" id="{077F5622-B123-1744-ACB3-1DAB74BD1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" y="1653"/>
                <a:ext cx="388" cy="250"/>
              </a:xfrm>
              <a:prstGeom prst="rect">
                <a:avLst/>
              </a:prstGeom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67866" tIns="33338" rIns="67866" bIns="33338">
                <a:spAutoFit/>
              </a:bodyPr>
              <a:lstStyle/>
              <a:p>
                <a:pPr algn="l"/>
                <a:r>
                  <a:rPr lang="en-US" sz="1500" i="1" dirty="0">
                    <a:latin typeface="Book Antiqua" pitchFamily="18" charset="0"/>
                  </a:rPr>
                  <a:t>f </a:t>
                </a:r>
                <a:r>
                  <a:rPr lang="en-US" sz="1500" dirty="0">
                    <a:latin typeface="Book Antiqua" pitchFamily="18" charset="0"/>
                  </a:rPr>
                  <a:t>(</a:t>
                </a:r>
                <a:r>
                  <a:rPr lang="en-US" sz="1500" i="1" dirty="0">
                    <a:latin typeface="Book Antiqua" pitchFamily="18" charset="0"/>
                  </a:rPr>
                  <a:t>x</a:t>
                </a:r>
                <a:r>
                  <a:rPr lang="en-US" sz="1500" dirty="0">
                    <a:latin typeface="Book Antiqua" pitchFamily="18" charset="0"/>
                  </a:rPr>
                  <a:t>)</a:t>
                </a:r>
              </a:p>
            </p:txBody>
          </p:sp>
          <p:sp>
            <p:nvSpPr>
              <p:cNvPr id="16" name="Freeform 77">
                <a:extLst>
                  <a:ext uri="{FF2B5EF4-FFF2-40B4-BE49-F238E27FC236}">
                    <a16:creationId xmlns:a16="http://schemas.microsoft.com/office/drawing/2014/main" id="{4B127FDA-E4DB-8045-A5D5-34AC07A0E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2" y="2207"/>
                <a:ext cx="1252" cy="683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1070"/>
                  </a:cxn>
                  <a:cxn ang="0">
                    <a:pos x="2853" y="1070"/>
                  </a:cxn>
                  <a:cxn ang="0">
                    <a:pos x="2850" y="1013"/>
                  </a:cxn>
                  <a:cxn ang="0">
                    <a:pos x="2535" y="995"/>
                  </a:cxn>
                  <a:cxn ang="0">
                    <a:pos x="2265" y="977"/>
                  </a:cxn>
                  <a:cxn ang="0">
                    <a:pos x="1923" y="950"/>
                  </a:cxn>
                  <a:cxn ang="0">
                    <a:pos x="1635" y="911"/>
                  </a:cxn>
                  <a:cxn ang="0">
                    <a:pos x="1347" y="857"/>
                  </a:cxn>
                  <a:cxn ang="0">
                    <a:pos x="996" y="764"/>
                  </a:cxn>
                  <a:cxn ang="0">
                    <a:pos x="723" y="665"/>
                  </a:cxn>
                  <a:cxn ang="0">
                    <a:pos x="492" y="554"/>
                  </a:cxn>
                  <a:cxn ang="0">
                    <a:pos x="351" y="470"/>
                  </a:cxn>
                  <a:cxn ang="0">
                    <a:pos x="294" y="431"/>
                  </a:cxn>
                  <a:cxn ang="0">
                    <a:pos x="261" y="404"/>
                  </a:cxn>
                  <a:cxn ang="0">
                    <a:pos x="231" y="374"/>
                  </a:cxn>
                  <a:cxn ang="0">
                    <a:pos x="204" y="353"/>
                  </a:cxn>
                  <a:cxn ang="0">
                    <a:pos x="174" y="320"/>
                  </a:cxn>
                  <a:cxn ang="0">
                    <a:pos x="144" y="290"/>
                  </a:cxn>
                  <a:cxn ang="0">
                    <a:pos x="117" y="257"/>
                  </a:cxn>
                  <a:cxn ang="0">
                    <a:pos x="93" y="221"/>
                  </a:cxn>
                  <a:cxn ang="0">
                    <a:pos x="57" y="161"/>
                  </a:cxn>
                  <a:cxn ang="0">
                    <a:pos x="42" y="132"/>
                  </a:cxn>
                  <a:cxn ang="0">
                    <a:pos x="21" y="74"/>
                  </a:cxn>
                  <a:cxn ang="0">
                    <a:pos x="6" y="32"/>
                  </a:cxn>
                </a:cxnLst>
                <a:rect l="0" t="0" r="r" b="b"/>
                <a:pathLst>
                  <a:path w="2853" h="1070">
                    <a:moveTo>
                      <a:pt x="2" y="0"/>
                    </a:moveTo>
                    <a:lnTo>
                      <a:pt x="0" y="1070"/>
                    </a:lnTo>
                    <a:lnTo>
                      <a:pt x="2853" y="1070"/>
                    </a:lnTo>
                    <a:lnTo>
                      <a:pt x="2850" y="1013"/>
                    </a:lnTo>
                    <a:lnTo>
                      <a:pt x="2535" y="995"/>
                    </a:lnTo>
                    <a:lnTo>
                      <a:pt x="2265" y="977"/>
                    </a:lnTo>
                    <a:lnTo>
                      <a:pt x="1923" y="950"/>
                    </a:lnTo>
                    <a:lnTo>
                      <a:pt x="1635" y="911"/>
                    </a:lnTo>
                    <a:lnTo>
                      <a:pt x="1347" y="857"/>
                    </a:lnTo>
                    <a:lnTo>
                      <a:pt x="996" y="764"/>
                    </a:lnTo>
                    <a:lnTo>
                      <a:pt x="723" y="665"/>
                    </a:lnTo>
                    <a:lnTo>
                      <a:pt x="492" y="554"/>
                    </a:lnTo>
                    <a:lnTo>
                      <a:pt x="351" y="470"/>
                    </a:lnTo>
                    <a:lnTo>
                      <a:pt x="294" y="431"/>
                    </a:lnTo>
                    <a:lnTo>
                      <a:pt x="261" y="404"/>
                    </a:lnTo>
                    <a:lnTo>
                      <a:pt x="231" y="374"/>
                    </a:lnTo>
                    <a:lnTo>
                      <a:pt x="204" y="353"/>
                    </a:lnTo>
                    <a:lnTo>
                      <a:pt x="174" y="320"/>
                    </a:lnTo>
                    <a:lnTo>
                      <a:pt x="144" y="290"/>
                    </a:lnTo>
                    <a:lnTo>
                      <a:pt x="117" y="257"/>
                    </a:lnTo>
                    <a:lnTo>
                      <a:pt x="93" y="221"/>
                    </a:lnTo>
                    <a:lnTo>
                      <a:pt x="57" y="161"/>
                    </a:lnTo>
                    <a:lnTo>
                      <a:pt x="42" y="132"/>
                    </a:lnTo>
                    <a:lnTo>
                      <a:pt x="21" y="74"/>
                    </a:lnTo>
                    <a:lnTo>
                      <a:pt x="6" y="32"/>
                    </a:lnTo>
                  </a:path>
                </a:pathLst>
              </a:custGeom>
              <a:gradFill rotWithShape="0">
                <a:gsLst>
                  <a:gs pos="0">
                    <a:srgbClr val="993366">
                      <a:gamma/>
                      <a:shade val="46275"/>
                      <a:invGamma/>
                    </a:srgbClr>
                  </a:gs>
                  <a:gs pos="50000">
                    <a:srgbClr val="993366"/>
                  </a:gs>
                  <a:gs pos="100000">
                    <a:srgbClr val="993366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7" name="Line 78">
                <a:extLst>
                  <a:ext uri="{FF2B5EF4-FFF2-40B4-BE49-F238E27FC236}">
                    <a16:creationId xmlns:a16="http://schemas.microsoft.com/office/drawing/2014/main" id="{C753E3D7-A811-324A-91A2-2CE75FCB1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2" y="1920"/>
                <a:ext cx="0" cy="9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18" name="Line 79">
                <a:extLst>
                  <a:ext uri="{FF2B5EF4-FFF2-40B4-BE49-F238E27FC236}">
                    <a16:creationId xmlns:a16="http://schemas.microsoft.com/office/drawing/2014/main" id="{2C7DABD3-3787-6A44-8378-6CF72102E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3" y="2890"/>
                <a:ext cx="13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000000"/>
                </a:outerShdw>
              </a:effectLst>
            </p:spPr>
            <p:txBody>
              <a:bodyPr wrap="none" anchor="ctr"/>
              <a:lstStyle/>
              <a:p>
                <a:endParaRPr lang="en-US" sz="1350"/>
              </a:p>
            </p:txBody>
          </p:sp>
          <p:grpSp>
            <p:nvGrpSpPr>
              <p:cNvPr id="19" name="Group 86">
                <a:extLst>
                  <a:ext uri="{FF2B5EF4-FFF2-40B4-BE49-F238E27FC236}">
                    <a16:creationId xmlns:a16="http://schemas.microsoft.com/office/drawing/2014/main" id="{79CB08A6-0735-1C47-B3A6-5EE46A964B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4" y="2200"/>
                <a:ext cx="1264" cy="643"/>
                <a:chOff x="3864" y="2200"/>
                <a:chExt cx="1264" cy="643"/>
              </a:xfrm>
            </p:grpSpPr>
            <p:sp>
              <p:nvSpPr>
                <p:cNvPr id="20" name="Line 81">
                  <a:extLst>
                    <a:ext uri="{FF2B5EF4-FFF2-40B4-BE49-F238E27FC236}">
                      <a16:creationId xmlns:a16="http://schemas.microsoft.com/office/drawing/2014/main" id="{DDEAE63F-3514-094F-80EE-7DEF95E2D9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271170">
                  <a:off x="4844" y="2841"/>
                  <a:ext cx="284" cy="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1" name="Arc 82">
                  <a:extLst>
                    <a:ext uri="{FF2B5EF4-FFF2-40B4-BE49-F238E27FC236}">
                      <a16:creationId xmlns:a16="http://schemas.microsoft.com/office/drawing/2014/main" id="{E416DDD4-5B18-4447-9B14-660C044322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34569">
                  <a:off x="3864" y="2200"/>
                  <a:ext cx="1006" cy="595"/>
                </a:xfrm>
                <a:custGeom>
                  <a:avLst/>
                  <a:gdLst>
                    <a:gd name="G0" fmla="+- 21600 0 0"/>
                    <a:gd name="G1" fmla="+- 0 0 0"/>
                    <a:gd name="G2" fmla="+- 21600 0 0"/>
                    <a:gd name="T0" fmla="*/ 21619 w 21619"/>
                    <a:gd name="T1" fmla="*/ 21600 h 21600"/>
                    <a:gd name="T2" fmla="*/ 0 w 21619"/>
                    <a:gd name="T3" fmla="*/ 0 h 21600"/>
                    <a:gd name="T4" fmla="*/ 21600 w 21619"/>
                    <a:gd name="T5" fmla="*/ 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19" h="21600" fill="none" extrusionOk="0">
                      <a:moveTo>
                        <a:pt x="21618" y="21599"/>
                      </a:moveTo>
                      <a:cubicBezTo>
                        <a:pt x="21612" y="21599"/>
                        <a:pt x="2160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</a:path>
                    <a:path w="21619" h="21600" stroke="0" extrusionOk="0">
                      <a:moveTo>
                        <a:pt x="21618" y="21599"/>
                      </a:moveTo>
                      <a:cubicBezTo>
                        <a:pt x="21612" y="21599"/>
                        <a:pt x="21606" y="21599"/>
                        <a:pt x="21600" y="21600"/>
                      </a:cubicBezTo>
                      <a:cubicBezTo>
                        <a:pt x="9670" y="21600"/>
                        <a:pt x="0" y="11929"/>
                        <a:pt x="0" y="0"/>
                      </a:cubicBezTo>
                      <a:lnTo>
                        <a:pt x="21600" y="0"/>
                      </a:lnTo>
                      <a:close/>
                    </a:path>
                  </a:pathLst>
                </a:custGeom>
                <a:noFill/>
                <a:ln w="12700" cap="rnd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</p:grpSp>
        </p:grpSp>
        <p:sp>
          <p:nvSpPr>
            <p:cNvPr id="13" name="Text Box 95">
              <a:extLst>
                <a:ext uri="{FF2B5EF4-FFF2-40B4-BE49-F238E27FC236}">
                  <a16:creationId xmlns:a16="http://schemas.microsoft.com/office/drawing/2014/main" id="{954676D8-7B99-BC42-AAC9-C9AEC34E1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36" y="3077934"/>
              <a:ext cx="1475190" cy="4001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35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Exponential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2AB49E-0962-734F-98B2-F2A0010EB177}"/>
              </a:ext>
            </a:extLst>
          </p:cNvPr>
          <p:cNvGrpSpPr/>
          <p:nvPr/>
        </p:nvGrpSpPr>
        <p:grpSpPr>
          <a:xfrm>
            <a:off x="1248861" y="3598443"/>
            <a:ext cx="2098262" cy="1625262"/>
            <a:chOff x="5910202" y="802150"/>
            <a:chExt cx="2797683" cy="216701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9F83C66-E95E-2549-9610-77E64DD38D38}"/>
                </a:ext>
              </a:extLst>
            </p:cNvPr>
            <p:cNvGrpSpPr/>
            <p:nvPr/>
          </p:nvGrpSpPr>
          <p:grpSpPr>
            <a:xfrm>
              <a:off x="6182172" y="802150"/>
              <a:ext cx="2525713" cy="2167016"/>
              <a:chOff x="723675" y="3420762"/>
              <a:chExt cx="2525713" cy="2167016"/>
            </a:xfrm>
          </p:grpSpPr>
          <p:grpSp>
            <p:nvGrpSpPr>
              <p:cNvPr id="25" name="Group 110">
                <a:extLst>
                  <a:ext uri="{FF2B5EF4-FFF2-40B4-BE49-F238E27FC236}">
                    <a16:creationId xmlns:a16="http://schemas.microsoft.com/office/drawing/2014/main" id="{5C4A8B65-E9D2-654D-B13D-C2EAE23EF1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675" y="3943126"/>
                <a:ext cx="2525713" cy="1644652"/>
                <a:chOff x="465" y="2183"/>
                <a:chExt cx="1591" cy="1036"/>
              </a:xfrm>
            </p:grpSpPr>
            <p:sp>
              <p:nvSpPr>
                <p:cNvPr id="27" name="Line 39">
                  <a:extLst>
                    <a:ext uri="{FF2B5EF4-FFF2-40B4-BE49-F238E27FC236}">
                      <a16:creationId xmlns:a16="http://schemas.microsoft.com/office/drawing/2014/main" id="{603604A8-F8AA-DA48-BF67-313CC5298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" y="2183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28" name="Rectangle 41">
                  <a:extLst>
                    <a:ext uri="{FF2B5EF4-FFF2-40B4-BE49-F238E27FC236}">
                      <a16:creationId xmlns:a16="http://schemas.microsoft.com/office/drawing/2014/main" id="{7DF70D41-D16B-CB46-84AF-C919B0E491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2" y="2930"/>
                  <a:ext cx="244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algn="l"/>
                  <a:r>
                    <a:rPr lang="en-US" i="1">
                      <a:latin typeface="Book Antiqua" pitchFamily="18" charset="0"/>
                    </a:rPr>
                    <a:t> </a:t>
                  </a:r>
                  <a:r>
                    <a:rPr lang="en-US" sz="1500" i="1">
                      <a:latin typeface="Book Antiqua" pitchFamily="18" charset="0"/>
                    </a:rPr>
                    <a:t>x</a:t>
                  </a:r>
                </a:p>
              </p:txBody>
            </p:sp>
            <p:sp>
              <p:nvSpPr>
                <p:cNvPr id="29" name="Line 49">
                  <a:extLst>
                    <a:ext uri="{FF2B5EF4-FFF2-40B4-BE49-F238E27FC236}">
                      <a16:creationId xmlns:a16="http://schemas.microsoft.com/office/drawing/2014/main" id="{592DE305-6CB7-E54E-9F30-E04A473DDE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" y="3096"/>
                  <a:ext cx="14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grpSp>
              <p:nvGrpSpPr>
                <p:cNvPr id="30" name="Group 109">
                  <a:extLst>
                    <a:ext uri="{FF2B5EF4-FFF2-40B4-BE49-F238E27FC236}">
                      <a16:creationId xmlns:a16="http://schemas.microsoft.com/office/drawing/2014/main" id="{8A311430-744E-C045-B3D5-2CBAC49CF1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7" y="2787"/>
                  <a:ext cx="1042" cy="318"/>
                  <a:chOff x="637" y="2787"/>
                  <a:chExt cx="1042" cy="318"/>
                </a:xfrm>
              </p:grpSpPr>
              <p:sp>
                <p:nvSpPr>
                  <p:cNvPr id="31" name="Freeform 46">
                    <a:extLst>
                      <a:ext uri="{FF2B5EF4-FFF2-40B4-BE49-F238E27FC236}">
                        <a16:creationId xmlns:a16="http://schemas.microsoft.com/office/drawing/2014/main" id="{D98060D8-739E-A746-9B2E-9BAEF248F4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7" y="2790"/>
                    <a:ext cx="1041" cy="303"/>
                  </a:xfrm>
                  <a:custGeom>
                    <a:avLst/>
                    <a:gdLst/>
                    <a:ahLst/>
                    <a:cxnLst>
                      <a:cxn ang="0">
                        <a:pos x="13" y="302"/>
                      </a:cxn>
                      <a:cxn ang="0">
                        <a:pos x="15" y="0"/>
                      </a:cxn>
                      <a:cxn ang="0">
                        <a:pos x="1041" y="0"/>
                      </a:cxn>
                      <a:cxn ang="0">
                        <a:pos x="1041" y="303"/>
                      </a:cxn>
                      <a:cxn ang="0">
                        <a:pos x="0" y="303"/>
                      </a:cxn>
                    </a:cxnLst>
                    <a:rect l="0" t="0" r="r" b="b"/>
                    <a:pathLst>
                      <a:path w="1041" h="303">
                        <a:moveTo>
                          <a:pt x="13" y="302"/>
                        </a:moveTo>
                        <a:lnTo>
                          <a:pt x="15" y="0"/>
                        </a:lnTo>
                        <a:lnTo>
                          <a:pt x="1041" y="0"/>
                        </a:lnTo>
                        <a:lnTo>
                          <a:pt x="1041" y="303"/>
                        </a:lnTo>
                        <a:lnTo>
                          <a:pt x="0" y="30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93366">
                          <a:gamma/>
                          <a:shade val="46275"/>
                          <a:invGamma/>
                        </a:srgbClr>
                      </a:gs>
                      <a:gs pos="50000">
                        <a:srgbClr val="993366"/>
                      </a:gs>
                      <a:gs pos="100000">
                        <a:srgbClr val="993366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32" name="Line 47">
                    <a:extLst>
                      <a:ext uri="{FF2B5EF4-FFF2-40B4-BE49-F238E27FC236}">
                        <a16:creationId xmlns:a16="http://schemas.microsoft.com/office/drawing/2014/main" id="{5232D4EC-0338-0F41-9A17-4576BDCADE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78" y="2787"/>
                    <a:ext cx="0" cy="3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33" name="Line 48">
                    <a:extLst>
                      <a:ext uri="{FF2B5EF4-FFF2-40B4-BE49-F238E27FC236}">
                        <a16:creationId xmlns:a16="http://schemas.microsoft.com/office/drawing/2014/main" id="{634CA5C5-0798-EF47-822D-D9C19A509B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5" y="2787"/>
                    <a:ext cx="10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34" name="Line 53">
                    <a:extLst>
                      <a:ext uri="{FF2B5EF4-FFF2-40B4-BE49-F238E27FC236}">
                        <a16:creationId xmlns:a16="http://schemas.microsoft.com/office/drawing/2014/main" id="{E6E75959-0FAC-444F-9678-B0AD04641F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" y="2789"/>
                    <a:ext cx="0" cy="30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sp>
            <p:nvSpPr>
              <p:cNvPr id="26" name="Text Box 94">
                <a:extLst>
                  <a:ext uri="{FF2B5EF4-FFF2-40B4-BE49-F238E27FC236}">
                    <a16:creationId xmlns:a16="http://schemas.microsoft.com/office/drawing/2014/main" id="{91216793-6871-6448-87CB-163E9E4CAB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6023" y="3420762"/>
                <a:ext cx="1124668" cy="4001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effectLst>
                      <a:outerShdw sx="1000" sy="1000" algn="ctr" rotWithShape="0">
                        <a:srgbClr val="000000"/>
                      </a:outerShdw>
                    </a:effectLst>
                    <a:latin typeface="Book Antiqua" pitchFamily="18" charset="0"/>
                  </a:rPr>
                  <a:t>Uniform</a:t>
                </a:r>
              </a:p>
            </p:txBody>
          </p:sp>
        </p:grpSp>
        <p:sp>
          <p:nvSpPr>
            <p:cNvPr id="24" name="Rectangle 17">
              <a:extLst>
                <a:ext uri="{FF2B5EF4-FFF2-40B4-BE49-F238E27FC236}">
                  <a16:creationId xmlns:a16="http://schemas.microsoft.com/office/drawing/2014/main" id="{B0F2DE07-8981-1A40-9D54-05A027D19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02" y="903194"/>
              <a:ext cx="546091" cy="36228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41672" tIns="20241" rIns="41672" bIns="20241">
              <a:spAutoFit/>
            </a:bodyPr>
            <a:lstStyle/>
            <a:p>
              <a:pPr defTabSz="247650"/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f 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sp>
        <p:nvSpPr>
          <p:cNvPr id="37" name="Rectangle 43">
            <a:extLst>
              <a:ext uri="{FF2B5EF4-FFF2-40B4-BE49-F238E27FC236}">
                <a16:creationId xmlns:a16="http://schemas.microsoft.com/office/drawing/2014/main" id="{24C66F0E-A786-934D-9FD9-012B4CC0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683" y="4725858"/>
            <a:ext cx="319088" cy="354806"/>
          </a:xfrm>
          <a:prstGeom prst="rect">
            <a:avLst/>
          </a:pr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8" name="Rectangle 46">
            <a:extLst>
              <a:ext uri="{FF2B5EF4-FFF2-40B4-BE49-F238E27FC236}">
                <a16:creationId xmlns:a16="http://schemas.microsoft.com/office/drawing/2014/main" id="{B31072F5-18FD-CA4D-A993-986FBC49E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422" y="5012963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sp>
        <p:nvSpPr>
          <p:cNvPr id="39" name="Rectangle 47">
            <a:extLst>
              <a:ext uri="{FF2B5EF4-FFF2-40B4-BE49-F238E27FC236}">
                <a16:creationId xmlns:a16="http://schemas.microsoft.com/office/drawing/2014/main" id="{60257DA0-433B-C74F-A68D-4C374F6A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891" y="5012963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sp>
        <p:nvSpPr>
          <p:cNvPr id="40" name="Rectangle 46">
            <a:extLst>
              <a:ext uri="{FF2B5EF4-FFF2-40B4-BE49-F238E27FC236}">
                <a16:creationId xmlns:a16="http://schemas.microsoft.com/office/drawing/2014/main" id="{0FD7E8C1-3710-E148-A9D3-83CF70BFC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320" y="4989007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sp>
        <p:nvSpPr>
          <p:cNvPr id="41" name="Rectangle 47">
            <a:extLst>
              <a:ext uri="{FF2B5EF4-FFF2-40B4-BE49-F238E27FC236}">
                <a16:creationId xmlns:a16="http://schemas.microsoft.com/office/drawing/2014/main" id="{5FBEE12E-C40D-6347-AB42-EEB69973F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8789" y="4989007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sp>
        <p:nvSpPr>
          <p:cNvPr id="42" name="Rectangle 46">
            <a:extLst>
              <a:ext uri="{FF2B5EF4-FFF2-40B4-BE49-F238E27FC236}">
                <a16:creationId xmlns:a16="http://schemas.microsoft.com/office/drawing/2014/main" id="{22324C47-164A-6447-9A30-CD9F10F19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734" y="4970440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1</a:t>
            </a:r>
          </a:p>
        </p:txBody>
      </p:sp>
      <p:sp>
        <p:nvSpPr>
          <p:cNvPr id="43" name="Rectangle 47">
            <a:extLst>
              <a:ext uri="{FF2B5EF4-FFF2-40B4-BE49-F238E27FC236}">
                <a16:creationId xmlns:a16="http://schemas.microsoft.com/office/drawing/2014/main" id="{2825969B-E833-354D-9CCC-E82D328B0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2203" y="4970440"/>
            <a:ext cx="342242" cy="344326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sz="1500" i="1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sz="1200" baseline="-2500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2</a:t>
            </a:r>
          </a:p>
        </p:txBody>
      </p:sp>
      <p:sp>
        <p:nvSpPr>
          <p:cNvPr id="44" name="Freeform 55">
            <a:extLst>
              <a:ext uri="{FF2B5EF4-FFF2-40B4-BE49-F238E27FC236}">
                <a16:creationId xmlns:a16="http://schemas.microsoft.com/office/drawing/2014/main" id="{696FA873-99E0-2743-B244-70E9552286E4}"/>
              </a:ext>
            </a:extLst>
          </p:cNvPr>
          <p:cNvSpPr>
            <a:spLocks/>
          </p:cNvSpPr>
          <p:nvPr/>
        </p:nvSpPr>
        <p:spPr bwMode="auto">
          <a:xfrm>
            <a:off x="4764345" y="4324631"/>
            <a:ext cx="473869" cy="748904"/>
          </a:xfrm>
          <a:custGeom>
            <a:avLst/>
            <a:gdLst/>
            <a:ahLst/>
            <a:cxnLst>
              <a:cxn ang="0">
                <a:pos x="2" y="0"/>
              </a:cxn>
              <a:cxn ang="0">
                <a:pos x="4" y="11"/>
              </a:cxn>
              <a:cxn ang="0">
                <a:pos x="8" y="27"/>
              </a:cxn>
              <a:cxn ang="0">
                <a:pos x="13" y="48"/>
              </a:cxn>
              <a:cxn ang="0">
                <a:pos x="17" y="63"/>
              </a:cxn>
              <a:cxn ang="0">
                <a:pos x="20" y="80"/>
              </a:cxn>
              <a:cxn ang="0">
                <a:pos x="24" y="98"/>
              </a:cxn>
              <a:cxn ang="0">
                <a:pos x="29" y="113"/>
              </a:cxn>
              <a:cxn ang="0">
                <a:pos x="30" y="131"/>
              </a:cxn>
              <a:cxn ang="0">
                <a:pos x="34" y="146"/>
              </a:cxn>
              <a:cxn ang="0">
                <a:pos x="37" y="163"/>
              </a:cxn>
              <a:cxn ang="0">
                <a:pos x="41" y="180"/>
              </a:cxn>
              <a:cxn ang="0">
                <a:pos x="43" y="196"/>
              </a:cxn>
              <a:cxn ang="0">
                <a:pos x="47" y="213"/>
              </a:cxn>
              <a:cxn ang="0">
                <a:pos x="51" y="230"/>
              </a:cxn>
              <a:cxn ang="0">
                <a:pos x="55" y="246"/>
              </a:cxn>
              <a:cxn ang="0">
                <a:pos x="60" y="264"/>
              </a:cxn>
              <a:cxn ang="0">
                <a:pos x="64" y="279"/>
              </a:cxn>
              <a:cxn ang="0">
                <a:pos x="70" y="296"/>
              </a:cxn>
              <a:cxn ang="0">
                <a:pos x="74" y="313"/>
              </a:cxn>
              <a:cxn ang="0">
                <a:pos x="79" y="328"/>
              </a:cxn>
              <a:cxn ang="0">
                <a:pos x="86" y="346"/>
              </a:cxn>
              <a:cxn ang="0">
                <a:pos x="90" y="362"/>
              </a:cxn>
              <a:cxn ang="0">
                <a:pos x="98" y="380"/>
              </a:cxn>
              <a:cxn ang="0">
                <a:pos x="103" y="394"/>
              </a:cxn>
              <a:cxn ang="0">
                <a:pos x="109" y="409"/>
              </a:cxn>
              <a:cxn ang="0">
                <a:pos x="117" y="423"/>
              </a:cxn>
              <a:cxn ang="0">
                <a:pos x="124" y="436"/>
              </a:cxn>
              <a:cxn ang="0">
                <a:pos x="131" y="451"/>
              </a:cxn>
              <a:cxn ang="0">
                <a:pos x="139" y="463"/>
              </a:cxn>
              <a:cxn ang="0">
                <a:pos x="148" y="477"/>
              </a:cxn>
              <a:cxn ang="0">
                <a:pos x="159" y="492"/>
              </a:cxn>
              <a:cxn ang="0">
                <a:pos x="172" y="506"/>
              </a:cxn>
              <a:cxn ang="0">
                <a:pos x="180" y="512"/>
              </a:cxn>
              <a:cxn ang="0">
                <a:pos x="191" y="521"/>
              </a:cxn>
              <a:cxn ang="0">
                <a:pos x="202" y="529"/>
              </a:cxn>
              <a:cxn ang="0">
                <a:pos x="216" y="539"/>
              </a:cxn>
              <a:cxn ang="0">
                <a:pos x="230" y="548"/>
              </a:cxn>
              <a:cxn ang="0">
                <a:pos x="242" y="554"/>
              </a:cxn>
              <a:cxn ang="0">
                <a:pos x="253" y="561"/>
              </a:cxn>
              <a:cxn ang="0">
                <a:pos x="263" y="565"/>
              </a:cxn>
              <a:cxn ang="0">
                <a:pos x="274" y="570"/>
              </a:cxn>
              <a:cxn ang="0">
                <a:pos x="288" y="576"/>
              </a:cxn>
              <a:cxn ang="0">
                <a:pos x="281" y="574"/>
              </a:cxn>
              <a:cxn ang="0">
                <a:pos x="296" y="580"/>
              </a:cxn>
              <a:cxn ang="0">
                <a:pos x="307" y="586"/>
              </a:cxn>
              <a:cxn ang="0">
                <a:pos x="325" y="595"/>
              </a:cxn>
              <a:cxn ang="0">
                <a:pos x="344" y="602"/>
              </a:cxn>
              <a:cxn ang="0">
                <a:pos x="370" y="609"/>
              </a:cxn>
              <a:cxn ang="0">
                <a:pos x="385" y="618"/>
              </a:cxn>
              <a:cxn ang="0">
                <a:pos x="398" y="629"/>
              </a:cxn>
              <a:cxn ang="0">
                <a:pos x="0" y="628"/>
              </a:cxn>
              <a:cxn ang="0">
                <a:pos x="2" y="0"/>
              </a:cxn>
            </a:cxnLst>
            <a:rect l="0" t="0" r="r" b="b"/>
            <a:pathLst>
              <a:path w="398" h="629">
                <a:moveTo>
                  <a:pt x="2" y="0"/>
                </a:moveTo>
                <a:lnTo>
                  <a:pt x="4" y="11"/>
                </a:lnTo>
                <a:lnTo>
                  <a:pt x="8" y="27"/>
                </a:lnTo>
                <a:lnTo>
                  <a:pt x="13" y="48"/>
                </a:lnTo>
                <a:lnTo>
                  <a:pt x="17" y="63"/>
                </a:lnTo>
                <a:lnTo>
                  <a:pt x="20" y="80"/>
                </a:lnTo>
                <a:lnTo>
                  <a:pt x="24" y="98"/>
                </a:lnTo>
                <a:lnTo>
                  <a:pt x="29" y="113"/>
                </a:lnTo>
                <a:lnTo>
                  <a:pt x="30" y="131"/>
                </a:lnTo>
                <a:lnTo>
                  <a:pt x="34" y="146"/>
                </a:lnTo>
                <a:lnTo>
                  <a:pt x="37" y="163"/>
                </a:lnTo>
                <a:lnTo>
                  <a:pt x="41" y="180"/>
                </a:lnTo>
                <a:lnTo>
                  <a:pt x="43" y="196"/>
                </a:lnTo>
                <a:lnTo>
                  <a:pt x="47" y="213"/>
                </a:lnTo>
                <a:lnTo>
                  <a:pt x="51" y="230"/>
                </a:lnTo>
                <a:lnTo>
                  <a:pt x="55" y="246"/>
                </a:lnTo>
                <a:lnTo>
                  <a:pt x="60" y="264"/>
                </a:lnTo>
                <a:lnTo>
                  <a:pt x="64" y="279"/>
                </a:lnTo>
                <a:lnTo>
                  <a:pt x="70" y="296"/>
                </a:lnTo>
                <a:lnTo>
                  <a:pt x="74" y="313"/>
                </a:lnTo>
                <a:lnTo>
                  <a:pt x="79" y="328"/>
                </a:lnTo>
                <a:lnTo>
                  <a:pt x="86" y="346"/>
                </a:lnTo>
                <a:lnTo>
                  <a:pt x="90" y="362"/>
                </a:lnTo>
                <a:lnTo>
                  <a:pt x="98" y="380"/>
                </a:lnTo>
                <a:lnTo>
                  <a:pt x="103" y="394"/>
                </a:lnTo>
                <a:lnTo>
                  <a:pt x="109" y="409"/>
                </a:lnTo>
                <a:lnTo>
                  <a:pt x="117" y="423"/>
                </a:lnTo>
                <a:lnTo>
                  <a:pt x="124" y="436"/>
                </a:lnTo>
                <a:lnTo>
                  <a:pt x="131" y="451"/>
                </a:lnTo>
                <a:lnTo>
                  <a:pt x="139" y="463"/>
                </a:lnTo>
                <a:lnTo>
                  <a:pt x="148" y="477"/>
                </a:lnTo>
                <a:lnTo>
                  <a:pt x="159" y="492"/>
                </a:lnTo>
                <a:lnTo>
                  <a:pt x="172" y="506"/>
                </a:lnTo>
                <a:lnTo>
                  <a:pt x="180" y="512"/>
                </a:lnTo>
                <a:lnTo>
                  <a:pt x="191" y="521"/>
                </a:lnTo>
                <a:lnTo>
                  <a:pt x="202" y="529"/>
                </a:lnTo>
                <a:lnTo>
                  <a:pt x="216" y="539"/>
                </a:lnTo>
                <a:lnTo>
                  <a:pt x="230" y="548"/>
                </a:lnTo>
                <a:lnTo>
                  <a:pt x="242" y="554"/>
                </a:lnTo>
                <a:lnTo>
                  <a:pt x="253" y="561"/>
                </a:lnTo>
                <a:lnTo>
                  <a:pt x="263" y="565"/>
                </a:lnTo>
                <a:lnTo>
                  <a:pt x="274" y="570"/>
                </a:lnTo>
                <a:lnTo>
                  <a:pt x="288" y="576"/>
                </a:lnTo>
                <a:lnTo>
                  <a:pt x="281" y="574"/>
                </a:lnTo>
                <a:lnTo>
                  <a:pt x="296" y="580"/>
                </a:lnTo>
                <a:lnTo>
                  <a:pt x="307" y="586"/>
                </a:lnTo>
                <a:lnTo>
                  <a:pt x="325" y="595"/>
                </a:lnTo>
                <a:lnTo>
                  <a:pt x="344" y="602"/>
                </a:lnTo>
                <a:lnTo>
                  <a:pt x="370" y="609"/>
                </a:lnTo>
                <a:lnTo>
                  <a:pt x="385" y="618"/>
                </a:lnTo>
                <a:lnTo>
                  <a:pt x="398" y="629"/>
                </a:lnTo>
                <a:lnTo>
                  <a:pt x="0" y="628"/>
                </a:lnTo>
                <a:lnTo>
                  <a:pt x="2" y="0"/>
                </a:lnTo>
              </a:path>
            </a:pathLst>
          </a:custGeom>
          <a:gradFill rotWithShape="0">
            <a:gsLst>
              <a:gs pos="0">
                <a:srgbClr val="33CCCC">
                  <a:gamma/>
                  <a:shade val="46275"/>
                  <a:invGamma/>
                </a:srgbClr>
              </a:gs>
              <a:gs pos="50000">
                <a:srgbClr val="33CCCC"/>
              </a:gs>
              <a:gs pos="100000">
                <a:srgbClr val="33CCCC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5" name="Freeform 56">
            <a:extLst>
              <a:ext uri="{FF2B5EF4-FFF2-40B4-BE49-F238E27FC236}">
                <a16:creationId xmlns:a16="http://schemas.microsoft.com/office/drawing/2014/main" id="{9F6D73F9-4AA1-6A4E-AD9B-3EEC44A52680}"/>
              </a:ext>
            </a:extLst>
          </p:cNvPr>
          <p:cNvSpPr>
            <a:spLocks/>
          </p:cNvSpPr>
          <p:nvPr/>
        </p:nvSpPr>
        <p:spPr bwMode="auto">
          <a:xfrm>
            <a:off x="4981930" y="4942285"/>
            <a:ext cx="257175" cy="1381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18"/>
              </a:cxn>
              <a:cxn ang="0">
                <a:pos x="1" y="31"/>
              </a:cxn>
              <a:cxn ang="0">
                <a:pos x="1" y="48"/>
              </a:cxn>
              <a:cxn ang="0">
                <a:pos x="0" y="62"/>
              </a:cxn>
              <a:cxn ang="0">
                <a:pos x="0" y="76"/>
              </a:cxn>
              <a:cxn ang="0">
                <a:pos x="0" y="89"/>
              </a:cxn>
              <a:cxn ang="0">
                <a:pos x="0" y="103"/>
              </a:cxn>
              <a:cxn ang="0">
                <a:pos x="0" y="116"/>
              </a:cxn>
              <a:cxn ang="0">
                <a:pos x="216" y="116"/>
              </a:cxn>
              <a:cxn ang="0">
                <a:pos x="193" y="102"/>
              </a:cxn>
              <a:cxn ang="0">
                <a:pos x="174" y="92"/>
              </a:cxn>
              <a:cxn ang="0">
                <a:pos x="157" y="87"/>
              </a:cxn>
              <a:cxn ang="0">
                <a:pos x="144" y="81"/>
              </a:cxn>
              <a:cxn ang="0">
                <a:pos x="133" y="75"/>
              </a:cxn>
              <a:cxn ang="0">
                <a:pos x="124" y="70"/>
              </a:cxn>
              <a:cxn ang="0">
                <a:pos x="116" y="68"/>
              </a:cxn>
              <a:cxn ang="0">
                <a:pos x="98" y="58"/>
              </a:cxn>
              <a:cxn ang="0">
                <a:pos x="87" y="54"/>
              </a:cxn>
              <a:cxn ang="0">
                <a:pos x="72" y="48"/>
              </a:cxn>
              <a:cxn ang="0">
                <a:pos x="59" y="40"/>
              </a:cxn>
              <a:cxn ang="0">
                <a:pos x="47" y="32"/>
              </a:cxn>
              <a:cxn ang="0">
                <a:pos x="37" y="30"/>
              </a:cxn>
              <a:cxn ang="0">
                <a:pos x="28" y="24"/>
              </a:cxn>
              <a:cxn ang="0">
                <a:pos x="22" y="20"/>
              </a:cxn>
              <a:cxn ang="0">
                <a:pos x="12" y="9"/>
              </a:cxn>
              <a:cxn ang="0">
                <a:pos x="0" y="4"/>
              </a:cxn>
              <a:cxn ang="0">
                <a:pos x="1" y="4"/>
              </a:cxn>
            </a:cxnLst>
            <a:rect l="0" t="0" r="r" b="b"/>
            <a:pathLst>
              <a:path w="216" h="116">
                <a:moveTo>
                  <a:pt x="0" y="0"/>
                </a:moveTo>
                <a:lnTo>
                  <a:pt x="1" y="18"/>
                </a:lnTo>
                <a:lnTo>
                  <a:pt x="1" y="31"/>
                </a:lnTo>
                <a:lnTo>
                  <a:pt x="1" y="48"/>
                </a:lnTo>
                <a:lnTo>
                  <a:pt x="0" y="62"/>
                </a:lnTo>
                <a:lnTo>
                  <a:pt x="0" y="76"/>
                </a:lnTo>
                <a:lnTo>
                  <a:pt x="0" y="89"/>
                </a:lnTo>
                <a:lnTo>
                  <a:pt x="0" y="103"/>
                </a:lnTo>
                <a:lnTo>
                  <a:pt x="0" y="116"/>
                </a:lnTo>
                <a:lnTo>
                  <a:pt x="216" y="116"/>
                </a:lnTo>
                <a:lnTo>
                  <a:pt x="193" y="102"/>
                </a:lnTo>
                <a:lnTo>
                  <a:pt x="174" y="92"/>
                </a:lnTo>
                <a:lnTo>
                  <a:pt x="157" y="87"/>
                </a:lnTo>
                <a:lnTo>
                  <a:pt x="144" y="81"/>
                </a:lnTo>
                <a:lnTo>
                  <a:pt x="133" y="75"/>
                </a:lnTo>
                <a:lnTo>
                  <a:pt x="124" y="70"/>
                </a:lnTo>
                <a:lnTo>
                  <a:pt x="116" y="68"/>
                </a:lnTo>
                <a:lnTo>
                  <a:pt x="98" y="58"/>
                </a:lnTo>
                <a:lnTo>
                  <a:pt x="87" y="54"/>
                </a:lnTo>
                <a:lnTo>
                  <a:pt x="72" y="48"/>
                </a:lnTo>
                <a:lnTo>
                  <a:pt x="59" y="40"/>
                </a:lnTo>
                <a:lnTo>
                  <a:pt x="47" y="32"/>
                </a:lnTo>
                <a:lnTo>
                  <a:pt x="37" y="30"/>
                </a:lnTo>
                <a:lnTo>
                  <a:pt x="28" y="24"/>
                </a:lnTo>
                <a:lnTo>
                  <a:pt x="22" y="20"/>
                </a:lnTo>
                <a:lnTo>
                  <a:pt x="12" y="9"/>
                </a:lnTo>
                <a:lnTo>
                  <a:pt x="0" y="4"/>
                </a:lnTo>
                <a:lnTo>
                  <a:pt x="1" y="4"/>
                </a:lnTo>
              </a:path>
            </a:pathLst>
          </a:custGeom>
          <a:solidFill>
            <a:srgbClr val="993366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46" name="Freeform 61">
            <a:extLst>
              <a:ext uri="{FF2B5EF4-FFF2-40B4-BE49-F238E27FC236}">
                <a16:creationId xmlns:a16="http://schemas.microsoft.com/office/drawing/2014/main" id="{A5334A39-2D68-384E-A42B-CF07B63144D7}"/>
              </a:ext>
            </a:extLst>
          </p:cNvPr>
          <p:cNvSpPr>
            <a:spLocks/>
          </p:cNvSpPr>
          <p:nvPr/>
        </p:nvSpPr>
        <p:spPr bwMode="auto">
          <a:xfrm>
            <a:off x="6233232" y="4606524"/>
            <a:ext cx="340519" cy="467916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93"/>
              </a:cxn>
              <a:cxn ang="0">
                <a:pos x="286" y="393"/>
              </a:cxn>
              <a:cxn ang="0">
                <a:pos x="285" y="200"/>
              </a:cxn>
              <a:cxn ang="0">
                <a:pos x="279" y="200"/>
              </a:cxn>
              <a:cxn ang="0">
                <a:pos x="266" y="194"/>
              </a:cxn>
              <a:cxn ang="0">
                <a:pos x="255" y="186"/>
              </a:cxn>
              <a:cxn ang="0">
                <a:pos x="242" y="180"/>
              </a:cxn>
              <a:cxn ang="0">
                <a:pos x="228" y="170"/>
              </a:cxn>
              <a:cxn ang="0">
                <a:pos x="215" y="165"/>
              </a:cxn>
              <a:cxn ang="0">
                <a:pos x="203" y="158"/>
              </a:cxn>
              <a:cxn ang="0">
                <a:pos x="186" y="147"/>
              </a:cxn>
              <a:cxn ang="0">
                <a:pos x="168" y="137"/>
              </a:cxn>
              <a:cxn ang="0">
                <a:pos x="156" y="128"/>
              </a:cxn>
              <a:cxn ang="0">
                <a:pos x="143" y="122"/>
              </a:cxn>
              <a:cxn ang="0">
                <a:pos x="131" y="110"/>
              </a:cxn>
              <a:cxn ang="0">
                <a:pos x="113" y="98"/>
              </a:cxn>
              <a:cxn ang="0">
                <a:pos x="99" y="89"/>
              </a:cxn>
              <a:cxn ang="0">
                <a:pos x="84" y="80"/>
              </a:cxn>
              <a:cxn ang="0">
                <a:pos x="66" y="62"/>
              </a:cxn>
              <a:cxn ang="0">
                <a:pos x="48" y="47"/>
              </a:cxn>
              <a:cxn ang="0">
                <a:pos x="35" y="33"/>
              </a:cxn>
              <a:cxn ang="0">
                <a:pos x="24" y="24"/>
              </a:cxn>
              <a:cxn ang="0">
                <a:pos x="14" y="14"/>
              </a:cxn>
              <a:cxn ang="0">
                <a:pos x="6" y="8"/>
              </a:cxn>
            </a:cxnLst>
            <a:rect l="0" t="0" r="r" b="b"/>
            <a:pathLst>
              <a:path w="286" h="393">
                <a:moveTo>
                  <a:pt x="0" y="0"/>
                </a:moveTo>
                <a:lnTo>
                  <a:pt x="0" y="393"/>
                </a:lnTo>
                <a:lnTo>
                  <a:pt x="286" y="393"/>
                </a:lnTo>
                <a:lnTo>
                  <a:pt x="285" y="200"/>
                </a:lnTo>
                <a:lnTo>
                  <a:pt x="279" y="200"/>
                </a:lnTo>
                <a:lnTo>
                  <a:pt x="266" y="194"/>
                </a:lnTo>
                <a:lnTo>
                  <a:pt x="255" y="186"/>
                </a:lnTo>
                <a:lnTo>
                  <a:pt x="242" y="180"/>
                </a:lnTo>
                <a:lnTo>
                  <a:pt x="228" y="170"/>
                </a:lnTo>
                <a:lnTo>
                  <a:pt x="215" y="165"/>
                </a:lnTo>
                <a:lnTo>
                  <a:pt x="203" y="158"/>
                </a:lnTo>
                <a:lnTo>
                  <a:pt x="186" y="147"/>
                </a:lnTo>
                <a:lnTo>
                  <a:pt x="168" y="137"/>
                </a:lnTo>
                <a:lnTo>
                  <a:pt x="156" y="128"/>
                </a:lnTo>
                <a:lnTo>
                  <a:pt x="143" y="122"/>
                </a:lnTo>
                <a:lnTo>
                  <a:pt x="131" y="110"/>
                </a:lnTo>
                <a:lnTo>
                  <a:pt x="113" y="98"/>
                </a:lnTo>
                <a:lnTo>
                  <a:pt x="99" y="89"/>
                </a:lnTo>
                <a:lnTo>
                  <a:pt x="84" y="80"/>
                </a:lnTo>
                <a:lnTo>
                  <a:pt x="66" y="62"/>
                </a:lnTo>
                <a:lnTo>
                  <a:pt x="48" y="47"/>
                </a:lnTo>
                <a:lnTo>
                  <a:pt x="35" y="33"/>
                </a:lnTo>
                <a:lnTo>
                  <a:pt x="24" y="24"/>
                </a:lnTo>
                <a:lnTo>
                  <a:pt x="14" y="14"/>
                </a:lnTo>
                <a:lnTo>
                  <a:pt x="6" y="8"/>
                </a:lnTo>
              </a:path>
            </a:pathLst>
          </a:custGeom>
          <a:gradFill rotWithShape="0">
            <a:gsLst>
              <a:gs pos="0">
                <a:srgbClr val="66FFFF">
                  <a:gamma/>
                  <a:shade val="46275"/>
                  <a:invGamma/>
                </a:srgbClr>
              </a:gs>
              <a:gs pos="50000">
                <a:srgbClr val="66FFFF"/>
              </a:gs>
              <a:gs pos="100000">
                <a:srgbClr val="66FFFF">
                  <a:gamma/>
                  <a:shade val="46275"/>
                  <a:invGamma/>
                </a:srgbClr>
              </a:gs>
            </a:gsLst>
            <a:lin ang="0" scaled="1"/>
          </a:gra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C55886-E23F-3DE9-3F46-63C3D0D356E0}"/>
                  </a:ext>
                </a:extLst>
              </p:cNvPr>
              <p:cNvSpPr txBox="1"/>
              <p:nvPr/>
            </p:nvSpPr>
            <p:spPr>
              <a:xfrm>
                <a:off x="4264573" y="3088071"/>
                <a:ext cx="1516441" cy="20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sz="1350" i="1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C55886-E23F-3DE9-3F46-63C3D0D3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573" y="3088071"/>
                <a:ext cx="1516441" cy="207749"/>
              </a:xfrm>
              <a:prstGeom prst="rect">
                <a:avLst/>
              </a:prstGeom>
              <a:blipFill>
                <a:blip r:embed="rId2"/>
                <a:stretch>
                  <a:fillRect l="-3333" t="-11765" r="-1667" b="-4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F35970-C719-DACE-AB2B-300B2257F20E}"/>
                  </a:ext>
                </a:extLst>
              </p:cNvPr>
              <p:cNvSpPr txBox="1"/>
              <p:nvPr/>
            </p:nvSpPr>
            <p:spPr>
              <a:xfrm>
                <a:off x="1961401" y="5332952"/>
                <a:ext cx="821443" cy="633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35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2F35970-C719-DACE-AB2B-300B2257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401" y="5332952"/>
                <a:ext cx="821443" cy="633700"/>
              </a:xfrm>
              <a:prstGeom prst="rect">
                <a:avLst/>
              </a:prstGeom>
              <a:blipFill>
                <a:blip r:embed="rId3"/>
                <a:stretch>
                  <a:fillRect l="-84848" t="-132000" r="-3030" b="-19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3672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32A8-1B8D-BB44-8281-EA023D0B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FB7A-0BBE-2643-B0BB-C75442652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954" y="2305920"/>
            <a:ext cx="4022721" cy="2941935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 random variable is uniformly distributed whenever the probability is proportional to the interval’s length. </a:t>
            </a:r>
          </a:p>
          <a:p>
            <a:r>
              <a:rPr lang="en-US" dirty="0"/>
              <a:t>The uniform probability density function is:</a:t>
            </a:r>
          </a:p>
          <a:p>
            <a:endParaRPr lang="en-US" dirty="0"/>
          </a:p>
          <a:p>
            <a:endParaRPr lang="en-US" dirty="0"/>
          </a:p>
          <a:p>
            <a:pPr marL="3572" indent="0">
              <a:buNone/>
            </a:pPr>
            <a:endParaRPr lang="en-US" dirty="0"/>
          </a:p>
          <a:p>
            <a:pPr marL="3572" indent="0">
              <a:buNone/>
            </a:pPr>
            <a:endParaRPr lang="en-US" dirty="0"/>
          </a:p>
          <a:p>
            <a:pPr marL="3572" indent="0">
              <a:buNone/>
            </a:pPr>
            <a:r>
              <a:rPr lang="en-US" dirty="0"/>
              <a:t>where  	a = smallest value the variable can assume</a:t>
            </a:r>
          </a:p>
          <a:p>
            <a:pPr marL="3572" indent="0">
              <a:buNone/>
            </a:pPr>
            <a:r>
              <a:rPr lang="en-US" dirty="0"/>
              <a:t>	b = largest value the variable can assume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80A32AD5-4587-7648-9B3A-76E54F17A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793" y="3322247"/>
                <a:ext cx="3125153" cy="70889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r>
                  <a:rPr lang="en-US" i="1" dirty="0">
                    <a:effectLst>
                      <a:outerShdw sx="1000" sy="1000" algn="tl">
                        <a:srgbClr val="000000"/>
                      </a:outerShdw>
                    </a:effectLst>
                    <a:latin typeface="Book Antiqua" pitchFamily="18" charset="0"/>
                  </a:rPr>
                  <a:t>  f </a:t>
                </a:r>
                <a:r>
                  <a:rPr lang="en-US" dirty="0">
                    <a:effectLst>
                      <a:outerShdw sx="1000" sy="1000" algn="tl">
                        <a:srgbClr val="000000"/>
                      </a:outerShdw>
                    </a:effectLst>
                    <a:latin typeface="Book Antiqua" pitchFamily="18" charset="0"/>
                  </a:rPr>
                  <a:t>(</a:t>
                </a:r>
                <a:r>
                  <a:rPr lang="en-US" i="1" dirty="0">
                    <a:effectLst>
                      <a:outerShdw sx="1000" sy="1000" algn="tl">
                        <a:srgbClr val="000000"/>
                      </a:outerShdw>
                    </a:effectLst>
                    <a:latin typeface="Book Antiqua" pitchFamily="18" charset="0"/>
                  </a:rPr>
                  <a:t>x</a:t>
                </a:r>
                <a:r>
                  <a:rPr lang="en-US" dirty="0">
                    <a:effectLst>
                      <a:outerShdw sx="1000" sy="1000" algn="tl">
                        <a:srgbClr val="000000"/>
                      </a:outerShdw>
                    </a:effectLst>
                    <a:latin typeface="Book Antiqua" pitchFamily="18" charset="0"/>
                  </a:rPr>
                  <a:t>) 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>
                            <a:effectLst>
                              <a:outerShdw sx="1000" sy="1000" algn="tl">
                                <a:srgbClr val="000000"/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1/(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–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)  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u="sng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u="sng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&lt;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Book Antiqua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0                         </m:t>
                            </m:r>
                            <m: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 dirty="0">
                                <a:effectLst>
                                  <a:outerShdw sx="1000" sy="1000" algn="tl">
                                    <a:srgbClr val="000000"/>
                                  </a:outerShdw>
                                </a:effectLst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4" name="Rectangle 7">
                <a:extLst>
                  <a:ext uri="{FF2B5EF4-FFF2-40B4-BE49-F238E27FC236}">
                    <a16:creationId xmlns:a16="http://schemas.microsoft.com/office/drawing/2014/main" id="{80A32AD5-4587-7648-9B3A-76E54F17AC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6793" y="3322247"/>
                <a:ext cx="3125153" cy="708896"/>
              </a:xfrm>
              <a:prstGeom prst="rect">
                <a:avLst/>
              </a:prstGeom>
              <a:blipFill>
                <a:blip r:embed="rId2"/>
                <a:stretch>
                  <a:fillRect l="-12097" t="-186207" r="-7258" b="-27069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CB82342-9F8C-4847-840E-9C6CAA8FE917}"/>
              </a:ext>
            </a:extLst>
          </p:cNvPr>
          <p:cNvGrpSpPr/>
          <p:nvPr/>
        </p:nvGrpSpPr>
        <p:grpSpPr>
          <a:xfrm>
            <a:off x="5797813" y="3322248"/>
            <a:ext cx="2098262" cy="1549479"/>
            <a:chOff x="5910202" y="903194"/>
            <a:chExt cx="2797683" cy="20659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C5614AD-B91D-6646-885B-071106071371}"/>
                </a:ext>
              </a:extLst>
            </p:cNvPr>
            <p:cNvGrpSpPr/>
            <p:nvPr/>
          </p:nvGrpSpPr>
          <p:grpSpPr>
            <a:xfrm>
              <a:off x="6182172" y="971575"/>
              <a:ext cx="2525713" cy="1997591"/>
              <a:chOff x="723675" y="3590187"/>
              <a:chExt cx="2525713" cy="1997591"/>
            </a:xfrm>
          </p:grpSpPr>
          <p:grpSp>
            <p:nvGrpSpPr>
              <p:cNvPr id="8" name="Group 110">
                <a:extLst>
                  <a:ext uri="{FF2B5EF4-FFF2-40B4-BE49-F238E27FC236}">
                    <a16:creationId xmlns:a16="http://schemas.microsoft.com/office/drawing/2014/main" id="{A61A9454-CAAB-2548-9A40-BCFD839517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675" y="3943126"/>
                <a:ext cx="2525713" cy="1644652"/>
                <a:chOff x="465" y="2183"/>
                <a:chExt cx="1591" cy="1036"/>
              </a:xfrm>
            </p:grpSpPr>
            <p:sp>
              <p:nvSpPr>
                <p:cNvPr id="10" name="Line 39">
                  <a:extLst>
                    <a:ext uri="{FF2B5EF4-FFF2-40B4-BE49-F238E27FC236}">
                      <a16:creationId xmlns:a16="http://schemas.microsoft.com/office/drawing/2014/main" id="{74FDC109-FBF5-DD43-B48D-B827AA9089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" y="2183"/>
                  <a:ext cx="0" cy="91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sp>
              <p:nvSpPr>
                <p:cNvPr id="11" name="Rectangle 41">
                  <a:extLst>
                    <a:ext uri="{FF2B5EF4-FFF2-40B4-BE49-F238E27FC236}">
                      <a16:creationId xmlns:a16="http://schemas.microsoft.com/office/drawing/2014/main" id="{2AC40DF0-7D03-8A42-AA09-4B56F4D1FD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12" y="2930"/>
                  <a:ext cx="244" cy="28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lIns="67866" tIns="33338" rIns="67866" bIns="33338">
                  <a:spAutoFit/>
                </a:bodyPr>
                <a:lstStyle/>
                <a:p>
                  <a:pPr algn="l"/>
                  <a:r>
                    <a:rPr lang="en-US" i="1">
                      <a:latin typeface="Book Antiqua" pitchFamily="18" charset="0"/>
                    </a:rPr>
                    <a:t> </a:t>
                  </a:r>
                  <a:r>
                    <a:rPr lang="en-US" sz="1500" i="1">
                      <a:latin typeface="Book Antiqua" pitchFamily="18" charset="0"/>
                    </a:rPr>
                    <a:t>x</a:t>
                  </a:r>
                </a:p>
              </p:txBody>
            </p:sp>
            <p:sp>
              <p:nvSpPr>
                <p:cNvPr id="12" name="Line 49">
                  <a:extLst>
                    <a:ext uri="{FF2B5EF4-FFF2-40B4-BE49-F238E27FC236}">
                      <a16:creationId xmlns:a16="http://schemas.microsoft.com/office/drawing/2014/main" id="{76935E6D-389A-D348-AC8E-CC9C2FF518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7" y="3096"/>
                  <a:ext cx="1417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7961" dir="2700000" algn="ctr" rotWithShape="0">
                    <a:srgbClr val="000000"/>
                  </a:outerShdw>
                </a:effectLst>
              </p:spPr>
              <p:txBody>
                <a:bodyPr wrap="none" anchor="ctr"/>
                <a:lstStyle/>
                <a:p>
                  <a:endParaRPr lang="en-US" sz="1350"/>
                </a:p>
              </p:txBody>
            </p:sp>
            <p:grpSp>
              <p:nvGrpSpPr>
                <p:cNvPr id="13" name="Group 109">
                  <a:extLst>
                    <a:ext uri="{FF2B5EF4-FFF2-40B4-BE49-F238E27FC236}">
                      <a16:creationId xmlns:a16="http://schemas.microsoft.com/office/drawing/2014/main" id="{6C96F6BE-A743-F345-9666-54799CDC0B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37" y="2787"/>
                  <a:ext cx="1042" cy="318"/>
                  <a:chOff x="637" y="2787"/>
                  <a:chExt cx="1042" cy="318"/>
                </a:xfrm>
              </p:grpSpPr>
              <p:sp>
                <p:nvSpPr>
                  <p:cNvPr id="14" name="Freeform 46">
                    <a:extLst>
                      <a:ext uri="{FF2B5EF4-FFF2-40B4-BE49-F238E27FC236}">
                        <a16:creationId xmlns:a16="http://schemas.microsoft.com/office/drawing/2014/main" id="{BB156A69-FA91-8B4B-A312-77AC14BDB4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7" y="2790"/>
                    <a:ext cx="1041" cy="303"/>
                  </a:xfrm>
                  <a:custGeom>
                    <a:avLst/>
                    <a:gdLst/>
                    <a:ahLst/>
                    <a:cxnLst>
                      <a:cxn ang="0">
                        <a:pos x="13" y="302"/>
                      </a:cxn>
                      <a:cxn ang="0">
                        <a:pos x="15" y="0"/>
                      </a:cxn>
                      <a:cxn ang="0">
                        <a:pos x="1041" y="0"/>
                      </a:cxn>
                      <a:cxn ang="0">
                        <a:pos x="1041" y="303"/>
                      </a:cxn>
                      <a:cxn ang="0">
                        <a:pos x="0" y="303"/>
                      </a:cxn>
                    </a:cxnLst>
                    <a:rect l="0" t="0" r="r" b="b"/>
                    <a:pathLst>
                      <a:path w="1041" h="303">
                        <a:moveTo>
                          <a:pt x="13" y="302"/>
                        </a:moveTo>
                        <a:lnTo>
                          <a:pt x="15" y="0"/>
                        </a:lnTo>
                        <a:lnTo>
                          <a:pt x="1041" y="0"/>
                        </a:lnTo>
                        <a:lnTo>
                          <a:pt x="1041" y="303"/>
                        </a:lnTo>
                        <a:lnTo>
                          <a:pt x="0" y="303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993366">
                          <a:gamma/>
                          <a:shade val="46275"/>
                          <a:invGamma/>
                        </a:srgbClr>
                      </a:gs>
                      <a:gs pos="50000">
                        <a:srgbClr val="993366"/>
                      </a:gs>
                      <a:gs pos="100000">
                        <a:srgbClr val="993366">
                          <a:gamma/>
                          <a:shade val="46275"/>
                          <a:invGamma/>
                        </a:srgbClr>
                      </a:gs>
                    </a:gsLst>
                    <a:lin ang="0" scaled="1"/>
                  </a:gradFill>
                  <a:ln w="12700" cap="rnd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350"/>
                  </a:p>
                </p:txBody>
              </p:sp>
              <p:sp>
                <p:nvSpPr>
                  <p:cNvPr id="15" name="Line 47">
                    <a:extLst>
                      <a:ext uri="{FF2B5EF4-FFF2-40B4-BE49-F238E27FC236}">
                        <a16:creationId xmlns:a16="http://schemas.microsoft.com/office/drawing/2014/main" id="{1A3D06E0-BA8A-2244-BE8D-32290E6785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78" y="2787"/>
                    <a:ext cx="0" cy="31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6" name="Line 48">
                    <a:extLst>
                      <a:ext uri="{FF2B5EF4-FFF2-40B4-BE49-F238E27FC236}">
                        <a16:creationId xmlns:a16="http://schemas.microsoft.com/office/drawing/2014/main" id="{10246E35-A4BA-2D43-B428-8BDFDDCEE7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5" y="2787"/>
                    <a:ext cx="1024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rgbClr val="000000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  <p:sp>
                <p:nvSpPr>
                  <p:cNvPr id="17" name="Line 53">
                    <a:extLst>
                      <a:ext uri="{FF2B5EF4-FFF2-40B4-BE49-F238E27FC236}">
                        <a16:creationId xmlns:a16="http://schemas.microsoft.com/office/drawing/2014/main" id="{6B3EFB2E-F29C-F54F-88D3-A9F22479B0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2" y="2789"/>
                    <a:ext cx="0" cy="30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7961" dir="2700000" algn="ctr" rotWithShape="0">
                      <a:schemeClr val="bg2"/>
                    </a:outerShdw>
                  </a:effectLst>
                </p:spPr>
                <p:txBody>
                  <a:bodyPr wrap="none" anchor="ctr"/>
                  <a:lstStyle/>
                  <a:p>
                    <a:endParaRPr lang="en-US" sz="1350"/>
                  </a:p>
                </p:txBody>
              </p:sp>
            </p:grpSp>
          </p:grpSp>
          <p:sp>
            <p:nvSpPr>
              <p:cNvPr id="9" name="Text Box 94">
                <a:extLst>
                  <a:ext uri="{FF2B5EF4-FFF2-40B4-BE49-F238E27FC236}">
                    <a16:creationId xmlns:a16="http://schemas.microsoft.com/office/drawing/2014/main" id="{4CD79C36-F462-624E-8663-07B4C77F09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516" y="3590187"/>
                <a:ext cx="1124668" cy="4001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350" dirty="0">
                    <a:effectLst>
                      <a:outerShdw sx="1000" sy="1000" algn="ctr" rotWithShape="0">
                        <a:srgbClr val="000000"/>
                      </a:outerShdw>
                    </a:effectLst>
                    <a:latin typeface="Book Antiqua" pitchFamily="18" charset="0"/>
                  </a:rPr>
                  <a:t>Uniform</a:t>
                </a:r>
              </a:p>
            </p:txBody>
          </p:sp>
        </p:grpSp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D98661E9-F60F-0640-A9C4-0DF91D8FF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02" y="903194"/>
              <a:ext cx="546091" cy="362280"/>
            </a:xfrm>
            <a:prstGeom prst="rect">
              <a:avLst/>
            </a:prstGeom>
            <a:ln>
              <a:noFill/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lIns="41672" tIns="20241" rIns="41672" bIns="20241">
              <a:spAutoFit/>
            </a:bodyPr>
            <a:lstStyle/>
            <a:p>
              <a:pPr defTabSz="247650"/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f 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(</a:t>
              </a:r>
              <a:r>
                <a:rPr lang="en-US" sz="1500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x</a:t>
              </a:r>
              <a:r>
                <a:rPr lang="en-US" sz="1500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)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520CD2-D858-BB4E-BF57-7C8012406252}"/>
              </a:ext>
            </a:extLst>
          </p:cNvPr>
          <p:cNvSpPr txBox="1"/>
          <p:nvPr/>
        </p:nvSpPr>
        <p:spPr>
          <a:xfrm>
            <a:off x="6093491" y="4718134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CEB526-4789-074B-8B16-803F2CC66D2F}"/>
              </a:ext>
            </a:extLst>
          </p:cNvPr>
          <p:cNvSpPr txBox="1"/>
          <p:nvPr/>
        </p:nvSpPr>
        <p:spPr>
          <a:xfrm>
            <a:off x="7346156" y="4720741"/>
            <a:ext cx="2808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107138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CD24-6785-944E-A010-F799F415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8ADA-D4DB-1B43-8AD5-6DAD5C033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Value of 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 of x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206A08-5398-CB47-9AFE-B1844701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525" y="3416443"/>
            <a:ext cx="2020808" cy="521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Var(</a:t>
            </a:r>
            <a:r>
              <a:rPr lang="en-US" i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(</a:t>
            </a:r>
            <a:r>
              <a:rPr lang="en-US" i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- </a:t>
            </a:r>
            <a:r>
              <a:rPr lang="en-US" i="1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</a:t>
            </a:r>
            <a:r>
              <a:rPr lang="en-US" baseline="3000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2</a:t>
            </a:r>
            <a:r>
              <a:rPr lang="en-US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/12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E19EFFF-528C-1B4E-A02E-1B3C7248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525" y="2187993"/>
            <a:ext cx="2020808" cy="5214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E(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 = (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a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 + </a:t>
            </a:r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b</a:t>
            </a:r>
            <a:r>
              <a:rPr lang="en-US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)/2</a:t>
            </a:r>
          </a:p>
        </p:txBody>
      </p:sp>
    </p:spTree>
    <p:extLst>
      <p:ext uri="{BB962C8B-B14F-4D97-AF65-F5344CB8AC3E}">
        <p14:creationId xmlns:p14="http://schemas.microsoft.com/office/powerpoint/2010/main" val="2829220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F3CA-D432-174C-98D4-944C20CA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A9A4-8EB6-B143-9A4A-44180919D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normal probability distribution is the most important distribution for describing a continuous random variable.</a:t>
            </a:r>
          </a:p>
          <a:p>
            <a:r>
              <a:rPr lang="en-US" dirty="0"/>
              <a:t>It is widely used in statistical inference.</a:t>
            </a:r>
          </a:p>
          <a:p>
            <a:r>
              <a:rPr lang="en-US" dirty="0"/>
              <a:t>It has been used in a wide variety of applications including:</a:t>
            </a:r>
          </a:p>
          <a:p>
            <a:pPr lvl="1"/>
            <a:r>
              <a:rPr lang="en-US" dirty="0"/>
              <a:t>Heights of people</a:t>
            </a:r>
          </a:p>
          <a:p>
            <a:pPr lvl="1"/>
            <a:r>
              <a:rPr lang="en-US" dirty="0"/>
              <a:t>Rainfall amounts</a:t>
            </a:r>
          </a:p>
          <a:p>
            <a:pPr lvl="1"/>
            <a:r>
              <a:rPr lang="en-US" dirty="0"/>
              <a:t>Test scores</a:t>
            </a:r>
          </a:p>
          <a:p>
            <a:pPr lvl="1"/>
            <a:r>
              <a:rPr lang="en-US" dirty="0"/>
              <a:t>Scientific measurements</a:t>
            </a:r>
          </a:p>
        </p:txBody>
      </p:sp>
    </p:spTree>
    <p:extLst>
      <p:ext uri="{BB962C8B-B14F-4D97-AF65-F5344CB8AC3E}">
        <p14:creationId xmlns:p14="http://schemas.microsoft.com/office/powerpoint/2010/main" val="317699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D8D4B-9218-E9D1-D3C8-F7AE25B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78255-709E-415A-BEF1-B5C54080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Data can be further classified as being categorical or quantitative.</a:t>
            </a:r>
          </a:p>
          <a:p>
            <a:r>
              <a:rPr lang="en-US" dirty="0"/>
              <a:t> The statistical analysis that is appropriate depends on whether the data for the variable are categorical or quantitative.</a:t>
            </a:r>
          </a:p>
          <a:p>
            <a:r>
              <a:rPr lang="en-US" dirty="0"/>
              <a:t> In general, there are more alternatives for statistical  analysis when the data are quantitative.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3148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E671-4B60-FA43-9391-5F339916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F2179-8800-FE47-A271-DFA7A5575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 Probability Density Function</a:t>
            </a: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3572" indent="0">
              <a:buNone/>
            </a:pPr>
            <a:endParaRPr lang="en-US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D6A389-D557-D947-972B-7E6D4B506F8F}"/>
              </a:ext>
            </a:extLst>
          </p:cNvPr>
          <p:cNvSpPr/>
          <p:nvPr/>
        </p:nvSpPr>
        <p:spPr>
          <a:xfrm>
            <a:off x="1919951" y="3716764"/>
            <a:ext cx="3429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 err="1"/>
              <a:t>μ</a:t>
            </a:r>
            <a:r>
              <a:rPr lang="en-US" sz="1350" dirty="0"/>
              <a:t>  =  mean</a:t>
            </a:r>
          </a:p>
          <a:p>
            <a:r>
              <a:rPr lang="en-US" sz="1350" dirty="0" err="1"/>
              <a:t>σ</a:t>
            </a:r>
            <a:r>
              <a:rPr lang="en-US" sz="1350" dirty="0"/>
              <a:t>  =  standard deviation</a:t>
            </a:r>
          </a:p>
          <a:p>
            <a:r>
              <a:rPr lang="en-US" sz="1350" dirty="0"/>
              <a:t>π  =  3.14159</a:t>
            </a:r>
          </a:p>
          <a:p>
            <a:r>
              <a:rPr lang="en-US" sz="1350" dirty="0"/>
              <a:t>e  =  2.71828</a:t>
            </a:r>
          </a:p>
        </p:txBody>
      </p:sp>
      <p:graphicFrame>
        <p:nvGraphicFramePr>
          <p:cNvPr id="5" name="Object 7">
            <a:hlinkClick r:id="" action="ppaction://ole?verb=0"/>
            <a:extLst>
              <a:ext uri="{FF2B5EF4-FFF2-40B4-BE49-F238E27FC236}">
                <a16:creationId xmlns:a16="http://schemas.microsoft.com/office/drawing/2014/main" id="{9C596FC7-01B8-9D4A-953E-3E0C2C2DE839}"/>
              </a:ext>
            </a:extLst>
          </p:cNvPr>
          <p:cNvGraphicFramePr>
            <a:graphicFrameLocks/>
          </p:cNvGraphicFramePr>
          <p:nvPr/>
        </p:nvGraphicFramePr>
        <p:xfrm>
          <a:off x="1951293" y="2816300"/>
          <a:ext cx="2269331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380880" progId="Equation.DSMT4">
                  <p:embed/>
                </p:oleObj>
              </mc:Choice>
              <mc:Fallback>
                <p:oleObj name="Equation" r:id="rId2" imgW="1434960" imgH="380880" progId="Equation.DSMT4">
                  <p:embed/>
                  <p:pic>
                    <p:nvPicPr>
                      <p:cNvPr id="5" name="Object 7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9C596FC7-01B8-9D4A-953E-3E0C2C2DE83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293" y="2816300"/>
                        <a:ext cx="2269331" cy="657225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1796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5ECC9-684C-4F72-8832-08F117EC66F3}"/>
                  </a:ext>
                </a:extLst>
              </p:cNvPr>
              <p:cNvSpPr txBox="1"/>
              <p:nvPr/>
            </p:nvSpPr>
            <p:spPr>
              <a:xfrm>
                <a:off x="3616715" y="2972146"/>
                <a:ext cx="3464472" cy="3000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57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(−∞&lt;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35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&lt;∞)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05ECC9-684C-4F72-8832-08F117EC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715" y="2972146"/>
                <a:ext cx="3464472" cy="30008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43282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184B8-1E1A-1B42-9173-61628F60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4302-ADBE-C947-B425-70A372B6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9073" y="2286601"/>
            <a:ext cx="5467541" cy="35535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distribution is </a:t>
            </a:r>
            <a:r>
              <a:rPr lang="en-US" dirty="0">
                <a:solidFill>
                  <a:srgbClr val="FF0000"/>
                </a:solidFill>
              </a:rPr>
              <a:t>symmetric</a:t>
            </a:r>
            <a:r>
              <a:rPr lang="en-US" dirty="0"/>
              <a:t>; its skewness measure is zero.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entire family of normal probability distributions is defined by its mean </a:t>
            </a:r>
            <a:r>
              <a:rPr lang="el-GR" dirty="0"/>
              <a:t>μ </a:t>
            </a:r>
            <a:r>
              <a:rPr lang="en-US" dirty="0"/>
              <a:t>and its standard deviation </a:t>
            </a:r>
            <a:r>
              <a:rPr lang="el-GR" dirty="0"/>
              <a:t>σ.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Mean = Median = Mode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51F2ABAF-F50D-E74E-9649-B2F8854B6E0D}"/>
              </a:ext>
            </a:extLst>
          </p:cNvPr>
          <p:cNvSpPr>
            <a:spLocks/>
          </p:cNvSpPr>
          <p:nvPr/>
        </p:nvSpPr>
        <p:spPr bwMode="auto">
          <a:xfrm>
            <a:off x="2670406" y="2873793"/>
            <a:ext cx="2952750" cy="1396603"/>
          </a:xfrm>
          <a:custGeom>
            <a:avLst/>
            <a:gdLst/>
            <a:ahLst/>
            <a:cxnLst>
              <a:cxn ang="0">
                <a:pos x="1209" y="12"/>
              </a:cxn>
              <a:cxn ang="0">
                <a:pos x="1132" y="66"/>
              </a:cxn>
              <a:cxn ang="0">
                <a:pos x="1082" y="131"/>
              </a:cxn>
              <a:cxn ang="0">
                <a:pos x="1040" y="197"/>
              </a:cxn>
              <a:cxn ang="0">
                <a:pos x="1003" y="262"/>
              </a:cxn>
              <a:cxn ang="0">
                <a:pos x="975" y="320"/>
              </a:cxn>
              <a:cxn ang="0">
                <a:pos x="941" y="395"/>
              </a:cxn>
              <a:cxn ang="0">
                <a:pos x="910" y="462"/>
              </a:cxn>
              <a:cxn ang="0">
                <a:pos x="881" y="528"/>
              </a:cxn>
              <a:cxn ang="0">
                <a:pos x="856" y="591"/>
              </a:cxn>
              <a:cxn ang="0">
                <a:pos x="826" y="663"/>
              </a:cxn>
              <a:cxn ang="0">
                <a:pos x="796" y="727"/>
              </a:cxn>
              <a:cxn ang="0">
                <a:pos x="765" y="790"/>
              </a:cxn>
              <a:cxn ang="0">
                <a:pos x="717" y="862"/>
              </a:cxn>
              <a:cxn ang="0">
                <a:pos x="653" y="932"/>
              </a:cxn>
              <a:cxn ang="0">
                <a:pos x="592" y="981"/>
              </a:cxn>
              <a:cxn ang="0">
                <a:pos x="506" y="1031"/>
              </a:cxn>
              <a:cxn ang="0">
                <a:pos x="423" y="1063"/>
              </a:cxn>
              <a:cxn ang="0">
                <a:pos x="333" y="1089"/>
              </a:cxn>
              <a:cxn ang="0">
                <a:pos x="258" y="1108"/>
              </a:cxn>
              <a:cxn ang="0">
                <a:pos x="155" y="1129"/>
              </a:cxn>
              <a:cxn ang="0">
                <a:pos x="54" y="1146"/>
              </a:cxn>
              <a:cxn ang="0">
                <a:pos x="2480" y="1170"/>
              </a:cxn>
              <a:cxn ang="0">
                <a:pos x="2395" y="1143"/>
              </a:cxn>
              <a:cxn ang="0">
                <a:pos x="2341" y="1132"/>
              </a:cxn>
              <a:cxn ang="0">
                <a:pos x="2224" y="1104"/>
              </a:cxn>
              <a:cxn ang="0">
                <a:pos x="2118" y="1071"/>
              </a:cxn>
              <a:cxn ang="0">
                <a:pos x="2011" y="1029"/>
              </a:cxn>
              <a:cxn ang="0">
                <a:pos x="1980" y="1013"/>
              </a:cxn>
              <a:cxn ang="0">
                <a:pos x="1914" y="969"/>
              </a:cxn>
              <a:cxn ang="0">
                <a:pos x="1859" y="915"/>
              </a:cxn>
              <a:cxn ang="0">
                <a:pos x="1801" y="845"/>
              </a:cxn>
              <a:cxn ang="0">
                <a:pos x="1765" y="792"/>
              </a:cxn>
              <a:cxn ang="0">
                <a:pos x="1735" y="729"/>
              </a:cxn>
              <a:cxn ang="0">
                <a:pos x="1710" y="674"/>
              </a:cxn>
              <a:cxn ang="0">
                <a:pos x="1686" y="619"/>
              </a:cxn>
              <a:cxn ang="0">
                <a:pos x="1651" y="546"/>
              </a:cxn>
              <a:cxn ang="0">
                <a:pos x="1618" y="476"/>
              </a:cxn>
              <a:cxn ang="0">
                <a:pos x="1580" y="397"/>
              </a:cxn>
              <a:cxn ang="0">
                <a:pos x="1543" y="322"/>
              </a:cxn>
              <a:cxn ang="0">
                <a:pos x="1506" y="251"/>
              </a:cxn>
              <a:cxn ang="0">
                <a:pos x="1479" y="203"/>
              </a:cxn>
              <a:cxn ang="0">
                <a:pos x="1449" y="150"/>
              </a:cxn>
              <a:cxn ang="0">
                <a:pos x="1423" y="114"/>
              </a:cxn>
              <a:cxn ang="0">
                <a:pos x="1407" y="95"/>
              </a:cxn>
              <a:cxn ang="0">
                <a:pos x="1378" y="62"/>
              </a:cxn>
              <a:cxn ang="0">
                <a:pos x="1341" y="30"/>
              </a:cxn>
              <a:cxn ang="0">
                <a:pos x="1286" y="4"/>
              </a:cxn>
            </a:cxnLst>
            <a:rect l="0" t="0" r="r" b="b"/>
            <a:pathLst>
              <a:path w="2480" h="1173">
                <a:moveTo>
                  <a:pt x="1260" y="0"/>
                </a:moveTo>
                <a:lnTo>
                  <a:pt x="1236" y="5"/>
                </a:lnTo>
                <a:lnTo>
                  <a:pt x="1209" y="12"/>
                </a:lnTo>
                <a:lnTo>
                  <a:pt x="1179" y="27"/>
                </a:lnTo>
                <a:lnTo>
                  <a:pt x="1155" y="45"/>
                </a:lnTo>
                <a:lnTo>
                  <a:pt x="1132" y="66"/>
                </a:lnTo>
                <a:lnTo>
                  <a:pt x="1114" y="85"/>
                </a:lnTo>
                <a:lnTo>
                  <a:pt x="1099" y="106"/>
                </a:lnTo>
                <a:lnTo>
                  <a:pt x="1082" y="131"/>
                </a:lnTo>
                <a:lnTo>
                  <a:pt x="1070" y="149"/>
                </a:lnTo>
                <a:lnTo>
                  <a:pt x="1054" y="175"/>
                </a:lnTo>
                <a:lnTo>
                  <a:pt x="1040" y="197"/>
                </a:lnTo>
                <a:lnTo>
                  <a:pt x="1024" y="223"/>
                </a:lnTo>
                <a:lnTo>
                  <a:pt x="1015" y="240"/>
                </a:lnTo>
                <a:lnTo>
                  <a:pt x="1003" y="262"/>
                </a:lnTo>
                <a:lnTo>
                  <a:pt x="994" y="282"/>
                </a:lnTo>
                <a:lnTo>
                  <a:pt x="984" y="300"/>
                </a:lnTo>
                <a:lnTo>
                  <a:pt x="975" y="320"/>
                </a:lnTo>
                <a:lnTo>
                  <a:pt x="964" y="344"/>
                </a:lnTo>
                <a:lnTo>
                  <a:pt x="951" y="373"/>
                </a:lnTo>
                <a:lnTo>
                  <a:pt x="941" y="395"/>
                </a:lnTo>
                <a:lnTo>
                  <a:pt x="933" y="412"/>
                </a:lnTo>
                <a:lnTo>
                  <a:pt x="921" y="437"/>
                </a:lnTo>
                <a:lnTo>
                  <a:pt x="910" y="462"/>
                </a:lnTo>
                <a:lnTo>
                  <a:pt x="902" y="479"/>
                </a:lnTo>
                <a:lnTo>
                  <a:pt x="890" y="506"/>
                </a:lnTo>
                <a:lnTo>
                  <a:pt x="881" y="528"/>
                </a:lnTo>
                <a:lnTo>
                  <a:pt x="873" y="549"/>
                </a:lnTo>
                <a:lnTo>
                  <a:pt x="865" y="570"/>
                </a:lnTo>
                <a:lnTo>
                  <a:pt x="856" y="591"/>
                </a:lnTo>
                <a:lnTo>
                  <a:pt x="848" y="612"/>
                </a:lnTo>
                <a:lnTo>
                  <a:pt x="839" y="633"/>
                </a:lnTo>
                <a:lnTo>
                  <a:pt x="826" y="663"/>
                </a:lnTo>
                <a:lnTo>
                  <a:pt x="814" y="690"/>
                </a:lnTo>
                <a:lnTo>
                  <a:pt x="805" y="708"/>
                </a:lnTo>
                <a:lnTo>
                  <a:pt x="796" y="727"/>
                </a:lnTo>
                <a:lnTo>
                  <a:pt x="787" y="747"/>
                </a:lnTo>
                <a:lnTo>
                  <a:pt x="778" y="765"/>
                </a:lnTo>
                <a:lnTo>
                  <a:pt x="765" y="790"/>
                </a:lnTo>
                <a:lnTo>
                  <a:pt x="751" y="814"/>
                </a:lnTo>
                <a:lnTo>
                  <a:pt x="735" y="838"/>
                </a:lnTo>
                <a:lnTo>
                  <a:pt x="717" y="862"/>
                </a:lnTo>
                <a:lnTo>
                  <a:pt x="699" y="885"/>
                </a:lnTo>
                <a:lnTo>
                  <a:pt x="677" y="907"/>
                </a:lnTo>
                <a:lnTo>
                  <a:pt x="653" y="932"/>
                </a:lnTo>
                <a:lnTo>
                  <a:pt x="636" y="947"/>
                </a:lnTo>
                <a:lnTo>
                  <a:pt x="616" y="963"/>
                </a:lnTo>
                <a:lnTo>
                  <a:pt x="592" y="981"/>
                </a:lnTo>
                <a:lnTo>
                  <a:pt x="572" y="994"/>
                </a:lnTo>
                <a:lnTo>
                  <a:pt x="546" y="1009"/>
                </a:lnTo>
                <a:lnTo>
                  <a:pt x="506" y="1031"/>
                </a:lnTo>
                <a:lnTo>
                  <a:pt x="472" y="1045"/>
                </a:lnTo>
                <a:lnTo>
                  <a:pt x="446" y="1054"/>
                </a:lnTo>
                <a:lnTo>
                  <a:pt x="423" y="1063"/>
                </a:lnTo>
                <a:lnTo>
                  <a:pt x="393" y="1073"/>
                </a:lnTo>
                <a:lnTo>
                  <a:pt x="363" y="1082"/>
                </a:lnTo>
                <a:lnTo>
                  <a:pt x="333" y="1089"/>
                </a:lnTo>
                <a:lnTo>
                  <a:pt x="310" y="1095"/>
                </a:lnTo>
                <a:lnTo>
                  <a:pt x="282" y="1102"/>
                </a:lnTo>
                <a:lnTo>
                  <a:pt x="258" y="1108"/>
                </a:lnTo>
                <a:lnTo>
                  <a:pt x="226" y="1115"/>
                </a:lnTo>
                <a:lnTo>
                  <a:pt x="183" y="1123"/>
                </a:lnTo>
                <a:lnTo>
                  <a:pt x="155" y="1129"/>
                </a:lnTo>
                <a:lnTo>
                  <a:pt x="130" y="1134"/>
                </a:lnTo>
                <a:lnTo>
                  <a:pt x="109" y="1137"/>
                </a:lnTo>
                <a:lnTo>
                  <a:pt x="54" y="1146"/>
                </a:lnTo>
                <a:lnTo>
                  <a:pt x="3" y="1158"/>
                </a:lnTo>
                <a:lnTo>
                  <a:pt x="0" y="1173"/>
                </a:lnTo>
                <a:lnTo>
                  <a:pt x="2480" y="1170"/>
                </a:lnTo>
                <a:lnTo>
                  <a:pt x="2454" y="1161"/>
                </a:lnTo>
                <a:lnTo>
                  <a:pt x="2427" y="1152"/>
                </a:lnTo>
                <a:lnTo>
                  <a:pt x="2395" y="1143"/>
                </a:lnTo>
                <a:lnTo>
                  <a:pt x="2361" y="1138"/>
                </a:lnTo>
                <a:lnTo>
                  <a:pt x="2320" y="1129"/>
                </a:lnTo>
                <a:lnTo>
                  <a:pt x="2341" y="1132"/>
                </a:lnTo>
                <a:lnTo>
                  <a:pt x="2295" y="1123"/>
                </a:lnTo>
                <a:lnTo>
                  <a:pt x="2268" y="1116"/>
                </a:lnTo>
                <a:lnTo>
                  <a:pt x="2224" y="1104"/>
                </a:lnTo>
                <a:lnTo>
                  <a:pt x="2184" y="1092"/>
                </a:lnTo>
                <a:lnTo>
                  <a:pt x="2150" y="1081"/>
                </a:lnTo>
                <a:lnTo>
                  <a:pt x="2118" y="1071"/>
                </a:lnTo>
                <a:lnTo>
                  <a:pt x="2082" y="1059"/>
                </a:lnTo>
                <a:lnTo>
                  <a:pt x="2051" y="1047"/>
                </a:lnTo>
                <a:lnTo>
                  <a:pt x="2011" y="1029"/>
                </a:lnTo>
                <a:lnTo>
                  <a:pt x="1994" y="1020"/>
                </a:lnTo>
                <a:lnTo>
                  <a:pt x="1993" y="1020"/>
                </a:lnTo>
                <a:lnTo>
                  <a:pt x="1980" y="1013"/>
                </a:lnTo>
                <a:lnTo>
                  <a:pt x="1956" y="1001"/>
                </a:lnTo>
                <a:lnTo>
                  <a:pt x="1936" y="986"/>
                </a:lnTo>
                <a:lnTo>
                  <a:pt x="1914" y="969"/>
                </a:lnTo>
                <a:lnTo>
                  <a:pt x="1898" y="955"/>
                </a:lnTo>
                <a:lnTo>
                  <a:pt x="1880" y="938"/>
                </a:lnTo>
                <a:lnTo>
                  <a:pt x="1859" y="915"/>
                </a:lnTo>
                <a:lnTo>
                  <a:pt x="1838" y="891"/>
                </a:lnTo>
                <a:lnTo>
                  <a:pt x="1820" y="868"/>
                </a:lnTo>
                <a:lnTo>
                  <a:pt x="1801" y="845"/>
                </a:lnTo>
                <a:lnTo>
                  <a:pt x="1788" y="825"/>
                </a:lnTo>
                <a:lnTo>
                  <a:pt x="1776" y="809"/>
                </a:lnTo>
                <a:lnTo>
                  <a:pt x="1765" y="792"/>
                </a:lnTo>
                <a:lnTo>
                  <a:pt x="1754" y="772"/>
                </a:lnTo>
                <a:lnTo>
                  <a:pt x="1744" y="751"/>
                </a:lnTo>
                <a:lnTo>
                  <a:pt x="1735" y="729"/>
                </a:lnTo>
                <a:lnTo>
                  <a:pt x="1725" y="707"/>
                </a:lnTo>
                <a:lnTo>
                  <a:pt x="1718" y="692"/>
                </a:lnTo>
                <a:lnTo>
                  <a:pt x="1710" y="674"/>
                </a:lnTo>
                <a:lnTo>
                  <a:pt x="1703" y="657"/>
                </a:lnTo>
                <a:lnTo>
                  <a:pt x="1695" y="641"/>
                </a:lnTo>
                <a:lnTo>
                  <a:pt x="1686" y="619"/>
                </a:lnTo>
                <a:lnTo>
                  <a:pt x="1676" y="598"/>
                </a:lnTo>
                <a:lnTo>
                  <a:pt x="1663" y="568"/>
                </a:lnTo>
                <a:lnTo>
                  <a:pt x="1651" y="546"/>
                </a:lnTo>
                <a:lnTo>
                  <a:pt x="1639" y="522"/>
                </a:lnTo>
                <a:lnTo>
                  <a:pt x="1627" y="497"/>
                </a:lnTo>
                <a:lnTo>
                  <a:pt x="1618" y="476"/>
                </a:lnTo>
                <a:lnTo>
                  <a:pt x="1607" y="452"/>
                </a:lnTo>
                <a:lnTo>
                  <a:pt x="1597" y="430"/>
                </a:lnTo>
                <a:lnTo>
                  <a:pt x="1580" y="397"/>
                </a:lnTo>
                <a:lnTo>
                  <a:pt x="1566" y="366"/>
                </a:lnTo>
                <a:lnTo>
                  <a:pt x="1553" y="340"/>
                </a:lnTo>
                <a:lnTo>
                  <a:pt x="1543" y="322"/>
                </a:lnTo>
                <a:lnTo>
                  <a:pt x="1531" y="298"/>
                </a:lnTo>
                <a:lnTo>
                  <a:pt x="1517" y="271"/>
                </a:lnTo>
                <a:lnTo>
                  <a:pt x="1506" y="251"/>
                </a:lnTo>
                <a:lnTo>
                  <a:pt x="1497" y="236"/>
                </a:lnTo>
                <a:lnTo>
                  <a:pt x="1490" y="223"/>
                </a:lnTo>
                <a:lnTo>
                  <a:pt x="1479" y="203"/>
                </a:lnTo>
                <a:lnTo>
                  <a:pt x="1468" y="183"/>
                </a:lnTo>
                <a:lnTo>
                  <a:pt x="1459" y="167"/>
                </a:lnTo>
                <a:lnTo>
                  <a:pt x="1449" y="150"/>
                </a:lnTo>
                <a:lnTo>
                  <a:pt x="1438" y="135"/>
                </a:lnTo>
                <a:lnTo>
                  <a:pt x="1429" y="125"/>
                </a:lnTo>
                <a:lnTo>
                  <a:pt x="1423" y="114"/>
                </a:lnTo>
                <a:lnTo>
                  <a:pt x="1417" y="107"/>
                </a:lnTo>
                <a:lnTo>
                  <a:pt x="1411" y="99"/>
                </a:lnTo>
                <a:lnTo>
                  <a:pt x="1407" y="95"/>
                </a:lnTo>
                <a:lnTo>
                  <a:pt x="1399" y="86"/>
                </a:lnTo>
                <a:lnTo>
                  <a:pt x="1389" y="74"/>
                </a:lnTo>
                <a:lnTo>
                  <a:pt x="1378" y="62"/>
                </a:lnTo>
                <a:lnTo>
                  <a:pt x="1366" y="50"/>
                </a:lnTo>
                <a:lnTo>
                  <a:pt x="1354" y="39"/>
                </a:lnTo>
                <a:lnTo>
                  <a:pt x="1341" y="30"/>
                </a:lnTo>
                <a:lnTo>
                  <a:pt x="1327" y="19"/>
                </a:lnTo>
                <a:lnTo>
                  <a:pt x="1306" y="11"/>
                </a:lnTo>
                <a:lnTo>
                  <a:pt x="1286" y="4"/>
                </a:lnTo>
                <a:lnTo>
                  <a:pt x="1261" y="0"/>
                </a:lnTo>
              </a:path>
            </a:pathLst>
          </a:custGeom>
          <a:gradFill flip="none" rotWithShape="1">
            <a:gsLst>
              <a:gs pos="0">
                <a:srgbClr val="527B0F">
                  <a:shade val="30000"/>
                  <a:satMod val="115000"/>
                </a:srgbClr>
              </a:gs>
              <a:gs pos="50000">
                <a:srgbClr val="527B0F">
                  <a:shade val="67500"/>
                  <a:satMod val="115000"/>
                </a:srgbClr>
              </a:gs>
              <a:gs pos="100000">
                <a:srgbClr val="527B0F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8058DB15-A2EB-EB4D-B957-9EC616676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6043" y="4090611"/>
            <a:ext cx="30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DE8D3A03-C6FE-E741-89A8-532EB8326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0374" y="4271586"/>
            <a:ext cx="3443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902594E2-2F60-E44B-9AE1-0EC740E3A4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5109" y="4199786"/>
            <a:ext cx="0" cy="173831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US" sz="1350">
              <a:effectLst>
                <a:outerShdw sx="1000" sy="1000" algn="ctr" rotWithShape="0">
                  <a:srgbClr val="000000"/>
                </a:outerShdw>
              </a:effectLst>
            </a:endParaRPr>
          </a:p>
        </p:txBody>
      </p:sp>
      <p:sp>
        <p:nvSpPr>
          <p:cNvPr id="9" name="Text Box 18">
            <a:extLst>
              <a:ext uri="{FF2B5EF4-FFF2-40B4-BE49-F238E27FC236}">
                <a16:creationId xmlns:a16="http://schemas.microsoft.com/office/drawing/2014/main" id="{DAFEC4C2-D813-B748-92AD-053CDD07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0532" y="4394203"/>
            <a:ext cx="761747" cy="30008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350" dirty="0">
                <a:effectLst>
                  <a:outerShdw sx="1000" sy="1000" algn="ctr" rotWithShape="0">
                    <a:srgbClr val="000000"/>
                  </a:outerShdw>
                </a:effectLst>
                <a:latin typeface="Book Antiqua" pitchFamily="18" charset="0"/>
              </a:rPr>
              <a:t>Mean </a:t>
            </a:r>
            <a:r>
              <a:rPr lang="en-US" sz="1350" i="1" dirty="0">
                <a:effectLst>
                  <a:outerShdw sx="1000" sy="1000" algn="ctr" rotWithShape="0">
                    <a:srgbClr val="000000"/>
                  </a:outerShdw>
                </a:effectLst>
                <a:latin typeface="Symbol" pitchFamily="18" charset="2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23985099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E81-0D16-E94E-A21E-416F82655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normal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D13D9-39E7-F047-A197-EB5B2DE99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mean can be any numerical value:  negative, zero, or positive. </a:t>
            </a:r>
          </a:p>
          <a:p>
            <a:r>
              <a:rPr lang="en-US" dirty="0"/>
              <a:t>For fixed </a:t>
            </a:r>
            <a:r>
              <a:rPr lang="el-GR" dirty="0"/>
              <a:t>σ</a:t>
            </a:r>
            <a:r>
              <a:rPr lang="en-US" dirty="0"/>
              <a:t>, if </a:t>
            </a:r>
            <a:r>
              <a:rPr lang="el-GR" dirty="0"/>
              <a:t>μ</a:t>
            </a:r>
            <a:r>
              <a:rPr lang="en-US" dirty="0"/>
              <a:t> changes, the whole shape shifts along the x-axis but the shape of the curve doesn’t change</a:t>
            </a:r>
          </a:p>
          <a:p>
            <a:r>
              <a:rPr lang="en-US" dirty="0"/>
              <a:t>The standard deviation (</a:t>
            </a:r>
            <a:r>
              <a:rPr lang="el-GR" dirty="0"/>
              <a:t>σ) </a:t>
            </a:r>
            <a:r>
              <a:rPr lang="en-US" dirty="0"/>
              <a:t>determines the width of the curve: larger values result in wider, flatter curves.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85B262F-63F2-1D4A-9688-649EC9A158A9}"/>
              </a:ext>
            </a:extLst>
          </p:cNvPr>
          <p:cNvSpPr>
            <a:spLocks/>
          </p:cNvSpPr>
          <p:nvPr/>
        </p:nvSpPr>
        <p:spPr bwMode="auto">
          <a:xfrm>
            <a:off x="2974922" y="3852759"/>
            <a:ext cx="1993106" cy="2059781"/>
          </a:xfrm>
          <a:custGeom>
            <a:avLst/>
            <a:gdLst/>
            <a:ahLst/>
            <a:cxnLst>
              <a:cxn ang="0">
                <a:pos x="797" y="18"/>
              </a:cxn>
              <a:cxn ang="0">
                <a:pos x="749" y="100"/>
              </a:cxn>
              <a:cxn ang="0">
                <a:pos x="718" y="194"/>
              </a:cxn>
              <a:cxn ang="0">
                <a:pos x="691" y="291"/>
              </a:cxn>
              <a:cxn ang="0">
                <a:pos x="669" y="388"/>
              </a:cxn>
              <a:cxn ang="0">
                <a:pos x="651" y="476"/>
              </a:cxn>
              <a:cxn ang="0">
                <a:pos x="630" y="580"/>
              </a:cxn>
              <a:cxn ang="0">
                <a:pos x="610" y="681"/>
              </a:cxn>
              <a:cxn ang="0">
                <a:pos x="594" y="777"/>
              </a:cxn>
              <a:cxn ang="0">
                <a:pos x="577" y="873"/>
              </a:cxn>
              <a:cxn ang="0">
                <a:pos x="558" y="972"/>
              </a:cxn>
              <a:cxn ang="0">
                <a:pos x="537" y="1071"/>
              </a:cxn>
              <a:cxn ang="0">
                <a:pos x="516" y="1160"/>
              </a:cxn>
              <a:cxn ang="0">
                <a:pos x="487" y="1266"/>
              </a:cxn>
              <a:cxn ang="0">
                <a:pos x="451" y="1370"/>
              </a:cxn>
              <a:cxn ang="0">
                <a:pos x="413" y="1448"/>
              </a:cxn>
              <a:cxn ang="0">
                <a:pos x="356" y="1522"/>
              </a:cxn>
              <a:cxn ang="0">
                <a:pos x="303" y="1574"/>
              </a:cxn>
              <a:cxn ang="0">
                <a:pos x="255" y="1608"/>
              </a:cxn>
              <a:cxn ang="0">
                <a:pos x="198" y="1641"/>
              </a:cxn>
              <a:cxn ang="0">
                <a:pos x="135" y="1674"/>
              </a:cxn>
              <a:cxn ang="0">
                <a:pos x="74" y="1702"/>
              </a:cxn>
              <a:cxn ang="0">
                <a:pos x="1674" y="1728"/>
              </a:cxn>
              <a:cxn ang="0">
                <a:pos x="1550" y="1689"/>
              </a:cxn>
              <a:cxn ang="0">
                <a:pos x="1499" y="1667"/>
              </a:cxn>
              <a:cxn ang="0">
                <a:pos x="1430" y="1631"/>
              </a:cxn>
              <a:cxn ang="0">
                <a:pos x="1366" y="1585"/>
              </a:cxn>
              <a:cxn ang="0">
                <a:pos x="1302" y="1527"/>
              </a:cxn>
              <a:cxn ang="0">
                <a:pos x="1278" y="1497"/>
              </a:cxn>
              <a:cxn ang="0">
                <a:pos x="1241" y="1434"/>
              </a:cxn>
              <a:cxn ang="0">
                <a:pos x="1205" y="1354"/>
              </a:cxn>
              <a:cxn ang="0">
                <a:pos x="1168" y="1246"/>
              </a:cxn>
              <a:cxn ang="0">
                <a:pos x="1150" y="1174"/>
              </a:cxn>
              <a:cxn ang="0">
                <a:pos x="1128" y="1077"/>
              </a:cxn>
              <a:cxn ang="0">
                <a:pos x="1112" y="997"/>
              </a:cxn>
              <a:cxn ang="0">
                <a:pos x="1097" y="916"/>
              </a:cxn>
              <a:cxn ang="0">
                <a:pos x="1077" y="810"/>
              </a:cxn>
              <a:cxn ang="0">
                <a:pos x="1057" y="713"/>
              </a:cxn>
              <a:cxn ang="0">
                <a:pos x="1031" y="589"/>
              </a:cxn>
              <a:cxn ang="0">
                <a:pos x="1007" y="476"/>
              </a:cxn>
              <a:cxn ang="0">
                <a:pos x="984" y="370"/>
              </a:cxn>
              <a:cxn ang="0">
                <a:pos x="967" y="301"/>
              </a:cxn>
              <a:cxn ang="0">
                <a:pos x="941" y="209"/>
              </a:cxn>
              <a:cxn ang="0">
                <a:pos x="910" y="116"/>
              </a:cxn>
              <a:cxn ang="0">
                <a:pos x="924" y="149"/>
              </a:cxn>
              <a:cxn ang="0">
                <a:pos x="916" y="132"/>
              </a:cxn>
              <a:cxn ang="0">
                <a:pos x="882" y="45"/>
              </a:cxn>
              <a:cxn ang="0">
                <a:pos x="846" y="3"/>
              </a:cxn>
            </a:cxnLst>
            <a:rect l="0" t="0" r="r" b="b"/>
            <a:pathLst>
              <a:path w="1674" h="1730">
                <a:moveTo>
                  <a:pt x="832" y="0"/>
                </a:moveTo>
                <a:lnTo>
                  <a:pt x="814" y="4"/>
                </a:lnTo>
                <a:lnTo>
                  <a:pt x="797" y="18"/>
                </a:lnTo>
                <a:lnTo>
                  <a:pt x="779" y="39"/>
                </a:lnTo>
                <a:lnTo>
                  <a:pt x="764" y="67"/>
                </a:lnTo>
                <a:lnTo>
                  <a:pt x="749" y="100"/>
                </a:lnTo>
                <a:lnTo>
                  <a:pt x="740" y="128"/>
                </a:lnTo>
                <a:lnTo>
                  <a:pt x="728" y="160"/>
                </a:lnTo>
                <a:lnTo>
                  <a:pt x="718" y="194"/>
                </a:lnTo>
                <a:lnTo>
                  <a:pt x="709" y="224"/>
                </a:lnTo>
                <a:lnTo>
                  <a:pt x="700" y="258"/>
                </a:lnTo>
                <a:lnTo>
                  <a:pt x="691" y="291"/>
                </a:lnTo>
                <a:lnTo>
                  <a:pt x="682" y="330"/>
                </a:lnTo>
                <a:lnTo>
                  <a:pt x="676" y="355"/>
                </a:lnTo>
                <a:lnTo>
                  <a:pt x="669" y="388"/>
                </a:lnTo>
                <a:lnTo>
                  <a:pt x="663" y="420"/>
                </a:lnTo>
                <a:lnTo>
                  <a:pt x="657" y="450"/>
                </a:lnTo>
                <a:lnTo>
                  <a:pt x="651" y="476"/>
                </a:lnTo>
                <a:lnTo>
                  <a:pt x="645" y="510"/>
                </a:lnTo>
                <a:lnTo>
                  <a:pt x="637" y="544"/>
                </a:lnTo>
                <a:lnTo>
                  <a:pt x="630" y="580"/>
                </a:lnTo>
                <a:lnTo>
                  <a:pt x="623" y="611"/>
                </a:lnTo>
                <a:lnTo>
                  <a:pt x="617" y="647"/>
                </a:lnTo>
                <a:lnTo>
                  <a:pt x="610" y="681"/>
                </a:lnTo>
                <a:lnTo>
                  <a:pt x="604" y="714"/>
                </a:lnTo>
                <a:lnTo>
                  <a:pt x="598" y="752"/>
                </a:lnTo>
                <a:lnTo>
                  <a:pt x="594" y="777"/>
                </a:lnTo>
                <a:lnTo>
                  <a:pt x="589" y="808"/>
                </a:lnTo>
                <a:lnTo>
                  <a:pt x="583" y="841"/>
                </a:lnTo>
                <a:lnTo>
                  <a:pt x="577" y="873"/>
                </a:lnTo>
                <a:lnTo>
                  <a:pt x="571" y="904"/>
                </a:lnTo>
                <a:lnTo>
                  <a:pt x="565" y="936"/>
                </a:lnTo>
                <a:lnTo>
                  <a:pt x="558" y="972"/>
                </a:lnTo>
                <a:lnTo>
                  <a:pt x="551" y="1006"/>
                </a:lnTo>
                <a:lnTo>
                  <a:pt x="543" y="1045"/>
                </a:lnTo>
                <a:lnTo>
                  <a:pt x="537" y="1071"/>
                </a:lnTo>
                <a:lnTo>
                  <a:pt x="531" y="1099"/>
                </a:lnTo>
                <a:lnTo>
                  <a:pt x="523" y="1131"/>
                </a:lnTo>
                <a:lnTo>
                  <a:pt x="516" y="1160"/>
                </a:lnTo>
                <a:lnTo>
                  <a:pt x="507" y="1195"/>
                </a:lnTo>
                <a:lnTo>
                  <a:pt x="498" y="1230"/>
                </a:lnTo>
                <a:lnTo>
                  <a:pt x="487" y="1266"/>
                </a:lnTo>
                <a:lnTo>
                  <a:pt x="477" y="1302"/>
                </a:lnTo>
                <a:lnTo>
                  <a:pt x="465" y="1337"/>
                </a:lnTo>
                <a:lnTo>
                  <a:pt x="451" y="1370"/>
                </a:lnTo>
                <a:lnTo>
                  <a:pt x="438" y="1402"/>
                </a:lnTo>
                <a:lnTo>
                  <a:pt x="426" y="1428"/>
                </a:lnTo>
                <a:lnTo>
                  <a:pt x="413" y="1448"/>
                </a:lnTo>
                <a:lnTo>
                  <a:pt x="398" y="1469"/>
                </a:lnTo>
                <a:lnTo>
                  <a:pt x="380" y="1493"/>
                </a:lnTo>
                <a:lnTo>
                  <a:pt x="356" y="1522"/>
                </a:lnTo>
                <a:lnTo>
                  <a:pt x="334" y="1544"/>
                </a:lnTo>
                <a:lnTo>
                  <a:pt x="318" y="1559"/>
                </a:lnTo>
                <a:lnTo>
                  <a:pt x="303" y="1574"/>
                </a:lnTo>
                <a:lnTo>
                  <a:pt x="287" y="1585"/>
                </a:lnTo>
                <a:lnTo>
                  <a:pt x="271" y="1597"/>
                </a:lnTo>
                <a:lnTo>
                  <a:pt x="255" y="1608"/>
                </a:lnTo>
                <a:lnTo>
                  <a:pt x="242" y="1616"/>
                </a:lnTo>
                <a:lnTo>
                  <a:pt x="224" y="1626"/>
                </a:lnTo>
                <a:lnTo>
                  <a:pt x="198" y="1641"/>
                </a:lnTo>
                <a:lnTo>
                  <a:pt x="179" y="1650"/>
                </a:lnTo>
                <a:lnTo>
                  <a:pt x="157" y="1662"/>
                </a:lnTo>
                <a:lnTo>
                  <a:pt x="135" y="1674"/>
                </a:lnTo>
                <a:lnTo>
                  <a:pt x="115" y="1684"/>
                </a:lnTo>
                <a:lnTo>
                  <a:pt x="96" y="1692"/>
                </a:lnTo>
                <a:lnTo>
                  <a:pt x="74" y="1702"/>
                </a:lnTo>
                <a:lnTo>
                  <a:pt x="50" y="1714"/>
                </a:lnTo>
                <a:lnTo>
                  <a:pt x="0" y="1730"/>
                </a:lnTo>
                <a:lnTo>
                  <a:pt x="1674" y="1728"/>
                </a:lnTo>
                <a:lnTo>
                  <a:pt x="1614" y="1708"/>
                </a:lnTo>
                <a:lnTo>
                  <a:pt x="1575" y="1696"/>
                </a:lnTo>
                <a:lnTo>
                  <a:pt x="1550" y="1689"/>
                </a:lnTo>
                <a:lnTo>
                  <a:pt x="1523" y="1678"/>
                </a:lnTo>
                <a:lnTo>
                  <a:pt x="1510" y="1673"/>
                </a:lnTo>
                <a:lnTo>
                  <a:pt x="1499" y="1667"/>
                </a:lnTo>
                <a:lnTo>
                  <a:pt x="1477" y="1657"/>
                </a:lnTo>
                <a:lnTo>
                  <a:pt x="1453" y="1645"/>
                </a:lnTo>
                <a:lnTo>
                  <a:pt x="1430" y="1631"/>
                </a:lnTo>
                <a:lnTo>
                  <a:pt x="1406" y="1615"/>
                </a:lnTo>
                <a:lnTo>
                  <a:pt x="1387" y="1601"/>
                </a:lnTo>
                <a:lnTo>
                  <a:pt x="1366" y="1585"/>
                </a:lnTo>
                <a:lnTo>
                  <a:pt x="1345" y="1568"/>
                </a:lnTo>
                <a:lnTo>
                  <a:pt x="1322" y="1547"/>
                </a:lnTo>
                <a:lnTo>
                  <a:pt x="1302" y="1527"/>
                </a:lnTo>
                <a:lnTo>
                  <a:pt x="1292" y="1513"/>
                </a:lnTo>
                <a:lnTo>
                  <a:pt x="1286" y="1506"/>
                </a:lnTo>
                <a:lnTo>
                  <a:pt x="1278" y="1497"/>
                </a:lnTo>
                <a:lnTo>
                  <a:pt x="1269" y="1480"/>
                </a:lnTo>
                <a:lnTo>
                  <a:pt x="1257" y="1460"/>
                </a:lnTo>
                <a:lnTo>
                  <a:pt x="1241" y="1434"/>
                </a:lnTo>
                <a:lnTo>
                  <a:pt x="1228" y="1406"/>
                </a:lnTo>
                <a:lnTo>
                  <a:pt x="1216" y="1379"/>
                </a:lnTo>
                <a:lnTo>
                  <a:pt x="1205" y="1354"/>
                </a:lnTo>
                <a:lnTo>
                  <a:pt x="1192" y="1318"/>
                </a:lnTo>
                <a:lnTo>
                  <a:pt x="1179" y="1281"/>
                </a:lnTo>
                <a:lnTo>
                  <a:pt x="1168" y="1246"/>
                </a:lnTo>
                <a:lnTo>
                  <a:pt x="1162" y="1220"/>
                </a:lnTo>
                <a:lnTo>
                  <a:pt x="1156" y="1198"/>
                </a:lnTo>
                <a:lnTo>
                  <a:pt x="1150" y="1174"/>
                </a:lnTo>
                <a:lnTo>
                  <a:pt x="1143" y="1141"/>
                </a:lnTo>
                <a:lnTo>
                  <a:pt x="1135" y="1107"/>
                </a:lnTo>
                <a:lnTo>
                  <a:pt x="1128" y="1077"/>
                </a:lnTo>
                <a:lnTo>
                  <a:pt x="1123" y="1049"/>
                </a:lnTo>
                <a:lnTo>
                  <a:pt x="1117" y="1025"/>
                </a:lnTo>
                <a:lnTo>
                  <a:pt x="1112" y="997"/>
                </a:lnTo>
                <a:lnTo>
                  <a:pt x="1107" y="970"/>
                </a:lnTo>
                <a:lnTo>
                  <a:pt x="1101" y="940"/>
                </a:lnTo>
                <a:lnTo>
                  <a:pt x="1097" y="916"/>
                </a:lnTo>
                <a:lnTo>
                  <a:pt x="1090" y="882"/>
                </a:lnTo>
                <a:lnTo>
                  <a:pt x="1084" y="844"/>
                </a:lnTo>
                <a:lnTo>
                  <a:pt x="1077" y="810"/>
                </a:lnTo>
                <a:lnTo>
                  <a:pt x="1069" y="772"/>
                </a:lnTo>
                <a:lnTo>
                  <a:pt x="1063" y="741"/>
                </a:lnTo>
                <a:lnTo>
                  <a:pt x="1057" y="713"/>
                </a:lnTo>
                <a:lnTo>
                  <a:pt x="1048" y="673"/>
                </a:lnTo>
                <a:lnTo>
                  <a:pt x="1041" y="636"/>
                </a:lnTo>
                <a:lnTo>
                  <a:pt x="1031" y="589"/>
                </a:lnTo>
                <a:lnTo>
                  <a:pt x="1023" y="549"/>
                </a:lnTo>
                <a:lnTo>
                  <a:pt x="1013" y="503"/>
                </a:lnTo>
                <a:lnTo>
                  <a:pt x="1007" y="476"/>
                </a:lnTo>
                <a:lnTo>
                  <a:pt x="999" y="439"/>
                </a:lnTo>
                <a:lnTo>
                  <a:pt x="991" y="406"/>
                </a:lnTo>
                <a:lnTo>
                  <a:pt x="984" y="370"/>
                </a:lnTo>
                <a:lnTo>
                  <a:pt x="978" y="342"/>
                </a:lnTo>
                <a:lnTo>
                  <a:pt x="972" y="320"/>
                </a:lnTo>
                <a:lnTo>
                  <a:pt x="967" y="301"/>
                </a:lnTo>
                <a:lnTo>
                  <a:pt x="959" y="272"/>
                </a:lnTo>
                <a:lnTo>
                  <a:pt x="951" y="242"/>
                </a:lnTo>
                <a:lnTo>
                  <a:pt x="941" y="209"/>
                </a:lnTo>
                <a:lnTo>
                  <a:pt x="927" y="164"/>
                </a:lnTo>
                <a:lnTo>
                  <a:pt x="916" y="134"/>
                </a:lnTo>
                <a:lnTo>
                  <a:pt x="910" y="116"/>
                </a:lnTo>
                <a:lnTo>
                  <a:pt x="918" y="132"/>
                </a:lnTo>
                <a:lnTo>
                  <a:pt x="915" y="126"/>
                </a:lnTo>
                <a:lnTo>
                  <a:pt x="924" y="149"/>
                </a:lnTo>
                <a:lnTo>
                  <a:pt x="934" y="184"/>
                </a:lnTo>
                <a:lnTo>
                  <a:pt x="922" y="150"/>
                </a:lnTo>
                <a:lnTo>
                  <a:pt x="916" y="132"/>
                </a:lnTo>
                <a:lnTo>
                  <a:pt x="905" y="102"/>
                </a:lnTo>
                <a:lnTo>
                  <a:pt x="895" y="74"/>
                </a:lnTo>
                <a:lnTo>
                  <a:pt x="882" y="45"/>
                </a:lnTo>
                <a:lnTo>
                  <a:pt x="871" y="27"/>
                </a:lnTo>
                <a:lnTo>
                  <a:pt x="859" y="15"/>
                </a:lnTo>
                <a:lnTo>
                  <a:pt x="846" y="3"/>
                </a:lnTo>
                <a:lnTo>
                  <a:pt x="832" y="0"/>
                </a:ln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4D35A7BC-7598-8A4F-AC6C-4A21A5A4E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9567" y="5867295"/>
            <a:ext cx="0" cy="1083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5B1C700-1DE6-9D49-8FAC-9A20B9CC3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206" y="3894430"/>
            <a:ext cx="819937" cy="3443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= 15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22A4CF0-F81E-2149-9904-CC6B52F16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974" y="5180305"/>
            <a:ext cx="824746" cy="34432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67866" tIns="33338" rIns="67866" bIns="33338">
            <a:spAutoFit/>
          </a:bodyPr>
          <a:lstStyle/>
          <a:p>
            <a:pPr algn="l"/>
            <a:r>
              <a:rPr lang="en-US" b="1" i="1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s 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= 25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197ABB0B-21CA-B642-B2FD-0813D491EA8D}"/>
              </a:ext>
            </a:extLst>
          </p:cNvPr>
          <p:cNvSpPr>
            <a:spLocks/>
          </p:cNvSpPr>
          <p:nvPr/>
        </p:nvSpPr>
        <p:spPr bwMode="auto">
          <a:xfrm>
            <a:off x="2474859" y="4517126"/>
            <a:ext cx="2940844" cy="1394222"/>
          </a:xfrm>
          <a:custGeom>
            <a:avLst/>
            <a:gdLst/>
            <a:ahLst/>
            <a:cxnLst>
              <a:cxn ang="0">
                <a:pos x="1199" y="12"/>
              </a:cxn>
              <a:cxn ang="0">
                <a:pos x="1122" y="66"/>
              </a:cxn>
              <a:cxn ang="0">
                <a:pos x="1072" y="131"/>
              </a:cxn>
              <a:cxn ang="0">
                <a:pos x="1030" y="197"/>
              </a:cxn>
              <a:cxn ang="0">
                <a:pos x="993" y="262"/>
              </a:cxn>
              <a:cxn ang="0">
                <a:pos x="965" y="320"/>
              </a:cxn>
              <a:cxn ang="0">
                <a:pos x="931" y="395"/>
              </a:cxn>
              <a:cxn ang="0">
                <a:pos x="900" y="462"/>
              </a:cxn>
              <a:cxn ang="0">
                <a:pos x="871" y="528"/>
              </a:cxn>
              <a:cxn ang="0">
                <a:pos x="846" y="591"/>
              </a:cxn>
              <a:cxn ang="0">
                <a:pos x="816" y="663"/>
              </a:cxn>
              <a:cxn ang="0">
                <a:pos x="786" y="727"/>
              </a:cxn>
              <a:cxn ang="0">
                <a:pos x="755" y="790"/>
              </a:cxn>
              <a:cxn ang="0">
                <a:pos x="707" y="862"/>
              </a:cxn>
              <a:cxn ang="0">
                <a:pos x="643" y="932"/>
              </a:cxn>
              <a:cxn ang="0">
                <a:pos x="582" y="981"/>
              </a:cxn>
              <a:cxn ang="0">
                <a:pos x="496" y="1031"/>
              </a:cxn>
              <a:cxn ang="0">
                <a:pos x="413" y="1063"/>
              </a:cxn>
              <a:cxn ang="0">
                <a:pos x="323" y="1089"/>
              </a:cxn>
              <a:cxn ang="0">
                <a:pos x="248" y="1108"/>
              </a:cxn>
              <a:cxn ang="0">
                <a:pos x="145" y="1129"/>
              </a:cxn>
              <a:cxn ang="0">
                <a:pos x="64" y="1144"/>
              </a:cxn>
              <a:cxn ang="0">
                <a:pos x="2470" y="1170"/>
              </a:cxn>
              <a:cxn ang="0">
                <a:pos x="2385" y="1143"/>
              </a:cxn>
              <a:cxn ang="0">
                <a:pos x="2331" y="1132"/>
              </a:cxn>
              <a:cxn ang="0">
                <a:pos x="2214" y="1104"/>
              </a:cxn>
              <a:cxn ang="0">
                <a:pos x="2108" y="1071"/>
              </a:cxn>
              <a:cxn ang="0">
                <a:pos x="2001" y="1029"/>
              </a:cxn>
              <a:cxn ang="0">
                <a:pos x="1970" y="1013"/>
              </a:cxn>
              <a:cxn ang="0">
                <a:pos x="1904" y="969"/>
              </a:cxn>
              <a:cxn ang="0">
                <a:pos x="1849" y="915"/>
              </a:cxn>
              <a:cxn ang="0">
                <a:pos x="1791" y="845"/>
              </a:cxn>
              <a:cxn ang="0">
                <a:pos x="1755" y="792"/>
              </a:cxn>
              <a:cxn ang="0">
                <a:pos x="1725" y="729"/>
              </a:cxn>
              <a:cxn ang="0">
                <a:pos x="1700" y="674"/>
              </a:cxn>
              <a:cxn ang="0">
                <a:pos x="1676" y="619"/>
              </a:cxn>
              <a:cxn ang="0">
                <a:pos x="1641" y="546"/>
              </a:cxn>
              <a:cxn ang="0">
                <a:pos x="1608" y="476"/>
              </a:cxn>
              <a:cxn ang="0">
                <a:pos x="1570" y="397"/>
              </a:cxn>
              <a:cxn ang="0">
                <a:pos x="1533" y="322"/>
              </a:cxn>
              <a:cxn ang="0">
                <a:pos x="1496" y="251"/>
              </a:cxn>
              <a:cxn ang="0">
                <a:pos x="1469" y="203"/>
              </a:cxn>
              <a:cxn ang="0">
                <a:pos x="1439" y="150"/>
              </a:cxn>
              <a:cxn ang="0">
                <a:pos x="1413" y="114"/>
              </a:cxn>
              <a:cxn ang="0">
                <a:pos x="1397" y="95"/>
              </a:cxn>
              <a:cxn ang="0">
                <a:pos x="1368" y="62"/>
              </a:cxn>
              <a:cxn ang="0">
                <a:pos x="1331" y="30"/>
              </a:cxn>
              <a:cxn ang="0">
                <a:pos x="1276" y="4"/>
              </a:cxn>
            </a:cxnLst>
            <a:rect l="0" t="0" r="r" b="b"/>
            <a:pathLst>
              <a:path w="2470" h="1171">
                <a:moveTo>
                  <a:pt x="1250" y="0"/>
                </a:moveTo>
                <a:lnTo>
                  <a:pt x="1226" y="5"/>
                </a:lnTo>
                <a:lnTo>
                  <a:pt x="1199" y="12"/>
                </a:lnTo>
                <a:lnTo>
                  <a:pt x="1169" y="27"/>
                </a:lnTo>
                <a:lnTo>
                  <a:pt x="1145" y="45"/>
                </a:lnTo>
                <a:lnTo>
                  <a:pt x="1122" y="66"/>
                </a:lnTo>
                <a:lnTo>
                  <a:pt x="1104" y="85"/>
                </a:lnTo>
                <a:lnTo>
                  <a:pt x="1089" y="106"/>
                </a:lnTo>
                <a:lnTo>
                  <a:pt x="1072" y="131"/>
                </a:lnTo>
                <a:lnTo>
                  <a:pt x="1060" y="149"/>
                </a:lnTo>
                <a:lnTo>
                  <a:pt x="1044" y="175"/>
                </a:lnTo>
                <a:lnTo>
                  <a:pt x="1030" y="197"/>
                </a:lnTo>
                <a:lnTo>
                  <a:pt x="1014" y="223"/>
                </a:lnTo>
                <a:lnTo>
                  <a:pt x="1005" y="240"/>
                </a:lnTo>
                <a:lnTo>
                  <a:pt x="993" y="262"/>
                </a:lnTo>
                <a:lnTo>
                  <a:pt x="984" y="282"/>
                </a:lnTo>
                <a:lnTo>
                  <a:pt x="974" y="300"/>
                </a:lnTo>
                <a:lnTo>
                  <a:pt x="965" y="320"/>
                </a:lnTo>
                <a:lnTo>
                  <a:pt x="954" y="344"/>
                </a:lnTo>
                <a:lnTo>
                  <a:pt x="941" y="373"/>
                </a:lnTo>
                <a:lnTo>
                  <a:pt x="931" y="395"/>
                </a:lnTo>
                <a:lnTo>
                  <a:pt x="923" y="412"/>
                </a:lnTo>
                <a:lnTo>
                  <a:pt x="911" y="437"/>
                </a:lnTo>
                <a:lnTo>
                  <a:pt x="900" y="462"/>
                </a:lnTo>
                <a:lnTo>
                  <a:pt x="892" y="479"/>
                </a:lnTo>
                <a:lnTo>
                  <a:pt x="880" y="506"/>
                </a:lnTo>
                <a:lnTo>
                  <a:pt x="871" y="528"/>
                </a:lnTo>
                <a:lnTo>
                  <a:pt x="863" y="549"/>
                </a:lnTo>
                <a:lnTo>
                  <a:pt x="855" y="570"/>
                </a:lnTo>
                <a:lnTo>
                  <a:pt x="846" y="591"/>
                </a:lnTo>
                <a:lnTo>
                  <a:pt x="838" y="612"/>
                </a:lnTo>
                <a:lnTo>
                  <a:pt x="829" y="633"/>
                </a:lnTo>
                <a:lnTo>
                  <a:pt x="816" y="663"/>
                </a:lnTo>
                <a:lnTo>
                  <a:pt x="804" y="690"/>
                </a:lnTo>
                <a:lnTo>
                  <a:pt x="795" y="708"/>
                </a:lnTo>
                <a:lnTo>
                  <a:pt x="786" y="727"/>
                </a:lnTo>
                <a:lnTo>
                  <a:pt x="777" y="747"/>
                </a:lnTo>
                <a:lnTo>
                  <a:pt x="768" y="765"/>
                </a:lnTo>
                <a:lnTo>
                  <a:pt x="755" y="790"/>
                </a:lnTo>
                <a:lnTo>
                  <a:pt x="741" y="814"/>
                </a:lnTo>
                <a:lnTo>
                  <a:pt x="725" y="838"/>
                </a:lnTo>
                <a:lnTo>
                  <a:pt x="707" y="862"/>
                </a:lnTo>
                <a:lnTo>
                  <a:pt x="689" y="885"/>
                </a:lnTo>
                <a:lnTo>
                  <a:pt x="667" y="907"/>
                </a:lnTo>
                <a:lnTo>
                  <a:pt x="643" y="932"/>
                </a:lnTo>
                <a:lnTo>
                  <a:pt x="626" y="947"/>
                </a:lnTo>
                <a:lnTo>
                  <a:pt x="606" y="963"/>
                </a:lnTo>
                <a:lnTo>
                  <a:pt x="582" y="981"/>
                </a:lnTo>
                <a:lnTo>
                  <a:pt x="562" y="994"/>
                </a:lnTo>
                <a:lnTo>
                  <a:pt x="536" y="1009"/>
                </a:lnTo>
                <a:lnTo>
                  <a:pt x="496" y="1031"/>
                </a:lnTo>
                <a:lnTo>
                  <a:pt x="462" y="1045"/>
                </a:lnTo>
                <a:lnTo>
                  <a:pt x="436" y="1054"/>
                </a:lnTo>
                <a:lnTo>
                  <a:pt x="413" y="1063"/>
                </a:lnTo>
                <a:lnTo>
                  <a:pt x="383" y="1073"/>
                </a:lnTo>
                <a:lnTo>
                  <a:pt x="353" y="1082"/>
                </a:lnTo>
                <a:lnTo>
                  <a:pt x="323" y="1089"/>
                </a:lnTo>
                <a:lnTo>
                  <a:pt x="300" y="1095"/>
                </a:lnTo>
                <a:lnTo>
                  <a:pt x="272" y="1102"/>
                </a:lnTo>
                <a:lnTo>
                  <a:pt x="248" y="1108"/>
                </a:lnTo>
                <a:lnTo>
                  <a:pt x="216" y="1115"/>
                </a:lnTo>
                <a:lnTo>
                  <a:pt x="173" y="1123"/>
                </a:lnTo>
                <a:lnTo>
                  <a:pt x="145" y="1129"/>
                </a:lnTo>
                <a:lnTo>
                  <a:pt x="120" y="1134"/>
                </a:lnTo>
                <a:lnTo>
                  <a:pt x="99" y="1137"/>
                </a:lnTo>
                <a:lnTo>
                  <a:pt x="64" y="1144"/>
                </a:lnTo>
                <a:lnTo>
                  <a:pt x="26" y="1152"/>
                </a:lnTo>
                <a:lnTo>
                  <a:pt x="0" y="1171"/>
                </a:lnTo>
                <a:lnTo>
                  <a:pt x="2470" y="1170"/>
                </a:lnTo>
                <a:lnTo>
                  <a:pt x="2454" y="1159"/>
                </a:lnTo>
                <a:lnTo>
                  <a:pt x="2413" y="1147"/>
                </a:lnTo>
                <a:lnTo>
                  <a:pt x="2385" y="1143"/>
                </a:lnTo>
                <a:lnTo>
                  <a:pt x="2351" y="1138"/>
                </a:lnTo>
                <a:lnTo>
                  <a:pt x="2310" y="1129"/>
                </a:lnTo>
                <a:lnTo>
                  <a:pt x="2331" y="1132"/>
                </a:lnTo>
                <a:lnTo>
                  <a:pt x="2285" y="1123"/>
                </a:lnTo>
                <a:lnTo>
                  <a:pt x="2258" y="1116"/>
                </a:lnTo>
                <a:lnTo>
                  <a:pt x="2214" y="1104"/>
                </a:lnTo>
                <a:lnTo>
                  <a:pt x="2174" y="1092"/>
                </a:lnTo>
                <a:lnTo>
                  <a:pt x="2140" y="1081"/>
                </a:lnTo>
                <a:lnTo>
                  <a:pt x="2108" y="1071"/>
                </a:lnTo>
                <a:lnTo>
                  <a:pt x="2072" y="1059"/>
                </a:lnTo>
                <a:lnTo>
                  <a:pt x="2041" y="1047"/>
                </a:lnTo>
                <a:lnTo>
                  <a:pt x="2001" y="1029"/>
                </a:lnTo>
                <a:lnTo>
                  <a:pt x="1984" y="1020"/>
                </a:lnTo>
                <a:lnTo>
                  <a:pt x="1983" y="1020"/>
                </a:lnTo>
                <a:lnTo>
                  <a:pt x="1970" y="1013"/>
                </a:lnTo>
                <a:lnTo>
                  <a:pt x="1946" y="1001"/>
                </a:lnTo>
                <a:lnTo>
                  <a:pt x="1926" y="986"/>
                </a:lnTo>
                <a:lnTo>
                  <a:pt x="1904" y="969"/>
                </a:lnTo>
                <a:lnTo>
                  <a:pt x="1888" y="955"/>
                </a:lnTo>
                <a:lnTo>
                  <a:pt x="1870" y="938"/>
                </a:lnTo>
                <a:lnTo>
                  <a:pt x="1849" y="915"/>
                </a:lnTo>
                <a:lnTo>
                  <a:pt x="1828" y="891"/>
                </a:lnTo>
                <a:lnTo>
                  <a:pt x="1810" y="868"/>
                </a:lnTo>
                <a:lnTo>
                  <a:pt x="1791" y="845"/>
                </a:lnTo>
                <a:lnTo>
                  <a:pt x="1778" y="825"/>
                </a:lnTo>
                <a:lnTo>
                  <a:pt x="1766" y="809"/>
                </a:lnTo>
                <a:lnTo>
                  <a:pt x="1755" y="792"/>
                </a:lnTo>
                <a:lnTo>
                  <a:pt x="1744" y="772"/>
                </a:lnTo>
                <a:lnTo>
                  <a:pt x="1734" y="751"/>
                </a:lnTo>
                <a:lnTo>
                  <a:pt x="1725" y="729"/>
                </a:lnTo>
                <a:lnTo>
                  <a:pt x="1715" y="707"/>
                </a:lnTo>
                <a:lnTo>
                  <a:pt x="1708" y="692"/>
                </a:lnTo>
                <a:lnTo>
                  <a:pt x="1700" y="674"/>
                </a:lnTo>
                <a:lnTo>
                  <a:pt x="1693" y="657"/>
                </a:lnTo>
                <a:lnTo>
                  <a:pt x="1685" y="641"/>
                </a:lnTo>
                <a:lnTo>
                  <a:pt x="1676" y="619"/>
                </a:lnTo>
                <a:lnTo>
                  <a:pt x="1666" y="598"/>
                </a:lnTo>
                <a:lnTo>
                  <a:pt x="1653" y="568"/>
                </a:lnTo>
                <a:lnTo>
                  <a:pt x="1641" y="546"/>
                </a:lnTo>
                <a:lnTo>
                  <a:pt x="1629" y="522"/>
                </a:lnTo>
                <a:lnTo>
                  <a:pt x="1617" y="497"/>
                </a:lnTo>
                <a:lnTo>
                  <a:pt x="1608" y="476"/>
                </a:lnTo>
                <a:lnTo>
                  <a:pt x="1597" y="452"/>
                </a:lnTo>
                <a:lnTo>
                  <a:pt x="1587" y="430"/>
                </a:lnTo>
                <a:lnTo>
                  <a:pt x="1570" y="397"/>
                </a:lnTo>
                <a:lnTo>
                  <a:pt x="1556" y="366"/>
                </a:lnTo>
                <a:lnTo>
                  <a:pt x="1543" y="340"/>
                </a:lnTo>
                <a:lnTo>
                  <a:pt x="1533" y="322"/>
                </a:lnTo>
                <a:lnTo>
                  <a:pt x="1521" y="298"/>
                </a:lnTo>
                <a:lnTo>
                  <a:pt x="1507" y="271"/>
                </a:lnTo>
                <a:lnTo>
                  <a:pt x="1496" y="251"/>
                </a:lnTo>
                <a:lnTo>
                  <a:pt x="1487" y="236"/>
                </a:lnTo>
                <a:lnTo>
                  <a:pt x="1480" y="223"/>
                </a:lnTo>
                <a:lnTo>
                  <a:pt x="1469" y="203"/>
                </a:lnTo>
                <a:lnTo>
                  <a:pt x="1458" y="183"/>
                </a:lnTo>
                <a:lnTo>
                  <a:pt x="1449" y="167"/>
                </a:lnTo>
                <a:lnTo>
                  <a:pt x="1439" y="150"/>
                </a:lnTo>
                <a:lnTo>
                  <a:pt x="1428" y="135"/>
                </a:lnTo>
                <a:lnTo>
                  <a:pt x="1419" y="125"/>
                </a:lnTo>
                <a:lnTo>
                  <a:pt x="1413" y="114"/>
                </a:lnTo>
                <a:lnTo>
                  <a:pt x="1407" y="107"/>
                </a:lnTo>
                <a:lnTo>
                  <a:pt x="1401" y="99"/>
                </a:lnTo>
                <a:lnTo>
                  <a:pt x="1397" y="95"/>
                </a:lnTo>
                <a:lnTo>
                  <a:pt x="1389" y="86"/>
                </a:lnTo>
                <a:lnTo>
                  <a:pt x="1379" y="74"/>
                </a:lnTo>
                <a:lnTo>
                  <a:pt x="1368" y="62"/>
                </a:lnTo>
                <a:lnTo>
                  <a:pt x="1356" y="50"/>
                </a:lnTo>
                <a:lnTo>
                  <a:pt x="1344" y="39"/>
                </a:lnTo>
                <a:lnTo>
                  <a:pt x="1331" y="30"/>
                </a:lnTo>
                <a:lnTo>
                  <a:pt x="1317" y="19"/>
                </a:lnTo>
                <a:lnTo>
                  <a:pt x="1296" y="11"/>
                </a:lnTo>
                <a:lnTo>
                  <a:pt x="1276" y="4"/>
                </a:lnTo>
                <a:lnTo>
                  <a:pt x="1251" y="0"/>
                </a:lnTo>
              </a:path>
            </a:pathLst>
          </a:custGeom>
          <a:noFill/>
          <a:ln w="1905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53F7B851-2DFD-6045-8CBA-80E35708B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6753" y="5911348"/>
            <a:ext cx="3164681" cy="119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135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479F237-D599-2444-9E52-3CE846B5C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2383" y="5657850"/>
            <a:ext cx="300082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i="1" dirty="0">
                <a:effectLst>
                  <a:outerShdw sx="1000" sy="1000" algn="tl">
                    <a:srgbClr val="000000"/>
                  </a:outerShdw>
                </a:effectLst>
                <a:latin typeface="Book Antiqua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432860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C2BF1-0695-5C40-AD30-B38A9FB4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Empirical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C0311-1467-6642-8610-F559D0540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68.26% of values of a normal random variable are within ±1 standard deviations of its mean.</a:t>
            </a:r>
          </a:p>
          <a:p>
            <a:r>
              <a:rPr lang="en-US" dirty="0"/>
              <a:t>95.44% of values of a normal random variable are within ±2 of standard deviations its mean.</a:t>
            </a:r>
          </a:p>
          <a:p>
            <a:r>
              <a:rPr lang="en-US" dirty="0"/>
              <a:t>99.72% of values of a normal random variable are within ±3 of standard deviations its mean.</a:t>
            </a:r>
          </a:p>
        </p:txBody>
      </p:sp>
    </p:spTree>
    <p:extLst>
      <p:ext uri="{BB962C8B-B14F-4D97-AF65-F5344CB8AC3E}">
        <p14:creationId xmlns:p14="http://schemas.microsoft.com/office/powerpoint/2010/main" val="1202464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C432-8AF1-C34F-B89D-785245D35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 Normal Probability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4F15-95E1-5746-B5F3-2FDF5D39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345" y="2162794"/>
            <a:ext cx="5835269" cy="383795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random variable having a normal distribution with a mean of 0 and a standard deviation of 1 is said to have a standard normal probability distribution.</a:t>
            </a:r>
          </a:p>
          <a:p>
            <a:r>
              <a:rPr lang="en-US" dirty="0"/>
              <a:t>The letter </a:t>
            </a:r>
            <a:r>
              <a:rPr lang="en-US" i="1" dirty="0"/>
              <a:t>z</a:t>
            </a:r>
            <a:r>
              <a:rPr lang="en-US" dirty="0"/>
              <a:t> is used to designate the standard normal random variable.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think of Z as a measure of the number of standard deviations X is from </a:t>
            </a:r>
            <a:r>
              <a:rPr lang="el-GR" dirty="0"/>
              <a:t>μ.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0B7A86-C28C-C546-BD26-2D50119BF9AF}"/>
              </a:ext>
            </a:extLst>
          </p:cNvPr>
          <p:cNvGrpSpPr/>
          <p:nvPr/>
        </p:nvGrpSpPr>
        <p:grpSpPr>
          <a:xfrm>
            <a:off x="5179234" y="3332660"/>
            <a:ext cx="3732927" cy="1785215"/>
            <a:chOff x="1633717" y="4297604"/>
            <a:chExt cx="4977237" cy="2380287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0F276B4C-CAE0-8B46-9C91-188F4EE0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7092" y="4297604"/>
              <a:ext cx="3937000" cy="1862137"/>
            </a:xfrm>
            <a:custGeom>
              <a:avLst/>
              <a:gdLst/>
              <a:ahLst/>
              <a:cxnLst>
                <a:cxn ang="0">
                  <a:pos x="1209" y="12"/>
                </a:cxn>
                <a:cxn ang="0">
                  <a:pos x="1132" y="66"/>
                </a:cxn>
                <a:cxn ang="0">
                  <a:pos x="1082" y="131"/>
                </a:cxn>
                <a:cxn ang="0">
                  <a:pos x="1040" y="197"/>
                </a:cxn>
                <a:cxn ang="0">
                  <a:pos x="1003" y="262"/>
                </a:cxn>
                <a:cxn ang="0">
                  <a:pos x="975" y="320"/>
                </a:cxn>
                <a:cxn ang="0">
                  <a:pos x="941" y="395"/>
                </a:cxn>
                <a:cxn ang="0">
                  <a:pos x="910" y="462"/>
                </a:cxn>
                <a:cxn ang="0">
                  <a:pos x="881" y="528"/>
                </a:cxn>
                <a:cxn ang="0">
                  <a:pos x="856" y="591"/>
                </a:cxn>
                <a:cxn ang="0">
                  <a:pos x="826" y="663"/>
                </a:cxn>
                <a:cxn ang="0">
                  <a:pos x="796" y="727"/>
                </a:cxn>
                <a:cxn ang="0">
                  <a:pos x="765" y="790"/>
                </a:cxn>
                <a:cxn ang="0">
                  <a:pos x="717" y="862"/>
                </a:cxn>
                <a:cxn ang="0">
                  <a:pos x="653" y="932"/>
                </a:cxn>
                <a:cxn ang="0">
                  <a:pos x="592" y="981"/>
                </a:cxn>
                <a:cxn ang="0">
                  <a:pos x="506" y="1031"/>
                </a:cxn>
                <a:cxn ang="0">
                  <a:pos x="423" y="1063"/>
                </a:cxn>
                <a:cxn ang="0">
                  <a:pos x="333" y="1089"/>
                </a:cxn>
                <a:cxn ang="0">
                  <a:pos x="258" y="1108"/>
                </a:cxn>
                <a:cxn ang="0">
                  <a:pos x="155" y="1129"/>
                </a:cxn>
                <a:cxn ang="0">
                  <a:pos x="54" y="1146"/>
                </a:cxn>
                <a:cxn ang="0">
                  <a:pos x="2480" y="1170"/>
                </a:cxn>
                <a:cxn ang="0">
                  <a:pos x="2395" y="1143"/>
                </a:cxn>
                <a:cxn ang="0">
                  <a:pos x="2341" y="1132"/>
                </a:cxn>
                <a:cxn ang="0">
                  <a:pos x="2224" y="1104"/>
                </a:cxn>
                <a:cxn ang="0">
                  <a:pos x="2118" y="1071"/>
                </a:cxn>
                <a:cxn ang="0">
                  <a:pos x="2011" y="1029"/>
                </a:cxn>
                <a:cxn ang="0">
                  <a:pos x="1980" y="1013"/>
                </a:cxn>
                <a:cxn ang="0">
                  <a:pos x="1914" y="969"/>
                </a:cxn>
                <a:cxn ang="0">
                  <a:pos x="1859" y="915"/>
                </a:cxn>
                <a:cxn ang="0">
                  <a:pos x="1801" y="845"/>
                </a:cxn>
                <a:cxn ang="0">
                  <a:pos x="1765" y="792"/>
                </a:cxn>
                <a:cxn ang="0">
                  <a:pos x="1735" y="729"/>
                </a:cxn>
                <a:cxn ang="0">
                  <a:pos x="1710" y="674"/>
                </a:cxn>
                <a:cxn ang="0">
                  <a:pos x="1686" y="619"/>
                </a:cxn>
                <a:cxn ang="0">
                  <a:pos x="1651" y="546"/>
                </a:cxn>
                <a:cxn ang="0">
                  <a:pos x="1618" y="476"/>
                </a:cxn>
                <a:cxn ang="0">
                  <a:pos x="1580" y="397"/>
                </a:cxn>
                <a:cxn ang="0">
                  <a:pos x="1543" y="322"/>
                </a:cxn>
                <a:cxn ang="0">
                  <a:pos x="1506" y="251"/>
                </a:cxn>
                <a:cxn ang="0">
                  <a:pos x="1479" y="203"/>
                </a:cxn>
                <a:cxn ang="0">
                  <a:pos x="1449" y="150"/>
                </a:cxn>
                <a:cxn ang="0">
                  <a:pos x="1423" y="114"/>
                </a:cxn>
                <a:cxn ang="0">
                  <a:pos x="1407" y="95"/>
                </a:cxn>
                <a:cxn ang="0">
                  <a:pos x="1378" y="62"/>
                </a:cxn>
                <a:cxn ang="0">
                  <a:pos x="1341" y="30"/>
                </a:cxn>
                <a:cxn ang="0">
                  <a:pos x="1286" y="4"/>
                </a:cxn>
              </a:cxnLst>
              <a:rect l="0" t="0" r="r" b="b"/>
              <a:pathLst>
                <a:path w="2480" h="1173">
                  <a:moveTo>
                    <a:pt x="1260" y="0"/>
                  </a:moveTo>
                  <a:lnTo>
                    <a:pt x="1236" y="5"/>
                  </a:lnTo>
                  <a:lnTo>
                    <a:pt x="1209" y="12"/>
                  </a:lnTo>
                  <a:lnTo>
                    <a:pt x="1179" y="27"/>
                  </a:lnTo>
                  <a:lnTo>
                    <a:pt x="1155" y="45"/>
                  </a:lnTo>
                  <a:lnTo>
                    <a:pt x="1132" y="66"/>
                  </a:lnTo>
                  <a:lnTo>
                    <a:pt x="1114" y="85"/>
                  </a:lnTo>
                  <a:lnTo>
                    <a:pt x="1099" y="106"/>
                  </a:lnTo>
                  <a:lnTo>
                    <a:pt x="1082" y="131"/>
                  </a:lnTo>
                  <a:lnTo>
                    <a:pt x="1070" y="149"/>
                  </a:lnTo>
                  <a:lnTo>
                    <a:pt x="1054" y="175"/>
                  </a:lnTo>
                  <a:lnTo>
                    <a:pt x="1040" y="197"/>
                  </a:lnTo>
                  <a:lnTo>
                    <a:pt x="1024" y="223"/>
                  </a:lnTo>
                  <a:lnTo>
                    <a:pt x="1015" y="240"/>
                  </a:lnTo>
                  <a:lnTo>
                    <a:pt x="1003" y="262"/>
                  </a:lnTo>
                  <a:lnTo>
                    <a:pt x="994" y="282"/>
                  </a:lnTo>
                  <a:lnTo>
                    <a:pt x="984" y="300"/>
                  </a:lnTo>
                  <a:lnTo>
                    <a:pt x="975" y="320"/>
                  </a:lnTo>
                  <a:lnTo>
                    <a:pt x="964" y="344"/>
                  </a:lnTo>
                  <a:lnTo>
                    <a:pt x="951" y="373"/>
                  </a:lnTo>
                  <a:lnTo>
                    <a:pt x="941" y="395"/>
                  </a:lnTo>
                  <a:lnTo>
                    <a:pt x="933" y="412"/>
                  </a:lnTo>
                  <a:lnTo>
                    <a:pt x="921" y="437"/>
                  </a:lnTo>
                  <a:lnTo>
                    <a:pt x="910" y="462"/>
                  </a:lnTo>
                  <a:lnTo>
                    <a:pt x="902" y="479"/>
                  </a:lnTo>
                  <a:lnTo>
                    <a:pt x="890" y="506"/>
                  </a:lnTo>
                  <a:lnTo>
                    <a:pt x="881" y="528"/>
                  </a:lnTo>
                  <a:lnTo>
                    <a:pt x="873" y="549"/>
                  </a:lnTo>
                  <a:lnTo>
                    <a:pt x="865" y="570"/>
                  </a:lnTo>
                  <a:lnTo>
                    <a:pt x="856" y="591"/>
                  </a:lnTo>
                  <a:lnTo>
                    <a:pt x="848" y="612"/>
                  </a:lnTo>
                  <a:lnTo>
                    <a:pt x="839" y="633"/>
                  </a:lnTo>
                  <a:lnTo>
                    <a:pt x="826" y="663"/>
                  </a:lnTo>
                  <a:lnTo>
                    <a:pt x="814" y="690"/>
                  </a:lnTo>
                  <a:lnTo>
                    <a:pt x="805" y="708"/>
                  </a:lnTo>
                  <a:lnTo>
                    <a:pt x="796" y="727"/>
                  </a:lnTo>
                  <a:lnTo>
                    <a:pt x="787" y="747"/>
                  </a:lnTo>
                  <a:lnTo>
                    <a:pt x="778" y="765"/>
                  </a:lnTo>
                  <a:lnTo>
                    <a:pt x="765" y="790"/>
                  </a:lnTo>
                  <a:lnTo>
                    <a:pt x="751" y="814"/>
                  </a:lnTo>
                  <a:lnTo>
                    <a:pt x="735" y="838"/>
                  </a:lnTo>
                  <a:lnTo>
                    <a:pt x="717" y="862"/>
                  </a:lnTo>
                  <a:lnTo>
                    <a:pt x="699" y="885"/>
                  </a:lnTo>
                  <a:lnTo>
                    <a:pt x="677" y="907"/>
                  </a:lnTo>
                  <a:lnTo>
                    <a:pt x="653" y="932"/>
                  </a:lnTo>
                  <a:lnTo>
                    <a:pt x="636" y="947"/>
                  </a:lnTo>
                  <a:lnTo>
                    <a:pt x="616" y="963"/>
                  </a:lnTo>
                  <a:lnTo>
                    <a:pt x="592" y="981"/>
                  </a:lnTo>
                  <a:lnTo>
                    <a:pt x="572" y="994"/>
                  </a:lnTo>
                  <a:lnTo>
                    <a:pt x="546" y="1009"/>
                  </a:lnTo>
                  <a:lnTo>
                    <a:pt x="506" y="1031"/>
                  </a:lnTo>
                  <a:lnTo>
                    <a:pt x="472" y="1045"/>
                  </a:lnTo>
                  <a:lnTo>
                    <a:pt x="446" y="1054"/>
                  </a:lnTo>
                  <a:lnTo>
                    <a:pt x="423" y="1063"/>
                  </a:lnTo>
                  <a:lnTo>
                    <a:pt x="393" y="1073"/>
                  </a:lnTo>
                  <a:lnTo>
                    <a:pt x="363" y="1082"/>
                  </a:lnTo>
                  <a:lnTo>
                    <a:pt x="333" y="1089"/>
                  </a:lnTo>
                  <a:lnTo>
                    <a:pt x="310" y="1095"/>
                  </a:lnTo>
                  <a:lnTo>
                    <a:pt x="282" y="1102"/>
                  </a:lnTo>
                  <a:lnTo>
                    <a:pt x="258" y="1108"/>
                  </a:lnTo>
                  <a:lnTo>
                    <a:pt x="226" y="1115"/>
                  </a:lnTo>
                  <a:lnTo>
                    <a:pt x="183" y="1123"/>
                  </a:lnTo>
                  <a:lnTo>
                    <a:pt x="155" y="1129"/>
                  </a:lnTo>
                  <a:lnTo>
                    <a:pt x="130" y="1134"/>
                  </a:lnTo>
                  <a:lnTo>
                    <a:pt x="109" y="1137"/>
                  </a:lnTo>
                  <a:lnTo>
                    <a:pt x="54" y="1146"/>
                  </a:lnTo>
                  <a:lnTo>
                    <a:pt x="3" y="1158"/>
                  </a:lnTo>
                  <a:lnTo>
                    <a:pt x="0" y="1173"/>
                  </a:lnTo>
                  <a:lnTo>
                    <a:pt x="2480" y="1170"/>
                  </a:lnTo>
                  <a:lnTo>
                    <a:pt x="2454" y="1161"/>
                  </a:lnTo>
                  <a:lnTo>
                    <a:pt x="2427" y="1152"/>
                  </a:lnTo>
                  <a:lnTo>
                    <a:pt x="2395" y="1143"/>
                  </a:lnTo>
                  <a:lnTo>
                    <a:pt x="2361" y="1138"/>
                  </a:lnTo>
                  <a:lnTo>
                    <a:pt x="2320" y="1129"/>
                  </a:lnTo>
                  <a:lnTo>
                    <a:pt x="2341" y="1132"/>
                  </a:lnTo>
                  <a:lnTo>
                    <a:pt x="2295" y="1123"/>
                  </a:lnTo>
                  <a:lnTo>
                    <a:pt x="2268" y="1116"/>
                  </a:lnTo>
                  <a:lnTo>
                    <a:pt x="2224" y="1104"/>
                  </a:lnTo>
                  <a:lnTo>
                    <a:pt x="2184" y="1092"/>
                  </a:lnTo>
                  <a:lnTo>
                    <a:pt x="2150" y="1081"/>
                  </a:lnTo>
                  <a:lnTo>
                    <a:pt x="2118" y="1071"/>
                  </a:lnTo>
                  <a:lnTo>
                    <a:pt x="2082" y="1059"/>
                  </a:lnTo>
                  <a:lnTo>
                    <a:pt x="2051" y="1047"/>
                  </a:lnTo>
                  <a:lnTo>
                    <a:pt x="2011" y="1029"/>
                  </a:lnTo>
                  <a:lnTo>
                    <a:pt x="1994" y="1020"/>
                  </a:lnTo>
                  <a:lnTo>
                    <a:pt x="1993" y="1020"/>
                  </a:lnTo>
                  <a:lnTo>
                    <a:pt x="1980" y="1013"/>
                  </a:lnTo>
                  <a:lnTo>
                    <a:pt x="1956" y="1001"/>
                  </a:lnTo>
                  <a:lnTo>
                    <a:pt x="1936" y="986"/>
                  </a:lnTo>
                  <a:lnTo>
                    <a:pt x="1914" y="969"/>
                  </a:lnTo>
                  <a:lnTo>
                    <a:pt x="1898" y="955"/>
                  </a:lnTo>
                  <a:lnTo>
                    <a:pt x="1880" y="938"/>
                  </a:lnTo>
                  <a:lnTo>
                    <a:pt x="1859" y="915"/>
                  </a:lnTo>
                  <a:lnTo>
                    <a:pt x="1838" y="891"/>
                  </a:lnTo>
                  <a:lnTo>
                    <a:pt x="1820" y="868"/>
                  </a:lnTo>
                  <a:lnTo>
                    <a:pt x="1801" y="845"/>
                  </a:lnTo>
                  <a:lnTo>
                    <a:pt x="1788" y="825"/>
                  </a:lnTo>
                  <a:lnTo>
                    <a:pt x="1776" y="809"/>
                  </a:lnTo>
                  <a:lnTo>
                    <a:pt x="1765" y="792"/>
                  </a:lnTo>
                  <a:lnTo>
                    <a:pt x="1754" y="772"/>
                  </a:lnTo>
                  <a:lnTo>
                    <a:pt x="1744" y="751"/>
                  </a:lnTo>
                  <a:lnTo>
                    <a:pt x="1735" y="729"/>
                  </a:lnTo>
                  <a:lnTo>
                    <a:pt x="1725" y="707"/>
                  </a:lnTo>
                  <a:lnTo>
                    <a:pt x="1718" y="692"/>
                  </a:lnTo>
                  <a:lnTo>
                    <a:pt x="1710" y="674"/>
                  </a:lnTo>
                  <a:lnTo>
                    <a:pt x="1703" y="657"/>
                  </a:lnTo>
                  <a:lnTo>
                    <a:pt x="1695" y="641"/>
                  </a:lnTo>
                  <a:lnTo>
                    <a:pt x="1686" y="619"/>
                  </a:lnTo>
                  <a:lnTo>
                    <a:pt x="1676" y="598"/>
                  </a:lnTo>
                  <a:lnTo>
                    <a:pt x="1663" y="568"/>
                  </a:lnTo>
                  <a:lnTo>
                    <a:pt x="1651" y="546"/>
                  </a:lnTo>
                  <a:lnTo>
                    <a:pt x="1639" y="522"/>
                  </a:lnTo>
                  <a:lnTo>
                    <a:pt x="1627" y="497"/>
                  </a:lnTo>
                  <a:lnTo>
                    <a:pt x="1618" y="476"/>
                  </a:lnTo>
                  <a:lnTo>
                    <a:pt x="1607" y="452"/>
                  </a:lnTo>
                  <a:lnTo>
                    <a:pt x="1597" y="430"/>
                  </a:lnTo>
                  <a:lnTo>
                    <a:pt x="1580" y="397"/>
                  </a:lnTo>
                  <a:lnTo>
                    <a:pt x="1566" y="366"/>
                  </a:lnTo>
                  <a:lnTo>
                    <a:pt x="1553" y="340"/>
                  </a:lnTo>
                  <a:lnTo>
                    <a:pt x="1543" y="322"/>
                  </a:lnTo>
                  <a:lnTo>
                    <a:pt x="1531" y="298"/>
                  </a:lnTo>
                  <a:lnTo>
                    <a:pt x="1517" y="271"/>
                  </a:lnTo>
                  <a:lnTo>
                    <a:pt x="1506" y="251"/>
                  </a:lnTo>
                  <a:lnTo>
                    <a:pt x="1497" y="236"/>
                  </a:lnTo>
                  <a:lnTo>
                    <a:pt x="1490" y="223"/>
                  </a:lnTo>
                  <a:lnTo>
                    <a:pt x="1479" y="203"/>
                  </a:lnTo>
                  <a:lnTo>
                    <a:pt x="1468" y="183"/>
                  </a:lnTo>
                  <a:lnTo>
                    <a:pt x="1459" y="167"/>
                  </a:lnTo>
                  <a:lnTo>
                    <a:pt x="1449" y="150"/>
                  </a:lnTo>
                  <a:lnTo>
                    <a:pt x="1438" y="135"/>
                  </a:lnTo>
                  <a:lnTo>
                    <a:pt x="1429" y="125"/>
                  </a:lnTo>
                  <a:lnTo>
                    <a:pt x="1423" y="114"/>
                  </a:lnTo>
                  <a:lnTo>
                    <a:pt x="1417" y="107"/>
                  </a:lnTo>
                  <a:lnTo>
                    <a:pt x="1411" y="99"/>
                  </a:lnTo>
                  <a:lnTo>
                    <a:pt x="1407" y="95"/>
                  </a:lnTo>
                  <a:lnTo>
                    <a:pt x="1399" y="86"/>
                  </a:lnTo>
                  <a:lnTo>
                    <a:pt x="1389" y="74"/>
                  </a:lnTo>
                  <a:lnTo>
                    <a:pt x="1378" y="62"/>
                  </a:lnTo>
                  <a:lnTo>
                    <a:pt x="1366" y="50"/>
                  </a:lnTo>
                  <a:lnTo>
                    <a:pt x="1354" y="39"/>
                  </a:lnTo>
                  <a:lnTo>
                    <a:pt x="1341" y="30"/>
                  </a:lnTo>
                  <a:lnTo>
                    <a:pt x="1327" y="19"/>
                  </a:lnTo>
                  <a:lnTo>
                    <a:pt x="1306" y="11"/>
                  </a:lnTo>
                  <a:lnTo>
                    <a:pt x="1286" y="4"/>
                  </a:lnTo>
                  <a:lnTo>
                    <a:pt x="1261" y="0"/>
                  </a:lnTo>
                </a:path>
              </a:pathLst>
            </a:custGeom>
            <a:gradFill flip="none" rotWithShape="1">
              <a:gsLst>
                <a:gs pos="0">
                  <a:srgbClr val="527B0F">
                    <a:shade val="30000"/>
                    <a:satMod val="115000"/>
                  </a:srgbClr>
                </a:gs>
                <a:gs pos="50000">
                  <a:srgbClr val="527B0F">
                    <a:shade val="67500"/>
                    <a:satMod val="115000"/>
                  </a:srgbClr>
                </a:gs>
                <a:gs pos="100000">
                  <a:srgbClr val="527B0F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5423AC87-9206-6F47-96B0-A8665EB51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7943" y="5920030"/>
              <a:ext cx="383011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i="1" dirty="0">
                  <a:effectLst>
                    <a:outerShdw sx="1000" sy="1000" algn="tl">
                      <a:srgbClr val="000000"/>
                    </a:outerShdw>
                  </a:effectLst>
                  <a:latin typeface="Book Antiqua" pitchFamily="18" charset="0"/>
                </a:rPr>
                <a:t>z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6A1EDBD2-644F-C347-B083-D639F5707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3717" y="6161329"/>
              <a:ext cx="45910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" name="Line 16">
              <a:extLst>
                <a:ext uri="{FF2B5EF4-FFF2-40B4-BE49-F238E27FC236}">
                  <a16:creationId xmlns:a16="http://schemas.microsoft.com/office/drawing/2014/main" id="{FE0DD1EC-8526-314F-9890-ABF2E57E9F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6696" y="6065594"/>
              <a:ext cx="0" cy="231775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/>
            <a:lstStyle/>
            <a:p>
              <a:endParaRPr lang="en-US" sz="1350">
                <a:effectLst>
                  <a:outerShdw sx="1000" sy="1000" algn="ctr" rotWithShape="0">
                    <a:srgbClr val="000000"/>
                  </a:outerShdw>
                </a:effectLst>
              </a:endParaRPr>
            </a:p>
          </p:txBody>
        </p:sp>
        <p:sp>
          <p:nvSpPr>
            <p:cNvPr id="8" name="Text Box 18">
              <a:extLst>
                <a:ext uri="{FF2B5EF4-FFF2-40B4-BE49-F238E27FC236}">
                  <a16:creationId xmlns:a16="http://schemas.microsoft.com/office/drawing/2014/main" id="{C26FFCC7-0A3A-9E4F-81FF-6BCEBF82D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201" y="6277782"/>
              <a:ext cx="361637" cy="4001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350" dirty="0">
                  <a:effectLst>
                    <a:outerShdw sx="1000" sy="1000" algn="ctr" rotWithShape="0">
                      <a:srgbClr val="000000"/>
                    </a:outerShdw>
                  </a:effectLst>
                  <a:latin typeface="Book Antiqua" pitchFamily="18" charset="0"/>
                </a:rPr>
                <a:t>0</a:t>
              </a:r>
              <a:endParaRPr lang="en-US" sz="1350" i="1" dirty="0">
                <a:effectLst>
                  <a:outerShdw sx="1000" sy="1000" algn="ctr" rotWithShape="0">
                    <a:srgbClr val="000000"/>
                  </a:outerShdw>
                </a:effectLst>
                <a:latin typeface="Symbol" pitchFamily="18" charset="2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4E987B35-39E2-6F47-A901-606B457D35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542" y="4352481"/>
              <a:ext cx="742084" cy="40010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1350" i="1" dirty="0">
                  <a:latin typeface="Symbol" pitchFamily="18" charset="2"/>
                </a:rPr>
                <a:t>s </a:t>
              </a:r>
              <a:r>
                <a:rPr lang="en-US" sz="1350" dirty="0">
                  <a:latin typeface="Symbol" pitchFamily="18" charset="2"/>
                </a:rPr>
                <a:t>= 1</a:t>
              </a:r>
            </a:p>
          </p:txBody>
        </p:sp>
      </p:grpSp>
      <p:graphicFrame>
        <p:nvGraphicFramePr>
          <p:cNvPr id="11" name="Object 5">
            <a:hlinkClick r:id="" action="ppaction://ole?verb=0"/>
            <a:extLst>
              <a:ext uri="{FF2B5EF4-FFF2-40B4-BE49-F238E27FC236}">
                <a16:creationId xmlns:a16="http://schemas.microsoft.com/office/drawing/2014/main" id="{FBB15986-39F2-1E44-907A-9284B0601746}"/>
              </a:ext>
            </a:extLst>
          </p:cNvPr>
          <p:cNvGraphicFramePr>
            <a:graphicFrameLocks/>
          </p:cNvGraphicFramePr>
          <p:nvPr/>
        </p:nvGraphicFramePr>
        <p:xfrm>
          <a:off x="7209081" y="5094791"/>
          <a:ext cx="892969" cy="560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3040" imgH="696600" progId="Equation.DSMT4">
                  <p:embed/>
                </p:oleObj>
              </mc:Choice>
              <mc:Fallback>
                <p:oleObj name="Equation" r:id="rId2" imgW="1103040" imgH="696600" progId="Equation.DSMT4">
                  <p:embed/>
                  <p:pic>
                    <p:nvPicPr>
                      <p:cNvPr id="11" name="Object 5">
                        <a:hlinkClick r:id="" action="ppaction://ole?verb=0"/>
                        <a:extLst>
                          <a:ext uri="{FF2B5EF4-FFF2-40B4-BE49-F238E27FC236}">
                            <a16:creationId xmlns:a16="http://schemas.microsoft.com/office/drawing/2014/main" id="{FBB15986-39F2-1E44-907A-9284B06017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9081" y="5094791"/>
                        <a:ext cx="892969" cy="560784"/>
                      </a:xfrm>
                      <a:prstGeom prst="rect">
                        <a:avLst/>
                      </a:pr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>
                        <a:noFill/>
                      </a:ln>
                      <a:effectLst>
                        <a:outerShdw dist="35921" dir="2700000" algn="ctr" rotWithShape="0">
                          <a:srgbClr val="00000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94831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B073D-9C27-F944-86A3-E32D528A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5CED7-AC3B-3346-B08A-C08FB0D5E6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Point estimation is a form of statistical inference.</a:t>
                </a:r>
              </a:p>
              <a:p>
                <a:r>
                  <a:rPr lang="en-US" dirty="0"/>
                  <a:t>In point estimation we use the data from the sample to compute a value of a sample statistic that serves as an estimate of a population parameter.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as the </a:t>
                </a:r>
                <a:r>
                  <a:rPr lang="en-US" u="sng" dirty="0"/>
                  <a:t>point estimator</a:t>
                </a:r>
                <a:r>
                  <a:rPr lang="en-US" dirty="0"/>
                  <a:t> of the population mean </a:t>
                </a:r>
                <a:r>
                  <a:rPr lang="el-GR" dirty="0"/>
                  <a:t>μ.</a:t>
                </a:r>
              </a:p>
              <a:p>
                <a:r>
                  <a:rPr lang="en-US" i="1" dirty="0"/>
                  <a:t>s</a:t>
                </a:r>
                <a:r>
                  <a:rPr lang="en-US" dirty="0"/>
                  <a:t> is the </a:t>
                </a:r>
                <a:r>
                  <a:rPr lang="en-US" u="sng" dirty="0"/>
                  <a:t>point estimator</a:t>
                </a:r>
                <a:r>
                  <a:rPr lang="en-US" dirty="0"/>
                  <a:t> of the population standard deviation </a:t>
                </a:r>
                <a:r>
                  <a:rPr lang="el-GR" dirty="0"/>
                  <a:t>σ.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u="sng" dirty="0"/>
                  <a:t>point estimator</a:t>
                </a:r>
                <a:r>
                  <a:rPr lang="en-US" dirty="0"/>
                  <a:t> of the population proportion </a:t>
                </a:r>
                <a:r>
                  <a:rPr lang="en-US" i="1" dirty="0"/>
                  <a:t>p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B5CED7-AC3B-3346-B08A-C08FB0D5E6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57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503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F1FA-E3BC-1648-A77A-3A1C1A51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Advice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BE392-88E0-FB4B-973A-EFB7603DF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target population</a:t>
            </a:r>
            <a:r>
              <a:rPr lang="en-US" dirty="0"/>
              <a:t> is the population we want to make inferences about.</a:t>
            </a:r>
          </a:p>
          <a:p>
            <a:r>
              <a:rPr lang="en-US" dirty="0"/>
              <a:t>The </a:t>
            </a:r>
            <a:r>
              <a:rPr lang="en-US" u="sng" dirty="0"/>
              <a:t>sampled population</a:t>
            </a:r>
            <a:r>
              <a:rPr lang="en-US" dirty="0"/>
              <a:t> is the population from which the sample is actually taken.</a:t>
            </a:r>
          </a:p>
          <a:p>
            <a:r>
              <a:rPr lang="en-US" dirty="0"/>
              <a:t>Whenever a sample is used to make inferences about a population, we should make sure that the targeted population and the sampled population are in close agreement.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502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59751C-F914-6E45-8031-0F03023126E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59751C-F914-6E45-8031-0F0302312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57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D7557-AFBF-AC46-B63F-ABC2C4F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2" indent="0">
              <a:buNone/>
            </a:pPr>
            <a:r>
              <a:rPr lang="en-US" dirty="0"/>
              <a:t>Process of Statistical Inference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FA5E241A-BA0F-D640-8AB9-7903B21D9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1191" y="3235565"/>
            <a:ext cx="626269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3BC4BFF0-A1B6-3346-9696-EFEA102046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813" y="3733246"/>
            <a:ext cx="0" cy="547688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A814BDCC-DE2D-284D-8A5F-41845F803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9" y="4805999"/>
            <a:ext cx="591740" cy="0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350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E8F53D2-B889-D243-A121-728E3F81F6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5840" y="3778491"/>
            <a:ext cx="0" cy="507206"/>
          </a:xfrm>
          <a:prstGeom prst="line">
            <a:avLst/>
          </a:prstGeom>
          <a:ln w="57150">
            <a:headEnd/>
            <a:tailEnd type="triangl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0">
                <a:extLst>
                  <a:ext uri="{FF2B5EF4-FFF2-40B4-BE49-F238E27FC236}">
                    <a16:creationId xmlns:a16="http://schemas.microsoft.com/office/drawing/2014/main" id="{50276311-1332-8B46-886D-A06530F170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88307" y="4358324"/>
                <a:ext cx="2669898" cy="92333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Book Antiqua" pitchFamily="18" charset="0"/>
                  </a:rPr>
                  <a:t>The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Book Antiqua" pitchFamily="18" charset="0"/>
                  </a:rPr>
                  <a:t> is used to</a:t>
                </a:r>
              </a:p>
              <a:p>
                <a:r>
                  <a:rPr lang="en-US" dirty="0">
                    <a:latin typeface="Book Antiqua" pitchFamily="18" charset="0"/>
                  </a:rPr>
                  <a:t>make inferences about</a:t>
                </a:r>
              </a:p>
              <a:p>
                <a:r>
                  <a:rPr lang="en-US" dirty="0">
                    <a:latin typeface="Book Antiqua" pitchFamily="18" charset="0"/>
                  </a:rPr>
                  <a:t>the value of </a:t>
                </a:r>
                <a:r>
                  <a:rPr lang="en-US" i="1" dirty="0">
                    <a:latin typeface="Symbol" pitchFamily="18" charset="2"/>
                  </a:rPr>
                  <a:t>m</a:t>
                </a:r>
                <a:r>
                  <a:rPr lang="en-US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Text Box 20">
                <a:extLst>
                  <a:ext uri="{FF2B5EF4-FFF2-40B4-BE49-F238E27FC236}">
                    <a16:creationId xmlns:a16="http://schemas.microsoft.com/office/drawing/2014/main" id="{50276311-1332-8B46-886D-A06530F17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88307" y="4358324"/>
                <a:ext cx="2669898" cy="923330"/>
              </a:xfrm>
              <a:prstGeom prst="rect">
                <a:avLst/>
              </a:prstGeom>
              <a:blipFill>
                <a:blip r:embed="rId3"/>
                <a:stretch>
                  <a:fillRect l="-1408" t="-2667" r="-469" b="-8000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22">
                <a:extLst>
                  <a:ext uri="{FF2B5EF4-FFF2-40B4-BE49-F238E27FC236}">
                    <a16:creationId xmlns:a16="http://schemas.microsoft.com/office/drawing/2014/main" id="{8348E83A-7176-4040-9385-952D431A5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725" y="4351182"/>
                <a:ext cx="2169761" cy="1015663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r>
                  <a:rPr lang="en-US" dirty="0">
                    <a:latin typeface="Book Antiqua" pitchFamily="18" charset="0"/>
                  </a:rPr>
                  <a:t>The sample data </a:t>
                </a:r>
              </a:p>
              <a:p>
                <a:r>
                  <a:rPr lang="en-US" dirty="0">
                    <a:latin typeface="Book Antiqua" pitchFamily="18" charset="0"/>
                  </a:rPr>
                  <a:t>provide a value for</a:t>
                </a:r>
              </a:p>
              <a:p>
                <a:r>
                  <a:rPr lang="en-US" dirty="0">
                    <a:latin typeface="Book Antiqua" pitchFamily="18" charset="0"/>
                  </a:rPr>
                  <a:t>the sample mean</a:t>
                </a:r>
                <a:r>
                  <a:rPr lang="en-US" sz="2400" dirty="0">
                    <a:latin typeface="Book Antiqua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350" dirty="0">
                    <a:latin typeface="Book Antiqua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Text Box 22">
                <a:extLst>
                  <a:ext uri="{FF2B5EF4-FFF2-40B4-BE49-F238E27FC236}">
                    <a16:creationId xmlns:a16="http://schemas.microsoft.com/office/drawing/2014/main" id="{8348E83A-7176-4040-9385-952D431A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8725" y="4351182"/>
                <a:ext cx="2169761" cy="1015663"/>
              </a:xfrm>
              <a:prstGeom prst="rect">
                <a:avLst/>
              </a:prstGeom>
              <a:blipFill>
                <a:blip r:embed="rId4"/>
                <a:stretch>
                  <a:fillRect l="-2312" t="-2439" b="-4878"/>
                </a:stretch>
              </a:blipFill>
              <a:ln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25">
            <a:extLst>
              <a:ext uri="{FF2B5EF4-FFF2-40B4-BE49-F238E27FC236}">
                <a16:creationId xmlns:a16="http://schemas.microsoft.com/office/drawing/2014/main" id="{F8296291-515F-264E-9BFC-C3FCCF53D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46" y="2779556"/>
            <a:ext cx="2770310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>
                <a:latin typeface="Book Antiqua" pitchFamily="18" charset="0"/>
              </a:rPr>
              <a:t>A simple random sample</a:t>
            </a:r>
          </a:p>
          <a:p>
            <a:r>
              <a:rPr lang="en-US">
                <a:latin typeface="Book Antiqua" pitchFamily="18" charset="0"/>
              </a:rPr>
              <a:t>of </a:t>
            </a:r>
            <a:r>
              <a:rPr lang="en-US" i="1">
                <a:latin typeface="Book Antiqua" pitchFamily="18" charset="0"/>
              </a:rPr>
              <a:t>n</a:t>
            </a:r>
            <a:r>
              <a:rPr lang="en-US">
                <a:latin typeface="Book Antiqua" pitchFamily="18" charset="0"/>
              </a:rPr>
              <a:t> elements is selected</a:t>
            </a:r>
          </a:p>
          <a:p>
            <a:r>
              <a:rPr lang="en-US">
                <a:latin typeface="Book Antiqua" pitchFamily="18" charset="0"/>
              </a:rPr>
              <a:t>from the population.</a:t>
            </a:r>
            <a:endParaRPr lang="en-US" sz="1350">
              <a:latin typeface="Book Antiqua" pitchFamily="18" charset="0"/>
            </a:endParaRPr>
          </a:p>
        </p:txBody>
      </p:sp>
      <p:sp>
        <p:nvSpPr>
          <p:cNvPr id="15" name="Text Box 26">
            <a:extLst>
              <a:ext uri="{FF2B5EF4-FFF2-40B4-BE49-F238E27FC236}">
                <a16:creationId xmlns:a16="http://schemas.microsoft.com/office/drawing/2014/main" id="{0540B778-62BA-404A-A14C-E5C29D5F6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450" y="2800987"/>
            <a:ext cx="1374094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dirty="0">
                <a:latin typeface="Book Antiqua" pitchFamily="18" charset="0"/>
              </a:rPr>
              <a:t>Population </a:t>
            </a:r>
          </a:p>
          <a:p>
            <a:pPr algn="ctr"/>
            <a:r>
              <a:rPr lang="en-US" dirty="0">
                <a:latin typeface="Book Antiqua" pitchFamily="18" charset="0"/>
              </a:rPr>
              <a:t>with mean</a:t>
            </a:r>
          </a:p>
          <a:p>
            <a:pPr algn="ctr"/>
            <a:r>
              <a:rPr lang="en-US" i="1" dirty="0">
                <a:latin typeface="Symbol" pitchFamily="18" charset="2"/>
              </a:rPr>
              <a:t>m</a:t>
            </a:r>
            <a:r>
              <a:rPr lang="en-US" dirty="0">
                <a:latin typeface="Book Antiqua" pitchFamily="18" charset="0"/>
              </a:rPr>
              <a:t> = ?</a:t>
            </a:r>
            <a:endParaRPr lang="en-US" sz="135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536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FF144-1C3C-C84C-B639-5495471D37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Cont</a:t>
                </a:r>
                <a:r>
                  <a:rPr lang="en-US" dirty="0"/>
                  <a:t>…)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FF144-1C3C-C84C-B639-5495471D3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57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4EB4-6C3F-B743-B812-59EE26179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probability distribution of all possible values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Expected value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is equal to population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the expected value of the point estimator equals the population parameter, we say the point estimator is </a:t>
                </a:r>
                <a:r>
                  <a:rPr lang="en-US" u="sng" dirty="0"/>
                  <a:t>unbiased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D34EB4-6C3F-B743-B812-59EE26179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5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19">
                <a:extLst>
                  <a:ext uri="{FF2B5EF4-FFF2-40B4-BE49-F238E27FC236}">
                    <a16:creationId xmlns:a16="http://schemas.microsoft.com/office/drawing/2014/main" id="{E76257AB-6A7D-A54F-BD66-22CB46FC0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3642" y="3283223"/>
                <a:ext cx="997966" cy="36933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Book Antiqua" pitchFamily="18" charset="0"/>
                  </a:rPr>
                  <a:t>E</a:t>
                </a:r>
                <a:r>
                  <a:rPr lang="en-US" dirty="0">
                    <a:latin typeface="Book Antiqua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Book Antiqua" pitchFamily="18" charset="0"/>
                  </a:rPr>
                  <a:t>) = </a:t>
                </a:r>
                <a:r>
                  <a:rPr lang="en-US" i="1" dirty="0">
                    <a:latin typeface="Symbol" pitchFamily="18" charset="2"/>
                  </a:rPr>
                  <a:t></a:t>
                </a:r>
              </a:p>
            </p:txBody>
          </p:sp>
        </mc:Choice>
        <mc:Fallback xmlns="">
          <p:sp>
            <p:nvSpPr>
              <p:cNvPr id="4" name="Text Box 19">
                <a:extLst>
                  <a:ext uri="{FF2B5EF4-FFF2-40B4-BE49-F238E27FC236}">
                    <a16:creationId xmlns:a16="http://schemas.microsoft.com/office/drawing/2014/main" id="{E76257AB-6A7D-A54F-BD66-22CB46FC0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23642" y="3283223"/>
                <a:ext cx="997966" cy="369332"/>
              </a:xfrm>
              <a:prstGeom prst="rect">
                <a:avLst/>
              </a:prstGeom>
              <a:blipFill>
                <a:blip r:embed="rId4"/>
                <a:stretch>
                  <a:fillRect l="-5063" t="-10000" r="-5063" b="-26667"/>
                </a:stretch>
              </a:blip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3029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FF144-1C3C-C84C-B639-5495471D37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</a:t>
                </a:r>
                <a:r>
                  <a:rPr lang="en-US" dirty="0" err="1"/>
                  <a:t>Cont</a:t>
                </a:r>
                <a:r>
                  <a:rPr lang="en-US" dirty="0"/>
                  <a:t>…)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BDFF144-1C3C-C84C-B639-5495471D37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957" t="-5479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34EB4-6C3F-B743-B812-59EE2617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following notation to define the standard deviation of the sampling distribution 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E24E34-A25F-5747-A59E-33B1FFA6F994}"/>
                  </a:ext>
                </a:extLst>
              </p:cNvPr>
              <p:cNvSpPr/>
              <p:nvPr/>
            </p:nvSpPr>
            <p:spPr>
              <a:xfrm>
                <a:off x="2622637" y="2945358"/>
                <a:ext cx="3856451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sz="1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sz="1500" dirty="0"/>
                  <a:t> = the standard deviation of a sample</a:t>
                </a:r>
              </a:p>
              <a:p>
                <a:r>
                  <a:rPr lang="en-US" sz="1500" i="1" dirty="0" err="1"/>
                  <a:t>σ</a:t>
                </a:r>
                <a:r>
                  <a:rPr lang="en-US" sz="1500" dirty="0"/>
                  <a:t> = the standard deviation of the population </a:t>
                </a:r>
              </a:p>
              <a:p>
                <a:r>
                  <a:rPr lang="en-US" sz="1500" i="1" dirty="0"/>
                  <a:t>n</a:t>
                </a:r>
                <a:r>
                  <a:rPr lang="en-US" sz="1500" dirty="0"/>
                  <a:t> = the sample size</a:t>
                </a:r>
              </a:p>
              <a:p>
                <a:r>
                  <a:rPr lang="en-US" sz="1500" i="1" dirty="0"/>
                  <a:t>N</a:t>
                </a:r>
                <a:r>
                  <a:rPr lang="en-US" sz="1500" dirty="0"/>
                  <a:t> = the population size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E24E34-A25F-5747-A59E-33B1FFA6F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637" y="2945358"/>
                <a:ext cx="3856451" cy="1015663"/>
              </a:xfrm>
              <a:prstGeom prst="rect">
                <a:avLst/>
              </a:prstGeom>
              <a:blipFill>
                <a:blip r:embed="rId3"/>
                <a:stretch>
                  <a:fillRect l="-656" t="-1235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237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0072-273E-85B9-1833-231AE181F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177A-9FAE-9115-D134-8341CF4F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Labels or names used to identify an attribute of each element</a:t>
            </a:r>
          </a:p>
          <a:p>
            <a:r>
              <a:rPr lang="en-US" dirty="0"/>
              <a:t> Often referred to as qualitative data </a:t>
            </a:r>
          </a:p>
          <a:p>
            <a:r>
              <a:rPr lang="en-US" dirty="0"/>
              <a:t> Use either the nominal or ordinal scale of measurement</a:t>
            </a:r>
          </a:p>
          <a:p>
            <a:r>
              <a:rPr lang="en-US" dirty="0"/>
              <a:t> Can be either numeric or nonnumeric</a:t>
            </a:r>
          </a:p>
          <a:p>
            <a:r>
              <a:rPr lang="en-US" dirty="0"/>
              <a:t> Appropriate statistical analyses are rather limited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DDCEA-89BD-09D6-6FB4-4B97535C9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06" y="4580775"/>
            <a:ext cx="2807502" cy="1728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867C4D-061C-36B7-9853-9195C5B900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15" r="4949" b="9548"/>
          <a:stretch/>
        </p:blipFill>
        <p:spPr>
          <a:xfrm>
            <a:off x="5384110" y="4626190"/>
            <a:ext cx="1569583" cy="130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843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ABA-AB97-3847-B96E-0B9AE4D4C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Limit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9CAC9-FDA2-AB4D-B97C-98EFAD84D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population from which we are selecting a random sample does not have a normal distribution, the </a:t>
            </a:r>
            <a:r>
              <a:rPr lang="en-US" u="sng" dirty="0"/>
              <a:t>central limit theorem</a:t>
            </a:r>
            <a:r>
              <a:rPr lang="en-US" dirty="0"/>
              <a:t> is helpful in identifying the shape of the sampling distribution of.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CE136B-5A05-E54E-BE77-AF0571498521}"/>
                  </a:ext>
                </a:extLst>
              </p:cNvPr>
              <p:cNvSpPr txBox="1"/>
              <p:nvPr/>
            </p:nvSpPr>
            <p:spPr>
              <a:xfrm>
                <a:off x="1727229" y="3459533"/>
                <a:ext cx="5710100" cy="101566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CENTRAL LIMIT THEOREM:  In selecting random samples of size </a:t>
                </a:r>
                <a:r>
                  <a:rPr lang="en-US" sz="1500" i="1" dirty="0"/>
                  <a:t>n</a:t>
                </a:r>
                <a:r>
                  <a:rPr lang="en-US" sz="1500" dirty="0"/>
                  <a:t> from a population, the sampling distribution of the sample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15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500" dirty="0"/>
                  <a:t>can be approximated by a normal distribution as the sample size becomes large.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CE136B-5A05-E54E-BE77-AF057149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29" y="3459533"/>
                <a:ext cx="5710100" cy="1015663"/>
              </a:xfrm>
              <a:prstGeom prst="rect">
                <a:avLst/>
              </a:prstGeom>
              <a:blipFill>
                <a:blip r:embed="rId2"/>
                <a:stretch>
                  <a:fillRect l="-442" t="-122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515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Hypothesis testing</a:t>
            </a:r>
            <a:r>
              <a:rPr lang="en-US" dirty="0"/>
              <a:t> can be used to determine whether a statement about the value of a population parameter should or should not be rejected.</a:t>
            </a:r>
          </a:p>
          <a:p>
            <a:r>
              <a:rPr lang="en-US" dirty="0"/>
              <a:t>The </a:t>
            </a:r>
            <a:r>
              <a:rPr lang="en-US" u="sng" dirty="0"/>
              <a:t>null hypothesis</a:t>
            </a:r>
            <a:r>
              <a:rPr lang="en-US" dirty="0"/>
              <a:t>, denoted by H</a:t>
            </a:r>
            <a:r>
              <a:rPr lang="en-US" baseline="-25000" dirty="0"/>
              <a:t>0</a:t>
            </a:r>
            <a:r>
              <a:rPr lang="en-US" dirty="0"/>
              <a:t>, is a tentative assumption about a population parameter.</a:t>
            </a:r>
          </a:p>
          <a:p>
            <a:r>
              <a:rPr lang="en-US" dirty="0"/>
              <a:t>The </a:t>
            </a:r>
            <a:r>
              <a:rPr lang="en-US" u="sng" dirty="0"/>
              <a:t>alternative hypothesis</a:t>
            </a:r>
            <a:r>
              <a:rPr lang="en-US" dirty="0"/>
              <a:t>, denoted by H</a:t>
            </a:r>
            <a:r>
              <a:rPr lang="en-US" baseline="-25000" dirty="0"/>
              <a:t>a</a:t>
            </a:r>
            <a:r>
              <a:rPr lang="en-US" dirty="0"/>
              <a:t>, is the against what is stated in the null hypothesis.</a:t>
            </a:r>
          </a:p>
          <a:p>
            <a:r>
              <a:rPr lang="en-US" dirty="0"/>
              <a:t>The hypothesis testing procedure uses data from a sample to test the two competing statements indicated by H</a:t>
            </a:r>
            <a:r>
              <a:rPr lang="en-US" baseline="-25000" dirty="0"/>
              <a:t>0</a:t>
            </a:r>
            <a:r>
              <a:rPr lang="en-US" dirty="0"/>
              <a:t> and H</a:t>
            </a:r>
            <a:r>
              <a:rPr lang="en-US" baseline="-25000" dirty="0"/>
              <a:t>a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9748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Developing Null and Alternative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not always obvious how the null and alternative hypotheses should be formulated.</a:t>
            </a:r>
          </a:p>
          <a:p>
            <a:r>
              <a:rPr lang="en-US" dirty="0"/>
              <a:t>Care must be taken to structure the hypotheses appropriately so that the test conclusion provides the information the researcher wants.</a:t>
            </a:r>
          </a:p>
          <a:p>
            <a:r>
              <a:rPr lang="en-US" dirty="0"/>
              <a:t>The context of the situation is very important in determining how the hypotheses should be stated.</a:t>
            </a:r>
          </a:p>
          <a:p>
            <a:r>
              <a:rPr lang="en-US" dirty="0"/>
              <a:t>In some cases it is easier to identify the alternative hypothesis first.  In other cases the null is easier. </a:t>
            </a:r>
          </a:p>
          <a:p>
            <a:r>
              <a:rPr lang="en-US" dirty="0"/>
              <a:t>Correct hypothesis formulation will take practice.</a:t>
            </a:r>
          </a:p>
        </p:txBody>
      </p:sp>
    </p:spTree>
    <p:extLst>
      <p:ext uri="{BB962C8B-B14F-4D97-AF65-F5344CB8AC3E}">
        <p14:creationId xmlns:p14="http://schemas.microsoft.com/office/powerpoint/2010/main" val="1591803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Hypothesis as a Research 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applications of hypothesis testing involve an attempt to gather evidence in support of a research hypothesis.</a:t>
            </a:r>
          </a:p>
          <a:p>
            <a:r>
              <a:rPr lang="en-US" dirty="0"/>
              <a:t>In such cases, it is often best to begin with the alternative hypothesis and make it the conclusion that the researcher hopes to support.</a:t>
            </a:r>
          </a:p>
          <a:p>
            <a:r>
              <a:rPr lang="en-US" dirty="0"/>
              <a:t>The conclusion that the research hypothesis is true is made if the sample data provide sufficient evidence to show that the null hypothesis can be rejected.</a:t>
            </a:r>
          </a:p>
        </p:txBody>
      </p:sp>
    </p:spTree>
    <p:extLst>
      <p:ext uri="{BB962C8B-B14F-4D97-AF65-F5344CB8AC3E}">
        <p14:creationId xmlns:p14="http://schemas.microsoft.com/office/powerpoint/2010/main" val="16688762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Alternative Hypothesis as a Research Hypothesis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95330" y="2462139"/>
          <a:ext cx="628873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68">
                  <a:extLst>
                    <a:ext uri="{9D8B030D-6E8A-4147-A177-3AD203B41FA5}">
                      <a16:colId xmlns:a16="http://schemas.microsoft.com/office/drawing/2014/main" val="1638180365"/>
                    </a:ext>
                  </a:extLst>
                </a:gridCol>
                <a:gridCol w="1572183">
                  <a:extLst>
                    <a:ext uri="{9D8B030D-6E8A-4147-A177-3AD203B41FA5}">
                      <a16:colId xmlns:a16="http://schemas.microsoft.com/office/drawing/2014/main" val="2584498266"/>
                    </a:ext>
                  </a:extLst>
                </a:gridCol>
                <a:gridCol w="1572183">
                  <a:extLst>
                    <a:ext uri="{9D8B030D-6E8A-4147-A177-3AD203B41FA5}">
                      <a16:colId xmlns:a16="http://schemas.microsoft.com/office/drawing/2014/main" val="4074073022"/>
                    </a:ext>
                  </a:extLst>
                </a:gridCol>
              </a:tblGrid>
              <a:tr h="434340">
                <a:tc>
                  <a:txBody>
                    <a:bodyPr/>
                    <a:lstStyle/>
                    <a:p>
                      <a:r>
                        <a:rPr lang="en-US" sz="1200" dirty="0"/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Alternative Hypothesis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Null Hypothesis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04913144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r>
                        <a:rPr lang="en-US" sz="1200" dirty="0"/>
                        <a:t>A new teaching method is developed that is believed to be better than the current method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new teaching method is better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new method is no better than the old method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04978073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lang="en-US" sz="1200" dirty="0"/>
                        <a:t>A new sales force bonus plan is developed in an attempt to increase sales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new bonus plan increase sales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new bonus plan does not increase sales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84072495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new drug is developed with the goal of lowering blood pressure more than the existing drug.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new drug lowers blood pressure more than the existing drug.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new drug does not lower blood pressure more than the existing drug.</a:t>
                      </a:r>
                      <a:endParaRPr lang="en-US" sz="12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11796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43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46CD8-7211-CA1A-91AD-5A2ABF75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53BF-8C3F-54AE-4C5B-13FC5B00C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Quantitative data indicate how many or how much: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discrete, if measuring how many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 continuous, if measuring how much</a:t>
            </a:r>
          </a:p>
          <a:p>
            <a:pPr lvl="1"/>
            <a:endParaRPr lang="en-US" dirty="0"/>
          </a:p>
          <a:p>
            <a:r>
              <a:rPr lang="en-US" dirty="0"/>
              <a:t> Quantitative data are always numeric.</a:t>
            </a:r>
          </a:p>
          <a:p>
            <a:r>
              <a:rPr lang="en-US" dirty="0"/>
              <a:t> Ordinary arithmetic operations are meaningful for quantitative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719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2D66E-84AF-6AFC-788E-99970E52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Quantitative data graphs</a:t>
            </a:r>
          </a:p>
        </p:txBody>
      </p:sp>
      <p:pic>
        <p:nvPicPr>
          <p:cNvPr id="4" name="Content Placeholder 8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722C2087-81B8-EAC3-EC4E-2BA06ED5C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384" y="1906588"/>
            <a:ext cx="6015731" cy="4402137"/>
          </a:xfrm>
        </p:spPr>
      </p:pic>
    </p:spTree>
    <p:extLst>
      <p:ext uri="{BB962C8B-B14F-4D97-AF65-F5344CB8AC3E}">
        <p14:creationId xmlns:p14="http://schemas.microsoft.com/office/powerpoint/2010/main" val="213048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 bwMode="auto">
        <a:noFill/>
        <a:ln>
          <a:noFill/>
          <a:headEnd/>
          <a:tailEnd/>
        </a:ln>
      </a:spPr>
      <a:bodyPr wrap="none" anchor="ctr"/>
      <a:lstStyle>
        <a:defPPr algn="ctr">
          <a:defRPr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8394</TotalTime>
  <Words>4743</Words>
  <Application>Microsoft Macintosh PowerPoint</Application>
  <PresentationFormat>On-screen Show (4:3)</PresentationFormat>
  <Paragraphs>622</Paragraphs>
  <Slides>74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7" baseType="lpstr">
      <vt:lpstr>Arial</vt:lpstr>
      <vt:lpstr>Book Antiqua</vt:lpstr>
      <vt:lpstr>Calibri</vt:lpstr>
      <vt:lpstr>Cambria Math</vt:lpstr>
      <vt:lpstr>Courier New</vt:lpstr>
      <vt:lpstr>Monotype Sorts</vt:lpstr>
      <vt:lpstr>Symbol</vt:lpstr>
      <vt:lpstr>Tw Cen MT</vt:lpstr>
      <vt:lpstr>Tw Cen MT Condensed</vt:lpstr>
      <vt:lpstr>Wingdings</vt:lpstr>
      <vt:lpstr>Wingdings 3</vt:lpstr>
      <vt:lpstr>Integral</vt:lpstr>
      <vt:lpstr>Equation</vt:lpstr>
      <vt:lpstr>Introduction to Probability and Statistics</vt:lpstr>
      <vt:lpstr>What is statistics</vt:lpstr>
      <vt:lpstr>Data and Data Sets</vt:lpstr>
      <vt:lpstr>Elements, Variables, and Observations</vt:lpstr>
      <vt:lpstr>Car Example</vt:lpstr>
      <vt:lpstr>Categorical and Quantitative Data</vt:lpstr>
      <vt:lpstr>Categorical Data</vt:lpstr>
      <vt:lpstr>Quantitative Data</vt:lpstr>
      <vt:lpstr>Common Quantitative data graphs</vt:lpstr>
      <vt:lpstr>Histogram</vt:lpstr>
      <vt:lpstr>Statistical Inference</vt:lpstr>
      <vt:lpstr>Computers and Statistical Analysis</vt:lpstr>
      <vt:lpstr>Ethical Guidelines for Statistical Practice</vt:lpstr>
      <vt:lpstr>Measures of Location</vt:lpstr>
      <vt:lpstr>MEAN</vt:lpstr>
      <vt:lpstr>Sample Mean x ̅</vt:lpstr>
      <vt:lpstr>Weighted Mean</vt:lpstr>
      <vt:lpstr>Weighted Mean (Cont…)</vt:lpstr>
      <vt:lpstr>Median</vt:lpstr>
      <vt:lpstr>Median (Cont…)</vt:lpstr>
      <vt:lpstr>Median (Cont…)</vt:lpstr>
      <vt:lpstr>Geometric Mean</vt:lpstr>
      <vt:lpstr>Mode</vt:lpstr>
      <vt:lpstr>Range</vt:lpstr>
      <vt:lpstr>Interquartile Range</vt:lpstr>
      <vt:lpstr>Variance</vt:lpstr>
      <vt:lpstr>Standard Deviation</vt:lpstr>
      <vt:lpstr>Probability</vt:lpstr>
      <vt:lpstr>Statistical Experiments</vt:lpstr>
      <vt:lpstr>An Experiment and Its Sample Space</vt:lpstr>
      <vt:lpstr>Basic Requirements for Assigning Probabilities</vt:lpstr>
      <vt:lpstr>Some Basic Relationships of Probability</vt:lpstr>
      <vt:lpstr>Complement of an Event</vt:lpstr>
      <vt:lpstr>Union of Two Events</vt:lpstr>
      <vt:lpstr>Intersection of Two Events</vt:lpstr>
      <vt:lpstr>Addition Law</vt:lpstr>
      <vt:lpstr>Mutually Exclusive Events</vt:lpstr>
      <vt:lpstr>Conditional Probability</vt:lpstr>
      <vt:lpstr>Multiplication Law</vt:lpstr>
      <vt:lpstr>Independent Events</vt:lpstr>
      <vt:lpstr>Mutual Exclusiveness and Independence</vt:lpstr>
      <vt:lpstr>Bayes’ Theorem</vt:lpstr>
      <vt:lpstr>Bayes’ Theorem</vt:lpstr>
      <vt:lpstr>Random Variables</vt:lpstr>
      <vt:lpstr>Discrete Random Variable with a Finite Number of Values</vt:lpstr>
      <vt:lpstr>Discrete Probability Distributions</vt:lpstr>
      <vt:lpstr>Discrete Probability Distributions (Cont…)</vt:lpstr>
      <vt:lpstr>Variance and Standard Deviation</vt:lpstr>
      <vt:lpstr>Binomial Probability Distribution</vt:lpstr>
      <vt:lpstr>Binomial Probabilities and Cumulative Probabilities</vt:lpstr>
      <vt:lpstr>Binomial Probability Distribution</vt:lpstr>
      <vt:lpstr>Poisson Probability Distribution</vt:lpstr>
      <vt:lpstr>Poisson Probability Distribution Cont…)</vt:lpstr>
      <vt:lpstr>Poisson Probability Distribution Cont…)</vt:lpstr>
      <vt:lpstr>Continuous Probability Distributions</vt:lpstr>
      <vt:lpstr>Continuous Probability Distributions</vt:lpstr>
      <vt:lpstr>Uniform Probability Distribution</vt:lpstr>
      <vt:lpstr>Uniform Probability Distribution</vt:lpstr>
      <vt:lpstr>Normal Probability Distribution</vt:lpstr>
      <vt:lpstr>Normal Probability Distribution</vt:lpstr>
      <vt:lpstr>Properties of normal Distribution</vt:lpstr>
      <vt:lpstr>Properties of normal Distribution</vt:lpstr>
      <vt:lpstr>the Empirical rule</vt:lpstr>
      <vt:lpstr>Standard Normal Probability Distribution</vt:lpstr>
      <vt:lpstr>Point Estimation</vt:lpstr>
      <vt:lpstr>Practical Advice</vt:lpstr>
      <vt:lpstr>Sampling Distribution of x ̅  </vt:lpstr>
      <vt:lpstr>Sampling Distribution of x ̅  (Cont…)</vt:lpstr>
      <vt:lpstr>Sampling Distribution of x ̅  (Cont…)</vt:lpstr>
      <vt:lpstr>Central Limit Theorem</vt:lpstr>
      <vt:lpstr>Hypothesis Testing</vt:lpstr>
      <vt:lpstr>Developing Null and Alternative Hypotheses</vt:lpstr>
      <vt:lpstr>Alternative Hypothesis as a Research Hypothesis</vt:lpstr>
      <vt:lpstr>Alternative Hypothesis as a Research Hypothesis</vt:lpstr>
    </vt:vector>
  </TitlesOfParts>
  <Manager/>
  <Company>UMBC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Ergun Simsek</dc:creator>
  <cp:keywords/>
  <dc:description/>
  <cp:lastModifiedBy>Zeynep Kacar</cp:lastModifiedBy>
  <cp:revision>210</cp:revision>
  <dcterms:created xsi:type="dcterms:W3CDTF">2015-10-20T15:51:57Z</dcterms:created>
  <dcterms:modified xsi:type="dcterms:W3CDTF">2025-01-28T03:37:08Z</dcterms:modified>
  <cp:category/>
</cp:coreProperties>
</file>