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9"/>
  </p:notesMasterIdLst>
  <p:sldIdLst>
    <p:sldId id="302" r:id="rId2"/>
    <p:sldId id="257" r:id="rId3"/>
    <p:sldId id="303" r:id="rId4"/>
    <p:sldId id="304" r:id="rId5"/>
    <p:sldId id="321" r:id="rId6"/>
    <p:sldId id="306" r:id="rId7"/>
    <p:sldId id="307" r:id="rId8"/>
    <p:sldId id="308" r:id="rId9"/>
    <p:sldId id="347" r:id="rId10"/>
    <p:sldId id="309" r:id="rId11"/>
    <p:sldId id="322" r:id="rId12"/>
    <p:sldId id="323" r:id="rId13"/>
    <p:sldId id="324" r:id="rId14"/>
    <p:sldId id="326" r:id="rId15"/>
    <p:sldId id="325" r:id="rId16"/>
    <p:sldId id="327" r:id="rId17"/>
    <p:sldId id="328"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 id="376" r:id="rId47"/>
    <p:sldId id="377" r:id="rId48"/>
    <p:sldId id="378" r:id="rId49"/>
    <p:sldId id="389" r:id="rId50"/>
    <p:sldId id="390" r:id="rId51"/>
    <p:sldId id="391" r:id="rId52"/>
    <p:sldId id="392" r:id="rId53"/>
    <p:sldId id="393" r:id="rId54"/>
    <p:sldId id="394" r:id="rId55"/>
    <p:sldId id="395" r:id="rId56"/>
    <p:sldId id="396" r:id="rId57"/>
    <p:sldId id="397" r:id="rId58"/>
    <p:sldId id="398" r:id="rId59"/>
    <p:sldId id="399" r:id="rId60"/>
    <p:sldId id="400" r:id="rId61"/>
    <p:sldId id="402" r:id="rId62"/>
    <p:sldId id="403" r:id="rId63"/>
    <p:sldId id="404" r:id="rId64"/>
    <p:sldId id="405" r:id="rId65"/>
    <p:sldId id="406" r:id="rId66"/>
    <p:sldId id="407" r:id="rId67"/>
    <p:sldId id="408" r:id="rId68"/>
    <p:sldId id="409" r:id="rId69"/>
    <p:sldId id="410" r:id="rId70"/>
    <p:sldId id="411" r:id="rId71"/>
    <p:sldId id="412" r:id="rId72"/>
    <p:sldId id="416" r:id="rId73"/>
    <p:sldId id="1242" r:id="rId74"/>
    <p:sldId id="1244" r:id="rId75"/>
    <p:sldId id="1243" r:id="rId76"/>
    <p:sldId id="1241" r:id="rId77"/>
    <p:sldId id="464"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5" autoAdjust="0"/>
    <p:restoredTop sz="94658"/>
  </p:normalViewPr>
  <p:slideViewPr>
    <p:cSldViewPr snapToGrid="0">
      <p:cViewPr varScale="1">
        <p:scale>
          <a:sx n="120" d="100"/>
          <a:sy n="120" d="100"/>
        </p:scale>
        <p:origin x="1608"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919F49-AD2E-499B-BD9A-40A2D763B4D2}" type="datetimeFigureOut">
              <a:rPr lang="en-CA" smtClean="0"/>
              <a:t>2025-09-08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0408A-D75B-4EB5-A3FF-9921A5BC20E4}" type="slidenum">
              <a:rPr lang="en-CA" smtClean="0"/>
              <a:t>‹#›</a:t>
            </a:fld>
            <a:endParaRPr lang="en-CA"/>
          </a:p>
        </p:txBody>
      </p:sp>
    </p:spTree>
    <p:extLst>
      <p:ext uri="{BB962C8B-B14F-4D97-AF65-F5344CB8AC3E}">
        <p14:creationId xmlns:p14="http://schemas.microsoft.com/office/powerpoint/2010/main" val="81376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60408A-D75B-4EB5-A3FF-9921A5BC20E4}" type="slidenum">
              <a:rPr lang="en-CA" smtClean="0"/>
              <a:t>64</a:t>
            </a:fld>
            <a:endParaRPr lang="en-CA"/>
          </a:p>
        </p:txBody>
      </p:sp>
    </p:spTree>
    <p:extLst>
      <p:ext uri="{BB962C8B-B14F-4D97-AF65-F5344CB8AC3E}">
        <p14:creationId xmlns:p14="http://schemas.microsoft.com/office/powerpoint/2010/main" val="63257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9B749F6-5171-4CAB-AE23-D06F91380EF8}" type="slidenum">
              <a:rPr lang="en-US" altLang="en-US"/>
              <a:pPr eaLnBrk="1" hangingPunct="1"/>
              <a:t>76</a:t>
            </a:fld>
            <a:endParaRPr lang="en-US" alt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47890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6b20e22304_0_8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6b20e22304_0_8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6957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AFD24C9-49B2-4E9F-9578-132B0611285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96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D24C9-49B2-4E9F-9578-132B0611285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13135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FD24C9-49B2-4E9F-9578-132B0611285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785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long list">
  <p:cSld name="Title and long list">
    <p:spTree>
      <p:nvGrpSpPr>
        <p:cNvPr id="1" name="Shape 296"/>
        <p:cNvGrpSpPr/>
        <p:nvPr/>
      </p:nvGrpSpPr>
      <p:grpSpPr>
        <a:xfrm>
          <a:off x="0" y="0"/>
          <a:ext cx="0" cy="0"/>
          <a:chOff x="0" y="0"/>
          <a:chExt cx="0" cy="0"/>
        </a:xfrm>
      </p:grpSpPr>
      <p:sp>
        <p:nvSpPr>
          <p:cNvPr id="297" name="Google Shape;297;p13"/>
          <p:cNvSpPr txBox="1">
            <a:spLocks noGrp="1"/>
          </p:cNvSpPr>
          <p:nvPr>
            <p:ph type="body" idx="1"/>
          </p:nvPr>
        </p:nvSpPr>
        <p:spPr>
          <a:xfrm>
            <a:off x="720051" y="1901633"/>
            <a:ext cx="7703700" cy="4154800"/>
          </a:xfrm>
          <a:prstGeom prst="rect">
            <a:avLst/>
          </a:prstGeom>
        </p:spPr>
        <p:txBody>
          <a:bodyPr spcFirstLastPara="1" wrap="square" lIns="91425" tIns="91425" rIns="91425" bIns="91425" anchor="t" anchorCtr="0">
            <a:noAutofit/>
          </a:bodyPr>
          <a:lstStyle>
            <a:lvl1pPr marL="457178" lvl="0" indent="-298436" rtl="0">
              <a:lnSpc>
                <a:spcPct val="100000"/>
              </a:lnSpc>
              <a:spcBef>
                <a:spcPts val="0"/>
              </a:spcBef>
              <a:spcAft>
                <a:spcPts val="0"/>
              </a:spcAft>
              <a:buClr>
                <a:srgbClr val="F3F3F3"/>
              </a:buClr>
              <a:buSzPts val="1100"/>
              <a:buAutoNum type="arabicPeriod"/>
              <a:defRPr sz="1200">
                <a:solidFill>
                  <a:srgbClr val="F3F3F3"/>
                </a:solidFill>
              </a:defRPr>
            </a:lvl1pPr>
            <a:lvl2pPr marL="914354" lvl="1" indent="-298436" rtl="0">
              <a:spcBef>
                <a:spcPts val="1600"/>
              </a:spcBef>
              <a:spcAft>
                <a:spcPts val="0"/>
              </a:spcAft>
              <a:buClr>
                <a:srgbClr val="F3F3F3"/>
              </a:buClr>
              <a:buSzPts val="1100"/>
              <a:buFont typeface="Muli"/>
              <a:buAutoNum type="alphaLcPeriod"/>
              <a:defRPr>
                <a:solidFill>
                  <a:srgbClr val="F3F3F3"/>
                </a:solidFill>
              </a:defRPr>
            </a:lvl2pPr>
            <a:lvl3pPr marL="1371532" lvl="2" indent="-298436" rtl="0">
              <a:spcBef>
                <a:spcPts val="1600"/>
              </a:spcBef>
              <a:spcAft>
                <a:spcPts val="0"/>
              </a:spcAft>
              <a:buClr>
                <a:srgbClr val="F3F3F3"/>
              </a:buClr>
              <a:buSzPts val="1100"/>
              <a:buFont typeface="Muli"/>
              <a:buAutoNum type="romanLcPeriod"/>
              <a:defRPr>
                <a:solidFill>
                  <a:srgbClr val="F3F3F3"/>
                </a:solidFill>
              </a:defRPr>
            </a:lvl3pPr>
            <a:lvl4pPr marL="1828709" lvl="3" indent="-298436" rtl="0">
              <a:spcBef>
                <a:spcPts val="1600"/>
              </a:spcBef>
              <a:spcAft>
                <a:spcPts val="0"/>
              </a:spcAft>
              <a:buClr>
                <a:srgbClr val="F3F3F3"/>
              </a:buClr>
              <a:buSzPts val="1100"/>
              <a:buFont typeface="Muli"/>
              <a:buAutoNum type="arabicPeriod"/>
              <a:defRPr>
                <a:solidFill>
                  <a:srgbClr val="F3F3F3"/>
                </a:solidFill>
              </a:defRPr>
            </a:lvl4pPr>
            <a:lvl5pPr marL="2285886" lvl="4" indent="-298436" rtl="0">
              <a:spcBef>
                <a:spcPts val="1600"/>
              </a:spcBef>
              <a:spcAft>
                <a:spcPts val="0"/>
              </a:spcAft>
              <a:buClr>
                <a:srgbClr val="F3F3F3"/>
              </a:buClr>
              <a:buSzPts val="1100"/>
              <a:buFont typeface="Muli"/>
              <a:buAutoNum type="alphaLcPeriod"/>
              <a:defRPr>
                <a:solidFill>
                  <a:srgbClr val="F3F3F3"/>
                </a:solidFill>
              </a:defRPr>
            </a:lvl5pPr>
            <a:lvl6pPr marL="2743063" lvl="5" indent="-298436" rtl="0">
              <a:spcBef>
                <a:spcPts val="1600"/>
              </a:spcBef>
              <a:spcAft>
                <a:spcPts val="0"/>
              </a:spcAft>
              <a:buClr>
                <a:srgbClr val="F3F3F3"/>
              </a:buClr>
              <a:buSzPts val="1100"/>
              <a:buFont typeface="Muli"/>
              <a:buAutoNum type="romanLcPeriod"/>
              <a:defRPr>
                <a:solidFill>
                  <a:srgbClr val="F3F3F3"/>
                </a:solidFill>
              </a:defRPr>
            </a:lvl6pPr>
            <a:lvl7pPr marL="3200240" lvl="6" indent="-298436" rtl="0">
              <a:spcBef>
                <a:spcPts val="1600"/>
              </a:spcBef>
              <a:spcAft>
                <a:spcPts val="0"/>
              </a:spcAft>
              <a:buClr>
                <a:srgbClr val="F3F3F3"/>
              </a:buClr>
              <a:buSzPts val="1100"/>
              <a:buFont typeface="Muli"/>
              <a:buAutoNum type="arabicPeriod"/>
              <a:defRPr>
                <a:solidFill>
                  <a:srgbClr val="F3F3F3"/>
                </a:solidFill>
              </a:defRPr>
            </a:lvl7pPr>
            <a:lvl8pPr marL="3657418" lvl="7" indent="-298436" rtl="0">
              <a:spcBef>
                <a:spcPts val="1600"/>
              </a:spcBef>
              <a:spcAft>
                <a:spcPts val="0"/>
              </a:spcAft>
              <a:buClr>
                <a:srgbClr val="F3F3F3"/>
              </a:buClr>
              <a:buSzPts val="1100"/>
              <a:buFont typeface="Muli"/>
              <a:buAutoNum type="alphaLcPeriod"/>
              <a:defRPr>
                <a:solidFill>
                  <a:srgbClr val="F3F3F3"/>
                </a:solidFill>
              </a:defRPr>
            </a:lvl8pPr>
            <a:lvl9pPr marL="4114595" lvl="8" indent="-298436" rtl="0">
              <a:spcBef>
                <a:spcPts val="1600"/>
              </a:spcBef>
              <a:spcAft>
                <a:spcPts val="1600"/>
              </a:spcAft>
              <a:buClr>
                <a:srgbClr val="F3F3F3"/>
              </a:buClr>
              <a:buSzPts val="1100"/>
              <a:buFont typeface="Muli"/>
              <a:buAutoNum type="romanLcPeriod"/>
              <a:defRPr>
                <a:solidFill>
                  <a:srgbClr val="F3F3F3"/>
                </a:solidFill>
              </a:defRPr>
            </a:lvl9pPr>
          </a:lstStyle>
          <a:p>
            <a:pPr lvl="0"/>
            <a:r>
              <a:rPr lang="en-US"/>
              <a:t>Click to edit Master text styles</a:t>
            </a:r>
          </a:p>
        </p:txBody>
      </p:sp>
      <p:sp>
        <p:nvSpPr>
          <p:cNvPr id="298" name="Google Shape;298;p13"/>
          <p:cNvSpPr txBox="1">
            <a:spLocks noGrp="1"/>
          </p:cNvSpPr>
          <p:nvPr>
            <p:ph type="ctrTitle"/>
          </p:nvPr>
        </p:nvSpPr>
        <p:spPr>
          <a:xfrm>
            <a:off x="720051" y="479267"/>
            <a:ext cx="3214200" cy="1113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3F3F3"/>
              </a:buClr>
              <a:buSzPts val="2400"/>
              <a:buNone/>
              <a:defRPr sz="2400" b="0">
                <a:solidFill>
                  <a:srgbClr val="F3F3F3"/>
                </a:solidFill>
              </a:defRPr>
            </a:lvl1pPr>
            <a:lvl2pPr lvl="1" rtl="0">
              <a:spcBef>
                <a:spcPts val="0"/>
              </a:spcBef>
              <a:spcAft>
                <a:spcPts val="0"/>
              </a:spcAft>
              <a:buClr>
                <a:srgbClr val="F3F3F3"/>
              </a:buClr>
              <a:buSzPts val="2400"/>
              <a:buNone/>
              <a:defRPr sz="2400">
                <a:solidFill>
                  <a:srgbClr val="F3F3F3"/>
                </a:solidFill>
              </a:defRPr>
            </a:lvl2pPr>
            <a:lvl3pPr lvl="2" rtl="0">
              <a:spcBef>
                <a:spcPts val="0"/>
              </a:spcBef>
              <a:spcAft>
                <a:spcPts val="0"/>
              </a:spcAft>
              <a:buClr>
                <a:srgbClr val="F3F3F3"/>
              </a:buClr>
              <a:buSzPts val="2400"/>
              <a:buNone/>
              <a:defRPr sz="2400">
                <a:solidFill>
                  <a:srgbClr val="F3F3F3"/>
                </a:solidFill>
              </a:defRPr>
            </a:lvl3pPr>
            <a:lvl4pPr lvl="3" rtl="0">
              <a:spcBef>
                <a:spcPts val="0"/>
              </a:spcBef>
              <a:spcAft>
                <a:spcPts val="0"/>
              </a:spcAft>
              <a:buClr>
                <a:srgbClr val="F3F3F3"/>
              </a:buClr>
              <a:buSzPts val="2400"/>
              <a:buNone/>
              <a:defRPr sz="2400">
                <a:solidFill>
                  <a:srgbClr val="F3F3F3"/>
                </a:solidFill>
              </a:defRPr>
            </a:lvl4pPr>
            <a:lvl5pPr lvl="4" rtl="0">
              <a:spcBef>
                <a:spcPts val="0"/>
              </a:spcBef>
              <a:spcAft>
                <a:spcPts val="0"/>
              </a:spcAft>
              <a:buClr>
                <a:srgbClr val="F3F3F3"/>
              </a:buClr>
              <a:buSzPts val="2400"/>
              <a:buNone/>
              <a:defRPr sz="2400">
                <a:solidFill>
                  <a:srgbClr val="F3F3F3"/>
                </a:solidFill>
              </a:defRPr>
            </a:lvl5pPr>
            <a:lvl6pPr lvl="5" rtl="0">
              <a:spcBef>
                <a:spcPts val="0"/>
              </a:spcBef>
              <a:spcAft>
                <a:spcPts val="0"/>
              </a:spcAft>
              <a:buClr>
                <a:srgbClr val="F3F3F3"/>
              </a:buClr>
              <a:buSzPts val="2400"/>
              <a:buNone/>
              <a:defRPr sz="2400">
                <a:solidFill>
                  <a:srgbClr val="F3F3F3"/>
                </a:solidFill>
              </a:defRPr>
            </a:lvl6pPr>
            <a:lvl7pPr lvl="6" rtl="0">
              <a:spcBef>
                <a:spcPts val="0"/>
              </a:spcBef>
              <a:spcAft>
                <a:spcPts val="0"/>
              </a:spcAft>
              <a:buClr>
                <a:srgbClr val="F3F3F3"/>
              </a:buClr>
              <a:buSzPts val="2400"/>
              <a:buNone/>
              <a:defRPr sz="2400">
                <a:solidFill>
                  <a:srgbClr val="F3F3F3"/>
                </a:solidFill>
              </a:defRPr>
            </a:lvl7pPr>
            <a:lvl8pPr lvl="7" rtl="0">
              <a:spcBef>
                <a:spcPts val="0"/>
              </a:spcBef>
              <a:spcAft>
                <a:spcPts val="0"/>
              </a:spcAft>
              <a:buClr>
                <a:srgbClr val="F3F3F3"/>
              </a:buClr>
              <a:buSzPts val="2400"/>
              <a:buNone/>
              <a:defRPr sz="2400">
                <a:solidFill>
                  <a:srgbClr val="F3F3F3"/>
                </a:solidFill>
              </a:defRPr>
            </a:lvl8pPr>
            <a:lvl9pPr lvl="8" rtl="0">
              <a:spcBef>
                <a:spcPts val="0"/>
              </a:spcBef>
              <a:spcAft>
                <a:spcPts val="0"/>
              </a:spcAft>
              <a:buClr>
                <a:srgbClr val="F3F3F3"/>
              </a:buClr>
              <a:buSzPts val="2400"/>
              <a:buNone/>
              <a:defRPr sz="2400">
                <a:solidFill>
                  <a:srgbClr val="F3F3F3"/>
                </a:solidFill>
              </a:defRPr>
            </a:lvl9pPr>
          </a:lstStyle>
          <a:p>
            <a:r>
              <a:rPr lang="en-US"/>
              <a:t>Click to edit Master title style</a:t>
            </a:r>
            <a:endParaRPr/>
          </a:p>
        </p:txBody>
      </p:sp>
    </p:spTree>
    <p:extLst>
      <p:ext uri="{BB962C8B-B14F-4D97-AF65-F5344CB8AC3E}">
        <p14:creationId xmlns:p14="http://schemas.microsoft.com/office/powerpoint/2010/main" val="1554576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marL="234950" indent="-234950">
              <a:spcBef>
                <a:spcPts val="600"/>
              </a:spcBef>
              <a:spcAft>
                <a:spcPts val="900"/>
              </a:spcAft>
              <a:buClr>
                <a:schemeClr val="tx1"/>
              </a:buClr>
              <a:buFont typeface="Courier New" panose="02070309020205020404" pitchFamily="49" charset="0"/>
              <a:buChar char="o"/>
              <a:tabLst/>
              <a:defRPr/>
            </a:lvl1pPr>
            <a:lvl2pPr marL="344488" indent="-215900">
              <a:spcBef>
                <a:spcPts val="600"/>
              </a:spcBef>
              <a:spcAft>
                <a:spcPts val="900"/>
              </a:spcAft>
              <a:buClr>
                <a:schemeClr val="tx1"/>
              </a:buClr>
              <a:buFont typeface="Courier New" panose="02070309020205020404" pitchFamily="49" charset="0"/>
              <a:buChar char="o"/>
              <a:tabLst/>
              <a:defRPr/>
            </a:lvl2pPr>
            <a:lvl3pPr marL="448056" indent="-137157">
              <a:buClr>
                <a:schemeClr val="tx1"/>
              </a:buClr>
              <a:buFont typeface="Courier New" panose="02070309020205020404" pitchFamily="49" charset="0"/>
              <a:buChar char="o"/>
              <a:defRPr/>
            </a:lvl3pPr>
            <a:lvl4pPr marL="594360" indent="-137157">
              <a:buClr>
                <a:schemeClr val="tx1"/>
              </a:buClr>
              <a:buFont typeface="Courier New" panose="02070309020205020404" pitchFamily="49" charset="0"/>
              <a:buChar char="o"/>
              <a:defRPr/>
            </a:lvl4pPr>
            <a:lvl5pPr marL="777240" indent="-137157">
              <a:buClr>
                <a:schemeClr val="tx1"/>
              </a:buClr>
              <a:buFont typeface="Courier New" panose="02070309020205020404" pitchFamily="49" charset="0"/>
              <a:buChar char="o"/>
              <a:defRPr/>
            </a:lvl5p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Fifth level</a:t>
            </a:r>
          </a:p>
        </p:txBody>
      </p:sp>
      <p:sp>
        <p:nvSpPr>
          <p:cNvPr id="4" name="Date Placeholder 3"/>
          <p:cNvSpPr>
            <a:spLocks noGrp="1"/>
          </p:cNvSpPr>
          <p:nvPr>
            <p:ph type="dt" sz="half" idx="10"/>
          </p:nvPr>
        </p:nvSpPr>
        <p:spPr/>
        <p:txBody>
          <a:bodyPr/>
          <a:lstStyle/>
          <a:p>
            <a:fld id="{CAFD24C9-49B2-4E9F-9578-132B0611285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3965889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FD24C9-49B2-4E9F-9578-132B06112853}" type="datetimeFigureOut">
              <a:rPr lang="en-CA" smtClean="0"/>
              <a:t>2025-09-08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105D916-D30A-4108-AB06-E8DB4388557B}" type="slidenum">
              <a:rPr lang="en-CA" smtClean="0"/>
              <a:t>‹#›</a:t>
            </a:fld>
            <a:endParaRPr lang="en-CA"/>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95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FD24C9-49B2-4E9F-9578-132B06112853}" type="datetimeFigureOut">
              <a:rPr lang="en-CA" smtClean="0"/>
              <a:t>2025-09-08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234870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FD24C9-49B2-4E9F-9578-132B06112853}" type="datetimeFigureOut">
              <a:rPr lang="en-CA" smtClean="0"/>
              <a:t>2025-09-08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426051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FD24C9-49B2-4E9F-9578-132B06112853}" type="datetimeFigureOut">
              <a:rPr lang="en-CA" smtClean="0"/>
              <a:t>2025-09-08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48753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D24C9-49B2-4E9F-9578-132B06112853}" type="datetimeFigureOut">
              <a:rPr lang="en-CA" smtClean="0"/>
              <a:t>2025-09-08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352314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FD24C9-49B2-4E9F-9578-132B06112853}" type="datetimeFigureOut">
              <a:rPr lang="en-CA" smtClean="0"/>
              <a:t>2025-09-08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spTree>
    <p:extLst>
      <p:ext uri="{BB962C8B-B14F-4D97-AF65-F5344CB8AC3E}">
        <p14:creationId xmlns:p14="http://schemas.microsoft.com/office/powerpoint/2010/main" val="2193008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AFD24C9-49B2-4E9F-9578-132B06112853}" type="datetimeFigureOut">
              <a:rPr lang="en-CA" smtClean="0"/>
              <a:t>2025-09-08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C105D916-D30A-4108-AB06-E8DB4388557B}" type="slidenum">
              <a:rPr lang="en-CA" smtClean="0"/>
              <a:t>‹#›</a:t>
            </a:fld>
            <a:endParaRPr lang="en-CA"/>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826324"/>
            <a:ext cx="7290054" cy="914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8096" y="1905802"/>
            <a:ext cx="7290055" cy="4403558"/>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AFD24C9-49B2-4E9F-9578-132B06112853}" type="datetimeFigureOut">
              <a:rPr lang="en-CA" smtClean="0"/>
              <a:t>2025-09-08</a:t>
            </a:fld>
            <a:endParaRPr lang="en-CA"/>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CA"/>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C105D916-D30A-4108-AB06-E8DB4388557B}" type="slidenum">
              <a:rPr lang="en-CA" smtClean="0"/>
              <a:t>‹#›</a:t>
            </a:fld>
            <a:endParaRPr lang="en-CA"/>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MD-flag-background-ppt.png"/>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0" y="0"/>
            <a:ext cx="9143999" cy="571500"/>
          </a:xfrm>
          <a:prstGeom prst="rect">
            <a:avLst/>
          </a:prstGeom>
        </p:spPr>
      </p:pic>
      <p:pic>
        <p:nvPicPr>
          <p:cNvPr id="9" name="Picture 8" descr="UMBC-primary-logo-CMYK-on-black.png"/>
          <p:cNvPicPr>
            <a:picLocks noChangeAspect="1"/>
          </p:cNvPicPr>
          <p:nvPr userDrawn="1"/>
        </p:nvPicPr>
        <p:blipFill>
          <a:blip r:embed="rId15" cstate="hqprint">
            <a:extLst>
              <a:ext uri="{28A0092B-C50C-407E-A947-70E740481C1C}">
                <a14:useLocalDpi xmlns:a14="http://schemas.microsoft.com/office/drawing/2010/main"/>
              </a:ext>
            </a:extLst>
          </a:blip>
          <a:stretch>
            <a:fillRect/>
          </a:stretch>
        </p:blipFill>
        <p:spPr>
          <a:xfrm>
            <a:off x="294287" y="86177"/>
            <a:ext cx="1749252" cy="402989"/>
          </a:xfrm>
          <a:prstGeom prst="rect">
            <a:avLst/>
          </a:prstGeom>
        </p:spPr>
      </p:pic>
      <p:sp>
        <p:nvSpPr>
          <p:cNvPr id="10" name="TextBox 9">
            <a:extLst>
              <a:ext uri="{FF2B5EF4-FFF2-40B4-BE49-F238E27FC236}">
                <a16:creationId xmlns:a16="http://schemas.microsoft.com/office/drawing/2014/main" id="{FB78E093-6102-0442-BF74-E490D7693A3F}"/>
              </a:ext>
            </a:extLst>
          </p:cNvPr>
          <p:cNvSpPr txBox="1"/>
          <p:nvPr userDrawn="1"/>
        </p:nvSpPr>
        <p:spPr>
          <a:xfrm>
            <a:off x="8058150" y="307825"/>
            <a:ext cx="1062791" cy="246221"/>
          </a:xfrm>
          <a:prstGeom prst="rect">
            <a:avLst/>
          </a:prstGeom>
          <a:noFill/>
        </p:spPr>
        <p:txBody>
          <a:bodyPr wrap="none" lIns="0" tIns="0" rIns="0" bIns="0" rtlCol="0">
            <a:spAutoFit/>
          </a:bodyPr>
          <a:lstStyle/>
          <a:p>
            <a:r>
              <a:rPr lang="en-US" sz="1600" dirty="0">
                <a:solidFill>
                  <a:srgbClr val="FEB414"/>
                </a:solidFill>
              </a:rPr>
              <a:t>Data Science</a:t>
            </a:r>
          </a:p>
        </p:txBody>
      </p:sp>
    </p:spTree>
    <p:extLst>
      <p:ext uri="{BB962C8B-B14F-4D97-AF65-F5344CB8AC3E}">
        <p14:creationId xmlns:p14="http://schemas.microsoft.com/office/powerpoint/2010/main" val="275102750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914377" rtl="0" eaLnBrk="1" latinLnBrk="0" hangingPunct="1">
        <a:lnSpc>
          <a:spcPct val="80000"/>
        </a:lnSpc>
        <a:spcBef>
          <a:spcPct val="0"/>
        </a:spcBef>
        <a:buNone/>
        <a:defRPr sz="4000" kern="1200" cap="all" spc="100" baseline="0">
          <a:solidFill>
            <a:schemeClr val="tx1">
              <a:lumMod val="90000"/>
              <a:lumOff val="10000"/>
            </a:schemeClr>
          </a:solidFill>
          <a:latin typeface="+mj-lt"/>
          <a:ea typeface="+mj-ea"/>
          <a:cs typeface="+mj-cs"/>
        </a:defRPr>
      </a:lvl1pPr>
    </p:titleStyle>
    <p:bodyStyle>
      <a:lvl1pPr marL="233363" indent="-233363" algn="l" defTabSz="914377" rtl="0" eaLnBrk="1" latinLnBrk="0" hangingPunct="1">
        <a:lnSpc>
          <a:spcPct val="100000"/>
        </a:lnSpc>
        <a:spcBef>
          <a:spcPts val="300"/>
        </a:spcBef>
        <a:spcAft>
          <a:spcPts val="300"/>
        </a:spcAft>
        <a:buClr>
          <a:schemeClr val="accent2"/>
        </a:buClr>
        <a:buSzPct val="100000"/>
        <a:buFont typeface="Tw Cen MT" panose="020B0602020104020603" pitchFamily="34" charset="0"/>
        <a:buChar char=" "/>
        <a:tabLst/>
        <a:defRPr sz="2000" kern="1200">
          <a:solidFill>
            <a:schemeClr val="tx1"/>
          </a:solidFill>
          <a:latin typeface="+mn-lt"/>
          <a:ea typeface="+mn-ea"/>
          <a:cs typeface="+mn-cs"/>
        </a:defRPr>
      </a:lvl1pPr>
      <a:lvl2pPr marL="265176" indent="-137157" algn="l" defTabSz="914377" rtl="0" eaLnBrk="1" latinLnBrk="0" hangingPunct="1">
        <a:lnSpc>
          <a:spcPct val="100000"/>
        </a:lnSpc>
        <a:spcBef>
          <a:spcPts val="300"/>
        </a:spcBef>
        <a:spcAft>
          <a:spcPts val="3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100000"/>
        </a:lnSpc>
        <a:spcBef>
          <a:spcPts val="300"/>
        </a:spcBef>
        <a:spcAft>
          <a:spcPts val="3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100000"/>
        </a:lnSpc>
        <a:spcBef>
          <a:spcPts val="300"/>
        </a:spcBef>
        <a:spcAft>
          <a:spcPts val="3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100000"/>
        </a:lnSpc>
        <a:spcBef>
          <a:spcPts val="300"/>
        </a:spcBef>
        <a:spcAft>
          <a:spcPts val="3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7.bin"/><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2.emf"/><Relationship Id="rId12" Type="http://schemas.openxmlformats.org/officeDocument/2006/relationships/oleObject" Target="../embeddings/oleObject14.bin"/><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11" Type="http://schemas.openxmlformats.org/officeDocument/2006/relationships/image" Target="../media/image24.emf"/><Relationship Id="rId5" Type="http://schemas.openxmlformats.org/officeDocument/2006/relationships/image" Target="../media/image21.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3.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FFB0-6F68-5ED5-5B48-DA55AB0900F0}"/>
              </a:ext>
            </a:extLst>
          </p:cNvPr>
          <p:cNvSpPr>
            <a:spLocks noGrp="1"/>
          </p:cNvSpPr>
          <p:nvPr>
            <p:ph type="title"/>
          </p:nvPr>
        </p:nvSpPr>
        <p:spPr/>
        <p:txBody>
          <a:bodyPr>
            <a:normAutofit fontScale="90000"/>
          </a:bodyPr>
          <a:lstStyle/>
          <a:p>
            <a:r>
              <a:rPr lang="en-US" dirty="0"/>
              <a:t>Introduction to Probability and Statistics</a:t>
            </a:r>
          </a:p>
        </p:txBody>
      </p:sp>
      <p:sp>
        <p:nvSpPr>
          <p:cNvPr id="3" name="Content Placeholder 2">
            <a:extLst>
              <a:ext uri="{FF2B5EF4-FFF2-40B4-BE49-F238E27FC236}">
                <a16:creationId xmlns:a16="http://schemas.microsoft.com/office/drawing/2014/main" id="{79F6403D-3C87-A7DA-87D9-52211538C328}"/>
              </a:ext>
            </a:extLst>
          </p:cNvPr>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pPr marL="0" indent="0">
              <a:buNone/>
            </a:pPr>
            <a:r>
              <a:rPr lang="en-US" sz="6000" dirty="0"/>
              <a:t>    Fall 2025</a:t>
            </a:r>
          </a:p>
          <a:p>
            <a:pPr marL="0" indent="0">
              <a:buNone/>
            </a:pPr>
            <a:r>
              <a:rPr lang="en-US" sz="6000" dirty="0"/>
              <a:t>          </a:t>
            </a:r>
            <a:r>
              <a:rPr lang="en-US" sz="3000" dirty="0"/>
              <a:t>Ergun </a:t>
            </a:r>
            <a:r>
              <a:rPr lang="en-US" sz="3000" dirty="0" err="1"/>
              <a:t>Kacar</a:t>
            </a:r>
            <a:endParaRPr lang="en-US" sz="3000" dirty="0"/>
          </a:p>
          <a:p>
            <a:endParaRPr lang="en-US" dirty="0"/>
          </a:p>
        </p:txBody>
      </p:sp>
    </p:spTree>
    <p:extLst>
      <p:ext uri="{BB962C8B-B14F-4D97-AF65-F5344CB8AC3E}">
        <p14:creationId xmlns:p14="http://schemas.microsoft.com/office/powerpoint/2010/main" val="1927044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FD7BC-0848-66B9-3F3D-CA8318F04472}"/>
              </a:ext>
            </a:extLst>
          </p:cNvPr>
          <p:cNvSpPr>
            <a:spLocks noGrp="1"/>
          </p:cNvSpPr>
          <p:nvPr>
            <p:ph type="title"/>
          </p:nvPr>
        </p:nvSpPr>
        <p:spPr/>
        <p:txBody>
          <a:bodyPr/>
          <a:lstStyle/>
          <a:p>
            <a:r>
              <a:rPr lang="en-US" dirty="0"/>
              <a:t>Histogram</a:t>
            </a:r>
          </a:p>
        </p:txBody>
      </p:sp>
      <p:sp>
        <p:nvSpPr>
          <p:cNvPr id="3" name="Content Placeholder 2">
            <a:extLst>
              <a:ext uri="{FF2B5EF4-FFF2-40B4-BE49-F238E27FC236}">
                <a16:creationId xmlns:a16="http://schemas.microsoft.com/office/drawing/2014/main" id="{9FA26719-10CA-E2A9-8B5A-F9F5749D9790}"/>
              </a:ext>
            </a:extLst>
          </p:cNvPr>
          <p:cNvSpPr>
            <a:spLocks noGrp="1"/>
          </p:cNvSpPr>
          <p:nvPr>
            <p:ph idx="1"/>
          </p:nvPr>
        </p:nvSpPr>
        <p:spPr/>
        <p:txBody>
          <a:bodyPr/>
          <a:lstStyle/>
          <a:p>
            <a:r>
              <a:rPr lang="en-US" dirty="0"/>
              <a:t>The common graphical display of quantitative data is a histogram.</a:t>
            </a:r>
          </a:p>
          <a:p>
            <a:r>
              <a:rPr lang="en-US" dirty="0"/>
              <a:t>The variable of interest is placed on the horizontal axis.</a:t>
            </a:r>
          </a:p>
          <a:p>
            <a:r>
              <a:rPr lang="en-US" dirty="0"/>
              <a:t>A rectangle is drawn above each class interval with its height corresponding to the interval’s frequency, relative frequency, or percent frequency.</a:t>
            </a:r>
          </a:p>
          <a:p>
            <a:r>
              <a:rPr lang="en-US" dirty="0"/>
              <a:t>Unlike a bar graph, a histogram has no natural separation between rectangles of adjacent classes.</a:t>
            </a:r>
          </a:p>
          <a:p>
            <a:endParaRPr lang="en-US" dirty="0"/>
          </a:p>
        </p:txBody>
      </p:sp>
    </p:spTree>
    <p:extLst>
      <p:ext uri="{BB962C8B-B14F-4D97-AF65-F5344CB8AC3E}">
        <p14:creationId xmlns:p14="http://schemas.microsoft.com/office/powerpoint/2010/main" val="380819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7E367-52B7-1C10-3A2A-6D767F564781}"/>
              </a:ext>
            </a:extLst>
          </p:cNvPr>
          <p:cNvSpPr>
            <a:spLocks noGrp="1"/>
          </p:cNvSpPr>
          <p:nvPr>
            <p:ph type="title"/>
          </p:nvPr>
        </p:nvSpPr>
        <p:spPr/>
        <p:txBody>
          <a:bodyPr/>
          <a:lstStyle/>
          <a:p>
            <a:r>
              <a:rPr lang="en-US" dirty="0"/>
              <a:t>Statistical Inference</a:t>
            </a:r>
          </a:p>
        </p:txBody>
      </p:sp>
      <p:sp>
        <p:nvSpPr>
          <p:cNvPr id="3" name="Content Placeholder 2">
            <a:extLst>
              <a:ext uri="{FF2B5EF4-FFF2-40B4-BE49-F238E27FC236}">
                <a16:creationId xmlns:a16="http://schemas.microsoft.com/office/drawing/2014/main" id="{CD45D448-0200-F6F8-0DC8-9FCEAF483AC8}"/>
              </a:ext>
            </a:extLst>
          </p:cNvPr>
          <p:cNvSpPr>
            <a:spLocks noGrp="1"/>
          </p:cNvSpPr>
          <p:nvPr>
            <p:ph idx="1"/>
          </p:nvPr>
        </p:nvSpPr>
        <p:spPr/>
        <p:txBody>
          <a:bodyPr/>
          <a:lstStyle/>
          <a:p>
            <a:pPr marL="0" indent="0">
              <a:spcAft>
                <a:spcPts val="1500"/>
              </a:spcAft>
              <a:buNone/>
            </a:pPr>
            <a:r>
              <a:rPr lang="en-US" u="sng" dirty="0"/>
              <a:t>Population</a:t>
            </a:r>
            <a:r>
              <a:rPr lang="en-US" dirty="0"/>
              <a:t>: The set of all elements of interest in a particular study</a:t>
            </a:r>
          </a:p>
          <a:p>
            <a:pPr marL="0" indent="0">
              <a:spcAft>
                <a:spcPts val="1500"/>
              </a:spcAft>
              <a:buNone/>
            </a:pPr>
            <a:r>
              <a:rPr lang="en-US" u="sng" dirty="0"/>
              <a:t>Sample</a:t>
            </a:r>
            <a:r>
              <a:rPr lang="en-US" dirty="0"/>
              <a:t>: A subset of the population</a:t>
            </a:r>
          </a:p>
          <a:p>
            <a:pPr marL="0" indent="0">
              <a:spcAft>
                <a:spcPts val="1500"/>
              </a:spcAft>
              <a:buNone/>
            </a:pPr>
            <a:r>
              <a:rPr lang="en-US" u="sng" dirty="0"/>
              <a:t>Statistical inference</a:t>
            </a:r>
            <a:r>
              <a:rPr lang="en-US" dirty="0"/>
              <a:t>: The process of using data obtained from a sample to make estimates and test hypotheses about the characteristics of a population</a:t>
            </a:r>
          </a:p>
          <a:p>
            <a:pPr marL="0" indent="0">
              <a:spcAft>
                <a:spcPts val="1500"/>
              </a:spcAft>
              <a:buNone/>
            </a:pPr>
            <a:r>
              <a:rPr lang="en-US" u="sng" dirty="0"/>
              <a:t>Census</a:t>
            </a:r>
            <a:r>
              <a:rPr lang="en-US" dirty="0"/>
              <a:t>: Collecting data for the entire population</a:t>
            </a:r>
          </a:p>
          <a:p>
            <a:pPr marL="0" indent="0">
              <a:spcAft>
                <a:spcPts val="1500"/>
              </a:spcAft>
              <a:buNone/>
            </a:pPr>
            <a:r>
              <a:rPr lang="en-US" u="sng" dirty="0"/>
              <a:t>Sample survey</a:t>
            </a:r>
            <a:r>
              <a:rPr lang="en-US" dirty="0"/>
              <a:t>: Collecting data for a sample</a:t>
            </a:r>
          </a:p>
          <a:p>
            <a:endParaRPr lang="en-US" dirty="0"/>
          </a:p>
        </p:txBody>
      </p:sp>
    </p:spTree>
    <p:extLst>
      <p:ext uri="{BB962C8B-B14F-4D97-AF65-F5344CB8AC3E}">
        <p14:creationId xmlns:p14="http://schemas.microsoft.com/office/powerpoint/2010/main" val="125325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A992-57EE-34F3-FA20-C44C4B956C06}"/>
              </a:ext>
            </a:extLst>
          </p:cNvPr>
          <p:cNvSpPr>
            <a:spLocks noGrp="1"/>
          </p:cNvSpPr>
          <p:nvPr>
            <p:ph type="title"/>
          </p:nvPr>
        </p:nvSpPr>
        <p:spPr/>
        <p:txBody>
          <a:bodyPr/>
          <a:lstStyle/>
          <a:p>
            <a:r>
              <a:rPr lang="en-US" dirty="0"/>
              <a:t>Computers and Statistical Analysis</a:t>
            </a:r>
          </a:p>
        </p:txBody>
      </p:sp>
      <p:sp>
        <p:nvSpPr>
          <p:cNvPr id="3" name="Content Placeholder 2">
            <a:extLst>
              <a:ext uri="{FF2B5EF4-FFF2-40B4-BE49-F238E27FC236}">
                <a16:creationId xmlns:a16="http://schemas.microsoft.com/office/drawing/2014/main" id="{C318C0E0-855A-0F0E-5FCC-7725DA31C70C}"/>
              </a:ext>
            </a:extLst>
          </p:cNvPr>
          <p:cNvSpPr>
            <a:spLocks noGrp="1"/>
          </p:cNvSpPr>
          <p:nvPr>
            <p:ph idx="1"/>
          </p:nvPr>
        </p:nvSpPr>
        <p:spPr/>
        <p:txBody>
          <a:bodyPr/>
          <a:lstStyle/>
          <a:p>
            <a:r>
              <a:rPr lang="en-US" dirty="0"/>
              <a:t>Today, data scientists, analysts, and statisticians all different software packages/platforms to perform the statistical computations required with large amounts of data.</a:t>
            </a:r>
          </a:p>
          <a:p>
            <a:r>
              <a:rPr lang="en-US" dirty="0"/>
              <a:t>Other than Python, most common tools/platforms are</a:t>
            </a:r>
          </a:p>
          <a:p>
            <a:pPr marL="577850" lvl="1" indent="-171450">
              <a:buFont typeface="Wingdings" pitchFamily="2" charset="2"/>
              <a:buChar char="§"/>
            </a:pPr>
            <a:r>
              <a:rPr lang="en-US" sz="1800" dirty="0"/>
              <a:t>R</a:t>
            </a:r>
          </a:p>
          <a:p>
            <a:pPr marL="577850" lvl="1" indent="-171450">
              <a:buFont typeface="Wingdings" pitchFamily="2" charset="2"/>
              <a:buChar char="§"/>
            </a:pPr>
            <a:r>
              <a:rPr lang="en-US" sz="1800" dirty="0"/>
              <a:t>STATA </a:t>
            </a:r>
          </a:p>
          <a:p>
            <a:pPr marL="577850" lvl="1" indent="-171450">
              <a:buFont typeface="Wingdings" pitchFamily="2" charset="2"/>
              <a:buChar char="§"/>
            </a:pPr>
            <a:r>
              <a:rPr lang="en-US" sz="1800" dirty="0"/>
              <a:t>SAS</a:t>
            </a:r>
          </a:p>
          <a:p>
            <a:pPr marL="577850" lvl="1" indent="-171450">
              <a:buFont typeface="Wingdings" pitchFamily="2" charset="2"/>
              <a:buChar char="§"/>
            </a:pPr>
            <a:r>
              <a:rPr lang="en-US" sz="1800" dirty="0" err="1"/>
              <a:t>Matlab</a:t>
            </a:r>
            <a:r>
              <a:rPr lang="en-US" sz="1800" dirty="0"/>
              <a:t> (Octave)</a:t>
            </a:r>
          </a:p>
          <a:p>
            <a:pPr marL="577850" lvl="1" indent="-171450">
              <a:buFont typeface="Wingdings" pitchFamily="2" charset="2"/>
              <a:buChar char="§"/>
            </a:pPr>
            <a:r>
              <a:rPr lang="en-US" sz="1800" dirty="0"/>
              <a:t>And still Excel!</a:t>
            </a:r>
          </a:p>
          <a:p>
            <a:endParaRPr lang="en-US" dirty="0"/>
          </a:p>
        </p:txBody>
      </p:sp>
    </p:spTree>
    <p:extLst>
      <p:ext uri="{BB962C8B-B14F-4D97-AF65-F5344CB8AC3E}">
        <p14:creationId xmlns:p14="http://schemas.microsoft.com/office/powerpoint/2010/main" val="3200875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8FDC-3D52-A4F2-C667-AFF659A3E44C}"/>
              </a:ext>
            </a:extLst>
          </p:cNvPr>
          <p:cNvSpPr>
            <a:spLocks noGrp="1"/>
          </p:cNvSpPr>
          <p:nvPr>
            <p:ph type="title"/>
          </p:nvPr>
        </p:nvSpPr>
        <p:spPr/>
        <p:txBody>
          <a:bodyPr>
            <a:normAutofit fontScale="90000"/>
          </a:bodyPr>
          <a:lstStyle/>
          <a:p>
            <a:r>
              <a:rPr lang="en-US" dirty="0"/>
              <a:t>Ethical Guidelines for Statistical Practice</a:t>
            </a:r>
          </a:p>
        </p:txBody>
      </p:sp>
      <p:sp>
        <p:nvSpPr>
          <p:cNvPr id="3" name="Content Placeholder 2">
            <a:extLst>
              <a:ext uri="{FF2B5EF4-FFF2-40B4-BE49-F238E27FC236}">
                <a16:creationId xmlns:a16="http://schemas.microsoft.com/office/drawing/2014/main" id="{7E88FAC5-AF2A-45B9-17C6-AEDB1B3E60F8}"/>
              </a:ext>
            </a:extLst>
          </p:cNvPr>
          <p:cNvSpPr>
            <a:spLocks noGrp="1"/>
          </p:cNvSpPr>
          <p:nvPr>
            <p:ph idx="1"/>
          </p:nvPr>
        </p:nvSpPr>
        <p:spPr/>
        <p:txBody>
          <a:bodyPr>
            <a:normAutofit lnSpcReduction="10000"/>
          </a:bodyPr>
          <a:lstStyle/>
          <a:p>
            <a:r>
              <a:rPr lang="en-US" dirty="0"/>
              <a:t>In a statistical study, unethical behavior can take a variety of forms including:</a:t>
            </a:r>
          </a:p>
          <a:p>
            <a:pPr marL="577850" lvl="1" indent="-284163">
              <a:buFont typeface="Wingdings" pitchFamily="2" charset="2"/>
              <a:buChar char="§"/>
            </a:pPr>
            <a:r>
              <a:rPr lang="en-US" dirty="0"/>
              <a:t>Improper sampling</a:t>
            </a:r>
          </a:p>
          <a:p>
            <a:pPr marL="577850" lvl="1" indent="-284163">
              <a:buFont typeface="Wingdings" pitchFamily="2" charset="2"/>
              <a:buChar char="§"/>
            </a:pPr>
            <a:r>
              <a:rPr lang="en-US" dirty="0"/>
              <a:t>Inappropriate analysis of the data</a:t>
            </a:r>
          </a:p>
          <a:p>
            <a:pPr marL="577850" lvl="1" indent="-284163">
              <a:buFont typeface="Wingdings" pitchFamily="2" charset="2"/>
              <a:buChar char="§"/>
            </a:pPr>
            <a:r>
              <a:rPr lang="en-US" dirty="0"/>
              <a:t>Development of misleading graphs</a:t>
            </a:r>
          </a:p>
          <a:p>
            <a:pPr marL="577850" lvl="1" indent="-284163">
              <a:buFont typeface="Wingdings" pitchFamily="2" charset="2"/>
              <a:buChar char="§"/>
            </a:pPr>
            <a:r>
              <a:rPr lang="en-US" dirty="0"/>
              <a:t>Use of inappropriate summary statistics</a:t>
            </a:r>
          </a:p>
          <a:p>
            <a:pPr marL="577850" lvl="1" indent="-284163">
              <a:buFont typeface="Wingdings" pitchFamily="2" charset="2"/>
              <a:buChar char="§"/>
            </a:pPr>
            <a:r>
              <a:rPr lang="en-US" dirty="0"/>
              <a:t>Biased interpretation of the statistical results</a:t>
            </a:r>
          </a:p>
          <a:p>
            <a:r>
              <a:rPr lang="en-US" dirty="0"/>
              <a:t>You should strive to be fair, thorough, objective, and neutral as you collect, analyze, and present data.</a:t>
            </a:r>
          </a:p>
          <a:p>
            <a:r>
              <a:rPr lang="en-US" dirty="0"/>
              <a:t>As a consumer of statistics, you should also be aware of the possibility of unethical behavior by others.</a:t>
            </a:r>
          </a:p>
          <a:p>
            <a:endParaRPr lang="en-US" dirty="0"/>
          </a:p>
        </p:txBody>
      </p:sp>
    </p:spTree>
    <p:extLst>
      <p:ext uri="{BB962C8B-B14F-4D97-AF65-F5344CB8AC3E}">
        <p14:creationId xmlns:p14="http://schemas.microsoft.com/office/powerpoint/2010/main" val="228493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858A-8EDD-66D4-CD2D-398712B71537}"/>
              </a:ext>
            </a:extLst>
          </p:cNvPr>
          <p:cNvSpPr>
            <a:spLocks noGrp="1"/>
          </p:cNvSpPr>
          <p:nvPr>
            <p:ph type="title"/>
          </p:nvPr>
        </p:nvSpPr>
        <p:spPr/>
        <p:txBody>
          <a:bodyPr/>
          <a:lstStyle/>
          <a:p>
            <a:r>
              <a:rPr lang="en-US" dirty="0"/>
              <a:t>Measures of Location</a:t>
            </a:r>
          </a:p>
        </p:txBody>
      </p:sp>
      <p:sp>
        <p:nvSpPr>
          <p:cNvPr id="3" name="Content Placeholder 2">
            <a:extLst>
              <a:ext uri="{FF2B5EF4-FFF2-40B4-BE49-F238E27FC236}">
                <a16:creationId xmlns:a16="http://schemas.microsoft.com/office/drawing/2014/main" id="{72D322EC-68D0-985E-E082-FBADB3E6022B}"/>
              </a:ext>
            </a:extLst>
          </p:cNvPr>
          <p:cNvSpPr>
            <a:spLocks noGrp="1"/>
          </p:cNvSpPr>
          <p:nvPr>
            <p:ph idx="1"/>
          </p:nvPr>
        </p:nvSpPr>
        <p:spPr/>
        <p:txBody>
          <a:bodyPr>
            <a:normAutofit fontScale="70000" lnSpcReduction="20000"/>
          </a:bodyPr>
          <a:lstStyle/>
          <a:p>
            <a:pPr marL="0" indent="0">
              <a:buNone/>
            </a:pPr>
            <a:r>
              <a:rPr lang="en-US" dirty="0"/>
              <a:t>Mean</a:t>
            </a:r>
          </a:p>
          <a:p>
            <a:pPr marL="0" indent="0">
              <a:buNone/>
            </a:pPr>
            <a:r>
              <a:rPr lang="en-US" dirty="0"/>
              <a:t>Median</a:t>
            </a:r>
          </a:p>
          <a:p>
            <a:pPr marL="0" indent="0">
              <a:buNone/>
            </a:pPr>
            <a:r>
              <a:rPr lang="en-US" dirty="0"/>
              <a:t>Mode</a:t>
            </a:r>
          </a:p>
          <a:p>
            <a:pPr marL="0" indent="0">
              <a:buNone/>
            </a:pPr>
            <a:r>
              <a:rPr lang="en-US" dirty="0"/>
              <a:t>Percentiles</a:t>
            </a:r>
          </a:p>
          <a:p>
            <a:pPr marL="0" indent="0">
              <a:buNone/>
            </a:pPr>
            <a:r>
              <a:rPr lang="en-US" dirty="0"/>
              <a:t>Quartiles</a:t>
            </a:r>
          </a:p>
          <a:p>
            <a:pPr marL="0" indent="0">
              <a:buNone/>
            </a:pPr>
            <a:r>
              <a:rPr lang="en-US" dirty="0"/>
              <a:t>Weighted Mean</a:t>
            </a:r>
          </a:p>
          <a:p>
            <a:pPr marL="0" indent="0">
              <a:buNone/>
            </a:pPr>
            <a:r>
              <a:rPr lang="en-US" dirty="0"/>
              <a:t>Geometric Mean</a:t>
            </a:r>
          </a:p>
          <a:p>
            <a:pPr marL="0" indent="0">
              <a:buNone/>
            </a:pPr>
            <a:endParaRPr lang="en-US" dirty="0"/>
          </a:p>
          <a:p>
            <a:r>
              <a:rPr lang="en-US" dirty="0"/>
              <a:t>If the measures are computed for data from a sample, they are called </a:t>
            </a:r>
            <a:r>
              <a:rPr lang="en-US" u="sng" dirty="0"/>
              <a:t>sample statistics</a:t>
            </a:r>
            <a:r>
              <a:rPr lang="en-US" dirty="0"/>
              <a:t>.</a:t>
            </a:r>
          </a:p>
          <a:p>
            <a:r>
              <a:rPr lang="en-US" dirty="0"/>
              <a:t>If the measures are computed for data from a population, they are called </a:t>
            </a:r>
            <a:r>
              <a:rPr lang="en-US" u="sng" dirty="0"/>
              <a:t>population parameters</a:t>
            </a:r>
            <a:r>
              <a:rPr lang="en-US" dirty="0"/>
              <a:t>.</a:t>
            </a:r>
          </a:p>
          <a:p>
            <a:r>
              <a:rPr lang="en-US" dirty="0"/>
              <a:t>A sample statistic is referred to as the point estimator of the corresponding population parameter.</a:t>
            </a:r>
          </a:p>
          <a:p>
            <a:endParaRPr lang="en-US" dirty="0"/>
          </a:p>
        </p:txBody>
      </p:sp>
    </p:spTree>
    <p:extLst>
      <p:ext uri="{BB962C8B-B14F-4D97-AF65-F5344CB8AC3E}">
        <p14:creationId xmlns:p14="http://schemas.microsoft.com/office/powerpoint/2010/main" val="170951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F223-8B19-DC03-FA76-E4DDEAEEDB70}"/>
              </a:ext>
            </a:extLst>
          </p:cNvPr>
          <p:cNvSpPr>
            <a:spLocks noGrp="1"/>
          </p:cNvSpPr>
          <p:nvPr>
            <p:ph type="title"/>
          </p:nvPr>
        </p:nvSpPr>
        <p:spPr/>
        <p:txBody>
          <a:bodyPr/>
          <a:lstStyle/>
          <a:p>
            <a:r>
              <a:rPr lang="en-US" dirty="0"/>
              <a:t>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95BD84-6AA8-8EFD-9E14-029E8488B1A9}"/>
                  </a:ext>
                </a:extLst>
              </p:cNvPr>
              <p:cNvSpPr>
                <a:spLocks noGrp="1"/>
              </p:cNvSpPr>
              <p:nvPr>
                <p:ph idx="1"/>
              </p:nvPr>
            </p:nvSpPr>
            <p:spPr/>
            <p:txBody>
              <a:bodyPr/>
              <a:lstStyle/>
              <a:p>
                <a:r>
                  <a:rPr lang="en-US" dirty="0"/>
                  <a:t>Perhaps the most important measure of location is the mean.</a:t>
                </a:r>
              </a:p>
              <a:p>
                <a:r>
                  <a:rPr lang="en-US" dirty="0"/>
                  <a:t>The mean provides a measure of central location.</a:t>
                </a:r>
              </a:p>
              <a:p>
                <a:r>
                  <a:rPr lang="en-US" dirty="0"/>
                  <a:t>The mean of a data set is the average of all the data values.</a:t>
                </a:r>
              </a:p>
              <a:p>
                <a:r>
                  <a:rPr lang="en-US" dirty="0"/>
                  <a:t>The sample mean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 the point estimator of the population mean </a:t>
                </a:r>
                <a:r>
                  <a:rPr lang="el-GR" dirty="0"/>
                  <a:t>μ.</a:t>
                </a:r>
              </a:p>
              <a:p>
                <a:endParaRPr lang="en-US" dirty="0"/>
              </a:p>
            </p:txBody>
          </p:sp>
        </mc:Choice>
        <mc:Fallback xmlns="">
          <p:sp>
            <p:nvSpPr>
              <p:cNvPr id="3" name="Content Placeholder 2">
                <a:extLst>
                  <a:ext uri="{FF2B5EF4-FFF2-40B4-BE49-F238E27FC236}">
                    <a16:creationId xmlns:a16="http://schemas.microsoft.com/office/drawing/2014/main" id="{AB95BD84-6AA8-8EFD-9E14-029E8488B1A9}"/>
                  </a:ext>
                </a:extLst>
              </p:cNvPr>
              <p:cNvSpPr>
                <a:spLocks noGrp="1" noRot="1" noChangeAspect="1" noMove="1" noResize="1" noEditPoints="1" noAdjustHandles="1" noChangeArrowheads="1" noChangeShapeType="1" noTextEdit="1"/>
              </p:cNvSpPr>
              <p:nvPr>
                <p:ph idx="1"/>
              </p:nvPr>
            </p:nvSpPr>
            <p:spPr>
              <a:blipFill>
                <a:blip r:embed="rId2"/>
                <a:stretch>
                  <a:fillRect l="-1391" t="-865"/>
                </a:stretch>
              </a:blipFill>
            </p:spPr>
            <p:txBody>
              <a:bodyPr/>
              <a:lstStyle/>
              <a:p>
                <a:r>
                  <a:rPr lang="en-US">
                    <a:noFill/>
                  </a:rPr>
                  <a:t> </a:t>
                </a:r>
              </a:p>
            </p:txBody>
          </p:sp>
        </mc:Fallback>
      </mc:AlternateContent>
    </p:spTree>
    <p:extLst>
      <p:ext uri="{BB962C8B-B14F-4D97-AF65-F5344CB8AC3E}">
        <p14:creationId xmlns:p14="http://schemas.microsoft.com/office/powerpoint/2010/main" val="199353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A176666-8586-B405-0EFA-ADB9AA6C2980}"/>
                  </a:ext>
                </a:extLst>
              </p:cNvPr>
              <p:cNvSpPr>
                <a:spLocks noGrp="1"/>
              </p:cNvSpPr>
              <p:nvPr>
                <p:ph type="title"/>
              </p:nvPr>
            </p:nvSpPr>
            <p:spPr/>
            <p:txBody>
              <a:bodyPr/>
              <a:lstStyle/>
              <a:p>
                <a:r>
                  <a:rPr lang="en-US" dirty="0"/>
                  <a:t>Sample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endParaRPr lang="en-US" dirty="0"/>
              </a:p>
            </p:txBody>
          </p:sp>
        </mc:Choice>
        <mc:Fallback xmlns="">
          <p:sp>
            <p:nvSpPr>
              <p:cNvPr id="2" name="Title 1">
                <a:extLst>
                  <a:ext uri="{FF2B5EF4-FFF2-40B4-BE49-F238E27FC236}">
                    <a16:creationId xmlns:a16="http://schemas.microsoft.com/office/drawing/2014/main" id="{2A176666-8586-B405-0EFA-ADB9AA6C2980}"/>
                  </a:ext>
                </a:extLst>
              </p:cNvPr>
              <p:cNvSpPr>
                <a:spLocks noGrp="1" noRot="1" noChangeAspect="1" noMove="1" noResize="1" noEditPoints="1" noAdjustHandles="1" noChangeArrowheads="1" noChangeShapeType="1" noTextEdit="1"/>
              </p:cNvSpPr>
              <p:nvPr>
                <p:ph type="title"/>
              </p:nvPr>
            </p:nvSpPr>
            <p:spPr>
              <a:blipFill>
                <a:blip r:embed="rId2"/>
                <a:stretch>
                  <a:fillRect l="-2957" t="-6849" b="-10959"/>
                </a:stretch>
              </a:blipFill>
            </p:spPr>
            <p:txBody>
              <a:bodyPr/>
              <a:lstStyle/>
              <a:p>
                <a:r>
                  <a:rPr lang="en-US">
                    <a:noFill/>
                  </a:rPr>
                  <a:t> </a:t>
                </a:r>
              </a:p>
            </p:txBody>
          </p:sp>
        </mc:Fallback>
      </mc:AlternateContent>
      <p:pic>
        <p:nvPicPr>
          <p:cNvPr id="8" name="Content Placeholder 7" descr="A black and white diagram with white text&#10;&#10;Description automatically generated">
            <a:extLst>
              <a:ext uri="{FF2B5EF4-FFF2-40B4-BE49-F238E27FC236}">
                <a16:creationId xmlns:a16="http://schemas.microsoft.com/office/drawing/2014/main" id="{08797148-903B-CE51-7E82-6A9AD205B5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8350" y="2266904"/>
            <a:ext cx="7289800" cy="3681505"/>
          </a:xfrm>
        </p:spPr>
      </p:pic>
    </p:spTree>
    <p:extLst>
      <p:ext uri="{BB962C8B-B14F-4D97-AF65-F5344CB8AC3E}">
        <p14:creationId xmlns:p14="http://schemas.microsoft.com/office/powerpoint/2010/main" val="3259823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9005-C3B0-33E1-9462-5E7F58AD2C38}"/>
              </a:ext>
            </a:extLst>
          </p:cNvPr>
          <p:cNvSpPr>
            <a:spLocks noGrp="1"/>
          </p:cNvSpPr>
          <p:nvPr>
            <p:ph type="title"/>
          </p:nvPr>
        </p:nvSpPr>
        <p:spPr/>
        <p:txBody>
          <a:bodyPr/>
          <a:lstStyle/>
          <a:p>
            <a:r>
              <a:rPr lang="en-US" dirty="0"/>
              <a:t>Weighted Mean</a:t>
            </a:r>
          </a:p>
        </p:txBody>
      </p:sp>
      <p:sp>
        <p:nvSpPr>
          <p:cNvPr id="3" name="Content Placeholder 2">
            <a:extLst>
              <a:ext uri="{FF2B5EF4-FFF2-40B4-BE49-F238E27FC236}">
                <a16:creationId xmlns:a16="http://schemas.microsoft.com/office/drawing/2014/main" id="{1C90DD62-B5A0-B408-0BA5-321BD6F84457}"/>
              </a:ext>
            </a:extLst>
          </p:cNvPr>
          <p:cNvSpPr>
            <a:spLocks noGrp="1"/>
          </p:cNvSpPr>
          <p:nvPr>
            <p:ph idx="1"/>
          </p:nvPr>
        </p:nvSpPr>
        <p:spPr/>
        <p:txBody>
          <a:bodyPr/>
          <a:lstStyle/>
          <a:p>
            <a:r>
              <a:rPr lang="en-US" dirty="0"/>
              <a:t>In some instances, the mean is computed by giving each observation a weight that reflects its relative importance.</a:t>
            </a:r>
          </a:p>
          <a:p>
            <a:r>
              <a:rPr lang="en-US" dirty="0"/>
              <a:t>The choice of weights depends on the application.</a:t>
            </a:r>
          </a:p>
          <a:p>
            <a:r>
              <a:rPr lang="en-US" dirty="0"/>
              <a:t>The weights might be the number of credit hours earned for each grade, as in GPA.</a:t>
            </a:r>
          </a:p>
          <a:p>
            <a:r>
              <a:rPr lang="en-US" dirty="0"/>
              <a:t>In other weighted mean computations, quantities such as pounds, dollars, or volume are frequently used.</a:t>
            </a:r>
          </a:p>
          <a:p>
            <a:endParaRPr lang="en-US" dirty="0"/>
          </a:p>
        </p:txBody>
      </p:sp>
    </p:spTree>
    <p:extLst>
      <p:ext uri="{BB962C8B-B14F-4D97-AF65-F5344CB8AC3E}">
        <p14:creationId xmlns:p14="http://schemas.microsoft.com/office/powerpoint/2010/main" val="450041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E903-922B-D040-823E-E16506C20E97}"/>
              </a:ext>
            </a:extLst>
          </p:cNvPr>
          <p:cNvSpPr>
            <a:spLocks noGrp="1"/>
          </p:cNvSpPr>
          <p:nvPr>
            <p:ph type="title"/>
          </p:nvPr>
        </p:nvSpPr>
        <p:spPr/>
        <p:txBody>
          <a:bodyPr/>
          <a:lstStyle/>
          <a:p>
            <a:r>
              <a:rPr lang="en-US" dirty="0"/>
              <a:t>Weighted Mean (</a:t>
            </a:r>
            <a:r>
              <a:rPr lang="en-US" dirty="0" err="1"/>
              <a:t>Cont</a:t>
            </a:r>
            <a:r>
              <a:rPr lang="en-US" dirty="0"/>
              <a:t>…)</a:t>
            </a:r>
          </a:p>
        </p:txBody>
      </p:sp>
      <p:sp>
        <p:nvSpPr>
          <p:cNvPr id="5" name="Oval 19">
            <a:extLst>
              <a:ext uri="{FF2B5EF4-FFF2-40B4-BE49-F238E27FC236}">
                <a16:creationId xmlns:a16="http://schemas.microsoft.com/office/drawing/2014/main" id="{B25F6384-AAB0-AA4D-A983-2F244D3D4247}"/>
              </a:ext>
            </a:extLst>
          </p:cNvPr>
          <p:cNvSpPr>
            <a:spLocks noChangeArrowheads="1"/>
          </p:cNvSpPr>
          <p:nvPr/>
        </p:nvSpPr>
        <p:spPr bwMode="auto">
          <a:xfrm>
            <a:off x="5254440" y="4054199"/>
            <a:ext cx="1865539" cy="1167493"/>
          </a:xfrm>
          <a:prstGeom prst="ellipse">
            <a:avLst/>
          </a:prstGeom>
          <a:solidFill>
            <a:schemeClr val="accent6">
              <a:lumMod val="20000"/>
              <a:lumOff val="80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90000"/>
              </a:lnSpc>
            </a:pPr>
            <a:endParaRPr lang="en-US" sz="600" dirty="0">
              <a:effectLst>
                <a:outerShdw sx="1000" sy="1000" algn="tl">
                  <a:srgbClr val="000000"/>
                </a:outerShdw>
              </a:effectLst>
              <a:latin typeface="Calibri" panose="020F0502020204030204" pitchFamily="34" charset="0"/>
              <a:cs typeface="Calibri" panose="020F0502020204030204" pitchFamily="34" charset="0"/>
            </a:endParaRPr>
          </a:p>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Denominator:</a:t>
            </a:r>
          </a:p>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sum of the</a:t>
            </a:r>
          </a:p>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weights</a:t>
            </a:r>
          </a:p>
        </p:txBody>
      </p:sp>
      <p:sp>
        <p:nvSpPr>
          <p:cNvPr id="6" name="Oval 20">
            <a:extLst>
              <a:ext uri="{FF2B5EF4-FFF2-40B4-BE49-F238E27FC236}">
                <a16:creationId xmlns:a16="http://schemas.microsoft.com/office/drawing/2014/main" id="{AD2C359B-B6F2-474B-846D-E3353419C979}"/>
              </a:ext>
            </a:extLst>
          </p:cNvPr>
          <p:cNvSpPr>
            <a:spLocks noChangeArrowheads="1"/>
          </p:cNvSpPr>
          <p:nvPr/>
        </p:nvSpPr>
        <p:spPr bwMode="auto">
          <a:xfrm>
            <a:off x="5194580" y="2624755"/>
            <a:ext cx="2295527" cy="1090613"/>
          </a:xfrm>
          <a:prstGeom prst="ellipse">
            <a:avLst/>
          </a:prstGeom>
          <a:solidFill>
            <a:schemeClr val="accent6">
              <a:lumMod val="20000"/>
              <a:lumOff val="80000"/>
            </a:schemeClr>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Numerator:</a:t>
            </a:r>
          </a:p>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sum of the weighted</a:t>
            </a:r>
          </a:p>
          <a:p>
            <a:pPr algn="ctr">
              <a:lnSpc>
                <a:spcPct val="90000"/>
              </a:lnSpc>
            </a:pPr>
            <a:r>
              <a:rPr lang="en-US" sz="1350" dirty="0">
                <a:effectLst>
                  <a:outerShdw sx="1000" sy="1000" algn="tl">
                    <a:srgbClr val="000000"/>
                  </a:outerShdw>
                </a:effectLst>
                <a:latin typeface="Calibri" panose="020F0502020204030204" pitchFamily="34" charset="0"/>
                <a:cs typeface="Calibri" panose="020F0502020204030204" pitchFamily="34" charset="0"/>
              </a:rPr>
              <a:t>data values</a:t>
            </a:r>
          </a:p>
          <a:p>
            <a:pPr algn="ctr">
              <a:lnSpc>
                <a:spcPct val="90000"/>
              </a:lnSpc>
            </a:pPr>
            <a:endParaRPr lang="en-US" sz="600" dirty="0">
              <a:effectLst>
                <a:outerShdw sx="1000" sy="1000" algn="tl">
                  <a:srgbClr val="000000"/>
                </a:outerShdw>
              </a:effectLst>
              <a:latin typeface="Calibri" panose="020F0502020204030204" pitchFamily="34" charset="0"/>
              <a:cs typeface="Calibri" panose="020F0502020204030204" pitchFamily="34" charset="0"/>
            </a:endParaRPr>
          </a:p>
        </p:txBody>
      </p:sp>
      <p:graphicFrame>
        <p:nvGraphicFramePr>
          <p:cNvPr id="8" name="Object 23">
            <a:hlinkClick r:id="" action="ppaction://ole?verb=0"/>
            <a:extLst>
              <a:ext uri="{FF2B5EF4-FFF2-40B4-BE49-F238E27FC236}">
                <a16:creationId xmlns:a16="http://schemas.microsoft.com/office/drawing/2014/main" id="{E8EDB911-4C94-5642-AF24-368ACA48EB22}"/>
              </a:ext>
            </a:extLst>
          </p:cNvPr>
          <p:cNvGraphicFramePr>
            <a:graphicFrameLocks/>
          </p:cNvGraphicFramePr>
          <p:nvPr/>
        </p:nvGraphicFramePr>
        <p:xfrm>
          <a:off x="3038530" y="3394407"/>
          <a:ext cx="1679972" cy="1033463"/>
        </p:xfrm>
        <a:graphic>
          <a:graphicData uri="http://schemas.openxmlformats.org/presentationml/2006/ole">
            <mc:AlternateContent xmlns:mc="http://schemas.openxmlformats.org/markup-compatibility/2006">
              <mc:Choice xmlns:v="urn:schemas-microsoft-com:vml" Requires="v">
                <p:oleObj name="Equation" r:id="rId2" imgW="1460160" imgH="901440" progId="Equation.DSMT4">
                  <p:embed/>
                </p:oleObj>
              </mc:Choice>
              <mc:Fallback>
                <p:oleObj name="Equation" r:id="rId2" imgW="1460160" imgH="901440" progId="Equation.DSMT4">
                  <p:embed/>
                  <p:pic>
                    <p:nvPicPr>
                      <p:cNvPr id="8" name="Object 23">
                        <a:hlinkClick r:id="" action="ppaction://ole?verb=0"/>
                        <a:extLst>
                          <a:ext uri="{FF2B5EF4-FFF2-40B4-BE49-F238E27FC236}">
                            <a16:creationId xmlns:a16="http://schemas.microsoft.com/office/drawing/2014/main" id="{E8EDB911-4C94-5642-AF24-368ACA48EB22}"/>
                          </a:ext>
                        </a:extLst>
                      </p:cNvPr>
                      <p:cNvPicPr>
                        <a:picLocks noChangeArrowheads="1"/>
                      </p:cNvPicPr>
                      <p:nvPr/>
                    </p:nvPicPr>
                    <p:blipFill>
                      <a:blip r:embed="rId3"/>
                      <a:srcRect/>
                      <a:stretch>
                        <a:fillRect/>
                      </a:stretch>
                    </p:blipFill>
                    <p:spPr bwMode="auto">
                      <a:xfrm>
                        <a:off x="3038530" y="3394407"/>
                        <a:ext cx="1679972" cy="1033463"/>
                      </a:xfrm>
                      <a:prstGeom prst="rect">
                        <a:avLst/>
                      </a:prstGeom>
                      <a:solidFill>
                        <a:schemeClr val="bg1">
                          <a:lumMod val="50000"/>
                        </a:schemeClr>
                      </a:solidFill>
                      <a:ln>
                        <a:noFill/>
                      </a:ln>
                      <a:effectLst>
                        <a:outerShdw dist="17961" dir="2700000" algn="ctr" rotWithShape="0">
                          <a:srgbClr val="000000"/>
                        </a:outerShdw>
                      </a:effectLst>
                    </p:spPr>
                  </p:pic>
                </p:oleObj>
              </mc:Fallback>
            </mc:AlternateContent>
          </a:graphicData>
        </a:graphic>
      </p:graphicFrame>
      <p:grpSp>
        <p:nvGrpSpPr>
          <p:cNvPr id="9" name="Group 8">
            <a:extLst>
              <a:ext uri="{FF2B5EF4-FFF2-40B4-BE49-F238E27FC236}">
                <a16:creationId xmlns:a16="http://schemas.microsoft.com/office/drawing/2014/main" id="{20CF299E-CE0E-5643-843E-44A5AA442C11}"/>
              </a:ext>
            </a:extLst>
          </p:cNvPr>
          <p:cNvGrpSpPr/>
          <p:nvPr/>
        </p:nvGrpSpPr>
        <p:grpSpPr>
          <a:xfrm>
            <a:off x="1437659" y="2162794"/>
            <a:ext cx="1905000" cy="1016452"/>
            <a:chOff x="232240" y="667661"/>
            <a:chExt cx="2540000" cy="1355269"/>
          </a:xfrm>
          <a:solidFill>
            <a:schemeClr val="accent6">
              <a:lumMod val="20000"/>
              <a:lumOff val="80000"/>
            </a:schemeClr>
          </a:solidFill>
        </p:grpSpPr>
        <p:sp>
          <p:nvSpPr>
            <p:cNvPr id="10" name="Rounded Rectangular Callout 9">
              <a:extLst>
                <a:ext uri="{FF2B5EF4-FFF2-40B4-BE49-F238E27FC236}">
                  <a16:creationId xmlns:a16="http://schemas.microsoft.com/office/drawing/2014/main" id="{0869409B-6A41-5642-972D-FC800D1D4406}"/>
                </a:ext>
              </a:extLst>
            </p:cNvPr>
            <p:cNvSpPr/>
            <p:nvPr/>
          </p:nvSpPr>
          <p:spPr bwMode="auto">
            <a:xfrm>
              <a:off x="232240" y="667661"/>
              <a:ext cx="2540000" cy="1355269"/>
            </a:xfrm>
            <a:prstGeom prst="wedgeRoundRectCallout">
              <a:avLst>
                <a:gd name="adj1" fmla="val 36310"/>
                <a:gd name="adj2" fmla="val 98912"/>
                <a:gd name="adj3" fmla="val 16667"/>
              </a:avLst>
            </a:prstGeom>
            <a:grpFill/>
            <a:ln w="127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square" lIns="68580" tIns="34290" rIns="68580" bIns="34290" numCol="1" rtlCol="0" anchor="t" anchorCtr="0" compatLnSpc="1">
              <a:prstTxWarp prst="textNoShape">
                <a:avLst/>
              </a:prstTxWarp>
            </a:bodyPr>
            <a:lstStyle/>
            <a:p>
              <a:pPr marL="342900" indent="-342900" algn="ctr" eaLnBrk="0" fontAlgn="base" hangingPunct="0">
                <a:spcBef>
                  <a:spcPct val="0"/>
                </a:spcBef>
                <a:spcAft>
                  <a:spcPct val="0"/>
                </a:spcAft>
              </a:pPr>
              <a:r>
                <a:rPr lang="en-US" sz="1650" dirty="0">
                  <a:effectLst>
                    <a:outerShdw sx="1000" sy="1000" algn="ctr" rotWithShape="0">
                      <a:srgbClr val="000000"/>
                    </a:outerShdw>
                  </a:effectLst>
                  <a:latin typeface="Book Antiqua" pitchFamily="18" charset="0"/>
                </a:rPr>
                <a:t>If data is from</a:t>
              </a:r>
            </a:p>
            <a:p>
              <a:pPr marL="342900" indent="-342900" algn="ctr" eaLnBrk="0" fontAlgn="base" hangingPunct="0">
                <a:spcBef>
                  <a:spcPct val="0"/>
                </a:spcBef>
                <a:spcAft>
                  <a:spcPct val="0"/>
                </a:spcAft>
              </a:pPr>
              <a:r>
                <a:rPr lang="en-US" sz="1650" dirty="0">
                  <a:effectLst>
                    <a:outerShdw sx="1000" sy="1000" algn="ctr" rotWithShape="0">
                      <a:srgbClr val="000000"/>
                    </a:outerShdw>
                  </a:effectLst>
                  <a:latin typeface="Book Antiqua" pitchFamily="18" charset="0"/>
                </a:rPr>
                <a:t>a population</a:t>
              </a:r>
              <a:r>
                <a:rPr lang="en-US" sz="1350" dirty="0">
                  <a:effectLst>
                    <a:outerShdw sx="1000" sy="1000" algn="ctr" rotWithShape="0">
                      <a:srgbClr val="000000"/>
                    </a:outerShdw>
                  </a:effectLst>
                  <a:latin typeface="Book Antiqua" pitchFamily="18" charset="0"/>
                </a:rPr>
                <a:t>,</a:t>
              </a:r>
            </a:p>
            <a:p>
              <a:pPr marL="342900" indent="-342900" algn="ctr" eaLnBrk="0" fontAlgn="base" hangingPunct="0">
                <a:spcBef>
                  <a:spcPct val="0"/>
                </a:spcBef>
                <a:spcAft>
                  <a:spcPct val="0"/>
                </a:spcAft>
              </a:pPr>
              <a:r>
                <a:rPr lang="en-US" sz="1350" i="1" dirty="0">
                  <a:effectLst>
                    <a:outerShdw sx="1000" sy="1000" algn="ctr" rotWithShape="0">
                      <a:srgbClr val="000000"/>
                    </a:outerShdw>
                  </a:effectLst>
                  <a:latin typeface="Symbol" pitchFamily="18" charset="2"/>
                </a:rPr>
                <a:t>m</a:t>
              </a:r>
              <a:r>
                <a:rPr lang="en-US" sz="1350" i="1" dirty="0">
                  <a:effectLst>
                    <a:outerShdw sx="1000" sy="1000" algn="ctr" rotWithShape="0">
                      <a:srgbClr val="000000"/>
                    </a:outerShdw>
                  </a:effectLst>
                </a:rPr>
                <a:t> </a:t>
              </a:r>
              <a:r>
                <a:rPr lang="en-US" sz="1650" dirty="0">
                  <a:effectLst>
                    <a:outerShdw sx="1000" sy="1000" algn="ctr" rotWithShape="0">
                      <a:srgbClr val="000000"/>
                    </a:outerShdw>
                  </a:effectLst>
                  <a:latin typeface="Book Antiqua" pitchFamily="18" charset="0"/>
                </a:rPr>
                <a:t>replaces </a:t>
              </a:r>
              <a:r>
                <a:rPr lang="en-US" sz="1650" i="1" dirty="0">
                  <a:effectLst>
                    <a:outerShdw sx="1000" sy="1000" algn="ctr" rotWithShape="0">
                      <a:srgbClr val="000000"/>
                    </a:outerShdw>
                  </a:effectLst>
                  <a:latin typeface="Book Antiqua" pitchFamily="18" charset="0"/>
                </a:rPr>
                <a:t>x</a:t>
              </a:r>
              <a:r>
                <a:rPr lang="en-US" sz="1650" dirty="0">
                  <a:effectLst>
                    <a:outerShdw sx="1000" sy="1000" algn="ctr" rotWithShape="0">
                      <a:srgbClr val="000000"/>
                    </a:outerShdw>
                  </a:effectLst>
                  <a:latin typeface="Book Antiqua" pitchFamily="18" charset="0"/>
                </a:rPr>
                <a:t>.</a:t>
              </a:r>
            </a:p>
          </p:txBody>
        </p:sp>
        <p:cxnSp>
          <p:nvCxnSpPr>
            <p:cNvPr id="11" name="Straight Connector 10">
              <a:extLst>
                <a:ext uri="{FF2B5EF4-FFF2-40B4-BE49-F238E27FC236}">
                  <a16:creationId xmlns:a16="http://schemas.microsoft.com/office/drawing/2014/main" id="{58658CFC-C933-C94E-9B40-2A8C2BC61152}"/>
                </a:ext>
              </a:extLst>
            </p:cNvPr>
            <p:cNvCxnSpPr/>
            <p:nvPr/>
          </p:nvCxnSpPr>
          <p:spPr bwMode="auto">
            <a:xfrm>
              <a:off x="2046515" y="1520598"/>
              <a:ext cx="162606" cy="1"/>
            </a:xfrm>
            <a:prstGeom prst="line">
              <a:avLst/>
            </a:prstGeom>
            <a:grpFill/>
            <a:ln w="12700" cap="flat" cmpd="sng" algn="ctr">
              <a:solidFill>
                <a:schemeClr val="tx1"/>
              </a:solidFill>
              <a:prstDash val="solid"/>
              <a:round/>
              <a:headEnd type="none" w="med" len="med"/>
              <a:tailEnd type="none" w="med" len="med"/>
            </a:ln>
            <a:effectLst>
              <a:outerShdw dist="25400" dir="2700000" algn="tl" rotWithShape="0">
                <a:schemeClr val="accent4">
                  <a:lumMod val="10000"/>
                </a:schemeClr>
              </a:outerShdw>
            </a:effectLst>
          </p:spPr>
        </p:cxnSp>
      </p:grpSp>
      <p:sp>
        <p:nvSpPr>
          <p:cNvPr id="12" name="Rectangle 9">
            <a:extLst>
              <a:ext uri="{FF2B5EF4-FFF2-40B4-BE49-F238E27FC236}">
                <a16:creationId xmlns:a16="http://schemas.microsoft.com/office/drawing/2014/main" id="{47F39DD8-6077-AB45-A3C3-78595F050867}"/>
              </a:ext>
            </a:extLst>
          </p:cNvPr>
          <p:cNvSpPr>
            <a:spLocks noChangeArrowheads="1"/>
          </p:cNvSpPr>
          <p:nvPr/>
        </p:nvSpPr>
        <p:spPr bwMode="auto">
          <a:xfrm>
            <a:off x="2814691" y="4779425"/>
            <a:ext cx="3957638" cy="1128713"/>
          </a:xfrm>
          <a:prstGeom prst="rect">
            <a:avLst/>
          </a:prstGeom>
          <a:noFill/>
          <a:ln w="12700">
            <a:noFill/>
            <a:miter lim="800000"/>
            <a:headEnd/>
            <a:tailEnd/>
          </a:ln>
          <a:effectLst/>
        </p:spPr>
        <p:txBody>
          <a:bodyPr wrap="none" anchor="ctr"/>
          <a:lstStyle/>
          <a:p>
            <a:pPr algn="l">
              <a:spcBef>
                <a:spcPct val="20000"/>
              </a:spcBef>
              <a:buClr>
                <a:srgbClr val="66FFFF"/>
              </a:buClr>
              <a:buSzPct val="75000"/>
              <a:buFont typeface="Monotype Sorts" pitchFamily="2" charset="2"/>
              <a:buNone/>
            </a:pPr>
            <a:r>
              <a:rPr lang="en-US" dirty="0">
                <a:effectLst>
                  <a:outerShdw sx="1000" sy="1000" algn="tl">
                    <a:srgbClr val="000000"/>
                  </a:outerShdw>
                </a:effectLst>
                <a:latin typeface="Book Antiqua" pitchFamily="18" charset="0"/>
              </a:rPr>
              <a:t>where:</a:t>
            </a:r>
          </a:p>
          <a:p>
            <a:pPr algn="l">
              <a:spcBef>
                <a:spcPct val="20000"/>
              </a:spcBef>
              <a:buClr>
                <a:srgbClr val="66FFFF"/>
              </a:buClr>
              <a:buSzPct val="75000"/>
              <a:buFont typeface="Monotype Sorts" pitchFamily="2" charset="2"/>
              <a:buNone/>
            </a:pPr>
            <a:r>
              <a:rPr lang="en-US" dirty="0">
                <a:effectLst>
                  <a:outerShdw sx="1000" sy="1000" algn="tl">
                    <a:srgbClr val="000000"/>
                  </a:outerShdw>
                </a:effectLst>
                <a:latin typeface="Book Antiqua" pitchFamily="18" charset="0"/>
              </a:rPr>
              <a:t>      </a:t>
            </a:r>
            <a:r>
              <a:rPr lang="en-US" i="1" dirty="0">
                <a:effectLst>
                  <a:outerShdw sx="1000" sy="1000" algn="tl">
                    <a:srgbClr val="000000"/>
                  </a:outerShdw>
                </a:effectLst>
                <a:latin typeface="Book Antiqua" pitchFamily="18" charset="0"/>
              </a:rPr>
              <a:t>x</a:t>
            </a:r>
            <a:r>
              <a:rPr lang="en-US" i="1" baseline="-25000" dirty="0">
                <a:effectLst>
                  <a:outerShdw sx="1000" sy="1000" algn="tl">
                    <a:srgbClr val="000000"/>
                  </a:outerShdw>
                </a:effectLst>
                <a:latin typeface="Book Antiqua" pitchFamily="18" charset="0"/>
              </a:rPr>
              <a:t>i</a:t>
            </a:r>
            <a:r>
              <a:rPr lang="en-US" i="1" dirty="0">
                <a:effectLst>
                  <a:outerShdw sx="1000" sy="1000" algn="tl">
                    <a:srgbClr val="000000"/>
                  </a:outerShdw>
                </a:effectLst>
                <a:latin typeface="Book Antiqua" pitchFamily="18" charset="0"/>
              </a:rPr>
              <a:t> </a:t>
            </a:r>
            <a:r>
              <a:rPr lang="en-US" dirty="0">
                <a:effectLst>
                  <a:outerShdw sx="1000" sy="1000" algn="tl">
                    <a:srgbClr val="000000"/>
                  </a:outerShdw>
                </a:effectLst>
                <a:latin typeface="Book Antiqua" pitchFamily="18" charset="0"/>
              </a:rPr>
              <a:t>= value of observation </a:t>
            </a:r>
            <a:r>
              <a:rPr lang="en-US" i="1" dirty="0" err="1">
                <a:effectLst>
                  <a:outerShdw sx="1000" sy="1000" algn="tl">
                    <a:srgbClr val="000000"/>
                  </a:outerShdw>
                </a:effectLst>
                <a:latin typeface="Book Antiqua" pitchFamily="18" charset="0"/>
              </a:rPr>
              <a:t>i</a:t>
            </a:r>
            <a:endParaRPr lang="en-US" i="1" dirty="0">
              <a:effectLst>
                <a:outerShdw sx="1000" sy="1000" algn="tl">
                  <a:srgbClr val="000000"/>
                </a:outerShdw>
              </a:effectLst>
              <a:latin typeface="Book Antiqua" pitchFamily="18" charset="0"/>
            </a:endParaRPr>
          </a:p>
          <a:p>
            <a:pPr algn="l">
              <a:spcBef>
                <a:spcPct val="20000"/>
              </a:spcBef>
              <a:buClr>
                <a:srgbClr val="66FFFF"/>
              </a:buClr>
              <a:buSzPct val="75000"/>
              <a:buFont typeface="Monotype Sorts" pitchFamily="2" charset="2"/>
              <a:buNone/>
            </a:pPr>
            <a:r>
              <a:rPr lang="en-US" dirty="0">
                <a:effectLst>
                  <a:outerShdw sx="1000" sy="1000" algn="tl">
                    <a:srgbClr val="000000"/>
                  </a:outerShdw>
                </a:effectLst>
                <a:latin typeface="Book Antiqua" pitchFamily="18" charset="0"/>
              </a:rPr>
              <a:t>     </a:t>
            </a:r>
            <a:r>
              <a:rPr lang="en-US" i="1" dirty="0" err="1">
                <a:effectLst>
                  <a:outerShdw sx="1000" sy="1000" algn="tl">
                    <a:srgbClr val="000000"/>
                  </a:outerShdw>
                </a:effectLst>
                <a:latin typeface="Book Antiqua" pitchFamily="18" charset="0"/>
              </a:rPr>
              <a:t>w</a:t>
            </a:r>
            <a:r>
              <a:rPr lang="en-US" i="1" baseline="-25000" dirty="0" err="1">
                <a:effectLst>
                  <a:outerShdw sx="1000" sy="1000" algn="tl">
                    <a:srgbClr val="000000"/>
                  </a:outerShdw>
                </a:effectLst>
                <a:latin typeface="Book Antiqua" pitchFamily="18" charset="0"/>
              </a:rPr>
              <a:t>i</a:t>
            </a:r>
            <a:r>
              <a:rPr lang="en-US" i="1" baseline="-25000" dirty="0">
                <a:effectLst>
                  <a:outerShdw sx="1000" sy="1000" algn="tl">
                    <a:srgbClr val="000000"/>
                  </a:outerShdw>
                </a:effectLst>
                <a:latin typeface="Book Antiqua" pitchFamily="18" charset="0"/>
              </a:rPr>
              <a:t>  </a:t>
            </a:r>
            <a:r>
              <a:rPr lang="en-US" dirty="0">
                <a:effectLst>
                  <a:outerShdw sx="1000" sy="1000" algn="tl">
                    <a:srgbClr val="000000"/>
                  </a:outerShdw>
                </a:effectLst>
                <a:latin typeface="Book Antiqua" pitchFamily="18" charset="0"/>
              </a:rPr>
              <a:t>= weight for observation </a:t>
            </a:r>
            <a:r>
              <a:rPr lang="en-US" i="1" dirty="0" err="1">
                <a:effectLst>
                  <a:outerShdw sx="1000" sy="1000" algn="tl">
                    <a:srgbClr val="000000"/>
                  </a:outerShdw>
                </a:effectLst>
                <a:latin typeface="Book Antiqua" pitchFamily="18" charset="0"/>
              </a:rPr>
              <a:t>i</a:t>
            </a:r>
            <a:endParaRPr lang="en-US" sz="1350" dirty="0">
              <a:effectLst>
                <a:outerShdw sx="1000" sy="1000" algn="tl">
                  <a:srgbClr val="000000"/>
                </a:outerShdw>
              </a:effectLst>
              <a:latin typeface="Book Antiqua" pitchFamily="18" charset="0"/>
            </a:endParaRPr>
          </a:p>
        </p:txBody>
      </p:sp>
      <p:sp>
        <p:nvSpPr>
          <p:cNvPr id="4" name="Line 18">
            <a:extLst>
              <a:ext uri="{FF2B5EF4-FFF2-40B4-BE49-F238E27FC236}">
                <a16:creationId xmlns:a16="http://schemas.microsoft.com/office/drawing/2014/main" id="{06745D72-4F31-CC44-AA63-E05623B6A6D9}"/>
              </a:ext>
            </a:extLst>
          </p:cNvPr>
          <p:cNvSpPr>
            <a:spLocks noChangeShapeType="1"/>
          </p:cNvSpPr>
          <p:nvPr/>
        </p:nvSpPr>
        <p:spPr bwMode="auto">
          <a:xfrm>
            <a:off x="4630559" y="4233122"/>
            <a:ext cx="638858" cy="274196"/>
          </a:xfrm>
          <a:prstGeom prst="line">
            <a:avLst/>
          </a:prstGeom>
          <a:noFill/>
          <a:ln w="28575">
            <a:solidFill>
              <a:schemeClr val="tx1"/>
            </a:solidFill>
            <a:round/>
            <a:headEnd type="triangle" w="med" len="med"/>
            <a:tailEnd/>
          </a:ln>
          <a:effectLst>
            <a:outerShdw dist="17961" dir="2700000" algn="ctr" rotWithShape="0">
              <a:srgbClr val="000000"/>
            </a:outerShdw>
          </a:effectLst>
        </p:spPr>
        <p:txBody>
          <a:bodyPr/>
          <a:lstStyle/>
          <a:p>
            <a:endParaRPr lang="en-US" sz="1350" dirty="0"/>
          </a:p>
        </p:txBody>
      </p:sp>
      <p:sp>
        <p:nvSpPr>
          <p:cNvPr id="7" name="Line 21">
            <a:extLst>
              <a:ext uri="{FF2B5EF4-FFF2-40B4-BE49-F238E27FC236}">
                <a16:creationId xmlns:a16="http://schemas.microsoft.com/office/drawing/2014/main" id="{BCA54901-A562-8C4B-AD87-CB4D2DA2A006}"/>
              </a:ext>
            </a:extLst>
          </p:cNvPr>
          <p:cNvSpPr>
            <a:spLocks noChangeShapeType="1"/>
          </p:cNvSpPr>
          <p:nvPr/>
        </p:nvSpPr>
        <p:spPr bwMode="auto">
          <a:xfrm flipV="1">
            <a:off x="4691115" y="3342527"/>
            <a:ext cx="542925" cy="214313"/>
          </a:xfrm>
          <a:prstGeom prst="line">
            <a:avLst/>
          </a:prstGeom>
          <a:noFill/>
          <a:ln w="28575">
            <a:solidFill>
              <a:schemeClr val="tx1"/>
            </a:solidFill>
            <a:round/>
            <a:headEnd type="triangle" w="med" len="med"/>
            <a:tailEnd/>
          </a:ln>
          <a:effectLst>
            <a:outerShdw dist="17961" dir="2700000" algn="ctr" rotWithShape="0">
              <a:srgbClr val="000000"/>
            </a:outerShdw>
          </a:effectLst>
        </p:spPr>
        <p:txBody>
          <a:bodyPr/>
          <a:lstStyle/>
          <a:p>
            <a:endParaRPr lang="en-US" sz="1350"/>
          </a:p>
        </p:txBody>
      </p:sp>
    </p:spTree>
    <p:extLst>
      <p:ext uri="{BB962C8B-B14F-4D97-AF65-F5344CB8AC3E}">
        <p14:creationId xmlns:p14="http://schemas.microsoft.com/office/powerpoint/2010/main" val="365605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5AAD-A105-6446-B9B6-5125B0173B82}"/>
              </a:ext>
            </a:extLst>
          </p:cNvPr>
          <p:cNvSpPr>
            <a:spLocks noGrp="1"/>
          </p:cNvSpPr>
          <p:nvPr>
            <p:ph type="title"/>
          </p:nvPr>
        </p:nvSpPr>
        <p:spPr/>
        <p:txBody>
          <a:bodyPr/>
          <a:lstStyle/>
          <a:p>
            <a:r>
              <a:rPr lang="en-US" dirty="0"/>
              <a:t>Median</a:t>
            </a:r>
          </a:p>
        </p:txBody>
      </p:sp>
      <p:sp>
        <p:nvSpPr>
          <p:cNvPr id="3" name="Content Placeholder 2">
            <a:extLst>
              <a:ext uri="{FF2B5EF4-FFF2-40B4-BE49-F238E27FC236}">
                <a16:creationId xmlns:a16="http://schemas.microsoft.com/office/drawing/2014/main" id="{03273382-AE63-B145-B69A-C457CB56020C}"/>
              </a:ext>
            </a:extLst>
          </p:cNvPr>
          <p:cNvSpPr>
            <a:spLocks noGrp="1"/>
          </p:cNvSpPr>
          <p:nvPr>
            <p:ph idx="1"/>
          </p:nvPr>
        </p:nvSpPr>
        <p:spPr>
          <a:xfrm>
            <a:off x="1719072" y="2286601"/>
            <a:ext cx="5623931" cy="3302669"/>
          </a:xfrm>
        </p:spPr>
        <p:txBody>
          <a:bodyPr>
            <a:normAutofit fontScale="92500"/>
          </a:bodyPr>
          <a:lstStyle/>
          <a:p>
            <a:r>
              <a:rPr lang="en-US" dirty="0"/>
              <a:t>The median of a data set is the value in the middle when the data items are arranged in ascending order.</a:t>
            </a:r>
          </a:p>
          <a:p>
            <a:r>
              <a:rPr lang="en-US" dirty="0"/>
              <a:t>Whenever a data set has extreme values, the median is the preferred measure of central location.</a:t>
            </a:r>
          </a:p>
          <a:p>
            <a:r>
              <a:rPr lang="en-US" dirty="0"/>
              <a:t>The median is the measure of location most often reported for annual income and property value data.</a:t>
            </a:r>
          </a:p>
          <a:p>
            <a:r>
              <a:rPr lang="en-US" dirty="0"/>
              <a:t>A few extremely large incomes or property values can inflate the mean.</a:t>
            </a:r>
          </a:p>
        </p:txBody>
      </p:sp>
    </p:spTree>
    <p:extLst>
      <p:ext uri="{BB962C8B-B14F-4D97-AF65-F5344CB8AC3E}">
        <p14:creationId xmlns:p14="http://schemas.microsoft.com/office/powerpoint/2010/main" val="338740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666A-0297-B349-AC9C-31E8D565499F}"/>
              </a:ext>
            </a:extLst>
          </p:cNvPr>
          <p:cNvSpPr>
            <a:spLocks noGrp="1"/>
          </p:cNvSpPr>
          <p:nvPr>
            <p:ph type="title"/>
          </p:nvPr>
        </p:nvSpPr>
        <p:spPr/>
        <p:txBody>
          <a:bodyPr/>
          <a:lstStyle/>
          <a:p>
            <a:r>
              <a:rPr lang="en-US" dirty="0"/>
              <a:t>What is statistics</a:t>
            </a:r>
          </a:p>
        </p:txBody>
      </p:sp>
      <p:sp>
        <p:nvSpPr>
          <p:cNvPr id="3" name="Content Placeholder 2">
            <a:extLst>
              <a:ext uri="{FF2B5EF4-FFF2-40B4-BE49-F238E27FC236}">
                <a16:creationId xmlns:a16="http://schemas.microsoft.com/office/drawing/2014/main" id="{0BB5389E-BE23-3B4A-8FEB-A51E5D198148}"/>
              </a:ext>
            </a:extLst>
          </p:cNvPr>
          <p:cNvSpPr>
            <a:spLocks noGrp="1"/>
          </p:cNvSpPr>
          <p:nvPr>
            <p:ph idx="1"/>
          </p:nvPr>
        </p:nvSpPr>
        <p:spPr/>
        <p:txBody>
          <a:bodyPr/>
          <a:lstStyle/>
          <a:p>
            <a:r>
              <a:rPr lang="en-US" dirty="0"/>
              <a:t>The term statistics can refer to numerical facts such as averages, medians, precents, and index numbers that help us understand a variety of business and economic situations.</a:t>
            </a:r>
          </a:p>
          <a:p>
            <a:endParaRPr lang="en-US" dirty="0"/>
          </a:p>
          <a:p>
            <a:r>
              <a:rPr lang="en-US" dirty="0"/>
              <a:t>Statistics can also refer to the art and science of collecting, analyzing, presenting, and interpreting data. </a:t>
            </a:r>
          </a:p>
          <a:p>
            <a:pPr marL="0" indent="0">
              <a:buNone/>
            </a:pPr>
            <a:endParaRPr lang="en-US" dirty="0"/>
          </a:p>
        </p:txBody>
      </p:sp>
    </p:spTree>
    <p:extLst>
      <p:ext uri="{BB962C8B-B14F-4D97-AF65-F5344CB8AC3E}">
        <p14:creationId xmlns:p14="http://schemas.microsoft.com/office/powerpoint/2010/main" val="2179255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274A-20F1-9143-A3F1-2E770A006FD1}"/>
              </a:ext>
            </a:extLst>
          </p:cNvPr>
          <p:cNvSpPr>
            <a:spLocks noGrp="1"/>
          </p:cNvSpPr>
          <p:nvPr>
            <p:ph type="title"/>
          </p:nvPr>
        </p:nvSpPr>
        <p:spPr/>
        <p:txBody>
          <a:bodyPr/>
          <a:lstStyle/>
          <a:p>
            <a:r>
              <a:rPr lang="en-US" dirty="0"/>
              <a:t>Median (</a:t>
            </a:r>
            <a:r>
              <a:rPr lang="en-US" dirty="0" err="1"/>
              <a:t>Cont</a:t>
            </a:r>
            <a:r>
              <a:rPr lang="en-US" dirty="0"/>
              <a:t>…)</a:t>
            </a:r>
          </a:p>
        </p:txBody>
      </p:sp>
      <p:sp>
        <p:nvSpPr>
          <p:cNvPr id="3" name="Content Placeholder 2">
            <a:extLst>
              <a:ext uri="{FF2B5EF4-FFF2-40B4-BE49-F238E27FC236}">
                <a16:creationId xmlns:a16="http://schemas.microsoft.com/office/drawing/2014/main" id="{EAD28958-7CA5-9B4D-89C7-986EE22597CA}"/>
              </a:ext>
            </a:extLst>
          </p:cNvPr>
          <p:cNvSpPr>
            <a:spLocks noGrp="1"/>
          </p:cNvSpPr>
          <p:nvPr>
            <p:ph idx="1"/>
          </p:nvPr>
        </p:nvSpPr>
        <p:spPr>
          <a:xfrm>
            <a:off x="1719073" y="2286602"/>
            <a:ext cx="5467541" cy="3402901"/>
          </a:xfrm>
        </p:spPr>
        <p:txBody>
          <a:bodyPr>
            <a:normAutofit fontScale="92500" lnSpcReduction="10000"/>
          </a:bodyPr>
          <a:lstStyle/>
          <a:p>
            <a:r>
              <a:rPr lang="en-US" dirty="0"/>
              <a:t>For an odd number of observations:</a:t>
            </a:r>
          </a:p>
          <a:p>
            <a:endParaRPr lang="en-US" dirty="0"/>
          </a:p>
          <a:p>
            <a:endParaRPr lang="en-US" dirty="0"/>
          </a:p>
          <a:p>
            <a:endParaRPr lang="en-US" dirty="0"/>
          </a:p>
          <a:p>
            <a:endParaRPr lang="en-US" dirty="0"/>
          </a:p>
          <a:p>
            <a:pPr marL="8334" indent="0">
              <a:buNone/>
            </a:pPr>
            <a:r>
              <a:rPr lang="en-US" dirty="0"/>
              <a:t>	the median is the middle value = 19</a:t>
            </a:r>
          </a:p>
          <a:p>
            <a:r>
              <a:rPr lang="en-US" dirty="0"/>
              <a:t>For an even number of observations, the median is the average of the middle two values.</a:t>
            </a:r>
          </a:p>
        </p:txBody>
      </p:sp>
      <p:grpSp>
        <p:nvGrpSpPr>
          <p:cNvPr id="4" name="Group 3">
            <a:extLst>
              <a:ext uri="{FF2B5EF4-FFF2-40B4-BE49-F238E27FC236}">
                <a16:creationId xmlns:a16="http://schemas.microsoft.com/office/drawing/2014/main" id="{383F2B52-35D7-594C-9274-0C259E3E2B1B}"/>
              </a:ext>
            </a:extLst>
          </p:cNvPr>
          <p:cNvGrpSpPr>
            <a:grpSpLocks/>
          </p:cNvGrpSpPr>
          <p:nvPr/>
        </p:nvGrpSpPr>
        <p:grpSpPr bwMode="auto">
          <a:xfrm>
            <a:off x="2091424" y="3445025"/>
            <a:ext cx="3200400" cy="357188"/>
            <a:chOff x="900" y="1776"/>
            <a:chExt cx="2688" cy="300"/>
          </a:xfrm>
        </p:grpSpPr>
        <p:sp>
          <p:nvSpPr>
            <p:cNvPr id="5" name="Rectangle 4">
              <a:extLst>
                <a:ext uri="{FF2B5EF4-FFF2-40B4-BE49-F238E27FC236}">
                  <a16:creationId xmlns:a16="http://schemas.microsoft.com/office/drawing/2014/main" id="{7A1EB83B-DA20-B548-AAF9-5117FEF67F3A}"/>
                </a:ext>
              </a:extLst>
            </p:cNvPr>
            <p:cNvSpPr>
              <a:spLocks noChangeArrowheads="1"/>
            </p:cNvSpPr>
            <p:nvPr/>
          </p:nvSpPr>
          <p:spPr bwMode="auto">
            <a:xfrm>
              <a:off x="900"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6" name="Rectangle 5">
              <a:extLst>
                <a:ext uri="{FF2B5EF4-FFF2-40B4-BE49-F238E27FC236}">
                  <a16:creationId xmlns:a16="http://schemas.microsoft.com/office/drawing/2014/main" id="{08FDB44B-797F-4540-AE41-B77F260457EB}"/>
                </a:ext>
              </a:extLst>
            </p:cNvPr>
            <p:cNvSpPr>
              <a:spLocks noChangeArrowheads="1"/>
            </p:cNvSpPr>
            <p:nvPr/>
          </p:nvSpPr>
          <p:spPr bwMode="auto">
            <a:xfrm>
              <a:off x="1284"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7" name="Rectangle 6">
              <a:extLst>
                <a:ext uri="{FF2B5EF4-FFF2-40B4-BE49-F238E27FC236}">
                  <a16:creationId xmlns:a16="http://schemas.microsoft.com/office/drawing/2014/main" id="{9773D2E4-E2E1-2E41-9E2A-24A8BF4FE50E}"/>
                </a:ext>
              </a:extLst>
            </p:cNvPr>
            <p:cNvSpPr>
              <a:spLocks noChangeArrowheads="1"/>
            </p:cNvSpPr>
            <p:nvPr/>
          </p:nvSpPr>
          <p:spPr bwMode="auto">
            <a:xfrm>
              <a:off x="2052"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8" name="Rectangle 7">
              <a:extLst>
                <a:ext uri="{FF2B5EF4-FFF2-40B4-BE49-F238E27FC236}">
                  <a16:creationId xmlns:a16="http://schemas.microsoft.com/office/drawing/2014/main" id="{5BEC2A45-1ED9-5342-B838-E2EA8418C2D8}"/>
                </a:ext>
              </a:extLst>
            </p:cNvPr>
            <p:cNvSpPr>
              <a:spLocks noChangeArrowheads="1"/>
            </p:cNvSpPr>
            <p:nvPr/>
          </p:nvSpPr>
          <p:spPr bwMode="auto">
            <a:xfrm>
              <a:off x="2436"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9" name="Rectangle 8">
              <a:extLst>
                <a:ext uri="{FF2B5EF4-FFF2-40B4-BE49-F238E27FC236}">
                  <a16:creationId xmlns:a16="http://schemas.microsoft.com/office/drawing/2014/main" id="{D7B93613-B9F8-8342-AADB-B963C0469149}"/>
                </a:ext>
              </a:extLst>
            </p:cNvPr>
            <p:cNvSpPr>
              <a:spLocks noChangeArrowheads="1"/>
            </p:cNvSpPr>
            <p:nvPr/>
          </p:nvSpPr>
          <p:spPr bwMode="auto">
            <a:xfrm>
              <a:off x="2820"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10" name="Rectangle 9">
              <a:extLst>
                <a:ext uri="{FF2B5EF4-FFF2-40B4-BE49-F238E27FC236}">
                  <a16:creationId xmlns:a16="http://schemas.microsoft.com/office/drawing/2014/main" id="{FC6EB67F-3994-4B41-87DC-3703526A185E}"/>
                </a:ext>
              </a:extLst>
            </p:cNvPr>
            <p:cNvSpPr>
              <a:spLocks noChangeArrowheads="1"/>
            </p:cNvSpPr>
            <p:nvPr/>
          </p:nvSpPr>
          <p:spPr bwMode="auto">
            <a:xfrm>
              <a:off x="1668"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sp>
          <p:nvSpPr>
            <p:cNvPr id="11" name="Rectangle 10">
              <a:extLst>
                <a:ext uri="{FF2B5EF4-FFF2-40B4-BE49-F238E27FC236}">
                  <a16:creationId xmlns:a16="http://schemas.microsoft.com/office/drawing/2014/main" id="{CC9BBFDC-12C9-0449-A076-0C3E05E776D4}"/>
                </a:ext>
              </a:extLst>
            </p:cNvPr>
            <p:cNvSpPr>
              <a:spLocks noChangeArrowheads="1"/>
            </p:cNvSpPr>
            <p:nvPr/>
          </p:nvSpPr>
          <p:spPr bwMode="auto">
            <a:xfrm>
              <a:off x="3204" y="1776"/>
              <a:ext cx="384" cy="3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a:effectLst>
                  <a:outerShdw sx="1000" sy="1000" algn="ctr" rotWithShape="0">
                    <a:srgbClr val="000000"/>
                  </a:outerShdw>
                </a:effectLst>
                <a:latin typeface="Book Antiqua" pitchFamily="18" charset="0"/>
              </a:endParaRPr>
            </a:p>
          </p:txBody>
        </p:sp>
      </p:grpSp>
      <p:sp>
        <p:nvSpPr>
          <p:cNvPr id="12" name="Text Box 11">
            <a:extLst>
              <a:ext uri="{FF2B5EF4-FFF2-40B4-BE49-F238E27FC236}">
                <a16:creationId xmlns:a16="http://schemas.microsoft.com/office/drawing/2014/main" id="{B7D0F067-B2EA-E24F-AE25-A71E1889F693}"/>
              </a:ext>
            </a:extLst>
          </p:cNvPr>
          <p:cNvSpPr txBox="1">
            <a:spLocks noChangeArrowheads="1"/>
          </p:cNvSpPr>
          <p:nvPr/>
        </p:nvSpPr>
        <p:spPr bwMode="auto">
          <a:xfrm>
            <a:off x="21251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dirty="0">
                <a:effectLst>
                  <a:outerShdw sx="1000" sy="1000" algn="ctr" rotWithShape="0">
                    <a:srgbClr val="000000"/>
                  </a:outerShdw>
                </a:effectLst>
                <a:latin typeface="Book Antiqua" pitchFamily="18" charset="0"/>
              </a:rPr>
              <a:t>12</a:t>
            </a:r>
          </a:p>
        </p:txBody>
      </p:sp>
      <p:sp>
        <p:nvSpPr>
          <p:cNvPr id="13" name="Text Box 12">
            <a:extLst>
              <a:ext uri="{FF2B5EF4-FFF2-40B4-BE49-F238E27FC236}">
                <a16:creationId xmlns:a16="http://schemas.microsoft.com/office/drawing/2014/main" id="{28501548-DFDA-6841-B537-B07FB026DAD5}"/>
              </a:ext>
            </a:extLst>
          </p:cNvPr>
          <p:cNvSpPr txBox="1">
            <a:spLocks noChangeArrowheads="1"/>
          </p:cNvSpPr>
          <p:nvPr/>
        </p:nvSpPr>
        <p:spPr bwMode="auto">
          <a:xfrm>
            <a:off x="25823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14</a:t>
            </a:r>
          </a:p>
        </p:txBody>
      </p:sp>
      <p:sp>
        <p:nvSpPr>
          <p:cNvPr id="14" name="Text Box 13">
            <a:extLst>
              <a:ext uri="{FF2B5EF4-FFF2-40B4-BE49-F238E27FC236}">
                <a16:creationId xmlns:a16="http://schemas.microsoft.com/office/drawing/2014/main" id="{1AD51698-BDA2-C346-924B-DB966E3D88ED}"/>
              </a:ext>
            </a:extLst>
          </p:cNvPr>
          <p:cNvSpPr txBox="1">
            <a:spLocks noChangeArrowheads="1"/>
          </p:cNvSpPr>
          <p:nvPr/>
        </p:nvSpPr>
        <p:spPr bwMode="auto">
          <a:xfrm>
            <a:off x="34967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19</a:t>
            </a:r>
          </a:p>
        </p:txBody>
      </p:sp>
      <p:sp>
        <p:nvSpPr>
          <p:cNvPr id="15" name="Text Box 14">
            <a:extLst>
              <a:ext uri="{FF2B5EF4-FFF2-40B4-BE49-F238E27FC236}">
                <a16:creationId xmlns:a16="http://schemas.microsoft.com/office/drawing/2014/main" id="{A08717EF-AEB5-8B4B-9606-0A3DECA95BF6}"/>
              </a:ext>
            </a:extLst>
          </p:cNvPr>
          <p:cNvSpPr txBox="1">
            <a:spLocks noChangeArrowheads="1"/>
          </p:cNvSpPr>
          <p:nvPr/>
        </p:nvSpPr>
        <p:spPr bwMode="auto">
          <a:xfrm>
            <a:off x="39539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26</a:t>
            </a:r>
          </a:p>
        </p:txBody>
      </p:sp>
      <p:sp>
        <p:nvSpPr>
          <p:cNvPr id="16" name="Text Box 15">
            <a:extLst>
              <a:ext uri="{FF2B5EF4-FFF2-40B4-BE49-F238E27FC236}">
                <a16:creationId xmlns:a16="http://schemas.microsoft.com/office/drawing/2014/main" id="{2B376F33-3DF1-7E45-80E7-FE549E28219A}"/>
              </a:ext>
            </a:extLst>
          </p:cNvPr>
          <p:cNvSpPr txBox="1">
            <a:spLocks noChangeArrowheads="1"/>
          </p:cNvSpPr>
          <p:nvPr/>
        </p:nvSpPr>
        <p:spPr bwMode="auto">
          <a:xfrm>
            <a:off x="44111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27</a:t>
            </a:r>
          </a:p>
        </p:txBody>
      </p:sp>
      <p:sp>
        <p:nvSpPr>
          <p:cNvPr id="17" name="Text Box 16">
            <a:extLst>
              <a:ext uri="{FF2B5EF4-FFF2-40B4-BE49-F238E27FC236}">
                <a16:creationId xmlns:a16="http://schemas.microsoft.com/office/drawing/2014/main" id="{25A87BBC-1184-0542-ADA7-56CB37488631}"/>
              </a:ext>
            </a:extLst>
          </p:cNvPr>
          <p:cNvSpPr txBox="1">
            <a:spLocks noChangeArrowheads="1"/>
          </p:cNvSpPr>
          <p:nvPr/>
        </p:nvSpPr>
        <p:spPr bwMode="auto">
          <a:xfrm>
            <a:off x="3039569" y="3455741"/>
            <a:ext cx="415498"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18</a:t>
            </a:r>
          </a:p>
        </p:txBody>
      </p:sp>
      <p:sp>
        <p:nvSpPr>
          <p:cNvPr id="18" name="Rectangle 17">
            <a:extLst>
              <a:ext uri="{FF2B5EF4-FFF2-40B4-BE49-F238E27FC236}">
                <a16:creationId xmlns:a16="http://schemas.microsoft.com/office/drawing/2014/main" id="{FF9A5DD2-0843-B94E-B69A-EA11D3CD322E}"/>
              </a:ext>
            </a:extLst>
          </p:cNvPr>
          <p:cNvSpPr>
            <a:spLocks noChangeArrowheads="1"/>
          </p:cNvSpPr>
          <p:nvPr/>
        </p:nvSpPr>
        <p:spPr bwMode="auto">
          <a:xfrm>
            <a:off x="4893739" y="3455576"/>
            <a:ext cx="386588" cy="34306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dirty="0">
                <a:effectLst>
                  <a:outerShdw sx="1000" sy="1000" algn="ctr" rotWithShape="0">
                    <a:srgbClr val="000000"/>
                  </a:outerShdw>
                </a:effectLst>
                <a:latin typeface="Book Antiqua" pitchFamily="18" charset="0"/>
              </a:rPr>
              <a:t>27</a:t>
            </a:r>
          </a:p>
        </p:txBody>
      </p:sp>
      <p:sp>
        <p:nvSpPr>
          <p:cNvPr id="19" name="Text Box 20">
            <a:extLst>
              <a:ext uri="{FF2B5EF4-FFF2-40B4-BE49-F238E27FC236}">
                <a16:creationId xmlns:a16="http://schemas.microsoft.com/office/drawing/2014/main" id="{C04E0903-DB99-0942-AB39-EDFF9F039682}"/>
              </a:ext>
            </a:extLst>
          </p:cNvPr>
          <p:cNvSpPr txBox="1">
            <a:spLocks noChangeArrowheads="1"/>
          </p:cNvSpPr>
          <p:nvPr/>
        </p:nvSpPr>
        <p:spPr bwMode="auto">
          <a:xfrm>
            <a:off x="5427963" y="3455741"/>
            <a:ext cx="2095445" cy="369332"/>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effectLst>
                  <a:outerShdw sx="1000" sy="1000" algn="ctr" rotWithShape="0">
                    <a:srgbClr val="000000"/>
                  </a:outerShdw>
                </a:effectLst>
                <a:latin typeface="Book Antiqua" pitchFamily="18" charset="0"/>
              </a:rPr>
              <a:t>in ascending order</a:t>
            </a:r>
          </a:p>
        </p:txBody>
      </p:sp>
      <p:sp>
        <p:nvSpPr>
          <p:cNvPr id="20" name="Oval 21">
            <a:extLst>
              <a:ext uri="{FF2B5EF4-FFF2-40B4-BE49-F238E27FC236}">
                <a16:creationId xmlns:a16="http://schemas.microsoft.com/office/drawing/2014/main" id="{3FF63F26-715B-A741-A82C-BD2B35C90F26}"/>
              </a:ext>
            </a:extLst>
          </p:cNvPr>
          <p:cNvSpPr>
            <a:spLocks noChangeArrowheads="1"/>
          </p:cNvSpPr>
          <p:nvPr/>
        </p:nvSpPr>
        <p:spPr bwMode="auto">
          <a:xfrm>
            <a:off x="3465813" y="3387875"/>
            <a:ext cx="442913" cy="471488"/>
          </a:xfrm>
          <a:prstGeom prst="ellipse">
            <a:avLst/>
          </a:prstGeom>
          <a:noFill/>
          <a:ln>
            <a:solidFill>
              <a:srgbClr val="C00000"/>
            </a:solidFill>
            <a:headEnd/>
            <a:tailEnd/>
          </a:ln>
        </p:spPr>
        <p:style>
          <a:lnRef idx="2">
            <a:schemeClr val="accent1"/>
          </a:lnRef>
          <a:fillRef idx="1">
            <a:schemeClr val="lt1"/>
          </a:fillRef>
          <a:effectRef idx="0">
            <a:schemeClr val="accent1"/>
          </a:effectRef>
          <a:fontRef idx="minor">
            <a:schemeClr val="dk1"/>
          </a:fontRef>
        </p:style>
        <p:txBody>
          <a:bodyPr wrap="none" anchor="ctr"/>
          <a:lstStyle/>
          <a:p>
            <a:endParaRPr lang="en-US" sz="1350">
              <a:effectLst>
                <a:outerShdw sx="1000" sy="1000" algn="ctr" rotWithShape="0">
                  <a:srgbClr val="000000"/>
                </a:outerShdw>
              </a:effectLst>
            </a:endParaRPr>
          </a:p>
        </p:txBody>
      </p:sp>
      <p:sp>
        <p:nvSpPr>
          <p:cNvPr id="21" name="Rectangle 22">
            <a:extLst>
              <a:ext uri="{FF2B5EF4-FFF2-40B4-BE49-F238E27FC236}">
                <a16:creationId xmlns:a16="http://schemas.microsoft.com/office/drawing/2014/main" id="{6CF08709-765D-3641-8DDF-85CFC48BF05A}"/>
              </a:ext>
            </a:extLst>
          </p:cNvPr>
          <p:cNvSpPr>
            <a:spLocks noChangeArrowheads="1"/>
          </p:cNvSpPr>
          <p:nvPr/>
        </p:nvSpPr>
        <p:spPr bwMode="auto">
          <a:xfrm>
            <a:off x="20799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26</a:t>
            </a:r>
          </a:p>
        </p:txBody>
      </p:sp>
      <p:sp>
        <p:nvSpPr>
          <p:cNvPr id="22" name="Rectangle 23">
            <a:extLst>
              <a:ext uri="{FF2B5EF4-FFF2-40B4-BE49-F238E27FC236}">
                <a16:creationId xmlns:a16="http://schemas.microsoft.com/office/drawing/2014/main" id="{D3EEDF8E-5DD5-B148-8BA7-5DAC419674F4}"/>
              </a:ext>
            </a:extLst>
          </p:cNvPr>
          <p:cNvSpPr>
            <a:spLocks noChangeArrowheads="1"/>
          </p:cNvSpPr>
          <p:nvPr/>
        </p:nvSpPr>
        <p:spPr bwMode="auto">
          <a:xfrm>
            <a:off x="25371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18</a:t>
            </a:r>
          </a:p>
        </p:txBody>
      </p:sp>
      <p:sp>
        <p:nvSpPr>
          <p:cNvPr id="23" name="Rectangle 24">
            <a:extLst>
              <a:ext uri="{FF2B5EF4-FFF2-40B4-BE49-F238E27FC236}">
                <a16:creationId xmlns:a16="http://schemas.microsoft.com/office/drawing/2014/main" id="{AC24442D-890D-CE43-A846-4907F44B7109}"/>
              </a:ext>
            </a:extLst>
          </p:cNvPr>
          <p:cNvSpPr>
            <a:spLocks noChangeArrowheads="1"/>
          </p:cNvSpPr>
          <p:nvPr/>
        </p:nvSpPr>
        <p:spPr bwMode="auto">
          <a:xfrm>
            <a:off x="29943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27</a:t>
            </a:r>
          </a:p>
        </p:txBody>
      </p:sp>
      <p:sp>
        <p:nvSpPr>
          <p:cNvPr id="24" name="Rectangle 25">
            <a:extLst>
              <a:ext uri="{FF2B5EF4-FFF2-40B4-BE49-F238E27FC236}">
                <a16:creationId xmlns:a16="http://schemas.microsoft.com/office/drawing/2014/main" id="{6F6395E9-520E-6945-A81A-D3FD4628A2BF}"/>
              </a:ext>
            </a:extLst>
          </p:cNvPr>
          <p:cNvSpPr>
            <a:spLocks noChangeArrowheads="1"/>
          </p:cNvSpPr>
          <p:nvPr/>
        </p:nvSpPr>
        <p:spPr bwMode="auto">
          <a:xfrm>
            <a:off x="34515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12</a:t>
            </a:r>
          </a:p>
        </p:txBody>
      </p:sp>
      <p:sp>
        <p:nvSpPr>
          <p:cNvPr id="25" name="Rectangle 26">
            <a:extLst>
              <a:ext uri="{FF2B5EF4-FFF2-40B4-BE49-F238E27FC236}">
                <a16:creationId xmlns:a16="http://schemas.microsoft.com/office/drawing/2014/main" id="{61DBE26D-06C4-6D4C-BF66-3E364C76E852}"/>
              </a:ext>
            </a:extLst>
          </p:cNvPr>
          <p:cNvSpPr>
            <a:spLocks noChangeArrowheads="1"/>
          </p:cNvSpPr>
          <p:nvPr/>
        </p:nvSpPr>
        <p:spPr bwMode="auto">
          <a:xfrm>
            <a:off x="39087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14</a:t>
            </a:r>
          </a:p>
        </p:txBody>
      </p:sp>
      <p:sp>
        <p:nvSpPr>
          <p:cNvPr id="26" name="Rectangle 27">
            <a:extLst>
              <a:ext uri="{FF2B5EF4-FFF2-40B4-BE49-F238E27FC236}">
                <a16:creationId xmlns:a16="http://schemas.microsoft.com/office/drawing/2014/main" id="{C2E8BD63-66A7-BB44-BC78-71A386958CDD}"/>
              </a:ext>
            </a:extLst>
          </p:cNvPr>
          <p:cNvSpPr>
            <a:spLocks noChangeArrowheads="1"/>
          </p:cNvSpPr>
          <p:nvPr/>
        </p:nvSpPr>
        <p:spPr bwMode="auto">
          <a:xfrm>
            <a:off x="43659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27</a:t>
            </a:r>
          </a:p>
        </p:txBody>
      </p:sp>
      <p:sp>
        <p:nvSpPr>
          <p:cNvPr id="27" name="Rectangle 28">
            <a:extLst>
              <a:ext uri="{FF2B5EF4-FFF2-40B4-BE49-F238E27FC236}">
                <a16:creationId xmlns:a16="http://schemas.microsoft.com/office/drawing/2014/main" id="{D7E22515-D9AC-9848-8C3E-2695C59BB43A}"/>
              </a:ext>
            </a:extLst>
          </p:cNvPr>
          <p:cNvSpPr>
            <a:spLocks noChangeArrowheads="1"/>
          </p:cNvSpPr>
          <p:nvPr/>
        </p:nvSpPr>
        <p:spPr bwMode="auto">
          <a:xfrm>
            <a:off x="4823126" y="2759225"/>
            <a:ext cx="457200" cy="3571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effectLst>
                  <a:outerShdw sx="1000" sy="1000" algn="ctr" rotWithShape="0">
                    <a:srgbClr val="000000"/>
                  </a:outerShdw>
                </a:effectLst>
                <a:latin typeface="Book Antiqua" pitchFamily="18" charset="0"/>
              </a:rPr>
              <a:t>19</a:t>
            </a:r>
          </a:p>
        </p:txBody>
      </p:sp>
      <p:sp>
        <p:nvSpPr>
          <p:cNvPr id="28" name="Text Box 29">
            <a:extLst>
              <a:ext uri="{FF2B5EF4-FFF2-40B4-BE49-F238E27FC236}">
                <a16:creationId xmlns:a16="http://schemas.microsoft.com/office/drawing/2014/main" id="{FF3DFB0B-7E86-DC47-AF8B-DE0D8ACD9313}"/>
              </a:ext>
            </a:extLst>
          </p:cNvPr>
          <p:cNvSpPr txBox="1">
            <a:spLocks noChangeArrowheads="1"/>
          </p:cNvSpPr>
          <p:nvPr/>
        </p:nvSpPr>
        <p:spPr bwMode="auto">
          <a:xfrm>
            <a:off x="5443443" y="2805661"/>
            <a:ext cx="1717137" cy="342210"/>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nSpc>
                <a:spcPct val="90000"/>
              </a:lnSpc>
            </a:pPr>
            <a:r>
              <a:rPr lang="en-US">
                <a:effectLst>
                  <a:outerShdw sx="1000" sy="1000" algn="ctr" rotWithShape="0">
                    <a:srgbClr val="000000"/>
                  </a:outerShdw>
                </a:effectLst>
                <a:latin typeface="Book Antiqua" pitchFamily="18" charset="0"/>
              </a:rPr>
              <a:t>7  observations</a:t>
            </a:r>
          </a:p>
        </p:txBody>
      </p:sp>
    </p:spTree>
    <p:extLst>
      <p:ext uri="{BB962C8B-B14F-4D97-AF65-F5344CB8AC3E}">
        <p14:creationId xmlns:p14="http://schemas.microsoft.com/office/powerpoint/2010/main" val="3545715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D2E7-E8BD-0E49-A045-012D7295043F}"/>
              </a:ext>
            </a:extLst>
          </p:cNvPr>
          <p:cNvSpPr>
            <a:spLocks noGrp="1"/>
          </p:cNvSpPr>
          <p:nvPr>
            <p:ph type="title"/>
          </p:nvPr>
        </p:nvSpPr>
        <p:spPr/>
        <p:txBody>
          <a:bodyPr/>
          <a:lstStyle/>
          <a:p>
            <a:r>
              <a:rPr lang="en-US" dirty="0"/>
              <a:t>Median (</a:t>
            </a:r>
            <a:r>
              <a:rPr lang="en-US" dirty="0" err="1"/>
              <a:t>Cont</a:t>
            </a:r>
            <a:r>
              <a:rPr lang="en-US" dirty="0"/>
              <a:t>…)</a:t>
            </a:r>
          </a:p>
        </p:txBody>
      </p:sp>
      <p:sp>
        <p:nvSpPr>
          <p:cNvPr id="3" name="Content Placeholder 2">
            <a:extLst>
              <a:ext uri="{FF2B5EF4-FFF2-40B4-BE49-F238E27FC236}">
                <a16:creationId xmlns:a16="http://schemas.microsoft.com/office/drawing/2014/main" id="{60950239-3285-7F41-8A4E-29BA300D751F}"/>
              </a:ext>
            </a:extLst>
          </p:cNvPr>
          <p:cNvSpPr>
            <a:spLocks noGrp="1"/>
          </p:cNvSpPr>
          <p:nvPr>
            <p:ph idx="1"/>
          </p:nvPr>
        </p:nvSpPr>
        <p:spPr/>
        <p:txBody>
          <a:bodyPr/>
          <a:lstStyle/>
          <a:p>
            <a:pPr marL="8334" indent="0">
              <a:buNone/>
            </a:pPr>
            <a:r>
              <a:rPr lang="en-US" dirty="0"/>
              <a:t>Example: Apartment Rents</a:t>
            </a:r>
          </a:p>
          <a:p>
            <a:r>
              <a:rPr lang="en-US" dirty="0"/>
              <a:t>Data is in ascending order. Number of samples is even.</a:t>
            </a:r>
          </a:p>
          <a:p>
            <a:pPr lvl="1"/>
            <a:r>
              <a:rPr lang="en-US" dirty="0"/>
              <a:t>Averaging the 35th and 36th data values:</a:t>
            </a:r>
          </a:p>
          <a:p>
            <a:pPr lvl="1"/>
            <a:r>
              <a:rPr lang="en-US" dirty="0"/>
              <a:t>Median = (475 + 475)/2 = 475</a:t>
            </a:r>
          </a:p>
          <a:p>
            <a:endParaRPr lang="en-US" dirty="0"/>
          </a:p>
        </p:txBody>
      </p:sp>
      <p:pic>
        <p:nvPicPr>
          <p:cNvPr id="4" name="Picture 1787">
            <a:extLst>
              <a:ext uri="{FF2B5EF4-FFF2-40B4-BE49-F238E27FC236}">
                <a16:creationId xmlns:a16="http://schemas.microsoft.com/office/drawing/2014/main" id="{24C71BF7-DA08-EF40-BF1D-FEABB97D6CB9}"/>
              </a:ext>
            </a:extLst>
          </p:cNvPr>
          <p:cNvPicPr>
            <a:picLocks noChangeAspect="1" noChangeArrowheads="1"/>
          </p:cNvPicPr>
          <p:nvPr/>
        </p:nvPicPr>
        <p:blipFill>
          <a:blip r:embed="rId2"/>
          <a:srcRect/>
          <a:stretch>
            <a:fillRect/>
          </a:stretch>
        </p:blipFill>
        <p:spPr bwMode="auto">
          <a:xfrm>
            <a:off x="1719073" y="3824749"/>
            <a:ext cx="5831681" cy="1888331"/>
          </a:xfrm>
          <a:prstGeom prst="rect">
            <a:avLst/>
          </a:prstGeom>
          <a:noFill/>
          <a:ln w="12700">
            <a:noFill/>
            <a:miter lim="800000"/>
            <a:headEnd/>
            <a:tailEnd/>
          </a:ln>
          <a:effectLst/>
        </p:spPr>
      </p:pic>
      <p:sp>
        <p:nvSpPr>
          <p:cNvPr id="5" name="Rectangle 1197">
            <a:extLst>
              <a:ext uri="{FF2B5EF4-FFF2-40B4-BE49-F238E27FC236}">
                <a16:creationId xmlns:a16="http://schemas.microsoft.com/office/drawing/2014/main" id="{9017BF3D-797A-DD4B-AE22-2E927173F558}"/>
              </a:ext>
            </a:extLst>
          </p:cNvPr>
          <p:cNvSpPr>
            <a:spLocks noChangeArrowheads="1"/>
          </p:cNvSpPr>
          <p:nvPr/>
        </p:nvSpPr>
        <p:spPr bwMode="auto">
          <a:xfrm>
            <a:off x="4040791" y="4610561"/>
            <a:ext cx="1162050" cy="286940"/>
          </a:xfrm>
          <a:prstGeom prst="rect">
            <a:avLst/>
          </a:prstGeom>
          <a:noFill/>
          <a:ln w="57150">
            <a:solidFill>
              <a:srgbClr val="FFFF00"/>
            </a:solidFill>
            <a:miter lim="800000"/>
            <a:headEnd/>
            <a:tailEnd/>
          </a:ln>
          <a:effectLst>
            <a:outerShdw dist="17961" dir="2700000" algn="ctr" rotWithShape="0">
              <a:srgbClr val="000000"/>
            </a:outerShdw>
          </a:effectLst>
        </p:spPr>
        <p:txBody>
          <a:bodyPr wrap="none" anchor="ctr"/>
          <a:lstStyle/>
          <a:p>
            <a:endParaRPr lang="en-US" sz="1350"/>
          </a:p>
        </p:txBody>
      </p:sp>
    </p:spTree>
    <p:extLst>
      <p:ext uri="{BB962C8B-B14F-4D97-AF65-F5344CB8AC3E}">
        <p14:creationId xmlns:p14="http://schemas.microsoft.com/office/powerpoint/2010/main" val="3701480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14F1-257C-EE4B-8539-B3B814C00C78}"/>
              </a:ext>
            </a:extLst>
          </p:cNvPr>
          <p:cNvSpPr>
            <a:spLocks noGrp="1"/>
          </p:cNvSpPr>
          <p:nvPr>
            <p:ph type="title"/>
          </p:nvPr>
        </p:nvSpPr>
        <p:spPr/>
        <p:txBody>
          <a:bodyPr/>
          <a:lstStyle/>
          <a:p>
            <a:r>
              <a:rPr lang="en-US" dirty="0"/>
              <a:t>Geometric Mean</a:t>
            </a:r>
          </a:p>
        </p:txBody>
      </p:sp>
      <p:sp>
        <p:nvSpPr>
          <p:cNvPr id="3" name="Content Placeholder 2">
            <a:extLst>
              <a:ext uri="{FF2B5EF4-FFF2-40B4-BE49-F238E27FC236}">
                <a16:creationId xmlns:a16="http://schemas.microsoft.com/office/drawing/2014/main" id="{BF999034-AD02-8E41-9CC8-73F73EEC99D2}"/>
              </a:ext>
            </a:extLst>
          </p:cNvPr>
          <p:cNvSpPr>
            <a:spLocks noGrp="1"/>
          </p:cNvSpPr>
          <p:nvPr>
            <p:ph idx="1"/>
          </p:nvPr>
        </p:nvSpPr>
        <p:spPr>
          <a:xfrm>
            <a:off x="775252" y="1871042"/>
            <a:ext cx="7633253" cy="2776594"/>
          </a:xfrm>
        </p:spPr>
        <p:txBody>
          <a:bodyPr>
            <a:normAutofit fontScale="92500" lnSpcReduction="10000"/>
          </a:bodyPr>
          <a:lstStyle/>
          <a:p>
            <a:r>
              <a:rPr lang="en-US" dirty="0"/>
              <a:t>The geometric mean is calculated by finding the nth root of the product of n values.</a:t>
            </a:r>
          </a:p>
          <a:p>
            <a:r>
              <a:rPr lang="en-US" dirty="0"/>
              <a:t>It is often used in analyzing growth rates in  financial data (where using the arithmetic mean will provide misleading results).</a:t>
            </a:r>
          </a:p>
          <a:p>
            <a:r>
              <a:rPr lang="en-US" dirty="0"/>
              <a:t>It should be applied anytime you want to determine the mean rate of change over several successive periods (be it years, quarters, weeks, . . .).</a:t>
            </a:r>
          </a:p>
          <a:p>
            <a:r>
              <a:rPr lang="en-US" dirty="0"/>
              <a:t>Other common applications include: changes in populations of species, crop yields, pollution levels, and birth and death rates.</a:t>
            </a:r>
          </a:p>
        </p:txBody>
      </p:sp>
      <p:graphicFrame>
        <p:nvGraphicFramePr>
          <p:cNvPr id="4" name="Object 23">
            <a:hlinkClick r:id="" action="ppaction://ole?verb=0"/>
            <a:extLst>
              <a:ext uri="{FF2B5EF4-FFF2-40B4-BE49-F238E27FC236}">
                <a16:creationId xmlns:a16="http://schemas.microsoft.com/office/drawing/2014/main" id="{53911F86-E760-F046-8E88-F8841EB7555E}"/>
              </a:ext>
            </a:extLst>
          </p:cNvPr>
          <p:cNvGraphicFramePr>
            <a:graphicFrameLocks/>
          </p:cNvGraphicFramePr>
          <p:nvPr/>
        </p:nvGraphicFramePr>
        <p:xfrm>
          <a:off x="2822310" y="4647636"/>
          <a:ext cx="3156857" cy="1239440"/>
        </p:xfrm>
        <a:graphic>
          <a:graphicData uri="http://schemas.openxmlformats.org/presentationml/2006/ole">
            <mc:AlternateContent xmlns:mc="http://schemas.openxmlformats.org/markup-compatibility/2006">
              <mc:Choice xmlns:v="urn:schemas-microsoft-com:vml" Requires="v">
                <p:oleObj name="Equation" r:id="rId2" imgW="1663560" imgH="647640" progId="Equation.DSMT4">
                  <p:embed/>
                </p:oleObj>
              </mc:Choice>
              <mc:Fallback>
                <p:oleObj name="Equation" r:id="rId2" imgW="1663560" imgH="647640" progId="Equation.DSMT4">
                  <p:embed/>
                  <p:pic>
                    <p:nvPicPr>
                      <p:cNvPr id="4" name="Object 23">
                        <a:hlinkClick r:id="" action="ppaction://ole?verb=0"/>
                        <a:extLst>
                          <a:ext uri="{FF2B5EF4-FFF2-40B4-BE49-F238E27FC236}">
                            <a16:creationId xmlns:a16="http://schemas.microsoft.com/office/drawing/2014/main" id="{53911F86-E760-F046-8E88-F8841EB7555E}"/>
                          </a:ext>
                        </a:extLst>
                      </p:cNvPr>
                      <p:cNvPicPr>
                        <a:picLocks noChangeArrowheads="1"/>
                      </p:cNvPicPr>
                      <p:nvPr/>
                    </p:nvPicPr>
                    <p:blipFill>
                      <a:blip r:embed="rId3"/>
                      <a:srcRect/>
                      <a:stretch>
                        <a:fillRect/>
                      </a:stretch>
                    </p:blipFill>
                    <p:spPr bwMode="auto">
                      <a:xfrm>
                        <a:off x="2822310" y="4647636"/>
                        <a:ext cx="3156857" cy="1239440"/>
                      </a:xfrm>
                      <a:prstGeom prst="rect">
                        <a:avLst/>
                      </a:prstGeom>
                      <a:solidFill>
                        <a:schemeClr val="bg1">
                          <a:lumMod val="50000"/>
                        </a:schemeClr>
                      </a:solidFill>
                      <a:ln>
                        <a:noFill/>
                      </a:ln>
                      <a:effectLst>
                        <a:outerShdw dist="17961" dir="2700000" algn="ctr" rotWithShape="0">
                          <a:srgbClr val="000000"/>
                        </a:outerShdw>
                      </a:effectLst>
                    </p:spPr>
                  </p:pic>
                </p:oleObj>
              </mc:Fallback>
            </mc:AlternateContent>
          </a:graphicData>
        </a:graphic>
      </p:graphicFrame>
      <p:sp>
        <p:nvSpPr>
          <p:cNvPr id="5" name="TextBox 4">
            <a:extLst>
              <a:ext uri="{FF2B5EF4-FFF2-40B4-BE49-F238E27FC236}">
                <a16:creationId xmlns:a16="http://schemas.microsoft.com/office/drawing/2014/main" id="{4A6E4335-7586-1A4B-8AE6-4C9141D53378}"/>
              </a:ext>
            </a:extLst>
          </p:cNvPr>
          <p:cNvSpPr txBox="1"/>
          <p:nvPr/>
        </p:nvSpPr>
        <p:spPr>
          <a:xfrm>
            <a:off x="4899074" y="5024803"/>
            <a:ext cx="357790" cy="300082"/>
          </a:xfrm>
          <a:prstGeom prst="rect">
            <a:avLst/>
          </a:prstGeom>
          <a:noFill/>
        </p:spPr>
        <p:txBody>
          <a:bodyPr wrap="none" rtlCol="0">
            <a:spAutoFit/>
          </a:bodyPr>
          <a:lstStyle/>
          <a:p>
            <a:r>
              <a:rPr lang="en-US" sz="1350" dirty="0">
                <a:solidFill>
                  <a:schemeClr val="bg1"/>
                </a:solidFill>
              </a:rPr>
              <a:t>…</a:t>
            </a:r>
          </a:p>
        </p:txBody>
      </p:sp>
      <p:sp>
        <p:nvSpPr>
          <p:cNvPr id="6" name="TextBox 5">
            <a:extLst>
              <a:ext uri="{FF2B5EF4-FFF2-40B4-BE49-F238E27FC236}">
                <a16:creationId xmlns:a16="http://schemas.microsoft.com/office/drawing/2014/main" id="{AB419DDC-6874-A046-B4DA-AA93E9D8A9A2}"/>
              </a:ext>
            </a:extLst>
          </p:cNvPr>
          <p:cNvSpPr txBox="1"/>
          <p:nvPr/>
        </p:nvSpPr>
        <p:spPr>
          <a:xfrm>
            <a:off x="4743262" y="5678971"/>
            <a:ext cx="357790" cy="300082"/>
          </a:xfrm>
          <a:prstGeom prst="rect">
            <a:avLst/>
          </a:prstGeom>
          <a:noFill/>
        </p:spPr>
        <p:txBody>
          <a:bodyPr wrap="none" rtlCol="0">
            <a:spAutoFit/>
          </a:bodyPr>
          <a:lstStyle/>
          <a:p>
            <a:r>
              <a:rPr lang="en-US" sz="1350" dirty="0">
                <a:solidFill>
                  <a:schemeClr val="bg1"/>
                </a:solidFill>
              </a:rPr>
              <a:t>…</a:t>
            </a:r>
          </a:p>
        </p:txBody>
      </p:sp>
    </p:spTree>
    <p:extLst>
      <p:ext uri="{BB962C8B-B14F-4D97-AF65-F5344CB8AC3E}">
        <p14:creationId xmlns:p14="http://schemas.microsoft.com/office/powerpoint/2010/main" val="711154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7398-BA93-EA41-A009-FC3A52C0073B}"/>
              </a:ext>
            </a:extLst>
          </p:cNvPr>
          <p:cNvSpPr>
            <a:spLocks noGrp="1"/>
          </p:cNvSpPr>
          <p:nvPr>
            <p:ph type="title"/>
          </p:nvPr>
        </p:nvSpPr>
        <p:spPr/>
        <p:txBody>
          <a:bodyPr/>
          <a:lstStyle/>
          <a:p>
            <a:r>
              <a:rPr lang="en-US" dirty="0"/>
              <a:t>Mode</a:t>
            </a:r>
          </a:p>
        </p:txBody>
      </p:sp>
      <p:sp>
        <p:nvSpPr>
          <p:cNvPr id="3" name="Content Placeholder 2">
            <a:extLst>
              <a:ext uri="{FF2B5EF4-FFF2-40B4-BE49-F238E27FC236}">
                <a16:creationId xmlns:a16="http://schemas.microsoft.com/office/drawing/2014/main" id="{AB58C727-9053-6F47-8D1F-0FC4397786DB}"/>
              </a:ext>
            </a:extLst>
          </p:cNvPr>
          <p:cNvSpPr>
            <a:spLocks noGrp="1"/>
          </p:cNvSpPr>
          <p:nvPr>
            <p:ph idx="1"/>
          </p:nvPr>
        </p:nvSpPr>
        <p:spPr>
          <a:xfrm>
            <a:off x="1877333" y="1207770"/>
            <a:ext cx="5912652" cy="2400300"/>
          </a:xfrm>
        </p:spPr>
        <p:txBody>
          <a:bodyPr>
            <a:normAutofit fontScale="85000" lnSpcReduction="10000"/>
          </a:bodyPr>
          <a:lstStyle/>
          <a:p>
            <a:r>
              <a:rPr lang="en-US" dirty="0"/>
              <a:t>The mode of a data set is the value that occurs with greatest frequency.</a:t>
            </a:r>
          </a:p>
          <a:p>
            <a:r>
              <a:rPr lang="en-US" dirty="0"/>
              <a:t>The greatest frequency can occur at two or more different values.</a:t>
            </a:r>
          </a:p>
          <a:p>
            <a:r>
              <a:rPr lang="en-US" dirty="0"/>
              <a:t>If the data have exactly two modes, the data are bimodal.</a:t>
            </a:r>
          </a:p>
          <a:p>
            <a:r>
              <a:rPr lang="en-US" dirty="0"/>
              <a:t>If the data have more than two modes, the data are multimodal.</a:t>
            </a:r>
          </a:p>
        </p:txBody>
      </p:sp>
      <p:pic>
        <p:nvPicPr>
          <p:cNvPr id="4" name="Picture 1787">
            <a:extLst>
              <a:ext uri="{FF2B5EF4-FFF2-40B4-BE49-F238E27FC236}">
                <a16:creationId xmlns:a16="http://schemas.microsoft.com/office/drawing/2014/main" id="{684E9B70-3D7F-6A4B-BFC8-E2F82DE175EF}"/>
              </a:ext>
            </a:extLst>
          </p:cNvPr>
          <p:cNvPicPr>
            <a:picLocks noChangeAspect="1" noChangeArrowheads="1"/>
          </p:cNvPicPr>
          <p:nvPr/>
        </p:nvPicPr>
        <p:blipFill>
          <a:blip r:embed="rId2"/>
          <a:srcRect/>
          <a:stretch>
            <a:fillRect/>
          </a:stretch>
        </p:blipFill>
        <p:spPr bwMode="auto">
          <a:xfrm>
            <a:off x="1877335" y="3853531"/>
            <a:ext cx="4941980" cy="1600241"/>
          </a:xfrm>
          <a:prstGeom prst="rect">
            <a:avLst/>
          </a:prstGeom>
          <a:noFill/>
          <a:ln w="12700">
            <a:noFill/>
            <a:miter lim="800000"/>
            <a:headEnd/>
            <a:tailEnd/>
          </a:ln>
          <a:effectLst/>
        </p:spPr>
      </p:pic>
      <p:sp>
        <p:nvSpPr>
          <p:cNvPr id="5" name="Rectangle 1197">
            <a:extLst>
              <a:ext uri="{FF2B5EF4-FFF2-40B4-BE49-F238E27FC236}">
                <a16:creationId xmlns:a16="http://schemas.microsoft.com/office/drawing/2014/main" id="{FA310F8B-87E0-ED41-81C6-C8FEC923831D}"/>
              </a:ext>
            </a:extLst>
          </p:cNvPr>
          <p:cNvSpPr>
            <a:spLocks noChangeArrowheads="1"/>
          </p:cNvSpPr>
          <p:nvPr/>
        </p:nvSpPr>
        <p:spPr bwMode="auto">
          <a:xfrm>
            <a:off x="1877334" y="4328453"/>
            <a:ext cx="2494202" cy="199770"/>
          </a:xfrm>
          <a:prstGeom prst="rect">
            <a:avLst/>
          </a:prstGeom>
          <a:noFill/>
          <a:ln w="57150">
            <a:solidFill>
              <a:srgbClr val="FFFF00"/>
            </a:solidFill>
            <a:miter lim="800000"/>
            <a:headEnd/>
            <a:tailEnd/>
          </a:ln>
          <a:effectLst>
            <a:outerShdw dist="17961" dir="2700000" algn="ctr" rotWithShape="0">
              <a:srgbClr val="000000"/>
            </a:outerShdw>
          </a:effectLst>
        </p:spPr>
        <p:txBody>
          <a:bodyPr wrap="none" anchor="ctr"/>
          <a:lstStyle/>
          <a:p>
            <a:endParaRPr lang="en-US" sz="1350"/>
          </a:p>
        </p:txBody>
      </p:sp>
      <p:sp>
        <p:nvSpPr>
          <p:cNvPr id="6" name="Rectangle 1197">
            <a:extLst>
              <a:ext uri="{FF2B5EF4-FFF2-40B4-BE49-F238E27FC236}">
                <a16:creationId xmlns:a16="http://schemas.microsoft.com/office/drawing/2014/main" id="{1F1FA59C-536B-3E45-B54B-D6574A4ED68E}"/>
              </a:ext>
            </a:extLst>
          </p:cNvPr>
          <p:cNvSpPr>
            <a:spLocks noChangeArrowheads="1"/>
          </p:cNvSpPr>
          <p:nvPr/>
        </p:nvSpPr>
        <p:spPr bwMode="auto">
          <a:xfrm>
            <a:off x="5815526" y="4076712"/>
            <a:ext cx="1003789" cy="251743"/>
          </a:xfrm>
          <a:prstGeom prst="rect">
            <a:avLst/>
          </a:prstGeom>
          <a:noFill/>
          <a:ln w="57150">
            <a:solidFill>
              <a:srgbClr val="FFFF00"/>
            </a:solidFill>
            <a:miter lim="800000"/>
            <a:headEnd/>
            <a:tailEnd/>
          </a:ln>
          <a:effectLst>
            <a:outerShdw dist="17961" dir="2700000" algn="ctr" rotWithShape="0">
              <a:srgbClr val="000000"/>
            </a:outerShdw>
          </a:effectLst>
        </p:spPr>
        <p:txBody>
          <a:bodyPr wrap="none" anchor="ctr"/>
          <a:lstStyle/>
          <a:p>
            <a:endParaRPr lang="en-US" sz="1350"/>
          </a:p>
        </p:txBody>
      </p:sp>
      <p:sp>
        <p:nvSpPr>
          <p:cNvPr id="7" name="Rectangle 6">
            <a:extLst>
              <a:ext uri="{FF2B5EF4-FFF2-40B4-BE49-F238E27FC236}">
                <a16:creationId xmlns:a16="http://schemas.microsoft.com/office/drawing/2014/main" id="{D92A1C0B-4AA4-7B40-A557-4C9996979E52}"/>
              </a:ext>
            </a:extLst>
          </p:cNvPr>
          <p:cNvSpPr/>
          <p:nvPr/>
        </p:nvSpPr>
        <p:spPr>
          <a:xfrm>
            <a:off x="1877332" y="5518520"/>
            <a:ext cx="5217356" cy="300082"/>
          </a:xfrm>
          <a:prstGeom prst="rect">
            <a:avLst/>
          </a:prstGeom>
        </p:spPr>
        <p:txBody>
          <a:bodyPr wrap="square">
            <a:spAutoFit/>
          </a:bodyPr>
          <a:lstStyle/>
          <a:p>
            <a:r>
              <a:rPr lang="en-US" sz="1350" dirty="0"/>
              <a:t>450 occurred most frequently (7 times). Hence, mode =450</a:t>
            </a:r>
          </a:p>
        </p:txBody>
      </p:sp>
    </p:spTree>
    <p:extLst>
      <p:ext uri="{BB962C8B-B14F-4D97-AF65-F5344CB8AC3E}">
        <p14:creationId xmlns:p14="http://schemas.microsoft.com/office/powerpoint/2010/main" val="160461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BB59-4FE5-8D4D-8600-D92E596BC5F2}"/>
              </a:ext>
            </a:extLst>
          </p:cNvPr>
          <p:cNvSpPr>
            <a:spLocks noGrp="1"/>
          </p:cNvSpPr>
          <p:nvPr>
            <p:ph type="title"/>
          </p:nvPr>
        </p:nvSpPr>
        <p:spPr/>
        <p:txBody>
          <a:bodyPr/>
          <a:lstStyle/>
          <a:p>
            <a:r>
              <a:rPr lang="en-US" dirty="0"/>
              <a:t>Range</a:t>
            </a:r>
          </a:p>
        </p:txBody>
      </p:sp>
      <p:sp>
        <p:nvSpPr>
          <p:cNvPr id="3" name="Content Placeholder 2">
            <a:extLst>
              <a:ext uri="{FF2B5EF4-FFF2-40B4-BE49-F238E27FC236}">
                <a16:creationId xmlns:a16="http://schemas.microsoft.com/office/drawing/2014/main" id="{085618E4-A0A4-9849-BA35-08FBC44AD42C}"/>
              </a:ext>
            </a:extLst>
          </p:cNvPr>
          <p:cNvSpPr>
            <a:spLocks noGrp="1"/>
          </p:cNvSpPr>
          <p:nvPr>
            <p:ph idx="1"/>
          </p:nvPr>
        </p:nvSpPr>
        <p:spPr>
          <a:xfrm>
            <a:off x="1706881" y="1977390"/>
            <a:ext cx="5479734" cy="3817620"/>
          </a:xfrm>
        </p:spPr>
        <p:txBody>
          <a:bodyPr>
            <a:normAutofit fontScale="92500" lnSpcReduction="20000"/>
          </a:bodyPr>
          <a:lstStyle/>
          <a:p>
            <a:r>
              <a:rPr lang="en-US" dirty="0"/>
              <a:t>The range of a data set is the difference between the largest and smallest data values.</a:t>
            </a:r>
          </a:p>
          <a:p>
            <a:r>
              <a:rPr lang="en-US" dirty="0"/>
              <a:t>It is the simplest measure of variability.</a:t>
            </a:r>
          </a:p>
          <a:p>
            <a:r>
              <a:rPr lang="en-US" dirty="0"/>
              <a:t>It is very sensitive to the smallest and largest data values.</a:t>
            </a:r>
          </a:p>
          <a:p>
            <a:endParaRPr lang="en-US" dirty="0"/>
          </a:p>
          <a:p>
            <a:endParaRPr lang="en-US" dirty="0"/>
          </a:p>
          <a:p>
            <a:endParaRPr lang="en-US" dirty="0"/>
          </a:p>
          <a:p>
            <a:endParaRPr lang="en-US" dirty="0"/>
          </a:p>
          <a:p>
            <a:r>
              <a:rPr lang="en-US" dirty="0"/>
              <a:t>Range = 615– 425 = 190</a:t>
            </a:r>
          </a:p>
        </p:txBody>
      </p:sp>
      <p:pic>
        <p:nvPicPr>
          <p:cNvPr id="4" name="Picture 1787">
            <a:extLst>
              <a:ext uri="{FF2B5EF4-FFF2-40B4-BE49-F238E27FC236}">
                <a16:creationId xmlns:a16="http://schemas.microsoft.com/office/drawing/2014/main" id="{BF661BA8-D029-7647-9C4C-3BF38FF6EBD5}"/>
              </a:ext>
            </a:extLst>
          </p:cNvPr>
          <p:cNvPicPr>
            <a:picLocks noChangeAspect="1" noChangeArrowheads="1"/>
          </p:cNvPicPr>
          <p:nvPr/>
        </p:nvPicPr>
        <p:blipFill>
          <a:blip r:embed="rId2"/>
          <a:srcRect/>
          <a:stretch>
            <a:fillRect/>
          </a:stretch>
        </p:blipFill>
        <p:spPr bwMode="auto">
          <a:xfrm>
            <a:off x="2056697" y="3704160"/>
            <a:ext cx="4941980" cy="1600241"/>
          </a:xfrm>
          <a:prstGeom prst="rect">
            <a:avLst/>
          </a:prstGeom>
          <a:noFill/>
          <a:ln w="12700">
            <a:noFill/>
            <a:miter lim="800000"/>
            <a:headEnd/>
            <a:tailEnd/>
          </a:ln>
          <a:effectLst/>
        </p:spPr>
      </p:pic>
    </p:spTree>
    <p:extLst>
      <p:ext uri="{BB962C8B-B14F-4D97-AF65-F5344CB8AC3E}">
        <p14:creationId xmlns:p14="http://schemas.microsoft.com/office/powerpoint/2010/main" val="3618917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9244E-FAF2-354D-935C-16C95983AD20}"/>
              </a:ext>
            </a:extLst>
          </p:cNvPr>
          <p:cNvSpPr>
            <a:spLocks noGrp="1"/>
          </p:cNvSpPr>
          <p:nvPr>
            <p:ph type="title"/>
          </p:nvPr>
        </p:nvSpPr>
        <p:spPr/>
        <p:txBody>
          <a:bodyPr/>
          <a:lstStyle/>
          <a:p>
            <a:r>
              <a:rPr lang="en-US" dirty="0"/>
              <a:t>Interquartile Range</a:t>
            </a:r>
          </a:p>
        </p:txBody>
      </p:sp>
      <p:sp>
        <p:nvSpPr>
          <p:cNvPr id="3" name="Content Placeholder 2">
            <a:extLst>
              <a:ext uri="{FF2B5EF4-FFF2-40B4-BE49-F238E27FC236}">
                <a16:creationId xmlns:a16="http://schemas.microsoft.com/office/drawing/2014/main" id="{A3573B98-6F1C-6B4D-A41B-8E15D6B37983}"/>
              </a:ext>
            </a:extLst>
          </p:cNvPr>
          <p:cNvSpPr>
            <a:spLocks noGrp="1"/>
          </p:cNvSpPr>
          <p:nvPr>
            <p:ph idx="1"/>
          </p:nvPr>
        </p:nvSpPr>
        <p:spPr>
          <a:xfrm>
            <a:off x="1719073" y="2286601"/>
            <a:ext cx="5467541" cy="3302669"/>
          </a:xfrm>
        </p:spPr>
        <p:txBody>
          <a:bodyPr/>
          <a:lstStyle/>
          <a:p>
            <a:r>
              <a:rPr lang="en-US" dirty="0"/>
              <a:t>The interquartile range of a data set is the difference between the third quartile and the first quartile.</a:t>
            </a:r>
          </a:p>
          <a:p>
            <a:r>
              <a:rPr lang="en-US" dirty="0"/>
              <a:t>It is the range for the middle 50% of the data.</a:t>
            </a:r>
          </a:p>
          <a:p>
            <a:r>
              <a:rPr lang="en-US" dirty="0"/>
              <a:t>It overcomes the sensitivity to extreme data values.</a:t>
            </a:r>
          </a:p>
        </p:txBody>
      </p:sp>
      <p:sp>
        <p:nvSpPr>
          <p:cNvPr id="4" name="Rectangle 3">
            <a:extLst>
              <a:ext uri="{FF2B5EF4-FFF2-40B4-BE49-F238E27FC236}">
                <a16:creationId xmlns:a16="http://schemas.microsoft.com/office/drawing/2014/main" id="{8B98DDFF-EC0B-094E-82A6-9FB497A9F329}"/>
              </a:ext>
            </a:extLst>
          </p:cNvPr>
          <p:cNvSpPr/>
          <p:nvPr/>
        </p:nvSpPr>
        <p:spPr>
          <a:xfrm>
            <a:off x="2020128" y="4159526"/>
            <a:ext cx="5166485" cy="923330"/>
          </a:xfrm>
          <a:prstGeom prst="rect">
            <a:avLst/>
          </a:prstGeom>
        </p:spPr>
        <p:txBody>
          <a:bodyPr wrap="square">
            <a:spAutoFit/>
          </a:bodyPr>
          <a:lstStyle/>
          <a:p>
            <a:r>
              <a:rPr lang="en-US" sz="1350" dirty="0"/>
              <a:t>Example:  Apartment Rents</a:t>
            </a:r>
          </a:p>
          <a:p>
            <a:r>
              <a:rPr lang="en-US" sz="1350" dirty="0"/>
              <a:t>3rd Quartile (Q3) = 525</a:t>
            </a:r>
          </a:p>
          <a:p>
            <a:r>
              <a:rPr lang="en-US" sz="1350" dirty="0"/>
              <a:t>1st Quartile (Q1) = 445</a:t>
            </a:r>
          </a:p>
          <a:p>
            <a:r>
              <a:rPr lang="en-US" sz="1350" dirty="0"/>
              <a:t>Interquartile Range = Q3 - Q1 = 525 - 445 =80</a:t>
            </a:r>
          </a:p>
        </p:txBody>
      </p:sp>
    </p:spTree>
    <p:extLst>
      <p:ext uri="{BB962C8B-B14F-4D97-AF65-F5344CB8AC3E}">
        <p14:creationId xmlns:p14="http://schemas.microsoft.com/office/powerpoint/2010/main" val="4140095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EABB-456F-DA49-A0DF-CE19293F2D2F}"/>
              </a:ext>
            </a:extLst>
          </p:cNvPr>
          <p:cNvSpPr>
            <a:spLocks noGrp="1"/>
          </p:cNvSpPr>
          <p:nvPr>
            <p:ph type="title"/>
          </p:nvPr>
        </p:nvSpPr>
        <p:spPr/>
        <p:txBody>
          <a:bodyPr/>
          <a:lstStyle/>
          <a:p>
            <a:r>
              <a:rPr lang="en-US" dirty="0"/>
              <a:t>Variance</a:t>
            </a:r>
          </a:p>
        </p:txBody>
      </p:sp>
      <p:sp>
        <p:nvSpPr>
          <p:cNvPr id="3" name="Content Placeholder 2">
            <a:extLst>
              <a:ext uri="{FF2B5EF4-FFF2-40B4-BE49-F238E27FC236}">
                <a16:creationId xmlns:a16="http://schemas.microsoft.com/office/drawing/2014/main" id="{75638DF4-39FF-6E43-A24B-FF0845853B10}"/>
              </a:ext>
            </a:extLst>
          </p:cNvPr>
          <p:cNvSpPr>
            <a:spLocks noGrp="1"/>
          </p:cNvSpPr>
          <p:nvPr>
            <p:ph idx="1"/>
          </p:nvPr>
        </p:nvSpPr>
        <p:spPr>
          <a:xfrm>
            <a:off x="1401418" y="1897381"/>
            <a:ext cx="7113932" cy="2786241"/>
          </a:xfrm>
        </p:spPr>
        <p:txBody>
          <a:bodyPr>
            <a:normAutofit fontScale="92500" lnSpcReduction="20000"/>
          </a:bodyPr>
          <a:lstStyle/>
          <a:p>
            <a:r>
              <a:rPr lang="en-US" dirty="0"/>
              <a:t>The variance is a measure of variability that utilizes all the data.</a:t>
            </a:r>
          </a:p>
          <a:p>
            <a:r>
              <a:rPr lang="en-US" dirty="0"/>
              <a:t>It is based on the difference between the value of each observation (</a:t>
            </a:r>
            <a:r>
              <a:rPr lang="en-US" i="1" dirty="0"/>
              <a:t>x</a:t>
            </a:r>
            <a:r>
              <a:rPr lang="en-US" i="1" baseline="-25000" dirty="0"/>
              <a:t>i</a:t>
            </a:r>
            <a:r>
              <a:rPr lang="en-US" dirty="0"/>
              <a:t>) and the mean (</a:t>
            </a:r>
            <a:r>
              <a:rPr lang="en-US" i="1" dirty="0"/>
              <a:t>x</a:t>
            </a:r>
            <a:r>
              <a:rPr lang="en-US" dirty="0"/>
              <a:t> for a sample, </a:t>
            </a:r>
            <a:r>
              <a:rPr lang="el-GR" i="1" dirty="0"/>
              <a:t>μ</a:t>
            </a:r>
            <a:r>
              <a:rPr lang="el-GR" dirty="0"/>
              <a:t> </a:t>
            </a:r>
            <a:r>
              <a:rPr lang="en-US" dirty="0"/>
              <a:t>for a population).</a:t>
            </a:r>
          </a:p>
          <a:p>
            <a:r>
              <a:rPr lang="en-US" dirty="0"/>
              <a:t>The variance is useful in comparing the variability of two or more variables.</a:t>
            </a:r>
          </a:p>
          <a:p>
            <a:r>
              <a:rPr lang="en-US" dirty="0"/>
              <a:t>The variance is the average of the squared differences between each data value and the mean.</a:t>
            </a:r>
          </a:p>
          <a:p>
            <a:r>
              <a:rPr lang="en-US" dirty="0"/>
              <a:t>The variance is computed as follows:</a:t>
            </a:r>
          </a:p>
        </p:txBody>
      </p:sp>
      <p:cxnSp>
        <p:nvCxnSpPr>
          <p:cNvPr id="5" name="Straight Connector 4">
            <a:extLst>
              <a:ext uri="{FF2B5EF4-FFF2-40B4-BE49-F238E27FC236}">
                <a16:creationId xmlns:a16="http://schemas.microsoft.com/office/drawing/2014/main" id="{C338C9EF-00FE-B24D-BE3A-FE6D31E59B80}"/>
              </a:ext>
            </a:extLst>
          </p:cNvPr>
          <p:cNvCxnSpPr/>
          <p:nvPr/>
        </p:nvCxnSpPr>
        <p:spPr>
          <a:xfrm>
            <a:off x="3114676" y="2989660"/>
            <a:ext cx="107156" cy="0"/>
          </a:xfrm>
          <a:prstGeom prst="line">
            <a:avLst/>
          </a:prstGeom>
          <a:ln w="12700"/>
        </p:spPr>
        <p:style>
          <a:lnRef idx="1">
            <a:schemeClr val="dk1"/>
          </a:lnRef>
          <a:fillRef idx="0">
            <a:schemeClr val="dk1"/>
          </a:fillRef>
          <a:effectRef idx="0">
            <a:schemeClr val="dk1"/>
          </a:effectRef>
          <a:fontRef idx="minor">
            <a:schemeClr val="tx1"/>
          </a:fontRef>
        </p:style>
      </p:cxnSp>
      <p:graphicFrame>
        <p:nvGraphicFramePr>
          <p:cNvPr id="7" name="Object 15">
            <a:hlinkClick r:id="" action="ppaction://ole?verb=0"/>
            <a:extLst>
              <a:ext uri="{FF2B5EF4-FFF2-40B4-BE49-F238E27FC236}">
                <a16:creationId xmlns:a16="http://schemas.microsoft.com/office/drawing/2014/main" id="{90C5D96E-30BA-764F-90D1-FE72F917D379}"/>
              </a:ext>
            </a:extLst>
          </p:cNvPr>
          <p:cNvGraphicFramePr>
            <a:graphicFrameLocks/>
          </p:cNvGraphicFramePr>
          <p:nvPr/>
        </p:nvGraphicFramePr>
        <p:xfrm>
          <a:off x="2600920" y="4960620"/>
          <a:ext cx="1348979" cy="628650"/>
        </p:xfrm>
        <a:graphic>
          <a:graphicData uri="http://schemas.openxmlformats.org/presentationml/2006/ole">
            <mc:AlternateContent xmlns:mc="http://schemas.openxmlformats.org/markup-compatibility/2006">
              <mc:Choice xmlns:v="urn:schemas-microsoft-com:vml" Requires="v">
                <p:oleObj name="Equation" r:id="rId2" imgW="1217520" imgH="556920" progId="Equation">
                  <p:embed/>
                </p:oleObj>
              </mc:Choice>
              <mc:Fallback>
                <p:oleObj name="Equation" r:id="rId2" imgW="1217520" imgH="556920" progId="Equation">
                  <p:embed/>
                  <p:pic>
                    <p:nvPicPr>
                      <p:cNvPr id="7" name="Object 15">
                        <a:hlinkClick r:id="" action="ppaction://ole?verb=0"/>
                        <a:extLst>
                          <a:ext uri="{FF2B5EF4-FFF2-40B4-BE49-F238E27FC236}">
                            <a16:creationId xmlns:a16="http://schemas.microsoft.com/office/drawing/2014/main" id="{90C5D96E-30BA-764F-90D1-FE72F917D37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920" y="4960620"/>
                        <a:ext cx="1348979" cy="628650"/>
                      </a:xfrm>
                      <a:prstGeom prst="rect">
                        <a:avLst/>
                      </a:prstGeom>
                      <a:solidFill>
                        <a:schemeClr val="bg1">
                          <a:lumMod val="50000"/>
                        </a:schemeClr>
                      </a:solidFill>
                      <a:ln>
                        <a:noFill/>
                      </a:ln>
                      <a:effectLst>
                        <a:outerShdw dist="17961" dir="2700000" algn="ctr" rotWithShape="0">
                          <a:srgbClr val="000000"/>
                        </a:outerShdw>
                      </a:effectLst>
                    </p:spPr>
                  </p:pic>
                </p:oleObj>
              </mc:Fallback>
            </mc:AlternateContent>
          </a:graphicData>
        </a:graphic>
      </p:graphicFrame>
      <p:graphicFrame>
        <p:nvGraphicFramePr>
          <p:cNvPr id="8" name="Object 13">
            <a:hlinkClick r:id="" action="ppaction://ole?verb=0"/>
            <a:extLst>
              <a:ext uri="{FF2B5EF4-FFF2-40B4-BE49-F238E27FC236}">
                <a16:creationId xmlns:a16="http://schemas.microsoft.com/office/drawing/2014/main" id="{60EE4EDA-7304-A74E-9A14-595E0336FA2B}"/>
              </a:ext>
            </a:extLst>
          </p:cNvPr>
          <p:cNvGraphicFramePr>
            <a:graphicFrameLocks/>
          </p:cNvGraphicFramePr>
          <p:nvPr/>
        </p:nvGraphicFramePr>
        <p:xfrm>
          <a:off x="5489972" y="4960620"/>
          <a:ext cx="1389459" cy="577454"/>
        </p:xfrm>
        <a:graphic>
          <a:graphicData uri="http://schemas.openxmlformats.org/presentationml/2006/ole">
            <mc:AlternateContent xmlns:mc="http://schemas.openxmlformats.org/markup-compatibility/2006">
              <mc:Choice xmlns:v="urn:schemas-microsoft-com:vml" Requires="v">
                <p:oleObj name="Equation" r:id="rId4" imgW="1725480" imgH="658800" progId="Equation">
                  <p:embed/>
                </p:oleObj>
              </mc:Choice>
              <mc:Fallback>
                <p:oleObj name="Equation" r:id="rId4" imgW="1725480" imgH="658800" progId="Equation">
                  <p:embed/>
                  <p:pic>
                    <p:nvPicPr>
                      <p:cNvPr id="8" name="Object 13">
                        <a:hlinkClick r:id="" action="ppaction://ole?verb=0"/>
                        <a:extLst>
                          <a:ext uri="{FF2B5EF4-FFF2-40B4-BE49-F238E27FC236}">
                            <a16:creationId xmlns:a16="http://schemas.microsoft.com/office/drawing/2014/main" id="{60EE4EDA-7304-A74E-9A14-595E0336FA2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9972" y="4960620"/>
                        <a:ext cx="1389459" cy="577454"/>
                      </a:xfrm>
                      <a:prstGeom prst="rect">
                        <a:avLst/>
                      </a:prstGeom>
                      <a:solidFill>
                        <a:schemeClr val="bg1">
                          <a:lumMod val="50000"/>
                        </a:schemeClr>
                      </a:solidFill>
                      <a:ln>
                        <a:noFill/>
                      </a:ln>
                      <a:effectLst>
                        <a:outerShdw dist="17961" dir="2700000" algn="ctr" rotWithShape="0">
                          <a:srgbClr val="000000"/>
                        </a:outerShdw>
                      </a:effectLst>
                    </p:spPr>
                  </p:pic>
                </p:oleObj>
              </mc:Fallback>
            </mc:AlternateContent>
          </a:graphicData>
        </a:graphic>
      </p:graphicFrame>
      <p:sp>
        <p:nvSpPr>
          <p:cNvPr id="9" name="Rectangle 8">
            <a:extLst>
              <a:ext uri="{FF2B5EF4-FFF2-40B4-BE49-F238E27FC236}">
                <a16:creationId xmlns:a16="http://schemas.microsoft.com/office/drawing/2014/main" id="{430D7F6B-CDBA-8545-B5C4-872EBCE3A6ED}"/>
              </a:ext>
            </a:extLst>
          </p:cNvPr>
          <p:cNvSpPr/>
          <p:nvPr/>
        </p:nvSpPr>
        <p:spPr>
          <a:xfrm>
            <a:off x="2198597" y="4683621"/>
            <a:ext cx="4081310" cy="300082"/>
          </a:xfrm>
          <a:prstGeom prst="rect">
            <a:avLst/>
          </a:prstGeom>
        </p:spPr>
        <p:txBody>
          <a:bodyPr wrap="none">
            <a:spAutoFit/>
          </a:bodyPr>
          <a:lstStyle/>
          <a:p>
            <a:r>
              <a:rPr lang="en-US" sz="1350" dirty="0"/>
              <a:t>for a sample			for a population</a:t>
            </a:r>
          </a:p>
        </p:txBody>
      </p:sp>
    </p:spTree>
    <p:extLst>
      <p:ext uri="{BB962C8B-B14F-4D97-AF65-F5344CB8AC3E}">
        <p14:creationId xmlns:p14="http://schemas.microsoft.com/office/powerpoint/2010/main" val="1705102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970D-B068-6A44-8BD1-D2EC29375EE7}"/>
              </a:ext>
            </a:extLst>
          </p:cNvPr>
          <p:cNvSpPr>
            <a:spLocks noGrp="1"/>
          </p:cNvSpPr>
          <p:nvPr>
            <p:ph type="title"/>
          </p:nvPr>
        </p:nvSpPr>
        <p:spPr/>
        <p:txBody>
          <a:bodyPr/>
          <a:lstStyle/>
          <a:p>
            <a:r>
              <a:rPr lang="en-US" dirty="0"/>
              <a:t>Standard Deviation</a:t>
            </a:r>
          </a:p>
        </p:txBody>
      </p:sp>
      <p:sp>
        <p:nvSpPr>
          <p:cNvPr id="3" name="Content Placeholder 2">
            <a:extLst>
              <a:ext uri="{FF2B5EF4-FFF2-40B4-BE49-F238E27FC236}">
                <a16:creationId xmlns:a16="http://schemas.microsoft.com/office/drawing/2014/main" id="{86733C63-704A-504B-9E72-474520DE8967}"/>
              </a:ext>
            </a:extLst>
          </p:cNvPr>
          <p:cNvSpPr>
            <a:spLocks noGrp="1"/>
          </p:cNvSpPr>
          <p:nvPr>
            <p:ph idx="1"/>
          </p:nvPr>
        </p:nvSpPr>
        <p:spPr/>
        <p:txBody>
          <a:bodyPr/>
          <a:lstStyle/>
          <a:p>
            <a:r>
              <a:rPr lang="en-US" dirty="0"/>
              <a:t>The standard deviation of a data set is the positive square root of the variance.</a:t>
            </a:r>
          </a:p>
          <a:p>
            <a:r>
              <a:rPr lang="en-US" dirty="0"/>
              <a:t>It is measured in the same units as the data, making it more easily interpreted than the variance.</a:t>
            </a:r>
          </a:p>
        </p:txBody>
      </p:sp>
    </p:spTree>
    <p:extLst>
      <p:ext uri="{BB962C8B-B14F-4D97-AF65-F5344CB8AC3E}">
        <p14:creationId xmlns:p14="http://schemas.microsoft.com/office/powerpoint/2010/main" val="1099669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4CD9-CE24-5B4B-AC5A-B55DC7DE3242}"/>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7DCE0B7C-E5AF-2A4B-B5E9-2FE9D45A3205}"/>
              </a:ext>
            </a:extLst>
          </p:cNvPr>
          <p:cNvSpPr>
            <a:spLocks noGrp="1"/>
          </p:cNvSpPr>
          <p:nvPr>
            <p:ph idx="1"/>
          </p:nvPr>
        </p:nvSpPr>
        <p:spPr/>
        <p:txBody>
          <a:bodyPr/>
          <a:lstStyle/>
          <a:p>
            <a:r>
              <a:rPr lang="en-US" dirty="0"/>
              <a:t>Probability is a numerical measure of the likelihood that an event will occur.</a:t>
            </a:r>
          </a:p>
          <a:p>
            <a:r>
              <a:rPr lang="en-US" dirty="0"/>
              <a:t>Probability values are always assigned on a scale from 0 to 1.</a:t>
            </a:r>
          </a:p>
          <a:p>
            <a:r>
              <a:rPr lang="en-US" dirty="0"/>
              <a:t>A probability near zero indicates an event is quite unlikely to occur.</a:t>
            </a:r>
          </a:p>
          <a:p>
            <a:r>
              <a:rPr lang="en-US" dirty="0"/>
              <a:t>A probability near one indicates an event is almost certain to occur.</a:t>
            </a:r>
          </a:p>
        </p:txBody>
      </p:sp>
      <p:sp>
        <p:nvSpPr>
          <p:cNvPr id="4" name="Line 5">
            <a:extLst>
              <a:ext uri="{FF2B5EF4-FFF2-40B4-BE49-F238E27FC236}">
                <a16:creationId xmlns:a16="http://schemas.microsoft.com/office/drawing/2014/main" id="{0975079D-1376-424E-8525-9062649DB29A}"/>
              </a:ext>
            </a:extLst>
          </p:cNvPr>
          <p:cNvSpPr>
            <a:spLocks noChangeShapeType="1"/>
          </p:cNvSpPr>
          <p:nvPr/>
        </p:nvSpPr>
        <p:spPr bwMode="auto">
          <a:xfrm>
            <a:off x="2655094" y="5180921"/>
            <a:ext cx="0" cy="170260"/>
          </a:xfrm>
          <a:prstGeom prst="line">
            <a:avLst/>
          </a:prstGeom>
          <a:noFill/>
          <a:ln w="38100">
            <a:solidFill>
              <a:schemeClr val="tx1">
                <a:lumMod val="90000"/>
                <a:lumOff val="10000"/>
              </a:schemeClr>
            </a:solidFill>
            <a:round/>
            <a:headEnd/>
            <a:tailEn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5" name="Line 6">
            <a:extLst>
              <a:ext uri="{FF2B5EF4-FFF2-40B4-BE49-F238E27FC236}">
                <a16:creationId xmlns:a16="http://schemas.microsoft.com/office/drawing/2014/main" id="{4A58DCDD-7862-744A-8278-8C81F4F4298F}"/>
              </a:ext>
            </a:extLst>
          </p:cNvPr>
          <p:cNvSpPr>
            <a:spLocks noChangeShapeType="1"/>
          </p:cNvSpPr>
          <p:nvPr/>
        </p:nvSpPr>
        <p:spPr bwMode="auto">
          <a:xfrm>
            <a:off x="4864894" y="5180921"/>
            <a:ext cx="0" cy="151210"/>
          </a:xfrm>
          <a:prstGeom prst="line">
            <a:avLst/>
          </a:prstGeom>
          <a:noFill/>
          <a:ln w="38100">
            <a:solidFill>
              <a:schemeClr val="tx1">
                <a:lumMod val="90000"/>
                <a:lumOff val="10000"/>
              </a:schemeClr>
            </a:solidFill>
            <a:round/>
            <a:headEnd/>
            <a:tailEn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6" name="Line 4">
            <a:extLst>
              <a:ext uri="{FF2B5EF4-FFF2-40B4-BE49-F238E27FC236}">
                <a16:creationId xmlns:a16="http://schemas.microsoft.com/office/drawing/2014/main" id="{F30B48AC-3E4F-8942-ACAC-0734E4EAE7FA}"/>
              </a:ext>
            </a:extLst>
          </p:cNvPr>
          <p:cNvSpPr>
            <a:spLocks noChangeShapeType="1"/>
          </p:cNvSpPr>
          <p:nvPr/>
        </p:nvSpPr>
        <p:spPr bwMode="auto">
          <a:xfrm>
            <a:off x="3569494" y="4813017"/>
            <a:ext cx="2543175" cy="0"/>
          </a:xfrm>
          <a:prstGeom prst="line">
            <a:avLst/>
          </a:prstGeom>
          <a:noFill/>
          <a:ln w="19050">
            <a:solidFill>
              <a:schemeClr val="tx1"/>
            </a:solidFill>
            <a:round/>
            <a:headEnd/>
            <a:tailEnd type="triangle" w="med" len="me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7" name="Line 3">
            <a:extLst>
              <a:ext uri="{FF2B5EF4-FFF2-40B4-BE49-F238E27FC236}">
                <a16:creationId xmlns:a16="http://schemas.microsoft.com/office/drawing/2014/main" id="{4BDCCC06-D573-D345-A96B-3C839C6E231D}"/>
              </a:ext>
            </a:extLst>
          </p:cNvPr>
          <p:cNvSpPr>
            <a:spLocks noChangeShapeType="1"/>
          </p:cNvSpPr>
          <p:nvPr/>
        </p:nvSpPr>
        <p:spPr bwMode="auto">
          <a:xfrm>
            <a:off x="2655094" y="5336892"/>
            <a:ext cx="4429125" cy="0"/>
          </a:xfrm>
          <a:prstGeom prst="line">
            <a:avLst/>
          </a:prstGeom>
          <a:noFill/>
          <a:ln w="38100">
            <a:solidFill>
              <a:schemeClr val="tx1">
                <a:lumMod val="90000"/>
                <a:lumOff val="10000"/>
              </a:schemeClr>
            </a:solidFill>
            <a:round/>
            <a:headEnd/>
            <a:tailEn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8" name="Text Box 10">
            <a:extLst>
              <a:ext uri="{FF2B5EF4-FFF2-40B4-BE49-F238E27FC236}">
                <a16:creationId xmlns:a16="http://schemas.microsoft.com/office/drawing/2014/main" id="{5AF2FE7A-FE84-7943-9D72-0C0501DF7FE9}"/>
              </a:ext>
            </a:extLst>
          </p:cNvPr>
          <p:cNvSpPr txBox="1">
            <a:spLocks noChangeArrowheads="1"/>
          </p:cNvSpPr>
          <p:nvPr/>
        </p:nvSpPr>
        <p:spPr bwMode="auto">
          <a:xfrm>
            <a:off x="2519362" y="4845164"/>
            <a:ext cx="328613" cy="369332"/>
          </a:xfrm>
          <a:prstGeom prst="rect">
            <a:avLst/>
          </a:prstGeom>
          <a:noFill/>
          <a:ln w="12700">
            <a:noFill/>
            <a:miter lim="800000"/>
            <a:headEnd/>
            <a:tailEnd/>
          </a:ln>
          <a:effectLst/>
        </p:spPr>
        <p:txBody>
          <a:bodyPr>
            <a:spAutoFit/>
          </a:bodyPr>
          <a:lstStyle/>
          <a:p>
            <a:pPr algn="l">
              <a:spcBef>
                <a:spcPct val="50000"/>
              </a:spcBef>
            </a:pPr>
            <a:r>
              <a:rPr lang="en-US">
                <a:effectLst>
                  <a:outerShdw sx="1000" sy="1000" algn="tl">
                    <a:srgbClr val="000000"/>
                  </a:outerShdw>
                </a:effectLst>
                <a:latin typeface="Calibri" panose="020F0502020204030204" pitchFamily="34" charset="0"/>
                <a:cs typeface="Calibri" panose="020F0502020204030204" pitchFamily="34" charset="0"/>
              </a:rPr>
              <a:t>0</a:t>
            </a:r>
          </a:p>
        </p:txBody>
      </p:sp>
      <p:sp>
        <p:nvSpPr>
          <p:cNvPr id="9" name="Text Box 11">
            <a:extLst>
              <a:ext uri="{FF2B5EF4-FFF2-40B4-BE49-F238E27FC236}">
                <a16:creationId xmlns:a16="http://schemas.microsoft.com/office/drawing/2014/main" id="{4FDAD4B7-46CC-9C4C-B3F1-60996652455F}"/>
              </a:ext>
            </a:extLst>
          </p:cNvPr>
          <p:cNvSpPr txBox="1">
            <a:spLocks noChangeArrowheads="1"/>
          </p:cNvSpPr>
          <p:nvPr/>
        </p:nvSpPr>
        <p:spPr bwMode="auto">
          <a:xfrm>
            <a:off x="6934200" y="4849927"/>
            <a:ext cx="252413" cy="369332"/>
          </a:xfrm>
          <a:prstGeom prst="rect">
            <a:avLst/>
          </a:prstGeom>
          <a:noFill/>
          <a:ln w="12700">
            <a:noFill/>
            <a:miter lim="800000"/>
            <a:headEnd/>
            <a:tailEnd/>
          </a:ln>
          <a:effectLst/>
        </p:spPr>
        <p:txBody>
          <a:bodyPr>
            <a:spAutoFit/>
          </a:bodyPr>
          <a:lstStyle/>
          <a:p>
            <a:pPr algn="l">
              <a:spcBef>
                <a:spcPct val="50000"/>
              </a:spcBef>
            </a:pPr>
            <a:r>
              <a:rPr lang="en-US">
                <a:effectLst>
                  <a:outerShdw sx="1000" sy="1000" algn="tl">
                    <a:srgbClr val="000000"/>
                  </a:outerShdw>
                </a:effectLst>
                <a:latin typeface="Calibri" panose="020F0502020204030204" pitchFamily="34" charset="0"/>
                <a:cs typeface="Calibri" panose="020F0502020204030204" pitchFamily="34" charset="0"/>
              </a:rPr>
              <a:t>1</a:t>
            </a:r>
          </a:p>
        </p:txBody>
      </p:sp>
      <p:sp>
        <p:nvSpPr>
          <p:cNvPr id="10" name="Text Box 12">
            <a:extLst>
              <a:ext uri="{FF2B5EF4-FFF2-40B4-BE49-F238E27FC236}">
                <a16:creationId xmlns:a16="http://schemas.microsoft.com/office/drawing/2014/main" id="{AF78BBDF-194F-404E-B369-04F7B11C7DD4}"/>
              </a:ext>
            </a:extLst>
          </p:cNvPr>
          <p:cNvSpPr txBox="1">
            <a:spLocks noChangeArrowheads="1"/>
          </p:cNvSpPr>
          <p:nvPr/>
        </p:nvSpPr>
        <p:spPr bwMode="auto">
          <a:xfrm>
            <a:off x="4676775" y="4845164"/>
            <a:ext cx="338138" cy="646331"/>
          </a:xfrm>
          <a:prstGeom prst="rect">
            <a:avLst/>
          </a:prstGeom>
          <a:noFill/>
          <a:ln w="12700">
            <a:noFill/>
            <a:miter lim="800000"/>
            <a:headEnd/>
            <a:tailEnd/>
          </a:ln>
          <a:effectLst/>
        </p:spPr>
        <p:txBody>
          <a:bodyPr>
            <a:spAutoFit/>
          </a:bodyPr>
          <a:lstStyle/>
          <a:p>
            <a:pPr algn="l">
              <a:spcBef>
                <a:spcPct val="50000"/>
              </a:spcBef>
            </a:pPr>
            <a:r>
              <a:rPr lang="en-US">
                <a:effectLst>
                  <a:outerShdw sx="1000" sy="1000" algn="tl">
                    <a:srgbClr val="000000"/>
                  </a:outerShdw>
                </a:effectLst>
                <a:latin typeface="Calibri" panose="020F0502020204030204" pitchFamily="34" charset="0"/>
                <a:cs typeface="Calibri" panose="020F0502020204030204" pitchFamily="34" charset="0"/>
              </a:rPr>
              <a:t>.5</a:t>
            </a:r>
          </a:p>
        </p:txBody>
      </p:sp>
      <p:sp>
        <p:nvSpPr>
          <p:cNvPr id="11" name="Text Box 14">
            <a:extLst>
              <a:ext uri="{FF2B5EF4-FFF2-40B4-BE49-F238E27FC236}">
                <a16:creationId xmlns:a16="http://schemas.microsoft.com/office/drawing/2014/main" id="{F61DF4F0-FF33-7747-B4A2-64F824C49BF1}"/>
              </a:ext>
            </a:extLst>
          </p:cNvPr>
          <p:cNvSpPr txBox="1">
            <a:spLocks noChangeArrowheads="1"/>
          </p:cNvSpPr>
          <p:nvPr/>
        </p:nvSpPr>
        <p:spPr bwMode="auto">
          <a:xfrm>
            <a:off x="1235869" y="5097576"/>
            <a:ext cx="1337072" cy="323165"/>
          </a:xfrm>
          <a:prstGeom prst="rect">
            <a:avLst/>
          </a:prstGeom>
          <a:noFill/>
          <a:ln w="12700">
            <a:noFill/>
            <a:miter lim="800000"/>
            <a:headEnd/>
            <a:tailEnd/>
          </a:ln>
          <a:effectLst/>
        </p:spPr>
        <p:txBody>
          <a:bodyPr>
            <a:spAutoFit/>
          </a:bodyPr>
          <a:lstStyle/>
          <a:p>
            <a:pPr algn="l">
              <a:spcBef>
                <a:spcPct val="50000"/>
              </a:spcBef>
            </a:pPr>
            <a:r>
              <a:rPr lang="en-US" sz="1500" dirty="0">
                <a:effectLst>
                  <a:outerShdw sx="1000" sy="1000" algn="tl">
                    <a:srgbClr val="000000"/>
                  </a:outerShdw>
                </a:effectLst>
                <a:latin typeface="Calibri" panose="020F0502020204030204" pitchFamily="34" charset="0"/>
                <a:cs typeface="Calibri" panose="020F0502020204030204" pitchFamily="34" charset="0"/>
              </a:rPr>
              <a:t>Probability:</a:t>
            </a:r>
          </a:p>
        </p:txBody>
      </p:sp>
      <p:sp>
        <p:nvSpPr>
          <p:cNvPr id="12" name="Line 16">
            <a:extLst>
              <a:ext uri="{FF2B5EF4-FFF2-40B4-BE49-F238E27FC236}">
                <a16:creationId xmlns:a16="http://schemas.microsoft.com/office/drawing/2014/main" id="{E5F14223-C6B4-944B-885C-3DCAAFA3F2A6}"/>
              </a:ext>
            </a:extLst>
          </p:cNvPr>
          <p:cNvSpPr>
            <a:spLocks noChangeShapeType="1"/>
          </p:cNvSpPr>
          <p:nvPr/>
        </p:nvSpPr>
        <p:spPr bwMode="auto">
          <a:xfrm flipH="1" flipV="1">
            <a:off x="2853928" y="5369040"/>
            <a:ext cx="0" cy="265510"/>
          </a:xfrm>
          <a:prstGeom prst="line">
            <a:avLst/>
          </a:prstGeom>
          <a:noFill/>
          <a:ln w="19050">
            <a:solidFill>
              <a:schemeClr val="tx1"/>
            </a:solidFill>
            <a:round/>
            <a:headEnd/>
            <a:tailEnd type="triangle" w="med" len="me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13" name="Line 23">
            <a:extLst>
              <a:ext uri="{FF2B5EF4-FFF2-40B4-BE49-F238E27FC236}">
                <a16:creationId xmlns:a16="http://schemas.microsoft.com/office/drawing/2014/main" id="{25896633-9ABE-A548-83D2-C885248406F7}"/>
              </a:ext>
            </a:extLst>
          </p:cNvPr>
          <p:cNvSpPr>
            <a:spLocks noChangeShapeType="1"/>
          </p:cNvSpPr>
          <p:nvPr/>
        </p:nvSpPr>
        <p:spPr bwMode="auto">
          <a:xfrm flipH="1" flipV="1">
            <a:off x="4863703" y="5369040"/>
            <a:ext cx="0" cy="265510"/>
          </a:xfrm>
          <a:prstGeom prst="line">
            <a:avLst/>
          </a:prstGeom>
          <a:noFill/>
          <a:ln w="19050">
            <a:solidFill>
              <a:schemeClr val="tx1"/>
            </a:solidFill>
            <a:round/>
            <a:headEnd/>
            <a:tailEnd type="triangle" w="med" len="me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14" name="Line 24">
            <a:extLst>
              <a:ext uri="{FF2B5EF4-FFF2-40B4-BE49-F238E27FC236}">
                <a16:creationId xmlns:a16="http://schemas.microsoft.com/office/drawing/2014/main" id="{9603B174-66C3-754E-BD1E-C1C691267FC4}"/>
              </a:ext>
            </a:extLst>
          </p:cNvPr>
          <p:cNvSpPr>
            <a:spLocks noChangeShapeType="1"/>
          </p:cNvSpPr>
          <p:nvPr/>
        </p:nvSpPr>
        <p:spPr bwMode="auto">
          <a:xfrm flipH="1" flipV="1">
            <a:off x="6868715" y="5369040"/>
            <a:ext cx="0" cy="265510"/>
          </a:xfrm>
          <a:prstGeom prst="line">
            <a:avLst/>
          </a:prstGeom>
          <a:noFill/>
          <a:ln w="19050">
            <a:solidFill>
              <a:schemeClr val="tx1"/>
            </a:solidFill>
            <a:round/>
            <a:headEnd/>
            <a:tailEnd type="triangle" w="med" len="me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15" name="Line 7">
            <a:extLst>
              <a:ext uri="{FF2B5EF4-FFF2-40B4-BE49-F238E27FC236}">
                <a16:creationId xmlns:a16="http://schemas.microsoft.com/office/drawing/2014/main" id="{EC65C932-340B-3243-A6C1-2E86C402E38C}"/>
              </a:ext>
            </a:extLst>
          </p:cNvPr>
          <p:cNvSpPr>
            <a:spLocks noChangeShapeType="1"/>
          </p:cNvSpPr>
          <p:nvPr/>
        </p:nvSpPr>
        <p:spPr bwMode="auto">
          <a:xfrm>
            <a:off x="7079456" y="5180921"/>
            <a:ext cx="0" cy="170260"/>
          </a:xfrm>
          <a:prstGeom prst="line">
            <a:avLst/>
          </a:prstGeom>
          <a:noFill/>
          <a:ln w="38100">
            <a:solidFill>
              <a:schemeClr val="tx1">
                <a:lumMod val="90000"/>
                <a:lumOff val="10000"/>
              </a:schemeClr>
            </a:solidFill>
            <a:round/>
            <a:headEnd/>
            <a:tailEnd/>
          </a:ln>
          <a:effectLst>
            <a:outerShdw dist="17961" dir="2700000" algn="ctr" rotWithShape="0">
              <a:schemeClr val="bg2"/>
            </a:outerShdw>
          </a:effectLst>
        </p:spPr>
        <p:txBody>
          <a:bodyPr/>
          <a:lstStyle/>
          <a:p>
            <a:endParaRPr lang="en-US" sz="1200">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512FC8BB-6397-BB42-ACB0-1893AC1022CE}"/>
              </a:ext>
            </a:extLst>
          </p:cNvPr>
          <p:cNvSpPr/>
          <p:nvPr/>
        </p:nvSpPr>
        <p:spPr>
          <a:xfrm>
            <a:off x="3576331" y="4448508"/>
            <a:ext cx="2627707" cy="300082"/>
          </a:xfrm>
          <a:prstGeom prst="rect">
            <a:avLst/>
          </a:prstGeom>
        </p:spPr>
        <p:txBody>
          <a:bodyPr wrap="none">
            <a:spAutoFit/>
          </a:bodyPr>
          <a:lstStyle/>
          <a:p>
            <a:r>
              <a:rPr lang="en-US" sz="1350"/>
              <a:t>Increasing Likelihood of Occurrence</a:t>
            </a:r>
            <a:endParaRPr lang="en-US" sz="1350" dirty="0"/>
          </a:p>
        </p:txBody>
      </p:sp>
      <p:sp>
        <p:nvSpPr>
          <p:cNvPr id="17" name="Rectangle 16">
            <a:extLst>
              <a:ext uri="{FF2B5EF4-FFF2-40B4-BE49-F238E27FC236}">
                <a16:creationId xmlns:a16="http://schemas.microsoft.com/office/drawing/2014/main" id="{CE3E1D30-5693-5B47-BDCD-5C84121AB5DA}"/>
              </a:ext>
            </a:extLst>
          </p:cNvPr>
          <p:cNvSpPr/>
          <p:nvPr/>
        </p:nvSpPr>
        <p:spPr>
          <a:xfrm>
            <a:off x="6347394" y="5647318"/>
            <a:ext cx="1728615" cy="300082"/>
          </a:xfrm>
          <a:prstGeom prst="rect">
            <a:avLst/>
          </a:prstGeom>
        </p:spPr>
        <p:txBody>
          <a:bodyPr wrap="none">
            <a:spAutoFit/>
          </a:bodyPr>
          <a:lstStyle/>
          <a:p>
            <a:r>
              <a:rPr lang="en-US" sz="1350" dirty="0"/>
              <a:t>almost certain to occur</a:t>
            </a:r>
          </a:p>
        </p:txBody>
      </p:sp>
      <p:sp>
        <p:nvSpPr>
          <p:cNvPr id="18" name="Rectangle 17">
            <a:extLst>
              <a:ext uri="{FF2B5EF4-FFF2-40B4-BE49-F238E27FC236}">
                <a16:creationId xmlns:a16="http://schemas.microsoft.com/office/drawing/2014/main" id="{4C112051-5B5C-C848-B810-6C2F50C930FF}"/>
              </a:ext>
            </a:extLst>
          </p:cNvPr>
          <p:cNvSpPr/>
          <p:nvPr/>
        </p:nvSpPr>
        <p:spPr>
          <a:xfrm>
            <a:off x="1956594" y="5664298"/>
            <a:ext cx="1279261" cy="300082"/>
          </a:xfrm>
          <a:prstGeom prst="rect">
            <a:avLst/>
          </a:prstGeom>
        </p:spPr>
        <p:txBody>
          <a:bodyPr wrap="none">
            <a:spAutoFit/>
          </a:bodyPr>
          <a:lstStyle/>
          <a:p>
            <a:r>
              <a:rPr lang="en-US" sz="1350" dirty="0"/>
              <a:t>unlikely to occur</a:t>
            </a:r>
          </a:p>
        </p:txBody>
      </p:sp>
      <p:sp>
        <p:nvSpPr>
          <p:cNvPr id="19" name="TextBox 18">
            <a:extLst>
              <a:ext uri="{FF2B5EF4-FFF2-40B4-BE49-F238E27FC236}">
                <a16:creationId xmlns:a16="http://schemas.microsoft.com/office/drawing/2014/main" id="{9DCDF86D-697A-4D44-88AC-F8DFC85E3FBE}"/>
              </a:ext>
            </a:extLst>
          </p:cNvPr>
          <p:cNvSpPr txBox="1"/>
          <p:nvPr/>
        </p:nvSpPr>
        <p:spPr>
          <a:xfrm>
            <a:off x="3856868" y="5560424"/>
            <a:ext cx="2316090" cy="507831"/>
          </a:xfrm>
          <a:prstGeom prst="rect">
            <a:avLst/>
          </a:prstGeom>
          <a:noFill/>
        </p:spPr>
        <p:txBody>
          <a:bodyPr wrap="square" rtlCol="0">
            <a:spAutoFit/>
          </a:bodyPr>
          <a:lstStyle/>
          <a:p>
            <a:r>
              <a:rPr lang="en-US" sz="1350" dirty="0"/>
              <a:t>The occurrence of the event is just as likely as it is unlikely</a:t>
            </a:r>
          </a:p>
        </p:txBody>
      </p:sp>
    </p:spTree>
    <p:extLst>
      <p:ext uri="{BB962C8B-B14F-4D97-AF65-F5344CB8AC3E}">
        <p14:creationId xmlns:p14="http://schemas.microsoft.com/office/powerpoint/2010/main" val="201242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par>
                          <p:cTn id="8" fill="hold">
                            <p:stCondLst>
                              <p:cond delay="1500"/>
                            </p:stCondLst>
                            <p:childTnLst>
                              <p:par>
                                <p:cTn id="9" presetID="17" presetClass="entr" presetSubtype="10"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2" presetClass="entr" presetSubtype="4" fill="hold" grpId="0" nodeType="afterEffect">
                                  <p:stCondLst>
                                    <p:cond delay="1000"/>
                                  </p:stCondLst>
                                  <p:childTnLst>
                                    <p:set>
                                      <p:cBhvr>
                                        <p:cTn id="15" dur="1" fill="hold">
                                          <p:stCondLst>
                                            <p:cond delay="0"/>
                                          </p:stCondLst>
                                        </p:cTn>
                                        <p:tgtEl>
                                          <p:spTgt spid="4"/>
                                        </p:tgtEl>
                                        <p:attrNameLst>
                                          <p:attrName>style.visibility</p:attrName>
                                        </p:attrNameLst>
                                      </p:cBhvr>
                                      <p:to>
                                        <p:strVal val="visible"/>
                                      </p:to>
                                    </p:set>
                                    <p:animEffect transition="in" filter="slide(fromBottom)">
                                      <p:cBhvr>
                                        <p:cTn id="16" dur="500"/>
                                        <p:tgtEl>
                                          <p:spTgt spid="4"/>
                                        </p:tgtEl>
                                      </p:cBhvr>
                                    </p:animEffect>
                                  </p:childTnLst>
                                </p:cTn>
                              </p:par>
                            </p:childTnLst>
                          </p:cTn>
                        </p:par>
                        <p:par>
                          <p:cTn id="17" fill="hold">
                            <p:stCondLst>
                              <p:cond delay="4500"/>
                            </p:stCondLst>
                            <p:childTnLst>
                              <p:par>
                                <p:cTn id="18" presetID="12" presetClass="entr" presetSubtype="4" fill="hold" grpId="0" nodeType="afterEffect">
                                  <p:stCondLst>
                                    <p:cond delay="1000"/>
                                  </p:stCondLst>
                                  <p:childTnLst>
                                    <p:set>
                                      <p:cBhvr>
                                        <p:cTn id="19" dur="1" fill="hold">
                                          <p:stCondLst>
                                            <p:cond delay="0"/>
                                          </p:stCondLst>
                                        </p:cTn>
                                        <p:tgtEl>
                                          <p:spTgt spid="8"/>
                                        </p:tgtEl>
                                        <p:attrNameLst>
                                          <p:attrName>style.visibility</p:attrName>
                                        </p:attrNameLst>
                                      </p:cBhvr>
                                      <p:to>
                                        <p:strVal val="visible"/>
                                      </p:to>
                                    </p:set>
                                    <p:animEffect transition="in" filter="slide(fromBottom)">
                                      <p:cBhvr>
                                        <p:cTn id="20" dur="500"/>
                                        <p:tgtEl>
                                          <p:spTgt spid="8"/>
                                        </p:tgtEl>
                                      </p:cBhvr>
                                    </p:animEffect>
                                  </p:childTnLst>
                                </p:cTn>
                              </p:par>
                            </p:childTnLst>
                          </p:cTn>
                        </p:par>
                        <p:par>
                          <p:cTn id="21" fill="hold">
                            <p:stCondLst>
                              <p:cond delay="6000"/>
                            </p:stCondLst>
                            <p:childTnLst>
                              <p:par>
                                <p:cTn id="22" presetID="12" presetClass="entr" presetSubtype="4" fill="hold" grpId="0" nodeType="afterEffect">
                                  <p:stCondLst>
                                    <p:cond delay="1000"/>
                                  </p:stCondLst>
                                  <p:childTnLst>
                                    <p:set>
                                      <p:cBhvr>
                                        <p:cTn id="23" dur="1" fill="hold">
                                          <p:stCondLst>
                                            <p:cond delay="0"/>
                                          </p:stCondLst>
                                        </p:cTn>
                                        <p:tgtEl>
                                          <p:spTgt spid="15"/>
                                        </p:tgtEl>
                                        <p:attrNameLst>
                                          <p:attrName>style.visibility</p:attrName>
                                        </p:attrNameLst>
                                      </p:cBhvr>
                                      <p:to>
                                        <p:strVal val="visible"/>
                                      </p:to>
                                    </p:set>
                                    <p:animEffect transition="in" filter="slide(fromBottom)">
                                      <p:cBhvr>
                                        <p:cTn id="24" dur="500"/>
                                        <p:tgtEl>
                                          <p:spTgt spid="15"/>
                                        </p:tgtEl>
                                      </p:cBhvr>
                                    </p:animEffect>
                                  </p:childTnLst>
                                </p:cTn>
                              </p:par>
                            </p:childTnLst>
                          </p:cTn>
                        </p:par>
                        <p:par>
                          <p:cTn id="25" fill="hold">
                            <p:stCondLst>
                              <p:cond delay="7500"/>
                            </p:stCondLst>
                            <p:childTnLst>
                              <p:par>
                                <p:cTn id="26" presetID="12" presetClass="entr" presetSubtype="4" fill="hold" grpId="0" nodeType="afterEffect">
                                  <p:stCondLst>
                                    <p:cond delay="1000"/>
                                  </p:stCondLst>
                                  <p:childTnLst>
                                    <p:set>
                                      <p:cBhvr>
                                        <p:cTn id="27" dur="1" fill="hold">
                                          <p:stCondLst>
                                            <p:cond delay="0"/>
                                          </p:stCondLst>
                                        </p:cTn>
                                        <p:tgtEl>
                                          <p:spTgt spid="9"/>
                                        </p:tgtEl>
                                        <p:attrNameLst>
                                          <p:attrName>style.visibility</p:attrName>
                                        </p:attrNameLst>
                                      </p:cBhvr>
                                      <p:to>
                                        <p:strVal val="visible"/>
                                      </p:to>
                                    </p:set>
                                    <p:animEffect transition="in" filter="slide(fromBottom)">
                                      <p:cBhvr>
                                        <p:cTn id="28" dur="500"/>
                                        <p:tgtEl>
                                          <p:spTgt spid="9"/>
                                        </p:tgtEl>
                                      </p:cBhvr>
                                    </p:animEffect>
                                  </p:childTnLst>
                                </p:cTn>
                              </p:par>
                            </p:childTnLst>
                          </p:cTn>
                        </p:par>
                        <p:par>
                          <p:cTn id="29" fill="hold">
                            <p:stCondLst>
                              <p:cond delay="9000"/>
                            </p:stCondLst>
                            <p:childTnLst>
                              <p:par>
                                <p:cTn id="30" presetID="12" presetClass="entr" presetSubtype="4" fill="hold" grpId="0" nodeType="afterEffect">
                                  <p:stCondLst>
                                    <p:cond delay="1000"/>
                                  </p:stCondLst>
                                  <p:childTnLst>
                                    <p:set>
                                      <p:cBhvr>
                                        <p:cTn id="31" dur="1" fill="hold">
                                          <p:stCondLst>
                                            <p:cond delay="0"/>
                                          </p:stCondLst>
                                        </p:cTn>
                                        <p:tgtEl>
                                          <p:spTgt spid="5"/>
                                        </p:tgtEl>
                                        <p:attrNameLst>
                                          <p:attrName>style.visibility</p:attrName>
                                        </p:attrNameLst>
                                      </p:cBhvr>
                                      <p:to>
                                        <p:strVal val="visible"/>
                                      </p:to>
                                    </p:set>
                                    <p:animEffect transition="in" filter="slide(fromBottom)">
                                      <p:cBhvr>
                                        <p:cTn id="32" dur="500"/>
                                        <p:tgtEl>
                                          <p:spTgt spid="5"/>
                                        </p:tgtEl>
                                      </p:cBhvr>
                                    </p:animEffect>
                                  </p:childTnLst>
                                </p:cTn>
                              </p:par>
                            </p:childTnLst>
                          </p:cTn>
                        </p:par>
                        <p:par>
                          <p:cTn id="33" fill="hold">
                            <p:stCondLst>
                              <p:cond delay="10500"/>
                            </p:stCondLst>
                            <p:childTnLst>
                              <p:par>
                                <p:cTn id="34" presetID="12" presetClass="entr" presetSubtype="4" fill="hold" grpId="0" nodeType="afterEffect">
                                  <p:stCondLst>
                                    <p:cond delay="1000"/>
                                  </p:stCondLst>
                                  <p:childTnLst>
                                    <p:set>
                                      <p:cBhvr>
                                        <p:cTn id="35" dur="1" fill="hold">
                                          <p:stCondLst>
                                            <p:cond delay="0"/>
                                          </p:stCondLst>
                                        </p:cTn>
                                        <p:tgtEl>
                                          <p:spTgt spid="10"/>
                                        </p:tgtEl>
                                        <p:attrNameLst>
                                          <p:attrName>style.visibility</p:attrName>
                                        </p:attrNameLst>
                                      </p:cBhvr>
                                      <p:to>
                                        <p:strVal val="visible"/>
                                      </p:to>
                                    </p:set>
                                    <p:animEffect transition="in" filter="slide(fromBottom)">
                                      <p:cBhvr>
                                        <p:cTn id="36" dur="500"/>
                                        <p:tgtEl>
                                          <p:spTgt spid="10"/>
                                        </p:tgtEl>
                                      </p:cBhvr>
                                    </p:animEffect>
                                  </p:childTnLst>
                                </p:cTn>
                              </p:par>
                            </p:childTnLst>
                          </p:cTn>
                        </p:par>
                        <p:par>
                          <p:cTn id="37" fill="hold">
                            <p:stCondLst>
                              <p:cond delay="12000"/>
                            </p:stCondLst>
                            <p:childTnLst>
                              <p:par>
                                <p:cTn id="38" presetID="12" presetClass="entr" presetSubtype="8" fill="hold" grpId="0" nodeType="afterEffect">
                                  <p:stCondLst>
                                    <p:cond delay="2000"/>
                                  </p:stCondLst>
                                  <p:childTnLst>
                                    <p:set>
                                      <p:cBhvr>
                                        <p:cTn id="39" dur="1" fill="hold">
                                          <p:stCondLst>
                                            <p:cond delay="0"/>
                                          </p:stCondLst>
                                        </p:cTn>
                                        <p:tgtEl>
                                          <p:spTgt spid="6"/>
                                        </p:tgtEl>
                                        <p:attrNameLst>
                                          <p:attrName>style.visibility</p:attrName>
                                        </p:attrNameLst>
                                      </p:cBhvr>
                                      <p:to>
                                        <p:strVal val="visible"/>
                                      </p:to>
                                    </p:set>
                                    <p:animEffect transition="in" filter="slide(fromLeft)">
                                      <p:cBhvr>
                                        <p:cTn id="40" dur="500"/>
                                        <p:tgtEl>
                                          <p:spTgt spid="6"/>
                                        </p:tgtEl>
                                      </p:cBhvr>
                                    </p:animEffect>
                                  </p:childTnLst>
                                </p:cTn>
                              </p:par>
                            </p:childTnLst>
                          </p:cTn>
                        </p:par>
                        <p:par>
                          <p:cTn id="41" fill="hold">
                            <p:stCondLst>
                              <p:cond delay="14500"/>
                            </p:stCondLst>
                            <p:childTnLst>
                              <p:par>
                                <p:cTn id="42" presetID="12" presetClass="entr" presetSubtype="4"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slide(fromBottom)">
                                      <p:cBhvr>
                                        <p:cTn id="44" dur="500"/>
                                        <p:tgtEl>
                                          <p:spTgt spid="12"/>
                                        </p:tgtEl>
                                      </p:cBhvr>
                                    </p:animEffect>
                                  </p:childTnLst>
                                </p:cTn>
                              </p:par>
                            </p:childTnLst>
                          </p:cTn>
                        </p:par>
                        <p:par>
                          <p:cTn id="45" fill="hold">
                            <p:stCondLst>
                              <p:cond delay="15000"/>
                            </p:stCondLst>
                            <p:childTnLst>
                              <p:par>
                                <p:cTn id="46" presetID="12" presetClass="entr" presetSubtype="4" fill="hold" grpId="0" nodeType="after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slide(fromBottom)">
                                      <p:cBhvr>
                                        <p:cTn id="48" dur="500"/>
                                        <p:tgtEl>
                                          <p:spTgt spid="13"/>
                                        </p:tgtEl>
                                      </p:cBhvr>
                                    </p:animEffect>
                                  </p:childTnLst>
                                </p:cTn>
                              </p:par>
                            </p:childTnLst>
                          </p:cTn>
                        </p:par>
                        <p:par>
                          <p:cTn id="49" fill="hold">
                            <p:stCondLst>
                              <p:cond delay="15500"/>
                            </p:stCondLst>
                            <p:childTnLst>
                              <p:par>
                                <p:cTn id="50" presetID="12" presetClass="entr" presetSubtype="4"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slide(fromBottom)">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utoUpdateAnimBg="0"/>
      <p:bldP spid="9" grpId="0" autoUpdateAnimBg="0"/>
      <p:bldP spid="10" grpId="0" autoUpdateAnimBg="0"/>
      <p:bldP spid="11" grpId="0" autoUpdateAnimBg="0"/>
      <p:bldP spid="12" grpId="0" animBg="1"/>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A56CF-C530-0D44-BB3D-03DD869C9DBC}"/>
              </a:ext>
            </a:extLst>
          </p:cNvPr>
          <p:cNvSpPr>
            <a:spLocks noGrp="1"/>
          </p:cNvSpPr>
          <p:nvPr>
            <p:ph type="title"/>
          </p:nvPr>
        </p:nvSpPr>
        <p:spPr/>
        <p:txBody>
          <a:bodyPr/>
          <a:lstStyle/>
          <a:p>
            <a:r>
              <a:rPr lang="en-US" dirty="0"/>
              <a:t>Statistical Experiments</a:t>
            </a:r>
          </a:p>
        </p:txBody>
      </p:sp>
      <p:sp>
        <p:nvSpPr>
          <p:cNvPr id="3" name="Content Placeholder 2">
            <a:extLst>
              <a:ext uri="{FF2B5EF4-FFF2-40B4-BE49-F238E27FC236}">
                <a16:creationId xmlns:a16="http://schemas.microsoft.com/office/drawing/2014/main" id="{A4D14185-5732-D545-80F4-68C5A0F5456B}"/>
              </a:ext>
            </a:extLst>
          </p:cNvPr>
          <p:cNvSpPr>
            <a:spLocks noGrp="1"/>
          </p:cNvSpPr>
          <p:nvPr>
            <p:ph idx="1"/>
          </p:nvPr>
        </p:nvSpPr>
        <p:spPr/>
        <p:txBody>
          <a:bodyPr/>
          <a:lstStyle/>
          <a:p>
            <a:r>
              <a:rPr lang="en-US" dirty="0"/>
              <a:t>In statistics, the notion of an experiment differs somewhat from that of an experiment in the physical sciences.</a:t>
            </a:r>
          </a:p>
          <a:p>
            <a:r>
              <a:rPr lang="en-US" dirty="0"/>
              <a:t>In statistical experiments, probability determines outcomes.</a:t>
            </a:r>
          </a:p>
          <a:p>
            <a:r>
              <a:rPr lang="en-US" dirty="0"/>
              <a:t>Even though the experiment is repeated in exactly the same way, an entirely different outcome may occur.</a:t>
            </a:r>
          </a:p>
          <a:p>
            <a:r>
              <a:rPr lang="en-US" dirty="0"/>
              <a:t>For this reason, statistical experiments are sometimes called random experiments.</a:t>
            </a:r>
          </a:p>
        </p:txBody>
      </p:sp>
    </p:spTree>
    <p:extLst>
      <p:ext uri="{BB962C8B-B14F-4D97-AF65-F5344CB8AC3E}">
        <p14:creationId xmlns:p14="http://schemas.microsoft.com/office/powerpoint/2010/main" val="4160521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AC10-4732-606C-3797-096662AC92FC}"/>
              </a:ext>
            </a:extLst>
          </p:cNvPr>
          <p:cNvSpPr>
            <a:spLocks noGrp="1"/>
          </p:cNvSpPr>
          <p:nvPr>
            <p:ph type="title"/>
          </p:nvPr>
        </p:nvSpPr>
        <p:spPr/>
        <p:txBody>
          <a:bodyPr/>
          <a:lstStyle/>
          <a:p>
            <a:r>
              <a:rPr lang="en-US" dirty="0"/>
              <a:t>Data and Data Sets</a:t>
            </a:r>
          </a:p>
        </p:txBody>
      </p:sp>
      <p:sp>
        <p:nvSpPr>
          <p:cNvPr id="3" name="Content Placeholder 2">
            <a:extLst>
              <a:ext uri="{FF2B5EF4-FFF2-40B4-BE49-F238E27FC236}">
                <a16:creationId xmlns:a16="http://schemas.microsoft.com/office/drawing/2014/main" id="{2853ADE1-940C-43BD-CEA9-FE8A5D392D09}"/>
              </a:ext>
            </a:extLst>
          </p:cNvPr>
          <p:cNvSpPr>
            <a:spLocks noGrp="1"/>
          </p:cNvSpPr>
          <p:nvPr>
            <p:ph idx="1"/>
          </p:nvPr>
        </p:nvSpPr>
        <p:spPr/>
        <p:txBody>
          <a:bodyPr/>
          <a:lstStyle/>
          <a:p>
            <a:pPr>
              <a:buClr>
                <a:schemeClr val="tx1"/>
              </a:buClr>
              <a:buFont typeface="Courier New" panose="02070309020205020404" pitchFamily="49" charset="0"/>
              <a:buChar char="o"/>
            </a:pPr>
            <a:r>
              <a:rPr lang="en-US" dirty="0"/>
              <a:t>Data are the facts and figures collected, analyzed, and summarized for presentation and interpretation.</a:t>
            </a:r>
          </a:p>
          <a:p>
            <a:pPr>
              <a:buClr>
                <a:schemeClr val="tx1"/>
              </a:buClr>
              <a:buFont typeface="Courier New" panose="02070309020205020404" pitchFamily="49" charset="0"/>
              <a:buChar char="o"/>
            </a:pPr>
            <a:r>
              <a:rPr lang="en-US" dirty="0"/>
              <a:t>All the data collected in a particular study are referred to as the data set for the study.</a:t>
            </a:r>
          </a:p>
          <a:p>
            <a:pPr>
              <a:buClr>
                <a:schemeClr val="tx1"/>
              </a:buClr>
              <a:buFont typeface="Courier New" panose="02070309020205020404" pitchFamily="49" charset="0"/>
              <a:buChar char="o"/>
            </a:pPr>
            <a:r>
              <a:rPr lang="en-US" dirty="0"/>
              <a:t>We will be using various types of data sets!</a:t>
            </a:r>
          </a:p>
          <a:p>
            <a:endParaRPr lang="en-US" dirty="0"/>
          </a:p>
        </p:txBody>
      </p:sp>
    </p:spTree>
    <p:extLst>
      <p:ext uri="{BB962C8B-B14F-4D97-AF65-F5344CB8AC3E}">
        <p14:creationId xmlns:p14="http://schemas.microsoft.com/office/powerpoint/2010/main" val="2058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E84-4362-BF49-9EE9-60FB57553025}"/>
              </a:ext>
            </a:extLst>
          </p:cNvPr>
          <p:cNvSpPr>
            <a:spLocks noGrp="1"/>
          </p:cNvSpPr>
          <p:nvPr>
            <p:ph type="title"/>
          </p:nvPr>
        </p:nvSpPr>
        <p:spPr/>
        <p:txBody>
          <a:bodyPr/>
          <a:lstStyle/>
          <a:p>
            <a:r>
              <a:rPr lang="en-US" dirty="0"/>
              <a:t>An Experiment and Its Sample Space</a:t>
            </a:r>
          </a:p>
        </p:txBody>
      </p:sp>
      <p:sp>
        <p:nvSpPr>
          <p:cNvPr id="3" name="Content Placeholder 2">
            <a:extLst>
              <a:ext uri="{FF2B5EF4-FFF2-40B4-BE49-F238E27FC236}">
                <a16:creationId xmlns:a16="http://schemas.microsoft.com/office/drawing/2014/main" id="{188214B2-3F6B-4A40-9CA3-2BD453179441}"/>
              </a:ext>
            </a:extLst>
          </p:cNvPr>
          <p:cNvSpPr>
            <a:spLocks noGrp="1"/>
          </p:cNvSpPr>
          <p:nvPr>
            <p:ph idx="1"/>
          </p:nvPr>
        </p:nvSpPr>
        <p:spPr/>
        <p:txBody>
          <a:bodyPr/>
          <a:lstStyle/>
          <a:p>
            <a:r>
              <a:rPr lang="en-US" dirty="0"/>
              <a:t>An experiment is any process that generates well-defined outcomes.</a:t>
            </a:r>
          </a:p>
          <a:p>
            <a:r>
              <a:rPr lang="en-US" dirty="0"/>
              <a:t>The sample space for an experiment is the set of all experimental outcomes.</a:t>
            </a:r>
          </a:p>
          <a:p>
            <a:r>
              <a:rPr lang="en-US" dirty="0"/>
              <a:t>An experimental outcome is also called a sample point.</a:t>
            </a:r>
          </a:p>
        </p:txBody>
      </p:sp>
      <p:sp>
        <p:nvSpPr>
          <p:cNvPr id="4" name="Rectangle 3">
            <a:extLst>
              <a:ext uri="{FF2B5EF4-FFF2-40B4-BE49-F238E27FC236}">
                <a16:creationId xmlns:a16="http://schemas.microsoft.com/office/drawing/2014/main" id="{8C8EEA4E-39AF-D345-ABE3-D4833C588980}"/>
              </a:ext>
            </a:extLst>
          </p:cNvPr>
          <p:cNvSpPr/>
          <p:nvPr/>
        </p:nvSpPr>
        <p:spPr>
          <a:xfrm>
            <a:off x="2007927" y="4019897"/>
            <a:ext cx="2042046" cy="1338828"/>
          </a:xfrm>
          <a:prstGeom prst="rect">
            <a:avLst/>
          </a:prstGeom>
        </p:spPr>
        <p:txBody>
          <a:bodyPr wrap="square">
            <a:spAutoFit/>
          </a:bodyPr>
          <a:lstStyle/>
          <a:p>
            <a:r>
              <a:rPr lang="en-US" sz="1350" u="sng" dirty="0"/>
              <a:t>Experiment</a:t>
            </a:r>
          </a:p>
          <a:p>
            <a:r>
              <a:rPr lang="en-US" sz="1350" dirty="0"/>
              <a:t>Toss a coin</a:t>
            </a:r>
          </a:p>
          <a:p>
            <a:r>
              <a:rPr lang="en-US" sz="1350" dirty="0"/>
              <a:t>Inspection a part</a:t>
            </a:r>
          </a:p>
          <a:p>
            <a:r>
              <a:rPr lang="en-US" sz="1350" dirty="0"/>
              <a:t>Conduct a sales call</a:t>
            </a:r>
          </a:p>
          <a:p>
            <a:r>
              <a:rPr lang="en-US" sz="1350" dirty="0"/>
              <a:t>Roll a die</a:t>
            </a:r>
          </a:p>
          <a:p>
            <a:r>
              <a:rPr lang="en-US" sz="1350" dirty="0"/>
              <a:t>Play a football game</a:t>
            </a:r>
          </a:p>
        </p:txBody>
      </p:sp>
      <p:sp>
        <p:nvSpPr>
          <p:cNvPr id="5" name="Rectangle 4">
            <a:extLst>
              <a:ext uri="{FF2B5EF4-FFF2-40B4-BE49-F238E27FC236}">
                <a16:creationId xmlns:a16="http://schemas.microsoft.com/office/drawing/2014/main" id="{8CA47C2B-50C3-CA45-831F-F046FCA9B33A}"/>
              </a:ext>
            </a:extLst>
          </p:cNvPr>
          <p:cNvSpPr/>
          <p:nvPr/>
        </p:nvSpPr>
        <p:spPr>
          <a:xfrm>
            <a:off x="3903794" y="4019897"/>
            <a:ext cx="3429000" cy="1338828"/>
          </a:xfrm>
          <a:prstGeom prst="rect">
            <a:avLst/>
          </a:prstGeom>
        </p:spPr>
        <p:txBody>
          <a:bodyPr>
            <a:spAutoFit/>
          </a:bodyPr>
          <a:lstStyle/>
          <a:p>
            <a:r>
              <a:rPr lang="en-US" sz="1350" u="sng" dirty="0"/>
              <a:t>Experiment Outcomes</a:t>
            </a:r>
          </a:p>
          <a:p>
            <a:r>
              <a:rPr lang="en-US" sz="1350" dirty="0"/>
              <a:t>Head, tail</a:t>
            </a:r>
          </a:p>
          <a:p>
            <a:r>
              <a:rPr lang="en-US" sz="1350" dirty="0"/>
              <a:t>Defective, non-defective</a:t>
            </a:r>
          </a:p>
          <a:p>
            <a:r>
              <a:rPr lang="en-US" sz="1350" dirty="0"/>
              <a:t>Purchase, no purchase</a:t>
            </a:r>
          </a:p>
          <a:p>
            <a:r>
              <a:rPr lang="en-US" sz="1350" dirty="0"/>
              <a:t>1, 2, 3, 4, 5, 6</a:t>
            </a:r>
          </a:p>
          <a:p>
            <a:r>
              <a:rPr lang="en-US" sz="1350" dirty="0"/>
              <a:t>Win, lose, tie</a:t>
            </a:r>
          </a:p>
        </p:txBody>
      </p:sp>
    </p:spTree>
    <p:extLst>
      <p:ext uri="{BB962C8B-B14F-4D97-AF65-F5344CB8AC3E}">
        <p14:creationId xmlns:p14="http://schemas.microsoft.com/office/powerpoint/2010/main" val="121008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7E15-CF32-D144-8390-EED9BB324F4D}"/>
              </a:ext>
            </a:extLst>
          </p:cNvPr>
          <p:cNvSpPr>
            <a:spLocks noGrp="1"/>
          </p:cNvSpPr>
          <p:nvPr>
            <p:ph type="title"/>
          </p:nvPr>
        </p:nvSpPr>
        <p:spPr/>
        <p:txBody>
          <a:bodyPr>
            <a:normAutofit fontScale="90000"/>
          </a:bodyPr>
          <a:lstStyle/>
          <a:p>
            <a:r>
              <a:rPr lang="en-US" dirty="0"/>
              <a:t>Basic Requirements for Assigning Probabilities</a:t>
            </a:r>
          </a:p>
        </p:txBody>
      </p:sp>
      <p:sp>
        <p:nvSpPr>
          <p:cNvPr id="3" name="Content Placeholder 2">
            <a:extLst>
              <a:ext uri="{FF2B5EF4-FFF2-40B4-BE49-F238E27FC236}">
                <a16:creationId xmlns:a16="http://schemas.microsoft.com/office/drawing/2014/main" id="{F3AA07BF-3629-C145-8998-813C158A34CC}"/>
              </a:ext>
            </a:extLst>
          </p:cNvPr>
          <p:cNvSpPr>
            <a:spLocks noGrp="1"/>
          </p:cNvSpPr>
          <p:nvPr>
            <p:ph idx="1"/>
          </p:nvPr>
        </p:nvSpPr>
        <p:spPr>
          <a:xfrm>
            <a:off x="1719072" y="2286601"/>
            <a:ext cx="5810441" cy="3302669"/>
          </a:xfrm>
        </p:spPr>
        <p:txBody>
          <a:bodyPr>
            <a:normAutofit fontScale="77500" lnSpcReduction="20000"/>
          </a:bodyPr>
          <a:lstStyle/>
          <a:p>
            <a:r>
              <a:rPr lang="en-US" dirty="0"/>
              <a:t>The probability assigned to each experimental outcome must be between 0 and 1, inclusively.</a:t>
            </a:r>
          </a:p>
          <a:p>
            <a:pPr marL="3572" indent="0">
              <a:buNone/>
            </a:pPr>
            <a:endParaRPr lang="en-US" dirty="0"/>
          </a:p>
          <a:p>
            <a:pPr marL="3572" indent="0">
              <a:buNone/>
            </a:pPr>
            <a:r>
              <a:rPr lang="en-US" dirty="0"/>
              <a:t>where: </a:t>
            </a:r>
            <a:r>
              <a:rPr lang="en-US" i="1" dirty="0" err="1"/>
              <a:t>E</a:t>
            </a:r>
            <a:r>
              <a:rPr lang="en-US" i="1" baseline="-25000" dirty="0" err="1"/>
              <a:t>i</a:t>
            </a:r>
            <a:r>
              <a:rPr lang="en-US" dirty="0"/>
              <a:t>  is the </a:t>
            </a:r>
            <a:r>
              <a:rPr lang="en-US" dirty="0" err="1"/>
              <a:t>ith</a:t>
            </a:r>
            <a:r>
              <a:rPr lang="en-US" dirty="0"/>
              <a:t> experimental outcome and </a:t>
            </a:r>
            <a:r>
              <a:rPr lang="en-US" i="1" dirty="0"/>
              <a:t>P</a:t>
            </a:r>
            <a:r>
              <a:rPr lang="en-US" dirty="0"/>
              <a:t>(</a:t>
            </a:r>
            <a:r>
              <a:rPr lang="en-US" i="1" dirty="0" err="1"/>
              <a:t>E</a:t>
            </a:r>
            <a:r>
              <a:rPr lang="en-US" i="1" baseline="-25000" dirty="0" err="1"/>
              <a:t>i</a:t>
            </a:r>
            <a:r>
              <a:rPr lang="en-US" dirty="0"/>
              <a:t>)  is its probability</a:t>
            </a:r>
          </a:p>
          <a:p>
            <a:pPr marL="3572" indent="0">
              <a:buNone/>
            </a:pPr>
            <a:endParaRPr lang="en-US" dirty="0"/>
          </a:p>
          <a:p>
            <a:r>
              <a:rPr lang="en-US" dirty="0"/>
              <a:t>The sum of the probabilities for all experimental outcomes must equal 1.</a:t>
            </a:r>
          </a:p>
          <a:p>
            <a:pPr marL="3572" indent="0">
              <a:buNone/>
            </a:pPr>
            <a:endParaRPr lang="en-US" dirty="0"/>
          </a:p>
          <a:p>
            <a:pPr marL="3572" indent="0">
              <a:buNone/>
            </a:pPr>
            <a:r>
              <a:rPr lang="en-US" dirty="0"/>
              <a:t>where: n is the number of experimental outcomes</a:t>
            </a:r>
          </a:p>
        </p:txBody>
      </p:sp>
      <p:sp>
        <p:nvSpPr>
          <p:cNvPr id="4" name="Text Box 8">
            <a:extLst>
              <a:ext uri="{FF2B5EF4-FFF2-40B4-BE49-F238E27FC236}">
                <a16:creationId xmlns:a16="http://schemas.microsoft.com/office/drawing/2014/main" id="{C036B173-A123-1A48-926D-57B8B794FD51}"/>
              </a:ext>
            </a:extLst>
          </p:cNvPr>
          <p:cNvSpPr txBox="1">
            <a:spLocks noChangeArrowheads="1"/>
          </p:cNvSpPr>
          <p:nvPr/>
        </p:nvSpPr>
        <p:spPr bwMode="auto">
          <a:xfrm>
            <a:off x="3457575" y="2928938"/>
            <a:ext cx="2244525"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l"/>
            <a:r>
              <a:rPr lang="en-US" dirty="0">
                <a:effectLst>
                  <a:outerShdw sx="1000" sy="1000" algn="tl">
                    <a:srgbClr val="000000"/>
                  </a:outerShdw>
                </a:effectLst>
                <a:latin typeface="Book Antiqua" pitchFamily="18" charset="0"/>
              </a:rPr>
              <a:t>0 </a:t>
            </a:r>
            <a:r>
              <a:rPr lang="en-US" u="sng" dirty="0">
                <a:effectLst>
                  <a:outerShdw sx="1000" sy="1000" algn="tl">
                    <a:srgbClr val="000000"/>
                  </a:outerShdw>
                </a:effectLst>
                <a:latin typeface="Book Antiqua" pitchFamily="18" charset="0"/>
              </a:rPr>
              <a:t>&lt;</a:t>
            </a:r>
            <a:r>
              <a:rPr lang="en-US" dirty="0">
                <a:effectLst>
                  <a:outerShdw sx="1000" sy="1000" algn="tl">
                    <a:srgbClr val="000000"/>
                  </a:outerShdw>
                </a:effectLst>
                <a:latin typeface="Book Antiqua" pitchFamily="18" charset="0"/>
              </a:rPr>
              <a:t> </a:t>
            </a: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err="1">
                <a:effectLst>
                  <a:outerShdw sx="1000" sy="1000" algn="tl">
                    <a:srgbClr val="000000"/>
                  </a:outerShdw>
                </a:effectLst>
                <a:latin typeface="Book Antiqua" pitchFamily="18" charset="0"/>
              </a:rPr>
              <a:t>E</a:t>
            </a:r>
            <a:r>
              <a:rPr lang="en-US" i="1" baseline="-25000" dirty="0" err="1">
                <a:effectLst>
                  <a:outerShdw sx="1000" sy="1000" algn="tl">
                    <a:srgbClr val="000000"/>
                  </a:outerShdw>
                </a:effectLst>
                <a:latin typeface="Book Antiqua" pitchFamily="18" charset="0"/>
              </a:rPr>
              <a:t>i</a:t>
            </a:r>
            <a:r>
              <a:rPr lang="en-US" dirty="0">
                <a:effectLst>
                  <a:outerShdw sx="1000" sy="1000" algn="tl">
                    <a:srgbClr val="000000"/>
                  </a:outerShdw>
                </a:effectLst>
                <a:latin typeface="Book Antiqua" pitchFamily="18" charset="0"/>
              </a:rPr>
              <a:t>) </a:t>
            </a:r>
            <a:r>
              <a:rPr lang="en-US" u="sng" dirty="0">
                <a:effectLst>
                  <a:outerShdw sx="1000" sy="1000" algn="tl">
                    <a:srgbClr val="000000"/>
                  </a:outerShdw>
                </a:effectLst>
                <a:latin typeface="Book Antiqua" pitchFamily="18" charset="0"/>
              </a:rPr>
              <a:t>&lt;</a:t>
            </a:r>
            <a:r>
              <a:rPr lang="en-US" dirty="0">
                <a:effectLst>
                  <a:outerShdw sx="1000" sy="1000" algn="tl">
                    <a:srgbClr val="000000"/>
                  </a:outerShdw>
                </a:effectLst>
                <a:latin typeface="Book Antiqua" pitchFamily="18" charset="0"/>
              </a:rPr>
              <a:t> 1  for all </a:t>
            </a:r>
            <a:r>
              <a:rPr lang="en-US" i="1" dirty="0" err="1">
                <a:effectLst>
                  <a:outerShdw sx="1000" sy="1000" algn="tl">
                    <a:srgbClr val="000000"/>
                  </a:outerShdw>
                </a:effectLst>
                <a:latin typeface="Book Antiqua" pitchFamily="18" charset="0"/>
              </a:rPr>
              <a:t>i</a:t>
            </a:r>
            <a:endParaRPr lang="en-US" i="1" dirty="0">
              <a:effectLst>
                <a:outerShdw sx="1000" sy="1000" algn="tl">
                  <a:srgbClr val="000000"/>
                </a:outerShdw>
              </a:effectLst>
              <a:latin typeface="Book Antiqua" pitchFamily="18" charset="0"/>
            </a:endParaRPr>
          </a:p>
        </p:txBody>
      </p:sp>
      <p:sp>
        <p:nvSpPr>
          <p:cNvPr id="5" name="Text Box 9">
            <a:extLst>
              <a:ext uri="{FF2B5EF4-FFF2-40B4-BE49-F238E27FC236}">
                <a16:creationId xmlns:a16="http://schemas.microsoft.com/office/drawing/2014/main" id="{EACF4E02-D5EE-144F-AD7A-B81B81E45CB8}"/>
              </a:ext>
            </a:extLst>
          </p:cNvPr>
          <p:cNvSpPr txBox="1">
            <a:spLocks noChangeArrowheads="1"/>
          </p:cNvSpPr>
          <p:nvPr/>
        </p:nvSpPr>
        <p:spPr bwMode="auto">
          <a:xfrm>
            <a:off x="2913960" y="4482704"/>
            <a:ext cx="3155031"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l"/>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E</a:t>
            </a:r>
            <a:r>
              <a:rPr lang="en-US" baseline="-25000" dirty="0">
                <a:effectLst>
                  <a:outerShdw sx="1000" sy="1000" algn="tl">
                    <a:srgbClr val="000000"/>
                  </a:outerShdw>
                </a:effectLst>
                <a:latin typeface="Book Antiqua" pitchFamily="18" charset="0"/>
              </a:rPr>
              <a:t>1</a:t>
            </a:r>
            <a:r>
              <a:rPr lang="en-US" dirty="0">
                <a:effectLst>
                  <a:outerShdw sx="1000" sy="1000" algn="tl">
                    <a:srgbClr val="000000"/>
                  </a:outerShdw>
                </a:effectLst>
                <a:latin typeface="Book Antiqua" pitchFamily="18" charset="0"/>
              </a:rPr>
              <a:t>) + </a:t>
            </a: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E</a:t>
            </a:r>
            <a:r>
              <a:rPr lang="en-US" baseline="-25000" dirty="0">
                <a:effectLst>
                  <a:outerShdw sx="1000" sy="1000" algn="tl">
                    <a:srgbClr val="000000"/>
                  </a:outerShdw>
                </a:effectLst>
                <a:latin typeface="Book Antiqua" pitchFamily="18" charset="0"/>
              </a:rPr>
              <a:t>2</a:t>
            </a:r>
            <a:r>
              <a:rPr lang="en-US" dirty="0">
                <a:effectLst>
                  <a:outerShdw sx="1000" sy="1000" algn="tl">
                    <a:srgbClr val="000000"/>
                  </a:outerShdw>
                </a:effectLst>
                <a:latin typeface="Book Antiqua" pitchFamily="18" charset="0"/>
              </a:rPr>
              <a:t>) + . . . + </a:t>
            </a: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err="1">
                <a:effectLst>
                  <a:outerShdw sx="1000" sy="1000" algn="tl">
                    <a:srgbClr val="000000"/>
                  </a:outerShdw>
                </a:effectLst>
                <a:latin typeface="Book Antiqua" pitchFamily="18" charset="0"/>
              </a:rPr>
              <a:t>E</a:t>
            </a:r>
            <a:r>
              <a:rPr lang="en-US" i="1" baseline="-25000" dirty="0" err="1">
                <a:effectLst>
                  <a:outerShdw sx="1000" sy="1000" algn="tl">
                    <a:srgbClr val="000000"/>
                  </a:outerShdw>
                </a:effectLst>
                <a:latin typeface="Book Antiqua" pitchFamily="18" charset="0"/>
              </a:rPr>
              <a:t>n</a:t>
            </a:r>
            <a:r>
              <a:rPr lang="en-US" dirty="0">
                <a:effectLst>
                  <a:outerShdw sx="1000" sy="1000" algn="tl">
                    <a:srgbClr val="000000"/>
                  </a:outerShdw>
                </a:effectLst>
                <a:latin typeface="Book Antiqua" pitchFamily="18" charset="0"/>
              </a:rPr>
              <a:t>) = 1</a:t>
            </a:r>
            <a:endParaRPr lang="en-US" i="1" dirty="0">
              <a:effectLst>
                <a:outerShdw sx="1000" sy="1000" algn="tl">
                  <a:srgbClr val="000000"/>
                </a:outerShdw>
              </a:effectLst>
              <a:latin typeface="Book Antiqua" pitchFamily="18" charset="0"/>
            </a:endParaRPr>
          </a:p>
        </p:txBody>
      </p:sp>
    </p:spTree>
    <p:extLst>
      <p:ext uri="{BB962C8B-B14F-4D97-AF65-F5344CB8AC3E}">
        <p14:creationId xmlns:p14="http://schemas.microsoft.com/office/powerpoint/2010/main" val="3194641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E2C9-B845-D149-A2F5-FDEFD68B1B67}"/>
              </a:ext>
            </a:extLst>
          </p:cNvPr>
          <p:cNvSpPr>
            <a:spLocks noGrp="1"/>
          </p:cNvSpPr>
          <p:nvPr>
            <p:ph type="title"/>
          </p:nvPr>
        </p:nvSpPr>
        <p:spPr/>
        <p:txBody>
          <a:bodyPr>
            <a:normAutofit fontScale="90000"/>
          </a:bodyPr>
          <a:lstStyle/>
          <a:p>
            <a:r>
              <a:rPr lang="en-US" dirty="0"/>
              <a:t>Some Basic Relationships of Probability</a:t>
            </a:r>
          </a:p>
        </p:txBody>
      </p:sp>
      <p:sp>
        <p:nvSpPr>
          <p:cNvPr id="3" name="Content Placeholder 2">
            <a:extLst>
              <a:ext uri="{FF2B5EF4-FFF2-40B4-BE49-F238E27FC236}">
                <a16:creationId xmlns:a16="http://schemas.microsoft.com/office/drawing/2014/main" id="{C6370E6C-10F5-D041-857F-F46191A4D7E9}"/>
              </a:ext>
            </a:extLst>
          </p:cNvPr>
          <p:cNvSpPr>
            <a:spLocks noGrp="1"/>
          </p:cNvSpPr>
          <p:nvPr>
            <p:ph idx="1"/>
          </p:nvPr>
        </p:nvSpPr>
        <p:spPr/>
        <p:txBody>
          <a:bodyPr/>
          <a:lstStyle/>
          <a:p>
            <a:pPr marL="3572" indent="0">
              <a:buNone/>
            </a:pPr>
            <a:r>
              <a:rPr lang="en-US" dirty="0"/>
              <a:t>There are some basic probability relationships that can be used to compute the probability of an event without knowledge of all the sample point probabilities.</a:t>
            </a:r>
          </a:p>
          <a:p>
            <a:r>
              <a:rPr lang="en-US" dirty="0"/>
              <a:t>Complement of an Event</a:t>
            </a:r>
          </a:p>
          <a:p>
            <a:r>
              <a:rPr lang="en-US" dirty="0"/>
              <a:t>Union of Two Events</a:t>
            </a:r>
          </a:p>
          <a:p>
            <a:r>
              <a:rPr lang="en-US" dirty="0"/>
              <a:t>Intersection of Two Events</a:t>
            </a:r>
          </a:p>
          <a:p>
            <a:r>
              <a:rPr lang="en-US" dirty="0"/>
              <a:t>Mutually Exclusive Events</a:t>
            </a:r>
          </a:p>
        </p:txBody>
      </p:sp>
    </p:spTree>
    <p:extLst>
      <p:ext uri="{BB962C8B-B14F-4D97-AF65-F5344CB8AC3E}">
        <p14:creationId xmlns:p14="http://schemas.microsoft.com/office/powerpoint/2010/main" val="4030176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DA91-1B58-C64D-8B85-8740AA1849DB}"/>
              </a:ext>
            </a:extLst>
          </p:cNvPr>
          <p:cNvSpPr>
            <a:spLocks noGrp="1"/>
          </p:cNvSpPr>
          <p:nvPr>
            <p:ph type="title"/>
          </p:nvPr>
        </p:nvSpPr>
        <p:spPr/>
        <p:txBody>
          <a:bodyPr/>
          <a:lstStyle/>
          <a:p>
            <a:r>
              <a:rPr lang="en-US" dirty="0"/>
              <a:t>Complement of an Event</a:t>
            </a:r>
          </a:p>
        </p:txBody>
      </p:sp>
      <p:sp>
        <p:nvSpPr>
          <p:cNvPr id="3" name="Content Placeholder 2">
            <a:extLst>
              <a:ext uri="{FF2B5EF4-FFF2-40B4-BE49-F238E27FC236}">
                <a16:creationId xmlns:a16="http://schemas.microsoft.com/office/drawing/2014/main" id="{3FF706AB-0E8E-FC4F-BF09-42C3AEAD52A3}"/>
              </a:ext>
            </a:extLst>
          </p:cNvPr>
          <p:cNvSpPr>
            <a:spLocks noGrp="1"/>
          </p:cNvSpPr>
          <p:nvPr>
            <p:ph idx="1"/>
          </p:nvPr>
        </p:nvSpPr>
        <p:spPr/>
        <p:txBody>
          <a:bodyPr/>
          <a:lstStyle/>
          <a:p>
            <a:r>
              <a:rPr lang="en-US" dirty="0"/>
              <a:t>The complement of event </a:t>
            </a:r>
            <a:r>
              <a:rPr lang="en-US" i="1" dirty="0"/>
              <a:t>A</a:t>
            </a:r>
            <a:r>
              <a:rPr lang="en-US" dirty="0"/>
              <a:t> is defined to be the event consisting of all sample points that are not in </a:t>
            </a:r>
            <a:r>
              <a:rPr lang="en-US" i="1" dirty="0"/>
              <a:t>A</a:t>
            </a:r>
            <a:r>
              <a:rPr lang="en-US" dirty="0"/>
              <a:t>.</a:t>
            </a:r>
          </a:p>
          <a:p>
            <a:r>
              <a:rPr lang="en-US" dirty="0"/>
              <a:t>The complement of </a:t>
            </a:r>
            <a:r>
              <a:rPr lang="en-US" i="1" dirty="0"/>
              <a:t>A</a:t>
            </a:r>
            <a:r>
              <a:rPr lang="en-US" dirty="0"/>
              <a:t> is denoted by </a:t>
            </a:r>
            <a:r>
              <a:rPr lang="en-US" i="1" dirty="0"/>
              <a:t>A</a:t>
            </a:r>
            <a:r>
              <a:rPr lang="en-US" i="1" baseline="30000" dirty="0"/>
              <a:t>c</a:t>
            </a:r>
            <a:r>
              <a:rPr lang="en-US" dirty="0"/>
              <a:t>.</a:t>
            </a:r>
          </a:p>
        </p:txBody>
      </p:sp>
      <p:sp>
        <p:nvSpPr>
          <p:cNvPr id="4" name="Rectangle 9">
            <a:extLst>
              <a:ext uri="{FF2B5EF4-FFF2-40B4-BE49-F238E27FC236}">
                <a16:creationId xmlns:a16="http://schemas.microsoft.com/office/drawing/2014/main" id="{0C2ED994-7C64-CE44-97F9-0BC04A0C1C8F}"/>
              </a:ext>
            </a:extLst>
          </p:cNvPr>
          <p:cNvSpPr>
            <a:spLocks noChangeArrowheads="1"/>
          </p:cNvSpPr>
          <p:nvPr/>
        </p:nvSpPr>
        <p:spPr bwMode="auto">
          <a:xfrm>
            <a:off x="3082172" y="3526632"/>
            <a:ext cx="2799160" cy="153114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5" name="Oval 10">
            <a:extLst>
              <a:ext uri="{FF2B5EF4-FFF2-40B4-BE49-F238E27FC236}">
                <a16:creationId xmlns:a16="http://schemas.microsoft.com/office/drawing/2014/main" id="{26131CC9-18D4-9744-997D-3114BB68839C}"/>
              </a:ext>
            </a:extLst>
          </p:cNvPr>
          <p:cNvSpPr>
            <a:spLocks noChangeArrowheads="1"/>
          </p:cNvSpPr>
          <p:nvPr/>
        </p:nvSpPr>
        <p:spPr bwMode="auto">
          <a:xfrm>
            <a:off x="3332202" y="3683794"/>
            <a:ext cx="1247775" cy="1190625"/>
          </a:xfrm>
          <a:prstGeom prst="ellipse">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6" name="Rectangle 11">
            <a:extLst>
              <a:ext uri="{FF2B5EF4-FFF2-40B4-BE49-F238E27FC236}">
                <a16:creationId xmlns:a16="http://schemas.microsoft.com/office/drawing/2014/main" id="{71C925D8-F314-F54B-BB17-B5A002490B1F}"/>
              </a:ext>
            </a:extLst>
          </p:cNvPr>
          <p:cNvSpPr>
            <a:spLocks noChangeArrowheads="1"/>
          </p:cNvSpPr>
          <p:nvPr/>
        </p:nvSpPr>
        <p:spPr bwMode="auto">
          <a:xfrm>
            <a:off x="3488175" y="4111229"/>
            <a:ext cx="843854" cy="344326"/>
          </a:xfrm>
          <a:prstGeom prst="rect">
            <a:avLst/>
          </a:prstGeom>
          <a:noFill/>
          <a:ln w="12700">
            <a:noFill/>
            <a:miter lim="800000"/>
            <a:headEnd/>
            <a:tailEnd/>
          </a:ln>
          <a:effectLst/>
        </p:spPr>
        <p:txBody>
          <a:bodyPr wrap="none" lIns="67866" tIns="33338" rIns="67866" bIns="33338">
            <a:spAutoFit/>
          </a:bodyPr>
          <a:lstStyle/>
          <a:p>
            <a:pPr algn="l"/>
            <a:r>
              <a:rPr lang="en-US">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a:effectLst>
                  <a:outerShdw sx="1000" sy="1000" algn="ctr" rotWithShape="0">
                    <a:srgbClr val="000000"/>
                  </a:outerShdw>
                </a:effectLst>
                <a:latin typeface="Calibri" panose="020F0502020204030204" pitchFamily="34" charset="0"/>
                <a:cs typeface="Calibri" panose="020F0502020204030204" pitchFamily="34" charset="0"/>
              </a:rPr>
              <a:t>A</a:t>
            </a:r>
            <a:endParaRPr lang="en-US" i="1">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7" name="Rectangle 12">
            <a:extLst>
              <a:ext uri="{FF2B5EF4-FFF2-40B4-BE49-F238E27FC236}">
                <a16:creationId xmlns:a16="http://schemas.microsoft.com/office/drawing/2014/main" id="{7CF7891E-0032-B445-A3CF-A1D4FEE1C3FE}"/>
              </a:ext>
            </a:extLst>
          </p:cNvPr>
          <p:cNvSpPr>
            <a:spLocks noChangeArrowheads="1"/>
          </p:cNvSpPr>
          <p:nvPr/>
        </p:nvSpPr>
        <p:spPr bwMode="auto">
          <a:xfrm>
            <a:off x="5045513" y="4111229"/>
            <a:ext cx="335830" cy="344326"/>
          </a:xfrm>
          <a:prstGeom prst="rect">
            <a:avLst/>
          </a:prstGeom>
          <a:noFill/>
          <a:ln w="12700">
            <a:noFill/>
            <a:miter lim="800000"/>
            <a:headEnd/>
            <a:tailEnd/>
          </a:ln>
          <a:effectLst/>
        </p:spPr>
        <p:txBody>
          <a:bodyPr wrap="none" lIns="67866" tIns="33338" rIns="67866" bIns="33338">
            <a:spAutoFit/>
          </a:bodyPr>
          <a:lstStyle/>
          <a:p>
            <a:pPr algn="l"/>
            <a:r>
              <a:rPr lang="en-US" i="1">
                <a:effectLst>
                  <a:outerShdw sx="1000" sy="1000" algn="ctr" rotWithShape="0">
                    <a:srgbClr val="000000"/>
                  </a:outerShdw>
                </a:effectLst>
                <a:latin typeface="Calibri" panose="020F0502020204030204" pitchFamily="34" charset="0"/>
                <a:cs typeface="Calibri" panose="020F0502020204030204" pitchFamily="34" charset="0"/>
              </a:rPr>
              <a:t>A</a:t>
            </a:r>
            <a:r>
              <a:rPr lang="en-US" baseline="40000">
                <a:effectLst>
                  <a:outerShdw sx="1000" sy="1000" algn="ctr" rotWithShape="0">
                    <a:srgbClr val="000000"/>
                  </a:outerShdw>
                </a:effectLst>
                <a:latin typeface="Calibri" panose="020F0502020204030204" pitchFamily="34" charset="0"/>
                <a:cs typeface="Calibri" panose="020F0502020204030204" pitchFamily="34" charset="0"/>
              </a:rPr>
              <a:t>c</a:t>
            </a:r>
            <a:endParaRPr lang="en-US" baseline="4000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8" name="Rectangle 13">
            <a:extLst>
              <a:ext uri="{FF2B5EF4-FFF2-40B4-BE49-F238E27FC236}">
                <a16:creationId xmlns:a16="http://schemas.microsoft.com/office/drawing/2014/main" id="{D14DF0EA-2C4E-DA48-8750-B4F1E8B7E3AC}"/>
              </a:ext>
            </a:extLst>
          </p:cNvPr>
          <p:cNvSpPr>
            <a:spLocks noChangeArrowheads="1"/>
          </p:cNvSpPr>
          <p:nvPr/>
        </p:nvSpPr>
        <p:spPr bwMode="auto">
          <a:xfrm>
            <a:off x="6217088" y="3854053"/>
            <a:ext cx="845585" cy="5659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Sample</a:t>
            </a:r>
          </a:p>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Space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S</a:t>
            </a:r>
          </a:p>
        </p:txBody>
      </p:sp>
      <p:sp>
        <p:nvSpPr>
          <p:cNvPr id="9" name="Line 17">
            <a:extLst>
              <a:ext uri="{FF2B5EF4-FFF2-40B4-BE49-F238E27FC236}">
                <a16:creationId xmlns:a16="http://schemas.microsoft.com/office/drawing/2014/main" id="{2722304C-BDE2-2E45-9E00-10280686C380}"/>
              </a:ext>
            </a:extLst>
          </p:cNvPr>
          <p:cNvSpPr>
            <a:spLocks noChangeShapeType="1"/>
          </p:cNvSpPr>
          <p:nvPr/>
        </p:nvSpPr>
        <p:spPr bwMode="auto">
          <a:xfrm flipV="1">
            <a:off x="5884902" y="4236244"/>
            <a:ext cx="300038" cy="0"/>
          </a:xfrm>
          <a:prstGeom prst="line">
            <a:avLst/>
          </a:prstGeom>
          <a:noFill/>
          <a:ln w="19050">
            <a:solidFill>
              <a:schemeClr val="tx1"/>
            </a:solidFill>
            <a:round/>
            <a:headEnd type="triangle" w="med" len="med"/>
            <a:tailEnd/>
          </a:ln>
          <a:effectLst>
            <a:outerShdw dist="17961" dir="2700000" algn="ctr" rotWithShape="0">
              <a:schemeClr val="bg2"/>
            </a:outerShdw>
          </a:effectLst>
        </p:spPr>
        <p:txBody>
          <a:bodyP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0" name="AutoShape 20">
            <a:extLst>
              <a:ext uri="{FF2B5EF4-FFF2-40B4-BE49-F238E27FC236}">
                <a16:creationId xmlns:a16="http://schemas.microsoft.com/office/drawing/2014/main" id="{A210F2E0-293B-D843-BE07-4A012764862E}"/>
              </a:ext>
            </a:extLst>
          </p:cNvPr>
          <p:cNvSpPr>
            <a:spLocks noChangeArrowheads="1"/>
          </p:cNvSpPr>
          <p:nvPr/>
        </p:nvSpPr>
        <p:spPr bwMode="auto">
          <a:xfrm>
            <a:off x="1719072" y="4764881"/>
            <a:ext cx="1200150" cy="700088"/>
          </a:xfrm>
          <a:prstGeom prst="wedgeRoundRectCallout">
            <a:avLst>
              <a:gd name="adj1" fmla="val 74704"/>
              <a:gd name="adj2" fmla="val -91157"/>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nSpc>
                <a:spcPct val="90000"/>
              </a:lnSpc>
            </a:pPr>
            <a:r>
              <a:rPr lang="en-US" sz="1950">
                <a:effectLst>
                  <a:outerShdw sx="1000" sy="1000" algn="ctr" rotWithShape="0">
                    <a:srgbClr val="000000"/>
                  </a:outerShdw>
                </a:effectLst>
                <a:latin typeface="Calibri" panose="020F0502020204030204" pitchFamily="34" charset="0"/>
                <a:cs typeface="Calibri" panose="020F0502020204030204" pitchFamily="34" charset="0"/>
              </a:rPr>
              <a:t>Venn</a:t>
            </a:r>
          </a:p>
          <a:p>
            <a:pPr>
              <a:lnSpc>
                <a:spcPct val="90000"/>
              </a:lnSpc>
            </a:pPr>
            <a:r>
              <a:rPr lang="en-US" sz="1950">
                <a:effectLst>
                  <a:outerShdw sx="1000" sy="1000" algn="ctr" rotWithShape="0">
                    <a:srgbClr val="000000"/>
                  </a:outerShdw>
                </a:effectLst>
                <a:latin typeface="Calibri" panose="020F0502020204030204" pitchFamily="34" charset="0"/>
                <a:cs typeface="Calibri" panose="020F0502020204030204" pitchFamily="34" charset="0"/>
              </a:rPr>
              <a:t>Diagram</a:t>
            </a:r>
          </a:p>
        </p:txBody>
      </p:sp>
    </p:spTree>
    <p:extLst>
      <p:ext uri="{BB962C8B-B14F-4D97-AF65-F5344CB8AC3E}">
        <p14:creationId xmlns:p14="http://schemas.microsoft.com/office/powerpoint/2010/main" val="3013448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0E9A7-7E0D-324C-A283-39718D8A8EE4}"/>
              </a:ext>
            </a:extLst>
          </p:cNvPr>
          <p:cNvSpPr>
            <a:spLocks noGrp="1"/>
          </p:cNvSpPr>
          <p:nvPr>
            <p:ph type="title"/>
          </p:nvPr>
        </p:nvSpPr>
        <p:spPr/>
        <p:txBody>
          <a:bodyPr/>
          <a:lstStyle/>
          <a:p>
            <a:r>
              <a:rPr lang="en-US" dirty="0"/>
              <a:t>Union of Two Events</a:t>
            </a:r>
          </a:p>
        </p:txBody>
      </p:sp>
      <p:sp>
        <p:nvSpPr>
          <p:cNvPr id="3" name="Content Placeholder 2">
            <a:extLst>
              <a:ext uri="{FF2B5EF4-FFF2-40B4-BE49-F238E27FC236}">
                <a16:creationId xmlns:a16="http://schemas.microsoft.com/office/drawing/2014/main" id="{310C075C-9821-BE49-BA55-5891E1B3D403}"/>
              </a:ext>
            </a:extLst>
          </p:cNvPr>
          <p:cNvSpPr>
            <a:spLocks noGrp="1"/>
          </p:cNvSpPr>
          <p:nvPr>
            <p:ph idx="1"/>
          </p:nvPr>
        </p:nvSpPr>
        <p:spPr/>
        <p:txBody>
          <a:bodyPr/>
          <a:lstStyle/>
          <a:p>
            <a:r>
              <a:rPr lang="en-US" dirty="0"/>
              <a:t>The union of events A and B is the event containing all sample points that are in A or B or both.</a:t>
            </a:r>
          </a:p>
          <a:p>
            <a:r>
              <a:rPr lang="en-US" dirty="0"/>
              <a:t>The union of events A and B is denoted by A ∪ B.</a:t>
            </a:r>
          </a:p>
        </p:txBody>
      </p:sp>
      <p:sp>
        <p:nvSpPr>
          <p:cNvPr id="4" name="Rectangle 9">
            <a:extLst>
              <a:ext uri="{FF2B5EF4-FFF2-40B4-BE49-F238E27FC236}">
                <a16:creationId xmlns:a16="http://schemas.microsoft.com/office/drawing/2014/main" id="{21D1F0F2-FECF-6345-9AED-017CD177C45A}"/>
              </a:ext>
            </a:extLst>
          </p:cNvPr>
          <p:cNvSpPr>
            <a:spLocks noChangeArrowheads="1"/>
          </p:cNvSpPr>
          <p:nvPr/>
        </p:nvSpPr>
        <p:spPr bwMode="auto">
          <a:xfrm>
            <a:off x="3082172" y="3526632"/>
            <a:ext cx="2799160" cy="153114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5" name="Oval 10">
            <a:extLst>
              <a:ext uri="{FF2B5EF4-FFF2-40B4-BE49-F238E27FC236}">
                <a16:creationId xmlns:a16="http://schemas.microsoft.com/office/drawing/2014/main" id="{8F0F9740-C45A-6245-843A-9A696C68514C}"/>
              </a:ext>
            </a:extLst>
          </p:cNvPr>
          <p:cNvSpPr>
            <a:spLocks noChangeArrowheads="1"/>
          </p:cNvSpPr>
          <p:nvPr/>
        </p:nvSpPr>
        <p:spPr bwMode="auto">
          <a:xfrm>
            <a:off x="3332202" y="3683794"/>
            <a:ext cx="1247775" cy="1190625"/>
          </a:xfrm>
          <a:prstGeom prst="ellipse">
            <a:avLst/>
          </a:prstGeom>
          <a:solidFill>
            <a:schemeClr val="accent4">
              <a:alpha val="68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6" name="Rectangle 11">
            <a:extLst>
              <a:ext uri="{FF2B5EF4-FFF2-40B4-BE49-F238E27FC236}">
                <a16:creationId xmlns:a16="http://schemas.microsoft.com/office/drawing/2014/main" id="{E2984687-4AB8-494F-BE04-B9E81B31339E}"/>
              </a:ext>
            </a:extLst>
          </p:cNvPr>
          <p:cNvSpPr>
            <a:spLocks noChangeArrowheads="1"/>
          </p:cNvSpPr>
          <p:nvPr/>
        </p:nvSpPr>
        <p:spPr bwMode="auto">
          <a:xfrm>
            <a:off x="3488175" y="4111229"/>
            <a:ext cx="843854"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A</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8" name="Rectangle 13">
            <a:extLst>
              <a:ext uri="{FF2B5EF4-FFF2-40B4-BE49-F238E27FC236}">
                <a16:creationId xmlns:a16="http://schemas.microsoft.com/office/drawing/2014/main" id="{D0A11B2C-E022-8445-B2FA-E3587C1F7012}"/>
              </a:ext>
            </a:extLst>
          </p:cNvPr>
          <p:cNvSpPr>
            <a:spLocks noChangeArrowheads="1"/>
          </p:cNvSpPr>
          <p:nvPr/>
        </p:nvSpPr>
        <p:spPr bwMode="auto">
          <a:xfrm>
            <a:off x="6217088" y="3854053"/>
            <a:ext cx="845585" cy="5659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Sample</a:t>
            </a:r>
          </a:p>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Space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S</a:t>
            </a:r>
          </a:p>
        </p:txBody>
      </p:sp>
      <p:sp>
        <p:nvSpPr>
          <p:cNvPr id="9" name="Line 17">
            <a:extLst>
              <a:ext uri="{FF2B5EF4-FFF2-40B4-BE49-F238E27FC236}">
                <a16:creationId xmlns:a16="http://schemas.microsoft.com/office/drawing/2014/main" id="{4BA91253-7D88-FA41-904E-77E16C3A120D}"/>
              </a:ext>
            </a:extLst>
          </p:cNvPr>
          <p:cNvSpPr>
            <a:spLocks noChangeShapeType="1"/>
          </p:cNvSpPr>
          <p:nvPr/>
        </p:nvSpPr>
        <p:spPr bwMode="auto">
          <a:xfrm flipV="1">
            <a:off x="5884902" y="4236244"/>
            <a:ext cx="300038" cy="0"/>
          </a:xfrm>
          <a:prstGeom prst="line">
            <a:avLst/>
          </a:prstGeom>
          <a:noFill/>
          <a:ln w="19050">
            <a:solidFill>
              <a:schemeClr val="tx1"/>
            </a:solidFill>
            <a:round/>
            <a:headEnd type="triangle" w="med" len="med"/>
            <a:tailEnd/>
          </a:ln>
          <a:effectLst>
            <a:outerShdw dist="17961" dir="2700000" algn="ctr" rotWithShape="0">
              <a:schemeClr val="bg2"/>
            </a:outerShdw>
          </a:effectLst>
        </p:spPr>
        <p:txBody>
          <a:bodyP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0" name="Oval 10">
            <a:extLst>
              <a:ext uri="{FF2B5EF4-FFF2-40B4-BE49-F238E27FC236}">
                <a16:creationId xmlns:a16="http://schemas.microsoft.com/office/drawing/2014/main" id="{373627F5-76E5-364E-B9BF-3E16BC2B503F}"/>
              </a:ext>
            </a:extLst>
          </p:cNvPr>
          <p:cNvSpPr>
            <a:spLocks noChangeArrowheads="1"/>
          </p:cNvSpPr>
          <p:nvPr/>
        </p:nvSpPr>
        <p:spPr bwMode="auto">
          <a:xfrm>
            <a:off x="4382425" y="3683794"/>
            <a:ext cx="1247775" cy="1190625"/>
          </a:xfrm>
          <a:prstGeom prst="ellipse">
            <a:avLst/>
          </a:prstGeom>
          <a:solidFill>
            <a:schemeClr val="accent4">
              <a:alpha val="7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1" name="Rectangle 11">
            <a:extLst>
              <a:ext uri="{FF2B5EF4-FFF2-40B4-BE49-F238E27FC236}">
                <a16:creationId xmlns:a16="http://schemas.microsoft.com/office/drawing/2014/main" id="{B007AAE3-A065-E542-AA4B-A3CD07E15E2F}"/>
              </a:ext>
            </a:extLst>
          </p:cNvPr>
          <p:cNvSpPr>
            <a:spLocks noChangeArrowheads="1"/>
          </p:cNvSpPr>
          <p:nvPr/>
        </p:nvSpPr>
        <p:spPr bwMode="auto">
          <a:xfrm>
            <a:off x="4631792" y="4106944"/>
            <a:ext cx="835839"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B</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6179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E2BF-DB86-5B4A-AA5B-E3428C37255A}"/>
              </a:ext>
            </a:extLst>
          </p:cNvPr>
          <p:cNvSpPr>
            <a:spLocks noGrp="1"/>
          </p:cNvSpPr>
          <p:nvPr>
            <p:ph type="title"/>
          </p:nvPr>
        </p:nvSpPr>
        <p:spPr/>
        <p:txBody>
          <a:bodyPr/>
          <a:lstStyle/>
          <a:p>
            <a:r>
              <a:rPr lang="en-US" dirty="0"/>
              <a:t>Intersection of Two Events</a:t>
            </a:r>
          </a:p>
        </p:txBody>
      </p:sp>
      <p:sp>
        <p:nvSpPr>
          <p:cNvPr id="3" name="Content Placeholder 2">
            <a:extLst>
              <a:ext uri="{FF2B5EF4-FFF2-40B4-BE49-F238E27FC236}">
                <a16:creationId xmlns:a16="http://schemas.microsoft.com/office/drawing/2014/main" id="{57435009-698E-E646-9133-B897462E5310}"/>
              </a:ext>
            </a:extLst>
          </p:cNvPr>
          <p:cNvSpPr>
            <a:spLocks noGrp="1"/>
          </p:cNvSpPr>
          <p:nvPr>
            <p:ph idx="1"/>
          </p:nvPr>
        </p:nvSpPr>
        <p:spPr>
          <a:xfrm>
            <a:off x="1719073" y="2286603"/>
            <a:ext cx="5467541" cy="2106805"/>
          </a:xfrm>
        </p:spPr>
        <p:txBody>
          <a:bodyPr/>
          <a:lstStyle/>
          <a:p>
            <a:r>
              <a:rPr lang="en-US" dirty="0"/>
              <a:t>The intersection of events A and B is the set of all sample points that are in both A and B.</a:t>
            </a:r>
          </a:p>
          <a:p>
            <a:r>
              <a:rPr lang="en-US" dirty="0"/>
              <a:t>The intersection of events A and B is denoted by A ∩ </a:t>
            </a:r>
            <a:r>
              <a:rPr lang="el-GR" dirty="0"/>
              <a:t>Β.</a:t>
            </a:r>
            <a:endParaRPr lang="en-US" dirty="0"/>
          </a:p>
        </p:txBody>
      </p:sp>
      <p:sp>
        <p:nvSpPr>
          <p:cNvPr id="4" name="Rectangle 9">
            <a:extLst>
              <a:ext uri="{FF2B5EF4-FFF2-40B4-BE49-F238E27FC236}">
                <a16:creationId xmlns:a16="http://schemas.microsoft.com/office/drawing/2014/main" id="{61B7BFC6-E75F-3C4B-80AD-EFD8BA2746A4}"/>
              </a:ext>
            </a:extLst>
          </p:cNvPr>
          <p:cNvSpPr>
            <a:spLocks noChangeArrowheads="1"/>
          </p:cNvSpPr>
          <p:nvPr/>
        </p:nvSpPr>
        <p:spPr bwMode="auto">
          <a:xfrm>
            <a:off x="3082172" y="3526632"/>
            <a:ext cx="2799160" cy="153114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5" name="Oval 10">
            <a:extLst>
              <a:ext uri="{FF2B5EF4-FFF2-40B4-BE49-F238E27FC236}">
                <a16:creationId xmlns:a16="http://schemas.microsoft.com/office/drawing/2014/main" id="{6070B6C9-59B9-9D44-80A9-199ADFE4EFEF}"/>
              </a:ext>
            </a:extLst>
          </p:cNvPr>
          <p:cNvSpPr>
            <a:spLocks noChangeArrowheads="1"/>
          </p:cNvSpPr>
          <p:nvPr/>
        </p:nvSpPr>
        <p:spPr bwMode="auto">
          <a:xfrm>
            <a:off x="3332202" y="3683794"/>
            <a:ext cx="1247775" cy="1190625"/>
          </a:xfrm>
          <a:prstGeom prst="ellipse">
            <a:avLst/>
          </a:prstGeom>
          <a:solidFill>
            <a:schemeClr val="accent4">
              <a:alpha val="68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6" name="Rectangle 11">
            <a:extLst>
              <a:ext uri="{FF2B5EF4-FFF2-40B4-BE49-F238E27FC236}">
                <a16:creationId xmlns:a16="http://schemas.microsoft.com/office/drawing/2014/main" id="{B0B96976-5400-194F-9C2E-9A09D8C4E19D}"/>
              </a:ext>
            </a:extLst>
          </p:cNvPr>
          <p:cNvSpPr>
            <a:spLocks noChangeArrowheads="1"/>
          </p:cNvSpPr>
          <p:nvPr/>
        </p:nvSpPr>
        <p:spPr bwMode="auto">
          <a:xfrm>
            <a:off x="3488175" y="4111229"/>
            <a:ext cx="843854"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A</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7" name="Rectangle 13">
            <a:extLst>
              <a:ext uri="{FF2B5EF4-FFF2-40B4-BE49-F238E27FC236}">
                <a16:creationId xmlns:a16="http://schemas.microsoft.com/office/drawing/2014/main" id="{EFAED44C-C9CE-9348-BC08-1673E19D37F4}"/>
              </a:ext>
            </a:extLst>
          </p:cNvPr>
          <p:cNvSpPr>
            <a:spLocks noChangeArrowheads="1"/>
          </p:cNvSpPr>
          <p:nvPr/>
        </p:nvSpPr>
        <p:spPr bwMode="auto">
          <a:xfrm>
            <a:off x="6217088" y="3854053"/>
            <a:ext cx="845585" cy="5659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Sample</a:t>
            </a:r>
          </a:p>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Space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S</a:t>
            </a:r>
          </a:p>
        </p:txBody>
      </p:sp>
      <p:sp>
        <p:nvSpPr>
          <p:cNvPr id="8" name="Line 17">
            <a:extLst>
              <a:ext uri="{FF2B5EF4-FFF2-40B4-BE49-F238E27FC236}">
                <a16:creationId xmlns:a16="http://schemas.microsoft.com/office/drawing/2014/main" id="{9CCC1A24-8C77-0545-A4B8-784180B10975}"/>
              </a:ext>
            </a:extLst>
          </p:cNvPr>
          <p:cNvSpPr>
            <a:spLocks noChangeShapeType="1"/>
          </p:cNvSpPr>
          <p:nvPr/>
        </p:nvSpPr>
        <p:spPr bwMode="auto">
          <a:xfrm flipV="1">
            <a:off x="5884902" y="4236244"/>
            <a:ext cx="300038" cy="0"/>
          </a:xfrm>
          <a:prstGeom prst="line">
            <a:avLst/>
          </a:prstGeom>
          <a:noFill/>
          <a:ln w="19050">
            <a:solidFill>
              <a:schemeClr val="tx1"/>
            </a:solidFill>
            <a:round/>
            <a:headEnd type="triangle" w="med" len="med"/>
            <a:tailEnd/>
          </a:ln>
          <a:effectLst>
            <a:outerShdw dist="17961" dir="2700000" algn="ctr" rotWithShape="0">
              <a:schemeClr val="bg2"/>
            </a:outerShdw>
          </a:effectLst>
        </p:spPr>
        <p:txBody>
          <a:bodyP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9" name="Oval 10">
            <a:extLst>
              <a:ext uri="{FF2B5EF4-FFF2-40B4-BE49-F238E27FC236}">
                <a16:creationId xmlns:a16="http://schemas.microsoft.com/office/drawing/2014/main" id="{B13B9AB9-5853-AA4F-A946-2AAB49C95D2C}"/>
              </a:ext>
            </a:extLst>
          </p:cNvPr>
          <p:cNvSpPr>
            <a:spLocks noChangeArrowheads="1"/>
          </p:cNvSpPr>
          <p:nvPr/>
        </p:nvSpPr>
        <p:spPr bwMode="auto">
          <a:xfrm>
            <a:off x="4382425" y="3683794"/>
            <a:ext cx="1247775" cy="1190625"/>
          </a:xfrm>
          <a:prstGeom prst="ellipse">
            <a:avLst/>
          </a:prstGeom>
          <a:solidFill>
            <a:schemeClr val="accent4">
              <a:alpha val="7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0" name="Rectangle 11">
            <a:extLst>
              <a:ext uri="{FF2B5EF4-FFF2-40B4-BE49-F238E27FC236}">
                <a16:creationId xmlns:a16="http://schemas.microsoft.com/office/drawing/2014/main" id="{842787E6-67BB-1C46-A0C8-04DDC0EBF31C}"/>
              </a:ext>
            </a:extLst>
          </p:cNvPr>
          <p:cNvSpPr>
            <a:spLocks noChangeArrowheads="1"/>
          </p:cNvSpPr>
          <p:nvPr/>
        </p:nvSpPr>
        <p:spPr bwMode="auto">
          <a:xfrm>
            <a:off x="4631792" y="4106944"/>
            <a:ext cx="835839"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B</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1" name="Freeform 19">
            <a:extLst>
              <a:ext uri="{FF2B5EF4-FFF2-40B4-BE49-F238E27FC236}">
                <a16:creationId xmlns:a16="http://schemas.microsoft.com/office/drawing/2014/main" id="{958779FA-FC19-3F43-9BB1-A3803281FE87}"/>
              </a:ext>
            </a:extLst>
          </p:cNvPr>
          <p:cNvSpPr>
            <a:spLocks/>
          </p:cNvSpPr>
          <p:nvPr/>
        </p:nvSpPr>
        <p:spPr bwMode="auto">
          <a:xfrm>
            <a:off x="4378854" y="3952875"/>
            <a:ext cx="201124" cy="686991"/>
          </a:xfrm>
          <a:custGeom>
            <a:avLst/>
            <a:gdLst/>
            <a:ahLst/>
            <a:cxnLst>
              <a:cxn ang="0">
                <a:pos x="110" y="0"/>
              </a:cxn>
              <a:cxn ang="0">
                <a:pos x="98" y="18"/>
              </a:cxn>
              <a:cxn ang="0">
                <a:pos x="84" y="40"/>
              </a:cxn>
              <a:cxn ang="0">
                <a:pos x="70" y="62"/>
              </a:cxn>
              <a:cxn ang="0">
                <a:pos x="50" y="92"/>
              </a:cxn>
              <a:cxn ang="0">
                <a:pos x="40" y="118"/>
              </a:cxn>
              <a:cxn ang="0">
                <a:pos x="32" y="141"/>
              </a:cxn>
              <a:cxn ang="0">
                <a:pos x="23" y="168"/>
              </a:cxn>
              <a:cxn ang="0">
                <a:pos x="14" y="194"/>
              </a:cxn>
              <a:cxn ang="0">
                <a:pos x="10" y="218"/>
              </a:cxn>
              <a:cxn ang="0">
                <a:pos x="6" y="246"/>
              </a:cxn>
              <a:cxn ang="0">
                <a:pos x="2" y="272"/>
              </a:cxn>
              <a:cxn ang="0">
                <a:pos x="0" y="302"/>
              </a:cxn>
              <a:cxn ang="0">
                <a:pos x="0" y="330"/>
              </a:cxn>
              <a:cxn ang="0">
                <a:pos x="2" y="358"/>
              </a:cxn>
              <a:cxn ang="0">
                <a:pos x="6" y="388"/>
              </a:cxn>
              <a:cxn ang="0">
                <a:pos x="10" y="414"/>
              </a:cxn>
              <a:cxn ang="0">
                <a:pos x="18" y="438"/>
              </a:cxn>
              <a:cxn ang="0">
                <a:pos x="26" y="464"/>
              </a:cxn>
              <a:cxn ang="0">
                <a:pos x="36" y="488"/>
              </a:cxn>
              <a:cxn ang="0">
                <a:pos x="48" y="514"/>
              </a:cxn>
              <a:cxn ang="0">
                <a:pos x="60" y="540"/>
              </a:cxn>
              <a:cxn ang="0">
                <a:pos x="74" y="560"/>
              </a:cxn>
              <a:cxn ang="0">
                <a:pos x="84" y="582"/>
              </a:cxn>
              <a:cxn ang="0">
                <a:pos x="102" y="604"/>
              </a:cxn>
              <a:cxn ang="0">
                <a:pos x="122" y="622"/>
              </a:cxn>
              <a:cxn ang="0">
                <a:pos x="138" y="598"/>
              </a:cxn>
              <a:cxn ang="0">
                <a:pos x="156" y="572"/>
              </a:cxn>
              <a:cxn ang="0">
                <a:pos x="172" y="546"/>
              </a:cxn>
              <a:cxn ang="0">
                <a:pos x="186" y="514"/>
              </a:cxn>
              <a:cxn ang="0">
                <a:pos x="196" y="492"/>
              </a:cxn>
              <a:cxn ang="0">
                <a:pos x="204" y="472"/>
              </a:cxn>
              <a:cxn ang="0">
                <a:pos x="212" y="450"/>
              </a:cxn>
              <a:cxn ang="0">
                <a:pos x="218" y="426"/>
              </a:cxn>
              <a:cxn ang="0">
                <a:pos x="224" y="402"/>
              </a:cxn>
              <a:cxn ang="0">
                <a:pos x="226" y="378"/>
              </a:cxn>
              <a:cxn ang="0">
                <a:pos x="228" y="354"/>
              </a:cxn>
              <a:cxn ang="0">
                <a:pos x="230" y="324"/>
              </a:cxn>
              <a:cxn ang="0">
                <a:pos x="230" y="286"/>
              </a:cxn>
              <a:cxn ang="0">
                <a:pos x="226" y="256"/>
              </a:cxn>
              <a:cxn ang="0">
                <a:pos x="222" y="232"/>
              </a:cxn>
              <a:cxn ang="0">
                <a:pos x="220" y="206"/>
              </a:cxn>
              <a:cxn ang="0">
                <a:pos x="212" y="180"/>
              </a:cxn>
              <a:cxn ang="0">
                <a:pos x="204" y="154"/>
              </a:cxn>
              <a:cxn ang="0">
                <a:pos x="194" y="126"/>
              </a:cxn>
              <a:cxn ang="0">
                <a:pos x="184" y="100"/>
              </a:cxn>
              <a:cxn ang="0">
                <a:pos x="168" y="70"/>
              </a:cxn>
              <a:cxn ang="0">
                <a:pos x="152" y="44"/>
              </a:cxn>
              <a:cxn ang="0">
                <a:pos x="138" y="22"/>
              </a:cxn>
              <a:cxn ang="0">
                <a:pos x="120" y="6"/>
              </a:cxn>
            </a:cxnLst>
            <a:rect l="0" t="0" r="r" b="b"/>
            <a:pathLst>
              <a:path w="230" h="622">
                <a:moveTo>
                  <a:pt x="110" y="0"/>
                </a:moveTo>
                <a:lnTo>
                  <a:pt x="98" y="18"/>
                </a:lnTo>
                <a:lnTo>
                  <a:pt x="84" y="40"/>
                </a:lnTo>
                <a:lnTo>
                  <a:pt x="70" y="62"/>
                </a:lnTo>
                <a:lnTo>
                  <a:pt x="50" y="92"/>
                </a:lnTo>
                <a:lnTo>
                  <a:pt x="40" y="118"/>
                </a:lnTo>
                <a:lnTo>
                  <a:pt x="32" y="141"/>
                </a:lnTo>
                <a:lnTo>
                  <a:pt x="23" y="168"/>
                </a:lnTo>
                <a:lnTo>
                  <a:pt x="14" y="194"/>
                </a:lnTo>
                <a:lnTo>
                  <a:pt x="10" y="218"/>
                </a:lnTo>
                <a:lnTo>
                  <a:pt x="6" y="246"/>
                </a:lnTo>
                <a:lnTo>
                  <a:pt x="2" y="272"/>
                </a:lnTo>
                <a:lnTo>
                  <a:pt x="0" y="302"/>
                </a:lnTo>
                <a:lnTo>
                  <a:pt x="0" y="330"/>
                </a:lnTo>
                <a:lnTo>
                  <a:pt x="2" y="358"/>
                </a:lnTo>
                <a:lnTo>
                  <a:pt x="6" y="388"/>
                </a:lnTo>
                <a:lnTo>
                  <a:pt x="10" y="414"/>
                </a:lnTo>
                <a:lnTo>
                  <a:pt x="18" y="438"/>
                </a:lnTo>
                <a:lnTo>
                  <a:pt x="26" y="464"/>
                </a:lnTo>
                <a:lnTo>
                  <a:pt x="36" y="488"/>
                </a:lnTo>
                <a:lnTo>
                  <a:pt x="48" y="514"/>
                </a:lnTo>
                <a:lnTo>
                  <a:pt x="60" y="540"/>
                </a:lnTo>
                <a:lnTo>
                  <a:pt x="74" y="560"/>
                </a:lnTo>
                <a:lnTo>
                  <a:pt x="84" y="582"/>
                </a:lnTo>
                <a:lnTo>
                  <a:pt x="102" y="604"/>
                </a:lnTo>
                <a:lnTo>
                  <a:pt x="122" y="622"/>
                </a:lnTo>
                <a:lnTo>
                  <a:pt x="138" y="598"/>
                </a:lnTo>
                <a:lnTo>
                  <a:pt x="156" y="572"/>
                </a:lnTo>
                <a:lnTo>
                  <a:pt x="172" y="546"/>
                </a:lnTo>
                <a:lnTo>
                  <a:pt x="186" y="514"/>
                </a:lnTo>
                <a:lnTo>
                  <a:pt x="196" y="492"/>
                </a:lnTo>
                <a:lnTo>
                  <a:pt x="204" y="472"/>
                </a:lnTo>
                <a:lnTo>
                  <a:pt x="212" y="450"/>
                </a:lnTo>
                <a:lnTo>
                  <a:pt x="218" y="426"/>
                </a:lnTo>
                <a:lnTo>
                  <a:pt x="224" y="402"/>
                </a:lnTo>
                <a:lnTo>
                  <a:pt x="226" y="378"/>
                </a:lnTo>
                <a:lnTo>
                  <a:pt x="228" y="354"/>
                </a:lnTo>
                <a:lnTo>
                  <a:pt x="230" y="324"/>
                </a:lnTo>
                <a:lnTo>
                  <a:pt x="230" y="286"/>
                </a:lnTo>
                <a:lnTo>
                  <a:pt x="226" y="256"/>
                </a:lnTo>
                <a:lnTo>
                  <a:pt x="222" y="232"/>
                </a:lnTo>
                <a:lnTo>
                  <a:pt x="220" y="206"/>
                </a:lnTo>
                <a:lnTo>
                  <a:pt x="212" y="180"/>
                </a:lnTo>
                <a:lnTo>
                  <a:pt x="204" y="154"/>
                </a:lnTo>
                <a:lnTo>
                  <a:pt x="194" y="126"/>
                </a:lnTo>
                <a:lnTo>
                  <a:pt x="184" y="100"/>
                </a:lnTo>
                <a:lnTo>
                  <a:pt x="168" y="70"/>
                </a:lnTo>
                <a:lnTo>
                  <a:pt x="152" y="44"/>
                </a:lnTo>
                <a:lnTo>
                  <a:pt x="138" y="22"/>
                </a:lnTo>
                <a:lnTo>
                  <a:pt x="120" y="6"/>
                </a:lnTo>
              </a:path>
            </a:pathLst>
          </a:custGeom>
          <a:solidFill>
            <a:srgbClr val="5F5F5F"/>
          </a:solidFill>
          <a:ln w="12700" cap="rnd" cmpd="sng">
            <a:solidFill>
              <a:schemeClr val="tx1"/>
            </a:solidFill>
            <a:prstDash val="solid"/>
            <a:round/>
            <a:headEnd type="none" w="med" len="med"/>
            <a:tailEnd type="none" w="med" len="med"/>
          </a:ln>
          <a:effectLst/>
        </p:spPr>
        <p:txBody>
          <a:bodyPr/>
          <a:lstStyle/>
          <a:p>
            <a:endParaRPr lang="en-US" sz="1350"/>
          </a:p>
        </p:txBody>
      </p:sp>
      <p:sp>
        <p:nvSpPr>
          <p:cNvPr id="12" name="Line 22">
            <a:extLst>
              <a:ext uri="{FF2B5EF4-FFF2-40B4-BE49-F238E27FC236}">
                <a16:creationId xmlns:a16="http://schemas.microsoft.com/office/drawing/2014/main" id="{2D5BF718-CFCE-B04E-B1AF-BC320B5BDAE1}"/>
              </a:ext>
            </a:extLst>
          </p:cNvPr>
          <p:cNvSpPr>
            <a:spLocks noChangeShapeType="1"/>
          </p:cNvSpPr>
          <p:nvPr/>
        </p:nvSpPr>
        <p:spPr bwMode="auto">
          <a:xfrm flipV="1">
            <a:off x="4479415" y="4451269"/>
            <a:ext cx="0" cy="814388"/>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a:lstStyle/>
          <a:p>
            <a:endParaRPr lang="en-US" sz="1350"/>
          </a:p>
        </p:txBody>
      </p:sp>
      <p:sp>
        <p:nvSpPr>
          <p:cNvPr id="13" name="Rectangle 12">
            <a:extLst>
              <a:ext uri="{FF2B5EF4-FFF2-40B4-BE49-F238E27FC236}">
                <a16:creationId xmlns:a16="http://schemas.microsoft.com/office/drawing/2014/main" id="{A73D0961-DC01-F14A-B5E0-4E3F7FF20828}"/>
              </a:ext>
            </a:extLst>
          </p:cNvPr>
          <p:cNvSpPr/>
          <p:nvPr/>
        </p:nvSpPr>
        <p:spPr>
          <a:xfrm>
            <a:off x="3629134" y="5297569"/>
            <a:ext cx="1747914" cy="300082"/>
          </a:xfrm>
          <a:prstGeom prst="rect">
            <a:avLst/>
          </a:prstGeom>
        </p:spPr>
        <p:txBody>
          <a:bodyPr wrap="none">
            <a:spAutoFit/>
          </a:bodyPr>
          <a:lstStyle/>
          <a:p>
            <a:r>
              <a:rPr lang="en-US" sz="1350" dirty="0"/>
              <a:t>Intersection of A and B</a:t>
            </a:r>
          </a:p>
        </p:txBody>
      </p:sp>
    </p:spTree>
    <p:extLst>
      <p:ext uri="{BB962C8B-B14F-4D97-AF65-F5344CB8AC3E}">
        <p14:creationId xmlns:p14="http://schemas.microsoft.com/office/powerpoint/2010/main" val="1301792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3982-2C12-5E44-A833-15930F070BCF}"/>
              </a:ext>
            </a:extLst>
          </p:cNvPr>
          <p:cNvSpPr>
            <a:spLocks noGrp="1"/>
          </p:cNvSpPr>
          <p:nvPr>
            <p:ph type="title"/>
          </p:nvPr>
        </p:nvSpPr>
        <p:spPr/>
        <p:txBody>
          <a:bodyPr/>
          <a:lstStyle/>
          <a:p>
            <a:r>
              <a:rPr lang="en-US" dirty="0"/>
              <a:t>Addition Law</a:t>
            </a:r>
          </a:p>
        </p:txBody>
      </p:sp>
      <p:sp>
        <p:nvSpPr>
          <p:cNvPr id="3" name="Content Placeholder 2">
            <a:extLst>
              <a:ext uri="{FF2B5EF4-FFF2-40B4-BE49-F238E27FC236}">
                <a16:creationId xmlns:a16="http://schemas.microsoft.com/office/drawing/2014/main" id="{D560695C-A7EC-D44D-A28F-45B0A71EBCB2}"/>
              </a:ext>
            </a:extLst>
          </p:cNvPr>
          <p:cNvSpPr>
            <a:spLocks noGrp="1"/>
          </p:cNvSpPr>
          <p:nvPr>
            <p:ph idx="1"/>
          </p:nvPr>
        </p:nvSpPr>
        <p:spPr/>
        <p:txBody>
          <a:bodyPr/>
          <a:lstStyle/>
          <a:p>
            <a:r>
              <a:rPr lang="en-US" dirty="0"/>
              <a:t>The addition law provides a way to compute the probability of event A, or B, or both A and B occurring.</a:t>
            </a:r>
          </a:p>
          <a:p>
            <a:r>
              <a:rPr lang="en-US" dirty="0"/>
              <a:t>The law is written as:</a:t>
            </a:r>
          </a:p>
          <a:p>
            <a:pPr marL="3572" indent="0">
              <a:buNone/>
            </a:pPr>
            <a:r>
              <a:rPr lang="en-US" dirty="0"/>
              <a:t>		P(A ∪ B) = P(A) + P(B) − P(A ∩ B)</a:t>
            </a:r>
          </a:p>
          <a:p>
            <a:pPr marL="3572" indent="0">
              <a:buNone/>
            </a:pPr>
            <a:endParaRPr lang="en-US" dirty="0"/>
          </a:p>
          <a:p>
            <a:pPr marL="3572" indent="0">
              <a:buNone/>
            </a:pPr>
            <a:endParaRPr lang="en-US" dirty="0"/>
          </a:p>
          <a:p>
            <a:r>
              <a:rPr lang="en-US" dirty="0"/>
              <a:t>Try calculating P(M ∪ C) using for Bradley Investments example</a:t>
            </a:r>
          </a:p>
          <a:p>
            <a:pPr marL="3572" indent="0">
              <a:buNone/>
            </a:pPr>
            <a:r>
              <a:rPr lang="en-US" dirty="0"/>
              <a:t>	P(M ∪ C) = P(M) + P(C) − P(M ∩ C)</a:t>
            </a:r>
          </a:p>
        </p:txBody>
      </p:sp>
    </p:spTree>
    <p:extLst>
      <p:ext uri="{BB962C8B-B14F-4D97-AF65-F5344CB8AC3E}">
        <p14:creationId xmlns:p14="http://schemas.microsoft.com/office/powerpoint/2010/main" val="10448676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5C34-C3D9-CF4A-837E-60DA237F2051}"/>
              </a:ext>
            </a:extLst>
          </p:cNvPr>
          <p:cNvSpPr>
            <a:spLocks noGrp="1"/>
          </p:cNvSpPr>
          <p:nvPr>
            <p:ph type="title"/>
          </p:nvPr>
        </p:nvSpPr>
        <p:spPr/>
        <p:txBody>
          <a:bodyPr/>
          <a:lstStyle/>
          <a:p>
            <a:r>
              <a:rPr lang="en-US" dirty="0"/>
              <a:t>Mutually Exclusive Events</a:t>
            </a:r>
          </a:p>
        </p:txBody>
      </p:sp>
      <p:sp>
        <p:nvSpPr>
          <p:cNvPr id="3" name="Content Placeholder 2">
            <a:extLst>
              <a:ext uri="{FF2B5EF4-FFF2-40B4-BE49-F238E27FC236}">
                <a16:creationId xmlns:a16="http://schemas.microsoft.com/office/drawing/2014/main" id="{1F5C3B76-8354-B84C-BE10-39578E44BA5A}"/>
              </a:ext>
            </a:extLst>
          </p:cNvPr>
          <p:cNvSpPr>
            <a:spLocks noGrp="1"/>
          </p:cNvSpPr>
          <p:nvPr>
            <p:ph idx="1"/>
          </p:nvPr>
        </p:nvSpPr>
        <p:spPr>
          <a:xfrm>
            <a:off x="1719072" y="2286601"/>
            <a:ext cx="6067616" cy="1781765"/>
          </a:xfrm>
        </p:spPr>
        <p:txBody>
          <a:bodyPr>
            <a:normAutofit fontScale="62500" lnSpcReduction="20000"/>
          </a:bodyPr>
          <a:lstStyle/>
          <a:p>
            <a:r>
              <a:rPr lang="en-US" dirty="0"/>
              <a:t>Two events are said to be mutually exclusive if the events have no sample points in common. </a:t>
            </a:r>
          </a:p>
          <a:p>
            <a:r>
              <a:rPr lang="en-US" dirty="0"/>
              <a:t>Two events are mutually exclusive if, when one event occurs, the other cannot occur.</a:t>
            </a:r>
          </a:p>
          <a:p>
            <a:r>
              <a:rPr lang="en-US" dirty="0"/>
              <a:t>If events A and B are mutually exclusive, P(A ∩ B) = 0 and hence </a:t>
            </a:r>
          </a:p>
          <a:p>
            <a:pPr marL="3572" indent="0">
              <a:buNone/>
            </a:pPr>
            <a:r>
              <a:rPr lang="en-US" dirty="0"/>
              <a:t>P(A ∪ B) = P(A) + P(B)</a:t>
            </a:r>
          </a:p>
          <a:p>
            <a:endParaRPr lang="en-US" dirty="0"/>
          </a:p>
        </p:txBody>
      </p:sp>
      <p:sp>
        <p:nvSpPr>
          <p:cNvPr id="4" name="Rectangle 9">
            <a:extLst>
              <a:ext uri="{FF2B5EF4-FFF2-40B4-BE49-F238E27FC236}">
                <a16:creationId xmlns:a16="http://schemas.microsoft.com/office/drawing/2014/main" id="{8486401E-EECA-6744-A323-E3D7B1BF6104}"/>
              </a:ext>
            </a:extLst>
          </p:cNvPr>
          <p:cNvSpPr>
            <a:spLocks noChangeArrowheads="1"/>
          </p:cNvSpPr>
          <p:nvPr/>
        </p:nvSpPr>
        <p:spPr bwMode="auto">
          <a:xfrm>
            <a:off x="2353866" y="4180285"/>
            <a:ext cx="3216712" cy="1531144"/>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5" name="Oval 10">
            <a:extLst>
              <a:ext uri="{FF2B5EF4-FFF2-40B4-BE49-F238E27FC236}">
                <a16:creationId xmlns:a16="http://schemas.microsoft.com/office/drawing/2014/main" id="{9943F9F3-7473-D949-95CA-0B1DE15DC323}"/>
              </a:ext>
            </a:extLst>
          </p:cNvPr>
          <p:cNvSpPr>
            <a:spLocks noChangeArrowheads="1"/>
          </p:cNvSpPr>
          <p:nvPr/>
        </p:nvSpPr>
        <p:spPr bwMode="auto">
          <a:xfrm>
            <a:off x="2682563" y="4337447"/>
            <a:ext cx="1247775" cy="1190625"/>
          </a:xfrm>
          <a:prstGeom prst="ellipse">
            <a:avLst/>
          </a:prstGeom>
          <a:solidFill>
            <a:schemeClr val="accent4">
              <a:alpha val="68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6" name="Rectangle 11">
            <a:extLst>
              <a:ext uri="{FF2B5EF4-FFF2-40B4-BE49-F238E27FC236}">
                <a16:creationId xmlns:a16="http://schemas.microsoft.com/office/drawing/2014/main" id="{6413862A-2F7F-9D46-8D65-9114F0F746D5}"/>
              </a:ext>
            </a:extLst>
          </p:cNvPr>
          <p:cNvSpPr>
            <a:spLocks noChangeArrowheads="1"/>
          </p:cNvSpPr>
          <p:nvPr/>
        </p:nvSpPr>
        <p:spPr bwMode="auto">
          <a:xfrm>
            <a:off x="2838536" y="4764882"/>
            <a:ext cx="843854"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A</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7" name="Rectangle 13">
            <a:extLst>
              <a:ext uri="{FF2B5EF4-FFF2-40B4-BE49-F238E27FC236}">
                <a16:creationId xmlns:a16="http://schemas.microsoft.com/office/drawing/2014/main" id="{4FDBA949-8D26-CF4A-AE0F-87576FF030B6}"/>
              </a:ext>
            </a:extLst>
          </p:cNvPr>
          <p:cNvSpPr>
            <a:spLocks noChangeArrowheads="1"/>
          </p:cNvSpPr>
          <p:nvPr/>
        </p:nvSpPr>
        <p:spPr bwMode="auto">
          <a:xfrm>
            <a:off x="5906335" y="4507706"/>
            <a:ext cx="845585" cy="5659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lIns="67866" tIns="33338" rIns="67866" bIns="33338">
            <a:spAutoFit/>
          </a:bodyPr>
          <a:lstStyle/>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Sample</a:t>
            </a:r>
          </a:p>
          <a:p>
            <a:pPr algn="l">
              <a:lnSpc>
                <a:spcPct val="90000"/>
              </a:lnSpc>
            </a:pPr>
            <a:r>
              <a:rPr lang="en-US" dirty="0">
                <a:effectLst>
                  <a:outerShdw sx="1000" sy="1000" algn="ctr" rotWithShape="0">
                    <a:srgbClr val="000000"/>
                  </a:outerShdw>
                </a:effectLst>
                <a:latin typeface="Calibri" panose="020F0502020204030204" pitchFamily="34" charset="0"/>
                <a:cs typeface="Calibri" panose="020F0502020204030204" pitchFamily="34" charset="0"/>
              </a:rPr>
              <a:t>Space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S</a:t>
            </a:r>
          </a:p>
        </p:txBody>
      </p:sp>
      <p:sp>
        <p:nvSpPr>
          <p:cNvPr id="8" name="Line 17">
            <a:extLst>
              <a:ext uri="{FF2B5EF4-FFF2-40B4-BE49-F238E27FC236}">
                <a16:creationId xmlns:a16="http://schemas.microsoft.com/office/drawing/2014/main" id="{BE57769A-BEBD-F94D-8611-5B66825A2099}"/>
              </a:ext>
            </a:extLst>
          </p:cNvPr>
          <p:cNvSpPr>
            <a:spLocks noChangeShapeType="1"/>
          </p:cNvSpPr>
          <p:nvPr/>
        </p:nvSpPr>
        <p:spPr bwMode="auto">
          <a:xfrm flipV="1">
            <a:off x="5574148" y="4889897"/>
            <a:ext cx="300038" cy="0"/>
          </a:xfrm>
          <a:prstGeom prst="line">
            <a:avLst/>
          </a:prstGeom>
          <a:noFill/>
          <a:ln w="19050">
            <a:solidFill>
              <a:schemeClr val="tx1"/>
            </a:solidFill>
            <a:round/>
            <a:headEnd type="triangle" w="med" len="med"/>
            <a:tailEnd/>
          </a:ln>
          <a:effectLst>
            <a:outerShdw dist="17961" dir="2700000" algn="ctr" rotWithShape="0">
              <a:schemeClr val="bg2"/>
            </a:outerShdw>
          </a:effectLst>
        </p:spPr>
        <p:txBody>
          <a:bodyP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9" name="Oval 10">
            <a:extLst>
              <a:ext uri="{FF2B5EF4-FFF2-40B4-BE49-F238E27FC236}">
                <a16:creationId xmlns:a16="http://schemas.microsoft.com/office/drawing/2014/main" id="{8CC44EEE-A5D5-A14F-A0B6-93ABB916FB14}"/>
              </a:ext>
            </a:extLst>
          </p:cNvPr>
          <p:cNvSpPr>
            <a:spLocks noChangeArrowheads="1"/>
          </p:cNvSpPr>
          <p:nvPr/>
        </p:nvSpPr>
        <p:spPr bwMode="auto">
          <a:xfrm>
            <a:off x="4071671" y="4337447"/>
            <a:ext cx="1247775" cy="1190625"/>
          </a:xfrm>
          <a:prstGeom prst="ellipse">
            <a:avLst/>
          </a:prstGeom>
          <a:solidFill>
            <a:schemeClr val="accent4">
              <a:alpha val="70000"/>
            </a:schemeClr>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endParaRPr lang="en-US" sz="1350">
              <a:effectLst>
                <a:outerShdw sx="1000" sy="1000" algn="ctr" rotWithShape="0">
                  <a:srgbClr val="000000"/>
                </a:outerShdw>
              </a:effectLst>
              <a:latin typeface="Calibri" panose="020F0502020204030204" pitchFamily="34" charset="0"/>
              <a:cs typeface="Calibri" panose="020F0502020204030204" pitchFamily="34" charset="0"/>
            </a:endParaRPr>
          </a:p>
        </p:txBody>
      </p:sp>
      <p:sp>
        <p:nvSpPr>
          <p:cNvPr id="10" name="Rectangle 11">
            <a:extLst>
              <a:ext uri="{FF2B5EF4-FFF2-40B4-BE49-F238E27FC236}">
                <a16:creationId xmlns:a16="http://schemas.microsoft.com/office/drawing/2014/main" id="{45B50100-43BE-DF4F-BFF3-065AE4A8AFCA}"/>
              </a:ext>
            </a:extLst>
          </p:cNvPr>
          <p:cNvSpPr>
            <a:spLocks noChangeArrowheads="1"/>
          </p:cNvSpPr>
          <p:nvPr/>
        </p:nvSpPr>
        <p:spPr bwMode="auto">
          <a:xfrm>
            <a:off x="4321039" y="4760597"/>
            <a:ext cx="835839" cy="344326"/>
          </a:xfrm>
          <a:prstGeom prst="rect">
            <a:avLst/>
          </a:prstGeom>
          <a:noFill/>
          <a:ln w="12700">
            <a:noFill/>
            <a:miter lim="800000"/>
            <a:headEnd/>
            <a:tailEnd/>
          </a:ln>
          <a:effectLst/>
        </p:spPr>
        <p:txBody>
          <a:bodyPr wrap="none" lIns="67866" tIns="33338" rIns="67866" bIns="33338">
            <a:spAutoFit/>
          </a:bodyPr>
          <a:lstStyle/>
          <a:p>
            <a:pPr algn="l"/>
            <a:r>
              <a:rPr lang="en-US" dirty="0">
                <a:effectLst>
                  <a:outerShdw sx="1000" sy="1000" algn="ctr" rotWithShape="0">
                    <a:srgbClr val="000000"/>
                  </a:outerShdw>
                </a:effectLst>
                <a:latin typeface="Calibri" panose="020F0502020204030204" pitchFamily="34" charset="0"/>
                <a:cs typeface="Calibri" panose="020F0502020204030204" pitchFamily="34" charset="0"/>
              </a:rPr>
              <a:t>Event </a:t>
            </a:r>
            <a:r>
              <a:rPr lang="en-US" i="1" dirty="0">
                <a:effectLst>
                  <a:outerShdw sx="1000" sy="1000" algn="ctr" rotWithShape="0">
                    <a:srgbClr val="000000"/>
                  </a:outerShdw>
                </a:effectLst>
                <a:latin typeface="Calibri" panose="020F0502020204030204" pitchFamily="34" charset="0"/>
                <a:cs typeface="Calibri" panose="020F0502020204030204" pitchFamily="34" charset="0"/>
              </a:rPr>
              <a:t>B</a:t>
            </a:r>
            <a:endParaRPr lang="en-US" i="1" dirty="0">
              <a:solidFill>
                <a:srgbClr val="000000"/>
              </a:solidFill>
              <a:effectLst>
                <a:outerShdw sx="1000" sy="1000" algn="ctr" rotWithShape="0">
                  <a:srgbClr val="000000"/>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2035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19CF1-3453-5846-AEC4-F38F1FAA5692}"/>
              </a:ext>
            </a:extLst>
          </p:cNvPr>
          <p:cNvSpPr>
            <a:spLocks noGrp="1"/>
          </p:cNvSpPr>
          <p:nvPr>
            <p:ph type="title"/>
          </p:nvPr>
        </p:nvSpPr>
        <p:spPr/>
        <p:txBody>
          <a:bodyPr/>
          <a:lstStyle/>
          <a:p>
            <a:r>
              <a:rPr lang="en-US" dirty="0"/>
              <a:t>Conditional Probability</a:t>
            </a:r>
          </a:p>
        </p:txBody>
      </p:sp>
      <p:sp>
        <p:nvSpPr>
          <p:cNvPr id="3" name="Content Placeholder 2">
            <a:extLst>
              <a:ext uri="{FF2B5EF4-FFF2-40B4-BE49-F238E27FC236}">
                <a16:creationId xmlns:a16="http://schemas.microsoft.com/office/drawing/2014/main" id="{B6B48F0C-94AD-CC4D-903C-CF2ED1F14F38}"/>
              </a:ext>
            </a:extLst>
          </p:cNvPr>
          <p:cNvSpPr>
            <a:spLocks noGrp="1"/>
          </p:cNvSpPr>
          <p:nvPr>
            <p:ph idx="1"/>
          </p:nvPr>
        </p:nvSpPr>
        <p:spPr/>
        <p:txBody>
          <a:bodyPr/>
          <a:lstStyle/>
          <a:p>
            <a:r>
              <a:rPr lang="en-US" dirty="0"/>
              <a:t>The probability of an event given that another event has occurred is called a conditional probability.</a:t>
            </a:r>
          </a:p>
          <a:p>
            <a:r>
              <a:rPr lang="en-US" dirty="0"/>
              <a:t>The conditional probability of A given B is denoted by P(A|B).</a:t>
            </a:r>
          </a:p>
          <a:p>
            <a:r>
              <a:rPr lang="en-US" dirty="0"/>
              <a:t>A conditional probability is computed as follows:</a:t>
            </a:r>
          </a:p>
        </p:txBody>
      </p:sp>
      <p:graphicFrame>
        <p:nvGraphicFramePr>
          <p:cNvPr id="5" name="Object 9">
            <a:hlinkClick r:id="" action="ppaction://ole?verb=0"/>
            <a:extLst>
              <a:ext uri="{FF2B5EF4-FFF2-40B4-BE49-F238E27FC236}">
                <a16:creationId xmlns:a16="http://schemas.microsoft.com/office/drawing/2014/main" id="{E963A8EF-F9EA-DD41-A459-22D7DB3AC2FD}"/>
              </a:ext>
            </a:extLst>
          </p:cNvPr>
          <p:cNvGraphicFramePr>
            <a:graphicFrameLocks/>
          </p:cNvGraphicFramePr>
          <p:nvPr/>
        </p:nvGraphicFramePr>
        <p:xfrm>
          <a:off x="3213499" y="3842488"/>
          <a:ext cx="2097881" cy="603647"/>
        </p:xfrm>
        <a:graphic>
          <a:graphicData uri="http://schemas.openxmlformats.org/presentationml/2006/ole">
            <mc:AlternateContent xmlns:mc="http://schemas.openxmlformats.org/markup-compatibility/2006">
              <mc:Choice xmlns:v="urn:schemas-microsoft-com:vml" Requires="v">
                <p:oleObj name="Equation" r:id="rId2" imgW="2971800" imgH="927000" progId="Equation.DSMT4">
                  <p:embed/>
                </p:oleObj>
              </mc:Choice>
              <mc:Fallback>
                <p:oleObj name="Equation" r:id="rId2" imgW="2971800" imgH="927000" progId="Equation.DSMT4">
                  <p:embed/>
                  <p:pic>
                    <p:nvPicPr>
                      <p:cNvPr id="5" name="Object 9">
                        <a:hlinkClick r:id="" action="ppaction://ole?verb=0"/>
                        <a:extLst>
                          <a:ext uri="{FF2B5EF4-FFF2-40B4-BE49-F238E27FC236}">
                            <a16:creationId xmlns:a16="http://schemas.microsoft.com/office/drawing/2014/main" id="{E963A8EF-F9EA-DD41-A459-22D7DB3AC2F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499" y="3842488"/>
                        <a:ext cx="2097881" cy="603647"/>
                      </a:xfrm>
                      <a:prstGeom prst="rect">
                        <a:avLst/>
                      </a:prstGeom>
                      <a:solidFill>
                        <a:schemeClr val="tx1">
                          <a:lumMod val="75000"/>
                          <a:lumOff val="25000"/>
                        </a:schemeClr>
                      </a:solidFill>
                      <a:ln>
                        <a:noFill/>
                      </a:ln>
                      <a:effectLst>
                        <a:outerShdw dist="17961" dir="2700000" algn="ctr" rotWithShape="0">
                          <a:srgbClr val="000000"/>
                        </a:outerShdw>
                      </a:effectLst>
                    </p:spPr>
                  </p:pic>
                </p:oleObj>
              </mc:Fallback>
            </mc:AlternateContent>
          </a:graphicData>
        </a:graphic>
      </p:graphicFrame>
    </p:spTree>
    <p:extLst>
      <p:ext uri="{BB962C8B-B14F-4D97-AF65-F5344CB8AC3E}">
        <p14:creationId xmlns:p14="http://schemas.microsoft.com/office/powerpoint/2010/main" val="125029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2/3*#ppt_w"/>
                                          </p:val>
                                        </p:tav>
                                        <p:tav tm="100000">
                                          <p:val>
                                            <p:strVal val="#ppt_w"/>
                                          </p:val>
                                        </p:tav>
                                      </p:tavLst>
                                    </p:anim>
                                    <p:anim calcmode="lin" valueType="num">
                                      <p:cBhvr>
                                        <p:cTn id="8" dur="500" fill="hold"/>
                                        <p:tgtEl>
                                          <p:spTgt spid="5"/>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EA26-38A6-8746-8F0B-656287F3EF23}"/>
              </a:ext>
            </a:extLst>
          </p:cNvPr>
          <p:cNvSpPr>
            <a:spLocks noGrp="1"/>
          </p:cNvSpPr>
          <p:nvPr>
            <p:ph type="title"/>
          </p:nvPr>
        </p:nvSpPr>
        <p:spPr/>
        <p:txBody>
          <a:bodyPr/>
          <a:lstStyle/>
          <a:p>
            <a:r>
              <a:rPr lang="en-US" dirty="0"/>
              <a:t>Multiplication Law</a:t>
            </a:r>
          </a:p>
        </p:txBody>
      </p:sp>
      <p:sp>
        <p:nvSpPr>
          <p:cNvPr id="3" name="Content Placeholder 2">
            <a:extLst>
              <a:ext uri="{FF2B5EF4-FFF2-40B4-BE49-F238E27FC236}">
                <a16:creationId xmlns:a16="http://schemas.microsoft.com/office/drawing/2014/main" id="{AF59F2D3-E6F5-8843-BAAB-3CBD695D1560}"/>
              </a:ext>
            </a:extLst>
          </p:cNvPr>
          <p:cNvSpPr>
            <a:spLocks noGrp="1"/>
          </p:cNvSpPr>
          <p:nvPr>
            <p:ph idx="1"/>
          </p:nvPr>
        </p:nvSpPr>
        <p:spPr>
          <a:xfrm>
            <a:off x="1073888" y="1905802"/>
            <a:ext cx="6984263" cy="3304151"/>
          </a:xfrm>
        </p:spPr>
        <p:txBody>
          <a:bodyPr/>
          <a:lstStyle/>
          <a:p>
            <a:r>
              <a:rPr lang="en-US" dirty="0"/>
              <a:t>The multiplication law provides a way to compute the probability of the intersection of two events.  </a:t>
            </a:r>
          </a:p>
          <a:p>
            <a:r>
              <a:rPr lang="en-US" dirty="0"/>
              <a:t>The law is written as:</a:t>
            </a:r>
          </a:p>
        </p:txBody>
      </p:sp>
      <p:sp>
        <p:nvSpPr>
          <p:cNvPr id="4" name="Rectangle 7">
            <a:extLst>
              <a:ext uri="{FF2B5EF4-FFF2-40B4-BE49-F238E27FC236}">
                <a16:creationId xmlns:a16="http://schemas.microsoft.com/office/drawing/2014/main" id="{C3CDAFBA-DF7B-7D4A-9496-12A15A7E3C5B}"/>
              </a:ext>
            </a:extLst>
          </p:cNvPr>
          <p:cNvSpPr>
            <a:spLocks noChangeArrowheads="1"/>
          </p:cNvSpPr>
          <p:nvPr/>
        </p:nvSpPr>
        <p:spPr bwMode="auto">
          <a:xfrm>
            <a:off x="2748463" y="3380723"/>
            <a:ext cx="3408759" cy="5572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pPr algn="ctr">
              <a:spcBef>
                <a:spcPct val="20000"/>
              </a:spcBef>
              <a:buClr>
                <a:srgbClr val="66FFFF"/>
              </a:buClr>
              <a:buSzPct val="75000"/>
              <a:buFont typeface="Monotype Sorts" pitchFamily="2" charset="2"/>
              <a:buNone/>
            </a:pP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A</a:t>
            </a:r>
            <a:r>
              <a:rPr lang="en-US" dirty="0">
                <a:effectLst>
                  <a:outerShdw sx="1000" sy="1000" algn="tl">
                    <a:srgbClr val="000000"/>
                  </a:outerShdw>
                </a:effectLst>
                <a:latin typeface="Book Antiqua" pitchFamily="18" charset="0"/>
              </a:rPr>
              <a:t> </a:t>
            </a:r>
            <a:r>
              <a:rPr lang="en-US" dirty="0">
                <a:effectLst>
                  <a:outerShdw sx="1000" sy="1000" algn="tl">
                    <a:srgbClr val="000000"/>
                  </a:outerShdw>
                </a:effectLst>
                <a:latin typeface="Symbol" pitchFamily="18" charset="2"/>
              </a:rPr>
              <a:t></a:t>
            </a:r>
            <a:r>
              <a:rPr lang="en-US" i="1" dirty="0">
                <a:effectLst>
                  <a:outerShdw sx="1000" sy="1000" algn="tl">
                    <a:srgbClr val="000000"/>
                  </a:outerShdw>
                </a:effectLst>
                <a:latin typeface="Book Antiqua" pitchFamily="18" charset="0"/>
              </a:rPr>
              <a:t>B</a:t>
            </a:r>
            <a:r>
              <a:rPr lang="en-US" dirty="0">
                <a:effectLst>
                  <a:outerShdw sx="1000" sy="1000" algn="tl">
                    <a:srgbClr val="000000"/>
                  </a:outerShdw>
                </a:effectLst>
                <a:latin typeface="Book Antiqua" pitchFamily="18" charset="0"/>
              </a:rPr>
              <a:t>) = </a:t>
            </a: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B</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P</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A</a:t>
            </a:r>
            <a:r>
              <a:rPr lang="en-US" dirty="0">
                <a:effectLst>
                  <a:outerShdw sx="1000" sy="1000" algn="tl">
                    <a:srgbClr val="000000"/>
                  </a:outerShdw>
                </a:effectLst>
                <a:latin typeface="Book Antiqua" pitchFamily="18" charset="0"/>
              </a:rPr>
              <a:t>|</a:t>
            </a:r>
            <a:r>
              <a:rPr lang="en-US" i="1" dirty="0">
                <a:effectLst>
                  <a:outerShdw sx="1000" sy="1000" algn="tl">
                    <a:srgbClr val="000000"/>
                  </a:outerShdw>
                </a:effectLst>
                <a:latin typeface="Book Antiqua" pitchFamily="18" charset="0"/>
              </a:rPr>
              <a:t>B</a:t>
            </a:r>
            <a:r>
              <a:rPr lang="en-US" dirty="0">
                <a:effectLst>
                  <a:outerShdw sx="1000" sy="1000" algn="tl">
                    <a:srgbClr val="000000"/>
                  </a:outerShdw>
                </a:effectLst>
                <a:latin typeface="Book Antiqua" pitchFamily="18" charset="0"/>
              </a:rPr>
              <a:t>)</a:t>
            </a:r>
            <a:endParaRPr lang="en-US" dirty="0">
              <a:effectLst>
                <a:outerShdw sx="1000" sy="1000" algn="tl">
                  <a:srgbClr val="000000"/>
                </a:outerShdw>
              </a:effectLst>
              <a:latin typeface="Symbol" pitchFamily="18" charset="2"/>
            </a:endParaRPr>
          </a:p>
        </p:txBody>
      </p:sp>
    </p:spTree>
    <p:extLst>
      <p:ext uri="{BB962C8B-B14F-4D97-AF65-F5344CB8AC3E}">
        <p14:creationId xmlns:p14="http://schemas.microsoft.com/office/powerpoint/2010/main" val="188779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3D1D-9E69-209A-6C90-79FA93490B77}"/>
              </a:ext>
            </a:extLst>
          </p:cNvPr>
          <p:cNvSpPr>
            <a:spLocks noGrp="1"/>
          </p:cNvSpPr>
          <p:nvPr>
            <p:ph type="title"/>
          </p:nvPr>
        </p:nvSpPr>
        <p:spPr/>
        <p:txBody>
          <a:bodyPr/>
          <a:lstStyle/>
          <a:p>
            <a:r>
              <a:rPr lang="en-US" dirty="0"/>
              <a:t>Elements, Variables, and Observations</a:t>
            </a:r>
          </a:p>
        </p:txBody>
      </p:sp>
      <p:sp>
        <p:nvSpPr>
          <p:cNvPr id="3" name="Content Placeholder 2">
            <a:extLst>
              <a:ext uri="{FF2B5EF4-FFF2-40B4-BE49-F238E27FC236}">
                <a16:creationId xmlns:a16="http://schemas.microsoft.com/office/drawing/2014/main" id="{27EFA877-39BD-E8F9-B8C5-FA26E9158C47}"/>
              </a:ext>
            </a:extLst>
          </p:cNvPr>
          <p:cNvSpPr>
            <a:spLocks noGrp="1"/>
          </p:cNvSpPr>
          <p:nvPr>
            <p:ph idx="1"/>
          </p:nvPr>
        </p:nvSpPr>
        <p:spPr/>
        <p:txBody>
          <a:bodyPr/>
          <a:lstStyle/>
          <a:p>
            <a:pPr>
              <a:buClr>
                <a:schemeClr val="tx1"/>
              </a:buClr>
              <a:buFont typeface="Arial" panose="020B0604020202020204" pitchFamily="34" charset="0"/>
              <a:buChar char="•"/>
            </a:pPr>
            <a:r>
              <a:rPr lang="en-US" dirty="0"/>
              <a:t> </a:t>
            </a:r>
            <a:r>
              <a:rPr lang="en-US" u="sng" dirty="0"/>
              <a:t>Elements</a:t>
            </a:r>
            <a:r>
              <a:rPr lang="en-US" dirty="0"/>
              <a:t> are the entities on which data are collected.</a:t>
            </a:r>
          </a:p>
          <a:p>
            <a:pPr>
              <a:buClr>
                <a:schemeClr val="tx1"/>
              </a:buClr>
              <a:buFont typeface="Arial" panose="020B0604020202020204" pitchFamily="34" charset="0"/>
              <a:buChar char="•"/>
            </a:pPr>
            <a:r>
              <a:rPr lang="en-US" dirty="0"/>
              <a:t> A </a:t>
            </a:r>
            <a:r>
              <a:rPr lang="en-US" u="sng" dirty="0"/>
              <a:t>variable</a:t>
            </a:r>
            <a:r>
              <a:rPr lang="en-US" dirty="0"/>
              <a:t> is a characteristic of interest for the elements.</a:t>
            </a:r>
          </a:p>
          <a:p>
            <a:pPr>
              <a:buClr>
                <a:schemeClr val="tx1"/>
              </a:buClr>
              <a:buFont typeface="Arial" panose="020B0604020202020204" pitchFamily="34" charset="0"/>
              <a:buChar char="•"/>
            </a:pPr>
            <a:r>
              <a:rPr lang="en-US" dirty="0"/>
              <a:t> The set of measurements obtained for a particular element is called an </a:t>
            </a:r>
            <a:r>
              <a:rPr lang="en-US" u="sng" dirty="0"/>
              <a:t>observation</a:t>
            </a:r>
            <a:r>
              <a:rPr lang="en-US" dirty="0"/>
              <a:t>.</a:t>
            </a:r>
          </a:p>
          <a:p>
            <a:pPr>
              <a:buClr>
                <a:schemeClr val="tx1"/>
              </a:buClr>
              <a:buFont typeface="Arial" panose="020B0604020202020204" pitchFamily="34" charset="0"/>
              <a:buChar char="•"/>
            </a:pPr>
            <a:r>
              <a:rPr lang="en-US" dirty="0"/>
              <a:t> A data set with </a:t>
            </a:r>
            <a:r>
              <a:rPr lang="en-US" i="1" dirty="0"/>
              <a:t>n</a:t>
            </a:r>
            <a:r>
              <a:rPr lang="en-US" dirty="0"/>
              <a:t> elements contains </a:t>
            </a:r>
            <a:r>
              <a:rPr lang="en-US" i="1" dirty="0"/>
              <a:t>n</a:t>
            </a:r>
            <a:r>
              <a:rPr lang="en-US" dirty="0"/>
              <a:t> observations.</a:t>
            </a:r>
          </a:p>
          <a:p>
            <a:pPr>
              <a:buClr>
                <a:schemeClr val="tx1"/>
              </a:buClr>
              <a:buFont typeface="Arial" panose="020B0604020202020204" pitchFamily="34" charset="0"/>
              <a:buChar char="•"/>
            </a:pPr>
            <a:r>
              <a:rPr lang="en-US" dirty="0"/>
              <a:t> The total number of data values in a complete data set is the number of elements multiplied by the number of variables.</a:t>
            </a:r>
          </a:p>
          <a:p>
            <a:endParaRPr lang="en-US" dirty="0"/>
          </a:p>
        </p:txBody>
      </p:sp>
    </p:spTree>
    <p:extLst>
      <p:ext uri="{BB962C8B-B14F-4D97-AF65-F5344CB8AC3E}">
        <p14:creationId xmlns:p14="http://schemas.microsoft.com/office/powerpoint/2010/main" val="1319616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9EA0-2AA5-0C4F-94A4-D6242395A42A}"/>
              </a:ext>
            </a:extLst>
          </p:cNvPr>
          <p:cNvSpPr>
            <a:spLocks noGrp="1"/>
          </p:cNvSpPr>
          <p:nvPr>
            <p:ph type="title"/>
          </p:nvPr>
        </p:nvSpPr>
        <p:spPr/>
        <p:txBody>
          <a:bodyPr/>
          <a:lstStyle/>
          <a:p>
            <a:r>
              <a:rPr lang="en-US" dirty="0"/>
              <a:t>Independent Events</a:t>
            </a:r>
          </a:p>
        </p:txBody>
      </p:sp>
      <p:sp>
        <p:nvSpPr>
          <p:cNvPr id="3" name="Content Placeholder 2">
            <a:extLst>
              <a:ext uri="{FF2B5EF4-FFF2-40B4-BE49-F238E27FC236}">
                <a16:creationId xmlns:a16="http://schemas.microsoft.com/office/drawing/2014/main" id="{68725536-1C81-0E4F-B7C3-3D8E5D5E82DB}"/>
              </a:ext>
            </a:extLst>
          </p:cNvPr>
          <p:cNvSpPr>
            <a:spLocks noGrp="1"/>
          </p:cNvSpPr>
          <p:nvPr>
            <p:ph idx="1"/>
          </p:nvPr>
        </p:nvSpPr>
        <p:spPr>
          <a:xfrm>
            <a:off x="1719073" y="2286602"/>
            <a:ext cx="5467541" cy="3489121"/>
          </a:xfrm>
        </p:spPr>
        <p:txBody>
          <a:bodyPr>
            <a:normAutofit fontScale="70000" lnSpcReduction="20000"/>
          </a:bodyPr>
          <a:lstStyle/>
          <a:p>
            <a:r>
              <a:rPr lang="en-US" dirty="0"/>
              <a:t>If the probability of event A is not changed by the existence of event B, we would say that events A and B are independent.</a:t>
            </a:r>
          </a:p>
          <a:p>
            <a:r>
              <a:rPr lang="en-US" dirty="0"/>
              <a:t>Two events A and B are independent if:</a:t>
            </a:r>
          </a:p>
          <a:p>
            <a:pPr marL="3572" indent="0">
              <a:buNone/>
            </a:pPr>
            <a:r>
              <a:rPr lang="en-US" dirty="0"/>
              <a:t>	P(A|B) = P(A)       or	P(B|A) = P(B)</a:t>
            </a:r>
          </a:p>
          <a:p>
            <a:pPr marL="3572" indent="0">
              <a:buNone/>
            </a:pPr>
            <a:endParaRPr lang="en-US" dirty="0"/>
          </a:p>
          <a:p>
            <a:r>
              <a:rPr lang="en-US" dirty="0"/>
              <a:t>Multiplication Law for Independent Events</a:t>
            </a:r>
          </a:p>
          <a:p>
            <a:pPr marL="3572" indent="0">
              <a:buNone/>
            </a:pPr>
            <a:r>
              <a:rPr lang="en-US" dirty="0"/>
              <a:t>		P(A ∩ B) = P(A)P(B)</a:t>
            </a:r>
          </a:p>
          <a:p>
            <a:pPr marL="3572" indent="0">
              <a:buNone/>
            </a:pPr>
            <a:endParaRPr lang="en-US" dirty="0"/>
          </a:p>
          <a:p>
            <a:r>
              <a:rPr lang="en-US" dirty="0"/>
              <a:t> If P(A ∩ B) ≠ P(A)P(B), then we can say that A and B are NOT independent. Try it with Bradley Investments example</a:t>
            </a:r>
          </a:p>
          <a:p>
            <a:endParaRPr lang="en-US" dirty="0"/>
          </a:p>
        </p:txBody>
      </p:sp>
    </p:spTree>
    <p:extLst>
      <p:ext uri="{BB962C8B-B14F-4D97-AF65-F5344CB8AC3E}">
        <p14:creationId xmlns:p14="http://schemas.microsoft.com/office/powerpoint/2010/main" val="3380912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88DE-C69A-E944-A3FB-795A89530A0C}"/>
              </a:ext>
            </a:extLst>
          </p:cNvPr>
          <p:cNvSpPr>
            <a:spLocks noGrp="1"/>
          </p:cNvSpPr>
          <p:nvPr>
            <p:ph type="title"/>
          </p:nvPr>
        </p:nvSpPr>
        <p:spPr/>
        <p:txBody>
          <a:bodyPr/>
          <a:lstStyle/>
          <a:p>
            <a:r>
              <a:rPr lang="en-US" dirty="0"/>
              <a:t>Mutual Exclusiveness and Independence</a:t>
            </a:r>
          </a:p>
        </p:txBody>
      </p:sp>
      <p:sp>
        <p:nvSpPr>
          <p:cNvPr id="3" name="Content Placeholder 2">
            <a:extLst>
              <a:ext uri="{FF2B5EF4-FFF2-40B4-BE49-F238E27FC236}">
                <a16:creationId xmlns:a16="http://schemas.microsoft.com/office/drawing/2014/main" id="{0AF8B41C-57A3-B042-86E4-43875A4FD4C3}"/>
              </a:ext>
            </a:extLst>
          </p:cNvPr>
          <p:cNvSpPr>
            <a:spLocks noGrp="1"/>
          </p:cNvSpPr>
          <p:nvPr>
            <p:ph idx="1"/>
          </p:nvPr>
        </p:nvSpPr>
        <p:spPr/>
        <p:txBody>
          <a:bodyPr/>
          <a:lstStyle/>
          <a:p>
            <a:r>
              <a:rPr lang="en-US" dirty="0"/>
              <a:t>Do not confuse the notion of mutually exclusive events with that of independent events.</a:t>
            </a:r>
          </a:p>
          <a:p>
            <a:r>
              <a:rPr lang="en-US" dirty="0"/>
              <a:t>Two events with nonzero probabilities cannot be both mutually exclusive and independent.</a:t>
            </a:r>
          </a:p>
          <a:p>
            <a:r>
              <a:rPr lang="en-US" dirty="0"/>
              <a:t>If one mutually exclusive event is known to occur, the other cannot occur.; thus, the probability of the other event occurring is reduced to zero (and they are therefore dependent).</a:t>
            </a:r>
          </a:p>
          <a:p>
            <a:r>
              <a:rPr lang="en-US" dirty="0"/>
              <a:t>Two events that are not mutually exclusive, might or might not be independent.</a:t>
            </a:r>
          </a:p>
        </p:txBody>
      </p:sp>
    </p:spTree>
    <p:extLst>
      <p:ext uri="{BB962C8B-B14F-4D97-AF65-F5344CB8AC3E}">
        <p14:creationId xmlns:p14="http://schemas.microsoft.com/office/powerpoint/2010/main" val="27652072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4267-176C-B34C-8B83-586D71809359}"/>
              </a:ext>
            </a:extLst>
          </p:cNvPr>
          <p:cNvSpPr>
            <a:spLocks noGrp="1"/>
          </p:cNvSpPr>
          <p:nvPr>
            <p:ph type="title"/>
          </p:nvPr>
        </p:nvSpPr>
        <p:spPr/>
        <p:txBody>
          <a:bodyPr/>
          <a:lstStyle/>
          <a:p>
            <a:r>
              <a:rPr lang="en-US" dirty="0"/>
              <a:t>Bayes’ Theorem</a:t>
            </a:r>
          </a:p>
        </p:txBody>
      </p:sp>
      <p:sp>
        <p:nvSpPr>
          <p:cNvPr id="3" name="Content Placeholder 2">
            <a:extLst>
              <a:ext uri="{FF2B5EF4-FFF2-40B4-BE49-F238E27FC236}">
                <a16:creationId xmlns:a16="http://schemas.microsoft.com/office/drawing/2014/main" id="{65C459D2-E2E0-9F4D-8940-7EA32440D305}"/>
              </a:ext>
            </a:extLst>
          </p:cNvPr>
          <p:cNvSpPr>
            <a:spLocks noGrp="1"/>
          </p:cNvSpPr>
          <p:nvPr>
            <p:ph idx="1"/>
          </p:nvPr>
        </p:nvSpPr>
        <p:spPr>
          <a:xfrm>
            <a:off x="1592377" y="1774135"/>
            <a:ext cx="5904989" cy="3815135"/>
          </a:xfrm>
        </p:spPr>
        <p:txBody>
          <a:bodyPr/>
          <a:lstStyle/>
          <a:p>
            <a:r>
              <a:rPr lang="en-US" dirty="0"/>
              <a:t>Often, we begin probability analysis with initial or prior probabilities.</a:t>
            </a:r>
          </a:p>
          <a:p>
            <a:r>
              <a:rPr lang="en-US" dirty="0"/>
              <a:t>Then, from a sample, special report, or a product test we obtain some additional information.</a:t>
            </a:r>
          </a:p>
          <a:p>
            <a:r>
              <a:rPr lang="en-US" dirty="0"/>
              <a:t>Given this information, we calculate revised or posterior probabilities.</a:t>
            </a:r>
          </a:p>
          <a:p>
            <a:r>
              <a:rPr lang="en-US" dirty="0"/>
              <a:t>Bayes’ theorem provides the means for revising the prior probabilities.</a:t>
            </a:r>
          </a:p>
        </p:txBody>
      </p:sp>
      <p:sp>
        <p:nvSpPr>
          <p:cNvPr id="4" name="Rectangle 4">
            <a:extLst>
              <a:ext uri="{FF2B5EF4-FFF2-40B4-BE49-F238E27FC236}">
                <a16:creationId xmlns:a16="http://schemas.microsoft.com/office/drawing/2014/main" id="{28539112-1179-914A-BD7F-FBE03FCE7FE1}"/>
              </a:ext>
            </a:extLst>
          </p:cNvPr>
          <p:cNvSpPr>
            <a:spLocks noChangeArrowheads="1"/>
          </p:cNvSpPr>
          <p:nvPr/>
        </p:nvSpPr>
        <p:spPr bwMode="auto">
          <a:xfrm>
            <a:off x="3229029" y="5034756"/>
            <a:ext cx="1282472" cy="847725"/>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67866" tIns="33338" rIns="67866" bIns="33338" anchor="ctr"/>
          <a:lstStyle/>
          <a:p>
            <a:pPr algn="ctr"/>
            <a:r>
              <a:rPr lang="en-US" sz="1350" dirty="0">
                <a:effectLst>
                  <a:outerShdw sx="1000" sy="1000" algn="tl">
                    <a:srgbClr val="000000"/>
                  </a:outerShdw>
                </a:effectLst>
                <a:latin typeface="Book Antiqua" pitchFamily="18" charset="0"/>
              </a:rPr>
              <a:t>New</a:t>
            </a:r>
          </a:p>
          <a:p>
            <a:pPr algn="ctr"/>
            <a:r>
              <a:rPr lang="en-US" sz="1350" dirty="0">
                <a:effectLst>
                  <a:outerShdw sx="1000" sy="1000" algn="tl">
                    <a:srgbClr val="000000"/>
                  </a:outerShdw>
                </a:effectLst>
                <a:latin typeface="Book Antiqua" pitchFamily="18" charset="0"/>
              </a:rPr>
              <a:t>Information</a:t>
            </a:r>
          </a:p>
        </p:txBody>
      </p:sp>
      <p:sp>
        <p:nvSpPr>
          <p:cNvPr id="5" name="Rectangle 5">
            <a:extLst>
              <a:ext uri="{FF2B5EF4-FFF2-40B4-BE49-F238E27FC236}">
                <a16:creationId xmlns:a16="http://schemas.microsoft.com/office/drawing/2014/main" id="{EE4736DE-79C8-FD4A-86CD-6337079460EF}"/>
              </a:ext>
            </a:extLst>
          </p:cNvPr>
          <p:cNvSpPr>
            <a:spLocks noChangeArrowheads="1"/>
          </p:cNvSpPr>
          <p:nvPr/>
        </p:nvSpPr>
        <p:spPr bwMode="auto">
          <a:xfrm>
            <a:off x="4769868" y="4964192"/>
            <a:ext cx="1408281" cy="933944"/>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67866" tIns="33338" rIns="67866" bIns="33338" anchor="ctr"/>
          <a:lstStyle/>
          <a:p>
            <a:pPr algn="ctr"/>
            <a:r>
              <a:rPr lang="en-US" sz="1350" dirty="0">
                <a:effectLst>
                  <a:outerShdw sx="1000" sy="1000" algn="tl">
                    <a:srgbClr val="000000"/>
                  </a:outerShdw>
                </a:effectLst>
                <a:latin typeface="Book Antiqua" pitchFamily="18" charset="0"/>
              </a:rPr>
              <a:t>Application</a:t>
            </a:r>
          </a:p>
          <a:p>
            <a:pPr algn="ctr"/>
            <a:r>
              <a:rPr lang="en-US" sz="1350" dirty="0">
                <a:effectLst>
                  <a:outerShdw sx="1000" sy="1000" algn="tl">
                    <a:srgbClr val="000000"/>
                  </a:outerShdw>
                </a:effectLst>
                <a:latin typeface="Book Antiqua" pitchFamily="18" charset="0"/>
              </a:rPr>
              <a:t>of Bayes’</a:t>
            </a:r>
          </a:p>
          <a:p>
            <a:pPr algn="ctr"/>
            <a:r>
              <a:rPr lang="en-US" sz="1350" dirty="0">
                <a:effectLst>
                  <a:outerShdw sx="1000" sy="1000" algn="tl">
                    <a:srgbClr val="000000"/>
                  </a:outerShdw>
                </a:effectLst>
                <a:latin typeface="Book Antiqua" pitchFamily="18" charset="0"/>
              </a:rPr>
              <a:t>Theorem</a:t>
            </a:r>
          </a:p>
        </p:txBody>
      </p:sp>
      <p:sp>
        <p:nvSpPr>
          <p:cNvPr id="6" name="Rectangle 6">
            <a:extLst>
              <a:ext uri="{FF2B5EF4-FFF2-40B4-BE49-F238E27FC236}">
                <a16:creationId xmlns:a16="http://schemas.microsoft.com/office/drawing/2014/main" id="{6D83E65A-0A8A-3D47-9390-AA2C1C028D4D}"/>
              </a:ext>
            </a:extLst>
          </p:cNvPr>
          <p:cNvSpPr>
            <a:spLocks noChangeArrowheads="1"/>
          </p:cNvSpPr>
          <p:nvPr/>
        </p:nvSpPr>
        <p:spPr bwMode="auto">
          <a:xfrm>
            <a:off x="6436516" y="4983140"/>
            <a:ext cx="1344898" cy="854869"/>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67866" tIns="33338" rIns="67866" bIns="33338" anchor="ctr"/>
          <a:lstStyle/>
          <a:p>
            <a:pPr algn="ctr"/>
            <a:r>
              <a:rPr lang="en-US" sz="1350" dirty="0">
                <a:effectLst>
                  <a:outerShdw sx="1000" sy="1000" algn="tl">
                    <a:srgbClr val="000000"/>
                  </a:outerShdw>
                </a:effectLst>
                <a:latin typeface="Book Antiqua" pitchFamily="18" charset="0"/>
              </a:rPr>
              <a:t>Posterior</a:t>
            </a:r>
          </a:p>
          <a:p>
            <a:pPr algn="ctr"/>
            <a:r>
              <a:rPr lang="en-US" sz="1350" dirty="0">
                <a:effectLst>
                  <a:outerShdw sx="1000" sy="1000" algn="tl">
                    <a:srgbClr val="000000"/>
                  </a:outerShdw>
                </a:effectLst>
                <a:latin typeface="Book Antiqua" pitchFamily="18" charset="0"/>
              </a:rPr>
              <a:t>Probabilities</a:t>
            </a:r>
          </a:p>
        </p:txBody>
      </p:sp>
      <p:sp>
        <p:nvSpPr>
          <p:cNvPr id="7" name="Rectangle 10">
            <a:extLst>
              <a:ext uri="{FF2B5EF4-FFF2-40B4-BE49-F238E27FC236}">
                <a16:creationId xmlns:a16="http://schemas.microsoft.com/office/drawing/2014/main" id="{C76C9DA7-8099-4941-A5F9-4CD5520E1975}"/>
              </a:ext>
            </a:extLst>
          </p:cNvPr>
          <p:cNvSpPr>
            <a:spLocks noChangeArrowheads="1"/>
          </p:cNvSpPr>
          <p:nvPr/>
        </p:nvSpPr>
        <p:spPr bwMode="auto">
          <a:xfrm>
            <a:off x="1565162" y="5043267"/>
            <a:ext cx="1334691" cy="854869"/>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lIns="67866" tIns="33338" rIns="67866" bIns="33338" anchor="ctr"/>
          <a:lstStyle/>
          <a:p>
            <a:pPr algn="ctr"/>
            <a:r>
              <a:rPr lang="en-US" sz="1350" dirty="0">
                <a:effectLst>
                  <a:outerShdw sx="1000" sy="1000" algn="tl">
                    <a:srgbClr val="000000"/>
                  </a:outerShdw>
                </a:effectLst>
                <a:latin typeface="Book Antiqua" pitchFamily="18" charset="0"/>
              </a:rPr>
              <a:t>Prior</a:t>
            </a:r>
          </a:p>
          <a:p>
            <a:pPr algn="ctr"/>
            <a:r>
              <a:rPr lang="en-US" sz="1350" dirty="0">
                <a:effectLst>
                  <a:outerShdw sx="1000" sy="1000" algn="tl">
                    <a:srgbClr val="000000"/>
                  </a:outerShdw>
                </a:effectLst>
                <a:latin typeface="Book Antiqua" pitchFamily="18" charset="0"/>
              </a:rPr>
              <a:t>Probabilities</a:t>
            </a:r>
          </a:p>
        </p:txBody>
      </p:sp>
      <p:sp>
        <p:nvSpPr>
          <p:cNvPr id="8" name="Line 16">
            <a:extLst>
              <a:ext uri="{FF2B5EF4-FFF2-40B4-BE49-F238E27FC236}">
                <a16:creationId xmlns:a16="http://schemas.microsoft.com/office/drawing/2014/main" id="{B08F12B1-2739-AA40-AB9C-5574D14C7156}"/>
              </a:ext>
            </a:extLst>
          </p:cNvPr>
          <p:cNvSpPr>
            <a:spLocks noChangeShapeType="1"/>
          </p:cNvSpPr>
          <p:nvPr/>
        </p:nvSpPr>
        <p:spPr bwMode="auto">
          <a:xfrm flipV="1">
            <a:off x="4564060" y="5124892"/>
            <a:ext cx="153250" cy="10633"/>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wrap="none" anchor="ctr"/>
          <a:lstStyle/>
          <a:p>
            <a:endParaRPr lang="en-US" sz="1350"/>
          </a:p>
        </p:txBody>
      </p:sp>
      <p:sp>
        <p:nvSpPr>
          <p:cNvPr id="9" name="Line 17">
            <a:extLst>
              <a:ext uri="{FF2B5EF4-FFF2-40B4-BE49-F238E27FC236}">
                <a16:creationId xmlns:a16="http://schemas.microsoft.com/office/drawing/2014/main" id="{40C2E345-3BD5-6948-A84B-39692D710C61}"/>
              </a:ext>
            </a:extLst>
          </p:cNvPr>
          <p:cNvSpPr>
            <a:spLocks noChangeShapeType="1"/>
          </p:cNvSpPr>
          <p:nvPr/>
        </p:nvSpPr>
        <p:spPr bwMode="auto">
          <a:xfrm>
            <a:off x="6178149" y="5240911"/>
            <a:ext cx="233363" cy="0"/>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wrap="none" anchor="ctr"/>
          <a:lstStyle/>
          <a:p>
            <a:endParaRPr lang="en-US" sz="1350"/>
          </a:p>
        </p:txBody>
      </p:sp>
      <p:sp>
        <p:nvSpPr>
          <p:cNvPr id="10" name="Line 7">
            <a:extLst>
              <a:ext uri="{FF2B5EF4-FFF2-40B4-BE49-F238E27FC236}">
                <a16:creationId xmlns:a16="http://schemas.microsoft.com/office/drawing/2014/main" id="{1422A7FC-4CB3-5149-AAEC-B9F711FEB92C}"/>
              </a:ext>
            </a:extLst>
          </p:cNvPr>
          <p:cNvSpPr>
            <a:spLocks noChangeShapeType="1"/>
          </p:cNvSpPr>
          <p:nvPr/>
        </p:nvSpPr>
        <p:spPr bwMode="auto">
          <a:xfrm>
            <a:off x="2899853" y="5219646"/>
            <a:ext cx="233363" cy="0"/>
          </a:xfrm>
          <a:prstGeom prst="line">
            <a:avLst/>
          </a:prstGeom>
          <a:noFill/>
          <a:ln w="19050">
            <a:solidFill>
              <a:schemeClr val="tx1"/>
            </a:solidFill>
            <a:round/>
            <a:headEnd/>
            <a:tailEnd type="triangle" w="med" len="med"/>
          </a:ln>
          <a:effectLst>
            <a:outerShdw dist="17961" dir="2700000" algn="ctr" rotWithShape="0">
              <a:srgbClr val="000000"/>
            </a:outerShdw>
          </a:effectLst>
        </p:spPr>
        <p:txBody>
          <a:bodyPr wrap="none" anchor="ctr"/>
          <a:lstStyle/>
          <a:p>
            <a:endParaRPr lang="en-US" sz="1350"/>
          </a:p>
        </p:txBody>
      </p:sp>
    </p:spTree>
    <p:extLst>
      <p:ext uri="{BB962C8B-B14F-4D97-AF65-F5344CB8AC3E}">
        <p14:creationId xmlns:p14="http://schemas.microsoft.com/office/powerpoint/2010/main" val="2850310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E997E-1B48-FA4E-9DDC-D697C7267E18}"/>
              </a:ext>
            </a:extLst>
          </p:cNvPr>
          <p:cNvSpPr>
            <a:spLocks noGrp="1"/>
          </p:cNvSpPr>
          <p:nvPr>
            <p:ph type="title"/>
          </p:nvPr>
        </p:nvSpPr>
        <p:spPr/>
        <p:txBody>
          <a:bodyPr/>
          <a:lstStyle/>
          <a:p>
            <a:r>
              <a:rPr lang="en-US" dirty="0"/>
              <a:t>Bayes’ Theorem</a:t>
            </a:r>
          </a:p>
        </p:txBody>
      </p:sp>
      <p:sp>
        <p:nvSpPr>
          <p:cNvPr id="3" name="Content Placeholder 2">
            <a:extLst>
              <a:ext uri="{FF2B5EF4-FFF2-40B4-BE49-F238E27FC236}">
                <a16:creationId xmlns:a16="http://schemas.microsoft.com/office/drawing/2014/main" id="{517B1468-B775-694A-95B8-C68AE1F4DBD3}"/>
              </a:ext>
            </a:extLst>
          </p:cNvPr>
          <p:cNvSpPr>
            <a:spLocks noGrp="1"/>
          </p:cNvSpPr>
          <p:nvPr>
            <p:ph idx="1"/>
          </p:nvPr>
        </p:nvSpPr>
        <p:spPr/>
        <p:txBody>
          <a:bodyPr/>
          <a:lstStyle/>
          <a:p>
            <a:r>
              <a:rPr lang="en-US" dirty="0"/>
              <a:t>To find the posterior probability that event Ai will occur given that event B has occurred, we apply Bayes’ theorem.</a:t>
            </a:r>
          </a:p>
          <a:p>
            <a:endParaRPr lang="en-US" dirty="0"/>
          </a:p>
          <a:p>
            <a:endParaRPr lang="en-US" dirty="0"/>
          </a:p>
          <a:p>
            <a:r>
              <a:rPr lang="en-US" dirty="0"/>
              <a:t>Bayes’ theorem is applicable when the events for which we want to compute posterior probabilities are mutually exclusive and their union is the entire sample space.</a:t>
            </a:r>
          </a:p>
        </p:txBody>
      </p:sp>
      <p:graphicFrame>
        <p:nvGraphicFramePr>
          <p:cNvPr id="4" name="Object 4">
            <a:hlinkClick r:id="" action="ppaction://ole?verb=0"/>
            <a:extLst>
              <a:ext uri="{FF2B5EF4-FFF2-40B4-BE49-F238E27FC236}">
                <a16:creationId xmlns:a16="http://schemas.microsoft.com/office/drawing/2014/main" id="{78F49586-92EF-B74F-89D8-10161D80D602}"/>
              </a:ext>
            </a:extLst>
          </p:cNvPr>
          <p:cNvGraphicFramePr>
            <a:graphicFrameLocks noChangeAspect="1"/>
          </p:cNvGraphicFramePr>
          <p:nvPr/>
        </p:nvGraphicFramePr>
        <p:xfrm>
          <a:off x="1934987" y="2897623"/>
          <a:ext cx="5006340" cy="535030"/>
        </p:xfrm>
        <a:graphic>
          <a:graphicData uri="http://schemas.openxmlformats.org/presentationml/2006/ole">
            <mc:AlternateContent xmlns:mc="http://schemas.openxmlformats.org/markup-compatibility/2006">
              <mc:Choice xmlns:v="urn:schemas-microsoft-com:vml" Requires="v">
                <p:oleObj name="Equation" r:id="rId2" imgW="9499320" imgH="927000" progId="Equation.DSMT4">
                  <p:embed/>
                </p:oleObj>
              </mc:Choice>
              <mc:Fallback>
                <p:oleObj name="Equation" r:id="rId2" imgW="9499320" imgH="927000" progId="Equation.DSMT4">
                  <p:embed/>
                  <p:pic>
                    <p:nvPicPr>
                      <p:cNvPr id="4" name="Object 4">
                        <a:hlinkClick r:id="" action="ppaction://ole?verb=0"/>
                        <a:extLst>
                          <a:ext uri="{FF2B5EF4-FFF2-40B4-BE49-F238E27FC236}">
                            <a16:creationId xmlns:a16="http://schemas.microsoft.com/office/drawing/2014/main" id="{78F49586-92EF-B74F-89D8-10161D80D60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987" y="2897623"/>
                        <a:ext cx="5006340" cy="535030"/>
                      </a:xfrm>
                      <a:prstGeom prst="rect">
                        <a:avLst/>
                      </a:prstGeom>
                      <a:solidFill>
                        <a:schemeClr val="tx1">
                          <a:lumMod val="75000"/>
                          <a:lumOff val="25000"/>
                        </a:schemeClr>
                      </a:solidFill>
                      <a:ln>
                        <a:noFill/>
                      </a:ln>
                      <a:effectLst>
                        <a:outerShdw dist="17961" dir="2700000" algn="ctr" rotWithShape="0">
                          <a:srgbClr val="000000"/>
                        </a:outerShdw>
                      </a:effectLst>
                    </p:spPr>
                  </p:pic>
                </p:oleObj>
              </mc:Fallback>
            </mc:AlternateContent>
          </a:graphicData>
        </a:graphic>
      </p:graphicFrame>
    </p:spTree>
    <p:extLst>
      <p:ext uri="{BB962C8B-B14F-4D97-AF65-F5344CB8AC3E}">
        <p14:creationId xmlns:p14="http://schemas.microsoft.com/office/powerpoint/2010/main" val="2882779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621E-19B4-5341-A4D2-D111F3F31990}"/>
              </a:ext>
            </a:extLst>
          </p:cNvPr>
          <p:cNvSpPr>
            <a:spLocks noGrp="1"/>
          </p:cNvSpPr>
          <p:nvPr>
            <p:ph type="title"/>
          </p:nvPr>
        </p:nvSpPr>
        <p:spPr/>
        <p:txBody>
          <a:bodyPr/>
          <a:lstStyle/>
          <a:p>
            <a:r>
              <a:rPr lang="en-US" dirty="0"/>
              <a:t>Random Variables</a:t>
            </a:r>
          </a:p>
        </p:txBody>
      </p:sp>
      <p:sp>
        <p:nvSpPr>
          <p:cNvPr id="3" name="Content Placeholder 2">
            <a:extLst>
              <a:ext uri="{FF2B5EF4-FFF2-40B4-BE49-F238E27FC236}">
                <a16:creationId xmlns:a16="http://schemas.microsoft.com/office/drawing/2014/main" id="{FA1592B1-4122-3541-9009-0DC5EBC41C7C}"/>
              </a:ext>
            </a:extLst>
          </p:cNvPr>
          <p:cNvSpPr>
            <a:spLocks noGrp="1"/>
          </p:cNvSpPr>
          <p:nvPr>
            <p:ph idx="1"/>
          </p:nvPr>
        </p:nvSpPr>
        <p:spPr/>
        <p:txBody>
          <a:bodyPr/>
          <a:lstStyle/>
          <a:p>
            <a:r>
              <a:rPr lang="en-US" dirty="0"/>
              <a:t>A random variable is a numerical description of the outcome of an experiment.</a:t>
            </a:r>
          </a:p>
          <a:p>
            <a:r>
              <a:rPr lang="en-US" dirty="0"/>
              <a:t>A discrete random variable may assume either a finite number of values or an infinite sequence of values.</a:t>
            </a:r>
          </a:p>
          <a:p>
            <a:r>
              <a:rPr lang="en-US" dirty="0"/>
              <a:t>A continuous random variable may assume any numerical value in an interval or collection of intervals.</a:t>
            </a:r>
          </a:p>
        </p:txBody>
      </p:sp>
    </p:spTree>
    <p:extLst>
      <p:ext uri="{BB962C8B-B14F-4D97-AF65-F5344CB8AC3E}">
        <p14:creationId xmlns:p14="http://schemas.microsoft.com/office/powerpoint/2010/main" val="1793500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8D87E-66AD-1945-A6BA-3A1AA72F4D8E}"/>
              </a:ext>
            </a:extLst>
          </p:cNvPr>
          <p:cNvSpPr>
            <a:spLocks noGrp="1"/>
          </p:cNvSpPr>
          <p:nvPr>
            <p:ph type="title"/>
          </p:nvPr>
        </p:nvSpPr>
        <p:spPr/>
        <p:txBody>
          <a:bodyPr>
            <a:normAutofit fontScale="90000"/>
          </a:bodyPr>
          <a:lstStyle/>
          <a:p>
            <a:r>
              <a:rPr lang="en-US" dirty="0"/>
              <a:t>Discrete Random Variable with a Finite Number of Values</a:t>
            </a:r>
          </a:p>
        </p:txBody>
      </p:sp>
      <p:sp>
        <p:nvSpPr>
          <p:cNvPr id="3" name="Content Placeholder 2">
            <a:extLst>
              <a:ext uri="{FF2B5EF4-FFF2-40B4-BE49-F238E27FC236}">
                <a16:creationId xmlns:a16="http://schemas.microsoft.com/office/drawing/2014/main" id="{31336716-D9F1-974F-9A7C-28D9FDF01AB5}"/>
              </a:ext>
            </a:extLst>
          </p:cNvPr>
          <p:cNvSpPr>
            <a:spLocks noGrp="1"/>
          </p:cNvSpPr>
          <p:nvPr>
            <p:ph idx="1"/>
          </p:nvPr>
        </p:nvSpPr>
        <p:spPr/>
        <p:txBody>
          <a:bodyPr>
            <a:normAutofit/>
          </a:bodyPr>
          <a:lstStyle/>
          <a:p>
            <a:pPr marL="3572" indent="0">
              <a:buNone/>
            </a:pPr>
            <a:r>
              <a:rPr lang="en-US" dirty="0"/>
              <a:t>Example with a </a:t>
            </a:r>
            <a:r>
              <a:rPr lang="en-US" u="sng" dirty="0"/>
              <a:t>finite</a:t>
            </a:r>
            <a:r>
              <a:rPr lang="en-US" dirty="0"/>
              <a:t> number of values:  JSL Appliances</a:t>
            </a:r>
          </a:p>
          <a:p>
            <a:r>
              <a:rPr lang="en-US" dirty="0"/>
              <a:t>Let x = number of TVs sold at the store in one day, where x can take on 5 values (0, 1, 2, 3, 4)</a:t>
            </a:r>
          </a:p>
          <a:p>
            <a:r>
              <a:rPr lang="en-US" dirty="0"/>
              <a:t>We can count the TVs sold, and there is a finite upper limit on the number that might be sold (which is the number of TVs in stock).</a:t>
            </a:r>
          </a:p>
          <a:p>
            <a:pPr marL="3572" indent="0">
              <a:buNone/>
            </a:pPr>
            <a:r>
              <a:rPr lang="en-US" dirty="0"/>
              <a:t>Example with an </a:t>
            </a:r>
            <a:r>
              <a:rPr lang="en-US" u="sng" dirty="0"/>
              <a:t>infinite</a:t>
            </a:r>
            <a:r>
              <a:rPr lang="en-US" dirty="0"/>
              <a:t> number of values:  JSL Appliances</a:t>
            </a:r>
          </a:p>
          <a:p>
            <a:r>
              <a:rPr lang="en-US" dirty="0"/>
              <a:t>We can count the customers arriving, but there is “almost” no finite upper limit on the number that might arrive.</a:t>
            </a:r>
          </a:p>
        </p:txBody>
      </p:sp>
    </p:spTree>
    <p:extLst>
      <p:ext uri="{BB962C8B-B14F-4D97-AF65-F5344CB8AC3E}">
        <p14:creationId xmlns:p14="http://schemas.microsoft.com/office/powerpoint/2010/main" val="4127087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E207-35E9-514D-8D3B-3625CAA5D2D7}"/>
              </a:ext>
            </a:extLst>
          </p:cNvPr>
          <p:cNvSpPr>
            <a:spLocks noGrp="1"/>
          </p:cNvSpPr>
          <p:nvPr>
            <p:ph type="title"/>
          </p:nvPr>
        </p:nvSpPr>
        <p:spPr/>
        <p:txBody>
          <a:bodyPr/>
          <a:lstStyle/>
          <a:p>
            <a:r>
              <a:rPr lang="en-US" dirty="0"/>
              <a:t>Discrete Probability Distributions</a:t>
            </a:r>
          </a:p>
        </p:txBody>
      </p:sp>
      <p:sp>
        <p:nvSpPr>
          <p:cNvPr id="3" name="Content Placeholder 2">
            <a:extLst>
              <a:ext uri="{FF2B5EF4-FFF2-40B4-BE49-F238E27FC236}">
                <a16:creationId xmlns:a16="http://schemas.microsoft.com/office/drawing/2014/main" id="{A7FA8DC9-6ECC-5A4A-BC03-5B3A537DC059}"/>
              </a:ext>
            </a:extLst>
          </p:cNvPr>
          <p:cNvSpPr>
            <a:spLocks noGrp="1"/>
          </p:cNvSpPr>
          <p:nvPr>
            <p:ph idx="1"/>
          </p:nvPr>
        </p:nvSpPr>
        <p:spPr>
          <a:xfrm>
            <a:off x="628650" y="2125266"/>
            <a:ext cx="7029450" cy="3464004"/>
          </a:xfrm>
        </p:spPr>
        <p:txBody>
          <a:bodyPr>
            <a:normAutofit lnSpcReduction="10000"/>
          </a:bodyPr>
          <a:lstStyle/>
          <a:p>
            <a:r>
              <a:rPr lang="en-US" dirty="0"/>
              <a:t>The </a:t>
            </a:r>
            <a:r>
              <a:rPr lang="en-US" u="sng" dirty="0"/>
              <a:t>probability distribution</a:t>
            </a:r>
            <a:r>
              <a:rPr lang="en-US" dirty="0"/>
              <a:t> for a random variable describes how probabilities are distributed over the values of the random variable.</a:t>
            </a:r>
          </a:p>
          <a:p>
            <a:r>
              <a:rPr lang="en-US" dirty="0"/>
              <a:t>We can describe a discrete probability distribution with a table, graph, or formula.</a:t>
            </a:r>
          </a:p>
          <a:p>
            <a:r>
              <a:rPr lang="en-US" dirty="0"/>
              <a:t>Two types of discrete probability distributions will be introduced.</a:t>
            </a:r>
          </a:p>
          <a:p>
            <a:pPr lvl="1"/>
            <a:r>
              <a:rPr lang="en-US" dirty="0"/>
              <a:t>First type uses the </a:t>
            </a:r>
            <a:r>
              <a:rPr lang="en-US" u="sng" dirty="0"/>
              <a:t>rules of assigning probabilities</a:t>
            </a:r>
            <a:r>
              <a:rPr lang="en-US" dirty="0"/>
              <a:t> to experimental outcomes to determine probabilities for each value of the random variable.</a:t>
            </a:r>
          </a:p>
          <a:p>
            <a:pPr lvl="1"/>
            <a:r>
              <a:rPr lang="en-US" dirty="0"/>
              <a:t>Second type uses a </a:t>
            </a:r>
            <a:r>
              <a:rPr lang="en-US" u="sng" dirty="0"/>
              <a:t>special mathematical formula</a:t>
            </a:r>
            <a:r>
              <a:rPr lang="en-US" dirty="0"/>
              <a:t> to compute the probabilities for each value of the random variable.</a:t>
            </a:r>
          </a:p>
        </p:txBody>
      </p:sp>
    </p:spTree>
    <p:extLst>
      <p:ext uri="{BB962C8B-B14F-4D97-AF65-F5344CB8AC3E}">
        <p14:creationId xmlns:p14="http://schemas.microsoft.com/office/powerpoint/2010/main" val="614583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9BF3-5BAC-6F41-B31A-F690265918E4}"/>
              </a:ext>
            </a:extLst>
          </p:cNvPr>
          <p:cNvSpPr>
            <a:spLocks noGrp="1"/>
          </p:cNvSpPr>
          <p:nvPr>
            <p:ph type="title"/>
          </p:nvPr>
        </p:nvSpPr>
        <p:spPr/>
        <p:txBody>
          <a:bodyPr>
            <a:normAutofit fontScale="90000"/>
          </a:bodyPr>
          <a:lstStyle/>
          <a:p>
            <a:r>
              <a:rPr lang="en-US" dirty="0"/>
              <a:t>Discrete Probability Distributions (</a:t>
            </a:r>
            <a:r>
              <a:rPr lang="en-US" dirty="0" err="1"/>
              <a:t>Cont</a:t>
            </a:r>
            <a:r>
              <a:rPr lang="en-US" dirty="0"/>
              <a:t>…)</a:t>
            </a:r>
          </a:p>
        </p:txBody>
      </p:sp>
      <p:sp>
        <p:nvSpPr>
          <p:cNvPr id="3" name="Content Placeholder 2">
            <a:extLst>
              <a:ext uri="{FF2B5EF4-FFF2-40B4-BE49-F238E27FC236}">
                <a16:creationId xmlns:a16="http://schemas.microsoft.com/office/drawing/2014/main" id="{667DDB52-4F5E-5943-8F15-5E6FEDA2ECFD}"/>
              </a:ext>
            </a:extLst>
          </p:cNvPr>
          <p:cNvSpPr>
            <a:spLocks noGrp="1"/>
          </p:cNvSpPr>
          <p:nvPr>
            <p:ph idx="1"/>
          </p:nvPr>
        </p:nvSpPr>
        <p:spPr>
          <a:xfrm>
            <a:off x="365760" y="2335530"/>
            <a:ext cx="7292340" cy="3369079"/>
          </a:xfrm>
        </p:spPr>
        <p:txBody>
          <a:bodyPr>
            <a:normAutofit fontScale="85000" lnSpcReduction="10000"/>
          </a:bodyPr>
          <a:lstStyle/>
          <a:p>
            <a:r>
              <a:rPr lang="en-US" dirty="0"/>
              <a:t>The probability distribution is defined by a probability function, denoted by f(x), that provides the probability for each value of the random variable.</a:t>
            </a:r>
          </a:p>
          <a:p>
            <a:r>
              <a:rPr lang="en-US" dirty="0"/>
              <a:t>The required conditions for a discrete probability function are:</a:t>
            </a:r>
          </a:p>
          <a:p>
            <a:endParaRPr lang="en-US" dirty="0"/>
          </a:p>
          <a:p>
            <a:endParaRPr lang="en-US" dirty="0"/>
          </a:p>
          <a:p>
            <a:endParaRPr lang="en-US" dirty="0"/>
          </a:p>
          <a:p>
            <a:endParaRPr lang="en-US" dirty="0"/>
          </a:p>
          <a:p>
            <a:r>
              <a:rPr lang="en-US" dirty="0"/>
              <a:t>There are three methods for assign probabilities to random variables: the classical method, the subjective method, and the relative frequency method.</a:t>
            </a:r>
          </a:p>
        </p:txBody>
      </p:sp>
      <p:sp>
        <p:nvSpPr>
          <p:cNvPr id="5" name="Rectangle 7">
            <a:extLst>
              <a:ext uri="{FF2B5EF4-FFF2-40B4-BE49-F238E27FC236}">
                <a16:creationId xmlns:a16="http://schemas.microsoft.com/office/drawing/2014/main" id="{7A8327AA-72E6-444F-998C-14B7E71EC3E0}"/>
              </a:ext>
            </a:extLst>
          </p:cNvPr>
          <p:cNvSpPr>
            <a:spLocks noChangeArrowheads="1"/>
          </p:cNvSpPr>
          <p:nvPr/>
        </p:nvSpPr>
        <p:spPr bwMode="auto">
          <a:xfrm>
            <a:off x="3986212" y="3607594"/>
            <a:ext cx="1185863" cy="5143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i="1" dirty="0">
                <a:solidFill>
                  <a:schemeClr val="tx1"/>
                </a:solidFill>
                <a:effectLst>
                  <a:outerShdw sx="1000" sy="1000" algn="tl">
                    <a:srgbClr val="000000"/>
                  </a:outerShdw>
                </a:effectLst>
                <a:latin typeface="Book Antiqua" pitchFamily="18" charset="0"/>
              </a:rPr>
              <a:t>f</a:t>
            </a:r>
            <a:r>
              <a:rPr lang="en-US" dirty="0">
                <a:solidFill>
                  <a:schemeClr val="tx1"/>
                </a:solidFill>
                <a:effectLst>
                  <a:outerShdw sx="1000" sy="1000" algn="tl">
                    <a:srgbClr val="000000"/>
                  </a:outerShdw>
                </a:effectLst>
                <a:latin typeface="Book Antiqua" pitchFamily="18" charset="0"/>
              </a:rPr>
              <a:t>(</a:t>
            </a:r>
            <a:r>
              <a:rPr lang="en-US" i="1" dirty="0">
                <a:solidFill>
                  <a:schemeClr val="tx1"/>
                </a:solidFill>
                <a:effectLst>
                  <a:outerShdw sx="1000" sy="1000" algn="tl">
                    <a:srgbClr val="000000"/>
                  </a:outerShdw>
                </a:effectLst>
                <a:latin typeface="Book Antiqua" pitchFamily="18" charset="0"/>
              </a:rPr>
              <a:t>x</a:t>
            </a:r>
            <a:r>
              <a:rPr lang="en-US" dirty="0">
                <a:solidFill>
                  <a:schemeClr val="tx1"/>
                </a:solidFill>
                <a:effectLst>
                  <a:outerShdw sx="1000" sy="1000" algn="tl">
                    <a:srgbClr val="000000"/>
                  </a:outerShdw>
                </a:effectLst>
                <a:latin typeface="Book Antiqua" pitchFamily="18" charset="0"/>
              </a:rPr>
              <a:t>) </a:t>
            </a:r>
            <a:r>
              <a:rPr lang="en-US" u="sng" dirty="0">
                <a:solidFill>
                  <a:schemeClr val="tx1"/>
                </a:solidFill>
                <a:effectLst>
                  <a:outerShdw sx="1000" sy="1000" algn="tl">
                    <a:srgbClr val="000000"/>
                  </a:outerShdw>
                </a:effectLst>
                <a:latin typeface="Book Antiqua" pitchFamily="18" charset="0"/>
              </a:rPr>
              <a:t>&gt;</a:t>
            </a:r>
            <a:r>
              <a:rPr lang="en-US" dirty="0">
                <a:solidFill>
                  <a:schemeClr val="tx1"/>
                </a:solidFill>
                <a:effectLst>
                  <a:outerShdw sx="1000" sy="1000" algn="tl">
                    <a:srgbClr val="000000"/>
                  </a:outerShdw>
                </a:effectLst>
                <a:latin typeface="Book Antiqua" pitchFamily="18" charset="0"/>
              </a:rPr>
              <a:t> 0</a:t>
            </a:r>
          </a:p>
        </p:txBody>
      </p:sp>
      <p:sp>
        <p:nvSpPr>
          <p:cNvPr id="6" name="Rectangle 8">
            <a:extLst>
              <a:ext uri="{FF2B5EF4-FFF2-40B4-BE49-F238E27FC236}">
                <a16:creationId xmlns:a16="http://schemas.microsoft.com/office/drawing/2014/main" id="{5D141FAD-9E6D-E34F-B2EA-22F4D765AD9E}"/>
              </a:ext>
            </a:extLst>
          </p:cNvPr>
          <p:cNvSpPr>
            <a:spLocks noChangeArrowheads="1"/>
          </p:cNvSpPr>
          <p:nvPr/>
        </p:nvSpPr>
        <p:spPr bwMode="auto">
          <a:xfrm>
            <a:off x="3986212" y="4207669"/>
            <a:ext cx="1185863" cy="5143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a:solidFill>
                  <a:schemeClr val="tx1"/>
                </a:solidFill>
                <a:effectLst>
                  <a:outerShdw sx="1000" sy="1000" algn="tl">
                    <a:srgbClr val="000000"/>
                  </a:outerShdw>
                </a:effectLst>
                <a:latin typeface="Symbol" pitchFamily="18" charset="2"/>
              </a:rPr>
              <a:t></a:t>
            </a:r>
            <a:r>
              <a:rPr lang="en-US" i="1">
                <a:solidFill>
                  <a:schemeClr val="tx1"/>
                </a:solidFill>
                <a:effectLst>
                  <a:outerShdw sx="1000" sy="1000" algn="tl">
                    <a:srgbClr val="000000"/>
                  </a:outerShdw>
                </a:effectLst>
                <a:latin typeface="Book Antiqua" pitchFamily="18" charset="0"/>
              </a:rPr>
              <a:t>f</a:t>
            </a:r>
            <a:r>
              <a:rPr lang="en-US">
                <a:solidFill>
                  <a:schemeClr val="tx1"/>
                </a:solidFill>
                <a:effectLst>
                  <a:outerShdw sx="1000" sy="1000" algn="tl">
                    <a:srgbClr val="000000"/>
                  </a:outerShdw>
                </a:effectLst>
                <a:latin typeface="Book Antiqua" pitchFamily="18" charset="0"/>
              </a:rPr>
              <a:t>(</a:t>
            </a:r>
            <a:r>
              <a:rPr lang="en-US" i="1">
                <a:solidFill>
                  <a:schemeClr val="tx1"/>
                </a:solidFill>
                <a:effectLst>
                  <a:outerShdw sx="1000" sy="1000" algn="tl">
                    <a:srgbClr val="000000"/>
                  </a:outerShdw>
                </a:effectLst>
                <a:latin typeface="Book Antiqua" pitchFamily="18" charset="0"/>
              </a:rPr>
              <a:t>x</a:t>
            </a:r>
            <a:r>
              <a:rPr lang="en-US">
                <a:solidFill>
                  <a:schemeClr val="tx1"/>
                </a:solidFill>
                <a:effectLst>
                  <a:outerShdw sx="1000" sy="1000" algn="tl">
                    <a:srgbClr val="000000"/>
                  </a:outerShdw>
                </a:effectLst>
                <a:latin typeface="Book Antiqua" pitchFamily="18" charset="0"/>
              </a:rPr>
              <a:t>) = 1</a:t>
            </a:r>
          </a:p>
        </p:txBody>
      </p:sp>
    </p:spTree>
    <p:extLst>
      <p:ext uri="{BB962C8B-B14F-4D97-AF65-F5344CB8AC3E}">
        <p14:creationId xmlns:p14="http://schemas.microsoft.com/office/powerpoint/2010/main" val="3864114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FA3E-9C51-9544-9B36-F9F457B64A3D}"/>
              </a:ext>
            </a:extLst>
          </p:cNvPr>
          <p:cNvSpPr>
            <a:spLocks noGrp="1"/>
          </p:cNvSpPr>
          <p:nvPr>
            <p:ph type="title"/>
          </p:nvPr>
        </p:nvSpPr>
        <p:spPr/>
        <p:txBody>
          <a:bodyPr/>
          <a:lstStyle/>
          <a:p>
            <a:r>
              <a:rPr lang="en-US" dirty="0"/>
              <a:t>Variance and Standard Deviation</a:t>
            </a:r>
          </a:p>
        </p:txBody>
      </p:sp>
      <p:sp>
        <p:nvSpPr>
          <p:cNvPr id="3" name="Content Placeholder 2">
            <a:extLst>
              <a:ext uri="{FF2B5EF4-FFF2-40B4-BE49-F238E27FC236}">
                <a16:creationId xmlns:a16="http://schemas.microsoft.com/office/drawing/2014/main" id="{212A489D-CAA0-814B-B12D-D5B85F2692A8}"/>
              </a:ext>
            </a:extLst>
          </p:cNvPr>
          <p:cNvSpPr>
            <a:spLocks noGrp="1"/>
          </p:cNvSpPr>
          <p:nvPr>
            <p:ph idx="1"/>
          </p:nvPr>
        </p:nvSpPr>
        <p:spPr/>
        <p:txBody>
          <a:bodyPr/>
          <a:lstStyle/>
          <a:p>
            <a:r>
              <a:rPr lang="en-US" dirty="0"/>
              <a:t>The </a:t>
            </a:r>
            <a:r>
              <a:rPr lang="en-US" u="sng" dirty="0"/>
              <a:t>variance</a:t>
            </a:r>
            <a:r>
              <a:rPr lang="en-US" dirty="0"/>
              <a:t> summarizes the variability in the values of a random variable.</a:t>
            </a:r>
          </a:p>
          <a:p>
            <a:endParaRPr lang="en-US" dirty="0"/>
          </a:p>
          <a:p>
            <a:r>
              <a:rPr lang="en-US" dirty="0"/>
              <a:t>The variance is a weighted average of the squared deviations of a random variable from its mean. </a:t>
            </a:r>
          </a:p>
          <a:p>
            <a:r>
              <a:rPr lang="en-US" dirty="0"/>
              <a:t>The weights are the probabilities.</a:t>
            </a:r>
          </a:p>
          <a:p>
            <a:r>
              <a:rPr lang="en-US" dirty="0"/>
              <a:t>The </a:t>
            </a:r>
            <a:r>
              <a:rPr lang="en-US" u="sng" dirty="0"/>
              <a:t>standard deviation</a:t>
            </a:r>
            <a:r>
              <a:rPr lang="en-US" dirty="0"/>
              <a:t>, </a:t>
            </a:r>
            <a:r>
              <a:rPr lang="el-GR" dirty="0"/>
              <a:t>σ, </a:t>
            </a:r>
            <a:r>
              <a:rPr lang="en-US" dirty="0"/>
              <a:t>is defined as the  positive square root of the variance. </a:t>
            </a:r>
          </a:p>
          <a:p>
            <a:pPr marL="3572" indent="0">
              <a:buNone/>
            </a:pPr>
            <a:endParaRPr lang="en-US" dirty="0"/>
          </a:p>
        </p:txBody>
      </p:sp>
      <p:sp>
        <p:nvSpPr>
          <p:cNvPr id="7" name="Rectangle 9">
            <a:extLst>
              <a:ext uri="{FF2B5EF4-FFF2-40B4-BE49-F238E27FC236}">
                <a16:creationId xmlns:a16="http://schemas.microsoft.com/office/drawing/2014/main" id="{B628E726-BEAA-2F49-B805-931AE0D5DDA0}"/>
              </a:ext>
            </a:extLst>
          </p:cNvPr>
          <p:cNvSpPr>
            <a:spLocks noChangeArrowheads="1"/>
          </p:cNvSpPr>
          <p:nvPr/>
        </p:nvSpPr>
        <p:spPr bwMode="auto">
          <a:xfrm>
            <a:off x="2942089" y="2715676"/>
            <a:ext cx="2843213" cy="471487"/>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nchor="ctr"/>
          <a:lstStyle/>
          <a:p>
            <a:r>
              <a:rPr lang="en-US" i="1" dirty="0" err="1">
                <a:effectLst>
                  <a:outerShdw dist="38100" sx="1000" sy="1000" algn="tl">
                    <a:srgbClr val="000000"/>
                  </a:outerShdw>
                </a:effectLst>
                <a:latin typeface="Book Antiqua" pitchFamily="18" charset="0"/>
              </a:rPr>
              <a:t>Var</a:t>
            </a:r>
            <a:r>
              <a:rPr lang="en-US" dirty="0">
                <a:effectLst>
                  <a:outerShdw dist="38100" sx="1000" sy="1000" algn="tl">
                    <a:srgbClr val="000000"/>
                  </a:outerShdw>
                </a:effectLst>
                <a:latin typeface="Book Antiqua" pitchFamily="18" charset="0"/>
              </a:rPr>
              <a:t>(</a:t>
            </a:r>
            <a:r>
              <a:rPr lang="en-US" i="1" dirty="0">
                <a:effectLst>
                  <a:outerShdw dist="38100" sx="1000" sy="1000" algn="tl">
                    <a:srgbClr val="000000"/>
                  </a:outerShdw>
                </a:effectLst>
                <a:latin typeface="Book Antiqua" pitchFamily="18" charset="0"/>
              </a:rPr>
              <a:t>x</a:t>
            </a:r>
            <a:r>
              <a:rPr lang="en-US" dirty="0">
                <a:effectLst>
                  <a:outerShdw dist="38100" sx="1000" sy="1000" algn="tl">
                    <a:srgbClr val="000000"/>
                  </a:outerShdw>
                </a:effectLst>
                <a:latin typeface="Book Antiqua" pitchFamily="18" charset="0"/>
              </a:rPr>
              <a:t>) = </a:t>
            </a:r>
            <a:r>
              <a:rPr lang="en-US" i="1" dirty="0">
                <a:effectLst>
                  <a:outerShdw dist="38100" sx="1000" sy="1000" algn="tl">
                    <a:srgbClr val="000000"/>
                  </a:outerShdw>
                </a:effectLst>
                <a:latin typeface="Symbol" pitchFamily="18" charset="2"/>
              </a:rPr>
              <a:t> </a:t>
            </a:r>
            <a:r>
              <a:rPr lang="en-US" baseline="30000" dirty="0">
                <a:effectLst>
                  <a:outerShdw dist="38100" sx="1000" sy="1000" algn="tl">
                    <a:srgbClr val="000000"/>
                  </a:outerShdw>
                </a:effectLst>
                <a:latin typeface="Book Antiqua" pitchFamily="18" charset="0"/>
              </a:rPr>
              <a:t>2</a:t>
            </a:r>
            <a:r>
              <a:rPr lang="en-US" dirty="0">
                <a:effectLst>
                  <a:outerShdw dist="38100" sx="1000" sy="1000" algn="tl">
                    <a:srgbClr val="000000"/>
                  </a:outerShdw>
                </a:effectLst>
                <a:latin typeface="Book Antiqua" pitchFamily="18" charset="0"/>
              </a:rPr>
              <a:t> = </a:t>
            </a:r>
            <a:r>
              <a:rPr lang="en-US" dirty="0">
                <a:effectLst>
                  <a:outerShdw dist="38100" sx="1000" sy="1000" algn="tl">
                    <a:srgbClr val="000000"/>
                  </a:outerShdw>
                </a:effectLst>
                <a:latin typeface="Symbol" pitchFamily="18" charset="2"/>
              </a:rPr>
              <a:t></a:t>
            </a:r>
            <a:r>
              <a:rPr lang="en-US" dirty="0">
                <a:effectLst>
                  <a:outerShdw dist="38100" sx="1000" sy="1000" algn="tl">
                    <a:srgbClr val="000000"/>
                  </a:outerShdw>
                </a:effectLst>
                <a:latin typeface="Book Antiqua" pitchFamily="18" charset="0"/>
              </a:rPr>
              <a:t>(</a:t>
            </a:r>
            <a:r>
              <a:rPr lang="en-US" i="1" dirty="0">
                <a:effectLst>
                  <a:outerShdw dist="38100" sx="1000" sy="1000" algn="tl">
                    <a:srgbClr val="000000"/>
                  </a:outerShdw>
                </a:effectLst>
                <a:latin typeface="Book Antiqua" pitchFamily="18" charset="0"/>
              </a:rPr>
              <a:t>x</a:t>
            </a:r>
            <a:r>
              <a:rPr lang="en-US" dirty="0">
                <a:effectLst>
                  <a:outerShdw dist="38100" sx="1000" sy="1000" algn="tl">
                    <a:srgbClr val="000000"/>
                  </a:outerShdw>
                </a:effectLst>
                <a:latin typeface="Book Antiqua" pitchFamily="18" charset="0"/>
              </a:rPr>
              <a:t> - </a:t>
            </a:r>
            <a:r>
              <a:rPr lang="en-US" i="1" dirty="0">
                <a:effectLst>
                  <a:outerShdw dist="38100" sx="1000" sy="1000" algn="tl">
                    <a:srgbClr val="000000"/>
                  </a:outerShdw>
                </a:effectLst>
                <a:latin typeface="Symbol" pitchFamily="18" charset="2"/>
              </a:rPr>
              <a:t></a:t>
            </a:r>
            <a:r>
              <a:rPr lang="en-US" dirty="0">
                <a:effectLst>
                  <a:outerShdw dist="38100" sx="1000" sy="1000" algn="tl">
                    <a:srgbClr val="000000"/>
                  </a:outerShdw>
                </a:effectLst>
                <a:latin typeface="Book Antiqua" pitchFamily="18" charset="0"/>
              </a:rPr>
              <a:t>)</a:t>
            </a:r>
            <a:r>
              <a:rPr lang="en-US" baseline="30000" dirty="0">
                <a:effectLst>
                  <a:outerShdw dist="38100" sx="1000" sy="1000" algn="tl">
                    <a:srgbClr val="000000"/>
                  </a:outerShdw>
                </a:effectLst>
                <a:latin typeface="Book Antiqua" pitchFamily="18" charset="0"/>
              </a:rPr>
              <a:t>2</a:t>
            </a:r>
            <a:r>
              <a:rPr lang="en-US" i="1" dirty="0">
                <a:effectLst>
                  <a:outerShdw dist="38100" sx="1000" sy="1000" algn="tl">
                    <a:srgbClr val="000000"/>
                  </a:outerShdw>
                </a:effectLst>
                <a:latin typeface="Book Antiqua" pitchFamily="18" charset="0"/>
              </a:rPr>
              <a:t>f</a:t>
            </a:r>
            <a:r>
              <a:rPr lang="en-US" dirty="0">
                <a:effectLst>
                  <a:outerShdw dist="38100" sx="1000" sy="1000" algn="tl">
                    <a:srgbClr val="000000"/>
                  </a:outerShdw>
                </a:effectLst>
                <a:latin typeface="Book Antiqua" pitchFamily="18" charset="0"/>
              </a:rPr>
              <a:t>(</a:t>
            </a:r>
            <a:r>
              <a:rPr lang="en-US" i="1" dirty="0">
                <a:effectLst>
                  <a:outerShdw dist="38100" sx="1000" sy="1000" algn="tl">
                    <a:srgbClr val="000000"/>
                  </a:outerShdw>
                </a:effectLst>
                <a:latin typeface="Book Antiqua" pitchFamily="18" charset="0"/>
              </a:rPr>
              <a:t>x</a:t>
            </a:r>
            <a:r>
              <a:rPr lang="en-US" dirty="0">
                <a:effectLst>
                  <a:outerShdw dist="38100" sx="1000" sy="1000" algn="tl">
                    <a:srgbClr val="000000"/>
                  </a:outerShdw>
                </a:effectLst>
                <a:latin typeface="Book Antiqua" pitchFamily="18" charset="0"/>
              </a:rPr>
              <a:t>)</a:t>
            </a:r>
          </a:p>
        </p:txBody>
      </p:sp>
    </p:spTree>
    <p:extLst>
      <p:ext uri="{BB962C8B-B14F-4D97-AF65-F5344CB8AC3E}">
        <p14:creationId xmlns:p14="http://schemas.microsoft.com/office/powerpoint/2010/main" val="669510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F3CA-D432-174C-98D4-944C20CA5460}"/>
              </a:ext>
            </a:extLst>
          </p:cNvPr>
          <p:cNvSpPr>
            <a:spLocks noGrp="1"/>
          </p:cNvSpPr>
          <p:nvPr>
            <p:ph type="title"/>
          </p:nvPr>
        </p:nvSpPr>
        <p:spPr/>
        <p:txBody>
          <a:bodyPr/>
          <a:lstStyle/>
          <a:p>
            <a:r>
              <a:rPr lang="en-US" dirty="0"/>
              <a:t>Normal Probability Distribution</a:t>
            </a:r>
          </a:p>
        </p:txBody>
      </p:sp>
      <p:sp>
        <p:nvSpPr>
          <p:cNvPr id="3" name="Content Placeholder 2">
            <a:extLst>
              <a:ext uri="{FF2B5EF4-FFF2-40B4-BE49-F238E27FC236}">
                <a16:creationId xmlns:a16="http://schemas.microsoft.com/office/drawing/2014/main" id="{2492A9A4-8EB6-B143-9A4A-44180919DF37}"/>
              </a:ext>
            </a:extLst>
          </p:cNvPr>
          <p:cNvSpPr>
            <a:spLocks noGrp="1"/>
          </p:cNvSpPr>
          <p:nvPr>
            <p:ph idx="1"/>
          </p:nvPr>
        </p:nvSpPr>
        <p:spPr/>
        <p:txBody>
          <a:bodyPr/>
          <a:lstStyle/>
          <a:p>
            <a:r>
              <a:rPr lang="en-US" dirty="0"/>
              <a:t>The normal probability distribution is the most important distribution for describing a continuous random variable.</a:t>
            </a:r>
          </a:p>
          <a:p>
            <a:r>
              <a:rPr lang="en-US" dirty="0"/>
              <a:t>It is widely used in statistical inference.</a:t>
            </a:r>
          </a:p>
          <a:p>
            <a:r>
              <a:rPr lang="en-US" dirty="0"/>
              <a:t>It has been used in a wide variety of applications including:</a:t>
            </a:r>
          </a:p>
          <a:p>
            <a:pPr lvl="1"/>
            <a:r>
              <a:rPr lang="en-US" dirty="0"/>
              <a:t>Heights of people</a:t>
            </a:r>
          </a:p>
          <a:p>
            <a:pPr lvl="1"/>
            <a:r>
              <a:rPr lang="en-US" dirty="0"/>
              <a:t>Rainfall amounts</a:t>
            </a:r>
          </a:p>
          <a:p>
            <a:pPr lvl="1"/>
            <a:r>
              <a:rPr lang="en-US" dirty="0"/>
              <a:t>Test scores</a:t>
            </a:r>
          </a:p>
          <a:p>
            <a:pPr lvl="1"/>
            <a:r>
              <a:rPr lang="en-US" dirty="0"/>
              <a:t>Scientific measurements</a:t>
            </a:r>
          </a:p>
        </p:txBody>
      </p:sp>
    </p:spTree>
    <p:extLst>
      <p:ext uri="{BB962C8B-B14F-4D97-AF65-F5344CB8AC3E}">
        <p14:creationId xmlns:p14="http://schemas.microsoft.com/office/powerpoint/2010/main" val="3176998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88484-35D4-B84E-9EA9-5DDDC848768C}"/>
              </a:ext>
            </a:extLst>
          </p:cNvPr>
          <p:cNvSpPr>
            <a:spLocks noGrp="1"/>
          </p:cNvSpPr>
          <p:nvPr>
            <p:ph type="title"/>
          </p:nvPr>
        </p:nvSpPr>
        <p:spPr/>
        <p:txBody>
          <a:bodyPr/>
          <a:lstStyle/>
          <a:p>
            <a:r>
              <a:rPr lang="en-US" dirty="0"/>
              <a:t>Car Example</a:t>
            </a:r>
          </a:p>
        </p:txBody>
      </p:sp>
      <p:sp>
        <p:nvSpPr>
          <p:cNvPr id="3" name="Content Placeholder 2">
            <a:extLst>
              <a:ext uri="{FF2B5EF4-FFF2-40B4-BE49-F238E27FC236}">
                <a16:creationId xmlns:a16="http://schemas.microsoft.com/office/drawing/2014/main" id="{0412E541-7B4C-F847-A5BD-096A8D955B58}"/>
              </a:ext>
            </a:extLst>
          </p:cNvPr>
          <p:cNvSpPr>
            <a:spLocks noGrp="1"/>
          </p:cNvSpPr>
          <p:nvPr>
            <p:ph idx="1"/>
          </p:nvPr>
        </p:nvSpPr>
        <p:spPr>
          <a:xfrm>
            <a:off x="627320" y="2732567"/>
            <a:ext cx="7899991" cy="3466213"/>
          </a:xfrm>
        </p:spPr>
        <p:txBody>
          <a:bodyPr/>
          <a:lstStyle/>
          <a:p>
            <a:pPr marL="0" indent="0">
              <a:buNone/>
            </a:pPr>
            <a:r>
              <a:rPr lang="en-US" dirty="0"/>
              <a:t>.</a:t>
            </a:r>
          </a:p>
        </p:txBody>
      </p:sp>
      <p:graphicFrame>
        <p:nvGraphicFramePr>
          <p:cNvPr id="5" name="Table 4">
            <a:extLst>
              <a:ext uri="{FF2B5EF4-FFF2-40B4-BE49-F238E27FC236}">
                <a16:creationId xmlns:a16="http://schemas.microsoft.com/office/drawing/2014/main" id="{4AFD92CE-B9BD-C545-AE8D-55F52AEEEA91}"/>
              </a:ext>
            </a:extLst>
          </p:cNvPr>
          <p:cNvGraphicFramePr>
            <a:graphicFrameLocks noGrp="1"/>
          </p:cNvGraphicFramePr>
          <p:nvPr>
            <p:extLst>
              <p:ext uri="{D42A27DB-BD31-4B8C-83A1-F6EECF244321}">
                <p14:modId xmlns:p14="http://schemas.microsoft.com/office/powerpoint/2010/main" val="2599970222"/>
              </p:ext>
            </p:extLst>
          </p:nvPr>
        </p:nvGraphicFramePr>
        <p:xfrm>
          <a:off x="1615570" y="4288625"/>
          <a:ext cx="5747004" cy="1559466"/>
        </p:xfrm>
        <a:graphic>
          <a:graphicData uri="http://schemas.openxmlformats.org/drawingml/2006/table">
            <a:tbl>
              <a:tblPr/>
              <a:tblGrid>
                <a:gridCol w="267462">
                  <a:extLst>
                    <a:ext uri="{9D8B030D-6E8A-4147-A177-3AD203B41FA5}">
                      <a16:colId xmlns:a16="http://schemas.microsoft.com/office/drawing/2014/main" val="3570984309"/>
                    </a:ext>
                  </a:extLst>
                </a:gridCol>
                <a:gridCol w="1248156">
                  <a:extLst>
                    <a:ext uri="{9D8B030D-6E8A-4147-A177-3AD203B41FA5}">
                      <a16:colId xmlns:a16="http://schemas.microsoft.com/office/drawing/2014/main" val="514736204"/>
                    </a:ext>
                  </a:extLst>
                </a:gridCol>
                <a:gridCol w="400050">
                  <a:extLst>
                    <a:ext uri="{9D8B030D-6E8A-4147-A177-3AD203B41FA5}">
                      <a16:colId xmlns:a16="http://schemas.microsoft.com/office/drawing/2014/main" val="1531729049"/>
                    </a:ext>
                  </a:extLst>
                </a:gridCol>
                <a:gridCol w="638556">
                  <a:extLst>
                    <a:ext uri="{9D8B030D-6E8A-4147-A177-3AD203B41FA5}">
                      <a16:colId xmlns:a16="http://schemas.microsoft.com/office/drawing/2014/main" val="3572876892"/>
                    </a:ext>
                  </a:extLst>
                </a:gridCol>
                <a:gridCol w="638556">
                  <a:extLst>
                    <a:ext uri="{9D8B030D-6E8A-4147-A177-3AD203B41FA5}">
                      <a16:colId xmlns:a16="http://schemas.microsoft.com/office/drawing/2014/main" val="3221623482"/>
                    </a:ext>
                  </a:extLst>
                </a:gridCol>
                <a:gridCol w="638556">
                  <a:extLst>
                    <a:ext uri="{9D8B030D-6E8A-4147-A177-3AD203B41FA5}">
                      <a16:colId xmlns:a16="http://schemas.microsoft.com/office/drawing/2014/main" val="1695866455"/>
                    </a:ext>
                  </a:extLst>
                </a:gridCol>
                <a:gridCol w="638556">
                  <a:extLst>
                    <a:ext uri="{9D8B030D-6E8A-4147-A177-3AD203B41FA5}">
                      <a16:colId xmlns:a16="http://schemas.microsoft.com/office/drawing/2014/main" val="3760083613"/>
                    </a:ext>
                  </a:extLst>
                </a:gridCol>
                <a:gridCol w="638556">
                  <a:extLst>
                    <a:ext uri="{9D8B030D-6E8A-4147-A177-3AD203B41FA5}">
                      <a16:colId xmlns:a16="http://schemas.microsoft.com/office/drawing/2014/main" val="72419095"/>
                    </a:ext>
                  </a:extLst>
                </a:gridCol>
                <a:gridCol w="638556">
                  <a:extLst>
                    <a:ext uri="{9D8B030D-6E8A-4147-A177-3AD203B41FA5}">
                      <a16:colId xmlns:a16="http://schemas.microsoft.com/office/drawing/2014/main" val="1803974686"/>
                    </a:ext>
                  </a:extLst>
                </a:gridCol>
              </a:tblGrid>
              <a:tr h="245045">
                <a:tc>
                  <a:txBody>
                    <a:bodyPr/>
                    <a:lstStyle/>
                    <a:p>
                      <a:endParaRPr lang="en-US" sz="1400"/>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Car</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MPG</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Weight</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err="1">
                          <a:effectLst/>
                        </a:rPr>
                        <a:t>Drive_Ratio</a:t>
                      </a:r>
                      <a:endParaRPr lang="en-US" sz="800" b="1" dirty="0">
                        <a:effectLst/>
                      </a:endParaRP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Horsepower</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Displacement</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Cylinders</a:t>
                      </a:r>
                    </a:p>
                  </a:txBody>
                  <a:tcPr marL="39305" marR="39305" marT="19652" marB="19652" anchor="ctr">
                    <a:lnL>
                      <a:noFill/>
                    </a:lnL>
                    <a:lnR>
                      <a:noFill/>
                    </a:lnR>
                    <a:lnT>
                      <a:noFill/>
                    </a:lnT>
                    <a:lnB>
                      <a:noFill/>
                    </a:lnB>
                    <a:solidFill>
                      <a:srgbClr val="FFFFFF"/>
                    </a:solidFill>
                  </a:tcPr>
                </a:tc>
                <a:tc>
                  <a:txBody>
                    <a:bodyPr/>
                    <a:lstStyle/>
                    <a:p>
                      <a:pPr algn="r" fontAlgn="ctr"/>
                      <a:r>
                        <a:rPr lang="en-US" sz="800" b="1" dirty="0">
                          <a:effectLst/>
                        </a:rPr>
                        <a:t>Country</a:t>
                      </a:r>
                    </a:p>
                  </a:txBody>
                  <a:tcPr marL="39305" marR="39305" marT="19652" marB="19652" anchor="ct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223714206"/>
                  </a:ext>
                </a:extLst>
              </a:tr>
              <a:tr h="216362">
                <a:tc>
                  <a:txBody>
                    <a:bodyPr/>
                    <a:lstStyle/>
                    <a:p>
                      <a:pPr algn="r" fontAlgn="ctr"/>
                      <a:r>
                        <a:rPr lang="en-US" sz="800" b="1" dirty="0">
                          <a:effectLst/>
                        </a:rPr>
                        <a:t>0</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Buick Estate Wagon</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16.9</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4.360</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2.73</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155</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350</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8</a:t>
                      </a:r>
                    </a:p>
                  </a:txBody>
                  <a:tcPr marL="39305" marR="39305" marT="19652" marB="19652" anchor="ctr">
                    <a:lnL>
                      <a:noFill/>
                    </a:lnL>
                    <a:lnR>
                      <a:noFill/>
                    </a:lnR>
                    <a:lnT>
                      <a:noFill/>
                    </a:lnT>
                    <a:lnB>
                      <a:noFill/>
                    </a:lnB>
                    <a:solidFill>
                      <a:schemeClr val="bg1">
                        <a:lumMod val="95000"/>
                      </a:schemeClr>
                    </a:solidFill>
                  </a:tcPr>
                </a:tc>
                <a:tc>
                  <a:txBody>
                    <a:bodyPr/>
                    <a:lstStyle/>
                    <a:p>
                      <a:pPr algn="r" fontAlgn="ctr"/>
                      <a:r>
                        <a:rPr lang="en-US" sz="800" dirty="0">
                          <a:effectLst/>
                        </a:rPr>
                        <a:t>U.S.</a:t>
                      </a:r>
                    </a:p>
                  </a:txBody>
                  <a:tcPr marL="39305" marR="39305" marT="19652" marB="19652" anchor="ctr">
                    <a:lnL>
                      <a:noFill/>
                    </a:lnL>
                    <a:lnR>
                      <a:noFill/>
                    </a:lnR>
                    <a:lnT w="12700" cmpd="sng">
                      <a:noFill/>
                      <a:prstDash val="solid"/>
                    </a:lnT>
                    <a:lnB>
                      <a:noFill/>
                    </a:lnB>
                    <a:solidFill>
                      <a:schemeClr val="bg1">
                        <a:lumMod val="95000"/>
                      </a:schemeClr>
                    </a:solidFill>
                  </a:tcPr>
                </a:tc>
                <a:extLst>
                  <a:ext uri="{0D108BD9-81ED-4DB2-BD59-A6C34878D82A}">
                    <a16:rowId xmlns:a16="http://schemas.microsoft.com/office/drawing/2014/main" val="3072042861"/>
                  </a:ext>
                </a:extLst>
              </a:tr>
              <a:tr h="316222">
                <a:tc>
                  <a:txBody>
                    <a:bodyPr/>
                    <a:lstStyle/>
                    <a:p>
                      <a:pPr algn="r" fontAlgn="ctr"/>
                      <a:r>
                        <a:rPr lang="en-US" sz="800" b="1">
                          <a:effectLst/>
                        </a:rPr>
                        <a:t>1</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Ford Country Squire Wagon</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15.5</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4.054</a:t>
                      </a:r>
                    </a:p>
                  </a:txBody>
                  <a:tcPr marL="39305" marR="39305" marT="19652" marB="19652" anchor="ctr">
                    <a:lnL>
                      <a:noFill/>
                    </a:lnL>
                    <a:lnR>
                      <a:noFill/>
                    </a:lnR>
                    <a:lnT>
                      <a:noFill/>
                    </a:lnT>
                    <a:lnB>
                      <a:noFill/>
                    </a:lnB>
                    <a:solidFill>
                      <a:srgbClr val="FFFFFF"/>
                    </a:solidFill>
                  </a:tcPr>
                </a:tc>
                <a:tc>
                  <a:txBody>
                    <a:bodyPr/>
                    <a:lstStyle/>
                    <a:p>
                      <a:pPr algn="r" fontAlgn="ctr"/>
                      <a:r>
                        <a:rPr lang="en-US" sz="800" dirty="0">
                          <a:effectLst/>
                        </a:rPr>
                        <a:t>2.26</a:t>
                      </a:r>
                    </a:p>
                  </a:txBody>
                  <a:tcPr marL="39305" marR="39305" marT="19652" marB="19652" anchor="ctr">
                    <a:lnL>
                      <a:noFill/>
                    </a:lnL>
                    <a:lnR>
                      <a:noFill/>
                    </a:lnR>
                    <a:lnT>
                      <a:noFill/>
                    </a:lnT>
                    <a:lnB>
                      <a:noFill/>
                    </a:lnB>
                    <a:solidFill>
                      <a:srgbClr val="FFFFFF"/>
                    </a:solidFill>
                  </a:tcPr>
                </a:tc>
                <a:tc>
                  <a:txBody>
                    <a:bodyPr/>
                    <a:lstStyle/>
                    <a:p>
                      <a:pPr algn="r" fontAlgn="ctr"/>
                      <a:r>
                        <a:rPr lang="en-US" sz="800" dirty="0">
                          <a:effectLst/>
                        </a:rPr>
                        <a:t>142</a:t>
                      </a:r>
                    </a:p>
                  </a:txBody>
                  <a:tcPr marL="39305" marR="39305" marT="19652" marB="19652" anchor="ctr">
                    <a:lnL>
                      <a:noFill/>
                    </a:lnL>
                    <a:lnR>
                      <a:noFill/>
                    </a:lnR>
                    <a:lnT>
                      <a:noFill/>
                    </a:lnT>
                    <a:lnB>
                      <a:noFill/>
                    </a:lnB>
                    <a:solidFill>
                      <a:srgbClr val="FFFFFF"/>
                    </a:solidFill>
                  </a:tcPr>
                </a:tc>
                <a:tc>
                  <a:txBody>
                    <a:bodyPr/>
                    <a:lstStyle/>
                    <a:p>
                      <a:pPr algn="r" fontAlgn="ctr"/>
                      <a:r>
                        <a:rPr lang="en-US" sz="800" dirty="0">
                          <a:effectLst/>
                        </a:rPr>
                        <a:t>351</a:t>
                      </a:r>
                    </a:p>
                  </a:txBody>
                  <a:tcPr marL="39305" marR="39305" marT="19652" marB="19652" anchor="ctr">
                    <a:lnL>
                      <a:noFill/>
                    </a:lnL>
                    <a:lnR>
                      <a:noFill/>
                    </a:lnR>
                    <a:lnT>
                      <a:noFill/>
                    </a:lnT>
                    <a:lnB>
                      <a:noFill/>
                    </a:lnB>
                    <a:solidFill>
                      <a:srgbClr val="FFFFFF"/>
                    </a:solidFill>
                  </a:tcPr>
                </a:tc>
                <a:tc>
                  <a:txBody>
                    <a:bodyPr/>
                    <a:lstStyle/>
                    <a:p>
                      <a:pPr algn="r" fontAlgn="ctr"/>
                      <a:r>
                        <a:rPr lang="en-US" sz="800" dirty="0">
                          <a:effectLst/>
                        </a:rPr>
                        <a:t>8</a:t>
                      </a:r>
                    </a:p>
                  </a:txBody>
                  <a:tcPr marL="39305" marR="39305" marT="19652" marB="19652" anchor="ctr">
                    <a:lnL>
                      <a:noFill/>
                    </a:lnL>
                    <a:lnR>
                      <a:noFill/>
                    </a:lnR>
                    <a:lnT>
                      <a:noFill/>
                    </a:lnT>
                    <a:lnB>
                      <a:noFill/>
                    </a:lnB>
                    <a:solidFill>
                      <a:srgbClr val="FFFFFF"/>
                    </a:solidFill>
                  </a:tcPr>
                </a:tc>
                <a:tc>
                  <a:txBody>
                    <a:bodyPr/>
                    <a:lstStyle/>
                    <a:p>
                      <a:pPr algn="r" fontAlgn="ctr"/>
                      <a:r>
                        <a:rPr lang="en-US" sz="800" dirty="0">
                          <a:effectLst/>
                        </a:rPr>
                        <a:t>U.S.</a:t>
                      </a:r>
                    </a:p>
                  </a:txBody>
                  <a:tcPr marL="39305" marR="39305" marT="19652" marB="19652" anchor="ctr">
                    <a:lnL>
                      <a:noFill/>
                    </a:lnL>
                    <a:lnR>
                      <a:noFill/>
                    </a:lnR>
                    <a:lnT>
                      <a:noFill/>
                    </a:lnT>
                    <a:lnB>
                      <a:noFill/>
                    </a:lnB>
                    <a:solidFill>
                      <a:srgbClr val="FFFFFF"/>
                    </a:solidFill>
                  </a:tcPr>
                </a:tc>
                <a:extLst>
                  <a:ext uri="{0D108BD9-81ED-4DB2-BD59-A6C34878D82A}">
                    <a16:rowId xmlns:a16="http://schemas.microsoft.com/office/drawing/2014/main" val="284428913"/>
                  </a:ext>
                </a:extLst>
              </a:tr>
              <a:tr h="266292">
                <a:tc>
                  <a:txBody>
                    <a:bodyPr/>
                    <a:lstStyle/>
                    <a:p>
                      <a:pPr algn="r" fontAlgn="ctr"/>
                      <a:r>
                        <a:rPr lang="en-US" sz="800" b="1">
                          <a:effectLst/>
                        </a:rPr>
                        <a:t>2</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Chevy Malibu Wagon</a:t>
                      </a:r>
                    </a:p>
                  </a:txBody>
                  <a:tcPr marL="39305" marR="39305" marT="19652" marB="19652" anchor="ctr">
                    <a:lnL>
                      <a:noFill/>
                    </a:lnL>
                    <a:lnR>
                      <a:noFill/>
                    </a:lnR>
                    <a:lnT>
                      <a:noFill/>
                    </a:lnT>
                    <a:lnB>
                      <a:noFill/>
                    </a:lnB>
                    <a:solidFill>
                      <a:srgbClr val="F5F5F5"/>
                    </a:solidFill>
                  </a:tcPr>
                </a:tc>
                <a:tc>
                  <a:txBody>
                    <a:bodyPr/>
                    <a:lstStyle/>
                    <a:p>
                      <a:pPr algn="r" fontAlgn="ctr"/>
                      <a:r>
                        <a:rPr lang="en-US" sz="800" dirty="0">
                          <a:effectLst/>
                        </a:rPr>
                        <a:t>19.2</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3.605</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2.56</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125</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267</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8</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U.S.</a:t>
                      </a:r>
                    </a:p>
                  </a:txBody>
                  <a:tcPr marL="39305" marR="39305" marT="19652" marB="19652" anchor="ctr">
                    <a:lnL>
                      <a:noFill/>
                    </a:lnL>
                    <a:lnR>
                      <a:noFill/>
                    </a:lnR>
                    <a:lnT>
                      <a:noFill/>
                    </a:lnT>
                    <a:lnB>
                      <a:noFill/>
                    </a:lnB>
                    <a:solidFill>
                      <a:srgbClr val="F5F5F5"/>
                    </a:solidFill>
                  </a:tcPr>
                </a:tc>
                <a:extLst>
                  <a:ext uri="{0D108BD9-81ED-4DB2-BD59-A6C34878D82A}">
                    <a16:rowId xmlns:a16="http://schemas.microsoft.com/office/drawing/2014/main" val="1831611511"/>
                  </a:ext>
                </a:extLst>
              </a:tr>
              <a:tr h="316222">
                <a:tc>
                  <a:txBody>
                    <a:bodyPr/>
                    <a:lstStyle/>
                    <a:p>
                      <a:pPr algn="r" fontAlgn="ctr"/>
                      <a:r>
                        <a:rPr lang="en-US" sz="800" b="1">
                          <a:effectLst/>
                        </a:rPr>
                        <a:t>3</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Chrysler LeBaron Wagon</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18.5</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3.940</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2.45</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150</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360</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8</a:t>
                      </a:r>
                    </a:p>
                  </a:txBody>
                  <a:tcPr marL="39305" marR="39305" marT="19652" marB="19652" anchor="ctr">
                    <a:lnL>
                      <a:noFill/>
                    </a:lnL>
                    <a:lnR>
                      <a:noFill/>
                    </a:lnR>
                    <a:lnT>
                      <a:noFill/>
                    </a:lnT>
                    <a:lnB>
                      <a:noFill/>
                    </a:lnB>
                    <a:solidFill>
                      <a:srgbClr val="FFFFFF"/>
                    </a:solidFill>
                  </a:tcPr>
                </a:tc>
                <a:tc>
                  <a:txBody>
                    <a:bodyPr/>
                    <a:lstStyle/>
                    <a:p>
                      <a:pPr algn="r" fontAlgn="ctr"/>
                      <a:r>
                        <a:rPr lang="en-US" sz="800">
                          <a:effectLst/>
                        </a:rPr>
                        <a:t>U.S.</a:t>
                      </a:r>
                    </a:p>
                  </a:txBody>
                  <a:tcPr marL="39305" marR="39305" marT="19652" marB="19652" anchor="ctr">
                    <a:lnL>
                      <a:noFill/>
                    </a:lnL>
                    <a:lnR>
                      <a:noFill/>
                    </a:lnR>
                    <a:lnT>
                      <a:noFill/>
                    </a:lnT>
                    <a:lnB>
                      <a:noFill/>
                    </a:lnB>
                    <a:solidFill>
                      <a:srgbClr val="FFFFFF"/>
                    </a:solidFill>
                  </a:tcPr>
                </a:tc>
                <a:extLst>
                  <a:ext uri="{0D108BD9-81ED-4DB2-BD59-A6C34878D82A}">
                    <a16:rowId xmlns:a16="http://schemas.microsoft.com/office/drawing/2014/main" val="672058826"/>
                  </a:ext>
                </a:extLst>
              </a:tr>
              <a:tr h="153605">
                <a:tc>
                  <a:txBody>
                    <a:bodyPr/>
                    <a:lstStyle/>
                    <a:p>
                      <a:pPr algn="r" fontAlgn="ctr"/>
                      <a:r>
                        <a:rPr lang="en-US" sz="800" b="1">
                          <a:effectLst/>
                        </a:rPr>
                        <a:t>4</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Chevette</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30.0</a:t>
                      </a:r>
                    </a:p>
                  </a:txBody>
                  <a:tcPr marL="39305" marR="39305" marT="19652" marB="19652" anchor="ctr">
                    <a:lnL>
                      <a:noFill/>
                    </a:lnL>
                    <a:lnR>
                      <a:noFill/>
                    </a:lnR>
                    <a:lnT>
                      <a:noFill/>
                    </a:lnT>
                    <a:lnB>
                      <a:noFill/>
                    </a:lnB>
                    <a:solidFill>
                      <a:srgbClr val="F5F5F5"/>
                    </a:solidFill>
                  </a:tcPr>
                </a:tc>
                <a:tc>
                  <a:txBody>
                    <a:bodyPr/>
                    <a:lstStyle/>
                    <a:p>
                      <a:pPr algn="r" fontAlgn="ctr"/>
                      <a:r>
                        <a:rPr lang="en-US" sz="800" dirty="0">
                          <a:effectLst/>
                        </a:rPr>
                        <a:t>2.155</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3.70</a:t>
                      </a:r>
                    </a:p>
                  </a:txBody>
                  <a:tcPr marL="39305" marR="39305" marT="19652" marB="19652" anchor="ctr">
                    <a:lnL>
                      <a:noFill/>
                    </a:lnL>
                    <a:lnR>
                      <a:noFill/>
                    </a:lnR>
                    <a:lnT>
                      <a:noFill/>
                    </a:lnT>
                    <a:lnB>
                      <a:noFill/>
                    </a:lnB>
                    <a:solidFill>
                      <a:srgbClr val="F5F5F5"/>
                    </a:solidFill>
                  </a:tcPr>
                </a:tc>
                <a:tc>
                  <a:txBody>
                    <a:bodyPr/>
                    <a:lstStyle/>
                    <a:p>
                      <a:pPr algn="r" fontAlgn="ctr"/>
                      <a:r>
                        <a:rPr lang="en-US" sz="800" dirty="0">
                          <a:effectLst/>
                        </a:rPr>
                        <a:t>68</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98</a:t>
                      </a:r>
                    </a:p>
                  </a:txBody>
                  <a:tcPr marL="39305" marR="39305" marT="19652" marB="19652" anchor="ctr">
                    <a:lnL>
                      <a:noFill/>
                    </a:lnL>
                    <a:lnR>
                      <a:noFill/>
                    </a:lnR>
                    <a:lnT>
                      <a:noFill/>
                    </a:lnT>
                    <a:lnB>
                      <a:noFill/>
                    </a:lnB>
                    <a:solidFill>
                      <a:srgbClr val="F5F5F5"/>
                    </a:solidFill>
                  </a:tcPr>
                </a:tc>
                <a:tc>
                  <a:txBody>
                    <a:bodyPr/>
                    <a:lstStyle/>
                    <a:p>
                      <a:pPr algn="r" fontAlgn="ctr"/>
                      <a:r>
                        <a:rPr lang="en-US" sz="800">
                          <a:effectLst/>
                        </a:rPr>
                        <a:t>4</a:t>
                      </a:r>
                    </a:p>
                  </a:txBody>
                  <a:tcPr marL="39305" marR="39305" marT="19652" marB="19652" anchor="ctr">
                    <a:lnL>
                      <a:noFill/>
                    </a:lnL>
                    <a:lnR>
                      <a:noFill/>
                    </a:lnR>
                    <a:lnT>
                      <a:noFill/>
                    </a:lnT>
                    <a:lnB>
                      <a:noFill/>
                    </a:lnB>
                    <a:solidFill>
                      <a:srgbClr val="F5F5F5"/>
                    </a:solidFill>
                  </a:tcPr>
                </a:tc>
                <a:tc>
                  <a:txBody>
                    <a:bodyPr/>
                    <a:lstStyle/>
                    <a:p>
                      <a:pPr algn="r" fontAlgn="ctr"/>
                      <a:r>
                        <a:rPr lang="en-US" sz="800" dirty="0">
                          <a:effectLst/>
                        </a:rPr>
                        <a:t>U.S.</a:t>
                      </a:r>
                    </a:p>
                  </a:txBody>
                  <a:tcPr marL="39305" marR="39305" marT="19652" marB="19652" anchor="ctr">
                    <a:lnL>
                      <a:noFill/>
                    </a:lnL>
                    <a:lnR>
                      <a:noFill/>
                    </a:lnR>
                    <a:lnT>
                      <a:noFill/>
                    </a:lnT>
                    <a:lnB>
                      <a:noFill/>
                    </a:lnB>
                    <a:solidFill>
                      <a:srgbClr val="F5F5F5"/>
                    </a:solidFill>
                  </a:tcPr>
                </a:tc>
                <a:extLst>
                  <a:ext uri="{0D108BD9-81ED-4DB2-BD59-A6C34878D82A}">
                    <a16:rowId xmlns:a16="http://schemas.microsoft.com/office/drawing/2014/main" val="3765835518"/>
                  </a:ext>
                </a:extLst>
              </a:tr>
            </a:tbl>
          </a:graphicData>
        </a:graphic>
      </p:graphicFrame>
      <p:sp>
        <p:nvSpPr>
          <p:cNvPr id="6" name="AutoShape 25">
            <a:extLst>
              <a:ext uri="{FF2B5EF4-FFF2-40B4-BE49-F238E27FC236}">
                <a16:creationId xmlns:a16="http://schemas.microsoft.com/office/drawing/2014/main" id="{5C00B7B2-72FA-E34C-BE36-F97327C853E2}"/>
              </a:ext>
            </a:extLst>
          </p:cNvPr>
          <p:cNvSpPr>
            <a:spLocks noChangeArrowheads="1"/>
          </p:cNvSpPr>
          <p:nvPr/>
        </p:nvSpPr>
        <p:spPr bwMode="auto">
          <a:xfrm>
            <a:off x="5567198" y="3297557"/>
            <a:ext cx="1172765" cy="307181"/>
          </a:xfrm>
          <a:prstGeom prst="wedgeRoundRectCallout">
            <a:avLst>
              <a:gd name="adj1" fmla="val -36003"/>
              <a:gd name="adj2" fmla="val 280708"/>
              <a:gd name="adj3" fmla="val 16667"/>
            </a:avLst>
          </a:prstGeom>
          <a:noFill/>
          <a:ln w="9525">
            <a:solidFill>
              <a:schemeClr val="tx2"/>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r>
              <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Variables</a:t>
            </a:r>
          </a:p>
        </p:txBody>
      </p:sp>
      <p:sp>
        <p:nvSpPr>
          <p:cNvPr id="7" name="AutoShape 26">
            <a:extLst>
              <a:ext uri="{FF2B5EF4-FFF2-40B4-BE49-F238E27FC236}">
                <a16:creationId xmlns:a16="http://schemas.microsoft.com/office/drawing/2014/main" id="{31D1CC09-7BFF-C54B-B22B-EEA0273E7480}"/>
              </a:ext>
            </a:extLst>
          </p:cNvPr>
          <p:cNvSpPr>
            <a:spLocks noChangeArrowheads="1"/>
          </p:cNvSpPr>
          <p:nvPr/>
        </p:nvSpPr>
        <p:spPr bwMode="auto">
          <a:xfrm>
            <a:off x="2999343" y="3451147"/>
            <a:ext cx="1009650" cy="486789"/>
          </a:xfrm>
          <a:prstGeom prst="wedgeRoundRectCallout">
            <a:avLst>
              <a:gd name="adj1" fmla="val -83904"/>
              <a:gd name="adj2" fmla="val 177201"/>
              <a:gd name="adj3" fmla="val 16667"/>
            </a:avLst>
          </a:prstGeom>
          <a:noFill/>
          <a:ln w="9525">
            <a:solidFill>
              <a:schemeClr val="tx2"/>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nSpc>
                <a:spcPct val="80000"/>
              </a:lnSpc>
              <a:defRPr/>
            </a:pPr>
            <a:r>
              <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Element</a:t>
            </a:r>
          </a:p>
          <a:p>
            <a:pPr>
              <a:lnSpc>
                <a:spcPct val="80000"/>
              </a:lnSpc>
              <a:defRPr/>
            </a:pPr>
            <a:r>
              <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Names</a:t>
            </a:r>
          </a:p>
        </p:txBody>
      </p:sp>
      <p:sp>
        <p:nvSpPr>
          <p:cNvPr id="8" name="AutoShape 28">
            <a:extLst>
              <a:ext uri="{FF2B5EF4-FFF2-40B4-BE49-F238E27FC236}">
                <a16:creationId xmlns:a16="http://schemas.microsoft.com/office/drawing/2014/main" id="{552F1D93-2CD0-CC45-AF8E-949C272F22CE}"/>
              </a:ext>
            </a:extLst>
          </p:cNvPr>
          <p:cNvSpPr>
            <a:spLocks noChangeArrowheads="1"/>
          </p:cNvSpPr>
          <p:nvPr/>
        </p:nvSpPr>
        <p:spPr bwMode="auto">
          <a:xfrm rot="21594544">
            <a:off x="4229480" y="3645607"/>
            <a:ext cx="1139780" cy="287399"/>
          </a:xfrm>
          <a:prstGeom prst="wedgeRoundRectCallout">
            <a:avLst>
              <a:gd name="adj1" fmla="val 29384"/>
              <a:gd name="adj2" fmla="val 395638"/>
              <a:gd name="adj3" fmla="val 16667"/>
            </a:avLst>
          </a:prstGeom>
          <a:solidFill>
            <a:schemeClr val="accent5">
              <a:alpha val="16000"/>
            </a:schemeClr>
          </a:solidFill>
          <a:ln>
            <a:headEnd/>
            <a:tailEnd/>
          </a:ln>
        </p:spPr>
        <p:style>
          <a:lnRef idx="2">
            <a:schemeClr val="accent5">
              <a:shade val="50000"/>
            </a:schemeClr>
          </a:lnRef>
          <a:fillRef idx="1">
            <a:schemeClr val="accent5"/>
          </a:fillRef>
          <a:effectRef idx="0">
            <a:schemeClr val="accent5"/>
          </a:effectRef>
          <a:fontRef idx="minor">
            <a:schemeClr val="lt1"/>
          </a:fontRef>
        </p:style>
        <p:txBody>
          <a:bodyPr/>
          <a:lstStyle/>
          <a:p>
            <a:pPr algn="ctr">
              <a:defRPr/>
            </a:pPr>
            <a:r>
              <a:rPr lang="en-US" sz="135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Observation</a:t>
            </a:r>
          </a:p>
        </p:txBody>
      </p:sp>
      <p:sp>
        <p:nvSpPr>
          <p:cNvPr id="9" name="Rectangle 8">
            <a:extLst>
              <a:ext uri="{FF2B5EF4-FFF2-40B4-BE49-F238E27FC236}">
                <a16:creationId xmlns:a16="http://schemas.microsoft.com/office/drawing/2014/main" id="{4DDBE246-6806-B844-BD6D-0DA9BD96E705}"/>
              </a:ext>
            </a:extLst>
          </p:cNvPr>
          <p:cNvSpPr/>
          <p:nvPr/>
        </p:nvSpPr>
        <p:spPr bwMode="auto">
          <a:xfrm>
            <a:off x="3308169" y="4827482"/>
            <a:ext cx="4157908" cy="195943"/>
          </a:xfrm>
          <a:prstGeom prst="rect">
            <a:avLst/>
          </a:prstGeom>
          <a:solidFill>
            <a:schemeClr val="accent5">
              <a:alpha val="15000"/>
            </a:schemeClr>
          </a:solidFill>
          <a:ln>
            <a:no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E4E73E13-CC92-724B-A884-28AAC2368DD1}"/>
              </a:ext>
            </a:extLst>
          </p:cNvPr>
          <p:cNvSpPr/>
          <p:nvPr/>
        </p:nvSpPr>
        <p:spPr bwMode="auto">
          <a:xfrm>
            <a:off x="3308169" y="4511586"/>
            <a:ext cx="4157908" cy="1288412"/>
          </a:xfrm>
          <a:prstGeom prst="rect">
            <a:avLst/>
          </a:prstGeom>
          <a:noFill/>
          <a:ln>
            <a:no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13" name="AutoShape 27">
            <a:extLst>
              <a:ext uri="{FF2B5EF4-FFF2-40B4-BE49-F238E27FC236}">
                <a16:creationId xmlns:a16="http://schemas.microsoft.com/office/drawing/2014/main" id="{275E4F58-177E-1F43-B44D-65E5B3857BD6}"/>
              </a:ext>
            </a:extLst>
          </p:cNvPr>
          <p:cNvSpPr>
            <a:spLocks noChangeArrowheads="1"/>
          </p:cNvSpPr>
          <p:nvPr/>
        </p:nvSpPr>
        <p:spPr bwMode="auto">
          <a:xfrm>
            <a:off x="6600231" y="3847138"/>
            <a:ext cx="1172765" cy="338138"/>
          </a:xfrm>
          <a:prstGeom prst="wedgeRoundRectCallout">
            <a:avLst>
              <a:gd name="adj1" fmla="val -80024"/>
              <a:gd name="adj2" fmla="val 138359"/>
              <a:gd name="adj3" fmla="val 16667"/>
            </a:avLst>
          </a:prstGeom>
          <a:noFill/>
          <a:ln w="9525">
            <a:solidFill>
              <a:schemeClr val="tx2"/>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defRPr/>
            </a:pPr>
            <a:r>
              <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Data Set</a:t>
            </a:r>
          </a:p>
        </p:txBody>
      </p:sp>
      <p:sp>
        <p:nvSpPr>
          <p:cNvPr id="14" name="Rectangle 13">
            <a:extLst>
              <a:ext uri="{FF2B5EF4-FFF2-40B4-BE49-F238E27FC236}">
                <a16:creationId xmlns:a16="http://schemas.microsoft.com/office/drawing/2014/main" id="{3F45761B-EAFE-4540-A134-1862A4C65A2F}"/>
              </a:ext>
            </a:extLst>
          </p:cNvPr>
          <p:cNvSpPr/>
          <p:nvPr/>
        </p:nvSpPr>
        <p:spPr bwMode="auto">
          <a:xfrm>
            <a:off x="3308169" y="4500464"/>
            <a:ext cx="4157908" cy="1437120"/>
          </a:xfrm>
          <a:prstGeom prst="rect">
            <a:avLst/>
          </a:prstGeom>
          <a:noFill/>
          <a:ln>
            <a:solidFill>
              <a:schemeClr val="tx2"/>
            </a:solidFill>
            <a:headEnd/>
            <a:tailEnd/>
          </a:ln>
        </p:spPr>
        <p:style>
          <a:lnRef idx="2">
            <a:schemeClr val="dk1"/>
          </a:lnRef>
          <a:fillRef idx="1">
            <a:schemeClr val="lt1"/>
          </a:fillRef>
          <a:effectRef idx="0">
            <a:schemeClr val="dk1"/>
          </a:effectRef>
          <a:fontRef idx="minor">
            <a:schemeClr val="dk1"/>
          </a:fontRef>
        </p:style>
        <p:txBody>
          <a:bodyPr wrap="none" rtlCol="0" anchor="ctr"/>
          <a:lstStyle/>
          <a:p>
            <a:pPr algn="ctr"/>
            <a:endParaRPr lang="en-US" sz="135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690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3" grpId="0" animBg="1"/>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E671-4B60-FA43-9391-5F339916EF85}"/>
              </a:ext>
            </a:extLst>
          </p:cNvPr>
          <p:cNvSpPr>
            <a:spLocks noGrp="1"/>
          </p:cNvSpPr>
          <p:nvPr>
            <p:ph type="title"/>
          </p:nvPr>
        </p:nvSpPr>
        <p:spPr/>
        <p:txBody>
          <a:bodyPr/>
          <a:lstStyle/>
          <a:p>
            <a:r>
              <a:rPr lang="en-US" dirty="0"/>
              <a:t>Normal Probability Distribution</a:t>
            </a:r>
          </a:p>
        </p:txBody>
      </p:sp>
      <p:sp>
        <p:nvSpPr>
          <p:cNvPr id="3" name="Content Placeholder 2">
            <a:extLst>
              <a:ext uri="{FF2B5EF4-FFF2-40B4-BE49-F238E27FC236}">
                <a16:creationId xmlns:a16="http://schemas.microsoft.com/office/drawing/2014/main" id="{1C3F2179-8800-FE47-A271-DFA7A5575B00}"/>
              </a:ext>
            </a:extLst>
          </p:cNvPr>
          <p:cNvSpPr>
            <a:spLocks noGrp="1"/>
          </p:cNvSpPr>
          <p:nvPr>
            <p:ph idx="1"/>
          </p:nvPr>
        </p:nvSpPr>
        <p:spPr/>
        <p:txBody>
          <a:bodyPr/>
          <a:lstStyle/>
          <a:p>
            <a:r>
              <a:rPr lang="en-US" dirty="0"/>
              <a:t>Normal Probability Density Function</a:t>
            </a:r>
            <a:endParaRPr lang="en-US" b="0" i="1" dirty="0">
              <a:latin typeface="Cambria Math" panose="02040503050406030204" pitchFamily="18" charset="0"/>
              <a:ea typeface="Cambria Math" panose="02040503050406030204" pitchFamily="18" charset="0"/>
            </a:endParaRPr>
          </a:p>
          <a:p>
            <a:pPr marL="3572" indent="0">
              <a:buNone/>
            </a:pPr>
            <a:endParaRPr lang="en-US" b="0" i="1" dirty="0">
              <a:latin typeface="Cambria Math" panose="02040503050406030204" pitchFamily="18" charset="0"/>
              <a:ea typeface="Cambria Math" panose="02040503050406030204" pitchFamily="18" charset="0"/>
            </a:endParaRPr>
          </a:p>
          <a:p>
            <a:pPr marL="3572" indent="0">
              <a:buNone/>
            </a:pPr>
            <a:endParaRPr lang="en-US" b="0" i="1" dirty="0">
              <a:latin typeface="Cambria Math" panose="02040503050406030204" pitchFamily="18" charset="0"/>
              <a:ea typeface="Cambria Math" panose="02040503050406030204" pitchFamily="18" charset="0"/>
            </a:endParaRPr>
          </a:p>
          <a:p>
            <a:pPr marL="3572" indent="0">
              <a:buNone/>
            </a:pPr>
            <a:endParaRPr lang="en-US" b="0" i="1" dirty="0">
              <a:latin typeface="Cambria Math" panose="02040503050406030204" pitchFamily="18" charset="0"/>
              <a:ea typeface="Cambria Math" panose="02040503050406030204" pitchFamily="18" charset="0"/>
            </a:endParaRPr>
          </a:p>
          <a:p>
            <a:pPr marL="3572" indent="0">
              <a:buNone/>
            </a:pPr>
            <a:endParaRPr lang="en-US" b="0" i="1" dirty="0">
              <a:latin typeface="Cambria Math" panose="02040503050406030204" pitchFamily="18" charset="0"/>
              <a:ea typeface="Cambria Math" panose="02040503050406030204" pitchFamily="18" charset="0"/>
            </a:endParaRPr>
          </a:p>
          <a:p>
            <a:pPr marL="3572" indent="0">
              <a:buNone/>
            </a:pPr>
            <a:endParaRPr lang="en-US" b="0" i="1" dirty="0">
              <a:latin typeface="Cambria Math" panose="02040503050406030204" pitchFamily="18" charset="0"/>
              <a:ea typeface="Cambria Math" panose="02040503050406030204" pitchFamily="18" charset="0"/>
            </a:endParaRPr>
          </a:p>
          <a:p>
            <a:pPr marL="3572" indent="0">
              <a:buNone/>
            </a:pPr>
            <a:endParaRPr lang="en-US" i="1" dirty="0">
              <a:latin typeface="Cambria Math" panose="02040503050406030204" pitchFamily="18" charset="0"/>
              <a:ea typeface="Cambria Math" panose="02040503050406030204" pitchFamily="18" charset="0"/>
            </a:endParaRPr>
          </a:p>
          <a:p>
            <a:endParaRPr lang="en-US" dirty="0"/>
          </a:p>
        </p:txBody>
      </p:sp>
      <p:sp>
        <p:nvSpPr>
          <p:cNvPr id="4" name="Rectangle 3">
            <a:extLst>
              <a:ext uri="{FF2B5EF4-FFF2-40B4-BE49-F238E27FC236}">
                <a16:creationId xmlns:a16="http://schemas.microsoft.com/office/drawing/2014/main" id="{B1D6A389-D557-D947-972B-7E6D4B506F8F}"/>
              </a:ext>
            </a:extLst>
          </p:cNvPr>
          <p:cNvSpPr/>
          <p:nvPr/>
        </p:nvSpPr>
        <p:spPr>
          <a:xfrm>
            <a:off x="1919951" y="3716764"/>
            <a:ext cx="3429000" cy="923330"/>
          </a:xfrm>
          <a:prstGeom prst="rect">
            <a:avLst/>
          </a:prstGeom>
        </p:spPr>
        <p:txBody>
          <a:bodyPr>
            <a:spAutoFit/>
          </a:bodyPr>
          <a:lstStyle/>
          <a:p>
            <a:r>
              <a:rPr lang="en-US" sz="1350" dirty="0" err="1"/>
              <a:t>μ</a:t>
            </a:r>
            <a:r>
              <a:rPr lang="en-US" sz="1350" dirty="0"/>
              <a:t>  =  mean</a:t>
            </a:r>
          </a:p>
          <a:p>
            <a:r>
              <a:rPr lang="en-US" sz="1350" dirty="0" err="1"/>
              <a:t>σ</a:t>
            </a:r>
            <a:r>
              <a:rPr lang="en-US" sz="1350" dirty="0"/>
              <a:t>  =  standard deviation</a:t>
            </a:r>
          </a:p>
          <a:p>
            <a:r>
              <a:rPr lang="en-US" sz="1350" dirty="0"/>
              <a:t>π  =  3.14159</a:t>
            </a:r>
          </a:p>
          <a:p>
            <a:r>
              <a:rPr lang="en-US" sz="1350" dirty="0"/>
              <a:t>e  =  2.71828</a:t>
            </a:r>
          </a:p>
        </p:txBody>
      </p:sp>
      <p:graphicFrame>
        <p:nvGraphicFramePr>
          <p:cNvPr id="5" name="Object 7">
            <a:hlinkClick r:id="" action="ppaction://ole?verb=0"/>
            <a:extLst>
              <a:ext uri="{FF2B5EF4-FFF2-40B4-BE49-F238E27FC236}">
                <a16:creationId xmlns:a16="http://schemas.microsoft.com/office/drawing/2014/main" id="{9C596FC7-01B8-9D4A-953E-3E0C2C2DE839}"/>
              </a:ext>
            </a:extLst>
          </p:cNvPr>
          <p:cNvGraphicFramePr>
            <a:graphicFrameLocks/>
          </p:cNvGraphicFramePr>
          <p:nvPr/>
        </p:nvGraphicFramePr>
        <p:xfrm>
          <a:off x="1951293" y="2816300"/>
          <a:ext cx="2269331" cy="657225"/>
        </p:xfrm>
        <a:graphic>
          <a:graphicData uri="http://schemas.openxmlformats.org/presentationml/2006/ole">
            <mc:AlternateContent xmlns:mc="http://schemas.openxmlformats.org/markup-compatibility/2006">
              <mc:Choice xmlns:v="urn:schemas-microsoft-com:vml" Requires="v">
                <p:oleObj name="Equation" r:id="rId2" imgW="1434960" imgH="380880" progId="Equation.DSMT4">
                  <p:embed/>
                </p:oleObj>
              </mc:Choice>
              <mc:Fallback>
                <p:oleObj name="Equation" r:id="rId2" imgW="1434960" imgH="380880" progId="Equation.DSMT4">
                  <p:embed/>
                  <p:pic>
                    <p:nvPicPr>
                      <p:cNvPr id="5" name="Object 7">
                        <a:hlinkClick r:id="" action="ppaction://ole?verb=0"/>
                        <a:extLst>
                          <a:ext uri="{FF2B5EF4-FFF2-40B4-BE49-F238E27FC236}">
                            <a16:creationId xmlns:a16="http://schemas.microsoft.com/office/drawing/2014/main" id="{9C596FC7-01B8-9D4A-953E-3E0C2C2DE83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293" y="2816300"/>
                        <a:ext cx="2269331" cy="657225"/>
                      </a:xfrm>
                      <a:prstGeom prst="rect">
                        <a:avLst/>
                      </a:prstGeom>
                      <a:solidFill>
                        <a:schemeClr val="tx1">
                          <a:lumMod val="75000"/>
                          <a:lumOff val="25000"/>
                        </a:schemeClr>
                      </a:solidFill>
                      <a:ln>
                        <a:noFill/>
                      </a:ln>
                      <a:effectLst>
                        <a:outerShdw dist="17961" dir="2700000" algn="ctr" rotWithShape="0">
                          <a:srgbClr val="000000"/>
                        </a:outerShdw>
                      </a:effectLst>
                    </p:spPr>
                  </p:pic>
                </p:oleObj>
              </mc:Fallback>
            </mc:AlternateContent>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E05ECC9-684C-4F72-8832-08F117EC66F3}"/>
                  </a:ext>
                </a:extLst>
              </p:cNvPr>
              <p:cNvSpPr txBox="1"/>
              <p:nvPr/>
            </p:nvSpPr>
            <p:spPr>
              <a:xfrm>
                <a:off x="3616715" y="2972146"/>
                <a:ext cx="3464472" cy="300082"/>
              </a:xfrm>
              <a:prstGeom prst="rect">
                <a:avLst/>
              </a:prstGeom>
              <a:noFill/>
            </p:spPr>
            <p:txBody>
              <a:bodyPr wrap="square">
                <a:spAutoFit/>
              </a:bodyPr>
              <a:lstStyle/>
              <a:p>
                <a:pPr marL="3572"/>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ea typeface="Cambria Math" panose="02040503050406030204" pitchFamily="18" charset="0"/>
                        </a:rPr>
                        <m:t>𝑥</m:t>
                      </m:r>
                      <m:r>
                        <a:rPr lang="en-US" sz="1350" i="1">
                          <a:latin typeface="Cambria Math" panose="02040503050406030204" pitchFamily="18" charset="0"/>
                          <a:ea typeface="Cambria Math" panose="02040503050406030204" pitchFamily="18" charset="0"/>
                        </a:rPr>
                        <m:t>𝜖</m:t>
                      </m:r>
                      <m:r>
                        <a:rPr lang="en-US" sz="1350" i="1">
                          <a:latin typeface="Cambria Math" panose="02040503050406030204" pitchFamily="18" charset="0"/>
                          <a:ea typeface="Cambria Math" panose="02040503050406030204" pitchFamily="18" charset="0"/>
                        </a:rPr>
                        <m:t>𝑅</m:t>
                      </m:r>
                      <m:r>
                        <a:rPr lang="en-US" sz="1350" i="1">
                          <a:latin typeface="Cambria Math" panose="02040503050406030204" pitchFamily="18" charset="0"/>
                          <a:ea typeface="Cambria Math" panose="02040503050406030204" pitchFamily="18" charset="0"/>
                        </a:rPr>
                        <m:t> (−∞&lt;</m:t>
                      </m:r>
                      <m:r>
                        <a:rPr lang="en-US" sz="1350" i="1">
                          <a:latin typeface="Cambria Math" panose="02040503050406030204" pitchFamily="18" charset="0"/>
                          <a:ea typeface="Cambria Math" panose="02040503050406030204" pitchFamily="18" charset="0"/>
                        </a:rPr>
                        <m:t>𝑥</m:t>
                      </m:r>
                      <m:r>
                        <a:rPr lang="en-US" sz="1350" i="1">
                          <a:latin typeface="Cambria Math" panose="02040503050406030204" pitchFamily="18" charset="0"/>
                          <a:ea typeface="Cambria Math" panose="02040503050406030204" pitchFamily="18" charset="0"/>
                        </a:rPr>
                        <m:t>&lt;∞)</m:t>
                      </m:r>
                    </m:oMath>
                  </m:oMathPara>
                </a14:m>
                <a:endParaRPr lang="en-US" sz="1350" dirty="0"/>
              </a:p>
            </p:txBody>
          </p:sp>
        </mc:Choice>
        <mc:Fallback xmlns="">
          <p:sp>
            <p:nvSpPr>
              <p:cNvPr id="9" name="TextBox 8">
                <a:extLst>
                  <a:ext uri="{FF2B5EF4-FFF2-40B4-BE49-F238E27FC236}">
                    <a16:creationId xmlns:a16="http://schemas.microsoft.com/office/drawing/2014/main" id="{AE05ECC9-684C-4F72-8832-08F117EC66F3}"/>
                  </a:ext>
                </a:extLst>
              </p:cNvPr>
              <p:cNvSpPr txBox="1">
                <a:spLocks noRot="1" noChangeAspect="1" noMove="1" noResize="1" noEditPoints="1" noAdjustHandles="1" noChangeArrowheads="1" noChangeShapeType="1" noTextEdit="1"/>
              </p:cNvSpPr>
              <p:nvPr/>
            </p:nvSpPr>
            <p:spPr>
              <a:xfrm>
                <a:off x="3616715" y="2972146"/>
                <a:ext cx="3464472" cy="300082"/>
              </a:xfrm>
              <a:prstGeom prst="rect">
                <a:avLst/>
              </a:prstGeom>
              <a:blipFill>
                <a:blip r:embed="rId4"/>
                <a:stretch>
                  <a:fillRect b="-16667"/>
                </a:stretch>
              </a:blipFill>
            </p:spPr>
            <p:txBody>
              <a:bodyPr/>
              <a:lstStyle/>
              <a:p>
                <a:r>
                  <a:rPr lang="en-US">
                    <a:noFill/>
                  </a:rPr>
                  <a:t> </a:t>
                </a:r>
              </a:p>
            </p:txBody>
          </p:sp>
        </mc:Fallback>
      </mc:AlternateContent>
    </p:spTree>
    <p:extLst>
      <p:ext uri="{BB962C8B-B14F-4D97-AF65-F5344CB8AC3E}">
        <p14:creationId xmlns:p14="http://schemas.microsoft.com/office/powerpoint/2010/main" val="3084328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84B8-1E1A-1B42-9173-61628F60284A}"/>
              </a:ext>
            </a:extLst>
          </p:cNvPr>
          <p:cNvSpPr>
            <a:spLocks noGrp="1"/>
          </p:cNvSpPr>
          <p:nvPr>
            <p:ph type="title"/>
          </p:nvPr>
        </p:nvSpPr>
        <p:spPr/>
        <p:txBody>
          <a:bodyPr/>
          <a:lstStyle/>
          <a:p>
            <a:r>
              <a:rPr lang="en-US" dirty="0"/>
              <a:t>Properties of normal Distribution</a:t>
            </a:r>
          </a:p>
        </p:txBody>
      </p:sp>
      <p:sp>
        <p:nvSpPr>
          <p:cNvPr id="3" name="Content Placeholder 2">
            <a:extLst>
              <a:ext uri="{FF2B5EF4-FFF2-40B4-BE49-F238E27FC236}">
                <a16:creationId xmlns:a16="http://schemas.microsoft.com/office/drawing/2014/main" id="{41D24302-ADBE-C947-B425-70A372B685E1}"/>
              </a:ext>
            </a:extLst>
          </p:cNvPr>
          <p:cNvSpPr>
            <a:spLocks noGrp="1"/>
          </p:cNvSpPr>
          <p:nvPr>
            <p:ph idx="1"/>
          </p:nvPr>
        </p:nvSpPr>
        <p:spPr>
          <a:xfrm>
            <a:off x="1719073" y="2286601"/>
            <a:ext cx="5467541" cy="3553550"/>
          </a:xfrm>
        </p:spPr>
        <p:txBody>
          <a:bodyPr>
            <a:normAutofit fontScale="85000" lnSpcReduction="10000"/>
          </a:bodyPr>
          <a:lstStyle/>
          <a:p>
            <a:r>
              <a:rPr lang="en-US" dirty="0"/>
              <a:t>The distribution is </a:t>
            </a:r>
            <a:r>
              <a:rPr lang="en-US" dirty="0">
                <a:solidFill>
                  <a:srgbClr val="FF0000"/>
                </a:solidFill>
              </a:rPr>
              <a:t>symmetric</a:t>
            </a:r>
            <a:r>
              <a:rPr lang="en-US" dirty="0"/>
              <a:t>; its skewness measure is zero.</a:t>
            </a:r>
          </a:p>
          <a:p>
            <a:endParaRPr lang="en-US" dirty="0"/>
          </a:p>
          <a:p>
            <a:endParaRPr lang="en-US" dirty="0"/>
          </a:p>
          <a:p>
            <a:endParaRPr lang="en-US" dirty="0"/>
          </a:p>
          <a:p>
            <a:endParaRPr lang="en-US" dirty="0"/>
          </a:p>
          <a:p>
            <a:endParaRPr lang="en-US" dirty="0"/>
          </a:p>
          <a:p>
            <a:r>
              <a:rPr lang="en-US" dirty="0"/>
              <a:t>The entire family of normal probability distributions is defined by its mean </a:t>
            </a:r>
            <a:r>
              <a:rPr lang="el-GR" dirty="0"/>
              <a:t>μ </a:t>
            </a:r>
            <a:r>
              <a:rPr lang="en-US" dirty="0"/>
              <a:t>and its standard deviation </a:t>
            </a:r>
            <a:r>
              <a:rPr lang="el-GR" dirty="0"/>
              <a:t>σ.</a:t>
            </a:r>
            <a:endParaRPr lang="en-US" dirty="0"/>
          </a:p>
          <a:p>
            <a:r>
              <a:rPr lang="en-US" dirty="0">
                <a:solidFill>
                  <a:srgbClr val="FF0000"/>
                </a:solidFill>
              </a:rPr>
              <a:t>Mean = Median = Mode</a:t>
            </a:r>
          </a:p>
        </p:txBody>
      </p:sp>
      <p:sp>
        <p:nvSpPr>
          <p:cNvPr id="4" name="Freeform 7">
            <a:extLst>
              <a:ext uri="{FF2B5EF4-FFF2-40B4-BE49-F238E27FC236}">
                <a16:creationId xmlns:a16="http://schemas.microsoft.com/office/drawing/2014/main" id="{51F2ABAF-F50D-E74E-9649-B2F8854B6E0D}"/>
              </a:ext>
            </a:extLst>
          </p:cNvPr>
          <p:cNvSpPr>
            <a:spLocks/>
          </p:cNvSpPr>
          <p:nvPr/>
        </p:nvSpPr>
        <p:spPr bwMode="auto">
          <a:xfrm>
            <a:off x="2670406" y="2873793"/>
            <a:ext cx="2952750" cy="1396603"/>
          </a:xfrm>
          <a:custGeom>
            <a:avLst/>
            <a:gdLst/>
            <a:ahLst/>
            <a:cxnLst>
              <a:cxn ang="0">
                <a:pos x="1209" y="12"/>
              </a:cxn>
              <a:cxn ang="0">
                <a:pos x="1132" y="66"/>
              </a:cxn>
              <a:cxn ang="0">
                <a:pos x="1082" y="131"/>
              </a:cxn>
              <a:cxn ang="0">
                <a:pos x="1040" y="197"/>
              </a:cxn>
              <a:cxn ang="0">
                <a:pos x="1003" y="262"/>
              </a:cxn>
              <a:cxn ang="0">
                <a:pos x="975" y="320"/>
              </a:cxn>
              <a:cxn ang="0">
                <a:pos x="941" y="395"/>
              </a:cxn>
              <a:cxn ang="0">
                <a:pos x="910" y="462"/>
              </a:cxn>
              <a:cxn ang="0">
                <a:pos x="881" y="528"/>
              </a:cxn>
              <a:cxn ang="0">
                <a:pos x="856" y="591"/>
              </a:cxn>
              <a:cxn ang="0">
                <a:pos x="826" y="663"/>
              </a:cxn>
              <a:cxn ang="0">
                <a:pos x="796" y="727"/>
              </a:cxn>
              <a:cxn ang="0">
                <a:pos x="765" y="790"/>
              </a:cxn>
              <a:cxn ang="0">
                <a:pos x="717" y="862"/>
              </a:cxn>
              <a:cxn ang="0">
                <a:pos x="653" y="932"/>
              </a:cxn>
              <a:cxn ang="0">
                <a:pos x="592" y="981"/>
              </a:cxn>
              <a:cxn ang="0">
                <a:pos x="506" y="1031"/>
              </a:cxn>
              <a:cxn ang="0">
                <a:pos x="423" y="1063"/>
              </a:cxn>
              <a:cxn ang="0">
                <a:pos x="333" y="1089"/>
              </a:cxn>
              <a:cxn ang="0">
                <a:pos x="258" y="1108"/>
              </a:cxn>
              <a:cxn ang="0">
                <a:pos x="155" y="1129"/>
              </a:cxn>
              <a:cxn ang="0">
                <a:pos x="54" y="1146"/>
              </a:cxn>
              <a:cxn ang="0">
                <a:pos x="2480" y="1170"/>
              </a:cxn>
              <a:cxn ang="0">
                <a:pos x="2395" y="1143"/>
              </a:cxn>
              <a:cxn ang="0">
                <a:pos x="2341" y="1132"/>
              </a:cxn>
              <a:cxn ang="0">
                <a:pos x="2224" y="1104"/>
              </a:cxn>
              <a:cxn ang="0">
                <a:pos x="2118" y="1071"/>
              </a:cxn>
              <a:cxn ang="0">
                <a:pos x="2011" y="1029"/>
              </a:cxn>
              <a:cxn ang="0">
                <a:pos x="1980" y="1013"/>
              </a:cxn>
              <a:cxn ang="0">
                <a:pos x="1914" y="969"/>
              </a:cxn>
              <a:cxn ang="0">
                <a:pos x="1859" y="915"/>
              </a:cxn>
              <a:cxn ang="0">
                <a:pos x="1801" y="845"/>
              </a:cxn>
              <a:cxn ang="0">
                <a:pos x="1765" y="792"/>
              </a:cxn>
              <a:cxn ang="0">
                <a:pos x="1735" y="729"/>
              </a:cxn>
              <a:cxn ang="0">
                <a:pos x="1710" y="674"/>
              </a:cxn>
              <a:cxn ang="0">
                <a:pos x="1686" y="619"/>
              </a:cxn>
              <a:cxn ang="0">
                <a:pos x="1651" y="546"/>
              </a:cxn>
              <a:cxn ang="0">
                <a:pos x="1618" y="476"/>
              </a:cxn>
              <a:cxn ang="0">
                <a:pos x="1580" y="397"/>
              </a:cxn>
              <a:cxn ang="0">
                <a:pos x="1543" y="322"/>
              </a:cxn>
              <a:cxn ang="0">
                <a:pos x="1506" y="251"/>
              </a:cxn>
              <a:cxn ang="0">
                <a:pos x="1479" y="203"/>
              </a:cxn>
              <a:cxn ang="0">
                <a:pos x="1449" y="150"/>
              </a:cxn>
              <a:cxn ang="0">
                <a:pos x="1423" y="114"/>
              </a:cxn>
              <a:cxn ang="0">
                <a:pos x="1407" y="95"/>
              </a:cxn>
              <a:cxn ang="0">
                <a:pos x="1378" y="62"/>
              </a:cxn>
              <a:cxn ang="0">
                <a:pos x="1341" y="30"/>
              </a:cxn>
              <a:cxn ang="0">
                <a:pos x="1286" y="4"/>
              </a:cxn>
            </a:cxnLst>
            <a:rect l="0" t="0" r="r" b="b"/>
            <a:pathLst>
              <a:path w="2480" h="1173">
                <a:moveTo>
                  <a:pt x="1260" y="0"/>
                </a:moveTo>
                <a:lnTo>
                  <a:pt x="1236" y="5"/>
                </a:lnTo>
                <a:lnTo>
                  <a:pt x="1209" y="12"/>
                </a:lnTo>
                <a:lnTo>
                  <a:pt x="1179" y="27"/>
                </a:lnTo>
                <a:lnTo>
                  <a:pt x="1155" y="45"/>
                </a:lnTo>
                <a:lnTo>
                  <a:pt x="1132" y="66"/>
                </a:lnTo>
                <a:lnTo>
                  <a:pt x="1114" y="85"/>
                </a:lnTo>
                <a:lnTo>
                  <a:pt x="1099" y="106"/>
                </a:lnTo>
                <a:lnTo>
                  <a:pt x="1082" y="131"/>
                </a:lnTo>
                <a:lnTo>
                  <a:pt x="1070" y="149"/>
                </a:lnTo>
                <a:lnTo>
                  <a:pt x="1054" y="175"/>
                </a:lnTo>
                <a:lnTo>
                  <a:pt x="1040" y="197"/>
                </a:lnTo>
                <a:lnTo>
                  <a:pt x="1024" y="223"/>
                </a:lnTo>
                <a:lnTo>
                  <a:pt x="1015" y="240"/>
                </a:lnTo>
                <a:lnTo>
                  <a:pt x="1003" y="262"/>
                </a:lnTo>
                <a:lnTo>
                  <a:pt x="994" y="282"/>
                </a:lnTo>
                <a:lnTo>
                  <a:pt x="984" y="300"/>
                </a:lnTo>
                <a:lnTo>
                  <a:pt x="975" y="320"/>
                </a:lnTo>
                <a:lnTo>
                  <a:pt x="964" y="344"/>
                </a:lnTo>
                <a:lnTo>
                  <a:pt x="951" y="373"/>
                </a:lnTo>
                <a:lnTo>
                  <a:pt x="941" y="395"/>
                </a:lnTo>
                <a:lnTo>
                  <a:pt x="933" y="412"/>
                </a:lnTo>
                <a:lnTo>
                  <a:pt x="921" y="437"/>
                </a:lnTo>
                <a:lnTo>
                  <a:pt x="910" y="462"/>
                </a:lnTo>
                <a:lnTo>
                  <a:pt x="902" y="479"/>
                </a:lnTo>
                <a:lnTo>
                  <a:pt x="890" y="506"/>
                </a:lnTo>
                <a:lnTo>
                  <a:pt x="881" y="528"/>
                </a:lnTo>
                <a:lnTo>
                  <a:pt x="873" y="549"/>
                </a:lnTo>
                <a:lnTo>
                  <a:pt x="865" y="570"/>
                </a:lnTo>
                <a:lnTo>
                  <a:pt x="856" y="591"/>
                </a:lnTo>
                <a:lnTo>
                  <a:pt x="848" y="612"/>
                </a:lnTo>
                <a:lnTo>
                  <a:pt x="839" y="633"/>
                </a:lnTo>
                <a:lnTo>
                  <a:pt x="826" y="663"/>
                </a:lnTo>
                <a:lnTo>
                  <a:pt x="814" y="690"/>
                </a:lnTo>
                <a:lnTo>
                  <a:pt x="805" y="708"/>
                </a:lnTo>
                <a:lnTo>
                  <a:pt x="796" y="727"/>
                </a:lnTo>
                <a:lnTo>
                  <a:pt x="787" y="747"/>
                </a:lnTo>
                <a:lnTo>
                  <a:pt x="778" y="765"/>
                </a:lnTo>
                <a:lnTo>
                  <a:pt x="765" y="790"/>
                </a:lnTo>
                <a:lnTo>
                  <a:pt x="751" y="814"/>
                </a:lnTo>
                <a:lnTo>
                  <a:pt x="735" y="838"/>
                </a:lnTo>
                <a:lnTo>
                  <a:pt x="717" y="862"/>
                </a:lnTo>
                <a:lnTo>
                  <a:pt x="699" y="885"/>
                </a:lnTo>
                <a:lnTo>
                  <a:pt x="677" y="907"/>
                </a:lnTo>
                <a:lnTo>
                  <a:pt x="653" y="932"/>
                </a:lnTo>
                <a:lnTo>
                  <a:pt x="636" y="947"/>
                </a:lnTo>
                <a:lnTo>
                  <a:pt x="616" y="963"/>
                </a:lnTo>
                <a:lnTo>
                  <a:pt x="592" y="981"/>
                </a:lnTo>
                <a:lnTo>
                  <a:pt x="572" y="994"/>
                </a:lnTo>
                <a:lnTo>
                  <a:pt x="546" y="1009"/>
                </a:lnTo>
                <a:lnTo>
                  <a:pt x="506" y="1031"/>
                </a:lnTo>
                <a:lnTo>
                  <a:pt x="472" y="1045"/>
                </a:lnTo>
                <a:lnTo>
                  <a:pt x="446" y="1054"/>
                </a:lnTo>
                <a:lnTo>
                  <a:pt x="423" y="1063"/>
                </a:lnTo>
                <a:lnTo>
                  <a:pt x="393" y="1073"/>
                </a:lnTo>
                <a:lnTo>
                  <a:pt x="363" y="1082"/>
                </a:lnTo>
                <a:lnTo>
                  <a:pt x="333" y="1089"/>
                </a:lnTo>
                <a:lnTo>
                  <a:pt x="310" y="1095"/>
                </a:lnTo>
                <a:lnTo>
                  <a:pt x="282" y="1102"/>
                </a:lnTo>
                <a:lnTo>
                  <a:pt x="258" y="1108"/>
                </a:lnTo>
                <a:lnTo>
                  <a:pt x="226" y="1115"/>
                </a:lnTo>
                <a:lnTo>
                  <a:pt x="183" y="1123"/>
                </a:lnTo>
                <a:lnTo>
                  <a:pt x="155" y="1129"/>
                </a:lnTo>
                <a:lnTo>
                  <a:pt x="130" y="1134"/>
                </a:lnTo>
                <a:lnTo>
                  <a:pt x="109" y="1137"/>
                </a:lnTo>
                <a:lnTo>
                  <a:pt x="54" y="1146"/>
                </a:lnTo>
                <a:lnTo>
                  <a:pt x="3" y="1158"/>
                </a:lnTo>
                <a:lnTo>
                  <a:pt x="0" y="1173"/>
                </a:lnTo>
                <a:lnTo>
                  <a:pt x="2480" y="1170"/>
                </a:lnTo>
                <a:lnTo>
                  <a:pt x="2454" y="1161"/>
                </a:lnTo>
                <a:lnTo>
                  <a:pt x="2427" y="1152"/>
                </a:lnTo>
                <a:lnTo>
                  <a:pt x="2395" y="1143"/>
                </a:lnTo>
                <a:lnTo>
                  <a:pt x="2361" y="1138"/>
                </a:lnTo>
                <a:lnTo>
                  <a:pt x="2320" y="1129"/>
                </a:lnTo>
                <a:lnTo>
                  <a:pt x="2341" y="1132"/>
                </a:lnTo>
                <a:lnTo>
                  <a:pt x="2295" y="1123"/>
                </a:lnTo>
                <a:lnTo>
                  <a:pt x="2268" y="1116"/>
                </a:lnTo>
                <a:lnTo>
                  <a:pt x="2224" y="1104"/>
                </a:lnTo>
                <a:lnTo>
                  <a:pt x="2184" y="1092"/>
                </a:lnTo>
                <a:lnTo>
                  <a:pt x="2150" y="1081"/>
                </a:lnTo>
                <a:lnTo>
                  <a:pt x="2118" y="1071"/>
                </a:lnTo>
                <a:lnTo>
                  <a:pt x="2082" y="1059"/>
                </a:lnTo>
                <a:lnTo>
                  <a:pt x="2051" y="1047"/>
                </a:lnTo>
                <a:lnTo>
                  <a:pt x="2011" y="1029"/>
                </a:lnTo>
                <a:lnTo>
                  <a:pt x="1994" y="1020"/>
                </a:lnTo>
                <a:lnTo>
                  <a:pt x="1993" y="1020"/>
                </a:lnTo>
                <a:lnTo>
                  <a:pt x="1980" y="1013"/>
                </a:lnTo>
                <a:lnTo>
                  <a:pt x="1956" y="1001"/>
                </a:lnTo>
                <a:lnTo>
                  <a:pt x="1936" y="986"/>
                </a:lnTo>
                <a:lnTo>
                  <a:pt x="1914" y="969"/>
                </a:lnTo>
                <a:lnTo>
                  <a:pt x="1898" y="955"/>
                </a:lnTo>
                <a:lnTo>
                  <a:pt x="1880" y="938"/>
                </a:lnTo>
                <a:lnTo>
                  <a:pt x="1859" y="915"/>
                </a:lnTo>
                <a:lnTo>
                  <a:pt x="1838" y="891"/>
                </a:lnTo>
                <a:lnTo>
                  <a:pt x="1820" y="868"/>
                </a:lnTo>
                <a:lnTo>
                  <a:pt x="1801" y="845"/>
                </a:lnTo>
                <a:lnTo>
                  <a:pt x="1788" y="825"/>
                </a:lnTo>
                <a:lnTo>
                  <a:pt x="1776" y="809"/>
                </a:lnTo>
                <a:lnTo>
                  <a:pt x="1765" y="792"/>
                </a:lnTo>
                <a:lnTo>
                  <a:pt x="1754" y="772"/>
                </a:lnTo>
                <a:lnTo>
                  <a:pt x="1744" y="751"/>
                </a:lnTo>
                <a:lnTo>
                  <a:pt x="1735" y="729"/>
                </a:lnTo>
                <a:lnTo>
                  <a:pt x="1725" y="707"/>
                </a:lnTo>
                <a:lnTo>
                  <a:pt x="1718" y="692"/>
                </a:lnTo>
                <a:lnTo>
                  <a:pt x="1710" y="674"/>
                </a:lnTo>
                <a:lnTo>
                  <a:pt x="1703" y="657"/>
                </a:lnTo>
                <a:lnTo>
                  <a:pt x="1695" y="641"/>
                </a:lnTo>
                <a:lnTo>
                  <a:pt x="1686" y="619"/>
                </a:lnTo>
                <a:lnTo>
                  <a:pt x="1676" y="598"/>
                </a:lnTo>
                <a:lnTo>
                  <a:pt x="1663" y="568"/>
                </a:lnTo>
                <a:lnTo>
                  <a:pt x="1651" y="546"/>
                </a:lnTo>
                <a:lnTo>
                  <a:pt x="1639" y="522"/>
                </a:lnTo>
                <a:lnTo>
                  <a:pt x="1627" y="497"/>
                </a:lnTo>
                <a:lnTo>
                  <a:pt x="1618" y="476"/>
                </a:lnTo>
                <a:lnTo>
                  <a:pt x="1607" y="452"/>
                </a:lnTo>
                <a:lnTo>
                  <a:pt x="1597" y="430"/>
                </a:lnTo>
                <a:lnTo>
                  <a:pt x="1580" y="397"/>
                </a:lnTo>
                <a:lnTo>
                  <a:pt x="1566" y="366"/>
                </a:lnTo>
                <a:lnTo>
                  <a:pt x="1553" y="340"/>
                </a:lnTo>
                <a:lnTo>
                  <a:pt x="1543" y="322"/>
                </a:lnTo>
                <a:lnTo>
                  <a:pt x="1531" y="298"/>
                </a:lnTo>
                <a:lnTo>
                  <a:pt x="1517" y="271"/>
                </a:lnTo>
                <a:lnTo>
                  <a:pt x="1506" y="251"/>
                </a:lnTo>
                <a:lnTo>
                  <a:pt x="1497" y="236"/>
                </a:lnTo>
                <a:lnTo>
                  <a:pt x="1490" y="223"/>
                </a:lnTo>
                <a:lnTo>
                  <a:pt x="1479" y="203"/>
                </a:lnTo>
                <a:lnTo>
                  <a:pt x="1468" y="183"/>
                </a:lnTo>
                <a:lnTo>
                  <a:pt x="1459" y="167"/>
                </a:lnTo>
                <a:lnTo>
                  <a:pt x="1449" y="150"/>
                </a:lnTo>
                <a:lnTo>
                  <a:pt x="1438" y="135"/>
                </a:lnTo>
                <a:lnTo>
                  <a:pt x="1429" y="125"/>
                </a:lnTo>
                <a:lnTo>
                  <a:pt x="1423" y="114"/>
                </a:lnTo>
                <a:lnTo>
                  <a:pt x="1417" y="107"/>
                </a:lnTo>
                <a:lnTo>
                  <a:pt x="1411" y="99"/>
                </a:lnTo>
                <a:lnTo>
                  <a:pt x="1407" y="95"/>
                </a:lnTo>
                <a:lnTo>
                  <a:pt x="1399" y="86"/>
                </a:lnTo>
                <a:lnTo>
                  <a:pt x="1389" y="74"/>
                </a:lnTo>
                <a:lnTo>
                  <a:pt x="1378" y="62"/>
                </a:lnTo>
                <a:lnTo>
                  <a:pt x="1366" y="50"/>
                </a:lnTo>
                <a:lnTo>
                  <a:pt x="1354" y="39"/>
                </a:lnTo>
                <a:lnTo>
                  <a:pt x="1341" y="30"/>
                </a:lnTo>
                <a:lnTo>
                  <a:pt x="1327" y="19"/>
                </a:lnTo>
                <a:lnTo>
                  <a:pt x="1306" y="11"/>
                </a:lnTo>
                <a:lnTo>
                  <a:pt x="1286" y="4"/>
                </a:lnTo>
                <a:lnTo>
                  <a:pt x="1261" y="0"/>
                </a:lnTo>
              </a:path>
            </a:pathLst>
          </a:custGeom>
          <a:gradFill flip="none" rotWithShape="1">
            <a:gsLst>
              <a:gs pos="0">
                <a:srgbClr val="527B0F">
                  <a:shade val="30000"/>
                  <a:satMod val="115000"/>
                </a:srgbClr>
              </a:gs>
              <a:gs pos="50000">
                <a:srgbClr val="527B0F">
                  <a:shade val="67500"/>
                  <a:satMod val="115000"/>
                </a:srgbClr>
              </a:gs>
              <a:gs pos="100000">
                <a:srgbClr val="527B0F">
                  <a:shade val="100000"/>
                  <a:satMod val="115000"/>
                </a:srgbClr>
              </a:gs>
            </a:gsLst>
            <a:lin ang="16200000" scaled="1"/>
            <a:tileRect/>
          </a:gradFill>
          <a:ln w="12700" cap="rnd" cmpd="sng">
            <a:solidFill>
              <a:schemeClr val="tx1"/>
            </a:solidFill>
            <a:prstDash val="solid"/>
            <a:round/>
            <a:headEnd type="none" w="med" len="med"/>
            <a:tailEnd type="none" w="med" len="med"/>
          </a:ln>
          <a:effectLst/>
        </p:spPr>
        <p:txBody>
          <a:bodyPr/>
          <a:lstStyle/>
          <a:p>
            <a:endParaRPr lang="en-US" sz="1350"/>
          </a:p>
        </p:txBody>
      </p:sp>
      <p:sp>
        <p:nvSpPr>
          <p:cNvPr id="5" name="Text Box 10">
            <a:extLst>
              <a:ext uri="{FF2B5EF4-FFF2-40B4-BE49-F238E27FC236}">
                <a16:creationId xmlns:a16="http://schemas.microsoft.com/office/drawing/2014/main" id="{8058DB15-A2EB-EB4D-B957-9EC6166762DC}"/>
              </a:ext>
            </a:extLst>
          </p:cNvPr>
          <p:cNvSpPr txBox="1">
            <a:spLocks noChangeArrowheads="1"/>
          </p:cNvSpPr>
          <p:nvPr/>
        </p:nvSpPr>
        <p:spPr bwMode="auto">
          <a:xfrm>
            <a:off x="5866043" y="4090611"/>
            <a:ext cx="30008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i="1" dirty="0">
                <a:effectLst>
                  <a:outerShdw sx="1000" sy="1000" algn="tl">
                    <a:srgbClr val="000000"/>
                  </a:outerShdw>
                </a:effectLst>
                <a:latin typeface="Book Antiqua" pitchFamily="18" charset="0"/>
              </a:rPr>
              <a:t>x</a:t>
            </a:r>
          </a:p>
        </p:txBody>
      </p:sp>
      <p:sp>
        <p:nvSpPr>
          <p:cNvPr id="6" name="Line 6">
            <a:extLst>
              <a:ext uri="{FF2B5EF4-FFF2-40B4-BE49-F238E27FC236}">
                <a16:creationId xmlns:a16="http://schemas.microsoft.com/office/drawing/2014/main" id="{DE8D3A03-C6FE-E741-89A8-532EB8326C62}"/>
              </a:ext>
            </a:extLst>
          </p:cNvPr>
          <p:cNvSpPr>
            <a:spLocks noChangeShapeType="1"/>
          </p:cNvSpPr>
          <p:nvPr/>
        </p:nvSpPr>
        <p:spPr bwMode="auto">
          <a:xfrm>
            <a:off x="2420374" y="4271586"/>
            <a:ext cx="3443288" cy="0"/>
          </a:xfrm>
          <a:prstGeom prst="line">
            <a:avLst/>
          </a:prstGeom>
          <a:noFill/>
          <a:ln w="28575">
            <a:solidFill>
              <a:schemeClr val="tx1"/>
            </a:solidFill>
            <a:round/>
            <a:headEnd/>
            <a:tailEnd/>
          </a:ln>
          <a:effectLst/>
        </p:spPr>
        <p:txBody>
          <a:bodyPr/>
          <a:lstStyle/>
          <a:p>
            <a:endParaRPr lang="en-US" sz="1350"/>
          </a:p>
        </p:txBody>
      </p:sp>
      <p:sp>
        <p:nvSpPr>
          <p:cNvPr id="8" name="Line 16">
            <a:extLst>
              <a:ext uri="{FF2B5EF4-FFF2-40B4-BE49-F238E27FC236}">
                <a16:creationId xmlns:a16="http://schemas.microsoft.com/office/drawing/2014/main" id="{902594E2-2F60-E44B-9AE1-0EC740E3A422}"/>
              </a:ext>
            </a:extLst>
          </p:cNvPr>
          <p:cNvSpPr>
            <a:spLocks noChangeShapeType="1"/>
          </p:cNvSpPr>
          <p:nvPr/>
        </p:nvSpPr>
        <p:spPr bwMode="auto">
          <a:xfrm>
            <a:off x="4125109" y="4199786"/>
            <a:ext cx="0" cy="173831"/>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a:lstStyle/>
          <a:p>
            <a:endParaRPr lang="en-US" sz="1350">
              <a:effectLst>
                <a:outerShdw sx="1000" sy="1000" algn="ctr" rotWithShape="0">
                  <a:srgbClr val="000000"/>
                </a:outerShdw>
              </a:effectLst>
            </a:endParaRPr>
          </a:p>
        </p:txBody>
      </p:sp>
      <p:sp>
        <p:nvSpPr>
          <p:cNvPr id="9" name="Text Box 18">
            <a:extLst>
              <a:ext uri="{FF2B5EF4-FFF2-40B4-BE49-F238E27FC236}">
                <a16:creationId xmlns:a16="http://schemas.microsoft.com/office/drawing/2014/main" id="{DAFEC4C2-D813-B748-92AD-053CDD07C63B}"/>
              </a:ext>
            </a:extLst>
          </p:cNvPr>
          <p:cNvSpPr txBox="1">
            <a:spLocks noChangeArrowheads="1"/>
          </p:cNvSpPr>
          <p:nvPr/>
        </p:nvSpPr>
        <p:spPr bwMode="auto">
          <a:xfrm>
            <a:off x="3690532" y="4394203"/>
            <a:ext cx="761747" cy="300082"/>
          </a:xfrm>
          <a:prstGeom prst="rect">
            <a:avLst/>
          </a:prstGeom>
          <a:noFill/>
          <a:ln w="12700">
            <a:noFill/>
            <a:miter lim="800000"/>
            <a:headEnd/>
            <a:tailEnd/>
          </a:ln>
          <a:effectLst/>
        </p:spPr>
        <p:txBody>
          <a:bodyPr wrap="none">
            <a:spAutoFit/>
          </a:bodyPr>
          <a:lstStyle/>
          <a:p>
            <a:r>
              <a:rPr lang="en-US" sz="1350" dirty="0">
                <a:effectLst>
                  <a:outerShdw sx="1000" sy="1000" algn="ctr" rotWithShape="0">
                    <a:srgbClr val="000000"/>
                  </a:outerShdw>
                </a:effectLst>
                <a:latin typeface="Book Antiqua" pitchFamily="18" charset="0"/>
              </a:rPr>
              <a:t>Mean </a:t>
            </a:r>
            <a:r>
              <a:rPr lang="en-US" sz="1350" i="1" dirty="0">
                <a:effectLst>
                  <a:outerShdw sx="1000" sy="1000" algn="ctr" rotWithShape="0">
                    <a:srgbClr val="000000"/>
                  </a:outerShdw>
                </a:effectLst>
                <a:latin typeface="Symbol" pitchFamily="18" charset="2"/>
              </a:rPr>
              <a:t>m</a:t>
            </a:r>
          </a:p>
        </p:txBody>
      </p:sp>
    </p:spTree>
    <p:extLst>
      <p:ext uri="{BB962C8B-B14F-4D97-AF65-F5344CB8AC3E}">
        <p14:creationId xmlns:p14="http://schemas.microsoft.com/office/powerpoint/2010/main" val="23985099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8E81-0D16-E94E-A21E-416F826555FD}"/>
              </a:ext>
            </a:extLst>
          </p:cNvPr>
          <p:cNvSpPr>
            <a:spLocks noGrp="1"/>
          </p:cNvSpPr>
          <p:nvPr>
            <p:ph type="title"/>
          </p:nvPr>
        </p:nvSpPr>
        <p:spPr/>
        <p:txBody>
          <a:bodyPr/>
          <a:lstStyle/>
          <a:p>
            <a:r>
              <a:rPr lang="en-US" dirty="0"/>
              <a:t>Properties of normal Distribution</a:t>
            </a:r>
          </a:p>
        </p:txBody>
      </p:sp>
      <p:sp>
        <p:nvSpPr>
          <p:cNvPr id="3" name="Content Placeholder 2">
            <a:extLst>
              <a:ext uri="{FF2B5EF4-FFF2-40B4-BE49-F238E27FC236}">
                <a16:creationId xmlns:a16="http://schemas.microsoft.com/office/drawing/2014/main" id="{F50D13D9-39E7-F047-A197-EB5B2DE99C74}"/>
              </a:ext>
            </a:extLst>
          </p:cNvPr>
          <p:cNvSpPr>
            <a:spLocks noGrp="1"/>
          </p:cNvSpPr>
          <p:nvPr>
            <p:ph idx="1"/>
          </p:nvPr>
        </p:nvSpPr>
        <p:spPr/>
        <p:txBody>
          <a:bodyPr/>
          <a:lstStyle/>
          <a:p>
            <a:r>
              <a:rPr lang="en-US" dirty="0"/>
              <a:t>The mean can be any numerical value:  negative, zero, or positive. </a:t>
            </a:r>
          </a:p>
          <a:p>
            <a:r>
              <a:rPr lang="en-US" dirty="0"/>
              <a:t>For fixed </a:t>
            </a:r>
            <a:r>
              <a:rPr lang="el-GR" dirty="0"/>
              <a:t>σ</a:t>
            </a:r>
            <a:r>
              <a:rPr lang="en-US" dirty="0"/>
              <a:t>, if </a:t>
            </a:r>
            <a:r>
              <a:rPr lang="el-GR" dirty="0"/>
              <a:t>μ</a:t>
            </a:r>
            <a:r>
              <a:rPr lang="en-US" dirty="0"/>
              <a:t> changes, the whole shape shifts along the x-axis but the shape of the curve doesn’t change</a:t>
            </a:r>
          </a:p>
          <a:p>
            <a:r>
              <a:rPr lang="en-US" dirty="0"/>
              <a:t>The standard deviation (</a:t>
            </a:r>
            <a:r>
              <a:rPr lang="el-GR" dirty="0"/>
              <a:t>σ) </a:t>
            </a:r>
            <a:r>
              <a:rPr lang="en-US" dirty="0"/>
              <a:t>determines the width of the curve: larger values result in wider, flatter curves.</a:t>
            </a:r>
          </a:p>
        </p:txBody>
      </p:sp>
      <p:sp>
        <p:nvSpPr>
          <p:cNvPr id="4" name="Freeform 4">
            <a:extLst>
              <a:ext uri="{FF2B5EF4-FFF2-40B4-BE49-F238E27FC236}">
                <a16:creationId xmlns:a16="http://schemas.microsoft.com/office/drawing/2014/main" id="{485B262F-63F2-1D4A-9688-649EC9A158A9}"/>
              </a:ext>
            </a:extLst>
          </p:cNvPr>
          <p:cNvSpPr>
            <a:spLocks/>
          </p:cNvSpPr>
          <p:nvPr/>
        </p:nvSpPr>
        <p:spPr bwMode="auto">
          <a:xfrm>
            <a:off x="2974922" y="3852759"/>
            <a:ext cx="1993106" cy="2059781"/>
          </a:xfrm>
          <a:custGeom>
            <a:avLst/>
            <a:gdLst/>
            <a:ahLst/>
            <a:cxnLst>
              <a:cxn ang="0">
                <a:pos x="797" y="18"/>
              </a:cxn>
              <a:cxn ang="0">
                <a:pos x="749" y="100"/>
              </a:cxn>
              <a:cxn ang="0">
                <a:pos x="718" y="194"/>
              </a:cxn>
              <a:cxn ang="0">
                <a:pos x="691" y="291"/>
              </a:cxn>
              <a:cxn ang="0">
                <a:pos x="669" y="388"/>
              </a:cxn>
              <a:cxn ang="0">
                <a:pos x="651" y="476"/>
              </a:cxn>
              <a:cxn ang="0">
                <a:pos x="630" y="580"/>
              </a:cxn>
              <a:cxn ang="0">
                <a:pos x="610" y="681"/>
              </a:cxn>
              <a:cxn ang="0">
                <a:pos x="594" y="777"/>
              </a:cxn>
              <a:cxn ang="0">
                <a:pos x="577" y="873"/>
              </a:cxn>
              <a:cxn ang="0">
                <a:pos x="558" y="972"/>
              </a:cxn>
              <a:cxn ang="0">
                <a:pos x="537" y="1071"/>
              </a:cxn>
              <a:cxn ang="0">
                <a:pos x="516" y="1160"/>
              </a:cxn>
              <a:cxn ang="0">
                <a:pos x="487" y="1266"/>
              </a:cxn>
              <a:cxn ang="0">
                <a:pos x="451" y="1370"/>
              </a:cxn>
              <a:cxn ang="0">
                <a:pos x="413" y="1448"/>
              </a:cxn>
              <a:cxn ang="0">
                <a:pos x="356" y="1522"/>
              </a:cxn>
              <a:cxn ang="0">
                <a:pos x="303" y="1574"/>
              </a:cxn>
              <a:cxn ang="0">
                <a:pos x="255" y="1608"/>
              </a:cxn>
              <a:cxn ang="0">
                <a:pos x="198" y="1641"/>
              </a:cxn>
              <a:cxn ang="0">
                <a:pos x="135" y="1674"/>
              </a:cxn>
              <a:cxn ang="0">
                <a:pos x="74" y="1702"/>
              </a:cxn>
              <a:cxn ang="0">
                <a:pos x="1674" y="1728"/>
              </a:cxn>
              <a:cxn ang="0">
                <a:pos x="1550" y="1689"/>
              </a:cxn>
              <a:cxn ang="0">
                <a:pos x="1499" y="1667"/>
              </a:cxn>
              <a:cxn ang="0">
                <a:pos x="1430" y="1631"/>
              </a:cxn>
              <a:cxn ang="0">
                <a:pos x="1366" y="1585"/>
              </a:cxn>
              <a:cxn ang="0">
                <a:pos x="1302" y="1527"/>
              </a:cxn>
              <a:cxn ang="0">
                <a:pos x="1278" y="1497"/>
              </a:cxn>
              <a:cxn ang="0">
                <a:pos x="1241" y="1434"/>
              </a:cxn>
              <a:cxn ang="0">
                <a:pos x="1205" y="1354"/>
              </a:cxn>
              <a:cxn ang="0">
                <a:pos x="1168" y="1246"/>
              </a:cxn>
              <a:cxn ang="0">
                <a:pos x="1150" y="1174"/>
              </a:cxn>
              <a:cxn ang="0">
                <a:pos x="1128" y="1077"/>
              </a:cxn>
              <a:cxn ang="0">
                <a:pos x="1112" y="997"/>
              </a:cxn>
              <a:cxn ang="0">
                <a:pos x="1097" y="916"/>
              </a:cxn>
              <a:cxn ang="0">
                <a:pos x="1077" y="810"/>
              </a:cxn>
              <a:cxn ang="0">
                <a:pos x="1057" y="713"/>
              </a:cxn>
              <a:cxn ang="0">
                <a:pos x="1031" y="589"/>
              </a:cxn>
              <a:cxn ang="0">
                <a:pos x="1007" y="476"/>
              </a:cxn>
              <a:cxn ang="0">
                <a:pos x="984" y="370"/>
              </a:cxn>
              <a:cxn ang="0">
                <a:pos x="967" y="301"/>
              </a:cxn>
              <a:cxn ang="0">
                <a:pos x="941" y="209"/>
              </a:cxn>
              <a:cxn ang="0">
                <a:pos x="910" y="116"/>
              </a:cxn>
              <a:cxn ang="0">
                <a:pos x="924" y="149"/>
              </a:cxn>
              <a:cxn ang="0">
                <a:pos x="916" y="132"/>
              </a:cxn>
              <a:cxn ang="0">
                <a:pos x="882" y="45"/>
              </a:cxn>
              <a:cxn ang="0">
                <a:pos x="846" y="3"/>
              </a:cxn>
            </a:cxnLst>
            <a:rect l="0" t="0" r="r" b="b"/>
            <a:pathLst>
              <a:path w="1674" h="1730">
                <a:moveTo>
                  <a:pt x="832" y="0"/>
                </a:moveTo>
                <a:lnTo>
                  <a:pt x="814" y="4"/>
                </a:lnTo>
                <a:lnTo>
                  <a:pt x="797" y="18"/>
                </a:lnTo>
                <a:lnTo>
                  <a:pt x="779" y="39"/>
                </a:lnTo>
                <a:lnTo>
                  <a:pt x="764" y="67"/>
                </a:lnTo>
                <a:lnTo>
                  <a:pt x="749" y="100"/>
                </a:lnTo>
                <a:lnTo>
                  <a:pt x="740" y="128"/>
                </a:lnTo>
                <a:lnTo>
                  <a:pt x="728" y="160"/>
                </a:lnTo>
                <a:lnTo>
                  <a:pt x="718" y="194"/>
                </a:lnTo>
                <a:lnTo>
                  <a:pt x="709" y="224"/>
                </a:lnTo>
                <a:lnTo>
                  <a:pt x="700" y="258"/>
                </a:lnTo>
                <a:lnTo>
                  <a:pt x="691" y="291"/>
                </a:lnTo>
                <a:lnTo>
                  <a:pt x="682" y="330"/>
                </a:lnTo>
                <a:lnTo>
                  <a:pt x="676" y="355"/>
                </a:lnTo>
                <a:lnTo>
                  <a:pt x="669" y="388"/>
                </a:lnTo>
                <a:lnTo>
                  <a:pt x="663" y="420"/>
                </a:lnTo>
                <a:lnTo>
                  <a:pt x="657" y="450"/>
                </a:lnTo>
                <a:lnTo>
                  <a:pt x="651" y="476"/>
                </a:lnTo>
                <a:lnTo>
                  <a:pt x="645" y="510"/>
                </a:lnTo>
                <a:lnTo>
                  <a:pt x="637" y="544"/>
                </a:lnTo>
                <a:lnTo>
                  <a:pt x="630" y="580"/>
                </a:lnTo>
                <a:lnTo>
                  <a:pt x="623" y="611"/>
                </a:lnTo>
                <a:lnTo>
                  <a:pt x="617" y="647"/>
                </a:lnTo>
                <a:lnTo>
                  <a:pt x="610" y="681"/>
                </a:lnTo>
                <a:lnTo>
                  <a:pt x="604" y="714"/>
                </a:lnTo>
                <a:lnTo>
                  <a:pt x="598" y="752"/>
                </a:lnTo>
                <a:lnTo>
                  <a:pt x="594" y="777"/>
                </a:lnTo>
                <a:lnTo>
                  <a:pt x="589" y="808"/>
                </a:lnTo>
                <a:lnTo>
                  <a:pt x="583" y="841"/>
                </a:lnTo>
                <a:lnTo>
                  <a:pt x="577" y="873"/>
                </a:lnTo>
                <a:lnTo>
                  <a:pt x="571" y="904"/>
                </a:lnTo>
                <a:lnTo>
                  <a:pt x="565" y="936"/>
                </a:lnTo>
                <a:lnTo>
                  <a:pt x="558" y="972"/>
                </a:lnTo>
                <a:lnTo>
                  <a:pt x="551" y="1006"/>
                </a:lnTo>
                <a:lnTo>
                  <a:pt x="543" y="1045"/>
                </a:lnTo>
                <a:lnTo>
                  <a:pt x="537" y="1071"/>
                </a:lnTo>
                <a:lnTo>
                  <a:pt x="531" y="1099"/>
                </a:lnTo>
                <a:lnTo>
                  <a:pt x="523" y="1131"/>
                </a:lnTo>
                <a:lnTo>
                  <a:pt x="516" y="1160"/>
                </a:lnTo>
                <a:lnTo>
                  <a:pt x="507" y="1195"/>
                </a:lnTo>
                <a:lnTo>
                  <a:pt x="498" y="1230"/>
                </a:lnTo>
                <a:lnTo>
                  <a:pt x="487" y="1266"/>
                </a:lnTo>
                <a:lnTo>
                  <a:pt x="477" y="1302"/>
                </a:lnTo>
                <a:lnTo>
                  <a:pt x="465" y="1337"/>
                </a:lnTo>
                <a:lnTo>
                  <a:pt x="451" y="1370"/>
                </a:lnTo>
                <a:lnTo>
                  <a:pt x="438" y="1402"/>
                </a:lnTo>
                <a:lnTo>
                  <a:pt x="426" y="1428"/>
                </a:lnTo>
                <a:lnTo>
                  <a:pt x="413" y="1448"/>
                </a:lnTo>
                <a:lnTo>
                  <a:pt x="398" y="1469"/>
                </a:lnTo>
                <a:lnTo>
                  <a:pt x="380" y="1493"/>
                </a:lnTo>
                <a:lnTo>
                  <a:pt x="356" y="1522"/>
                </a:lnTo>
                <a:lnTo>
                  <a:pt x="334" y="1544"/>
                </a:lnTo>
                <a:lnTo>
                  <a:pt x="318" y="1559"/>
                </a:lnTo>
                <a:lnTo>
                  <a:pt x="303" y="1574"/>
                </a:lnTo>
                <a:lnTo>
                  <a:pt x="287" y="1585"/>
                </a:lnTo>
                <a:lnTo>
                  <a:pt x="271" y="1597"/>
                </a:lnTo>
                <a:lnTo>
                  <a:pt x="255" y="1608"/>
                </a:lnTo>
                <a:lnTo>
                  <a:pt x="242" y="1616"/>
                </a:lnTo>
                <a:lnTo>
                  <a:pt x="224" y="1626"/>
                </a:lnTo>
                <a:lnTo>
                  <a:pt x="198" y="1641"/>
                </a:lnTo>
                <a:lnTo>
                  <a:pt x="179" y="1650"/>
                </a:lnTo>
                <a:lnTo>
                  <a:pt x="157" y="1662"/>
                </a:lnTo>
                <a:lnTo>
                  <a:pt x="135" y="1674"/>
                </a:lnTo>
                <a:lnTo>
                  <a:pt x="115" y="1684"/>
                </a:lnTo>
                <a:lnTo>
                  <a:pt x="96" y="1692"/>
                </a:lnTo>
                <a:lnTo>
                  <a:pt x="74" y="1702"/>
                </a:lnTo>
                <a:lnTo>
                  <a:pt x="50" y="1714"/>
                </a:lnTo>
                <a:lnTo>
                  <a:pt x="0" y="1730"/>
                </a:lnTo>
                <a:lnTo>
                  <a:pt x="1674" y="1728"/>
                </a:lnTo>
                <a:lnTo>
                  <a:pt x="1614" y="1708"/>
                </a:lnTo>
                <a:lnTo>
                  <a:pt x="1575" y="1696"/>
                </a:lnTo>
                <a:lnTo>
                  <a:pt x="1550" y="1689"/>
                </a:lnTo>
                <a:lnTo>
                  <a:pt x="1523" y="1678"/>
                </a:lnTo>
                <a:lnTo>
                  <a:pt x="1510" y="1673"/>
                </a:lnTo>
                <a:lnTo>
                  <a:pt x="1499" y="1667"/>
                </a:lnTo>
                <a:lnTo>
                  <a:pt x="1477" y="1657"/>
                </a:lnTo>
                <a:lnTo>
                  <a:pt x="1453" y="1645"/>
                </a:lnTo>
                <a:lnTo>
                  <a:pt x="1430" y="1631"/>
                </a:lnTo>
                <a:lnTo>
                  <a:pt x="1406" y="1615"/>
                </a:lnTo>
                <a:lnTo>
                  <a:pt x="1387" y="1601"/>
                </a:lnTo>
                <a:lnTo>
                  <a:pt x="1366" y="1585"/>
                </a:lnTo>
                <a:lnTo>
                  <a:pt x="1345" y="1568"/>
                </a:lnTo>
                <a:lnTo>
                  <a:pt x="1322" y="1547"/>
                </a:lnTo>
                <a:lnTo>
                  <a:pt x="1302" y="1527"/>
                </a:lnTo>
                <a:lnTo>
                  <a:pt x="1292" y="1513"/>
                </a:lnTo>
                <a:lnTo>
                  <a:pt x="1286" y="1506"/>
                </a:lnTo>
                <a:lnTo>
                  <a:pt x="1278" y="1497"/>
                </a:lnTo>
                <a:lnTo>
                  <a:pt x="1269" y="1480"/>
                </a:lnTo>
                <a:lnTo>
                  <a:pt x="1257" y="1460"/>
                </a:lnTo>
                <a:lnTo>
                  <a:pt x="1241" y="1434"/>
                </a:lnTo>
                <a:lnTo>
                  <a:pt x="1228" y="1406"/>
                </a:lnTo>
                <a:lnTo>
                  <a:pt x="1216" y="1379"/>
                </a:lnTo>
                <a:lnTo>
                  <a:pt x="1205" y="1354"/>
                </a:lnTo>
                <a:lnTo>
                  <a:pt x="1192" y="1318"/>
                </a:lnTo>
                <a:lnTo>
                  <a:pt x="1179" y="1281"/>
                </a:lnTo>
                <a:lnTo>
                  <a:pt x="1168" y="1246"/>
                </a:lnTo>
                <a:lnTo>
                  <a:pt x="1162" y="1220"/>
                </a:lnTo>
                <a:lnTo>
                  <a:pt x="1156" y="1198"/>
                </a:lnTo>
                <a:lnTo>
                  <a:pt x="1150" y="1174"/>
                </a:lnTo>
                <a:lnTo>
                  <a:pt x="1143" y="1141"/>
                </a:lnTo>
                <a:lnTo>
                  <a:pt x="1135" y="1107"/>
                </a:lnTo>
                <a:lnTo>
                  <a:pt x="1128" y="1077"/>
                </a:lnTo>
                <a:lnTo>
                  <a:pt x="1123" y="1049"/>
                </a:lnTo>
                <a:lnTo>
                  <a:pt x="1117" y="1025"/>
                </a:lnTo>
                <a:lnTo>
                  <a:pt x="1112" y="997"/>
                </a:lnTo>
                <a:lnTo>
                  <a:pt x="1107" y="970"/>
                </a:lnTo>
                <a:lnTo>
                  <a:pt x="1101" y="940"/>
                </a:lnTo>
                <a:lnTo>
                  <a:pt x="1097" y="916"/>
                </a:lnTo>
                <a:lnTo>
                  <a:pt x="1090" y="882"/>
                </a:lnTo>
                <a:lnTo>
                  <a:pt x="1084" y="844"/>
                </a:lnTo>
                <a:lnTo>
                  <a:pt x="1077" y="810"/>
                </a:lnTo>
                <a:lnTo>
                  <a:pt x="1069" y="772"/>
                </a:lnTo>
                <a:lnTo>
                  <a:pt x="1063" y="741"/>
                </a:lnTo>
                <a:lnTo>
                  <a:pt x="1057" y="713"/>
                </a:lnTo>
                <a:lnTo>
                  <a:pt x="1048" y="673"/>
                </a:lnTo>
                <a:lnTo>
                  <a:pt x="1041" y="636"/>
                </a:lnTo>
                <a:lnTo>
                  <a:pt x="1031" y="589"/>
                </a:lnTo>
                <a:lnTo>
                  <a:pt x="1023" y="549"/>
                </a:lnTo>
                <a:lnTo>
                  <a:pt x="1013" y="503"/>
                </a:lnTo>
                <a:lnTo>
                  <a:pt x="1007" y="476"/>
                </a:lnTo>
                <a:lnTo>
                  <a:pt x="999" y="439"/>
                </a:lnTo>
                <a:lnTo>
                  <a:pt x="991" y="406"/>
                </a:lnTo>
                <a:lnTo>
                  <a:pt x="984" y="370"/>
                </a:lnTo>
                <a:lnTo>
                  <a:pt x="978" y="342"/>
                </a:lnTo>
                <a:lnTo>
                  <a:pt x="972" y="320"/>
                </a:lnTo>
                <a:lnTo>
                  <a:pt x="967" y="301"/>
                </a:lnTo>
                <a:lnTo>
                  <a:pt x="959" y="272"/>
                </a:lnTo>
                <a:lnTo>
                  <a:pt x="951" y="242"/>
                </a:lnTo>
                <a:lnTo>
                  <a:pt x="941" y="209"/>
                </a:lnTo>
                <a:lnTo>
                  <a:pt x="927" y="164"/>
                </a:lnTo>
                <a:lnTo>
                  <a:pt x="916" y="134"/>
                </a:lnTo>
                <a:lnTo>
                  <a:pt x="910" y="116"/>
                </a:lnTo>
                <a:lnTo>
                  <a:pt x="918" y="132"/>
                </a:lnTo>
                <a:lnTo>
                  <a:pt x="915" y="126"/>
                </a:lnTo>
                <a:lnTo>
                  <a:pt x="924" y="149"/>
                </a:lnTo>
                <a:lnTo>
                  <a:pt x="934" y="184"/>
                </a:lnTo>
                <a:lnTo>
                  <a:pt x="922" y="150"/>
                </a:lnTo>
                <a:lnTo>
                  <a:pt x="916" y="132"/>
                </a:lnTo>
                <a:lnTo>
                  <a:pt x="905" y="102"/>
                </a:lnTo>
                <a:lnTo>
                  <a:pt x="895" y="74"/>
                </a:lnTo>
                <a:lnTo>
                  <a:pt x="882" y="45"/>
                </a:lnTo>
                <a:lnTo>
                  <a:pt x="871" y="27"/>
                </a:lnTo>
                <a:lnTo>
                  <a:pt x="859" y="15"/>
                </a:lnTo>
                <a:lnTo>
                  <a:pt x="846" y="3"/>
                </a:lnTo>
                <a:lnTo>
                  <a:pt x="832" y="0"/>
                </a:lnTo>
              </a:path>
            </a:pathLst>
          </a:cu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a:lstStyle/>
          <a:p>
            <a:endParaRPr lang="en-US" sz="1350"/>
          </a:p>
        </p:txBody>
      </p:sp>
      <p:sp>
        <p:nvSpPr>
          <p:cNvPr id="5" name="Line 5">
            <a:extLst>
              <a:ext uri="{FF2B5EF4-FFF2-40B4-BE49-F238E27FC236}">
                <a16:creationId xmlns:a16="http://schemas.microsoft.com/office/drawing/2014/main" id="{4D35A7BC-7598-8A4F-AC6C-4A21A5A4E507}"/>
              </a:ext>
            </a:extLst>
          </p:cNvPr>
          <p:cNvSpPr>
            <a:spLocks noChangeShapeType="1"/>
          </p:cNvSpPr>
          <p:nvPr/>
        </p:nvSpPr>
        <p:spPr bwMode="auto">
          <a:xfrm>
            <a:off x="3959567" y="5867295"/>
            <a:ext cx="0" cy="108347"/>
          </a:xfrm>
          <a:prstGeom prst="line">
            <a:avLst/>
          </a:prstGeom>
          <a:noFill/>
          <a:ln w="28575">
            <a:solidFill>
              <a:schemeClr val="tx1"/>
            </a:solidFill>
            <a:round/>
            <a:headEnd/>
            <a:tailEnd/>
          </a:ln>
          <a:effectLst>
            <a:outerShdw dist="17961" dir="2700000" algn="ctr" rotWithShape="0">
              <a:srgbClr val="000000"/>
            </a:outerShdw>
          </a:effectLst>
        </p:spPr>
        <p:txBody>
          <a:bodyPr wrap="none" anchor="ctr"/>
          <a:lstStyle/>
          <a:p>
            <a:endParaRPr lang="en-US" sz="1350"/>
          </a:p>
        </p:txBody>
      </p:sp>
      <p:sp>
        <p:nvSpPr>
          <p:cNvPr id="6" name="Rectangle 7">
            <a:extLst>
              <a:ext uri="{FF2B5EF4-FFF2-40B4-BE49-F238E27FC236}">
                <a16:creationId xmlns:a16="http://schemas.microsoft.com/office/drawing/2014/main" id="{C5B1C700-1DE6-9D49-8FAC-9A20B9CC3427}"/>
              </a:ext>
            </a:extLst>
          </p:cNvPr>
          <p:cNvSpPr>
            <a:spLocks noChangeArrowheads="1"/>
          </p:cNvSpPr>
          <p:nvPr/>
        </p:nvSpPr>
        <p:spPr bwMode="auto">
          <a:xfrm>
            <a:off x="4107206" y="3894430"/>
            <a:ext cx="819937" cy="344326"/>
          </a:xfrm>
          <a:prstGeom prst="rect">
            <a:avLst/>
          </a:prstGeom>
          <a:noFill/>
          <a:ln w="28575">
            <a:noFill/>
            <a:miter lim="800000"/>
            <a:headEnd/>
            <a:tailEnd/>
          </a:ln>
          <a:effectLst/>
        </p:spPr>
        <p:txBody>
          <a:bodyPr wrap="none" lIns="67866" tIns="33338" rIns="67866" bIns="33338">
            <a:spAutoFit/>
          </a:bodyPr>
          <a:lstStyle/>
          <a:p>
            <a:pPr algn="l"/>
            <a:r>
              <a:rPr lang="en-US" i="1" dirty="0">
                <a:solidFill>
                  <a:schemeClr val="tx1">
                    <a:lumMod val="50000"/>
                    <a:lumOff val="50000"/>
                  </a:schemeClr>
                </a:solidFill>
                <a:effectLst>
                  <a:outerShdw blurRad="38100" dist="38100" dir="2700000" algn="tl">
                    <a:srgbClr val="000000"/>
                  </a:outerShdw>
                </a:effectLst>
                <a:latin typeface="Symbol" pitchFamily="18" charset="2"/>
              </a:rPr>
              <a:t>s</a:t>
            </a:r>
            <a:r>
              <a:rPr lang="en-US" dirty="0">
                <a:solidFill>
                  <a:schemeClr val="tx1">
                    <a:lumMod val="50000"/>
                    <a:lumOff val="50000"/>
                  </a:schemeClr>
                </a:solidFill>
                <a:effectLst>
                  <a:outerShdw blurRad="38100" dist="38100" dir="2700000" algn="tl">
                    <a:srgbClr val="000000"/>
                  </a:outerShdw>
                </a:effectLst>
                <a:latin typeface="Book Antiqua" pitchFamily="18" charset="0"/>
              </a:rPr>
              <a:t>  = 15</a:t>
            </a:r>
          </a:p>
        </p:txBody>
      </p:sp>
      <p:sp>
        <p:nvSpPr>
          <p:cNvPr id="7" name="Rectangle 8">
            <a:extLst>
              <a:ext uri="{FF2B5EF4-FFF2-40B4-BE49-F238E27FC236}">
                <a16:creationId xmlns:a16="http://schemas.microsoft.com/office/drawing/2014/main" id="{D22A4CF0-F81E-2149-9904-CC6B52F16806}"/>
              </a:ext>
            </a:extLst>
          </p:cNvPr>
          <p:cNvSpPr>
            <a:spLocks noChangeArrowheads="1"/>
          </p:cNvSpPr>
          <p:nvPr/>
        </p:nvSpPr>
        <p:spPr bwMode="auto">
          <a:xfrm>
            <a:off x="4542974" y="5180305"/>
            <a:ext cx="824746" cy="344326"/>
          </a:xfrm>
          <a:prstGeom prst="rect">
            <a:avLst/>
          </a:prstGeom>
          <a:noFill/>
          <a:ln w="28575">
            <a:noFill/>
            <a:miter lim="800000"/>
            <a:headEnd/>
            <a:tailEnd/>
          </a:ln>
          <a:effectLst/>
        </p:spPr>
        <p:txBody>
          <a:bodyPr wrap="none" lIns="67866" tIns="33338" rIns="67866" bIns="33338">
            <a:spAutoFit/>
          </a:bodyPr>
          <a:lstStyle/>
          <a:p>
            <a:pPr algn="l"/>
            <a:r>
              <a:rPr lang="en-US" b="1" i="1">
                <a:effectLst>
                  <a:outerShdw blurRad="38100" dist="38100" dir="2700000" algn="tl">
                    <a:srgbClr val="000000"/>
                  </a:outerShdw>
                </a:effectLst>
                <a:latin typeface="Symbol" pitchFamily="18" charset="2"/>
              </a:rPr>
              <a:t>s </a:t>
            </a:r>
            <a:r>
              <a:rPr lang="en-US" b="1">
                <a:effectLst>
                  <a:outerShdw blurRad="38100" dist="38100" dir="2700000" algn="tl">
                    <a:srgbClr val="000000"/>
                  </a:outerShdw>
                </a:effectLst>
                <a:latin typeface="Book Antiqua" pitchFamily="18" charset="0"/>
              </a:rPr>
              <a:t> = 25</a:t>
            </a:r>
            <a:endParaRPr lang="en-US">
              <a:effectLst>
                <a:outerShdw blurRad="38100" dist="38100" dir="2700000" algn="tl">
                  <a:srgbClr val="000000"/>
                </a:outerShdw>
              </a:effectLst>
              <a:latin typeface="Book Antiqua" pitchFamily="18" charset="0"/>
            </a:endParaRPr>
          </a:p>
        </p:txBody>
      </p:sp>
      <p:sp>
        <p:nvSpPr>
          <p:cNvPr id="8" name="Freeform 12">
            <a:extLst>
              <a:ext uri="{FF2B5EF4-FFF2-40B4-BE49-F238E27FC236}">
                <a16:creationId xmlns:a16="http://schemas.microsoft.com/office/drawing/2014/main" id="{197ABB0B-21CA-B642-B2FD-0813D491EA8D}"/>
              </a:ext>
            </a:extLst>
          </p:cNvPr>
          <p:cNvSpPr>
            <a:spLocks/>
          </p:cNvSpPr>
          <p:nvPr/>
        </p:nvSpPr>
        <p:spPr bwMode="auto">
          <a:xfrm>
            <a:off x="2474859" y="4517126"/>
            <a:ext cx="2940844" cy="1394222"/>
          </a:xfrm>
          <a:custGeom>
            <a:avLst/>
            <a:gdLst/>
            <a:ahLst/>
            <a:cxnLst>
              <a:cxn ang="0">
                <a:pos x="1199" y="12"/>
              </a:cxn>
              <a:cxn ang="0">
                <a:pos x="1122" y="66"/>
              </a:cxn>
              <a:cxn ang="0">
                <a:pos x="1072" y="131"/>
              </a:cxn>
              <a:cxn ang="0">
                <a:pos x="1030" y="197"/>
              </a:cxn>
              <a:cxn ang="0">
                <a:pos x="993" y="262"/>
              </a:cxn>
              <a:cxn ang="0">
                <a:pos x="965" y="320"/>
              </a:cxn>
              <a:cxn ang="0">
                <a:pos x="931" y="395"/>
              </a:cxn>
              <a:cxn ang="0">
                <a:pos x="900" y="462"/>
              </a:cxn>
              <a:cxn ang="0">
                <a:pos x="871" y="528"/>
              </a:cxn>
              <a:cxn ang="0">
                <a:pos x="846" y="591"/>
              </a:cxn>
              <a:cxn ang="0">
                <a:pos x="816" y="663"/>
              </a:cxn>
              <a:cxn ang="0">
                <a:pos x="786" y="727"/>
              </a:cxn>
              <a:cxn ang="0">
                <a:pos x="755" y="790"/>
              </a:cxn>
              <a:cxn ang="0">
                <a:pos x="707" y="862"/>
              </a:cxn>
              <a:cxn ang="0">
                <a:pos x="643" y="932"/>
              </a:cxn>
              <a:cxn ang="0">
                <a:pos x="582" y="981"/>
              </a:cxn>
              <a:cxn ang="0">
                <a:pos x="496" y="1031"/>
              </a:cxn>
              <a:cxn ang="0">
                <a:pos x="413" y="1063"/>
              </a:cxn>
              <a:cxn ang="0">
                <a:pos x="323" y="1089"/>
              </a:cxn>
              <a:cxn ang="0">
                <a:pos x="248" y="1108"/>
              </a:cxn>
              <a:cxn ang="0">
                <a:pos x="145" y="1129"/>
              </a:cxn>
              <a:cxn ang="0">
                <a:pos x="64" y="1144"/>
              </a:cxn>
              <a:cxn ang="0">
                <a:pos x="2470" y="1170"/>
              </a:cxn>
              <a:cxn ang="0">
                <a:pos x="2385" y="1143"/>
              </a:cxn>
              <a:cxn ang="0">
                <a:pos x="2331" y="1132"/>
              </a:cxn>
              <a:cxn ang="0">
                <a:pos x="2214" y="1104"/>
              </a:cxn>
              <a:cxn ang="0">
                <a:pos x="2108" y="1071"/>
              </a:cxn>
              <a:cxn ang="0">
                <a:pos x="2001" y="1029"/>
              </a:cxn>
              <a:cxn ang="0">
                <a:pos x="1970" y="1013"/>
              </a:cxn>
              <a:cxn ang="0">
                <a:pos x="1904" y="969"/>
              </a:cxn>
              <a:cxn ang="0">
                <a:pos x="1849" y="915"/>
              </a:cxn>
              <a:cxn ang="0">
                <a:pos x="1791" y="845"/>
              </a:cxn>
              <a:cxn ang="0">
                <a:pos x="1755" y="792"/>
              </a:cxn>
              <a:cxn ang="0">
                <a:pos x="1725" y="729"/>
              </a:cxn>
              <a:cxn ang="0">
                <a:pos x="1700" y="674"/>
              </a:cxn>
              <a:cxn ang="0">
                <a:pos x="1676" y="619"/>
              </a:cxn>
              <a:cxn ang="0">
                <a:pos x="1641" y="546"/>
              </a:cxn>
              <a:cxn ang="0">
                <a:pos x="1608" y="476"/>
              </a:cxn>
              <a:cxn ang="0">
                <a:pos x="1570" y="397"/>
              </a:cxn>
              <a:cxn ang="0">
                <a:pos x="1533" y="322"/>
              </a:cxn>
              <a:cxn ang="0">
                <a:pos x="1496" y="251"/>
              </a:cxn>
              <a:cxn ang="0">
                <a:pos x="1469" y="203"/>
              </a:cxn>
              <a:cxn ang="0">
                <a:pos x="1439" y="150"/>
              </a:cxn>
              <a:cxn ang="0">
                <a:pos x="1413" y="114"/>
              </a:cxn>
              <a:cxn ang="0">
                <a:pos x="1397" y="95"/>
              </a:cxn>
              <a:cxn ang="0">
                <a:pos x="1368" y="62"/>
              </a:cxn>
              <a:cxn ang="0">
                <a:pos x="1331" y="30"/>
              </a:cxn>
              <a:cxn ang="0">
                <a:pos x="1276" y="4"/>
              </a:cxn>
            </a:cxnLst>
            <a:rect l="0" t="0" r="r" b="b"/>
            <a:pathLst>
              <a:path w="2470" h="1171">
                <a:moveTo>
                  <a:pt x="1250" y="0"/>
                </a:moveTo>
                <a:lnTo>
                  <a:pt x="1226" y="5"/>
                </a:lnTo>
                <a:lnTo>
                  <a:pt x="1199" y="12"/>
                </a:lnTo>
                <a:lnTo>
                  <a:pt x="1169" y="27"/>
                </a:lnTo>
                <a:lnTo>
                  <a:pt x="1145" y="45"/>
                </a:lnTo>
                <a:lnTo>
                  <a:pt x="1122" y="66"/>
                </a:lnTo>
                <a:lnTo>
                  <a:pt x="1104" y="85"/>
                </a:lnTo>
                <a:lnTo>
                  <a:pt x="1089" y="106"/>
                </a:lnTo>
                <a:lnTo>
                  <a:pt x="1072" y="131"/>
                </a:lnTo>
                <a:lnTo>
                  <a:pt x="1060" y="149"/>
                </a:lnTo>
                <a:lnTo>
                  <a:pt x="1044" y="175"/>
                </a:lnTo>
                <a:lnTo>
                  <a:pt x="1030" y="197"/>
                </a:lnTo>
                <a:lnTo>
                  <a:pt x="1014" y="223"/>
                </a:lnTo>
                <a:lnTo>
                  <a:pt x="1005" y="240"/>
                </a:lnTo>
                <a:lnTo>
                  <a:pt x="993" y="262"/>
                </a:lnTo>
                <a:lnTo>
                  <a:pt x="984" y="282"/>
                </a:lnTo>
                <a:lnTo>
                  <a:pt x="974" y="300"/>
                </a:lnTo>
                <a:lnTo>
                  <a:pt x="965" y="320"/>
                </a:lnTo>
                <a:lnTo>
                  <a:pt x="954" y="344"/>
                </a:lnTo>
                <a:lnTo>
                  <a:pt x="941" y="373"/>
                </a:lnTo>
                <a:lnTo>
                  <a:pt x="931" y="395"/>
                </a:lnTo>
                <a:lnTo>
                  <a:pt x="923" y="412"/>
                </a:lnTo>
                <a:lnTo>
                  <a:pt x="911" y="437"/>
                </a:lnTo>
                <a:lnTo>
                  <a:pt x="900" y="462"/>
                </a:lnTo>
                <a:lnTo>
                  <a:pt x="892" y="479"/>
                </a:lnTo>
                <a:lnTo>
                  <a:pt x="880" y="506"/>
                </a:lnTo>
                <a:lnTo>
                  <a:pt x="871" y="528"/>
                </a:lnTo>
                <a:lnTo>
                  <a:pt x="863" y="549"/>
                </a:lnTo>
                <a:lnTo>
                  <a:pt x="855" y="570"/>
                </a:lnTo>
                <a:lnTo>
                  <a:pt x="846" y="591"/>
                </a:lnTo>
                <a:lnTo>
                  <a:pt x="838" y="612"/>
                </a:lnTo>
                <a:lnTo>
                  <a:pt x="829" y="633"/>
                </a:lnTo>
                <a:lnTo>
                  <a:pt x="816" y="663"/>
                </a:lnTo>
                <a:lnTo>
                  <a:pt x="804" y="690"/>
                </a:lnTo>
                <a:lnTo>
                  <a:pt x="795" y="708"/>
                </a:lnTo>
                <a:lnTo>
                  <a:pt x="786" y="727"/>
                </a:lnTo>
                <a:lnTo>
                  <a:pt x="777" y="747"/>
                </a:lnTo>
                <a:lnTo>
                  <a:pt x="768" y="765"/>
                </a:lnTo>
                <a:lnTo>
                  <a:pt x="755" y="790"/>
                </a:lnTo>
                <a:lnTo>
                  <a:pt x="741" y="814"/>
                </a:lnTo>
                <a:lnTo>
                  <a:pt x="725" y="838"/>
                </a:lnTo>
                <a:lnTo>
                  <a:pt x="707" y="862"/>
                </a:lnTo>
                <a:lnTo>
                  <a:pt x="689" y="885"/>
                </a:lnTo>
                <a:lnTo>
                  <a:pt x="667" y="907"/>
                </a:lnTo>
                <a:lnTo>
                  <a:pt x="643" y="932"/>
                </a:lnTo>
                <a:lnTo>
                  <a:pt x="626" y="947"/>
                </a:lnTo>
                <a:lnTo>
                  <a:pt x="606" y="963"/>
                </a:lnTo>
                <a:lnTo>
                  <a:pt x="582" y="981"/>
                </a:lnTo>
                <a:lnTo>
                  <a:pt x="562" y="994"/>
                </a:lnTo>
                <a:lnTo>
                  <a:pt x="536" y="1009"/>
                </a:lnTo>
                <a:lnTo>
                  <a:pt x="496" y="1031"/>
                </a:lnTo>
                <a:lnTo>
                  <a:pt x="462" y="1045"/>
                </a:lnTo>
                <a:lnTo>
                  <a:pt x="436" y="1054"/>
                </a:lnTo>
                <a:lnTo>
                  <a:pt x="413" y="1063"/>
                </a:lnTo>
                <a:lnTo>
                  <a:pt x="383" y="1073"/>
                </a:lnTo>
                <a:lnTo>
                  <a:pt x="353" y="1082"/>
                </a:lnTo>
                <a:lnTo>
                  <a:pt x="323" y="1089"/>
                </a:lnTo>
                <a:lnTo>
                  <a:pt x="300" y="1095"/>
                </a:lnTo>
                <a:lnTo>
                  <a:pt x="272" y="1102"/>
                </a:lnTo>
                <a:lnTo>
                  <a:pt x="248" y="1108"/>
                </a:lnTo>
                <a:lnTo>
                  <a:pt x="216" y="1115"/>
                </a:lnTo>
                <a:lnTo>
                  <a:pt x="173" y="1123"/>
                </a:lnTo>
                <a:lnTo>
                  <a:pt x="145" y="1129"/>
                </a:lnTo>
                <a:lnTo>
                  <a:pt x="120" y="1134"/>
                </a:lnTo>
                <a:lnTo>
                  <a:pt x="99" y="1137"/>
                </a:lnTo>
                <a:lnTo>
                  <a:pt x="64" y="1144"/>
                </a:lnTo>
                <a:lnTo>
                  <a:pt x="26" y="1152"/>
                </a:lnTo>
                <a:lnTo>
                  <a:pt x="0" y="1171"/>
                </a:lnTo>
                <a:lnTo>
                  <a:pt x="2470" y="1170"/>
                </a:lnTo>
                <a:lnTo>
                  <a:pt x="2454" y="1159"/>
                </a:lnTo>
                <a:lnTo>
                  <a:pt x="2413" y="1147"/>
                </a:lnTo>
                <a:lnTo>
                  <a:pt x="2385" y="1143"/>
                </a:lnTo>
                <a:lnTo>
                  <a:pt x="2351" y="1138"/>
                </a:lnTo>
                <a:lnTo>
                  <a:pt x="2310" y="1129"/>
                </a:lnTo>
                <a:lnTo>
                  <a:pt x="2331" y="1132"/>
                </a:lnTo>
                <a:lnTo>
                  <a:pt x="2285" y="1123"/>
                </a:lnTo>
                <a:lnTo>
                  <a:pt x="2258" y="1116"/>
                </a:lnTo>
                <a:lnTo>
                  <a:pt x="2214" y="1104"/>
                </a:lnTo>
                <a:lnTo>
                  <a:pt x="2174" y="1092"/>
                </a:lnTo>
                <a:lnTo>
                  <a:pt x="2140" y="1081"/>
                </a:lnTo>
                <a:lnTo>
                  <a:pt x="2108" y="1071"/>
                </a:lnTo>
                <a:lnTo>
                  <a:pt x="2072" y="1059"/>
                </a:lnTo>
                <a:lnTo>
                  <a:pt x="2041" y="1047"/>
                </a:lnTo>
                <a:lnTo>
                  <a:pt x="2001" y="1029"/>
                </a:lnTo>
                <a:lnTo>
                  <a:pt x="1984" y="1020"/>
                </a:lnTo>
                <a:lnTo>
                  <a:pt x="1983" y="1020"/>
                </a:lnTo>
                <a:lnTo>
                  <a:pt x="1970" y="1013"/>
                </a:lnTo>
                <a:lnTo>
                  <a:pt x="1946" y="1001"/>
                </a:lnTo>
                <a:lnTo>
                  <a:pt x="1926" y="986"/>
                </a:lnTo>
                <a:lnTo>
                  <a:pt x="1904" y="969"/>
                </a:lnTo>
                <a:lnTo>
                  <a:pt x="1888" y="955"/>
                </a:lnTo>
                <a:lnTo>
                  <a:pt x="1870" y="938"/>
                </a:lnTo>
                <a:lnTo>
                  <a:pt x="1849" y="915"/>
                </a:lnTo>
                <a:lnTo>
                  <a:pt x="1828" y="891"/>
                </a:lnTo>
                <a:lnTo>
                  <a:pt x="1810" y="868"/>
                </a:lnTo>
                <a:lnTo>
                  <a:pt x="1791" y="845"/>
                </a:lnTo>
                <a:lnTo>
                  <a:pt x="1778" y="825"/>
                </a:lnTo>
                <a:lnTo>
                  <a:pt x="1766" y="809"/>
                </a:lnTo>
                <a:lnTo>
                  <a:pt x="1755" y="792"/>
                </a:lnTo>
                <a:lnTo>
                  <a:pt x="1744" y="772"/>
                </a:lnTo>
                <a:lnTo>
                  <a:pt x="1734" y="751"/>
                </a:lnTo>
                <a:lnTo>
                  <a:pt x="1725" y="729"/>
                </a:lnTo>
                <a:lnTo>
                  <a:pt x="1715" y="707"/>
                </a:lnTo>
                <a:lnTo>
                  <a:pt x="1708" y="692"/>
                </a:lnTo>
                <a:lnTo>
                  <a:pt x="1700" y="674"/>
                </a:lnTo>
                <a:lnTo>
                  <a:pt x="1693" y="657"/>
                </a:lnTo>
                <a:lnTo>
                  <a:pt x="1685" y="641"/>
                </a:lnTo>
                <a:lnTo>
                  <a:pt x="1676" y="619"/>
                </a:lnTo>
                <a:lnTo>
                  <a:pt x="1666" y="598"/>
                </a:lnTo>
                <a:lnTo>
                  <a:pt x="1653" y="568"/>
                </a:lnTo>
                <a:lnTo>
                  <a:pt x="1641" y="546"/>
                </a:lnTo>
                <a:lnTo>
                  <a:pt x="1629" y="522"/>
                </a:lnTo>
                <a:lnTo>
                  <a:pt x="1617" y="497"/>
                </a:lnTo>
                <a:lnTo>
                  <a:pt x="1608" y="476"/>
                </a:lnTo>
                <a:lnTo>
                  <a:pt x="1597" y="452"/>
                </a:lnTo>
                <a:lnTo>
                  <a:pt x="1587" y="430"/>
                </a:lnTo>
                <a:lnTo>
                  <a:pt x="1570" y="397"/>
                </a:lnTo>
                <a:lnTo>
                  <a:pt x="1556" y="366"/>
                </a:lnTo>
                <a:lnTo>
                  <a:pt x="1543" y="340"/>
                </a:lnTo>
                <a:lnTo>
                  <a:pt x="1533" y="322"/>
                </a:lnTo>
                <a:lnTo>
                  <a:pt x="1521" y="298"/>
                </a:lnTo>
                <a:lnTo>
                  <a:pt x="1507" y="271"/>
                </a:lnTo>
                <a:lnTo>
                  <a:pt x="1496" y="251"/>
                </a:lnTo>
                <a:lnTo>
                  <a:pt x="1487" y="236"/>
                </a:lnTo>
                <a:lnTo>
                  <a:pt x="1480" y="223"/>
                </a:lnTo>
                <a:lnTo>
                  <a:pt x="1469" y="203"/>
                </a:lnTo>
                <a:lnTo>
                  <a:pt x="1458" y="183"/>
                </a:lnTo>
                <a:lnTo>
                  <a:pt x="1449" y="167"/>
                </a:lnTo>
                <a:lnTo>
                  <a:pt x="1439" y="150"/>
                </a:lnTo>
                <a:lnTo>
                  <a:pt x="1428" y="135"/>
                </a:lnTo>
                <a:lnTo>
                  <a:pt x="1419" y="125"/>
                </a:lnTo>
                <a:lnTo>
                  <a:pt x="1413" y="114"/>
                </a:lnTo>
                <a:lnTo>
                  <a:pt x="1407" y="107"/>
                </a:lnTo>
                <a:lnTo>
                  <a:pt x="1401" y="99"/>
                </a:lnTo>
                <a:lnTo>
                  <a:pt x="1397" y="95"/>
                </a:lnTo>
                <a:lnTo>
                  <a:pt x="1389" y="86"/>
                </a:lnTo>
                <a:lnTo>
                  <a:pt x="1379" y="74"/>
                </a:lnTo>
                <a:lnTo>
                  <a:pt x="1368" y="62"/>
                </a:lnTo>
                <a:lnTo>
                  <a:pt x="1356" y="50"/>
                </a:lnTo>
                <a:lnTo>
                  <a:pt x="1344" y="39"/>
                </a:lnTo>
                <a:lnTo>
                  <a:pt x="1331" y="30"/>
                </a:lnTo>
                <a:lnTo>
                  <a:pt x="1317" y="19"/>
                </a:lnTo>
                <a:lnTo>
                  <a:pt x="1296" y="11"/>
                </a:lnTo>
                <a:lnTo>
                  <a:pt x="1276" y="4"/>
                </a:lnTo>
                <a:lnTo>
                  <a:pt x="1251" y="0"/>
                </a:lnTo>
              </a:path>
            </a:pathLst>
          </a:custGeom>
          <a:noFill/>
          <a:ln w="19050" cap="rnd" cmpd="sng">
            <a:solidFill>
              <a:schemeClr val="tx1"/>
            </a:solidFill>
            <a:prstDash val="solid"/>
            <a:round/>
            <a:headEnd type="none" w="med" len="med"/>
            <a:tailEnd type="none" w="med" len="med"/>
          </a:ln>
          <a:effectLst/>
        </p:spPr>
        <p:txBody>
          <a:bodyPr/>
          <a:lstStyle/>
          <a:p>
            <a:endParaRPr lang="en-US" sz="1350"/>
          </a:p>
        </p:txBody>
      </p:sp>
      <p:sp>
        <p:nvSpPr>
          <p:cNvPr id="9" name="Line 14">
            <a:extLst>
              <a:ext uri="{FF2B5EF4-FFF2-40B4-BE49-F238E27FC236}">
                <a16:creationId xmlns:a16="http://schemas.microsoft.com/office/drawing/2014/main" id="{53F7B851-2DFD-6045-8CBA-80E35708B3E8}"/>
              </a:ext>
            </a:extLst>
          </p:cNvPr>
          <p:cNvSpPr>
            <a:spLocks noChangeShapeType="1"/>
          </p:cNvSpPr>
          <p:nvPr/>
        </p:nvSpPr>
        <p:spPr bwMode="auto">
          <a:xfrm>
            <a:off x="2386753" y="5911348"/>
            <a:ext cx="3164681" cy="1191"/>
          </a:xfrm>
          <a:prstGeom prst="line">
            <a:avLst/>
          </a:prstGeom>
          <a:noFill/>
          <a:ln w="19050">
            <a:solidFill>
              <a:schemeClr val="tx1"/>
            </a:solidFill>
            <a:round/>
            <a:headEnd/>
            <a:tailEnd/>
          </a:ln>
          <a:effectLst/>
        </p:spPr>
        <p:txBody>
          <a:bodyPr/>
          <a:lstStyle/>
          <a:p>
            <a:endParaRPr lang="en-US" sz="1350"/>
          </a:p>
        </p:txBody>
      </p:sp>
      <p:sp>
        <p:nvSpPr>
          <p:cNvPr id="10" name="Text Box 10">
            <a:extLst>
              <a:ext uri="{FF2B5EF4-FFF2-40B4-BE49-F238E27FC236}">
                <a16:creationId xmlns:a16="http://schemas.microsoft.com/office/drawing/2014/main" id="{A479F237-D599-2444-9E52-3CE846B5C215}"/>
              </a:ext>
            </a:extLst>
          </p:cNvPr>
          <p:cNvSpPr txBox="1">
            <a:spLocks noChangeArrowheads="1"/>
          </p:cNvSpPr>
          <p:nvPr/>
        </p:nvSpPr>
        <p:spPr bwMode="auto">
          <a:xfrm>
            <a:off x="5532383" y="5657850"/>
            <a:ext cx="30008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i="1" dirty="0">
                <a:effectLst>
                  <a:outerShdw sx="1000" sy="1000" algn="tl">
                    <a:srgbClr val="000000"/>
                  </a:outerShdw>
                </a:effectLst>
                <a:latin typeface="Book Antiqua" pitchFamily="18" charset="0"/>
              </a:rPr>
              <a:t>x</a:t>
            </a:r>
          </a:p>
        </p:txBody>
      </p:sp>
    </p:spTree>
    <p:extLst>
      <p:ext uri="{BB962C8B-B14F-4D97-AF65-F5344CB8AC3E}">
        <p14:creationId xmlns:p14="http://schemas.microsoft.com/office/powerpoint/2010/main" val="2243286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2BF1-0695-5C40-AD30-B38A9FB4AA63}"/>
              </a:ext>
            </a:extLst>
          </p:cNvPr>
          <p:cNvSpPr>
            <a:spLocks noGrp="1"/>
          </p:cNvSpPr>
          <p:nvPr>
            <p:ph type="title"/>
          </p:nvPr>
        </p:nvSpPr>
        <p:spPr/>
        <p:txBody>
          <a:bodyPr/>
          <a:lstStyle/>
          <a:p>
            <a:r>
              <a:rPr lang="en-US" dirty="0"/>
              <a:t>the Empirical rule</a:t>
            </a:r>
          </a:p>
        </p:txBody>
      </p:sp>
      <p:sp>
        <p:nvSpPr>
          <p:cNvPr id="3" name="Content Placeholder 2">
            <a:extLst>
              <a:ext uri="{FF2B5EF4-FFF2-40B4-BE49-F238E27FC236}">
                <a16:creationId xmlns:a16="http://schemas.microsoft.com/office/drawing/2014/main" id="{B0FC0311-1467-6642-8610-F559D05405CE}"/>
              </a:ext>
            </a:extLst>
          </p:cNvPr>
          <p:cNvSpPr>
            <a:spLocks noGrp="1"/>
          </p:cNvSpPr>
          <p:nvPr>
            <p:ph idx="1"/>
          </p:nvPr>
        </p:nvSpPr>
        <p:spPr/>
        <p:txBody>
          <a:bodyPr/>
          <a:lstStyle/>
          <a:p>
            <a:r>
              <a:rPr lang="en-US" dirty="0"/>
              <a:t>68.26% of values of a normal random variable are within ±1 standard deviations of its mean.</a:t>
            </a:r>
          </a:p>
          <a:p>
            <a:r>
              <a:rPr lang="en-US" dirty="0"/>
              <a:t>95.44% of values of a normal random variable are within ±2 of standard deviations its mean.</a:t>
            </a:r>
          </a:p>
          <a:p>
            <a:r>
              <a:rPr lang="en-US" dirty="0"/>
              <a:t>99.72% of values of a normal random variable are within ±3 of standard deviations its mean.</a:t>
            </a:r>
          </a:p>
        </p:txBody>
      </p:sp>
    </p:spTree>
    <p:extLst>
      <p:ext uri="{BB962C8B-B14F-4D97-AF65-F5344CB8AC3E}">
        <p14:creationId xmlns:p14="http://schemas.microsoft.com/office/powerpoint/2010/main" val="1202464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C432-8AF1-C34F-B89D-785245D35941}"/>
              </a:ext>
            </a:extLst>
          </p:cNvPr>
          <p:cNvSpPr>
            <a:spLocks noGrp="1"/>
          </p:cNvSpPr>
          <p:nvPr>
            <p:ph type="title"/>
          </p:nvPr>
        </p:nvSpPr>
        <p:spPr/>
        <p:txBody>
          <a:bodyPr>
            <a:normAutofit fontScale="90000"/>
          </a:bodyPr>
          <a:lstStyle/>
          <a:p>
            <a:r>
              <a:rPr lang="en-US" dirty="0"/>
              <a:t>Standard Normal Probability Distribution</a:t>
            </a:r>
          </a:p>
        </p:txBody>
      </p:sp>
      <p:sp>
        <p:nvSpPr>
          <p:cNvPr id="3" name="Content Placeholder 2">
            <a:extLst>
              <a:ext uri="{FF2B5EF4-FFF2-40B4-BE49-F238E27FC236}">
                <a16:creationId xmlns:a16="http://schemas.microsoft.com/office/drawing/2014/main" id="{95404F15-95E1-5746-B5F3-2FDF5D395B8D}"/>
              </a:ext>
            </a:extLst>
          </p:cNvPr>
          <p:cNvSpPr>
            <a:spLocks noGrp="1"/>
          </p:cNvSpPr>
          <p:nvPr>
            <p:ph idx="1"/>
          </p:nvPr>
        </p:nvSpPr>
        <p:spPr>
          <a:xfrm>
            <a:off x="1351345" y="2162794"/>
            <a:ext cx="5835269" cy="3837957"/>
          </a:xfrm>
        </p:spPr>
        <p:txBody>
          <a:bodyPr>
            <a:normAutofit fontScale="92500" lnSpcReduction="20000"/>
          </a:bodyPr>
          <a:lstStyle/>
          <a:p>
            <a:r>
              <a:rPr lang="en-US" dirty="0"/>
              <a:t>A random variable having a normal distribution with a mean of 0 and a standard deviation of 1 is said to have a standard normal probability distribution.</a:t>
            </a:r>
          </a:p>
          <a:p>
            <a:r>
              <a:rPr lang="en-US" dirty="0"/>
              <a:t>The letter </a:t>
            </a:r>
            <a:r>
              <a:rPr lang="en-US" i="1" dirty="0"/>
              <a:t>z</a:t>
            </a:r>
            <a:r>
              <a:rPr lang="en-US" dirty="0"/>
              <a:t> is used to designate the standard normal random variable.</a:t>
            </a:r>
          </a:p>
          <a:p>
            <a:endParaRPr lang="en-US" dirty="0"/>
          </a:p>
          <a:p>
            <a:endParaRPr lang="en-US" dirty="0"/>
          </a:p>
          <a:p>
            <a:endParaRPr lang="en-US" dirty="0"/>
          </a:p>
          <a:p>
            <a:endParaRPr lang="en-US" dirty="0"/>
          </a:p>
          <a:p>
            <a:r>
              <a:rPr lang="en-US" dirty="0"/>
              <a:t>We can think of Z as a measure of the number of standard deviations X is from </a:t>
            </a:r>
            <a:r>
              <a:rPr lang="el-GR" dirty="0"/>
              <a:t>μ.</a:t>
            </a:r>
            <a:endParaRPr lang="en-US" dirty="0"/>
          </a:p>
        </p:txBody>
      </p:sp>
      <p:grpSp>
        <p:nvGrpSpPr>
          <p:cNvPr id="10" name="Group 9">
            <a:extLst>
              <a:ext uri="{FF2B5EF4-FFF2-40B4-BE49-F238E27FC236}">
                <a16:creationId xmlns:a16="http://schemas.microsoft.com/office/drawing/2014/main" id="{A60B7A86-C28C-C546-BD26-2D50119BF9AF}"/>
              </a:ext>
            </a:extLst>
          </p:cNvPr>
          <p:cNvGrpSpPr/>
          <p:nvPr/>
        </p:nvGrpSpPr>
        <p:grpSpPr>
          <a:xfrm>
            <a:off x="5179234" y="3332660"/>
            <a:ext cx="3732927" cy="1785215"/>
            <a:chOff x="1633717" y="4297604"/>
            <a:chExt cx="4977237" cy="2380287"/>
          </a:xfrm>
        </p:grpSpPr>
        <p:sp>
          <p:nvSpPr>
            <p:cNvPr id="4" name="Freeform 7">
              <a:extLst>
                <a:ext uri="{FF2B5EF4-FFF2-40B4-BE49-F238E27FC236}">
                  <a16:creationId xmlns:a16="http://schemas.microsoft.com/office/drawing/2014/main" id="{0F276B4C-CAE0-8B46-9C91-188F4EE04C36}"/>
                </a:ext>
              </a:extLst>
            </p:cNvPr>
            <p:cNvSpPr>
              <a:spLocks/>
            </p:cNvSpPr>
            <p:nvPr/>
          </p:nvSpPr>
          <p:spPr bwMode="auto">
            <a:xfrm>
              <a:off x="1967092" y="4297604"/>
              <a:ext cx="3937000" cy="1862137"/>
            </a:xfrm>
            <a:custGeom>
              <a:avLst/>
              <a:gdLst/>
              <a:ahLst/>
              <a:cxnLst>
                <a:cxn ang="0">
                  <a:pos x="1209" y="12"/>
                </a:cxn>
                <a:cxn ang="0">
                  <a:pos x="1132" y="66"/>
                </a:cxn>
                <a:cxn ang="0">
                  <a:pos x="1082" y="131"/>
                </a:cxn>
                <a:cxn ang="0">
                  <a:pos x="1040" y="197"/>
                </a:cxn>
                <a:cxn ang="0">
                  <a:pos x="1003" y="262"/>
                </a:cxn>
                <a:cxn ang="0">
                  <a:pos x="975" y="320"/>
                </a:cxn>
                <a:cxn ang="0">
                  <a:pos x="941" y="395"/>
                </a:cxn>
                <a:cxn ang="0">
                  <a:pos x="910" y="462"/>
                </a:cxn>
                <a:cxn ang="0">
                  <a:pos x="881" y="528"/>
                </a:cxn>
                <a:cxn ang="0">
                  <a:pos x="856" y="591"/>
                </a:cxn>
                <a:cxn ang="0">
                  <a:pos x="826" y="663"/>
                </a:cxn>
                <a:cxn ang="0">
                  <a:pos x="796" y="727"/>
                </a:cxn>
                <a:cxn ang="0">
                  <a:pos x="765" y="790"/>
                </a:cxn>
                <a:cxn ang="0">
                  <a:pos x="717" y="862"/>
                </a:cxn>
                <a:cxn ang="0">
                  <a:pos x="653" y="932"/>
                </a:cxn>
                <a:cxn ang="0">
                  <a:pos x="592" y="981"/>
                </a:cxn>
                <a:cxn ang="0">
                  <a:pos x="506" y="1031"/>
                </a:cxn>
                <a:cxn ang="0">
                  <a:pos x="423" y="1063"/>
                </a:cxn>
                <a:cxn ang="0">
                  <a:pos x="333" y="1089"/>
                </a:cxn>
                <a:cxn ang="0">
                  <a:pos x="258" y="1108"/>
                </a:cxn>
                <a:cxn ang="0">
                  <a:pos x="155" y="1129"/>
                </a:cxn>
                <a:cxn ang="0">
                  <a:pos x="54" y="1146"/>
                </a:cxn>
                <a:cxn ang="0">
                  <a:pos x="2480" y="1170"/>
                </a:cxn>
                <a:cxn ang="0">
                  <a:pos x="2395" y="1143"/>
                </a:cxn>
                <a:cxn ang="0">
                  <a:pos x="2341" y="1132"/>
                </a:cxn>
                <a:cxn ang="0">
                  <a:pos x="2224" y="1104"/>
                </a:cxn>
                <a:cxn ang="0">
                  <a:pos x="2118" y="1071"/>
                </a:cxn>
                <a:cxn ang="0">
                  <a:pos x="2011" y="1029"/>
                </a:cxn>
                <a:cxn ang="0">
                  <a:pos x="1980" y="1013"/>
                </a:cxn>
                <a:cxn ang="0">
                  <a:pos x="1914" y="969"/>
                </a:cxn>
                <a:cxn ang="0">
                  <a:pos x="1859" y="915"/>
                </a:cxn>
                <a:cxn ang="0">
                  <a:pos x="1801" y="845"/>
                </a:cxn>
                <a:cxn ang="0">
                  <a:pos x="1765" y="792"/>
                </a:cxn>
                <a:cxn ang="0">
                  <a:pos x="1735" y="729"/>
                </a:cxn>
                <a:cxn ang="0">
                  <a:pos x="1710" y="674"/>
                </a:cxn>
                <a:cxn ang="0">
                  <a:pos x="1686" y="619"/>
                </a:cxn>
                <a:cxn ang="0">
                  <a:pos x="1651" y="546"/>
                </a:cxn>
                <a:cxn ang="0">
                  <a:pos x="1618" y="476"/>
                </a:cxn>
                <a:cxn ang="0">
                  <a:pos x="1580" y="397"/>
                </a:cxn>
                <a:cxn ang="0">
                  <a:pos x="1543" y="322"/>
                </a:cxn>
                <a:cxn ang="0">
                  <a:pos x="1506" y="251"/>
                </a:cxn>
                <a:cxn ang="0">
                  <a:pos x="1479" y="203"/>
                </a:cxn>
                <a:cxn ang="0">
                  <a:pos x="1449" y="150"/>
                </a:cxn>
                <a:cxn ang="0">
                  <a:pos x="1423" y="114"/>
                </a:cxn>
                <a:cxn ang="0">
                  <a:pos x="1407" y="95"/>
                </a:cxn>
                <a:cxn ang="0">
                  <a:pos x="1378" y="62"/>
                </a:cxn>
                <a:cxn ang="0">
                  <a:pos x="1341" y="30"/>
                </a:cxn>
                <a:cxn ang="0">
                  <a:pos x="1286" y="4"/>
                </a:cxn>
              </a:cxnLst>
              <a:rect l="0" t="0" r="r" b="b"/>
              <a:pathLst>
                <a:path w="2480" h="1173">
                  <a:moveTo>
                    <a:pt x="1260" y="0"/>
                  </a:moveTo>
                  <a:lnTo>
                    <a:pt x="1236" y="5"/>
                  </a:lnTo>
                  <a:lnTo>
                    <a:pt x="1209" y="12"/>
                  </a:lnTo>
                  <a:lnTo>
                    <a:pt x="1179" y="27"/>
                  </a:lnTo>
                  <a:lnTo>
                    <a:pt x="1155" y="45"/>
                  </a:lnTo>
                  <a:lnTo>
                    <a:pt x="1132" y="66"/>
                  </a:lnTo>
                  <a:lnTo>
                    <a:pt x="1114" y="85"/>
                  </a:lnTo>
                  <a:lnTo>
                    <a:pt x="1099" y="106"/>
                  </a:lnTo>
                  <a:lnTo>
                    <a:pt x="1082" y="131"/>
                  </a:lnTo>
                  <a:lnTo>
                    <a:pt x="1070" y="149"/>
                  </a:lnTo>
                  <a:lnTo>
                    <a:pt x="1054" y="175"/>
                  </a:lnTo>
                  <a:lnTo>
                    <a:pt x="1040" y="197"/>
                  </a:lnTo>
                  <a:lnTo>
                    <a:pt x="1024" y="223"/>
                  </a:lnTo>
                  <a:lnTo>
                    <a:pt x="1015" y="240"/>
                  </a:lnTo>
                  <a:lnTo>
                    <a:pt x="1003" y="262"/>
                  </a:lnTo>
                  <a:lnTo>
                    <a:pt x="994" y="282"/>
                  </a:lnTo>
                  <a:lnTo>
                    <a:pt x="984" y="300"/>
                  </a:lnTo>
                  <a:lnTo>
                    <a:pt x="975" y="320"/>
                  </a:lnTo>
                  <a:lnTo>
                    <a:pt x="964" y="344"/>
                  </a:lnTo>
                  <a:lnTo>
                    <a:pt x="951" y="373"/>
                  </a:lnTo>
                  <a:lnTo>
                    <a:pt x="941" y="395"/>
                  </a:lnTo>
                  <a:lnTo>
                    <a:pt x="933" y="412"/>
                  </a:lnTo>
                  <a:lnTo>
                    <a:pt x="921" y="437"/>
                  </a:lnTo>
                  <a:lnTo>
                    <a:pt x="910" y="462"/>
                  </a:lnTo>
                  <a:lnTo>
                    <a:pt x="902" y="479"/>
                  </a:lnTo>
                  <a:lnTo>
                    <a:pt x="890" y="506"/>
                  </a:lnTo>
                  <a:lnTo>
                    <a:pt x="881" y="528"/>
                  </a:lnTo>
                  <a:lnTo>
                    <a:pt x="873" y="549"/>
                  </a:lnTo>
                  <a:lnTo>
                    <a:pt x="865" y="570"/>
                  </a:lnTo>
                  <a:lnTo>
                    <a:pt x="856" y="591"/>
                  </a:lnTo>
                  <a:lnTo>
                    <a:pt x="848" y="612"/>
                  </a:lnTo>
                  <a:lnTo>
                    <a:pt x="839" y="633"/>
                  </a:lnTo>
                  <a:lnTo>
                    <a:pt x="826" y="663"/>
                  </a:lnTo>
                  <a:lnTo>
                    <a:pt x="814" y="690"/>
                  </a:lnTo>
                  <a:lnTo>
                    <a:pt x="805" y="708"/>
                  </a:lnTo>
                  <a:lnTo>
                    <a:pt x="796" y="727"/>
                  </a:lnTo>
                  <a:lnTo>
                    <a:pt x="787" y="747"/>
                  </a:lnTo>
                  <a:lnTo>
                    <a:pt x="778" y="765"/>
                  </a:lnTo>
                  <a:lnTo>
                    <a:pt x="765" y="790"/>
                  </a:lnTo>
                  <a:lnTo>
                    <a:pt x="751" y="814"/>
                  </a:lnTo>
                  <a:lnTo>
                    <a:pt x="735" y="838"/>
                  </a:lnTo>
                  <a:lnTo>
                    <a:pt x="717" y="862"/>
                  </a:lnTo>
                  <a:lnTo>
                    <a:pt x="699" y="885"/>
                  </a:lnTo>
                  <a:lnTo>
                    <a:pt x="677" y="907"/>
                  </a:lnTo>
                  <a:lnTo>
                    <a:pt x="653" y="932"/>
                  </a:lnTo>
                  <a:lnTo>
                    <a:pt x="636" y="947"/>
                  </a:lnTo>
                  <a:lnTo>
                    <a:pt x="616" y="963"/>
                  </a:lnTo>
                  <a:lnTo>
                    <a:pt x="592" y="981"/>
                  </a:lnTo>
                  <a:lnTo>
                    <a:pt x="572" y="994"/>
                  </a:lnTo>
                  <a:lnTo>
                    <a:pt x="546" y="1009"/>
                  </a:lnTo>
                  <a:lnTo>
                    <a:pt x="506" y="1031"/>
                  </a:lnTo>
                  <a:lnTo>
                    <a:pt x="472" y="1045"/>
                  </a:lnTo>
                  <a:lnTo>
                    <a:pt x="446" y="1054"/>
                  </a:lnTo>
                  <a:lnTo>
                    <a:pt x="423" y="1063"/>
                  </a:lnTo>
                  <a:lnTo>
                    <a:pt x="393" y="1073"/>
                  </a:lnTo>
                  <a:lnTo>
                    <a:pt x="363" y="1082"/>
                  </a:lnTo>
                  <a:lnTo>
                    <a:pt x="333" y="1089"/>
                  </a:lnTo>
                  <a:lnTo>
                    <a:pt x="310" y="1095"/>
                  </a:lnTo>
                  <a:lnTo>
                    <a:pt x="282" y="1102"/>
                  </a:lnTo>
                  <a:lnTo>
                    <a:pt x="258" y="1108"/>
                  </a:lnTo>
                  <a:lnTo>
                    <a:pt x="226" y="1115"/>
                  </a:lnTo>
                  <a:lnTo>
                    <a:pt x="183" y="1123"/>
                  </a:lnTo>
                  <a:lnTo>
                    <a:pt x="155" y="1129"/>
                  </a:lnTo>
                  <a:lnTo>
                    <a:pt x="130" y="1134"/>
                  </a:lnTo>
                  <a:lnTo>
                    <a:pt x="109" y="1137"/>
                  </a:lnTo>
                  <a:lnTo>
                    <a:pt x="54" y="1146"/>
                  </a:lnTo>
                  <a:lnTo>
                    <a:pt x="3" y="1158"/>
                  </a:lnTo>
                  <a:lnTo>
                    <a:pt x="0" y="1173"/>
                  </a:lnTo>
                  <a:lnTo>
                    <a:pt x="2480" y="1170"/>
                  </a:lnTo>
                  <a:lnTo>
                    <a:pt x="2454" y="1161"/>
                  </a:lnTo>
                  <a:lnTo>
                    <a:pt x="2427" y="1152"/>
                  </a:lnTo>
                  <a:lnTo>
                    <a:pt x="2395" y="1143"/>
                  </a:lnTo>
                  <a:lnTo>
                    <a:pt x="2361" y="1138"/>
                  </a:lnTo>
                  <a:lnTo>
                    <a:pt x="2320" y="1129"/>
                  </a:lnTo>
                  <a:lnTo>
                    <a:pt x="2341" y="1132"/>
                  </a:lnTo>
                  <a:lnTo>
                    <a:pt x="2295" y="1123"/>
                  </a:lnTo>
                  <a:lnTo>
                    <a:pt x="2268" y="1116"/>
                  </a:lnTo>
                  <a:lnTo>
                    <a:pt x="2224" y="1104"/>
                  </a:lnTo>
                  <a:lnTo>
                    <a:pt x="2184" y="1092"/>
                  </a:lnTo>
                  <a:lnTo>
                    <a:pt x="2150" y="1081"/>
                  </a:lnTo>
                  <a:lnTo>
                    <a:pt x="2118" y="1071"/>
                  </a:lnTo>
                  <a:lnTo>
                    <a:pt x="2082" y="1059"/>
                  </a:lnTo>
                  <a:lnTo>
                    <a:pt x="2051" y="1047"/>
                  </a:lnTo>
                  <a:lnTo>
                    <a:pt x="2011" y="1029"/>
                  </a:lnTo>
                  <a:lnTo>
                    <a:pt x="1994" y="1020"/>
                  </a:lnTo>
                  <a:lnTo>
                    <a:pt x="1993" y="1020"/>
                  </a:lnTo>
                  <a:lnTo>
                    <a:pt x="1980" y="1013"/>
                  </a:lnTo>
                  <a:lnTo>
                    <a:pt x="1956" y="1001"/>
                  </a:lnTo>
                  <a:lnTo>
                    <a:pt x="1936" y="986"/>
                  </a:lnTo>
                  <a:lnTo>
                    <a:pt x="1914" y="969"/>
                  </a:lnTo>
                  <a:lnTo>
                    <a:pt x="1898" y="955"/>
                  </a:lnTo>
                  <a:lnTo>
                    <a:pt x="1880" y="938"/>
                  </a:lnTo>
                  <a:lnTo>
                    <a:pt x="1859" y="915"/>
                  </a:lnTo>
                  <a:lnTo>
                    <a:pt x="1838" y="891"/>
                  </a:lnTo>
                  <a:lnTo>
                    <a:pt x="1820" y="868"/>
                  </a:lnTo>
                  <a:lnTo>
                    <a:pt x="1801" y="845"/>
                  </a:lnTo>
                  <a:lnTo>
                    <a:pt x="1788" y="825"/>
                  </a:lnTo>
                  <a:lnTo>
                    <a:pt x="1776" y="809"/>
                  </a:lnTo>
                  <a:lnTo>
                    <a:pt x="1765" y="792"/>
                  </a:lnTo>
                  <a:lnTo>
                    <a:pt x="1754" y="772"/>
                  </a:lnTo>
                  <a:lnTo>
                    <a:pt x="1744" y="751"/>
                  </a:lnTo>
                  <a:lnTo>
                    <a:pt x="1735" y="729"/>
                  </a:lnTo>
                  <a:lnTo>
                    <a:pt x="1725" y="707"/>
                  </a:lnTo>
                  <a:lnTo>
                    <a:pt x="1718" y="692"/>
                  </a:lnTo>
                  <a:lnTo>
                    <a:pt x="1710" y="674"/>
                  </a:lnTo>
                  <a:lnTo>
                    <a:pt x="1703" y="657"/>
                  </a:lnTo>
                  <a:lnTo>
                    <a:pt x="1695" y="641"/>
                  </a:lnTo>
                  <a:lnTo>
                    <a:pt x="1686" y="619"/>
                  </a:lnTo>
                  <a:lnTo>
                    <a:pt x="1676" y="598"/>
                  </a:lnTo>
                  <a:lnTo>
                    <a:pt x="1663" y="568"/>
                  </a:lnTo>
                  <a:lnTo>
                    <a:pt x="1651" y="546"/>
                  </a:lnTo>
                  <a:lnTo>
                    <a:pt x="1639" y="522"/>
                  </a:lnTo>
                  <a:lnTo>
                    <a:pt x="1627" y="497"/>
                  </a:lnTo>
                  <a:lnTo>
                    <a:pt x="1618" y="476"/>
                  </a:lnTo>
                  <a:lnTo>
                    <a:pt x="1607" y="452"/>
                  </a:lnTo>
                  <a:lnTo>
                    <a:pt x="1597" y="430"/>
                  </a:lnTo>
                  <a:lnTo>
                    <a:pt x="1580" y="397"/>
                  </a:lnTo>
                  <a:lnTo>
                    <a:pt x="1566" y="366"/>
                  </a:lnTo>
                  <a:lnTo>
                    <a:pt x="1553" y="340"/>
                  </a:lnTo>
                  <a:lnTo>
                    <a:pt x="1543" y="322"/>
                  </a:lnTo>
                  <a:lnTo>
                    <a:pt x="1531" y="298"/>
                  </a:lnTo>
                  <a:lnTo>
                    <a:pt x="1517" y="271"/>
                  </a:lnTo>
                  <a:lnTo>
                    <a:pt x="1506" y="251"/>
                  </a:lnTo>
                  <a:lnTo>
                    <a:pt x="1497" y="236"/>
                  </a:lnTo>
                  <a:lnTo>
                    <a:pt x="1490" y="223"/>
                  </a:lnTo>
                  <a:lnTo>
                    <a:pt x="1479" y="203"/>
                  </a:lnTo>
                  <a:lnTo>
                    <a:pt x="1468" y="183"/>
                  </a:lnTo>
                  <a:lnTo>
                    <a:pt x="1459" y="167"/>
                  </a:lnTo>
                  <a:lnTo>
                    <a:pt x="1449" y="150"/>
                  </a:lnTo>
                  <a:lnTo>
                    <a:pt x="1438" y="135"/>
                  </a:lnTo>
                  <a:lnTo>
                    <a:pt x="1429" y="125"/>
                  </a:lnTo>
                  <a:lnTo>
                    <a:pt x="1423" y="114"/>
                  </a:lnTo>
                  <a:lnTo>
                    <a:pt x="1417" y="107"/>
                  </a:lnTo>
                  <a:lnTo>
                    <a:pt x="1411" y="99"/>
                  </a:lnTo>
                  <a:lnTo>
                    <a:pt x="1407" y="95"/>
                  </a:lnTo>
                  <a:lnTo>
                    <a:pt x="1399" y="86"/>
                  </a:lnTo>
                  <a:lnTo>
                    <a:pt x="1389" y="74"/>
                  </a:lnTo>
                  <a:lnTo>
                    <a:pt x="1378" y="62"/>
                  </a:lnTo>
                  <a:lnTo>
                    <a:pt x="1366" y="50"/>
                  </a:lnTo>
                  <a:lnTo>
                    <a:pt x="1354" y="39"/>
                  </a:lnTo>
                  <a:lnTo>
                    <a:pt x="1341" y="30"/>
                  </a:lnTo>
                  <a:lnTo>
                    <a:pt x="1327" y="19"/>
                  </a:lnTo>
                  <a:lnTo>
                    <a:pt x="1306" y="11"/>
                  </a:lnTo>
                  <a:lnTo>
                    <a:pt x="1286" y="4"/>
                  </a:lnTo>
                  <a:lnTo>
                    <a:pt x="1261" y="0"/>
                  </a:lnTo>
                </a:path>
              </a:pathLst>
            </a:custGeom>
            <a:gradFill flip="none" rotWithShape="1">
              <a:gsLst>
                <a:gs pos="0">
                  <a:srgbClr val="527B0F">
                    <a:shade val="30000"/>
                    <a:satMod val="115000"/>
                  </a:srgbClr>
                </a:gs>
                <a:gs pos="50000">
                  <a:srgbClr val="527B0F">
                    <a:shade val="67500"/>
                    <a:satMod val="115000"/>
                  </a:srgbClr>
                </a:gs>
                <a:gs pos="100000">
                  <a:srgbClr val="527B0F">
                    <a:shade val="100000"/>
                    <a:satMod val="115000"/>
                  </a:srgbClr>
                </a:gs>
              </a:gsLst>
              <a:lin ang="16200000" scaled="1"/>
              <a:tileRect/>
            </a:gradFill>
            <a:ln w="12700" cap="rnd" cmpd="sng">
              <a:solidFill>
                <a:schemeClr val="tx1"/>
              </a:solidFill>
              <a:prstDash val="solid"/>
              <a:round/>
              <a:headEnd type="none" w="med" len="med"/>
              <a:tailEnd type="none" w="med" len="med"/>
            </a:ln>
            <a:effectLst/>
          </p:spPr>
          <p:txBody>
            <a:bodyPr/>
            <a:lstStyle/>
            <a:p>
              <a:endParaRPr lang="en-US" sz="1350"/>
            </a:p>
          </p:txBody>
        </p:sp>
        <p:sp>
          <p:nvSpPr>
            <p:cNvPr id="5" name="Text Box 10">
              <a:extLst>
                <a:ext uri="{FF2B5EF4-FFF2-40B4-BE49-F238E27FC236}">
                  <a16:creationId xmlns:a16="http://schemas.microsoft.com/office/drawing/2014/main" id="{5423AC87-9206-6F47-96B0-A8665EB51A0B}"/>
                </a:ext>
              </a:extLst>
            </p:cNvPr>
            <p:cNvSpPr txBox="1">
              <a:spLocks noChangeArrowheads="1"/>
            </p:cNvSpPr>
            <p:nvPr/>
          </p:nvSpPr>
          <p:spPr bwMode="auto">
            <a:xfrm>
              <a:off x="6227943" y="5920030"/>
              <a:ext cx="383011" cy="492443"/>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i="1" dirty="0">
                  <a:effectLst>
                    <a:outerShdw sx="1000" sy="1000" algn="tl">
                      <a:srgbClr val="000000"/>
                    </a:outerShdw>
                  </a:effectLst>
                  <a:latin typeface="Book Antiqua" pitchFamily="18" charset="0"/>
                </a:rPr>
                <a:t>z</a:t>
              </a:r>
            </a:p>
          </p:txBody>
        </p:sp>
        <p:sp>
          <p:nvSpPr>
            <p:cNvPr id="6" name="Line 6">
              <a:extLst>
                <a:ext uri="{FF2B5EF4-FFF2-40B4-BE49-F238E27FC236}">
                  <a16:creationId xmlns:a16="http://schemas.microsoft.com/office/drawing/2014/main" id="{6A1EDBD2-644F-C347-B083-D639F57077D8}"/>
                </a:ext>
              </a:extLst>
            </p:cNvPr>
            <p:cNvSpPr>
              <a:spLocks noChangeShapeType="1"/>
            </p:cNvSpPr>
            <p:nvPr/>
          </p:nvSpPr>
          <p:spPr bwMode="auto">
            <a:xfrm>
              <a:off x="1633717" y="6161329"/>
              <a:ext cx="4591050" cy="0"/>
            </a:xfrm>
            <a:prstGeom prst="line">
              <a:avLst/>
            </a:prstGeom>
            <a:noFill/>
            <a:ln w="28575">
              <a:solidFill>
                <a:schemeClr val="tx1"/>
              </a:solidFill>
              <a:round/>
              <a:headEnd/>
              <a:tailEnd/>
            </a:ln>
            <a:effectLst/>
          </p:spPr>
          <p:txBody>
            <a:bodyPr/>
            <a:lstStyle/>
            <a:p>
              <a:endParaRPr lang="en-US" sz="1350"/>
            </a:p>
          </p:txBody>
        </p:sp>
        <p:sp>
          <p:nvSpPr>
            <p:cNvPr id="7" name="Line 16">
              <a:extLst>
                <a:ext uri="{FF2B5EF4-FFF2-40B4-BE49-F238E27FC236}">
                  <a16:creationId xmlns:a16="http://schemas.microsoft.com/office/drawing/2014/main" id="{FE0DD1EC-8526-314F-9890-ABF2E57E9FFD}"/>
                </a:ext>
              </a:extLst>
            </p:cNvPr>
            <p:cNvSpPr>
              <a:spLocks noChangeShapeType="1"/>
            </p:cNvSpPr>
            <p:nvPr/>
          </p:nvSpPr>
          <p:spPr bwMode="auto">
            <a:xfrm>
              <a:off x="3906696" y="6065594"/>
              <a:ext cx="0" cy="231775"/>
            </a:xfrm>
            <a:prstGeom prst="line">
              <a:avLst/>
            </a:prstGeom>
            <a:ln>
              <a:headEnd/>
              <a:tailEnd/>
            </a:ln>
          </p:spPr>
          <p:style>
            <a:lnRef idx="2">
              <a:schemeClr val="accent3"/>
            </a:lnRef>
            <a:fillRef idx="0">
              <a:schemeClr val="accent3"/>
            </a:fillRef>
            <a:effectRef idx="1">
              <a:schemeClr val="accent3"/>
            </a:effectRef>
            <a:fontRef idx="minor">
              <a:schemeClr val="tx1"/>
            </a:fontRef>
          </p:style>
          <p:txBody>
            <a:bodyPr/>
            <a:lstStyle/>
            <a:p>
              <a:endParaRPr lang="en-US" sz="1350">
                <a:effectLst>
                  <a:outerShdw sx="1000" sy="1000" algn="ctr" rotWithShape="0">
                    <a:srgbClr val="000000"/>
                  </a:outerShdw>
                </a:effectLst>
              </a:endParaRPr>
            </a:p>
          </p:txBody>
        </p:sp>
        <p:sp>
          <p:nvSpPr>
            <p:cNvPr id="8" name="Text Box 18">
              <a:extLst>
                <a:ext uri="{FF2B5EF4-FFF2-40B4-BE49-F238E27FC236}">
                  <a16:creationId xmlns:a16="http://schemas.microsoft.com/office/drawing/2014/main" id="{C26FFCC7-0A3A-9E4F-81FF-6BCEBF82D4E5}"/>
                </a:ext>
              </a:extLst>
            </p:cNvPr>
            <p:cNvSpPr txBox="1">
              <a:spLocks noChangeArrowheads="1"/>
            </p:cNvSpPr>
            <p:nvPr/>
          </p:nvSpPr>
          <p:spPr bwMode="auto">
            <a:xfrm>
              <a:off x="3779201" y="6277782"/>
              <a:ext cx="361637" cy="400109"/>
            </a:xfrm>
            <a:prstGeom prst="rect">
              <a:avLst/>
            </a:prstGeom>
            <a:noFill/>
            <a:ln w="12700">
              <a:noFill/>
              <a:miter lim="800000"/>
              <a:headEnd/>
              <a:tailEnd/>
            </a:ln>
            <a:effectLst/>
          </p:spPr>
          <p:txBody>
            <a:bodyPr wrap="none">
              <a:spAutoFit/>
            </a:bodyPr>
            <a:lstStyle/>
            <a:p>
              <a:r>
                <a:rPr lang="en-US" sz="1350" dirty="0">
                  <a:effectLst>
                    <a:outerShdw sx="1000" sy="1000" algn="ctr" rotWithShape="0">
                      <a:srgbClr val="000000"/>
                    </a:outerShdw>
                  </a:effectLst>
                  <a:latin typeface="Book Antiqua" pitchFamily="18" charset="0"/>
                </a:rPr>
                <a:t>0</a:t>
              </a:r>
              <a:endParaRPr lang="en-US" sz="1350" i="1" dirty="0">
                <a:effectLst>
                  <a:outerShdw sx="1000" sy="1000" algn="ctr" rotWithShape="0">
                    <a:srgbClr val="000000"/>
                  </a:outerShdw>
                </a:effectLst>
                <a:latin typeface="Symbol" pitchFamily="18" charset="2"/>
              </a:endParaRPr>
            </a:p>
          </p:txBody>
        </p:sp>
        <p:sp>
          <p:nvSpPr>
            <p:cNvPr id="9" name="Text Box 6">
              <a:extLst>
                <a:ext uri="{FF2B5EF4-FFF2-40B4-BE49-F238E27FC236}">
                  <a16:creationId xmlns:a16="http://schemas.microsoft.com/office/drawing/2014/main" id="{4E987B35-39E2-6F47-A901-606B457D35CD}"/>
                </a:ext>
              </a:extLst>
            </p:cNvPr>
            <p:cNvSpPr txBox="1">
              <a:spLocks noChangeArrowheads="1"/>
            </p:cNvSpPr>
            <p:nvPr/>
          </p:nvSpPr>
          <p:spPr bwMode="auto">
            <a:xfrm>
              <a:off x="4822542" y="4352481"/>
              <a:ext cx="742084" cy="400109"/>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a:spAutoFit/>
            </a:bodyPr>
            <a:lstStyle/>
            <a:p>
              <a:r>
                <a:rPr lang="en-US" sz="1350" i="1" dirty="0">
                  <a:latin typeface="Symbol" pitchFamily="18" charset="2"/>
                </a:rPr>
                <a:t>s </a:t>
              </a:r>
              <a:r>
                <a:rPr lang="en-US" sz="1350" dirty="0">
                  <a:latin typeface="Symbol" pitchFamily="18" charset="2"/>
                </a:rPr>
                <a:t>= 1</a:t>
              </a:r>
            </a:p>
          </p:txBody>
        </p:sp>
      </p:grpSp>
      <p:graphicFrame>
        <p:nvGraphicFramePr>
          <p:cNvPr id="11" name="Object 5">
            <a:hlinkClick r:id="" action="ppaction://ole?verb=0"/>
            <a:extLst>
              <a:ext uri="{FF2B5EF4-FFF2-40B4-BE49-F238E27FC236}">
                <a16:creationId xmlns:a16="http://schemas.microsoft.com/office/drawing/2014/main" id="{FBB15986-39F2-1E44-907A-9284B0601746}"/>
              </a:ext>
            </a:extLst>
          </p:cNvPr>
          <p:cNvGraphicFramePr>
            <a:graphicFrameLocks/>
          </p:cNvGraphicFramePr>
          <p:nvPr/>
        </p:nvGraphicFramePr>
        <p:xfrm>
          <a:off x="7209081" y="5094791"/>
          <a:ext cx="892969" cy="560784"/>
        </p:xfrm>
        <a:graphic>
          <a:graphicData uri="http://schemas.openxmlformats.org/presentationml/2006/ole">
            <mc:AlternateContent xmlns:mc="http://schemas.openxmlformats.org/markup-compatibility/2006">
              <mc:Choice xmlns:v="urn:schemas-microsoft-com:vml" Requires="v">
                <p:oleObj name="Equation" r:id="rId2" imgW="1103040" imgH="696600" progId="Equation.DSMT4">
                  <p:embed/>
                </p:oleObj>
              </mc:Choice>
              <mc:Fallback>
                <p:oleObj name="Equation" r:id="rId2" imgW="1103040" imgH="696600" progId="Equation.DSMT4">
                  <p:embed/>
                  <p:pic>
                    <p:nvPicPr>
                      <p:cNvPr id="11" name="Object 5">
                        <a:hlinkClick r:id="" action="ppaction://ole?verb=0"/>
                        <a:extLst>
                          <a:ext uri="{FF2B5EF4-FFF2-40B4-BE49-F238E27FC236}">
                            <a16:creationId xmlns:a16="http://schemas.microsoft.com/office/drawing/2014/main" id="{FBB15986-39F2-1E44-907A-9284B060174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9081" y="5094791"/>
                        <a:ext cx="892969" cy="560784"/>
                      </a:xfrm>
                      <a:prstGeom prst="rect">
                        <a:avLst/>
                      </a:prstGeom>
                      <a:solidFill>
                        <a:schemeClr val="tx1">
                          <a:lumMod val="75000"/>
                          <a:lumOff val="25000"/>
                        </a:schemeClr>
                      </a:solidFill>
                      <a:ln>
                        <a:noFill/>
                      </a:ln>
                      <a:effectLst>
                        <a:outerShdw dist="35921" dir="2700000" algn="ctr" rotWithShape="0">
                          <a:srgbClr val="000000"/>
                        </a:outerShdw>
                      </a:effectLst>
                    </p:spPr>
                  </p:pic>
                </p:oleObj>
              </mc:Fallback>
            </mc:AlternateContent>
          </a:graphicData>
        </a:graphic>
      </p:graphicFrame>
    </p:spTree>
    <p:extLst>
      <p:ext uri="{BB962C8B-B14F-4D97-AF65-F5344CB8AC3E}">
        <p14:creationId xmlns:p14="http://schemas.microsoft.com/office/powerpoint/2010/main" val="28794831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073D-9C27-F944-86A3-E32D528AF9A9}"/>
              </a:ext>
            </a:extLst>
          </p:cNvPr>
          <p:cNvSpPr>
            <a:spLocks noGrp="1"/>
          </p:cNvSpPr>
          <p:nvPr>
            <p:ph type="title"/>
          </p:nvPr>
        </p:nvSpPr>
        <p:spPr/>
        <p:txBody>
          <a:bodyPr/>
          <a:lstStyle/>
          <a:p>
            <a:r>
              <a:rPr lang="en-US" dirty="0"/>
              <a:t>Point Estimation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B5CED7-AC3B-3346-B08A-C08FB0D5E6E6}"/>
                  </a:ext>
                </a:extLst>
              </p:cNvPr>
              <p:cNvSpPr>
                <a:spLocks noGrp="1"/>
              </p:cNvSpPr>
              <p:nvPr>
                <p:ph idx="1"/>
              </p:nvPr>
            </p:nvSpPr>
            <p:spPr/>
            <p:txBody>
              <a:bodyPr/>
              <a:lstStyle/>
              <a:p>
                <a:r>
                  <a:rPr lang="en-US" dirty="0"/>
                  <a:t>Point estimation is a form of statistical inference.</a:t>
                </a:r>
              </a:p>
              <a:p>
                <a:r>
                  <a:rPr lang="en-US" dirty="0"/>
                  <a:t>In point estimation we use the data from the sample to compute a value of a sample statistic that serves as an estimate of a population parameter.</a:t>
                </a:r>
              </a:p>
              <a:p>
                <a:r>
                  <a:rPr lang="en-US" dirty="0"/>
                  <a:t>We refer 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oMath>
                </a14:m>
                <a:r>
                  <a:rPr lang="en-US" dirty="0"/>
                  <a:t> as the </a:t>
                </a:r>
                <a:r>
                  <a:rPr lang="en-US" u="sng" dirty="0"/>
                  <a:t>point estimator</a:t>
                </a:r>
                <a:r>
                  <a:rPr lang="en-US" dirty="0"/>
                  <a:t> of the population mean </a:t>
                </a:r>
                <a:r>
                  <a:rPr lang="el-GR" dirty="0"/>
                  <a:t>μ.</a:t>
                </a:r>
              </a:p>
              <a:p>
                <a:r>
                  <a:rPr lang="en-US" i="1" dirty="0"/>
                  <a:t>s</a:t>
                </a:r>
                <a:r>
                  <a:rPr lang="en-US" dirty="0"/>
                  <a:t> is the </a:t>
                </a:r>
                <a:r>
                  <a:rPr lang="en-US" u="sng" dirty="0"/>
                  <a:t>point estimator</a:t>
                </a:r>
                <a:r>
                  <a:rPr lang="en-US" dirty="0"/>
                  <a:t> of the population standard deviation </a:t>
                </a:r>
                <a:r>
                  <a:rPr lang="el-GR" dirty="0"/>
                  <a:t>σ.</a:t>
                </a:r>
              </a:p>
              <a:p>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𝑝</m:t>
                        </m:r>
                      </m:e>
                    </m:acc>
                    <m:r>
                      <a:rPr lang="en-US" i="1">
                        <a:latin typeface="Cambria Math" panose="02040503050406030204" pitchFamily="18" charset="0"/>
                      </a:rPr>
                      <m:t> </m:t>
                    </m:r>
                  </m:oMath>
                </a14:m>
                <a:r>
                  <a:rPr lang="en-US" dirty="0"/>
                  <a:t> is the </a:t>
                </a:r>
                <a:r>
                  <a:rPr lang="en-US" u="sng" dirty="0"/>
                  <a:t>point estimator</a:t>
                </a:r>
                <a:r>
                  <a:rPr lang="en-US" dirty="0"/>
                  <a:t> of the population proportion </a:t>
                </a:r>
                <a:r>
                  <a:rPr lang="en-US" i="1" dirty="0"/>
                  <a:t>p</a:t>
                </a:r>
                <a:r>
                  <a:rPr lang="en-US" dirty="0"/>
                  <a:t>.</a:t>
                </a:r>
              </a:p>
            </p:txBody>
          </p:sp>
        </mc:Choice>
        <mc:Fallback xmlns="">
          <p:sp>
            <p:nvSpPr>
              <p:cNvPr id="3" name="Content Placeholder 2">
                <a:extLst>
                  <a:ext uri="{FF2B5EF4-FFF2-40B4-BE49-F238E27FC236}">
                    <a16:creationId xmlns:a16="http://schemas.microsoft.com/office/drawing/2014/main" id="{4CB5CED7-AC3B-3346-B08A-C08FB0D5E6E6}"/>
                  </a:ext>
                </a:extLst>
              </p:cNvPr>
              <p:cNvSpPr>
                <a:spLocks noGrp="1" noRot="1" noChangeAspect="1" noMove="1" noResize="1" noEditPoints="1" noAdjustHandles="1" noChangeArrowheads="1" noChangeShapeType="1" noTextEdit="1"/>
              </p:cNvSpPr>
              <p:nvPr>
                <p:ph idx="1"/>
              </p:nvPr>
            </p:nvSpPr>
            <p:spPr>
              <a:blipFill>
                <a:blip r:embed="rId2"/>
                <a:stretch>
                  <a:fillRect l="-1391" t="-575" r="-1739"/>
                </a:stretch>
              </a:blipFill>
            </p:spPr>
            <p:txBody>
              <a:bodyPr/>
              <a:lstStyle/>
              <a:p>
                <a:r>
                  <a:rPr lang="en-US">
                    <a:noFill/>
                  </a:rPr>
                  <a:t> </a:t>
                </a:r>
              </a:p>
            </p:txBody>
          </p:sp>
        </mc:Fallback>
      </mc:AlternateContent>
    </p:spTree>
    <p:extLst>
      <p:ext uri="{BB962C8B-B14F-4D97-AF65-F5344CB8AC3E}">
        <p14:creationId xmlns:p14="http://schemas.microsoft.com/office/powerpoint/2010/main" val="42595038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F1FA-E3BC-1648-A77A-3A1C1A51FF23}"/>
              </a:ext>
            </a:extLst>
          </p:cNvPr>
          <p:cNvSpPr>
            <a:spLocks noGrp="1"/>
          </p:cNvSpPr>
          <p:nvPr>
            <p:ph type="title"/>
          </p:nvPr>
        </p:nvSpPr>
        <p:spPr/>
        <p:txBody>
          <a:bodyPr/>
          <a:lstStyle/>
          <a:p>
            <a:r>
              <a:rPr lang="en-US"/>
              <a:t>Practical Advice</a:t>
            </a:r>
            <a:endParaRPr lang="en-US" dirty="0"/>
          </a:p>
        </p:txBody>
      </p:sp>
      <p:sp>
        <p:nvSpPr>
          <p:cNvPr id="3" name="Content Placeholder 2">
            <a:extLst>
              <a:ext uri="{FF2B5EF4-FFF2-40B4-BE49-F238E27FC236}">
                <a16:creationId xmlns:a16="http://schemas.microsoft.com/office/drawing/2014/main" id="{2E2BE392-88E0-FB4B-973A-EFB7603DF63D}"/>
              </a:ext>
            </a:extLst>
          </p:cNvPr>
          <p:cNvSpPr>
            <a:spLocks noGrp="1"/>
          </p:cNvSpPr>
          <p:nvPr>
            <p:ph idx="1"/>
          </p:nvPr>
        </p:nvSpPr>
        <p:spPr/>
        <p:txBody>
          <a:bodyPr/>
          <a:lstStyle/>
          <a:p>
            <a:r>
              <a:rPr lang="en-US" dirty="0"/>
              <a:t>The </a:t>
            </a:r>
            <a:r>
              <a:rPr lang="en-US" u="sng" dirty="0"/>
              <a:t>target population</a:t>
            </a:r>
            <a:r>
              <a:rPr lang="en-US" dirty="0"/>
              <a:t> is the population we want to make inferences about.</a:t>
            </a:r>
          </a:p>
          <a:p>
            <a:r>
              <a:rPr lang="en-US" dirty="0"/>
              <a:t>The </a:t>
            </a:r>
            <a:r>
              <a:rPr lang="en-US" u="sng" dirty="0"/>
              <a:t>sampled population</a:t>
            </a:r>
            <a:r>
              <a:rPr lang="en-US" dirty="0"/>
              <a:t> is the population from which the sample is actually taken.</a:t>
            </a:r>
          </a:p>
          <a:p>
            <a:r>
              <a:rPr lang="en-US" dirty="0"/>
              <a:t>Whenever a sample is used to make inferences about a population, we should make sure that the targeted population and the sampled population are in close agreement.</a:t>
            </a:r>
          </a:p>
          <a:p>
            <a:endParaRPr lang="en-US" dirty="0"/>
          </a:p>
        </p:txBody>
      </p:sp>
    </p:spTree>
    <p:extLst>
      <p:ext uri="{BB962C8B-B14F-4D97-AF65-F5344CB8AC3E}">
        <p14:creationId xmlns:p14="http://schemas.microsoft.com/office/powerpoint/2010/main" val="3542502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159751C-F914-6E45-8031-0F03023126E3}"/>
                  </a:ext>
                </a:extLst>
              </p:cNvPr>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oMath>
                </a14:m>
                <a:endParaRPr lang="en-US" dirty="0"/>
              </a:p>
            </p:txBody>
          </p:sp>
        </mc:Choice>
        <mc:Fallback xmlns="">
          <p:sp>
            <p:nvSpPr>
              <p:cNvPr id="2" name="Title 1">
                <a:extLst>
                  <a:ext uri="{FF2B5EF4-FFF2-40B4-BE49-F238E27FC236}">
                    <a16:creationId xmlns:a16="http://schemas.microsoft.com/office/drawing/2014/main" id="{3159751C-F914-6E45-8031-0F03023126E3}"/>
                  </a:ext>
                </a:extLst>
              </p:cNvPr>
              <p:cNvSpPr>
                <a:spLocks noGrp="1" noRot="1" noChangeAspect="1" noMove="1" noResize="1" noEditPoints="1" noAdjustHandles="1" noChangeArrowheads="1" noChangeShapeType="1" noTextEdit="1"/>
              </p:cNvSpPr>
              <p:nvPr>
                <p:ph type="title"/>
              </p:nvPr>
            </p:nvSpPr>
            <p:spPr>
              <a:blipFill>
                <a:blip r:embed="rId2"/>
                <a:stretch>
                  <a:fillRect l="-2957" t="-5479" b="-10959"/>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9BD7557-AFBF-AC46-B63F-ABC2C4F1449D}"/>
              </a:ext>
            </a:extLst>
          </p:cNvPr>
          <p:cNvSpPr>
            <a:spLocks noGrp="1"/>
          </p:cNvSpPr>
          <p:nvPr>
            <p:ph idx="1"/>
          </p:nvPr>
        </p:nvSpPr>
        <p:spPr/>
        <p:txBody>
          <a:bodyPr/>
          <a:lstStyle/>
          <a:p>
            <a:pPr marL="3572" indent="0">
              <a:buNone/>
            </a:pPr>
            <a:r>
              <a:rPr lang="en-US" dirty="0"/>
              <a:t>Process of Statistical Inference</a:t>
            </a:r>
          </a:p>
        </p:txBody>
      </p:sp>
      <p:sp>
        <p:nvSpPr>
          <p:cNvPr id="4" name="Line 8">
            <a:extLst>
              <a:ext uri="{FF2B5EF4-FFF2-40B4-BE49-F238E27FC236}">
                <a16:creationId xmlns:a16="http://schemas.microsoft.com/office/drawing/2014/main" id="{FA5E241A-BA0F-D640-8AB9-7903B21D97CC}"/>
              </a:ext>
            </a:extLst>
          </p:cNvPr>
          <p:cNvSpPr>
            <a:spLocks noChangeShapeType="1"/>
          </p:cNvSpPr>
          <p:nvPr/>
        </p:nvSpPr>
        <p:spPr bwMode="auto">
          <a:xfrm>
            <a:off x="3811191" y="3235565"/>
            <a:ext cx="626269" cy="0"/>
          </a:xfrm>
          <a:prstGeom prst="line">
            <a:avLst/>
          </a:prstGeom>
          <a:ln w="57150">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sz="1350"/>
          </a:p>
        </p:txBody>
      </p:sp>
      <p:sp>
        <p:nvSpPr>
          <p:cNvPr id="5" name="Line 9">
            <a:extLst>
              <a:ext uri="{FF2B5EF4-FFF2-40B4-BE49-F238E27FC236}">
                <a16:creationId xmlns:a16="http://schemas.microsoft.com/office/drawing/2014/main" id="{3BC4BFF0-A1B6-3346-9696-EFEA10204696}"/>
              </a:ext>
            </a:extLst>
          </p:cNvPr>
          <p:cNvSpPr>
            <a:spLocks noChangeShapeType="1"/>
          </p:cNvSpPr>
          <p:nvPr/>
        </p:nvSpPr>
        <p:spPr bwMode="auto">
          <a:xfrm>
            <a:off x="6119813" y="3733246"/>
            <a:ext cx="0" cy="547688"/>
          </a:xfrm>
          <a:prstGeom prst="line">
            <a:avLst/>
          </a:prstGeom>
          <a:ln w="57150">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sz="1350"/>
          </a:p>
        </p:txBody>
      </p:sp>
      <p:sp>
        <p:nvSpPr>
          <p:cNvPr id="6" name="Line 10">
            <a:extLst>
              <a:ext uri="{FF2B5EF4-FFF2-40B4-BE49-F238E27FC236}">
                <a16:creationId xmlns:a16="http://schemas.microsoft.com/office/drawing/2014/main" id="{A814BDCC-DE2D-284D-8A5F-41845F8033D5}"/>
              </a:ext>
            </a:extLst>
          </p:cNvPr>
          <p:cNvSpPr>
            <a:spLocks noChangeShapeType="1"/>
          </p:cNvSpPr>
          <p:nvPr/>
        </p:nvSpPr>
        <p:spPr bwMode="auto">
          <a:xfrm flipH="1">
            <a:off x="4376739" y="4805999"/>
            <a:ext cx="591740" cy="0"/>
          </a:xfrm>
          <a:prstGeom prst="line">
            <a:avLst/>
          </a:prstGeom>
          <a:ln w="57150">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sz="1350"/>
          </a:p>
        </p:txBody>
      </p:sp>
      <p:sp>
        <p:nvSpPr>
          <p:cNvPr id="7" name="Line 11">
            <a:extLst>
              <a:ext uri="{FF2B5EF4-FFF2-40B4-BE49-F238E27FC236}">
                <a16:creationId xmlns:a16="http://schemas.microsoft.com/office/drawing/2014/main" id="{CE8F53D2-B889-D243-A121-728E3F81F6F0}"/>
              </a:ext>
            </a:extLst>
          </p:cNvPr>
          <p:cNvSpPr>
            <a:spLocks noChangeShapeType="1"/>
          </p:cNvSpPr>
          <p:nvPr/>
        </p:nvSpPr>
        <p:spPr bwMode="auto">
          <a:xfrm flipV="1">
            <a:off x="2915840" y="3778491"/>
            <a:ext cx="0" cy="507206"/>
          </a:xfrm>
          <a:prstGeom prst="line">
            <a:avLst/>
          </a:prstGeom>
          <a:ln w="57150">
            <a:headEnd/>
            <a:tailEnd type="triangle" w="med" len="med"/>
          </a:ln>
        </p:spPr>
        <p:style>
          <a:lnRef idx="2">
            <a:schemeClr val="accent1"/>
          </a:lnRef>
          <a:fillRef idx="1">
            <a:schemeClr val="lt1"/>
          </a:fillRef>
          <a:effectRef idx="0">
            <a:schemeClr val="accent1"/>
          </a:effectRef>
          <a:fontRef idx="minor">
            <a:schemeClr val="dk1"/>
          </a:fontRef>
        </p:style>
        <p:txBody>
          <a:bodyPr/>
          <a:lstStyle/>
          <a:p>
            <a:endParaRPr lang="en-US" sz="1350"/>
          </a:p>
        </p:txBody>
      </p:sp>
      <mc:AlternateContent xmlns:mc="http://schemas.openxmlformats.org/markup-compatibility/2006" xmlns:a14="http://schemas.microsoft.com/office/drawing/2010/main">
        <mc:Choice Requires="a14">
          <p:sp>
            <p:nvSpPr>
              <p:cNvPr id="9" name="Text Box 20">
                <a:extLst>
                  <a:ext uri="{FF2B5EF4-FFF2-40B4-BE49-F238E27FC236}">
                    <a16:creationId xmlns:a16="http://schemas.microsoft.com/office/drawing/2014/main" id="{50276311-1332-8B46-886D-A06530F170B6}"/>
                  </a:ext>
                </a:extLst>
              </p:cNvPr>
              <p:cNvSpPr txBox="1">
                <a:spLocks noChangeArrowheads="1"/>
              </p:cNvSpPr>
              <p:nvPr/>
            </p:nvSpPr>
            <p:spPr bwMode="auto">
              <a:xfrm>
                <a:off x="1688307" y="4358324"/>
                <a:ext cx="2669898" cy="923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Book Antiqua" pitchFamily="18" charset="0"/>
                  </a:rPr>
                  <a:t>The value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latin typeface="Book Antiqua" pitchFamily="18" charset="0"/>
                  </a:rPr>
                  <a:t> is used to</a:t>
                </a:r>
              </a:p>
              <a:p>
                <a:r>
                  <a:rPr lang="en-US" dirty="0">
                    <a:latin typeface="Book Antiqua" pitchFamily="18" charset="0"/>
                  </a:rPr>
                  <a:t>make inferences about</a:t>
                </a:r>
              </a:p>
              <a:p>
                <a:r>
                  <a:rPr lang="en-US" dirty="0">
                    <a:latin typeface="Book Antiqua" pitchFamily="18" charset="0"/>
                  </a:rPr>
                  <a:t>the value of </a:t>
                </a:r>
                <a:r>
                  <a:rPr lang="en-US" i="1" dirty="0">
                    <a:latin typeface="Symbol" pitchFamily="18" charset="2"/>
                  </a:rPr>
                  <a:t>m</a:t>
                </a:r>
                <a:r>
                  <a:rPr lang="en-US" dirty="0">
                    <a:latin typeface="Book Antiqua" pitchFamily="18" charset="0"/>
                  </a:rPr>
                  <a:t>.</a:t>
                </a:r>
              </a:p>
            </p:txBody>
          </p:sp>
        </mc:Choice>
        <mc:Fallback xmlns="">
          <p:sp>
            <p:nvSpPr>
              <p:cNvPr id="9" name="Text Box 20">
                <a:extLst>
                  <a:ext uri="{FF2B5EF4-FFF2-40B4-BE49-F238E27FC236}">
                    <a16:creationId xmlns:a16="http://schemas.microsoft.com/office/drawing/2014/main" id="{50276311-1332-8B46-886D-A06530F170B6}"/>
                  </a:ext>
                </a:extLst>
              </p:cNvPr>
              <p:cNvSpPr txBox="1">
                <a:spLocks noRot="1" noChangeAspect="1" noMove="1" noResize="1" noEditPoints="1" noAdjustHandles="1" noChangeArrowheads="1" noChangeShapeType="1" noTextEdit="1"/>
              </p:cNvSpPr>
              <p:nvPr/>
            </p:nvSpPr>
            <p:spPr bwMode="auto">
              <a:xfrm>
                <a:off x="1688307" y="4358324"/>
                <a:ext cx="2669898" cy="923330"/>
              </a:xfrm>
              <a:prstGeom prst="rect">
                <a:avLst/>
              </a:prstGeom>
              <a:blipFill>
                <a:blip r:embed="rId3"/>
                <a:stretch>
                  <a:fillRect l="-1408" t="-2667" r="-469" b="-8000"/>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 Box 22">
                <a:extLst>
                  <a:ext uri="{FF2B5EF4-FFF2-40B4-BE49-F238E27FC236}">
                    <a16:creationId xmlns:a16="http://schemas.microsoft.com/office/drawing/2014/main" id="{8348E83A-7176-4040-9385-952D431A5BA2}"/>
                  </a:ext>
                </a:extLst>
              </p:cNvPr>
              <p:cNvSpPr txBox="1">
                <a:spLocks noChangeArrowheads="1"/>
              </p:cNvSpPr>
              <p:nvPr/>
            </p:nvSpPr>
            <p:spPr bwMode="auto">
              <a:xfrm>
                <a:off x="5038725" y="4351182"/>
                <a:ext cx="2169761" cy="101566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Book Antiqua" pitchFamily="18" charset="0"/>
                  </a:rPr>
                  <a:t>The sample data </a:t>
                </a:r>
              </a:p>
              <a:p>
                <a:r>
                  <a:rPr lang="en-US" dirty="0">
                    <a:latin typeface="Book Antiqua" pitchFamily="18" charset="0"/>
                  </a:rPr>
                  <a:t>provide a value for</a:t>
                </a:r>
              </a:p>
              <a:p>
                <a:r>
                  <a:rPr lang="en-US" dirty="0">
                    <a:latin typeface="Book Antiqua" pitchFamily="18" charset="0"/>
                  </a:rPr>
                  <a:t>the sample mean</a:t>
                </a:r>
                <a:r>
                  <a:rPr lang="en-US" sz="2400" dirty="0">
                    <a:latin typeface="Book Antiqua" pitchFamily="18" charset="0"/>
                  </a:rPr>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sz="1350" dirty="0">
                    <a:latin typeface="Book Antiqua" pitchFamily="18" charset="0"/>
                  </a:rPr>
                  <a:t>.</a:t>
                </a:r>
              </a:p>
            </p:txBody>
          </p:sp>
        </mc:Choice>
        <mc:Fallback xmlns="">
          <p:sp>
            <p:nvSpPr>
              <p:cNvPr id="12" name="Text Box 22">
                <a:extLst>
                  <a:ext uri="{FF2B5EF4-FFF2-40B4-BE49-F238E27FC236}">
                    <a16:creationId xmlns:a16="http://schemas.microsoft.com/office/drawing/2014/main" id="{8348E83A-7176-4040-9385-952D431A5BA2}"/>
                  </a:ext>
                </a:extLst>
              </p:cNvPr>
              <p:cNvSpPr txBox="1">
                <a:spLocks noRot="1" noChangeAspect="1" noMove="1" noResize="1" noEditPoints="1" noAdjustHandles="1" noChangeArrowheads="1" noChangeShapeType="1" noTextEdit="1"/>
              </p:cNvSpPr>
              <p:nvPr/>
            </p:nvSpPr>
            <p:spPr bwMode="auto">
              <a:xfrm>
                <a:off x="5038725" y="4351182"/>
                <a:ext cx="2169761" cy="1015663"/>
              </a:xfrm>
              <a:prstGeom prst="rect">
                <a:avLst/>
              </a:prstGeom>
              <a:blipFill>
                <a:blip r:embed="rId4"/>
                <a:stretch>
                  <a:fillRect l="-2312" t="-2439" b="-4878"/>
                </a:stretch>
              </a:blipFill>
              <a:ln>
                <a:headEnd/>
                <a:tailEnd/>
              </a:ln>
            </p:spPr>
            <p:txBody>
              <a:bodyPr/>
              <a:lstStyle/>
              <a:p>
                <a:r>
                  <a:rPr lang="en-US">
                    <a:noFill/>
                  </a:rPr>
                  <a:t> </a:t>
                </a:r>
              </a:p>
            </p:txBody>
          </p:sp>
        </mc:Fallback>
      </mc:AlternateContent>
      <p:sp>
        <p:nvSpPr>
          <p:cNvPr id="14" name="Text Box 25">
            <a:extLst>
              <a:ext uri="{FF2B5EF4-FFF2-40B4-BE49-F238E27FC236}">
                <a16:creationId xmlns:a16="http://schemas.microsoft.com/office/drawing/2014/main" id="{F8296291-515F-264E-9BFC-C3FCCF53DA20}"/>
              </a:ext>
            </a:extLst>
          </p:cNvPr>
          <p:cNvSpPr txBox="1">
            <a:spLocks noChangeArrowheads="1"/>
          </p:cNvSpPr>
          <p:nvPr/>
        </p:nvSpPr>
        <p:spPr bwMode="auto">
          <a:xfrm>
            <a:off x="4489846" y="2779556"/>
            <a:ext cx="2770310" cy="923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en-US">
                <a:latin typeface="Book Antiqua" pitchFamily="18" charset="0"/>
              </a:rPr>
              <a:t>A simple random sample</a:t>
            </a:r>
          </a:p>
          <a:p>
            <a:r>
              <a:rPr lang="en-US">
                <a:latin typeface="Book Antiqua" pitchFamily="18" charset="0"/>
              </a:rPr>
              <a:t>of </a:t>
            </a:r>
            <a:r>
              <a:rPr lang="en-US" i="1">
                <a:latin typeface="Book Antiqua" pitchFamily="18" charset="0"/>
              </a:rPr>
              <a:t>n</a:t>
            </a:r>
            <a:r>
              <a:rPr lang="en-US">
                <a:latin typeface="Book Antiqua" pitchFamily="18" charset="0"/>
              </a:rPr>
              <a:t> elements is selected</a:t>
            </a:r>
          </a:p>
          <a:p>
            <a:r>
              <a:rPr lang="en-US">
                <a:latin typeface="Book Antiqua" pitchFamily="18" charset="0"/>
              </a:rPr>
              <a:t>from the population.</a:t>
            </a:r>
            <a:endParaRPr lang="en-US" sz="1350">
              <a:latin typeface="Book Antiqua" pitchFamily="18" charset="0"/>
            </a:endParaRPr>
          </a:p>
        </p:txBody>
      </p:sp>
      <p:sp>
        <p:nvSpPr>
          <p:cNvPr id="15" name="Text Box 26">
            <a:extLst>
              <a:ext uri="{FF2B5EF4-FFF2-40B4-BE49-F238E27FC236}">
                <a16:creationId xmlns:a16="http://schemas.microsoft.com/office/drawing/2014/main" id="{0540B778-62BA-404A-A14C-E5C29D5F6D0A}"/>
              </a:ext>
            </a:extLst>
          </p:cNvPr>
          <p:cNvSpPr txBox="1">
            <a:spLocks noChangeArrowheads="1"/>
          </p:cNvSpPr>
          <p:nvPr/>
        </p:nvSpPr>
        <p:spPr bwMode="auto">
          <a:xfrm>
            <a:off x="2270450" y="2800987"/>
            <a:ext cx="1374094" cy="92333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US" dirty="0">
                <a:latin typeface="Book Antiqua" pitchFamily="18" charset="0"/>
              </a:rPr>
              <a:t>Population </a:t>
            </a:r>
          </a:p>
          <a:p>
            <a:pPr algn="ctr"/>
            <a:r>
              <a:rPr lang="en-US" dirty="0">
                <a:latin typeface="Book Antiqua" pitchFamily="18" charset="0"/>
              </a:rPr>
              <a:t>with mean</a:t>
            </a:r>
          </a:p>
          <a:p>
            <a:pPr algn="ctr"/>
            <a:r>
              <a:rPr lang="en-US" i="1" dirty="0">
                <a:latin typeface="Symbol" pitchFamily="18" charset="2"/>
              </a:rPr>
              <a:t>m</a:t>
            </a:r>
            <a:r>
              <a:rPr lang="en-US" dirty="0">
                <a:latin typeface="Book Antiqua" pitchFamily="18" charset="0"/>
              </a:rPr>
              <a:t> = ?</a:t>
            </a:r>
            <a:endParaRPr lang="en-US" sz="1350" dirty="0">
              <a:latin typeface="Book Antiqua" pitchFamily="18" charset="0"/>
            </a:endParaRPr>
          </a:p>
        </p:txBody>
      </p:sp>
    </p:spTree>
    <p:extLst>
      <p:ext uri="{BB962C8B-B14F-4D97-AF65-F5344CB8AC3E}">
        <p14:creationId xmlns:p14="http://schemas.microsoft.com/office/powerpoint/2010/main" val="675536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BDFF144-1C3C-C84C-B639-5495471D374F}"/>
                  </a:ext>
                </a:extLst>
              </p:cNvPr>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oMath>
                </a14:m>
                <a:r>
                  <a:rPr lang="en-US" dirty="0"/>
                  <a:t>(</a:t>
                </a:r>
                <a:r>
                  <a:rPr lang="en-US" dirty="0" err="1"/>
                  <a:t>Cont</a:t>
                </a:r>
                <a:r>
                  <a:rPr lang="en-US" dirty="0"/>
                  <a:t>…)</a:t>
                </a:r>
              </a:p>
            </p:txBody>
          </p:sp>
        </mc:Choice>
        <mc:Fallback xmlns="">
          <p:sp>
            <p:nvSpPr>
              <p:cNvPr id="2" name="Title 1">
                <a:extLst>
                  <a:ext uri="{FF2B5EF4-FFF2-40B4-BE49-F238E27FC236}">
                    <a16:creationId xmlns:a16="http://schemas.microsoft.com/office/drawing/2014/main" id="{DBDFF144-1C3C-C84C-B639-5495471D374F}"/>
                  </a:ext>
                </a:extLst>
              </p:cNvPr>
              <p:cNvSpPr>
                <a:spLocks noGrp="1" noRot="1" noChangeAspect="1" noMove="1" noResize="1" noEditPoints="1" noAdjustHandles="1" noChangeArrowheads="1" noChangeShapeType="1" noTextEdit="1"/>
              </p:cNvSpPr>
              <p:nvPr>
                <p:ph type="title"/>
              </p:nvPr>
            </p:nvSpPr>
            <p:spPr>
              <a:blipFill>
                <a:blip r:embed="rId2"/>
                <a:stretch>
                  <a:fillRect l="-2957" t="-5479" b="-10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D34EB4-6C3F-B743-B812-59EE26179ADE}"/>
                  </a:ext>
                </a:extLst>
              </p:cNvPr>
              <p:cNvSpPr>
                <a:spLocks noGrp="1"/>
              </p:cNvSpPr>
              <p:nvPr>
                <p:ph idx="1"/>
              </p:nvPr>
            </p:nvSpPr>
            <p:spPr/>
            <p:txBody>
              <a:bodyPr/>
              <a:lstStyle/>
              <a:p>
                <a:r>
                  <a:rPr lang="en-US" dirty="0"/>
                  <a:t>The 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oMath>
                </a14:m>
                <a:r>
                  <a:rPr lang="en-US" dirty="0"/>
                  <a:t>is the probability distribution of all possible values of the sample mean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a:t>
                </a:r>
              </a:p>
              <a:p>
                <a:r>
                  <a:rPr lang="en-US" dirty="0"/>
                  <a:t>Expected value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t> is equal to population mean</a:t>
                </a:r>
              </a:p>
              <a:p>
                <a:endParaRPr lang="en-US" dirty="0"/>
              </a:p>
              <a:p>
                <a:endParaRPr lang="en-US" dirty="0"/>
              </a:p>
              <a:p>
                <a:r>
                  <a:rPr lang="en-US" dirty="0"/>
                  <a:t>When the expected value of the point estimator equals the population parameter, we say the point estimator is </a:t>
                </a:r>
                <a:r>
                  <a:rPr lang="en-US" u="sng" dirty="0"/>
                  <a:t>unbiased</a:t>
                </a:r>
                <a:r>
                  <a:rPr lang="en-US" dirty="0"/>
                  <a:t>.</a:t>
                </a:r>
              </a:p>
            </p:txBody>
          </p:sp>
        </mc:Choice>
        <mc:Fallback xmlns="">
          <p:sp>
            <p:nvSpPr>
              <p:cNvPr id="3" name="Content Placeholder 2">
                <a:extLst>
                  <a:ext uri="{FF2B5EF4-FFF2-40B4-BE49-F238E27FC236}">
                    <a16:creationId xmlns:a16="http://schemas.microsoft.com/office/drawing/2014/main" id="{CFD34EB4-6C3F-B743-B812-59EE26179ADE}"/>
                  </a:ext>
                </a:extLst>
              </p:cNvPr>
              <p:cNvSpPr>
                <a:spLocks noGrp="1" noRot="1" noChangeAspect="1" noMove="1" noResize="1" noEditPoints="1" noAdjustHandles="1" noChangeArrowheads="1" noChangeShapeType="1" noTextEdit="1"/>
              </p:cNvSpPr>
              <p:nvPr>
                <p:ph idx="1"/>
              </p:nvPr>
            </p:nvSpPr>
            <p:spPr>
              <a:blipFill>
                <a:blip r:embed="rId3"/>
                <a:stretch>
                  <a:fillRect l="-1391" t="-5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 Box 19">
                <a:extLst>
                  <a:ext uri="{FF2B5EF4-FFF2-40B4-BE49-F238E27FC236}">
                    <a16:creationId xmlns:a16="http://schemas.microsoft.com/office/drawing/2014/main" id="{E76257AB-6A7D-A54F-BD66-22CB46FC058E}"/>
                  </a:ext>
                </a:extLst>
              </p:cNvPr>
              <p:cNvSpPr txBox="1">
                <a:spLocks noChangeArrowheads="1"/>
              </p:cNvSpPr>
              <p:nvPr/>
            </p:nvSpPr>
            <p:spPr bwMode="auto">
              <a:xfrm>
                <a:off x="3623642" y="3283223"/>
                <a:ext cx="997966" cy="369332"/>
              </a:xfrm>
              <a:prstGeom prst="rect">
                <a:avLst/>
              </a:prstGeom>
              <a:noFill/>
              <a:ln w="12700">
                <a:noFill/>
                <a:miter lim="800000"/>
                <a:headEnd/>
                <a:tailEnd/>
              </a:ln>
              <a:effectLst/>
            </p:spPr>
            <p:txBody>
              <a:bodyPr wrap="none">
                <a:spAutoFit/>
              </a:bodyPr>
              <a:lstStyle/>
              <a:p>
                <a:r>
                  <a:rPr lang="en-US" i="1" dirty="0">
                    <a:latin typeface="Book Antiqua" pitchFamily="18" charset="0"/>
                  </a:rPr>
                  <a:t>E</a:t>
                </a:r>
                <a:r>
                  <a:rPr lang="en-US" dirty="0">
                    <a:latin typeface="Book Antiqua" pitchFamily="18" charset="0"/>
                  </a:rPr>
                  <a:t>(</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oMath>
                </a14:m>
                <a:r>
                  <a:rPr lang="en-US" dirty="0">
                    <a:latin typeface="Book Antiqua" pitchFamily="18" charset="0"/>
                  </a:rPr>
                  <a:t>) = </a:t>
                </a:r>
                <a:r>
                  <a:rPr lang="en-US" i="1" dirty="0">
                    <a:latin typeface="Symbol" pitchFamily="18" charset="2"/>
                  </a:rPr>
                  <a:t></a:t>
                </a:r>
              </a:p>
            </p:txBody>
          </p:sp>
        </mc:Choice>
        <mc:Fallback xmlns="">
          <p:sp>
            <p:nvSpPr>
              <p:cNvPr id="4" name="Text Box 19">
                <a:extLst>
                  <a:ext uri="{FF2B5EF4-FFF2-40B4-BE49-F238E27FC236}">
                    <a16:creationId xmlns:a16="http://schemas.microsoft.com/office/drawing/2014/main" id="{E76257AB-6A7D-A54F-BD66-22CB46FC058E}"/>
                  </a:ext>
                </a:extLst>
              </p:cNvPr>
              <p:cNvSpPr txBox="1">
                <a:spLocks noRot="1" noChangeAspect="1" noMove="1" noResize="1" noEditPoints="1" noAdjustHandles="1" noChangeArrowheads="1" noChangeShapeType="1" noTextEdit="1"/>
              </p:cNvSpPr>
              <p:nvPr/>
            </p:nvSpPr>
            <p:spPr bwMode="auto">
              <a:xfrm>
                <a:off x="3623642" y="3283223"/>
                <a:ext cx="997966" cy="369332"/>
              </a:xfrm>
              <a:prstGeom prst="rect">
                <a:avLst/>
              </a:prstGeom>
              <a:blipFill>
                <a:blip r:embed="rId4"/>
                <a:stretch>
                  <a:fillRect l="-5063" t="-10000" r="-5063" b="-26667"/>
                </a:stretch>
              </a:blipFill>
              <a:ln w="12700">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2630292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BDFF144-1C3C-C84C-B639-5495471D374F}"/>
                  </a:ext>
                </a:extLst>
              </p:cNvPr>
              <p:cNvSpPr>
                <a:spLocks noGrp="1"/>
              </p:cNvSpPr>
              <p:nvPr>
                <p:ph type="title"/>
              </p:nvPr>
            </p:nvSpPr>
            <p:spPr/>
            <p:txBody>
              <a:bodyPr/>
              <a:lstStyle/>
              <a:p>
                <a:r>
                  <a:rPr lang="en-US" dirty="0"/>
                  <a:t>Sampling Distribution of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 </m:t>
                    </m:r>
                  </m:oMath>
                </a14:m>
                <a:r>
                  <a:rPr lang="en-US" dirty="0"/>
                  <a:t>(</a:t>
                </a:r>
                <a:r>
                  <a:rPr lang="en-US" dirty="0" err="1"/>
                  <a:t>Cont</a:t>
                </a:r>
                <a:r>
                  <a:rPr lang="en-US" dirty="0"/>
                  <a:t>…)</a:t>
                </a:r>
              </a:p>
            </p:txBody>
          </p:sp>
        </mc:Choice>
        <mc:Fallback xmlns="">
          <p:sp>
            <p:nvSpPr>
              <p:cNvPr id="2" name="Title 1">
                <a:extLst>
                  <a:ext uri="{FF2B5EF4-FFF2-40B4-BE49-F238E27FC236}">
                    <a16:creationId xmlns:a16="http://schemas.microsoft.com/office/drawing/2014/main" id="{DBDFF144-1C3C-C84C-B639-5495471D374F}"/>
                  </a:ext>
                </a:extLst>
              </p:cNvPr>
              <p:cNvSpPr>
                <a:spLocks noGrp="1" noRot="1" noChangeAspect="1" noMove="1" noResize="1" noEditPoints="1" noAdjustHandles="1" noChangeArrowheads="1" noChangeShapeType="1" noTextEdit="1"/>
              </p:cNvSpPr>
              <p:nvPr>
                <p:ph type="title"/>
              </p:nvPr>
            </p:nvSpPr>
            <p:spPr>
              <a:blipFill>
                <a:blip r:embed="rId2"/>
                <a:stretch>
                  <a:fillRect l="-2957" t="-5479" b="-10959"/>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FD34EB4-6C3F-B743-B812-59EE26179ADE}"/>
              </a:ext>
            </a:extLst>
          </p:cNvPr>
          <p:cNvSpPr>
            <a:spLocks noGrp="1"/>
          </p:cNvSpPr>
          <p:nvPr>
            <p:ph idx="1"/>
          </p:nvPr>
        </p:nvSpPr>
        <p:spPr/>
        <p:txBody>
          <a:bodyPr/>
          <a:lstStyle/>
          <a:p>
            <a:r>
              <a:rPr lang="en-US" dirty="0"/>
              <a:t>We will use the following notation to define the standard deviation of the sampling distribution of.</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1E24E34-A25F-5747-A59E-33B1FFA6F994}"/>
                  </a:ext>
                </a:extLst>
              </p:cNvPr>
              <p:cNvSpPr/>
              <p:nvPr/>
            </p:nvSpPr>
            <p:spPr>
              <a:xfrm>
                <a:off x="2622637" y="2945358"/>
                <a:ext cx="3856451" cy="1015663"/>
              </a:xfrm>
              <a:prstGeom prst="rect">
                <a:avLst/>
              </a:prstGeom>
            </p:spPr>
            <p:txBody>
              <a:bodyPr wrap="square">
                <a:spAutoFit/>
              </a:bodyPr>
              <a:lstStyle/>
              <a:p>
                <a14:m>
                  <m:oMath xmlns:m="http://schemas.openxmlformats.org/officeDocument/2006/math">
                    <m:sSub>
                      <m:sSubPr>
                        <m:ctrlPr>
                          <a:rPr lang="en-US" sz="1500" i="1">
                            <a:latin typeface="Cambria Math" panose="02040503050406030204" pitchFamily="18" charset="0"/>
                          </a:rPr>
                        </m:ctrlPr>
                      </m:sSubPr>
                      <m:e>
                        <m:r>
                          <a:rPr lang="en-US" sz="1500" i="1">
                            <a:latin typeface="Cambria Math" panose="02040503050406030204" pitchFamily="18" charset="0"/>
                            <a:ea typeface="Cambria Math" panose="02040503050406030204" pitchFamily="18" charset="0"/>
                          </a:rPr>
                          <m:t>𝜎</m:t>
                        </m:r>
                      </m:e>
                      <m:sub>
                        <m:acc>
                          <m:accPr>
                            <m:chr m:val="̅"/>
                            <m:ctrlPr>
                              <a:rPr lang="en-US" sz="1500" i="1">
                                <a:latin typeface="Cambria Math" panose="02040503050406030204" pitchFamily="18" charset="0"/>
                              </a:rPr>
                            </m:ctrlPr>
                          </m:accPr>
                          <m:e>
                            <m:r>
                              <a:rPr lang="en-US" sz="1500" i="1">
                                <a:latin typeface="Cambria Math" panose="02040503050406030204" pitchFamily="18" charset="0"/>
                              </a:rPr>
                              <m:t>𝑥</m:t>
                            </m:r>
                          </m:e>
                        </m:acc>
                      </m:sub>
                    </m:sSub>
                  </m:oMath>
                </a14:m>
                <a:r>
                  <a:rPr lang="en-US" sz="1500" dirty="0"/>
                  <a:t> = the standard deviation of a sample</a:t>
                </a:r>
              </a:p>
              <a:p>
                <a:r>
                  <a:rPr lang="en-US" sz="1500" i="1" dirty="0" err="1"/>
                  <a:t>σ</a:t>
                </a:r>
                <a:r>
                  <a:rPr lang="en-US" sz="1500" dirty="0"/>
                  <a:t> = the standard deviation of the population </a:t>
                </a:r>
              </a:p>
              <a:p>
                <a:r>
                  <a:rPr lang="en-US" sz="1500" i="1" dirty="0"/>
                  <a:t>n</a:t>
                </a:r>
                <a:r>
                  <a:rPr lang="en-US" sz="1500" dirty="0"/>
                  <a:t> = the sample size</a:t>
                </a:r>
              </a:p>
              <a:p>
                <a:r>
                  <a:rPr lang="en-US" sz="1500" i="1" dirty="0"/>
                  <a:t>N</a:t>
                </a:r>
                <a:r>
                  <a:rPr lang="en-US" sz="1500" dirty="0"/>
                  <a:t> = the population size</a:t>
                </a:r>
              </a:p>
            </p:txBody>
          </p:sp>
        </mc:Choice>
        <mc:Fallback xmlns="">
          <p:sp>
            <p:nvSpPr>
              <p:cNvPr id="5" name="Rectangle 4">
                <a:extLst>
                  <a:ext uri="{FF2B5EF4-FFF2-40B4-BE49-F238E27FC236}">
                    <a16:creationId xmlns:a16="http://schemas.microsoft.com/office/drawing/2014/main" id="{F1E24E34-A25F-5747-A59E-33B1FFA6F994}"/>
                  </a:ext>
                </a:extLst>
              </p:cNvPr>
              <p:cNvSpPr>
                <a:spLocks noRot="1" noChangeAspect="1" noMove="1" noResize="1" noEditPoints="1" noAdjustHandles="1" noChangeArrowheads="1" noChangeShapeType="1" noTextEdit="1"/>
              </p:cNvSpPr>
              <p:nvPr/>
            </p:nvSpPr>
            <p:spPr>
              <a:xfrm>
                <a:off x="2622637" y="2945358"/>
                <a:ext cx="3856451" cy="1015663"/>
              </a:xfrm>
              <a:prstGeom prst="rect">
                <a:avLst/>
              </a:prstGeom>
              <a:blipFill>
                <a:blip r:embed="rId3"/>
                <a:stretch>
                  <a:fillRect l="-656" t="-1235" b="-6173"/>
                </a:stretch>
              </a:blipFill>
            </p:spPr>
            <p:txBody>
              <a:bodyPr/>
              <a:lstStyle/>
              <a:p>
                <a:r>
                  <a:rPr lang="en-US">
                    <a:noFill/>
                  </a:rPr>
                  <a:t> </a:t>
                </a:r>
              </a:p>
            </p:txBody>
          </p:sp>
        </mc:Fallback>
      </mc:AlternateContent>
    </p:spTree>
    <p:extLst>
      <p:ext uri="{BB962C8B-B14F-4D97-AF65-F5344CB8AC3E}">
        <p14:creationId xmlns:p14="http://schemas.microsoft.com/office/powerpoint/2010/main" val="250237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8D4B-9218-E9D1-D3C8-F7AE25BA4898}"/>
              </a:ext>
            </a:extLst>
          </p:cNvPr>
          <p:cNvSpPr>
            <a:spLocks noGrp="1"/>
          </p:cNvSpPr>
          <p:nvPr>
            <p:ph type="title"/>
          </p:nvPr>
        </p:nvSpPr>
        <p:spPr/>
        <p:txBody>
          <a:bodyPr/>
          <a:lstStyle/>
          <a:p>
            <a:r>
              <a:rPr lang="en-US" dirty="0"/>
              <a:t>Categorical and Quantitative Data</a:t>
            </a:r>
          </a:p>
        </p:txBody>
      </p:sp>
      <p:sp>
        <p:nvSpPr>
          <p:cNvPr id="3" name="Content Placeholder 2">
            <a:extLst>
              <a:ext uri="{FF2B5EF4-FFF2-40B4-BE49-F238E27FC236}">
                <a16:creationId xmlns:a16="http://schemas.microsoft.com/office/drawing/2014/main" id="{CC078255-709E-415A-BEF1-B5C54080A5E6}"/>
              </a:ext>
            </a:extLst>
          </p:cNvPr>
          <p:cNvSpPr>
            <a:spLocks noGrp="1"/>
          </p:cNvSpPr>
          <p:nvPr>
            <p:ph idx="1"/>
          </p:nvPr>
        </p:nvSpPr>
        <p:spPr/>
        <p:txBody>
          <a:bodyPr/>
          <a:lstStyle/>
          <a:p>
            <a:r>
              <a:rPr lang="en-US" dirty="0"/>
              <a:t> Data can be further classified as being categorical or quantitative.</a:t>
            </a:r>
          </a:p>
          <a:p>
            <a:r>
              <a:rPr lang="en-US" dirty="0"/>
              <a:t> The statistical analysis that is appropriate depends on whether the data for the variable are categorical or quantitative.</a:t>
            </a:r>
          </a:p>
          <a:p>
            <a:r>
              <a:rPr lang="en-US" dirty="0"/>
              <a:t> In general, there are more alternatives for statistical  analysis when the data are quantitative.</a:t>
            </a:r>
          </a:p>
          <a:p>
            <a:endParaRPr lang="en-US" dirty="0"/>
          </a:p>
        </p:txBody>
      </p:sp>
    </p:spTree>
    <p:extLst>
      <p:ext uri="{BB962C8B-B14F-4D97-AF65-F5344CB8AC3E}">
        <p14:creationId xmlns:p14="http://schemas.microsoft.com/office/powerpoint/2010/main" val="2212314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FABA-AB97-3847-B96E-0B9AE4D4C645}"/>
              </a:ext>
            </a:extLst>
          </p:cNvPr>
          <p:cNvSpPr>
            <a:spLocks noGrp="1"/>
          </p:cNvSpPr>
          <p:nvPr>
            <p:ph type="title"/>
          </p:nvPr>
        </p:nvSpPr>
        <p:spPr/>
        <p:txBody>
          <a:bodyPr/>
          <a:lstStyle/>
          <a:p>
            <a:r>
              <a:rPr lang="en-US" dirty="0"/>
              <a:t>Central Limit Theorem</a:t>
            </a:r>
          </a:p>
        </p:txBody>
      </p:sp>
      <p:sp>
        <p:nvSpPr>
          <p:cNvPr id="3" name="Content Placeholder 2">
            <a:extLst>
              <a:ext uri="{FF2B5EF4-FFF2-40B4-BE49-F238E27FC236}">
                <a16:creationId xmlns:a16="http://schemas.microsoft.com/office/drawing/2014/main" id="{D189CAC9-FDA2-AB4D-B97C-98EFAD84DECE}"/>
              </a:ext>
            </a:extLst>
          </p:cNvPr>
          <p:cNvSpPr>
            <a:spLocks noGrp="1"/>
          </p:cNvSpPr>
          <p:nvPr>
            <p:ph idx="1"/>
          </p:nvPr>
        </p:nvSpPr>
        <p:spPr/>
        <p:txBody>
          <a:bodyPr/>
          <a:lstStyle/>
          <a:p>
            <a:r>
              <a:rPr lang="en-US" dirty="0"/>
              <a:t>When the population from which we are selecting a random sample does not have a normal distribution, the </a:t>
            </a:r>
            <a:r>
              <a:rPr lang="en-US" u="sng" dirty="0"/>
              <a:t>central limit theorem</a:t>
            </a:r>
            <a:r>
              <a:rPr lang="en-US" dirty="0"/>
              <a:t> is helpful in identifying the shape of the sampling distribution of.</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3CE136B-5A05-E54E-BE77-AF0571498521}"/>
                  </a:ext>
                </a:extLst>
              </p:cNvPr>
              <p:cNvSpPr txBox="1"/>
              <p:nvPr/>
            </p:nvSpPr>
            <p:spPr>
              <a:xfrm>
                <a:off x="1727229" y="3459533"/>
                <a:ext cx="5710100" cy="1015663"/>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1500" dirty="0"/>
                  <a:t>CENTRAL LIMIT THEOREM:  In selecting random samples of size </a:t>
                </a:r>
                <a:r>
                  <a:rPr lang="en-US" sz="1500" i="1" dirty="0"/>
                  <a:t>n</a:t>
                </a:r>
                <a:r>
                  <a:rPr lang="en-US" sz="1500" dirty="0"/>
                  <a:t> from a population, the sampling distribution of the sample mean </a:t>
                </a:r>
                <a14:m>
                  <m:oMath xmlns:m="http://schemas.openxmlformats.org/officeDocument/2006/math">
                    <m:acc>
                      <m:accPr>
                        <m:chr m:val="̅"/>
                        <m:ctrlPr>
                          <a:rPr lang="en-US" sz="1500" i="1">
                            <a:latin typeface="Cambria Math" panose="02040503050406030204" pitchFamily="18" charset="0"/>
                          </a:rPr>
                        </m:ctrlPr>
                      </m:accPr>
                      <m:e>
                        <m:r>
                          <a:rPr lang="en-US" sz="1500" i="1">
                            <a:latin typeface="Cambria Math" panose="02040503050406030204" pitchFamily="18" charset="0"/>
                          </a:rPr>
                          <m:t>𝑥</m:t>
                        </m:r>
                      </m:e>
                    </m:acc>
                    <m:r>
                      <a:rPr lang="en-US" sz="1500" i="1">
                        <a:latin typeface="Cambria Math" panose="02040503050406030204" pitchFamily="18" charset="0"/>
                      </a:rPr>
                      <m:t> </m:t>
                    </m:r>
                  </m:oMath>
                </a14:m>
                <a:r>
                  <a:rPr lang="en-US" sz="1500" dirty="0"/>
                  <a:t>can be approximated by a normal distribution as the sample size becomes large.</a:t>
                </a:r>
              </a:p>
            </p:txBody>
          </p:sp>
        </mc:Choice>
        <mc:Fallback xmlns="">
          <p:sp>
            <p:nvSpPr>
              <p:cNvPr id="4" name="TextBox 3">
                <a:extLst>
                  <a:ext uri="{FF2B5EF4-FFF2-40B4-BE49-F238E27FC236}">
                    <a16:creationId xmlns:a16="http://schemas.microsoft.com/office/drawing/2014/main" id="{F3CE136B-5A05-E54E-BE77-AF0571498521}"/>
                  </a:ext>
                </a:extLst>
              </p:cNvPr>
              <p:cNvSpPr txBox="1">
                <a:spLocks noRot="1" noChangeAspect="1" noMove="1" noResize="1" noEditPoints="1" noAdjustHandles="1" noChangeArrowheads="1" noChangeShapeType="1" noTextEdit="1"/>
              </p:cNvSpPr>
              <p:nvPr/>
            </p:nvSpPr>
            <p:spPr>
              <a:xfrm>
                <a:off x="1727229" y="3459533"/>
                <a:ext cx="5710100" cy="1015663"/>
              </a:xfrm>
              <a:prstGeom prst="rect">
                <a:avLst/>
              </a:prstGeom>
              <a:blipFill>
                <a:blip r:embed="rId2"/>
                <a:stretch>
                  <a:fillRect l="-442" t="-1220" b="-4878"/>
                </a:stretch>
              </a:blipFill>
            </p:spPr>
            <p:txBody>
              <a:bodyPr/>
              <a:lstStyle/>
              <a:p>
                <a:r>
                  <a:rPr lang="en-US">
                    <a:noFill/>
                  </a:rPr>
                  <a:t> </a:t>
                </a:r>
              </a:p>
            </p:txBody>
          </p:sp>
        </mc:Fallback>
      </mc:AlternateContent>
    </p:spTree>
    <p:extLst>
      <p:ext uri="{BB962C8B-B14F-4D97-AF65-F5344CB8AC3E}">
        <p14:creationId xmlns:p14="http://schemas.microsoft.com/office/powerpoint/2010/main" val="28005152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p:sp>
        <p:nvSpPr>
          <p:cNvPr id="3" name="Content Placeholder 2"/>
          <p:cNvSpPr>
            <a:spLocks noGrp="1"/>
          </p:cNvSpPr>
          <p:nvPr>
            <p:ph idx="1"/>
          </p:nvPr>
        </p:nvSpPr>
        <p:spPr/>
        <p:txBody>
          <a:bodyPr/>
          <a:lstStyle/>
          <a:p>
            <a:r>
              <a:rPr lang="en-US" u="sng" dirty="0"/>
              <a:t>Hypothesis testing</a:t>
            </a:r>
            <a:r>
              <a:rPr lang="en-US" dirty="0"/>
              <a:t> can be used to determine whether a statement about the value of a population parameter should or should not be rejected.</a:t>
            </a:r>
          </a:p>
          <a:p>
            <a:r>
              <a:rPr lang="en-US" dirty="0"/>
              <a:t>The </a:t>
            </a:r>
            <a:r>
              <a:rPr lang="en-US" u="sng" dirty="0"/>
              <a:t>null hypothesis</a:t>
            </a:r>
            <a:r>
              <a:rPr lang="en-US" dirty="0"/>
              <a:t>, denoted by H</a:t>
            </a:r>
            <a:r>
              <a:rPr lang="en-US" baseline="-25000" dirty="0"/>
              <a:t>0</a:t>
            </a:r>
            <a:r>
              <a:rPr lang="en-US" dirty="0"/>
              <a:t>, is a tentative assumption about a population parameter.</a:t>
            </a:r>
          </a:p>
          <a:p>
            <a:r>
              <a:rPr lang="en-US" dirty="0"/>
              <a:t>The </a:t>
            </a:r>
            <a:r>
              <a:rPr lang="en-US" u="sng" dirty="0"/>
              <a:t>alternative hypothesis</a:t>
            </a:r>
            <a:r>
              <a:rPr lang="en-US" dirty="0"/>
              <a:t>, denoted by H</a:t>
            </a:r>
            <a:r>
              <a:rPr lang="en-US" baseline="-25000" dirty="0"/>
              <a:t>a</a:t>
            </a:r>
            <a:r>
              <a:rPr lang="en-US" dirty="0"/>
              <a:t>, is the against what is stated in the null hypothesis.</a:t>
            </a:r>
          </a:p>
          <a:p>
            <a:r>
              <a:rPr lang="en-US" dirty="0"/>
              <a:t>The hypothesis testing procedure uses data from a sample to test the two competing statements indicated by H</a:t>
            </a:r>
            <a:r>
              <a:rPr lang="en-US" baseline="-25000" dirty="0"/>
              <a:t>0</a:t>
            </a:r>
            <a:r>
              <a:rPr lang="en-US" dirty="0"/>
              <a:t> and H</a:t>
            </a:r>
            <a:r>
              <a:rPr lang="en-US" baseline="-25000" dirty="0"/>
              <a:t>a</a:t>
            </a:r>
            <a:r>
              <a:rPr lang="en-US" dirty="0"/>
              <a:t>.</a:t>
            </a:r>
          </a:p>
          <a:p>
            <a:endParaRPr lang="en-US" dirty="0"/>
          </a:p>
        </p:txBody>
      </p:sp>
    </p:spTree>
    <p:extLst>
      <p:ext uri="{BB962C8B-B14F-4D97-AF65-F5344CB8AC3E}">
        <p14:creationId xmlns:p14="http://schemas.microsoft.com/office/powerpoint/2010/main" val="1322974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Developing Null and Alternative Hypotheses</a:t>
            </a:r>
          </a:p>
        </p:txBody>
      </p:sp>
      <p:sp>
        <p:nvSpPr>
          <p:cNvPr id="3" name="Content Placeholder 2"/>
          <p:cNvSpPr>
            <a:spLocks noGrp="1"/>
          </p:cNvSpPr>
          <p:nvPr>
            <p:ph idx="1"/>
          </p:nvPr>
        </p:nvSpPr>
        <p:spPr/>
        <p:txBody>
          <a:bodyPr/>
          <a:lstStyle/>
          <a:p>
            <a:r>
              <a:rPr lang="en-US" dirty="0"/>
              <a:t>It is not always obvious how the null and alternative hypotheses should be formulated.</a:t>
            </a:r>
          </a:p>
          <a:p>
            <a:r>
              <a:rPr lang="en-US" dirty="0"/>
              <a:t>Care must be taken to structure the hypotheses appropriately so that the test conclusion provides the information the researcher wants.</a:t>
            </a:r>
          </a:p>
          <a:p>
            <a:r>
              <a:rPr lang="en-US" dirty="0"/>
              <a:t>The context of the situation is very important in determining how the hypotheses should be stated.</a:t>
            </a:r>
          </a:p>
          <a:p>
            <a:r>
              <a:rPr lang="en-US" dirty="0"/>
              <a:t>In some cases it is easier to identify the alternative hypothesis first.  In other cases the null is easier. </a:t>
            </a:r>
          </a:p>
          <a:p>
            <a:r>
              <a:rPr lang="en-US" dirty="0"/>
              <a:t>Correct hypothesis formulation will take practice.</a:t>
            </a:r>
          </a:p>
        </p:txBody>
      </p:sp>
    </p:spTree>
    <p:extLst>
      <p:ext uri="{BB962C8B-B14F-4D97-AF65-F5344CB8AC3E}">
        <p14:creationId xmlns:p14="http://schemas.microsoft.com/office/powerpoint/2010/main" val="1591803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Hypothesis as a Research Hypothesis</a:t>
            </a:r>
          </a:p>
        </p:txBody>
      </p:sp>
      <p:sp>
        <p:nvSpPr>
          <p:cNvPr id="3" name="Content Placeholder 2"/>
          <p:cNvSpPr>
            <a:spLocks noGrp="1"/>
          </p:cNvSpPr>
          <p:nvPr>
            <p:ph idx="1"/>
          </p:nvPr>
        </p:nvSpPr>
        <p:spPr/>
        <p:txBody>
          <a:bodyPr/>
          <a:lstStyle/>
          <a:p>
            <a:r>
              <a:rPr lang="en-US" dirty="0"/>
              <a:t>Many applications of hypothesis testing involve an attempt to gather evidence in support of a research hypothesis.</a:t>
            </a:r>
          </a:p>
          <a:p>
            <a:r>
              <a:rPr lang="en-US" dirty="0"/>
              <a:t>In such cases, it is often best to begin with the alternative hypothesis and make it the conclusion that the researcher hopes to support.</a:t>
            </a:r>
          </a:p>
          <a:p>
            <a:r>
              <a:rPr lang="en-US" dirty="0"/>
              <a:t>The conclusion that the research hypothesis is true is made if the sample data provide sufficient evidence to show that the null hypothesis can be rejected.</a:t>
            </a:r>
          </a:p>
        </p:txBody>
      </p:sp>
    </p:spTree>
    <p:extLst>
      <p:ext uri="{BB962C8B-B14F-4D97-AF65-F5344CB8AC3E}">
        <p14:creationId xmlns:p14="http://schemas.microsoft.com/office/powerpoint/2010/main" val="1668876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Alternative Hypothesis as a Research Hypothesis</a:t>
            </a:r>
          </a:p>
        </p:txBody>
      </p:sp>
      <p:graphicFrame>
        <p:nvGraphicFramePr>
          <p:cNvPr id="4" name="Content Placeholder 3"/>
          <p:cNvGraphicFramePr>
            <a:graphicFrameLocks noGrp="1"/>
          </p:cNvGraphicFramePr>
          <p:nvPr>
            <p:ph idx="1"/>
          </p:nvPr>
        </p:nvGraphicFramePr>
        <p:xfrm>
          <a:off x="1495330" y="2462139"/>
          <a:ext cx="6288734" cy="2286000"/>
        </p:xfrm>
        <a:graphic>
          <a:graphicData uri="http://schemas.openxmlformats.org/drawingml/2006/table">
            <a:tbl>
              <a:tblPr firstRow="1" bandRow="1">
                <a:tableStyleId>{5C22544A-7EE6-4342-B048-85BDC9FD1C3A}</a:tableStyleId>
              </a:tblPr>
              <a:tblGrid>
                <a:gridCol w="3144368">
                  <a:extLst>
                    <a:ext uri="{9D8B030D-6E8A-4147-A177-3AD203B41FA5}">
                      <a16:colId xmlns:a16="http://schemas.microsoft.com/office/drawing/2014/main" val="1638180365"/>
                    </a:ext>
                  </a:extLst>
                </a:gridCol>
                <a:gridCol w="1572183">
                  <a:extLst>
                    <a:ext uri="{9D8B030D-6E8A-4147-A177-3AD203B41FA5}">
                      <a16:colId xmlns:a16="http://schemas.microsoft.com/office/drawing/2014/main" val="2584498266"/>
                    </a:ext>
                  </a:extLst>
                </a:gridCol>
                <a:gridCol w="1572183">
                  <a:extLst>
                    <a:ext uri="{9D8B030D-6E8A-4147-A177-3AD203B41FA5}">
                      <a16:colId xmlns:a16="http://schemas.microsoft.com/office/drawing/2014/main" val="4074073022"/>
                    </a:ext>
                  </a:extLst>
                </a:gridCol>
              </a:tblGrid>
              <a:tr h="434340">
                <a:tc>
                  <a:txBody>
                    <a:bodyPr/>
                    <a:lstStyle/>
                    <a:p>
                      <a:r>
                        <a:rPr lang="en-US" sz="1200" dirty="0"/>
                        <a:t>Example</a:t>
                      </a:r>
                    </a:p>
                  </a:txBody>
                  <a:tcPr marL="68580" marR="68580" marT="34290" marB="34290"/>
                </a:tc>
                <a:tc>
                  <a:txBody>
                    <a:bodyPr/>
                    <a:lstStyle/>
                    <a:p>
                      <a:r>
                        <a:rPr lang="en-US" sz="1200" dirty="0"/>
                        <a:t>Alternative Hypothesis</a:t>
                      </a:r>
                    </a:p>
                  </a:txBody>
                  <a:tcPr marL="68580" marR="68580" marT="34290" marB="34290"/>
                </a:tc>
                <a:tc>
                  <a:txBody>
                    <a:bodyPr/>
                    <a:lstStyle/>
                    <a:p>
                      <a:r>
                        <a:rPr lang="en-US" sz="1200" dirty="0"/>
                        <a:t>Null Hypothesis</a:t>
                      </a:r>
                    </a:p>
                  </a:txBody>
                  <a:tcPr marL="68580" marR="68580" marT="34290" marB="34290"/>
                </a:tc>
                <a:extLst>
                  <a:ext uri="{0D108BD9-81ED-4DB2-BD59-A6C34878D82A}">
                    <a16:rowId xmlns:a16="http://schemas.microsoft.com/office/drawing/2014/main" val="504913144"/>
                  </a:ext>
                </a:extLst>
              </a:tr>
              <a:tr h="617220">
                <a:tc>
                  <a:txBody>
                    <a:bodyPr/>
                    <a:lstStyle/>
                    <a:p>
                      <a:r>
                        <a:rPr lang="en-US" sz="1200" dirty="0"/>
                        <a:t>A new teaching method is developed that is believed to be better than the current method</a:t>
                      </a:r>
                    </a:p>
                  </a:txBody>
                  <a:tcPr marL="68580" marR="68580" marT="34290" marB="34290"/>
                </a:tc>
                <a:tc>
                  <a:txBody>
                    <a:bodyPr/>
                    <a:lstStyle/>
                    <a:p>
                      <a:r>
                        <a:rPr lang="en-US" sz="1200" dirty="0"/>
                        <a:t>The new teaching method is better</a:t>
                      </a:r>
                    </a:p>
                  </a:txBody>
                  <a:tcPr marL="68580" marR="68580" marT="34290" marB="34290"/>
                </a:tc>
                <a:tc>
                  <a:txBody>
                    <a:bodyPr/>
                    <a:lstStyle/>
                    <a:p>
                      <a:r>
                        <a:rPr lang="en-US" sz="1200" dirty="0"/>
                        <a:t>The new method is no better than the old method</a:t>
                      </a:r>
                    </a:p>
                  </a:txBody>
                  <a:tcPr marL="68580" marR="68580" marT="34290" marB="34290"/>
                </a:tc>
                <a:extLst>
                  <a:ext uri="{0D108BD9-81ED-4DB2-BD59-A6C34878D82A}">
                    <a16:rowId xmlns:a16="http://schemas.microsoft.com/office/drawing/2014/main" val="1504978073"/>
                  </a:ext>
                </a:extLst>
              </a:tr>
              <a:tr h="434340">
                <a:tc>
                  <a:txBody>
                    <a:bodyPr/>
                    <a:lstStyle/>
                    <a:p>
                      <a:r>
                        <a:rPr lang="en-US" sz="1200" dirty="0"/>
                        <a:t>A new sales force bonus plan is developed in an attempt to increase sales</a:t>
                      </a:r>
                    </a:p>
                  </a:txBody>
                  <a:tcPr marL="68580" marR="68580" marT="34290" marB="34290"/>
                </a:tc>
                <a:tc>
                  <a:txBody>
                    <a:bodyPr/>
                    <a:lstStyle/>
                    <a:p>
                      <a:r>
                        <a:rPr lang="en-US" sz="1200" dirty="0"/>
                        <a:t>The new bonus plan increase sales</a:t>
                      </a:r>
                    </a:p>
                  </a:txBody>
                  <a:tcPr marL="68580" marR="68580" marT="34290" marB="34290"/>
                </a:tc>
                <a:tc>
                  <a:txBody>
                    <a:bodyPr/>
                    <a:lstStyle/>
                    <a:p>
                      <a:r>
                        <a:rPr lang="en-US" sz="1200" dirty="0"/>
                        <a:t>The new bonus plan does not increase sales</a:t>
                      </a:r>
                    </a:p>
                  </a:txBody>
                  <a:tcPr marL="68580" marR="68580" marT="34290" marB="34290"/>
                </a:tc>
                <a:extLst>
                  <a:ext uri="{0D108BD9-81ED-4DB2-BD59-A6C34878D82A}">
                    <a16:rowId xmlns:a16="http://schemas.microsoft.com/office/drawing/2014/main" val="484072495"/>
                  </a:ext>
                </a:extLst>
              </a:tr>
              <a:tr h="800100">
                <a:tc>
                  <a:txBody>
                    <a:bodyPr/>
                    <a:lstStyle/>
                    <a:p>
                      <a:r>
                        <a:rPr lang="en-US" sz="1200" kern="1200" dirty="0">
                          <a:solidFill>
                            <a:schemeClr val="dk1"/>
                          </a:solidFill>
                          <a:latin typeface="+mn-lt"/>
                          <a:ea typeface="+mn-ea"/>
                          <a:cs typeface="+mn-cs"/>
                        </a:rPr>
                        <a:t>A new drug is developed with the goal of lowering blood pressure more than the existing drug.</a:t>
                      </a:r>
                      <a:endParaRPr lang="en-US" sz="1200" dirty="0"/>
                    </a:p>
                  </a:txBody>
                  <a:tcPr marL="68580" marR="68580" marT="34290" marB="34290"/>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The new drug lowers blood pressure more than the existing drug. </a:t>
                      </a:r>
                    </a:p>
                  </a:txBody>
                  <a:tcPr marL="68580" marR="68580" marT="34290" marB="34290"/>
                </a:tc>
                <a:tc>
                  <a:txBody>
                    <a:bodyPr/>
                    <a:lstStyle/>
                    <a:p>
                      <a:r>
                        <a:rPr lang="en-US" sz="1200" kern="1200" dirty="0">
                          <a:solidFill>
                            <a:schemeClr val="dk1"/>
                          </a:solidFill>
                          <a:latin typeface="+mn-lt"/>
                          <a:ea typeface="+mn-ea"/>
                          <a:cs typeface="+mn-cs"/>
                        </a:rPr>
                        <a:t>The new drug does not lower blood pressure more than the existing drug.</a:t>
                      </a:r>
                      <a:endParaRPr lang="en-US" sz="1200" dirty="0"/>
                    </a:p>
                  </a:txBody>
                  <a:tcPr marL="68580" marR="68580" marT="34290" marB="34290"/>
                </a:tc>
                <a:extLst>
                  <a:ext uri="{0D108BD9-81ED-4DB2-BD59-A6C34878D82A}">
                    <a16:rowId xmlns:a16="http://schemas.microsoft.com/office/drawing/2014/main" val="3311796395"/>
                  </a:ext>
                </a:extLst>
              </a:tr>
            </a:tbl>
          </a:graphicData>
        </a:graphic>
      </p:graphicFrame>
    </p:spTree>
    <p:extLst>
      <p:ext uri="{BB962C8B-B14F-4D97-AF65-F5344CB8AC3E}">
        <p14:creationId xmlns:p14="http://schemas.microsoft.com/office/powerpoint/2010/main" val="24444333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Null Hypothesis as an Assumption to be Challenged</a:t>
            </a:r>
          </a:p>
        </p:txBody>
      </p:sp>
      <p:sp>
        <p:nvSpPr>
          <p:cNvPr id="3" name="Content Placeholder 2"/>
          <p:cNvSpPr>
            <a:spLocks noGrp="1"/>
          </p:cNvSpPr>
          <p:nvPr>
            <p:ph idx="1"/>
          </p:nvPr>
        </p:nvSpPr>
        <p:spPr/>
        <p:txBody>
          <a:bodyPr/>
          <a:lstStyle/>
          <a:p>
            <a:r>
              <a:rPr lang="en-US" dirty="0"/>
              <a:t>We might begin with a belief or assumption that a statement about the value of a population parameter is true.</a:t>
            </a:r>
          </a:p>
          <a:p>
            <a:r>
              <a:rPr lang="en-US" dirty="0"/>
              <a:t>We then using a hypothesis test to challenge the assumption and determine if there is statistical evidence to conclude that the assumption is incorrect.</a:t>
            </a:r>
          </a:p>
          <a:p>
            <a:r>
              <a:rPr lang="en-US" dirty="0"/>
              <a:t>In these situations, it is helpful to develop the null hypothesis first.</a:t>
            </a:r>
          </a:p>
          <a:p>
            <a:pPr marL="308372" lvl="1" indent="0">
              <a:buNone/>
            </a:pPr>
            <a:r>
              <a:rPr lang="en-US" u="sng" dirty="0"/>
              <a:t>Example</a:t>
            </a:r>
            <a:r>
              <a:rPr lang="en-US" dirty="0"/>
              <a:t>: The label on a soft drink bottle states that it contains 67.6 fluid ounces.</a:t>
            </a:r>
          </a:p>
          <a:p>
            <a:pPr lvl="2"/>
            <a:r>
              <a:rPr lang="en-US" dirty="0"/>
              <a:t>Null Hypothesis: The label is correct. </a:t>
            </a:r>
            <a:r>
              <a:rPr lang="el-GR" i="1" dirty="0">
                <a:effectLst>
                  <a:outerShdw blurRad="38100" dist="38100" dir="2700000" algn="tl">
                    <a:srgbClr val="000000"/>
                  </a:outerShdw>
                </a:effectLst>
                <a:cs typeface="Calibri" panose="020F0502020204030204" pitchFamily="34" charset="0"/>
                <a:sym typeface="Symbol" panose="05050102010706020507" pitchFamily="18" charset="2"/>
              </a:rPr>
              <a:t>μ</a:t>
            </a:r>
            <a:r>
              <a:rPr lang="en-US" i="1" dirty="0">
                <a:effectLst>
                  <a:outerShdw blurRad="38100" dist="38100" dir="2700000" algn="tl">
                    <a:srgbClr val="000000"/>
                  </a:outerShdw>
                </a:effectLst>
                <a:latin typeface="Symbol" pitchFamily="18" charset="2"/>
                <a:sym typeface="Symbol" panose="05050102010706020507" pitchFamily="18" charset="2"/>
              </a:rPr>
              <a:t> </a:t>
            </a:r>
            <a:r>
              <a:rPr lang="en-US" dirty="0">
                <a:sym typeface="Symbol" panose="05050102010706020507" pitchFamily="18" charset="2"/>
              </a:rPr>
              <a:t>≥</a:t>
            </a:r>
            <a:r>
              <a:rPr lang="en-US" dirty="0"/>
              <a:t> 67.6 ounces.</a:t>
            </a:r>
          </a:p>
          <a:p>
            <a:pPr lvl="2"/>
            <a:r>
              <a:rPr lang="en-US" dirty="0"/>
              <a:t>Alternative Hypothesis: The label is incorrect. </a:t>
            </a:r>
            <a:r>
              <a:rPr lang="el-GR" i="1" dirty="0">
                <a:effectLst>
                  <a:outerShdw blurRad="38100" dist="38100" dir="2700000" algn="tl">
                    <a:srgbClr val="000000"/>
                  </a:outerShdw>
                </a:effectLst>
                <a:latin typeface="Calibri" panose="020F0502020204030204" pitchFamily="34" charset="0"/>
                <a:cs typeface="Calibri" panose="020F0502020204030204" pitchFamily="34" charset="0"/>
                <a:sym typeface="Symbol" panose="05050102010706020507" pitchFamily="18" charset="2"/>
              </a:rPr>
              <a:t>μ</a:t>
            </a:r>
            <a:r>
              <a:rPr lang="en-US" i="1" dirty="0">
                <a:effectLst>
                  <a:outerShdw blurRad="38100" dist="38100" dir="2700000" algn="tl">
                    <a:srgbClr val="000000"/>
                  </a:outerShdw>
                </a:effectLst>
                <a:latin typeface="Symbol" pitchFamily="18" charset="2"/>
                <a:sym typeface="Symbol" panose="05050102010706020507" pitchFamily="18" charset="2"/>
              </a:rPr>
              <a:t> </a:t>
            </a:r>
            <a:r>
              <a:rPr lang="en-US" dirty="0"/>
              <a:t>&lt; 67.6 ounces.</a:t>
            </a:r>
          </a:p>
          <a:p>
            <a:endParaRPr lang="en-US" dirty="0"/>
          </a:p>
        </p:txBody>
      </p:sp>
    </p:spTree>
    <p:extLst>
      <p:ext uri="{BB962C8B-B14F-4D97-AF65-F5344CB8AC3E}">
        <p14:creationId xmlns:p14="http://schemas.microsoft.com/office/powerpoint/2010/main" val="9169008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of Forms for Null and Alternative Hypotheses about a Population Mean</a:t>
            </a:r>
          </a:p>
        </p:txBody>
      </p:sp>
      <p:sp>
        <p:nvSpPr>
          <p:cNvPr id="3" name="Content Placeholder 2"/>
          <p:cNvSpPr>
            <a:spLocks noGrp="1"/>
          </p:cNvSpPr>
          <p:nvPr>
            <p:ph idx="1"/>
          </p:nvPr>
        </p:nvSpPr>
        <p:spPr/>
        <p:txBody>
          <a:bodyPr/>
          <a:lstStyle/>
          <a:p>
            <a:r>
              <a:rPr lang="en-US" dirty="0"/>
              <a:t>The equality part of the hypotheses always appears in the null hypothesis.</a:t>
            </a:r>
          </a:p>
          <a:p>
            <a:r>
              <a:rPr lang="en-US" dirty="0"/>
              <a:t>In general, a hypothesis test about the value of a population mean </a:t>
            </a:r>
            <a:r>
              <a:rPr lang="el-GR" i="1" dirty="0">
                <a:effectLst>
                  <a:outerShdw blurRad="38100" dist="38100" dir="2700000" algn="tl">
                    <a:srgbClr val="000000"/>
                  </a:outerShdw>
                </a:effectLst>
                <a:cs typeface="Calibri" panose="020F0502020204030204" pitchFamily="34" charset="0"/>
                <a:sym typeface="Symbol" panose="05050102010706020507" pitchFamily="18" charset="2"/>
              </a:rPr>
              <a:t>μ</a:t>
            </a:r>
            <a:r>
              <a:rPr lang="en-US" dirty="0"/>
              <a:t>  must take one of the following three forms (where </a:t>
            </a:r>
            <a:r>
              <a:rPr lang="el-GR" i="1" dirty="0">
                <a:effectLst>
                  <a:outerShdw blurRad="38100" dist="38100" dir="2700000" algn="tl">
                    <a:srgbClr val="000000"/>
                  </a:outerShdw>
                </a:effectLst>
                <a:cs typeface="Calibri" panose="020F0502020204030204" pitchFamily="34" charset="0"/>
                <a:sym typeface="Symbol" panose="05050102010706020507" pitchFamily="18" charset="2"/>
              </a:rPr>
              <a:t>μ</a:t>
            </a:r>
            <a:r>
              <a:rPr lang="en-US" baseline="-25000" dirty="0"/>
              <a:t>0</a:t>
            </a:r>
            <a:r>
              <a:rPr lang="en-US" dirty="0"/>
              <a:t> is the hypothesized value of the population mean).</a:t>
            </a:r>
          </a:p>
          <a:p>
            <a:endParaRPr lang="en-US" dirty="0"/>
          </a:p>
        </p:txBody>
      </p:sp>
      <p:graphicFrame>
        <p:nvGraphicFramePr>
          <p:cNvPr id="8" name="Object 15"/>
          <p:cNvGraphicFramePr>
            <a:graphicFrameLocks noChangeAspect="1"/>
          </p:cNvGraphicFramePr>
          <p:nvPr/>
        </p:nvGraphicFramePr>
        <p:xfrm>
          <a:off x="3927970" y="3870602"/>
          <a:ext cx="1123950" cy="298847"/>
        </p:xfrm>
        <a:graphic>
          <a:graphicData uri="http://schemas.openxmlformats.org/presentationml/2006/ole">
            <mc:AlternateContent xmlns:mc="http://schemas.openxmlformats.org/markup-compatibility/2006">
              <mc:Choice xmlns:v="urn:schemas-microsoft-com:vml" Requires="v">
                <p:oleObj name="Equation" r:id="rId2" imgW="1574640" imgH="419040" progId="Equation.DSMT4">
                  <p:embed/>
                </p:oleObj>
              </mc:Choice>
              <mc:Fallback>
                <p:oleObj name="Equation" r:id="rId2" imgW="1574640" imgH="419040" progId="Equation.DSMT4">
                  <p:embed/>
                  <p:pic>
                    <p:nvPicPr>
                      <p:cNvPr id="8"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7970" y="3870602"/>
                        <a:ext cx="1123950"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graphicFrame>
        <p:nvGraphicFramePr>
          <p:cNvPr id="9" name="Object 16"/>
          <p:cNvGraphicFramePr>
            <a:graphicFrameLocks noChangeAspect="1"/>
          </p:cNvGraphicFramePr>
          <p:nvPr/>
        </p:nvGraphicFramePr>
        <p:xfrm>
          <a:off x="3932732" y="4242077"/>
          <a:ext cx="1114425" cy="298847"/>
        </p:xfrm>
        <a:graphic>
          <a:graphicData uri="http://schemas.openxmlformats.org/presentationml/2006/ole">
            <mc:AlternateContent xmlns:mc="http://schemas.openxmlformats.org/markup-compatibility/2006">
              <mc:Choice xmlns:v="urn:schemas-microsoft-com:vml" Requires="v">
                <p:oleObj name="Equation" r:id="rId4" imgW="1562040" imgH="419040" progId="Equation.DSMT4">
                  <p:embed/>
                </p:oleObj>
              </mc:Choice>
              <mc:Fallback>
                <p:oleObj name="Equation" r:id="rId4" imgW="1562040" imgH="419040" progId="Equation.DSMT4">
                  <p:embed/>
                  <p:pic>
                    <p:nvPicPr>
                      <p:cNvPr id="9"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2732" y="4242077"/>
                        <a:ext cx="1114425"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graphicFrame>
        <p:nvGraphicFramePr>
          <p:cNvPr id="11" name="Object 17"/>
          <p:cNvGraphicFramePr>
            <a:graphicFrameLocks noChangeAspect="1"/>
          </p:cNvGraphicFramePr>
          <p:nvPr/>
        </p:nvGraphicFramePr>
        <p:xfrm>
          <a:off x="5923700" y="3870602"/>
          <a:ext cx="1123950" cy="298847"/>
        </p:xfrm>
        <a:graphic>
          <a:graphicData uri="http://schemas.openxmlformats.org/presentationml/2006/ole">
            <mc:AlternateContent xmlns:mc="http://schemas.openxmlformats.org/markup-compatibility/2006">
              <mc:Choice xmlns:v="urn:schemas-microsoft-com:vml" Requires="v">
                <p:oleObj name="Equation" r:id="rId6" imgW="1574640" imgH="419040" progId="Equation.DSMT4">
                  <p:embed/>
                </p:oleObj>
              </mc:Choice>
              <mc:Fallback>
                <p:oleObj name="Equation" r:id="rId6" imgW="1574640" imgH="419040" progId="Equation.DSMT4">
                  <p:embed/>
                  <p:pic>
                    <p:nvPicPr>
                      <p:cNvPr id="11"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3700" y="3870602"/>
                        <a:ext cx="1123950"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graphicFrame>
        <p:nvGraphicFramePr>
          <p:cNvPr id="12" name="Object 18"/>
          <p:cNvGraphicFramePr>
            <a:graphicFrameLocks noChangeAspect="1"/>
          </p:cNvGraphicFramePr>
          <p:nvPr/>
        </p:nvGraphicFramePr>
        <p:xfrm>
          <a:off x="5923700" y="4242077"/>
          <a:ext cx="1123950" cy="298847"/>
        </p:xfrm>
        <a:graphic>
          <a:graphicData uri="http://schemas.openxmlformats.org/presentationml/2006/ole">
            <mc:AlternateContent xmlns:mc="http://schemas.openxmlformats.org/markup-compatibility/2006">
              <mc:Choice xmlns:v="urn:schemas-microsoft-com:vml" Requires="v">
                <p:oleObj name="Equation" r:id="rId8" imgW="1574640" imgH="419040" progId="Equation.DSMT4">
                  <p:embed/>
                </p:oleObj>
              </mc:Choice>
              <mc:Fallback>
                <p:oleObj name="Equation" r:id="rId8" imgW="1574640" imgH="419040" progId="Equation.DSMT4">
                  <p:embed/>
                  <p:pic>
                    <p:nvPicPr>
                      <p:cNvPr id="12"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23700" y="4242077"/>
                        <a:ext cx="1123950"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graphicFrame>
        <p:nvGraphicFramePr>
          <p:cNvPr id="13" name="Object 8"/>
          <p:cNvGraphicFramePr>
            <a:graphicFrameLocks noChangeAspect="1"/>
          </p:cNvGraphicFramePr>
          <p:nvPr/>
        </p:nvGraphicFramePr>
        <p:xfrm>
          <a:off x="2050331" y="3870602"/>
          <a:ext cx="1123950" cy="298847"/>
        </p:xfrm>
        <a:graphic>
          <a:graphicData uri="http://schemas.openxmlformats.org/presentationml/2006/ole">
            <mc:AlternateContent xmlns:mc="http://schemas.openxmlformats.org/markup-compatibility/2006">
              <mc:Choice xmlns:v="urn:schemas-microsoft-com:vml" Requires="v">
                <p:oleObj name="Equation" r:id="rId10" imgW="1574640" imgH="419040" progId="Equation.DSMT4">
                  <p:embed/>
                </p:oleObj>
              </mc:Choice>
              <mc:Fallback>
                <p:oleObj name="Equation" r:id="rId10" imgW="1574640" imgH="419040" progId="Equation.DSMT4">
                  <p:embed/>
                  <p:pic>
                    <p:nvPicPr>
                      <p:cNvPr id="13"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0331" y="3870602"/>
                        <a:ext cx="1123950"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graphicFrame>
        <p:nvGraphicFramePr>
          <p:cNvPr id="14" name="Object 14"/>
          <p:cNvGraphicFramePr>
            <a:graphicFrameLocks noChangeAspect="1"/>
          </p:cNvGraphicFramePr>
          <p:nvPr/>
        </p:nvGraphicFramePr>
        <p:xfrm>
          <a:off x="2055093" y="4242077"/>
          <a:ext cx="1114425" cy="298847"/>
        </p:xfrm>
        <a:graphic>
          <a:graphicData uri="http://schemas.openxmlformats.org/presentationml/2006/ole">
            <mc:AlternateContent xmlns:mc="http://schemas.openxmlformats.org/markup-compatibility/2006">
              <mc:Choice xmlns:v="urn:schemas-microsoft-com:vml" Requires="v">
                <p:oleObj name="Equation" r:id="rId12" imgW="1562040" imgH="419040" progId="Equation.DSMT4">
                  <p:embed/>
                </p:oleObj>
              </mc:Choice>
              <mc:Fallback>
                <p:oleObj name="Equation" r:id="rId12" imgW="1562040" imgH="419040" progId="Equation.DSMT4">
                  <p:embed/>
                  <p:pic>
                    <p:nvPicPr>
                      <p:cNvPr id="14"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55093" y="4242077"/>
                        <a:ext cx="1114425" cy="298847"/>
                      </a:xfrm>
                      <a:prstGeom prst="rect">
                        <a:avLst/>
                      </a:prstGeom>
                      <a:solidFill>
                        <a:schemeClr val="tx1">
                          <a:lumMod val="75000"/>
                          <a:lumOff val="25000"/>
                        </a:schemeClr>
                      </a:solidFill>
                      <a:effectLst>
                        <a:outerShdw dist="17961" dir="2700000" algn="ctr" rotWithShape="0">
                          <a:srgbClr val="000000"/>
                        </a:outerShdw>
                      </a:effectLst>
                    </p:spPr>
                  </p:pic>
                </p:oleObj>
              </mc:Fallback>
            </mc:AlternateContent>
          </a:graphicData>
        </a:graphic>
      </p:graphicFrame>
      <p:sp>
        <p:nvSpPr>
          <p:cNvPr id="15" name="Rectangle 14"/>
          <p:cNvSpPr/>
          <p:nvPr/>
        </p:nvSpPr>
        <p:spPr>
          <a:xfrm>
            <a:off x="1999874" y="4636986"/>
            <a:ext cx="1490783" cy="507831"/>
          </a:xfrm>
          <a:prstGeom prst="rect">
            <a:avLst/>
          </a:prstGeom>
        </p:spPr>
        <p:txBody>
          <a:bodyPr wrap="square">
            <a:spAutoFit/>
          </a:bodyPr>
          <a:lstStyle/>
          <a:p>
            <a:r>
              <a:rPr lang="en-US" sz="1350" dirty="0"/>
              <a:t>One-tailed</a:t>
            </a:r>
          </a:p>
          <a:p>
            <a:r>
              <a:rPr lang="en-US" sz="1350" dirty="0"/>
              <a:t>(lower-tail)</a:t>
            </a:r>
          </a:p>
        </p:txBody>
      </p:sp>
      <p:sp>
        <p:nvSpPr>
          <p:cNvPr id="16" name="Rectangle 15"/>
          <p:cNvSpPr/>
          <p:nvPr/>
        </p:nvSpPr>
        <p:spPr>
          <a:xfrm>
            <a:off x="3847852" y="4636986"/>
            <a:ext cx="1490783" cy="507831"/>
          </a:xfrm>
          <a:prstGeom prst="rect">
            <a:avLst/>
          </a:prstGeom>
        </p:spPr>
        <p:txBody>
          <a:bodyPr wrap="square">
            <a:spAutoFit/>
          </a:bodyPr>
          <a:lstStyle/>
          <a:p>
            <a:r>
              <a:rPr lang="en-US" sz="1350" dirty="0"/>
              <a:t>One-tailed</a:t>
            </a:r>
          </a:p>
          <a:p>
            <a:r>
              <a:rPr lang="en-US" sz="1350" dirty="0"/>
              <a:t>(upper-tail)</a:t>
            </a:r>
          </a:p>
        </p:txBody>
      </p:sp>
      <p:sp>
        <p:nvSpPr>
          <p:cNvPr id="17" name="Rectangle 16"/>
          <p:cNvSpPr/>
          <p:nvPr/>
        </p:nvSpPr>
        <p:spPr>
          <a:xfrm>
            <a:off x="5874429" y="4636984"/>
            <a:ext cx="1490783" cy="300082"/>
          </a:xfrm>
          <a:prstGeom prst="rect">
            <a:avLst/>
          </a:prstGeom>
        </p:spPr>
        <p:txBody>
          <a:bodyPr wrap="square">
            <a:spAutoFit/>
          </a:bodyPr>
          <a:lstStyle/>
          <a:p>
            <a:r>
              <a:rPr lang="en-US" sz="1350" dirty="0"/>
              <a:t>Two-tailed</a:t>
            </a:r>
            <a:endParaRPr lang="en-US" sz="1350" dirty="0">
              <a:latin typeface="Courier New" panose="02070309020205020404" pitchFamily="49" charset="0"/>
            </a:endParaRPr>
          </a:p>
        </p:txBody>
      </p:sp>
    </p:spTree>
    <p:extLst>
      <p:ext uri="{BB962C8B-B14F-4D97-AF65-F5344CB8AC3E}">
        <p14:creationId xmlns:p14="http://schemas.microsoft.com/office/powerpoint/2010/main" val="36103310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Null and Alternative Hypotheses Example</a:t>
            </a:r>
          </a:p>
        </p:txBody>
      </p:sp>
      <p:sp>
        <p:nvSpPr>
          <p:cNvPr id="3" name="Content Placeholder 2"/>
          <p:cNvSpPr>
            <a:spLocks noGrp="1"/>
          </p:cNvSpPr>
          <p:nvPr>
            <p:ph idx="1"/>
          </p:nvPr>
        </p:nvSpPr>
        <p:spPr/>
        <p:txBody>
          <a:bodyPr/>
          <a:lstStyle/>
          <a:p>
            <a:pPr marL="3572" indent="0">
              <a:buNone/>
            </a:pPr>
            <a:r>
              <a:rPr lang="en-US" dirty="0"/>
              <a:t>Example: Metro EMS	</a:t>
            </a:r>
          </a:p>
          <a:p>
            <a:r>
              <a:rPr lang="en-US" dirty="0"/>
              <a:t>A major west coast city provides one of the most comprehensive emergency medical services in the world.  Operating in a multiple hospital system with approximately 20 mobile medical units, the service goal is to respond to medical emergencies with a mean time of 12 minutes or less.</a:t>
            </a:r>
          </a:p>
          <a:p>
            <a:r>
              <a:rPr lang="en-US" dirty="0"/>
              <a:t>The director of medical services wants to formulate a hypothesis test that could use a sample of emergency response times to determine whether or not the service goal of 12 minutes or less is being achieved.</a:t>
            </a:r>
          </a:p>
          <a:p>
            <a:endParaRPr lang="en-US" dirty="0"/>
          </a:p>
        </p:txBody>
      </p:sp>
    </p:spTree>
    <p:extLst>
      <p:ext uri="{BB962C8B-B14F-4D97-AF65-F5344CB8AC3E}">
        <p14:creationId xmlns:p14="http://schemas.microsoft.com/office/powerpoint/2010/main" val="37468121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9072" y="1476993"/>
            <a:ext cx="5750083" cy="685800"/>
          </a:xfrm>
        </p:spPr>
        <p:txBody>
          <a:bodyPr>
            <a:normAutofit fontScale="90000"/>
          </a:bodyPr>
          <a:lstStyle/>
          <a:p>
            <a:r>
              <a:rPr lang="en-US" dirty="0"/>
              <a:t>Null and Alternative Hypotheses Example (</a:t>
            </a:r>
            <a:r>
              <a:rPr lang="en-US" dirty="0" err="1"/>
              <a:t>Cont</a:t>
            </a:r>
            <a:r>
              <a:rPr lang="en-US" dirty="0"/>
              <a:t>…)</a:t>
            </a:r>
          </a:p>
        </p:txBody>
      </p:sp>
      <p:sp>
        <p:nvSpPr>
          <p:cNvPr id="3" name="Content Placeholder 2"/>
          <p:cNvSpPr>
            <a:spLocks noGrp="1"/>
          </p:cNvSpPr>
          <p:nvPr>
            <p:ph idx="1"/>
          </p:nvPr>
        </p:nvSpPr>
        <p:spPr>
          <a:xfrm>
            <a:off x="3410338" y="2286602"/>
            <a:ext cx="3686201" cy="2253096"/>
          </a:xfrm>
        </p:spPr>
        <p:txBody>
          <a:bodyPr>
            <a:normAutofit fontScale="92500"/>
          </a:bodyPr>
          <a:lstStyle/>
          <a:p>
            <a:pPr marL="3572" indent="0">
              <a:buNone/>
            </a:pPr>
            <a:r>
              <a:rPr lang="en-US" dirty="0"/>
              <a:t>The emergency service is meeting the response goal; no follow-up action is necessary.</a:t>
            </a:r>
          </a:p>
          <a:p>
            <a:pPr marL="3572" indent="0">
              <a:buNone/>
            </a:pPr>
            <a:r>
              <a:rPr lang="en-US" dirty="0"/>
              <a:t>The emergency service is not meeting the response goal; appropriate follow-up action is necessary.</a:t>
            </a:r>
          </a:p>
          <a:p>
            <a:endParaRPr lang="en-US" dirty="0"/>
          </a:p>
        </p:txBody>
      </p:sp>
      <p:sp>
        <p:nvSpPr>
          <p:cNvPr id="4" name="Text Box 108"/>
          <p:cNvSpPr txBox="1">
            <a:spLocks noChangeArrowheads="1"/>
          </p:cNvSpPr>
          <p:nvPr/>
        </p:nvSpPr>
        <p:spPr bwMode="auto">
          <a:xfrm>
            <a:off x="1847802" y="2363579"/>
            <a:ext cx="1220206" cy="369332"/>
          </a:xfrm>
          <a:prstGeom prst="rect">
            <a:avLst/>
          </a:prstGeom>
          <a:solidFill>
            <a:schemeClr val="tx1">
              <a:lumMod val="75000"/>
              <a:lumOff val="25000"/>
            </a:schemeClr>
          </a:solidFill>
          <a:ln w="12700">
            <a:noFill/>
            <a:miter lim="800000"/>
            <a:headEnd/>
            <a:tailEnd/>
          </a:ln>
          <a:effectLst/>
        </p:spPr>
        <p:txBody>
          <a:bodyPr wrap="none">
            <a:spAutoFit/>
          </a:bodyPr>
          <a:lstStyle/>
          <a:p>
            <a:r>
              <a:rPr lang="en-US" i="1" dirty="0">
                <a:solidFill>
                  <a:schemeClr val="bg1"/>
                </a:solidFill>
                <a:latin typeface="Book Antiqua" pitchFamily="18" charset="0"/>
              </a:rPr>
              <a:t>H</a:t>
            </a:r>
            <a:r>
              <a:rPr lang="en-US" baseline="-25000" dirty="0">
                <a:solidFill>
                  <a:schemeClr val="bg1"/>
                </a:solidFill>
                <a:latin typeface="Book Antiqua" pitchFamily="18" charset="0"/>
              </a:rPr>
              <a:t>0</a:t>
            </a:r>
            <a:r>
              <a:rPr lang="en-US" dirty="0">
                <a:solidFill>
                  <a:schemeClr val="bg1"/>
                </a:solidFill>
                <a:latin typeface="Book Antiqua" pitchFamily="18" charset="0"/>
              </a:rPr>
              <a:t>:  </a:t>
            </a:r>
            <a:r>
              <a:rPr lang="en-US" i="1" dirty="0">
                <a:solidFill>
                  <a:schemeClr val="bg1"/>
                </a:solidFill>
                <a:latin typeface="Symbol" pitchFamily="18" charset="2"/>
              </a:rPr>
              <a:t></a:t>
            </a:r>
            <a:r>
              <a:rPr lang="en-US" dirty="0">
                <a:solidFill>
                  <a:schemeClr val="bg1"/>
                </a:solidFill>
                <a:latin typeface="Symbol" pitchFamily="18" charset="2"/>
              </a:rPr>
              <a:t></a:t>
            </a:r>
            <a:r>
              <a:rPr lang="en-US" u="sng" dirty="0">
                <a:solidFill>
                  <a:schemeClr val="bg1"/>
                </a:solidFill>
                <a:latin typeface="Symbol" pitchFamily="18" charset="2"/>
              </a:rPr>
              <a:t></a:t>
            </a:r>
            <a:r>
              <a:rPr lang="en-US" dirty="0">
                <a:solidFill>
                  <a:schemeClr val="bg1"/>
                </a:solidFill>
                <a:latin typeface="Symbol" pitchFamily="18" charset="2"/>
              </a:rPr>
              <a:t></a:t>
            </a:r>
          </a:p>
        </p:txBody>
      </p:sp>
      <p:sp>
        <p:nvSpPr>
          <p:cNvPr id="5" name="Text Box 110"/>
          <p:cNvSpPr txBox="1">
            <a:spLocks noChangeArrowheads="1"/>
          </p:cNvSpPr>
          <p:nvPr/>
        </p:nvSpPr>
        <p:spPr bwMode="auto">
          <a:xfrm>
            <a:off x="1833514" y="3059153"/>
            <a:ext cx="1233030" cy="369332"/>
          </a:xfrm>
          <a:prstGeom prst="rect">
            <a:avLst/>
          </a:prstGeom>
          <a:solidFill>
            <a:schemeClr val="tx1">
              <a:lumMod val="75000"/>
              <a:lumOff val="25000"/>
            </a:schemeClr>
          </a:solidFill>
          <a:ln w="12700">
            <a:noFill/>
            <a:miter lim="800000"/>
            <a:headEnd/>
            <a:tailEnd/>
          </a:ln>
          <a:effectLst/>
        </p:spPr>
        <p:txBody>
          <a:bodyPr wrap="none">
            <a:spAutoFit/>
          </a:bodyPr>
          <a:lstStyle/>
          <a:p>
            <a:r>
              <a:rPr lang="en-US" i="1" dirty="0">
                <a:solidFill>
                  <a:schemeClr val="bg1"/>
                </a:solidFill>
                <a:latin typeface="Book Antiqua" pitchFamily="18" charset="0"/>
              </a:rPr>
              <a:t>H</a:t>
            </a:r>
            <a:r>
              <a:rPr lang="en-US" sz="2100" baseline="-25000" dirty="0">
                <a:solidFill>
                  <a:schemeClr val="bg1"/>
                </a:solidFill>
                <a:latin typeface="Book Antiqua" pitchFamily="18" charset="0"/>
              </a:rPr>
              <a:t>a</a:t>
            </a:r>
            <a:r>
              <a:rPr lang="en-US" dirty="0">
                <a:solidFill>
                  <a:schemeClr val="bg1"/>
                </a:solidFill>
                <a:latin typeface="Book Antiqua" pitchFamily="18" charset="0"/>
              </a:rPr>
              <a:t>:</a:t>
            </a:r>
            <a:r>
              <a:rPr lang="en-US" dirty="0">
                <a:solidFill>
                  <a:schemeClr val="bg1"/>
                </a:solidFill>
                <a:latin typeface="Symbol" pitchFamily="18" charset="2"/>
              </a:rPr>
              <a:t></a:t>
            </a:r>
            <a:r>
              <a:rPr lang="en-US" i="1" dirty="0">
                <a:solidFill>
                  <a:schemeClr val="bg1"/>
                </a:solidFill>
                <a:latin typeface="Symbol" pitchFamily="18" charset="2"/>
              </a:rPr>
              <a:t></a:t>
            </a:r>
            <a:r>
              <a:rPr lang="en-US" dirty="0">
                <a:solidFill>
                  <a:schemeClr val="bg1"/>
                </a:solidFill>
                <a:latin typeface="Symbol" pitchFamily="18" charset="2"/>
              </a:rPr>
              <a:t></a:t>
            </a:r>
          </a:p>
        </p:txBody>
      </p:sp>
      <p:graphicFrame>
        <p:nvGraphicFramePr>
          <p:cNvPr id="7" name="Table 6">
            <a:extLst>
              <a:ext uri="{FF2B5EF4-FFF2-40B4-BE49-F238E27FC236}">
                <a16:creationId xmlns:a16="http://schemas.microsoft.com/office/drawing/2014/main" id="{231205AE-45FF-DEA2-64B4-627018A15F0E}"/>
              </a:ext>
            </a:extLst>
          </p:cNvPr>
          <p:cNvGraphicFramePr>
            <a:graphicFrameLocks noGrp="1"/>
          </p:cNvGraphicFramePr>
          <p:nvPr/>
        </p:nvGraphicFramePr>
        <p:xfrm>
          <a:off x="1833514" y="4606787"/>
          <a:ext cx="5786486" cy="708660"/>
        </p:xfrm>
        <a:graphic>
          <a:graphicData uri="http://schemas.openxmlformats.org/drawingml/2006/table">
            <a:tbl>
              <a:tblPr firstRow="1" bandRow="1">
                <a:tableStyleId>{5C22544A-7EE6-4342-B048-85BDC9FD1C3A}</a:tableStyleId>
              </a:tblPr>
              <a:tblGrid>
                <a:gridCol w="5786486">
                  <a:extLst>
                    <a:ext uri="{9D8B030D-6E8A-4147-A177-3AD203B41FA5}">
                      <a16:colId xmlns:a16="http://schemas.microsoft.com/office/drawing/2014/main" val="3715252848"/>
                    </a:ext>
                  </a:extLst>
                </a:gridCol>
              </a:tblGrid>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where:  </a:t>
                      </a:r>
                      <a:r>
                        <a:rPr lang="el-GR" sz="1400" dirty="0">
                          <a:cs typeface="Calibri" panose="020F0502020204030204" pitchFamily="34" charset="0"/>
                        </a:rPr>
                        <a:t>μ</a:t>
                      </a:r>
                      <a:r>
                        <a:rPr lang="en-US" sz="1400" dirty="0">
                          <a:cs typeface="Calibri" panose="020F0502020204030204" pitchFamily="34" charset="0"/>
                        </a:rPr>
                        <a:t> </a:t>
                      </a:r>
                      <a:r>
                        <a:rPr lang="en-US" sz="1400" dirty="0"/>
                        <a:t>= mean response time for the population of medical emergency requests</a:t>
                      </a:r>
                    </a:p>
                    <a:p>
                      <a:endParaRPr lang="en-US" sz="1400" dirty="0"/>
                    </a:p>
                  </a:txBody>
                  <a:tcPr marL="68580" marR="68580" marT="34290" marB="34290"/>
                </a:tc>
                <a:extLst>
                  <a:ext uri="{0D108BD9-81ED-4DB2-BD59-A6C34878D82A}">
                    <a16:rowId xmlns:a16="http://schemas.microsoft.com/office/drawing/2014/main" val="2862607266"/>
                  </a:ext>
                </a:extLst>
              </a:tr>
            </a:tbl>
          </a:graphicData>
        </a:graphic>
      </p:graphicFrame>
    </p:spTree>
    <p:extLst>
      <p:ext uri="{BB962C8B-B14F-4D97-AF65-F5344CB8AC3E}">
        <p14:creationId xmlns:p14="http://schemas.microsoft.com/office/powerpoint/2010/main" val="2619102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Error</a:t>
            </a:r>
          </a:p>
        </p:txBody>
      </p:sp>
      <p:sp>
        <p:nvSpPr>
          <p:cNvPr id="3" name="Content Placeholder 2"/>
          <p:cNvSpPr>
            <a:spLocks noGrp="1"/>
          </p:cNvSpPr>
          <p:nvPr>
            <p:ph idx="1"/>
          </p:nvPr>
        </p:nvSpPr>
        <p:spPr/>
        <p:txBody>
          <a:bodyPr/>
          <a:lstStyle/>
          <a:p>
            <a:r>
              <a:rPr lang="en-US" dirty="0"/>
              <a:t>Because hypothesis tests are based on sample data, we must allow for the possibility of errors.</a:t>
            </a:r>
          </a:p>
          <a:p>
            <a:r>
              <a:rPr lang="en-US" dirty="0"/>
              <a:t>A Type I error is rejecting H</a:t>
            </a:r>
            <a:r>
              <a:rPr lang="en-US" baseline="-25000" dirty="0"/>
              <a:t>0</a:t>
            </a:r>
            <a:r>
              <a:rPr lang="en-US" dirty="0"/>
              <a:t> when it is true. </a:t>
            </a:r>
          </a:p>
          <a:p>
            <a:r>
              <a:rPr lang="en-US" dirty="0"/>
              <a:t>The probability of making a Type I error when the null hypothesis is true as an equality is called the </a:t>
            </a:r>
            <a:r>
              <a:rPr lang="en-US" u="sng" dirty="0"/>
              <a:t>level of significance</a:t>
            </a:r>
            <a:r>
              <a:rPr lang="en-US" dirty="0"/>
              <a:t>.</a:t>
            </a:r>
          </a:p>
          <a:p>
            <a:r>
              <a:rPr lang="en-US" dirty="0"/>
              <a:t>Applications of hypothesis testing that only control the Type I error are often called </a:t>
            </a:r>
            <a:r>
              <a:rPr lang="en-US" u="sng" dirty="0"/>
              <a:t>significance tests</a:t>
            </a:r>
            <a:r>
              <a:rPr lang="en-US" dirty="0"/>
              <a:t>.</a:t>
            </a:r>
          </a:p>
          <a:p>
            <a:endParaRPr lang="en-US" dirty="0"/>
          </a:p>
        </p:txBody>
      </p:sp>
    </p:spTree>
    <p:extLst>
      <p:ext uri="{BB962C8B-B14F-4D97-AF65-F5344CB8AC3E}">
        <p14:creationId xmlns:p14="http://schemas.microsoft.com/office/powerpoint/2010/main" val="1756832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0072-273E-85B9-1833-231AE181F303}"/>
              </a:ext>
            </a:extLst>
          </p:cNvPr>
          <p:cNvSpPr>
            <a:spLocks noGrp="1"/>
          </p:cNvSpPr>
          <p:nvPr>
            <p:ph type="title"/>
          </p:nvPr>
        </p:nvSpPr>
        <p:spPr/>
        <p:txBody>
          <a:bodyPr/>
          <a:lstStyle/>
          <a:p>
            <a:r>
              <a:rPr lang="en-US" dirty="0"/>
              <a:t>Categorical Data</a:t>
            </a:r>
          </a:p>
        </p:txBody>
      </p:sp>
      <p:sp>
        <p:nvSpPr>
          <p:cNvPr id="3" name="Content Placeholder 2">
            <a:extLst>
              <a:ext uri="{FF2B5EF4-FFF2-40B4-BE49-F238E27FC236}">
                <a16:creationId xmlns:a16="http://schemas.microsoft.com/office/drawing/2014/main" id="{D711177A-9FAE-9115-D134-8341CF4FAF98}"/>
              </a:ext>
            </a:extLst>
          </p:cNvPr>
          <p:cNvSpPr>
            <a:spLocks noGrp="1"/>
          </p:cNvSpPr>
          <p:nvPr>
            <p:ph idx="1"/>
          </p:nvPr>
        </p:nvSpPr>
        <p:spPr/>
        <p:txBody>
          <a:bodyPr/>
          <a:lstStyle/>
          <a:p>
            <a:r>
              <a:rPr lang="en-US" dirty="0"/>
              <a:t> Labels or names used to identify an attribute of each element</a:t>
            </a:r>
          </a:p>
          <a:p>
            <a:r>
              <a:rPr lang="en-US" dirty="0"/>
              <a:t> Often referred to as qualitative data </a:t>
            </a:r>
          </a:p>
          <a:p>
            <a:r>
              <a:rPr lang="en-US" dirty="0"/>
              <a:t> Use either the nominal or ordinal scale of measurement</a:t>
            </a:r>
          </a:p>
          <a:p>
            <a:r>
              <a:rPr lang="en-US" dirty="0"/>
              <a:t> Can be either numeric or nonnumeric</a:t>
            </a:r>
          </a:p>
          <a:p>
            <a:r>
              <a:rPr lang="en-US" dirty="0"/>
              <a:t> Appropriate statistical analyses are rather limited</a:t>
            </a:r>
          </a:p>
          <a:p>
            <a:endParaRPr lang="en-US" dirty="0"/>
          </a:p>
        </p:txBody>
      </p:sp>
      <p:pic>
        <p:nvPicPr>
          <p:cNvPr id="4" name="Picture 3">
            <a:extLst>
              <a:ext uri="{FF2B5EF4-FFF2-40B4-BE49-F238E27FC236}">
                <a16:creationId xmlns:a16="http://schemas.microsoft.com/office/drawing/2014/main" id="{0FDDDCEA-89BD-09D6-6FB4-4B97535C9FF8}"/>
              </a:ext>
            </a:extLst>
          </p:cNvPr>
          <p:cNvPicPr>
            <a:picLocks noChangeAspect="1"/>
          </p:cNvPicPr>
          <p:nvPr/>
        </p:nvPicPr>
        <p:blipFill>
          <a:blip r:embed="rId2"/>
          <a:stretch>
            <a:fillRect/>
          </a:stretch>
        </p:blipFill>
        <p:spPr>
          <a:xfrm>
            <a:off x="1307806" y="4580775"/>
            <a:ext cx="2807502" cy="1728586"/>
          </a:xfrm>
          <a:prstGeom prst="rect">
            <a:avLst/>
          </a:prstGeom>
        </p:spPr>
      </p:pic>
      <p:pic>
        <p:nvPicPr>
          <p:cNvPr id="5" name="Picture 4">
            <a:extLst>
              <a:ext uri="{FF2B5EF4-FFF2-40B4-BE49-F238E27FC236}">
                <a16:creationId xmlns:a16="http://schemas.microsoft.com/office/drawing/2014/main" id="{40867C4D-061C-36B7-9853-9195C5B90094}"/>
              </a:ext>
            </a:extLst>
          </p:cNvPr>
          <p:cNvPicPr>
            <a:picLocks noChangeAspect="1"/>
          </p:cNvPicPr>
          <p:nvPr/>
        </p:nvPicPr>
        <p:blipFill rotWithShape="1">
          <a:blip r:embed="rId3"/>
          <a:srcRect l="13715" r="4949" b="9548"/>
          <a:stretch/>
        </p:blipFill>
        <p:spPr>
          <a:xfrm>
            <a:off x="5384110" y="4626190"/>
            <a:ext cx="1569583" cy="1309126"/>
          </a:xfrm>
          <a:prstGeom prst="rect">
            <a:avLst/>
          </a:prstGeom>
        </p:spPr>
      </p:pic>
    </p:spTree>
    <p:extLst>
      <p:ext uri="{BB962C8B-B14F-4D97-AF65-F5344CB8AC3E}">
        <p14:creationId xmlns:p14="http://schemas.microsoft.com/office/powerpoint/2010/main" val="41385843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II Error</a:t>
            </a:r>
          </a:p>
        </p:txBody>
      </p:sp>
      <p:sp>
        <p:nvSpPr>
          <p:cNvPr id="3" name="Content Placeholder 2"/>
          <p:cNvSpPr>
            <a:spLocks noGrp="1"/>
          </p:cNvSpPr>
          <p:nvPr>
            <p:ph idx="1"/>
          </p:nvPr>
        </p:nvSpPr>
        <p:spPr/>
        <p:txBody>
          <a:bodyPr/>
          <a:lstStyle/>
          <a:p>
            <a:r>
              <a:rPr lang="en-US" dirty="0"/>
              <a:t>A Type II error is accepting H</a:t>
            </a:r>
            <a:r>
              <a:rPr lang="en-US" baseline="-25000" dirty="0"/>
              <a:t>0</a:t>
            </a:r>
            <a:r>
              <a:rPr lang="en-US" dirty="0"/>
              <a:t> when it is false.</a:t>
            </a:r>
          </a:p>
          <a:p>
            <a:r>
              <a:rPr lang="en-US" dirty="0"/>
              <a:t>It is difficult to control for the probability of making a Type II error.</a:t>
            </a:r>
          </a:p>
          <a:p>
            <a:r>
              <a:rPr lang="en-US" dirty="0"/>
              <a:t>Statisticians avoid the risk of making a Type II error by using “do not reject H</a:t>
            </a:r>
            <a:r>
              <a:rPr lang="en-US" baseline="-25000" dirty="0"/>
              <a:t>0</a:t>
            </a:r>
            <a:r>
              <a:rPr lang="en-US" dirty="0"/>
              <a:t>” and not “accept H</a:t>
            </a:r>
            <a:r>
              <a:rPr lang="en-US" baseline="-25000" dirty="0"/>
              <a:t>0</a:t>
            </a:r>
            <a:r>
              <a:rPr lang="en-US" dirty="0"/>
              <a:t>”.</a:t>
            </a:r>
          </a:p>
          <a:p>
            <a:endParaRPr lang="en-US" dirty="0"/>
          </a:p>
        </p:txBody>
      </p:sp>
    </p:spTree>
    <p:extLst>
      <p:ext uri="{BB962C8B-B14F-4D97-AF65-F5344CB8AC3E}">
        <p14:creationId xmlns:p14="http://schemas.microsoft.com/office/powerpoint/2010/main" val="39873216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Type II Errors</a:t>
            </a:r>
          </a:p>
        </p:txBody>
      </p:sp>
      <p:sp>
        <p:nvSpPr>
          <p:cNvPr id="4" name="Rectangle 3"/>
          <p:cNvSpPr>
            <a:spLocks noChangeArrowheads="1"/>
          </p:cNvSpPr>
          <p:nvPr/>
        </p:nvSpPr>
        <p:spPr bwMode="auto">
          <a:xfrm>
            <a:off x="3427154" y="3657431"/>
            <a:ext cx="2000250" cy="9334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r>
              <a:rPr lang="en-US" sz="1500">
                <a:solidFill>
                  <a:schemeClr val="tx1"/>
                </a:solidFill>
              </a:rPr>
              <a:t>Correct</a:t>
            </a:r>
          </a:p>
          <a:p>
            <a:r>
              <a:rPr lang="en-US" sz="1500">
                <a:solidFill>
                  <a:schemeClr val="tx1"/>
                </a:solidFill>
              </a:rPr>
              <a:t>Decision</a:t>
            </a:r>
          </a:p>
        </p:txBody>
      </p:sp>
      <p:sp>
        <p:nvSpPr>
          <p:cNvPr id="5" name="Rectangle 4"/>
          <p:cNvSpPr>
            <a:spLocks noChangeArrowheads="1"/>
          </p:cNvSpPr>
          <p:nvPr/>
        </p:nvSpPr>
        <p:spPr bwMode="auto">
          <a:xfrm>
            <a:off x="5446453" y="3657431"/>
            <a:ext cx="1995488" cy="933450"/>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500">
                <a:solidFill>
                  <a:schemeClr val="tx1"/>
                </a:solidFill>
              </a:rPr>
              <a:t>Type II Error</a:t>
            </a:r>
          </a:p>
        </p:txBody>
      </p:sp>
      <p:sp>
        <p:nvSpPr>
          <p:cNvPr id="6" name="Rectangle 5"/>
          <p:cNvSpPr>
            <a:spLocks noChangeArrowheads="1"/>
          </p:cNvSpPr>
          <p:nvPr/>
        </p:nvSpPr>
        <p:spPr bwMode="auto">
          <a:xfrm>
            <a:off x="5446453" y="4606359"/>
            <a:ext cx="1995488" cy="9501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nSpc>
                <a:spcPct val="80000"/>
              </a:lnSpc>
              <a:spcBef>
                <a:spcPct val="20000"/>
              </a:spcBef>
            </a:pPr>
            <a:r>
              <a:rPr lang="en-US" sz="1500">
                <a:solidFill>
                  <a:schemeClr val="tx1"/>
                </a:solidFill>
              </a:rPr>
              <a:t>Correct</a:t>
            </a:r>
          </a:p>
          <a:p>
            <a:pPr>
              <a:lnSpc>
                <a:spcPct val="80000"/>
              </a:lnSpc>
              <a:spcBef>
                <a:spcPct val="20000"/>
              </a:spcBef>
            </a:pPr>
            <a:r>
              <a:rPr lang="en-US" sz="1500">
                <a:solidFill>
                  <a:schemeClr val="tx1"/>
                </a:solidFill>
              </a:rPr>
              <a:t>Decision</a:t>
            </a:r>
          </a:p>
        </p:txBody>
      </p:sp>
      <p:sp>
        <p:nvSpPr>
          <p:cNvPr id="7" name="Rectangle 6"/>
          <p:cNvSpPr>
            <a:spLocks noChangeArrowheads="1"/>
          </p:cNvSpPr>
          <p:nvPr/>
        </p:nvSpPr>
        <p:spPr bwMode="auto">
          <a:xfrm>
            <a:off x="3433107" y="4606359"/>
            <a:ext cx="1995488" cy="950119"/>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wrap="none" anchor="ctr"/>
          <a:lstStyle/>
          <a:p>
            <a:r>
              <a:rPr lang="en-US" sz="1500">
                <a:solidFill>
                  <a:schemeClr val="tx1"/>
                </a:solidFill>
              </a:rPr>
              <a:t>Type I Error</a:t>
            </a:r>
            <a:endParaRPr lang="en-US" sz="1350">
              <a:solidFill>
                <a:schemeClr val="tx1"/>
              </a:solidFill>
            </a:endParaRPr>
          </a:p>
        </p:txBody>
      </p:sp>
      <p:sp>
        <p:nvSpPr>
          <p:cNvPr id="8" name="Rectangle 7"/>
          <p:cNvSpPr>
            <a:spLocks noChangeArrowheads="1"/>
          </p:cNvSpPr>
          <p:nvPr/>
        </p:nvSpPr>
        <p:spPr bwMode="auto">
          <a:xfrm>
            <a:off x="1503105" y="4609930"/>
            <a:ext cx="1940719" cy="947738"/>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sz="1500" b="1">
                <a:solidFill>
                  <a:schemeClr val="tx1"/>
                </a:solidFill>
              </a:rPr>
              <a:t>Reject</a:t>
            </a:r>
            <a:r>
              <a:rPr lang="en-US" sz="1500">
                <a:solidFill>
                  <a:schemeClr val="tx1"/>
                </a:solidFill>
              </a:rPr>
              <a:t> </a:t>
            </a:r>
            <a:r>
              <a:rPr lang="en-US" sz="1500" b="1" i="1">
                <a:solidFill>
                  <a:schemeClr val="tx1"/>
                </a:solidFill>
              </a:rPr>
              <a:t>H</a:t>
            </a:r>
            <a:r>
              <a:rPr lang="en-US" sz="1500" b="1" baseline="-25000">
                <a:solidFill>
                  <a:schemeClr val="tx1"/>
                </a:solidFill>
              </a:rPr>
              <a:t>0</a:t>
            </a:r>
          </a:p>
          <a:p>
            <a:r>
              <a:rPr lang="en-US" sz="1500">
                <a:solidFill>
                  <a:schemeClr val="tx1"/>
                </a:solidFill>
              </a:rPr>
              <a:t>(Conclude </a:t>
            </a:r>
            <a:r>
              <a:rPr lang="en-US" sz="1500" i="1">
                <a:solidFill>
                  <a:schemeClr val="tx1"/>
                </a:solidFill>
              </a:rPr>
              <a:t>m</a:t>
            </a:r>
            <a:r>
              <a:rPr lang="en-US" sz="1500">
                <a:solidFill>
                  <a:schemeClr val="tx1"/>
                </a:solidFill>
              </a:rPr>
              <a:t> &gt; 12)</a:t>
            </a:r>
            <a:endParaRPr lang="en-US" sz="1500" baseline="-25000">
              <a:solidFill>
                <a:schemeClr val="tx1"/>
              </a:solidFill>
            </a:endParaRPr>
          </a:p>
        </p:txBody>
      </p:sp>
      <p:sp>
        <p:nvSpPr>
          <p:cNvPr id="9" name="Rectangle 8"/>
          <p:cNvSpPr>
            <a:spLocks noChangeArrowheads="1"/>
          </p:cNvSpPr>
          <p:nvPr/>
        </p:nvSpPr>
        <p:spPr bwMode="auto">
          <a:xfrm>
            <a:off x="1509057" y="3657431"/>
            <a:ext cx="1914525" cy="93345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sz="1500" b="1" dirty="0">
                <a:solidFill>
                  <a:schemeClr val="tx1"/>
                </a:solidFill>
              </a:rPr>
              <a:t>Do Not reject</a:t>
            </a:r>
            <a:r>
              <a:rPr lang="en-US" sz="1500" dirty="0">
                <a:solidFill>
                  <a:schemeClr val="tx1"/>
                </a:solidFill>
              </a:rPr>
              <a:t> </a:t>
            </a:r>
            <a:r>
              <a:rPr lang="en-US" sz="1500" b="1" i="1" dirty="0">
                <a:solidFill>
                  <a:schemeClr val="tx1"/>
                </a:solidFill>
              </a:rPr>
              <a:t>H</a:t>
            </a:r>
            <a:r>
              <a:rPr lang="en-US" sz="1500" b="1" baseline="-25000" dirty="0">
                <a:solidFill>
                  <a:schemeClr val="tx1"/>
                </a:solidFill>
              </a:rPr>
              <a:t>0</a:t>
            </a:r>
          </a:p>
          <a:p>
            <a:r>
              <a:rPr lang="en-US" sz="1500" dirty="0">
                <a:solidFill>
                  <a:schemeClr val="tx1"/>
                </a:solidFill>
              </a:rPr>
              <a:t>(Conclude</a:t>
            </a:r>
            <a:r>
              <a:rPr lang="en-US" sz="1200" dirty="0">
                <a:solidFill>
                  <a:schemeClr val="tx1"/>
                </a:solidFill>
              </a:rPr>
              <a:t> </a:t>
            </a:r>
            <a:r>
              <a:rPr lang="en-US" sz="1500" i="1" dirty="0">
                <a:solidFill>
                  <a:schemeClr val="tx1"/>
                </a:solidFill>
              </a:rPr>
              <a:t>m</a:t>
            </a:r>
            <a:r>
              <a:rPr lang="en-US" sz="1500" dirty="0">
                <a:solidFill>
                  <a:schemeClr val="tx1"/>
                </a:solidFill>
              </a:rPr>
              <a:t> </a:t>
            </a:r>
            <a:r>
              <a:rPr lang="en-US" sz="1500" u="sng" dirty="0">
                <a:solidFill>
                  <a:schemeClr val="tx1"/>
                </a:solidFill>
              </a:rPr>
              <a:t>&lt;</a:t>
            </a:r>
            <a:r>
              <a:rPr lang="en-US" sz="1500" dirty="0">
                <a:solidFill>
                  <a:schemeClr val="tx1"/>
                </a:solidFill>
              </a:rPr>
              <a:t> 12)</a:t>
            </a:r>
            <a:endParaRPr lang="en-US" sz="1200" dirty="0">
              <a:solidFill>
                <a:schemeClr val="tx1"/>
              </a:solidFill>
            </a:endParaRPr>
          </a:p>
        </p:txBody>
      </p:sp>
      <p:sp>
        <p:nvSpPr>
          <p:cNvPr id="10" name="Rectangle 9"/>
          <p:cNvSpPr>
            <a:spLocks noChangeArrowheads="1"/>
          </p:cNvSpPr>
          <p:nvPr/>
        </p:nvSpPr>
        <p:spPr bwMode="auto">
          <a:xfrm>
            <a:off x="3431916" y="2834708"/>
            <a:ext cx="1995488" cy="81915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sz="1500" b="1" i="1" dirty="0">
                <a:solidFill>
                  <a:schemeClr val="tx1"/>
                </a:solidFill>
              </a:rPr>
              <a:t>H</a:t>
            </a:r>
            <a:r>
              <a:rPr lang="en-US" sz="1500" b="1" baseline="-25000" dirty="0">
                <a:solidFill>
                  <a:schemeClr val="tx1"/>
                </a:solidFill>
              </a:rPr>
              <a:t>0 </a:t>
            </a:r>
            <a:r>
              <a:rPr lang="en-US" sz="1500" b="1" dirty="0">
                <a:solidFill>
                  <a:schemeClr val="tx1"/>
                </a:solidFill>
              </a:rPr>
              <a:t>True</a:t>
            </a:r>
          </a:p>
          <a:p>
            <a:r>
              <a:rPr lang="en-US" sz="1500" dirty="0">
                <a:solidFill>
                  <a:schemeClr val="tx1"/>
                </a:solidFill>
              </a:rPr>
              <a:t>(</a:t>
            </a:r>
            <a:r>
              <a:rPr lang="en-US" sz="1500" i="1" dirty="0">
                <a:solidFill>
                  <a:schemeClr val="tx1"/>
                </a:solidFill>
              </a:rPr>
              <a:t>m</a:t>
            </a:r>
            <a:r>
              <a:rPr lang="en-US" sz="1500" dirty="0">
                <a:solidFill>
                  <a:schemeClr val="tx1"/>
                </a:solidFill>
              </a:rPr>
              <a:t> </a:t>
            </a:r>
            <a:r>
              <a:rPr lang="en-US" sz="1500" u="sng" dirty="0">
                <a:solidFill>
                  <a:schemeClr val="tx1"/>
                </a:solidFill>
              </a:rPr>
              <a:t>&lt;</a:t>
            </a:r>
            <a:r>
              <a:rPr lang="en-US" sz="1500" dirty="0">
                <a:solidFill>
                  <a:schemeClr val="tx1"/>
                </a:solidFill>
              </a:rPr>
              <a:t> 12)</a:t>
            </a:r>
          </a:p>
        </p:txBody>
      </p:sp>
      <p:sp>
        <p:nvSpPr>
          <p:cNvPr id="11" name="Rectangle 10"/>
          <p:cNvSpPr>
            <a:spLocks noChangeArrowheads="1"/>
          </p:cNvSpPr>
          <p:nvPr/>
        </p:nvSpPr>
        <p:spPr bwMode="auto">
          <a:xfrm>
            <a:off x="5446453" y="2834708"/>
            <a:ext cx="1995488" cy="819150"/>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r>
              <a:rPr lang="en-US" sz="1500" b="1" i="1">
                <a:solidFill>
                  <a:schemeClr val="tx1"/>
                </a:solidFill>
              </a:rPr>
              <a:t>H</a:t>
            </a:r>
            <a:r>
              <a:rPr lang="en-US" b="1" baseline="-25000">
                <a:solidFill>
                  <a:schemeClr val="tx1"/>
                </a:solidFill>
              </a:rPr>
              <a:t>0 </a:t>
            </a:r>
            <a:r>
              <a:rPr lang="en-US" sz="1500" b="1">
                <a:solidFill>
                  <a:schemeClr val="tx1"/>
                </a:solidFill>
              </a:rPr>
              <a:t>False</a:t>
            </a:r>
          </a:p>
          <a:p>
            <a:r>
              <a:rPr lang="en-US" sz="1500">
                <a:solidFill>
                  <a:schemeClr val="tx1"/>
                </a:solidFill>
              </a:rPr>
              <a:t>(</a:t>
            </a:r>
            <a:r>
              <a:rPr lang="en-US" sz="1500" i="1">
                <a:solidFill>
                  <a:schemeClr val="tx1"/>
                </a:solidFill>
              </a:rPr>
              <a:t>m</a:t>
            </a:r>
            <a:r>
              <a:rPr lang="en-US" sz="1500">
                <a:solidFill>
                  <a:schemeClr val="tx1"/>
                </a:solidFill>
              </a:rPr>
              <a:t> &gt; 12)</a:t>
            </a:r>
          </a:p>
        </p:txBody>
      </p:sp>
      <p:sp>
        <p:nvSpPr>
          <p:cNvPr id="12" name="Rectangle 11"/>
          <p:cNvSpPr>
            <a:spLocks noChangeArrowheads="1"/>
          </p:cNvSpPr>
          <p:nvPr/>
        </p:nvSpPr>
        <p:spPr bwMode="auto">
          <a:xfrm>
            <a:off x="1488816" y="3289527"/>
            <a:ext cx="1924050" cy="357188"/>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r>
              <a:rPr lang="en-US" sz="1500" b="1" dirty="0">
                <a:solidFill>
                  <a:schemeClr val="bg1"/>
                </a:solidFill>
              </a:rPr>
              <a:t>Conclusion</a:t>
            </a:r>
          </a:p>
        </p:txBody>
      </p:sp>
      <p:sp>
        <p:nvSpPr>
          <p:cNvPr id="13" name="Rectangle 12"/>
          <p:cNvSpPr>
            <a:spLocks noChangeArrowheads="1"/>
          </p:cNvSpPr>
          <p:nvPr/>
        </p:nvSpPr>
        <p:spPr bwMode="auto">
          <a:xfrm>
            <a:off x="3417628" y="2417990"/>
            <a:ext cx="4043363" cy="37147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txBody>
          <a:bodyPr wrap="none" anchor="ctr"/>
          <a:lstStyle/>
          <a:p>
            <a:r>
              <a:rPr lang="en-US" sz="1500" b="1" dirty="0">
                <a:solidFill>
                  <a:schemeClr val="bg1"/>
                </a:solidFill>
              </a:rPr>
              <a:t>Population Condition </a:t>
            </a:r>
          </a:p>
        </p:txBody>
      </p:sp>
      <p:grpSp>
        <p:nvGrpSpPr>
          <p:cNvPr id="14" name="Group 14"/>
          <p:cNvGrpSpPr>
            <a:grpSpLocks/>
          </p:cNvGrpSpPr>
          <p:nvPr/>
        </p:nvGrpSpPr>
        <p:grpSpPr bwMode="auto">
          <a:xfrm>
            <a:off x="1503104" y="2818040"/>
            <a:ext cx="5943600" cy="2743200"/>
            <a:chOff x="420" y="1464"/>
            <a:chExt cx="4992" cy="2304"/>
          </a:xfrm>
        </p:grpSpPr>
        <p:sp>
          <p:nvSpPr>
            <p:cNvPr id="15" name="Line 15"/>
            <p:cNvSpPr>
              <a:spLocks noChangeShapeType="1"/>
            </p:cNvSpPr>
            <p:nvPr/>
          </p:nvSpPr>
          <p:spPr bwMode="auto">
            <a:xfrm>
              <a:off x="3720" y="1482"/>
              <a:ext cx="0" cy="2280"/>
            </a:xfrm>
            <a:prstGeom prst="line">
              <a:avLst/>
            </a:prstGeom>
            <a:noFill/>
            <a:ln w="57150">
              <a:solidFill>
                <a:srgbClr val="B2B2B2"/>
              </a:solidFill>
              <a:round/>
              <a:headEnd/>
              <a:tailEnd/>
            </a:ln>
            <a:effectLst/>
          </p:spPr>
          <p:txBody>
            <a:bodyPr/>
            <a:lstStyle/>
            <a:p>
              <a:endParaRPr lang="en-US" sz="1200"/>
            </a:p>
          </p:txBody>
        </p:sp>
        <p:sp>
          <p:nvSpPr>
            <p:cNvPr id="16" name="Rectangle 16"/>
            <p:cNvSpPr>
              <a:spLocks noChangeArrowheads="1"/>
            </p:cNvSpPr>
            <p:nvPr/>
          </p:nvSpPr>
          <p:spPr bwMode="auto">
            <a:xfrm>
              <a:off x="2040" y="1464"/>
              <a:ext cx="3372" cy="2304"/>
            </a:xfrm>
            <a:prstGeom prst="rect">
              <a:avLst/>
            </a:prstGeom>
            <a:noFill/>
            <a:ln w="57150">
              <a:solidFill>
                <a:srgbClr val="B2B2B2"/>
              </a:solidFill>
              <a:miter lim="800000"/>
              <a:headEnd/>
              <a:tailEnd/>
            </a:ln>
            <a:effectLst/>
          </p:spPr>
          <p:txBody>
            <a:bodyPr wrap="none" anchor="ctr"/>
            <a:lstStyle/>
            <a:p>
              <a:endParaRPr lang="en-US" sz="1200"/>
            </a:p>
          </p:txBody>
        </p:sp>
        <p:sp>
          <p:nvSpPr>
            <p:cNvPr id="17" name="Line 17"/>
            <p:cNvSpPr>
              <a:spLocks noChangeShapeType="1"/>
            </p:cNvSpPr>
            <p:nvPr/>
          </p:nvSpPr>
          <p:spPr bwMode="auto">
            <a:xfrm rot="-5400000">
              <a:off x="3720" y="480"/>
              <a:ext cx="0" cy="3372"/>
            </a:xfrm>
            <a:prstGeom prst="line">
              <a:avLst/>
            </a:prstGeom>
            <a:noFill/>
            <a:ln w="57150">
              <a:solidFill>
                <a:srgbClr val="B2B2B2"/>
              </a:solidFill>
              <a:round/>
              <a:headEnd/>
              <a:tailEnd/>
            </a:ln>
            <a:effectLst/>
          </p:spPr>
          <p:txBody>
            <a:bodyPr/>
            <a:lstStyle/>
            <a:p>
              <a:endParaRPr lang="en-US" sz="1200"/>
            </a:p>
          </p:txBody>
        </p:sp>
        <p:sp>
          <p:nvSpPr>
            <p:cNvPr id="18" name="Rectangle 18"/>
            <p:cNvSpPr>
              <a:spLocks noChangeArrowheads="1"/>
            </p:cNvSpPr>
            <p:nvPr/>
          </p:nvSpPr>
          <p:spPr bwMode="auto">
            <a:xfrm>
              <a:off x="420" y="2172"/>
              <a:ext cx="1620" cy="1596"/>
            </a:xfrm>
            <a:prstGeom prst="rect">
              <a:avLst/>
            </a:prstGeom>
            <a:noFill/>
            <a:ln w="57150">
              <a:solidFill>
                <a:srgbClr val="B2B2B2"/>
              </a:solidFill>
              <a:miter lim="800000"/>
              <a:headEnd/>
              <a:tailEnd/>
            </a:ln>
            <a:effectLst/>
          </p:spPr>
          <p:txBody>
            <a:bodyPr wrap="none" anchor="ctr"/>
            <a:lstStyle/>
            <a:p>
              <a:endParaRPr lang="en-US" sz="1200"/>
            </a:p>
          </p:txBody>
        </p:sp>
        <p:sp>
          <p:nvSpPr>
            <p:cNvPr id="19" name="Line 19"/>
            <p:cNvSpPr>
              <a:spLocks noChangeShapeType="1"/>
            </p:cNvSpPr>
            <p:nvPr/>
          </p:nvSpPr>
          <p:spPr bwMode="auto">
            <a:xfrm rot="-5400000">
              <a:off x="1233" y="2154"/>
              <a:ext cx="0" cy="1608"/>
            </a:xfrm>
            <a:prstGeom prst="line">
              <a:avLst/>
            </a:prstGeom>
            <a:noFill/>
            <a:ln w="57150">
              <a:solidFill>
                <a:srgbClr val="B2B2B2"/>
              </a:solidFill>
              <a:round/>
              <a:headEnd/>
              <a:tailEnd/>
            </a:ln>
            <a:effectLst/>
          </p:spPr>
          <p:txBody>
            <a:bodyPr/>
            <a:lstStyle/>
            <a:p>
              <a:endParaRPr lang="en-US" sz="1200"/>
            </a:p>
          </p:txBody>
        </p:sp>
        <p:sp>
          <p:nvSpPr>
            <p:cNvPr id="20" name="Line 20"/>
            <p:cNvSpPr>
              <a:spLocks noChangeShapeType="1"/>
            </p:cNvSpPr>
            <p:nvPr/>
          </p:nvSpPr>
          <p:spPr bwMode="auto">
            <a:xfrm rot="-5400000">
              <a:off x="3720" y="1272"/>
              <a:ext cx="0" cy="3372"/>
            </a:xfrm>
            <a:prstGeom prst="line">
              <a:avLst/>
            </a:prstGeom>
            <a:noFill/>
            <a:ln w="57150">
              <a:solidFill>
                <a:srgbClr val="B2B2B2"/>
              </a:solidFill>
              <a:round/>
              <a:headEnd/>
              <a:tailEnd/>
            </a:ln>
            <a:effectLst/>
          </p:spPr>
          <p:txBody>
            <a:bodyPr/>
            <a:lstStyle/>
            <a:p>
              <a:endParaRPr lang="en-US" sz="1200"/>
            </a:p>
          </p:txBody>
        </p:sp>
      </p:grpSp>
    </p:spTree>
    <p:extLst>
      <p:ext uri="{BB962C8B-B14F-4D97-AF65-F5344CB8AC3E}">
        <p14:creationId xmlns:p14="http://schemas.microsoft.com/office/powerpoint/2010/main" val="156242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88C2-2615-0E59-7985-1E60F3733FA9}"/>
              </a:ext>
            </a:extLst>
          </p:cNvPr>
          <p:cNvSpPr>
            <a:spLocks noGrp="1"/>
          </p:cNvSpPr>
          <p:nvPr>
            <p:ph type="title"/>
          </p:nvPr>
        </p:nvSpPr>
        <p:spPr/>
        <p:txBody>
          <a:bodyPr/>
          <a:lstStyle/>
          <a:p>
            <a:endParaRPr lang="en-US"/>
          </a:p>
        </p:txBody>
      </p:sp>
      <p:pic>
        <p:nvPicPr>
          <p:cNvPr id="5" name="Content Placeholder 4" descr="A screenshot of a test results&#10;&#10;Description automatically generated">
            <a:extLst>
              <a:ext uri="{FF2B5EF4-FFF2-40B4-BE49-F238E27FC236}">
                <a16:creationId xmlns:a16="http://schemas.microsoft.com/office/drawing/2014/main" id="{24E4DE16-FBCE-AC73-22A7-3EEC26E3255A}"/>
              </a:ext>
            </a:extLst>
          </p:cNvPr>
          <p:cNvPicPr>
            <a:picLocks noGrp="1" noChangeAspect="1"/>
          </p:cNvPicPr>
          <p:nvPr>
            <p:ph idx="1"/>
          </p:nvPr>
        </p:nvPicPr>
        <p:blipFill>
          <a:blip r:embed="rId2"/>
          <a:stretch>
            <a:fillRect/>
          </a:stretch>
        </p:blipFill>
        <p:spPr>
          <a:xfrm>
            <a:off x="-4464" y="865360"/>
            <a:ext cx="8519814" cy="4624613"/>
          </a:xfrm>
        </p:spPr>
      </p:pic>
    </p:spTree>
    <p:extLst>
      <p:ext uri="{BB962C8B-B14F-4D97-AF65-F5344CB8AC3E}">
        <p14:creationId xmlns:p14="http://schemas.microsoft.com/office/powerpoint/2010/main" val="41687996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295F-E607-160F-CB4A-0D4B0F0BF48A}"/>
              </a:ext>
            </a:extLst>
          </p:cNvPr>
          <p:cNvSpPr>
            <a:spLocks noGrp="1"/>
          </p:cNvSpPr>
          <p:nvPr>
            <p:ph type="title"/>
          </p:nvPr>
        </p:nvSpPr>
        <p:spPr/>
        <p:txBody>
          <a:bodyPr/>
          <a:lstStyle/>
          <a:p>
            <a:r>
              <a:rPr lang="en-US" sz="3300" i="1" dirty="0"/>
              <a:t>Example:</a:t>
            </a:r>
            <a:endParaRPr lang="en-US" dirty="0"/>
          </a:p>
        </p:txBody>
      </p:sp>
      <p:sp>
        <p:nvSpPr>
          <p:cNvPr id="3" name="Content Placeholder 2">
            <a:extLst>
              <a:ext uri="{FF2B5EF4-FFF2-40B4-BE49-F238E27FC236}">
                <a16:creationId xmlns:a16="http://schemas.microsoft.com/office/drawing/2014/main" id="{627564BF-0794-645B-F384-B839BCE27B82}"/>
              </a:ext>
            </a:extLst>
          </p:cNvPr>
          <p:cNvSpPr>
            <a:spLocks noGrp="1"/>
          </p:cNvSpPr>
          <p:nvPr>
            <p:ph idx="1"/>
          </p:nvPr>
        </p:nvSpPr>
        <p:spPr/>
        <p:txBody>
          <a:bodyPr/>
          <a:lstStyle/>
          <a:p>
            <a:pPr marL="0" indent="0">
              <a:buNone/>
            </a:pPr>
            <a:r>
              <a:rPr lang="en-US" sz="2100" i="1" dirty="0"/>
              <a:t>According to Mars, Inc., 20% of all M&amp;Ms produced are blue. Based on your experience, you think that the percent of blue M&amp;Ms in a bag is usually more than 20%. Use sample data from one bag of M&amp;Ms to perform a hypothesis test for the population proportion. </a:t>
            </a:r>
            <a:r>
              <a:rPr lang="en-US" sz="2100" b="1" i="1" dirty="0">
                <a:highlight>
                  <a:srgbClr val="FFFF00"/>
                </a:highlight>
              </a:rPr>
              <a:t>You will test your hypothesis that the proportion of blue M&amp;Ms is greater than 20%</a:t>
            </a:r>
            <a:r>
              <a:rPr lang="en-US" sz="2100" i="1" dirty="0"/>
              <a:t>.</a:t>
            </a:r>
          </a:p>
          <a:p>
            <a:pPr marL="0" indent="0">
              <a:buNone/>
            </a:pPr>
            <a:endParaRPr lang="en-US" dirty="0"/>
          </a:p>
        </p:txBody>
      </p:sp>
    </p:spTree>
    <p:extLst>
      <p:ext uri="{BB962C8B-B14F-4D97-AF65-F5344CB8AC3E}">
        <p14:creationId xmlns:p14="http://schemas.microsoft.com/office/powerpoint/2010/main" val="29318099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383D-F748-EAD8-50A5-20F54F31C0B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8695C8D-1CE1-D88E-AF4F-D722CBE8569C}"/>
              </a:ext>
            </a:extLst>
          </p:cNvPr>
          <p:cNvSpPr>
            <a:spLocks noGrp="1"/>
          </p:cNvSpPr>
          <p:nvPr>
            <p:ph idx="1"/>
          </p:nvPr>
        </p:nvSpPr>
        <p:spPr>
          <a:xfrm>
            <a:off x="628650" y="2226469"/>
            <a:ext cx="7886700" cy="3500438"/>
          </a:xfrm>
        </p:spPr>
        <p:txBody>
          <a:bodyPr>
            <a:normAutofit fontScale="92500" lnSpcReduction="20000"/>
          </a:bodyPr>
          <a:lstStyle/>
          <a:p>
            <a:pPr marL="0" indent="0">
              <a:buNone/>
              <a:defRPr/>
            </a:pPr>
            <a:r>
              <a:rPr lang="en-US" sz="2100" i="1" dirty="0"/>
              <a:t>According to Mars, Inc., 20% of all M&amp;Ms produced are blue. Based on your experience, you think that the percent of blue M&amp;Ms in a bag is usually more than 20%. Use sample data from one bag of M&amp;Ms to perform a hypothesis test for the population proportion. </a:t>
            </a:r>
            <a:r>
              <a:rPr lang="en-US" sz="2100" b="1" i="1" dirty="0">
                <a:highlight>
                  <a:srgbClr val="FFFF00"/>
                </a:highlight>
              </a:rPr>
              <a:t>You will test your hypothesis that the proportion of blue M&amp;Ms is greater than 20%</a:t>
            </a:r>
            <a:r>
              <a:rPr lang="en-US" sz="2100" i="1" dirty="0"/>
              <a:t>.</a:t>
            </a:r>
            <a:endParaRPr lang="en-US" sz="2100" dirty="0"/>
          </a:p>
          <a:p>
            <a:pPr marL="0" indent="0">
              <a:buNone/>
              <a:defRPr/>
            </a:pPr>
            <a:r>
              <a:rPr lang="en-US" sz="2100" dirty="0">
                <a:solidFill>
                  <a:srgbClr val="FF0000"/>
                </a:solidFill>
              </a:rPr>
              <a:t>The null and alternate hypotheses would be written as:</a:t>
            </a:r>
          </a:p>
          <a:p>
            <a:pPr marL="0" indent="0">
              <a:buNone/>
              <a:defRPr/>
            </a:pPr>
            <a:r>
              <a:rPr lang="en-US" sz="2100" b="1" dirty="0">
                <a:solidFill>
                  <a:srgbClr val="FF0000"/>
                </a:solidFill>
              </a:rPr>
              <a:t>H</a:t>
            </a:r>
            <a:r>
              <a:rPr lang="en-US" sz="2100" b="1" baseline="-25000" dirty="0">
                <a:solidFill>
                  <a:srgbClr val="FF0000"/>
                </a:solidFill>
              </a:rPr>
              <a:t>0</a:t>
            </a:r>
            <a:r>
              <a:rPr lang="en-US" sz="2100" b="1" dirty="0">
                <a:solidFill>
                  <a:srgbClr val="FF0000"/>
                </a:solidFill>
              </a:rPr>
              <a:t> : p = .20 </a:t>
            </a:r>
          </a:p>
          <a:p>
            <a:pPr marL="0" indent="0">
              <a:buNone/>
              <a:defRPr/>
            </a:pPr>
            <a:r>
              <a:rPr lang="en-US" sz="2100" b="1" dirty="0">
                <a:solidFill>
                  <a:srgbClr val="FF0000"/>
                </a:solidFill>
              </a:rPr>
              <a:t>H</a:t>
            </a:r>
            <a:r>
              <a:rPr lang="en-US" sz="2100" b="1" baseline="-25000" dirty="0">
                <a:solidFill>
                  <a:srgbClr val="FF0000"/>
                </a:solidFill>
              </a:rPr>
              <a:t>a</a:t>
            </a:r>
            <a:r>
              <a:rPr lang="en-US" sz="2100" b="1" dirty="0">
                <a:solidFill>
                  <a:srgbClr val="FF0000"/>
                </a:solidFill>
              </a:rPr>
              <a:t> : p &gt; .20 </a:t>
            </a:r>
          </a:p>
          <a:p>
            <a:pPr marL="0" indent="0">
              <a:buNone/>
              <a:defRPr/>
            </a:pPr>
            <a:r>
              <a:rPr lang="en-US" sz="2100" dirty="0">
                <a:solidFill>
                  <a:srgbClr val="FF0000"/>
                </a:solidFill>
              </a:rPr>
              <a:t>H</a:t>
            </a:r>
            <a:r>
              <a:rPr lang="en-US" sz="2100" baseline="-25000" dirty="0">
                <a:solidFill>
                  <a:srgbClr val="FF0000"/>
                </a:solidFill>
              </a:rPr>
              <a:t>a</a:t>
            </a:r>
            <a:r>
              <a:rPr lang="en-US" sz="2100" dirty="0">
                <a:solidFill>
                  <a:srgbClr val="FF0000"/>
                </a:solidFill>
              </a:rPr>
              <a:t> is written with a &gt; symbol because you are testing whether the proportion of blue M&amp;Ms is </a:t>
            </a:r>
            <a:r>
              <a:rPr lang="en-US" sz="2100" b="1" dirty="0">
                <a:solidFill>
                  <a:srgbClr val="FF0000"/>
                </a:solidFill>
              </a:rPr>
              <a:t>greater than</a:t>
            </a:r>
            <a:r>
              <a:rPr lang="en-US" sz="2100" dirty="0">
                <a:solidFill>
                  <a:srgbClr val="FF0000"/>
                </a:solidFill>
              </a:rPr>
              <a:t> 20%. Note that </a:t>
            </a:r>
            <a:r>
              <a:rPr lang="en-US" sz="2100" b="1" dirty="0">
                <a:solidFill>
                  <a:srgbClr val="FF0000"/>
                </a:solidFill>
              </a:rPr>
              <a:t>this is a one-sided test</a:t>
            </a:r>
            <a:r>
              <a:rPr lang="en-US" sz="2100" dirty="0">
                <a:solidFill>
                  <a:srgbClr val="FF0000"/>
                </a:solidFill>
              </a:rPr>
              <a:t>.</a:t>
            </a:r>
            <a:endParaRPr lang="en-US" sz="2100" i="1" dirty="0">
              <a:solidFill>
                <a:srgbClr val="FF0000"/>
              </a:solidFill>
            </a:endParaRPr>
          </a:p>
          <a:p>
            <a:endParaRPr lang="en-US" dirty="0"/>
          </a:p>
        </p:txBody>
      </p:sp>
    </p:spTree>
    <p:extLst>
      <p:ext uri="{BB962C8B-B14F-4D97-AF65-F5344CB8AC3E}">
        <p14:creationId xmlns:p14="http://schemas.microsoft.com/office/powerpoint/2010/main" val="3269207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F69AA-026A-93BA-7FC4-71A070B2D10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E18A12C-1A89-332D-8214-2C97E7025237}"/>
              </a:ext>
            </a:extLst>
          </p:cNvPr>
          <p:cNvSpPr>
            <a:spLocks noGrp="1"/>
          </p:cNvSpPr>
          <p:nvPr>
            <p:ph idx="1"/>
          </p:nvPr>
        </p:nvSpPr>
        <p:spPr/>
        <p:txBody>
          <a:bodyPr/>
          <a:lstStyle/>
          <a:p>
            <a:pPr marL="0" indent="0">
              <a:buNone/>
            </a:pPr>
            <a:r>
              <a:rPr lang="en-US" sz="2100" i="1" dirty="0"/>
              <a:t>A sleep study collected data from a random sample of 45 college students and recorded the hours of sleep on a particular night for each student. The mean hours of sleep for the students in the sample was 7.29 hours. Published data has indicated that the nightly hours of sleep for the general population is normally distributed with a mean of 7.75 hours and a population standard deviation of 1.44 hours. The sleep study wants to test if college students get a different number of average hours of sleep per night than the general population.</a:t>
            </a:r>
            <a:endParaRPr lang="en-US" sz="2100" b="1" dirty="0"/>
          </a:p>
          <a:p>
            <a:endParaRPr lang="en-US" dirty="0"/>
          </a:p>
        </p:txBody>
      </p:sp>
    </p:spTree>
    <p:extLst>
      <p:ext uri="{BB962C8B-B14F-4D97-AF65-F5344CB8AC3E}">
        <p14:creationId xmlns:p14="http://schemas.microsoft.com/office/powerpoint/2010/main" val="39027750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a:xfrm>
            <a:off x="628650" y="1131094"/>
            <a:ext cx="7886700" cy="994172"/>
          </a:xfrm>
        </p:spPr>
        <p:txBody>
          <a:bodyPr>
            <a:normAutofit/>
          </a:bodyPr>
          <a:lstStyle/>
          <a:p>
            <a:r>
              <a:rPr lang="en-US" altLang="en-US" b="1" dirty="0"/>
              <a:t>Example:</a:t>
            </a:r>
          </a:p>
        </p:txBody>
      </p:sp>
      <p:sp>
        <p:nvSpPr>
          <p:cNvPr id="3076" name="Rectangle 3"/>
          <p:cNvSpPr>
            <a:spLocks noGrp="1" noChangeArrowheads="1"/>
          </p:cNvSpPr>
          <p:nvPr>
            <p:ph type="body" idx="1"/>
          </p:nvPr>
        </p:nvSpPr>
        <p:spPr>
          <a:xfrm>
            <a:off x="628650" y="2226469"/>
            <a:ext cx="7886700" cy="3500438"/>
          </a:xfrm>
        </p:spPr>
        <p:txBody>
          <a:bodyPr>
            <a:noAutofit/>
          </a:bodyPr>
          <a:lstStyle/>
          <a:p>
            <a:pPr marL="0" indent="0">
              <a:buNone/>
              <a:defRPr/>
            </a:pPr>
            <a:r>
              <a:rPr lang="en-US" sz="1350" i="1" dirty="0"/>
              <a:t>A sleep study collected data from a random sample of 45 college students and recorded the hours of sleep on a particular night for each student. The mean hours of sleep for the students in the sample was 7.29 hours. Published data has indicated that the nightly hours of sleep for the general population is normally distributed with a mean of 7.75 hours and a population standard deviation of 1.44 hours. The sleep study wants to test if college students get a different number of average hours of sleep per night than the general population.</a:t>
            </a:r>
            <a:endParaRPr lang="en-US" sz="1350" b="1" dirty="0"/>
          </a:p>
          <a:p>
            <a:pPr marL="0" indent="0">
              <a:buNone/>
              <a:defRPr/>
            </a:pPr>
            <a:r>
              <a:rPr lang="en-US" sz="1350" dirty="0"/>
              <a:t>The null and alternate hypotheses would be written as:</a:t>
            </a:r>
          </a:p>
          <a:p>
            <a:pPr marL="0" indent="0">
              <a:buNone/>
              <a:defRPr/>
            </a:pPr>
            <a:r>
              <a:rPr lang="en-US" sz="1350" dirty="0">
                <a:solidFill>
                  <a:srgbClr val="FF0000"/>
                </a:solidFill>
              </a:rPr>
              <a:t>H</a:t>
            </a:r>
            <a:r>
              <a:rPr lang="en-US" sz="1350" baseline="-25000" dirty="0">
                <a:solidFill>
                  <a:srgbClr val="FF0000"/>
                </a:solidFill>
              </a:rPr>
              <a:t>0</a:t>
            </a:r>
            <a:r>
              <a:rPr lang="en-US" sz="1350" dirty="0">
                <a:solidFill>
                  <a:srgbClr val="FF0000"/>
                </a:solidFill>
              </a:rPr>
              <a:t>: µ = 7.75</a:t>
            </a:r>
            <a:r>
              <a:rPr lang="en-US" sz="1350" b="1" dirty="0">
                <a:solidFill>
                  <a:srgbClr val="FF0000"/>
                </a:solidFill>
              </a:rPr>
              <a:t> </a:t>
            </a:r>
          </a:p>
          <a:p>
            <a:pPr marL="0" indent="0">
              <a:buNone/>
              <a:defRPr/>
            </a:pPr>
            <a:r>
              <a:rPr lang="en-US" sz="1350" dirty="0">
                <a:solidFill>
                  <a:srgbClr val="FF0000"/>
                </a:solidFill>
              </a:rPr>
              <a:t>H</a:t>
            </a:r>
            <a:r>
              <a:rPr lang="en-US" sz="1350" baseline="-25000" dirty="0">
                <a:solidFill>
                  <a:srgbClr val="FF0000"/>
                </a:solidFill>
              </a:rPr>
              <a:t>a</a:t>
            </a:r>
            <a:r>
              <a:rPr lang="en-US" sz="1350" dirty="0">
                <a:solidFill>
                  <a:srgbClr val="FF0000"/>
                </a:solidFill>
              </a:rPr>
              <a:t>: µ ≠ 7.75 </a:t>
            </a:r>
          </a:p>
          <a:p>
            <a:pPr marL="0" indent="0">
              <a:buNone/>
              <a:defRPr/>
            </a:pPr>
            <a:r>
              <a:rPr lang="en-US" sz="1350" i="1" u="sng" dirty="0">
                <a:solidFill>
                  <a:srgbClr val="FF0000"/>
                </a:solidFill>
              </a:rPr>
              <a:t>Notes:</a:t>
            </a:r>
            <a:r>
              <a:rPr lang="en-US" sz="1350" dirty="0">
                <a:solidFill>
                  <a:srgbClr val="FF0000"/>
                </a:solidFill>
              </a:rPr>
              <a:t> Null hypotheses are ALWAYS written using an equals sign (=). Alternate hypotheses should not include an equals sign. Because the sleep study is testing if college students get a “different” amount of sleep, H</a:t>
            </a:r>
            <a:r>
              <a:rPr lang="en-US" sz="1350" baseline="-25000" dirty="0">
                <a:solidFill>
                  <a:srgbClr val="FF0000"/>
                </a:solidFill>
              </a:rPr>
              <a:t>a</a:t>
            </a:r>
            <a:r>
              <a:rPr lang="en-US" sz="1350" dirty="0">
                <a:solidFill>
                  <a:srgbClr val="FF0000"/>
                </a:solidFill>
              </a:rPr>
              <a:t> is written with ≠ . If the study tested if students get “more” or “less” sleep, would use a one-sided (&gt; or &lt;) alternate hypothesis.</a:t>
            </a:r>
            <a:endParaRPr lang="en-US" sz="1350" i="1" dirty="0">
              <a:solidFill>
                <a:srgbClr val="FF0000"/>
              </a:solidFill>
            </a:endParaRPr>
          </a:p>
        </p:txBody>
      </p:sp>
      <p:sp>
        <p:nvSpPr>
          <p:cNvPr id="2050" name="Slide Number Placeholder 5"/>
          <p:cNvSpPr>
            <a:spLocks noGrp="1"/>
          </p:cNvSpPr>
          <p:nvPr>
            <p:ph type="sldNum" sz="quarter" idx="12"/>
          </p:nvPr>
        </p:nvSpPr>
        <p:spPr>
          <a:xfrm>
            <a:off x="6457950" y="5624513"/>
            <a:ext cx="2057400" cy="27384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defRPr>
            </a:lvl1pPr>
            <a:lvl2pPr marL="557213" indent="-214313" eaLnBrk="0" hangingPunct="0">
              <a:defRPr>
                <a:solidFill>
                  <a:schemeClr val="tx1"/>
                </a:solidFill>
                <a:latin typeface="Arial" panose="020B0604020202020204" pitchFamily="34" charset="0"/>
              </a:defRPr>
            </a:lvl2pPr>
            <a:lvl3pPr marL="857250" indent="-171450" eaLnBrk="0" hangingPunct="0">
              <a:defRPr>
                <a:solidFill>
                  <a:schemeClr val="tx1"/>
                </a:solidFill>
                <a:latin typeface="Arial" panose="020B0604020202020204" pitchFamily="34" charset="0"/>
              </a:defRPr>
            </a:lvl3pPr>
            <a:lvl4pPr marL="1200150" indent="-171450" eaLnBrk="0" hangingPunct="0">
              <a:defRPr>
                <a:solidFill>
                  <a:schemeClr val="tx1"/>
                </a:solidFill>
                <a:latin typeface="Arial" panose="020B0604020202020204" pitchFamily="34" charset="0"/>
              </a:defRPr>
            </a:lvl4pPr>
            <a:lvl5pPr marL="1543050" indent="-171450" eaLnBrk="0" hangingPunct="0">
              <a:defRPr>
                <a:solidFill>
                  <a:schemeClr val="tx1"/>
                </a:solidFill>
                <a:latin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450"/>
              </a:spcAft>
            </a:pPr>
            <a:fld id="{026D6F0B-755B-4DCB-B919-E3119D2D035B}" type="slidenum">
              <a:rPr lang="en-US" altLang="en-US"/>
              <a:pPr eaLnBrk="1" hangingPunct="1">
                <a:spcAft>
                  <a:spcPts val="450"/>
                </a:spcAft>
              </a:pPr>
              <a:t>76</a:t>
            </a:fld>
            <a:endParaRPr lang="en-US" altLang="en-US"/>
          </a:p>
        </p:txBody>
      </p:sp>
    </p:spTree>
    <p:extLst>
      <p:ext uri="{BB962C8B-B14F-4D97-AF65-F5344CB8AC3E}">
        <p14:creationId xmlns:p14="http://schemas.microsoft.com/office/powerpoint/2010/main" val="1392966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5B3C1FE-AAF3-4F2E-A3A0-4814BEB61DA8}"/>
              </a:ext>
            </a:extLst>
          </p:cNvPr>
          <p:cNvCxnSpPr>
            <a:cxnSpLocks/>
          </p:cNvCxnSpPr>
          <p:nvPr/>
        </p:nvCxnSpPr>
        <p:spPr>
          <a:xfrm>
            <a:off x="775466" y="1758009"/>
            <a:ext cx="7648284" cy="0"/>
          </a:xfrm>
          <a:prstGeom prst="line">
            <a:avLst/>
          </a:prstGeom>
          <a:ln w="12700">
            <a:solidFill>
              <a:schemeClr val="bg1"/>
            </a:solidFill>
          </a:ln>
          <a:effectLst>
            <a:outerShdw blurRad="25400" dist="25400" dir="3600000" algn="tl" rotWithShape="0">
              <a:prstClr val="black"/>
            </a:outerShdw>
          </a:effectLst>
        </p:spPr>
        <p:style>
          <a:lnRef idx="2">
            <a:schemeClr val="dk1"/>
          </a:lnRef>
          <a:fillRef idx="0">
            <a:schemeClr val="dk1"/>
          </a:fillRef>
          <a:effectRef idx="1">
            <a:schemeClr val="dk1"/>
          </a:effectRef>
          <a:fontRef idx="minor">
            <a:schemeClr val="tx1"/>
          </a:fontRef>
        </p:style>
      </p:cxnSp>
      <p:sp>
        <p:nvSpPr>
          <p:cNvPr id="1187" name="Rectangle 1186">
            <a:extLst>
              <a:ext uri="{FF2B5EF4-FFF2-40B4-BE49-F238E27FC236}">
                <a16:creationId xmlns:a16="http://schemas.microsoft.com/office/drawing/2014/main" id="{3F0AEFC9-BA08-40DA-832B-2733AD2EBB8E}"/>
              </a:ext>
            </a:extLst>
          </p:cNvPr>
          <p:cNvSpPr/>
          <p:nvPr/>
        </p:nvSpPr>
        <p:spPr>
          <a:xfrm>
            <a:off x="0" y="853284"/>
            <a:ext cx="9144000" cy="21124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progressBarBackground">
            <a:extLst>
              <a:ext uri="{FF2B5EF4-FFF2-40B4-BE49-F238E27FC236}">
                <a16:creationId xmlns:a16="http://schemas.microsoft.com/office/drawing/2014/main" id="{AA57E9DA-1510-46FA-B1CC-5AEB743724F1}"/>
              </a:ext>
            </a:extLst>
          </p:cNvPr>
          <p:cNvSpPr/>
          <p:nvPr/>
        </p:nvSpPr>
        <p:spPr>
          <a:xfrm>
            <a:off x="0" y="5956300"/>
            <a:ext cx="9144000" cy="44450"/>
          </a:xfrm>
          <a:prstGeom prst="rect">
            <a:avLst/>
          </a:prstGeom>
          <a:solidFill>
            <a:srgbClr val="434343"/>
          </a:solidFill>
          <a:ln>
            <a:solidFill>
              <a:srgbClr val="43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rogressBar">
            <a:extLst>
              <a:ext uri="{FF2B5EF4-FFF2-40B4-BE49-F238E27FC236}">
                <a16:creationId xmlns:a16="http://schemas.microsoft.com/office/drawing/2014/main" id="{1EB09109-2513-4A5B-87D6-8AEA3F4C56C7}"/>
              </a:ext>
            </a:extLst>
          </p:cNvPr>
          <p:cNvSpPr/>
          <p:nvPr/>
        </p:nvSpPr>
        <p:spPr>
          <a:xfrm>
            <a:off x="0" y="5956300"/>
            <a:ext cx="914400" cy="44450"/>
          </a:xfrm>
          <a:prstGeom prst="rect">
            <a:avLst/>
          </a:prstGeom>
          <a:solidFill>
            <a:srgbClr val="FF977A"/>
          </a:solidFill>
          <a:ln>
            <a:solidFill>
              <a:srgbClr val="FF97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6" name="TextBox 595">
            <a:extLst>
              <a:ext uri="{FF2B5EF4-FFF2-40B4-BE49-F238E27FC236}">
                <a16:creationId xmlns:a16="http://schemas.microsoft.com/office/drawing/2014/main" id="{A4776E28-6C34-4B90-B624-B7891295FF89}"/>
              </a:ext>
            </a:extLst>
          </p:cNvPr>
          <p:cNvSpPr txBox="1"/>
          <p:nvPr/>
        </p:nvSpPr>
        <p:spPr>
          <a:xfrm>
            <a:off x="8509001" y="5708651"/>
            <a:ext cx="1270000" cy="369332"/>
          </a:xfrm>
          <a:prstGeom prst="rect">
            <a:avLst/>
          </a:prstGeom>
          <a:noFill/>
        </p:spPr>
        <p:txBody>
          <a:bodyPr vert="horz" rtlCol="0">
            <a:spAutoFit/>
          </a:bodyPr>
          <a:lstStyle/>
          <a:p>
            <a:endParaRPr lang="en-US" dirty="0"/>
          </a:p>
        </p:txBody>
      </p:sp>
      <p:sp>
        <p:nvSpPr>
          <p:cNvPr id="5" name="TextBox 4">
            <a:extLst>
              <a:ext uri="{FF2B5EF4-FFF2-40B4-BE49-F238E27FC236}">
                <a16:creationId xmlns:a16="http://schemas.microsoft.com/office/drawing/2014/main" id="{D11BFEFA-35B1-2EA5-8886-8FBE757E3F5E}"/>
              </a:ext>
            </a:extLst>
          </p:cNvPr>
          <p:cNvSpPr txBox="1"/>
          <p:nvPr/>
        </p:nvSpPr>
        <p:spPr>
          <a:xfrm>
            <a:off x="2307772" y="2125421"/>
            <a:ext cx="4314437" cy="923330"/>
          </a:xfrm>
          <a:prstGeom prst="rect">
            <a:avLst/>
          </a:prstGeom>
          <a:noFill/>
        </p:spPr>
        <p:txBody>
          <a:bodyPr wrap="square">
            <a:spAutoFit/>
          </a:bodyPr>
          <a:lstStyle/>
          <a:p>
            <a:pPr algn="l"/>
            <a:r>
              <a:rPr lang="en-US" sz="5400" dirty="0">
                <a:solidFill>
                  <a:srgbClr val="333333"/>
                </a:solidFill>
                <a:latin typeface="Open Sans" panose="020B0606030504020204" pitchFamily="34" charset="0"/>
              </a:rPr>
              <a:t>THANK YOU!</a:t>
            </a:r>
          </a:p>
        </p:txBody>
      </p:sp>
      <p:pic>
        <p:nvPicPr>
          <p:cNvPr id="8" name="Picture 7">
            <a:extLst>
              <a:ext uri="{FF2B5EF4-FFF2-40B4-BE49-F238E27FC236}">
                <a16:creationId xmlns:a16="http://schemas.microsoft.com/office/drawing/2014/main" id="{2C296594-3B3F-6FCE-79A6-E96D40B2612B}"/>
              </a:ext>
            </a:extLst>
          </p:cNvPr>
          <p:cNvPicPr>
            <a:picLocks noChangeAspect="1"/>
          </p:cNvPicPr>
          <p:nvPr/>
        </p:nvPicPr>
        <p:blipFill>
          <a:blip r:embed="rId3"/>
          <a:stretch>
            <a:fillRect/>
          </a:stretch>
        </p:blipFill>
        <p:spPr>
          <a:xfrm>
            <a:off x="1808179" y="3178786"/>
            <a:ext cx="5527643" cy="2613444"/>
          </a:xfrm>
          <a:prstGeom prst="rect">
            <a:avLst/>
          </a:prstGeom>
        </p:spPr>
      </p:pic>
    </p:spTree>
    <p:extLst>
      <p:ext uri="{BB962C8B-B14F-4D97-AF65-F5344CB8AC3E}">
        <p14:creationId xmlns:p14="http://schemas.microsoft.com/office/powerpoint/2010/main" val="3840545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6CD8-7211-CA1A-91AD-5A2ABF758DCF}"/>
              </a:ext>
            </a:extLst>
          </p:cNvPr>
          <p:cNvSpPr>
            <a:spLocks noGrp="1"/>
          </p:cNvSpPr>
          <p:nvPr>
            <p:ph type="title"/>
          </p:nvPr>
        </p:nvSpPr>
        <p:spPr/>
        <p:txBody>
          <a:bodyPr/>
          <a:lstStyle/>
          <a:p>
            <a:r>
              <a:rPr lang="en-US" dirty="0"/>
              <a:t>Quantitative Data</a:t>
            </a:r>
          </a:p>
        </p:txBody>
      </p:sp>
      <p:sp>
        <p:nvSpPr>
          <p:cNvPr id="3" name="Content Placeholder 2">
            <a:extLst>
              <a:ext uri="{FF2B5EF4-FFF2-40B4-BE49-F238E27FC236}">
                <a16:creationId xmlns:a16="http://schemas.microsoft.com/office/drawing/2014/main" id="{E66C53BF-8C3F-54AE-4C5B-13FC5B00C152}"/>
              </a:ext>
            </a:extLst>
          </p:cNvPr>
          <p:cNvSpPr>
            <a:spLocks noGrp="1"/>
          </p:cNvSpPr>
          <p:nvPr>
            <p:ph idx="1"/>
          </p:nvPr>
        </p:nvSpPr>
        <p:spPr/>
        <p:txBody>
          <a:bodyPr/>
          <a:lstStyle/>
          <a:p>
            <a:r>
              <a:rPr lang="en-US" dirty="0"/>
              <a:t> Quantitative data indicate how many or how much:</a:t>
            </a:r>
          </a:p>
          <a:p>
            <a:pPr lvl="1">
              <a:buFont typeface="Wingdings" pitchFamily="2" charset="2"/>
              <a:buChar char="Ø"/>
            </a:pPr>
            <a:r>
              <a:rPr lang="en-US" dirty="0"/>
              <a:t> discrete, if measuring how many</a:t>
            </a:r>
          </a:p>
          <a:p>
            <a:pPr lvl="1">
              <a:buFont typeface="Wingdings" pitchFamily="2" charset="2"/>
              <a:buChar char="Ø"/>
            </a:pPr>
            <a:r>
              <a:rPr lang="en-US" dirty="0"/>
              <a:t> continuous, if measuring how much</a:t>
            </a:r>
          </a:p>
          <a:p>
            <a:pPr lvl="1"/>
            <a:endParaRPr lang="en-US" dirty="0"/>
          </a:p>
          <a:p>
            <a:r>
              <a:rPr lang="en-US" dirty="0"/>
              <a:t> Quantitative data are always numeric.</a:t>
            </a:r>
          </a:p>
          <a:p>
            <a:r>
              <a:rPr lang="en-US" dirty="0"/>
              <a:t> Ordinary arithmetic operations are meaningful for quantitative data.</a:t>
            </a:r>
          </a:p>
          <a:p>
            <a:endParaRPr lang="en-US" dirty="0"/>
          </a:p>
        </p:txBody>
      </p:sp>
    </p:spTree>
    <p:extLst>
      <p:ext uri="{BB962C8B-B14F-4D97-AF65-F5344CB8AC3E}">
        <p14:creationId xmlns:p14="http://schemas.microsoft.com/office/powerpoint/2010/main" val="2478719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2D66E-84AF-6AFC-788E-99970E52B8CB}"/>
              </a:ext>
            </a:extLst>
          </p:cNvPr>
          <p:cNvSpPr>
            <a:spLocks noGrp="1"/>
          </p:cNvSpPr>
          <p:nvPr>
            <p:ph type="title"/>
          </p:nvPr>
        </p:nvSpPr>
        <p:spPr/>
        <p:txBody>
          <a:bodyPr/>
          <a:lstStyle/>
          <a:p>
            <a:r>
              <a:rPr lang="en-US" dirty="0"/>
              <a:t>Common Quantitative data graphs</a:t>
            </a:r>
          </a:p>
        </p:txBody>
      </p:sp>
      <p:pic>
        <p:nvPicPr>
          <p:cNvPr id="4" name="Content Placeholder 8" descr="A collage of graphs and diagrams&#10;&#10;Description automatically generated">
            <a:extLst>
              <a:ext uri="{FF2B5EF4-FFF2-40B4-BE49-F238E27FC236}">
                <a16:creationId xmlns:a16="http://schemas.microsoft.com/office/drawing/2014/main" id="{722C2087-81B8-EAC3-EC4E-2BA06ED5CC7F}"/>
              </a:ext>
            </a:extLst>
          </p:cNvPr>
          <p:cNvPicPr>
            <a:picLocks noGrp="1" noChangeAspect="1"/>
          </p:cNvPicPr>
          <p:nvPr>
            <p:ph idx="1"/>
          </p:nvPr>
        </p:nvPicPr>
        <p:blipFill>
          <a:blip r:embed="rId2"/>
          <a:stretch>
            <a:fillRect/>
          </a:stretch>
        </p:blipFill>
        <p:spPr>
          <a:xfrm>
            <a:off x="1405384" y="1906588"/>
            <a:ext cx="6015731" cy="4402137"/>
          </a:xfrm>
        </p:spPr>
      </p:pic>
    </p:spTree>
    <p:extLst>
      <p:ext uri="{BB962C8B-B14F-4D97-AF65-F5344CB8AC3E}">
        <p14:creationId xmlns:p14="http://schemas.microsoft.com/office/powerpoint/2010/main" val="213048027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spDef>
      <a:spPr bwMode="auto">
        <a:noFill/>
        <a:ln>
          <a:noFill/>
          <a:headEnd/>
          <a:tailEnd/>
        </a:ln>
      </a:spPr>
      <a:bodyPr wrap="none" anchor="ctr"/>
      <a:lstStyle>
        <a:defPPr algn="ctr">
          <a:defRPr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defRPr>
        </a:defP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8404</TotalTime>
  <Words>5089</Words>
  <Application>Microsoft Macintosh PowerPoint</Application>
  <PresentationFormat>On-screen Show (4:3)</PresentationFormat>
  <Paragraphs>595</Paragraphs>
  <Slides>77</Slides>
  <Notes>3</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92" baseType="lpstr">
      <vt:lpstr>Arial</vt:lpstr>
      <vt:lpstr>Book Antiqua</vt:lpstr>
      <vt:lpstr>Calibri</vt:lpstr>
      <vt:lpstr>Cambria Math</vt:lpstr>
      <vt:lpstr>Courier New</vt:lpstr>
      <vt:lpstr>Monotype Sorts</vt:lpstr>
      <vt:lpstr>Muli</vt:lpstr>
      <vt:lpstr>Open Sans</vt:lpstr>
      <vt:lpstr>Symbol</vt:lpstr>
      <vt:lpstr>Tw Cen MT</vt:lpstr>
      <vt:lpstr>Tw Cen MT Condensed</vt:lpstr>
      <vt:lpstr>Wingdings</vt:lpstr>
      <vt:lpstr>Wingdings 3</vt:lpstr>
      <vt:lpstr>Integral</vt:lpstr>
      <vt:lpstr>Equation</vt:lpstr>
      <vt:lpstr>Introduction to Probability and Statistics</vt:lpstr>
      <vt:lpstr>What is statistics</vt:lpstr>
      <vt:lpstr>Data and Data Sets</vt:lpstr>
      <vt:lpstr>Elements, Variables, and Observations</vt:lpstr>
      <vt:lpstr>Car Example</vt:lpstr>
      <vt:lpstr>Categorical and Quantitative Data</vt:lpstr>
      <vt:lpstr>Categorical Data</vt:lpstr>
      <vt:lpstr>Quantitative Data</vt:lpstr>
      <vt:lpstr>Common Quantitative data graphs</vt:lpstr>
      <vt:lpstr>Histogram</vt:lpstr>
      <vt:lpstr>Statistical Inference</vt:lpstr>
      <vt:lpstr>Computers and Statistical Analysis</vt:lpstr>
      <vt:lpstr>Ethical Guidelines for Statistical Practice</vt:lpstr>
      <vt:lpstr>Measures of Location</vt:lpstr>
      <vt:lpstr>MEAN</vt:lpstr>
      <vt:lpstr>Sample Mean x ̅</vt:lpstr>
      <vt:lpstr>Weighted Mean</vt:lpstr>
      <vt:lpstr>Weighted Mean (Cont…)</vt:lpstr>
      <vt:lpstr>Median</vt:lpstr>
      <vt:lpstr>Median (Cont…)</vt:lpstr>
      <vt:lpstr>Median (Cont…)</vt:lpstr>
      <vt:lpstr>Geometric Mean</vt:lpstr>
      <vt:lpstr>Mode</vt:lpstr>
      <vt:lpstr>Range</vt:lpstr>
      <vt:lpstr>Interquartile Range</vt:lpstr>
      <vt:lpstr>Variance</vt:lpstr>
      <vt:lpstr>Standard Deviation</vt:lpstr>
      <vt:lpstr>Probability</vt:lpstr>
      <vt:lpstr>Statistical Experiments</vt:lpstr>
      <vt:lpstr>An Experiment and Its Sample Space</vt:lpstr>
      <vt:lpstr>Basic Requirements for Assigning Probabilities</vt:lpstr>
      <vt:lpstr>Some Basic Relationships of Probability</vt:lpstr>
      <vt:lpstr>Complement of an Event</vt:lpstr>
      <vt:lpstr>Union of Two Events</vt:lpstr>
      <vt:lpstr>Intersection of Two Events</vt:lpstr>
      <vt:lpstr>Addition Law</vt:lpstr>
      <vt:lpstr>Mutually Exclusive Events</vt:lpstr>
      <vt:lpstr>Conditional Probability</vt:lpstr>
      <vt:lpstr>Multiplication Law</vt:lpstr>
      <vt:lpstr>Independent Events</vt:lpstr>
      <vt:lpstr>Mutual Exclusiveness and Independence</vt:lpstr>
      <vt:lpstr>Bayes’ Theorem</vt:lpstr>
      <vt:lpstr>Bayes’ Theorem</vt:lpstr>
      <vt:lpstr>Random Variables</vt:lpstr>
      <vt:lpstr>Discrete Random Variable with a Finite Number of Values</vt:lpstr>
      <vt:lpstr>Discrete Probability Distributions</vt:lpstr>
      <vt:lpstr>Discrete Probability Distributions (Cont…)</vt:lpstr>
      <vt:lpstr>Variance and Standard Deviation</vt:lpstr>
      <vt:lpstr>Normal Probability Distribution</vt:lpstr>
      <vt:lpstr>Normal Probability Distribution</vt:lpstr>
      <vt:lpstr>Properties of normal Distribution</vt:lpstr>
      <vt:lpstr>Properties of normal Distribution</vt:lpstr>
      <vt:lpstr>the Empirical rule</vt:lpstr>
      <vt:lpstr>Standard Normal Probability Distribution</vt:lpstr>
      <vt:lpstr>Point Estimation</vt:lpstr>
      <vt:lpstr>Practical Advice</vt:lpstr>
      <vt:lpstr>Sampling Distribution of x ̅  </vt:lpstr>
      <vt:lpstr>Sampling Distribution of x ̅  (Cont…)</vt:lpstr>
      <vt:lpstr>Sampling Distribution of x ̅  (Cont…)</vt:lpstr>
      <vt:lpstr>Central Limit Theorem</vt:lpstr>
      <vt:lpstr>Hypothesis Testing</vt:lpstr>
      <vt:lpstr>Developing Null and Alternative Hypotheses</vt:lpstr>
      <vt:lpstr>Alternative Hypothesis as a Research Hypothesis</vt:lpstr>
      <vt:lpstr>Alternative Hypothesis as a Research Hypothesis</vt:lpstr>
      <vt:lpstr>Null Hypothesis as an Assumption to be Challenged</vt:lpstr>
      <vt:lpstr>Summary of Forms for Null and Alternative Hypotheses about a Population Mean</vt:lpstr>
      <vt:lpstr>Null and Alternative Hypotheses Example</vt:lpstr>
      <vt:lpstr>Null and Alternative Hypotheses Example (Cont…)</vt:lpstr>
      <vt:lpstr>Type I Error</vt:lpstr>
      <vt:lpstr>Type II Error</vt:lpstr>
      <vt:lpstr>Type I and Type II Errors</vt:lpstr>
      <vt:lpstr>PowerPoint Presentation</vt:lpstr>
      <vt:lpstr>Example:</vt:lpstr>
      <vt:lpstr>Example:</vt:lpstr>
      <vt:lpstr>Example:</vt:lpstr>
      <vt:lpstr>Example:</vt:lpstr>
      <vt:lpstr>PowerPoint Presentation</vt:lpstr>
    </vt:vector>
  </TitlesOfParts>
  <Manager/>
  <Company>UMBC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Ergun Simsek</dc:creator>
  <cp:keywords/>
  <dc:description/>
  <cp:lastModifiedBy>Zeynep Kacar</cp:lastModifiedBy>
  <cp:revision>210</cp:revision>
  <dcterms:created xsi:type="dcterms:W3CDTF">2015-10-20T15:51:57Z</dcterms:created>
  <dcterms:modified xsi:type="dcterms:W3CDTF">2025-09-08T20:21:56Z</dcterms:modified>
  <cp:category/>
</cp:coreProperties>
</file>