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6"/>
  </p:notesMasterIdLst>
  <p:handoutMasterIdLst>
    <p:handoutMasterId r:id="rId57"/>
  </p:handoutMasterIdLst>
  <p:sldIdLst>
    <p:sldId id="301" r:id="rId3"/>
    <p:sldId id="306" r:id="rId4"/>
    <p:sldId id="307" r:id="rId5"/>
    <p:sldId id="308" r:id="rId6"/>
    <p:sldId id="309" r:id="rId7"/>
    <p:sldId id="310" r:id="rId8"/>
    <p:sldId id="311" r:id="rId9"/>
    <p:sldId id="313" r:id="rId10"/>
    <p:sldId id="312"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05"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86364" autoAdjust="0"/>
  </p:normalViewPr>
  <p:slideViewPr>
    <p:cSldViewPr snapToGrid="0" snapToObjects="1">
      <p:cViewPr varScale="1">
        <p:scale>
          <a:sx n="100" d="100"/>
          <a:sy n="100" d="100"/>
        </p:scale>
        <p:origin x="1776" y="96"/>
      </p:cViewPr>
      <p:guideLst>
        <p:guide orient="horz" pos="1003"/>
        <p:guide pos="295"/>
      </p:guideLst>
    </p:cSldViewPr>
  </p:slideViewPr>
  <p:outlineViewPr>
    <p:cViewPr>
      <p:scale>
        <a:sx n="33" d="100"/>
        <a:sy n="33" d="100"/>
      </p:scale>
      <p:origin x="0" y="-453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1"/>
            <a:ext cx="8229600" cy="13716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
        <p:nvSpPr>
          <p:cNvPr id="4" name="Content Placeholder"/>
          <p:cNvSpPr txBox="1">
            <a:spLocks noGrp="1"/>
          </p:cNvSpPr>
          <p:nvPr>
            <p:ph type="body" idx="10"/>
          </p:nvPr>
        </p:nvSpPr>
        <p:spPr>
          <a:xfrm>
            <a:off x="457200" y="3164542"/>
            <a:ext cx="8229600" cy="13716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
        <p:nvSpPr>
          <p:cNvPr id="5" name="Content Placeholder"/>
          <p:cNvSpPr txBox="1">
            <a:spLocks noGrp="1"/>
          </p:cNvSpPr>
          <p:nvPr>
            <p:ph type="body" idx="11"/>
          </p:nvPr>
        </p:nvSpPr>
        <p:spPr>
          <a:xfrm>
            <a:off x="457200" y="4728884"/>
            <a:ext cx="8229600" cy="13716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92008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2018,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7" r:id="rId4"/>
    <p:sldLayoutId id="2147483670" r:id="rId5"/>
    <p:sldLayoutId id="2147483668" r:id="rId6"/>
    <p:sldLayoutId id="2147483669" r:id="rId7"/>
    <p:sldLayoutId id="2147483651" r:id="rId8"/>
    <p:sldLayoutId id="2147483654" r:id="rId9"/>
    <p:sldLayoutId id="2147483655" r:id="rId10"/>
    <p:sldLayoutId id="2147483656"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amazon.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salesforce.com/in/?ir=1"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www.minemytext.com/"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grindgis.com/" TargetMode="External"/><Relationship Id="rId2" Type="http://schemas.openxmlformats.org/officeDocument/2006/relationships/hyperlink" Target="https://www.esri.com/en-us/home"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www.slideshare.net/teradata/bsi-teradata-the-case-of-the-dropped-mobile-calls" TargetMode="External"/><Relationship Id="rId2" Type="http://schemas.openxmlformats.org/officeDocument/2006/relationships/hyperlink" Target="http://www.youtube.com/watch?v=4WJR_Z3exw4"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pathintelligence.com/"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wsj.com/apps"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towerdata.com/email-intelligence/email-enhancement" TargetMode="External"/><Relationship Id="rId7" Type="http://schemas.openxmlformats.org/officeDocument/2006/relationships/hyperlink" Target="http://sociometric.com/" TargetMode="External"/><Relationship Id="rId2" Type="http://schemas.openxmlformats.org/officeDocument/2006/relationships/hyperlink" Target="http://wsj.com/wtk" TargetMode="External"/><Relationship Id="rId1" Type="http://schemas.openxmlformats.org/officeDocument/2006/relationships/slideLayout" Target="../slideLayouts/slideLayout3.xml"/><Relationship Id="rId6" Type="http://schemas.openxmlformats.org/officeDocument/2006/relationships/hyperlink" Target="https://www.reputation.com/" TargetMode="External"/><Relationship Id="rId5" Type="http://schemas.openxmlformats.org/officeDocument/2006/relationships/hyperlink" Target="http://bluecava.com/" TargetMode="External"/><Relationship Id="rId4" Type="http://schemas.openxmlformats.org/officeDocument/2006/relationships/hyperlink" Target="xpluson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32735"/>
            <a:ext cx="8363663" cy="1038801"/>
          </a:xfrm>
        </p:spPr>
        <p:txBody>
          <a:bodyPr anchor="ctr"/>
          <a:lstStyle/>
          <a:p>
            <a:r>
              <a:rPr lang="en-US" dirty="0"/>
              <a:t>Business Intelligence, Analytics, and Data Science: A Managerial Perspective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171536"/>
            <a:ext cx="8229600" cy="478970"/>
          </a:xfrm>
        </p:spPr>
        <p:txBody>
          <a:bodyPr/>
          <a:lstStyle/>
          <a:p>
            <a:r>
              <a:rPr lang="en-US" dirty="0">
                <a:latin typeface="+mn-lt"/>
              </a:rPr>
              <a:t>Fourth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2433483"/>
            <a:ext cx="3657600" cy="591599"/>
          </a:xfrm>
        </p:spPr>
        <p:txBody>
          <a:bodyPr/>
          <a:lstStyle/>
          <a:p>
            <a:pPr lvl="0" algn="ctr"/>
            <a:r>
              <a:rPr lang="en-US" b="1" dirty="0" smtClean="0">
                <a:latin typeface="+mn-lt"/>
              </a:rPr>
              <a:t>Chapter 8</a:t>
            </a:r>
            <a:endParaRPr lang="en-US" b="1" dirty="0">
              <a:latin typeface="+mn-lt"/>
            </a:endParaRPr>
          </a:p>
        </p:txBody>
      </p:sp>
      <p:sp>
        <p:nvSpPr>
          <p:cNvPr id="5" name="Text Placeholder 4"/>
          <p:cNvSpPr>
            <a:spLocks noGrp="1"/>
          </p:cNvSpPr>
          <p:nvPr>
            <p:ph type="body" idx="3"/>
          </p:nvPr>
        </p:nvSpPr>
        <p:spPr>
          <a:xfrm>
            <a:off x="5029200" y="3114462"/>
            <a:ext cx="3657600" cy="1192068"/>
          </a:xfrm>
        </p:spPr>
        <p:txBody>
          <a:bodyPr/>
          <a:lstStyle/>
          <a:p>
            <a:pPr algn="ctr"/>
            <a:r>
              <a:rPr lang="en-US" dirty="0">
                <a:latin typeface="+mn-lt"/>
              </a:rPr>
              <a:t>Future Trends, Privacy </a:t>
            </a:r>
            <a:r>
              <a:rPr lang="en-US" dirty="0" smtClean="0">
                <a:latin typeface="+mn-lt"/>
              </a:rPr>
              <a:t>and Managerial Considerations in </a:t>
            </a:r>
            <a:r>
              <a:rPr lang="en-US" dirty="0">
                <a:latin typeface="+mn-lt"/>
              </a:rPr>
              <a:t>Analytics</a:t>
            </a:r>
          </a:p>
        </p:txBody>
      </p:sp>
      <p:pic>
        <p:nvPicPr>
          <p:cNvPr id="8" name="Picture 7" descr="Front Cover: Business Intelligence, Analytics, and Data Science: A Managerial Perspective Fourth Edition by Sharda, Delen and Turban."/>
          <p:cNvPicPr>
            <a:picLocks noChangeAspect="1"/>
          </p:cNvPicPr>
          <p:nvPr/>
        </p:nvPicPr>
        <p:blipFill>
          <a:blip r:embed="rId3"/>
          <a:stretch>
            <a:fillRect/>
          </a:stretch>
        </p:blipFill>
        <p:spPr>
          <a:xfrm>
            <a:off x="748552" y="1790180"/>
            <a:ext cx="3395831" cy="4458220"/>
          </a:xfrm>
          <a:prstGeom prst="rect">
            <a:avLst/>
          </a:prstGeom>
          <a:ln w="9525">
            <a:solidFill>
              <a:schemeClr val="tx1"/>
            </a:solidFill>
          </a:ln>
          <a:effectLst/>
        </p:spPr>
      </p:pic>
      <p:sp>
        <p:nvSpPr>
          <p:cNvPr id="6" name="Text Placeholder 5"/>
          <p:cNvSpPr>
            <a:spLocks noGrp="1"/>
          </p:cNvSpPr>
          <p:nvPr>
            <p:ph type="body" idx="13"/>
          </p:nvPr>
        </p:nvSpPr>
        <p:spPr>
          <a:xfrm>
            <a:off x="2784142" y="6474315"/>
            <a:ext cx="6036720" cy="171990"/>
          </a:xfrm>
        </p:spPr>
        <p:txBody>
          <a:bodyPr anchor="ctr"/>
          <a:lstStyle/>
          <a:p>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2018, 2014, 2011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7" name="TextBox 6"/>
          <p:cNvSpPr txBox="1"/>
          <p:nvPr/>
        </p:nvSpPr>
        <p:spPr>
          <a:xfrm>
            <a:off x="5029200" y="4630994"/>
            <a:ext cx="3392129" cy="646331"/>
          </a:xfrm>
          <a:prstGeom prst="rect">
            <a:avLst/>
          </a:prstGeom>
          <a:noFill/>
        </p:spPr>
        <p:txBody>
          <a:bodyPr wrap="square" rtlCol="0">
            <a:spAutoFit/>
          </a:bodyPr>
          <a:lstStyle/>
          <a:p>
            <a:r>
              <a:rPr lang="en-IN" sz="1200" dirty="0">
                <a:solidFill>
                  <a:schemeClr val="bg1"/>
                </a:solidFill>
                <a:latin typeface="+mn-lt"/>
              </a:rPr>
              <a:t>Slides in this presentation contain hyperlinks. JAWS users should be able to get a list of links by using INSERT+F7</a:t>
            </a:r>
            <a:endParaRPr lang="en-US" sz="1200" dirty="0">
              <a:solidFill>
                <a:schemeClr val="bg1"/>
              </a:solidFill>
              <a:latin typeface="+mn-lt"/>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799"/>
          </a:xfrm>
        </p:spPr>
        <p:txBody>
          <a:bodyPr anchor="t"/>
          <a:lstStyle/>
          <a:p>
            <a:r>
              <a:rPr lang="en-US" dirty="0"/>
              <a:t>Building Blocks of </a:t>
            </a:r>
            <a:r>
              <a:rPr lang="en-US" dirty="0" smtClean="0"/>
              <a:t>I</a:t>
            </a:r>
            <a:r>
              <a:rPr lang="en-US" sz="100" dirty="0" smtClean="0"/>
              <a:t> </a:t>
            </a:r>
            <a:r>
              <a:rPr lang="en-US" dirty="0" smtClean="0"/>
              <a:t>o</a:t>
            </a:r>
            <a:r>
              <a:rPr lang="en-US" sz="100" dirty="0" smtClean="0"/>
              <a:t> </a:t>
            </a:r>
            <a:r>
              <a:rPr lang="en-US" dirty="0" smtClean="0"/>
              <a:t>T Technology Infrastructure</a:t>
            </a:r>
            <a:endParaRPr lang="en-US" dirty="0"/>
          </a:p>
        </p:txBody>
      </p:sp>
      <p:pic>
        <p:nvPicPr>
          <p:cNvPr id="4" name="Picture 3" descr="A diagram shows building blocks of I o T Technology Infrastructure. At the center is Internet Network. On its top left are I o T Devices that are accessed by Internet Network through a Gateway which provides Data. On the top right are Applications that send requests to the Internet Network which in turn provides Analysis. Below are Cloud-Based Storage and Computing. Data storage in the cloud is analyzed through testing, building, and validation. The Internet Network provides the data which is analyzed and returned."/>
          <p:cNvPicPr>
            <a:picLocks noChangeAspect="1"/>
          </p:cNvPicPr>
          <p:nvPr/>
        </p:nvPicPr>
        <p:blipFill>
          <a:blip r:embed="rId2"/>
          <a:stretch>
            <a:fillRect/>
          </a:stretch>
        </p:blipFill>
        <p:spPr>
          <a:xfrm>
            <a:off x="2577413" y="1587232"/>
            <a:ext cx="3989175" cy="4613640"/>
          </a:xfrm>
          <a:prstGeom prst="rect">
            <a:avLst/>
          </a:prstGeom>
        </p:spPr>
      </p:pic>
    </p:spTree>
    <p:extLst>
      <p:ext uri="{BB962C8B-B14F-4D97-AF65-F5344CB8AC3E}">
        <p14:creationId xmlns:p14="http://schemas.microsoft.com/office/powerpoint/2010/main" val="392818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sz="100" dirty="0" smtClean="0"/>
              <a:t> </a:t>
            </a:r>
            <a:r>
              <a:rPr lang="en-US" dirty="0" smtClean="0"/>
              <a:t>F</a:t>
            </a:r>
            <a:r>
              <a:rPr lang="en-US" sz="100" dirty="0" smtClean="0"/>
              <a:t> </a:t>
            </a:r>
            <a:r>
              <a:rPr lang="en-US" dirty="0" smtClean="0"/>
              <a:t>I</a:t>
            </a:r>
            <a:r>
              <a:rPr lang="en-US" sz="100" dirty="0" smtClean="0"/>
              <a:t> </a:t>
            </a:r>
            <a:r>
              <a:rPr lang="en-US" dirty="0" smtClean="0"/>
              <a:t>D Sensors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smtClean="0">
                <a:latin typeface="+mn-lt"/>
              </a:rPr>
              <a:t>R</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D</a:t>
            </a:r>
            <a:r>
              <a:rPr lang="en-US" sz="2400" dirty="0">
                <a:latin typeface="+mn-lt"/>
              </a:rPr>
              <a:t>: radio-frequency identification</a:t>
            </a:r>
          </a:p>
          <a:p>
            <a:r>
              <a:rPr lang="en-US" sz="2400" dirty="0">
                <a:latin typeface="+mn-lt"/>
              </a:rPr>
              <a:t>One of the earliest/disruptive sensor technologies</a:t>
            </a:r>
          </a:p>
          <a:p>
            <a:r>
              <a:rPr lang="en-US" sz="2400" dirty="0">
                <a:latin typeface="+mn-lt"/>
              </a:rPr>
              <a:t>Part of a family of automatic identification </a:t>
            </a:r>
            <a:r>
              <a:rPr lang="en-US" sz="2400" dirty="0" smtClean="0">
                <a:latin typeface="+mn-lt"/>
              </a:rPr>
              <a:t>technologies</a:t>
            </a:r>
            <a:endParaRPr lang="en-US" sz="2400" dirty="0">
              <a:latin typeface="+mn-lt"/>
            </a:endParaRPr>
          </a:p>
          <a:p>
            <a:pPr lvl="1"/>
            <a:r>
              <a:rPr lang="en-US" sz="2400" dirty="0" smtClean="0">
                <a:latin typeface="+mn-lt"/>
              </a:rPr>
              <a:t>Including ubiquitous barcodes and magnetic strips</a:t>
            </a:r>
          </a:p>
          <a:p>
            <a:r>
              <a:rPr lang="en-US" sz="2400" dirty="0" smtClean="0">
                <a:latin typeface="+mn-lt"/>
              </a:rPr>
              <a:t>The goal is to use radio-frequency waves to accurately and quickly identify objects</a:t>
            </a:r>
          </a:p>
          <a:p>
            <a:r>
              <a:rPr lang="en-US" sz="2400" dirty="0" smtClean="0">
                <a:latin typeface="+mn-lt"/>
              </a:rPr>
              <a:t>Use </a:t>
            </a:r>
            <a:r>
              <a:rPr lang="en-US" sz="2400" dirty="0">
                <a:latin typeface="+mn-lt"/>
              </a:rPr>
              <a:t>of </a:t>
            </a:r>
            <a:r>
              <a:rPr lang="en-US" sz="2400" dirty="0" smtClean="0">
                <a:latin typeface="+mn-lt"/>
              </a:rPr>
              <a:t>R</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D </a:t>
            </a:r>
            <a:r>
              <a:rPr lang="en-US" sz="2400" dirty="0">
                <a:latin typeface="+mn-lt"/>
              </a:rPr>
              <a:t>is led/promoted by large retailers</a:t>
            </a:r>
          </a:p>
          <a:p>
            <a:pPr lvl="1"/>
            <a:r>
              <a:rPr lang="en-US" sz="2400" dirty="0">
                <a:latin typeface="+mn-lt"/>
              </a:rPr>
              <a:t>Wal-Mart, Target, </a:t>
            </a:r>
            <a:r>
              <a:rPr lang="en-US" sz="2400" dirty="0" smtClean="0">
                <a:latin typeface="+mn-lt"/>
              </a:rPr>
              <a:t>Dillard's</a:t>
            </a:r>
            <a:endParaRPr lang="en-US" sz="2400" dirty="0">
              <a:latin typeface="+mn-lt"/>
            </a:endParaRPr>
          </a:p>
        </p:txBody>
      </p:sp>
    </p:spTree>
    <p:extLst>
      <p:ext uri="{BB962C8B-B14F-4D97-AF65-F5344CB8AC3E}">
        <p14:creationId xmlns:p14="http://schemas.microsoft.com/office/powerpoint/2010/main" val="2927187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sz="100" dirty="0" smtClean="0"/>
              <a:t> </a:t>
            </a:r>
            <a:r>
              <a:rPr lang="en-US" dirty="0" smtClean="0"/>
              <a:t>F</a:t>
            </a:r>
            <a:r>
              <a:rPr lang="en-US" sz="100" dirty="0" smtClean="0"/>
              <a:t> </a:t>
            </a:r>
            <a:r>
              <a:rPr lang="en-US" dirty="0" smtClean="0"/>
              <a:t>I</a:t>
            </a:r>
            <a:r>
              <a:rPr lang="en-US" sz="100" dirty="0" smtClean="0"/>
              <a:t> </a:t>
            </a:r>
            <a:r>
              <a:rPr lang="en-US" dirty="0" smtClean="0"/>
              <a:t>D Sensors </a:t>
            </a:r>
            <a:r>
              <a:rPr lang="en-US" sz="2000" b="0" dirty="0" smtClean="0"/>
              <a:t>(2 </a:t>
            </a:r>
            <a:r>
              <a:rPr lang="en-US" sz="2000" b="0" dirty="0"/>
              <a:t>of 2)</a:t>
            </a:r>
          </a:p>
        </p:txBody>
      </p:sp>
      <p:sp>
        <p:nvSpPr>
          <p:cNvPr id="3" name="Text Placeholder 2"/>
          <p:cNvSpPr>
            <a:spLocks noGrp="1"/>
          </p:cNvSpPr>
          <p:nvPr>
            <p:ph type="body" idx="1"/>
          </p:nvPr>
        </p:nvSpPr>
        <p:spPr/>
        <p:txBody>
          <a:bodyPr/>
          <a:lstStyle/>
          <a:p>
            <a:r>
              <a:rPr lang="en-US" sz="2200" dirty="0">
                <a:latin typeface="+mn-lt"/>
              </a:rPr>
              <a:t>How does </a:t>
            </a:r>
            <a:r>
              <a:rPr lang="en-US" sz="2200" dirty="0" smtClean="0">
                <a:latin typeface="+mn-lt"/>
              </a:rPr>
              <a:t>R</a:t>
            </a:r>
            <a:r>
              <a:rPr lang="en-US" sz="100" dirty="0" smtClean="0">
                <a:latin typeface="+mn-lt"/>
              </a:rPr>
              <a:t> </a:t>
            </a:r>
            <a:r>
              <a:rPr lang="en-US" sz="2200" dirty="0" smtClean="0">
                <a:latin typeface="+mn-lt"/>
              </a:rPr>
              <a:t>F</a:t>
            </a:r>
            <a:r>
              <a:rPr lang="en-US" sz="100" dirty="0" smtClean="0">
                <a:latin typeface="+mn-lt"/>
              </a:rPr>
              <a:t> </a:t>
            </a:r>
            <a:r>
              <a:rPr lang="en-US" sz="2200" dirty="0" smtClean="0">
                <a:latin typeface="+mn-lt"/>
              </a:rPr>
              <a:t>I</a:t>
            </a:r>
            <a:r>
              <a:rPr lang="en-US" sz="100" dirty="0" smtClean="0">
                <a:latin typeface="+mn-lt"/>
              </a:rPr>
              <a:t> </a:t>
            </a:r>
            <a:r>
              <a:rPr lang="en-US" sz="2200" dirty="0" smtClean="0">
                <a:latin typeface="+mn-lt"/>
              </a:rPr>
              <a:t>D </a:t>
            </a:r>
            <a:r>
              <a:rPr lang="en-US" sz="2200" dirty="0">
                <a:latin typeface="+mn-lt"/>
              </a:rPr>
              <a:t>work?</a:t>
            </a:r>
          </a:p>
          <a:p>
            <a:pPr lvl="1"/>
            <a:r>
              <a:rPr lang="en-US" sz="2200" b="1" dirty="0">
                <a:solidFill>
                  <a:schemeClr val="tx1"/>
                </a:solidFill>
                <a:latin typeface="+mn-lt"/>
              </a:rPr>
              <a:t>Tag</a:t>
            </a:r>
            <a:r>
              <a:rPr lang="en-US" sz="2200" dirty="0">
                <a:latin typeface="+mn-lt"/>
              </a:rPr>
              <a:t> – a circuit attached to the product to be identified</a:t>
            </a:r>
          </a:p>
          <a:p>
            <a:pPr lvl="1"/>
            <a:r>
              <a:rPr lang="en-US" sz="2200" b="1" dirty="0">
                <a:solidFill>
                  <a:schemeClr val="tx1"/>
                </a:solidFill>
                <a:latin typeface="+mn-lt"/>
              </a:rPr>
              <a:t>Interrogator</a:t>
            </a:r>
            <a:r>
              <a:rPr lang="en-US" sz="2200" dirty="0">
                <a:latin typeface="+mn-lt"/>
              </a:rPr>
              <a:t> (i.e., reader) – with antennas and a computer to detect objects, store the data, and take due </a:t>
            </a:r>
            <a:r>
              <a:rPr lang="en-US" sz="2200" dirty="0" smtClean="0">
                <a:latin typeface="+mn-lt"/>
              </a:rPr>
              <a:t>actions</a:t>
            </a:r>
            <a:endParaRPr lang="en-US" sz="2200" dirty="0">
              <a:latin typeface="+mn-lt"/>
            </a:endParaRPr>
          </a:p>
          <a:p>
            <a:r>
              <a:rPr lang="en-US" sz="2200" dirty="0">
                <a:latin typeface="+mn-lt"/>
              </a:rPr>
              <a:t>Tags can be passive or </a:t>
            </a:r>
            <a:r>
              <a:rPr lang="en-US" sz="2200" dirty="0" smtClean="0">
                <a:latin typeface="+mn-lt"/>
              </a:rPr>
              <a:t>active</a:t>
            </a:r>
            <a:endParaRPr lang="en-US" sz="2200" dirty="0">
              <a:latin typeface="+mn-lt"/>
            </a:endParaRPr>
          </a:p>
          <a:p>
            <a:pPr lvl="1"/>
            <a:r>
              <a:rPr lang="en-US" sz="2200" b="1" dirty="0">
                <a:solidFill>
                  <a:schemeClr val="tx1"/>
                </a:solidFill>
                <a:latin typeface="+mn-lt"/>
              </a:rPr>
              <a:t>Passive tag</a:t>
            </a:r>
            <a:r>
              <a:rPr lang="en-US" sz="2200" dirty="0">
                <a:solidFill>
                  <a:schemeClr val="tx1"/>
                </a:solidFill>
                <a:latin typeface="+mn-lt"/>
              </a:rPr>
              <a:t> </a:t>
            </a:r>
            <a:r>
              <a:rPr lang="en-US" sz="2200" dirty="0">
                <a:latin typeface="+mn-lt"/>
              </a:rPr>
              <a:t>– small, inexpensive, no power source</a:t>
            </a:r>
          </a:p>
          <a:p>
            <a:pPr lvl="1"/>
            <a:r>
              <a:rPr lang="en-US" sz="2200" b="1" dirty="0">
                <a:solidFill>
                  <a:schemeClr val="tx1"/>
                </a:solidFill>
                <a:latin typeface="+mn-lt"/>
              </a:rPr>
              <a:t>Active tag</a:t>
            </a:r>
            <a:r>
              <a:rPr lang="en-US" sz="2200" dirty="0">
                <a:solidFill>
                  <a:schemeClr val="tx1"/>
                </a:solidFill>
                <a:latin typeface="+mn-lt"/>
              </a:rPr>
              <a:t> </a:t>
            </a:r>
            <a:r>
              <a:rPr lang="en-US" sz="2200" dirty="0">
                <a:latin typeface="+mn-lt"/>
              </a:rPr>
              <a:t>– larger, more expensive, has power </a:t>
            </a:r>
            <a:r>
              <a:rPr lang="en-US" sz="2200" dirty="0" smtClean="0">
                <a:latin typeface="+mn-lt"/>
              </a:rPr>
              <a:t>source</a:t>
            </a:r>
            <a:endParaRPr lang="en-US" sz="2200" dirty="0">
              <a:latin typeface="+mn-lt"/>
            </a:endParaRPr>
          </a:p>
          <a:p>
            <a:r>
              <a:rPr lang="en-US" sz="2200" dirty="0">
                <a:latin typeface="+mn-lt"/>
              </a:rPr>
              <a:t>Which one is better</a:t>
            </a:r>
            <a:r>
              <a:rPr lang="en-US" sz="2200" dirty="0" smtClean="0">
                <a:latin typeface="+mn-lt"/>
              </a:rPr>
              <a:t>?</a:t>
            </a:r>
            <a:endParaRPr lang="en-US" sz="2200" dirty="0">
              <a:latin typeface="+mn-lt"/>
            </a:endParaRPr>
          </a:p>
          <a:p>
            <a:pPr lvl="1"/>
            <a:r>
              <a:rPr lang="en-US" sz="2200" dirty="0">
                <a:latin typeface="+mn-lt"/>
              </a:rPr>
              <a:t>Retail uses passive tags, others may use active tags</a:t>
            </a:r>
          </a:p>
          <a:p>
            <a:r>
              <a:rPr lang="en-US" sz="2200" dirty="0" smtClean="0">
                <a:latin typeface="+mn-lt"/>
              </a:rPr>
              <a:t>R</a:t>
            </a:r>
            <a:r>
              <a:rPr lang="en-US" sz="100" dirty="0" smtClean="0">
                <a:latin typeface="+mn-lt"/>
              </a:rPr>
              <a:t> </a:t>
            </a:r>
            <a:r>
              <a:rPr lang="en-US" sz="2200" dirty="0" smtClean="0">
                <a:latin typeface="+mn-lt"/>
              </a:rPr>
              <a:t>F</a:t>
            </a:r>
            <a:r>
              <a:rPr lang="en-US" sz="100" dirty="0" smtClean="0">
                <a:latin typeface="+mn-lt"/>
              </a:rPr>
              <a:t> </a:t>
            </a:r>
            <a:r>
              <a:rPr lang="en-US" sz="2200" dirty="0" smtClean="0">
                <a:latin typeface="+mn-lt"/>
              </a:rPr>
              <a:t>I</a:t>
            </a:r>
            <a:r>
              <a:rPr lang="en-US" sz="100" dirty="0" smtClean="0">
                <a:latin typeface="+mn-lt"/>
              </a:rPr>
              <a:t> </a:t>
            </a:r>
            <a:r>
              <a:rPr lang="en-US" sz="2200" dirty="0" smtClean="0">
                <a:latin typeface="+mn-lt"/>
              </a:rPr>
              <a:t>D </a:t>
            </a:r>
            <a:r>
              <a:rPr lang="en-US" sz="2200" dirty="0">
                <a:latin typeface="+mn-lt"/>
              </a:rPr>
              <a:t>+ Sensors can be used for perishable </a:t>
            </a:r>
            <a:r>
              <a:rPr lang="en-US" sz="2200" dirty="0" smtClean="0">
                <a:latin typeface="+mn-lt"/>
              </a:rPr>
              <a:t>goods</a:t>
            </a:r>
            <a:endParaRPr lang="en-US" sz="2200" dirty="0">
              <a:latin typeface="+mn-lt"/>
            </a:endParaRPr>
          </a:p>
        </p:txBody>
      </p:sp>
    </p:spTree>
    <p:extLst>
      <p:ext uri="{BB962C8B-B14F-4D97-AF65-F5344CB8AC3E}">
        <p14:creationId xmlns:p14="http://schemas.microsoft.com/office/powerpoint/2010/main" val="1454460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Representation in </a:t>
            </a:r>
            <a:r>
              <a:rPr lang="en-US" dirty="0" smtClean="0"/>
              <a:t>R</a:t>
            </a:r>
            <a:r>
              <a:rPr lang="en-US" sz="100" dirty="0" smtClean="0"/>
              <a:t> </a:t>
            </a:r>
            <a:r>
              <a:rPr lang="en-US" dirty="0" smtClean="0"/>
              <a:t>F</a:t>
            </a:r>
            <a:r>
              <a:rPr lang="en-US" sz="100" dirty="0" smtClean="0"/>
              <a:t> </a:t>
            </a:r>
            <a:r>
              <a:rPr lang="en-US" dirty="0" smtClean="0"/>
              <a:t>I</a:t>
            </a:r>
            <a:r>
              <a:rPr lang="en-US" sz="100" dirty="0" smtClean="0"/>
              <a:t> </a:t>
            </a:r>
            <a:r>
              <a:rPr lang="en-US" dirty="0" smtClean="0"/>
              <a:t>D</a:t>
            </a:r>
            <a:endParaRPr lang="en-US" dirty="0"/>
          </a:p>
        </p:txBody>
      </p:sp>
      <p:sp>
        <p:nvSpPr>
          <p:cNvPr id="3" name="Text Placeholder 2"/>
          <p:cNvSpPr>
            <a:spLocks noGrp="1"/>
          </p:cNvSpPr>
          <p:nvPr>
            <p:ph type="body" idx="1"/>
          </p:nvPr>
        </p:nvSpPr>
        <p:spPr>
          <a:xfrm>
            <a:off x="457200" y="1600201"/>
            <a:ext cx="8229600" cy="1614948"/>
          </a:xfrm>
        </p:spPr>
        <p:txBody>
          <a:bodyPr/>
          <a:lstStyle/>
          <a:p>
            <a:r>
              <a:rPr lang="en-US" sz="2400" dirty="0">
                <a:latin typeface="+mn-lt"/>
              </a:rPr>
              <a:t>Data representation for a given application domain</a:t>
            </a:r>
          </a:p>
          <a:p>
            <a:r>
              <a:rPr lang="en-US" sz="2400" dirty="0">
                <a:latin typeface="+mn-lt"/>
              </a:rPr>
              <a:t>For Retail: Electronic Product Code (</a:t>
            </a:r>
            <a:r>
              <a:rPr lang="en-US" sz="2400" dirty="0" smtClean="0">
                <a:latin typeface="+mn-lt"/>
              </a:rPr>
              <a:t>E</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C</a:t>
            </a:r>
            <a:r>
              <a:rPr lang="en-US" sz="2400" dirty="0">
                <a:latin typeface="+mn-lt"/>
              </a:rPr>
              <a:t>)</a:t>
            </a:r>
          </a:p>
          <a:p>
            <a:r>
              <a:rPr lang="en-US" sz="2400" dirty="0" smtClean="0">
                <a:latin typeface="+mn-lt"/>
              </a:rPr>
              <a:t>R</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D </a:t>
            </a:r>
            <a:r>
              <a:rPr lang="en-US" sz="2400" dirty="0">
                <a:latin typeface="+mn-lt"/>
              </a:rPr>
              <a:t>tags contain 96 bits of </a:t>
            </a:r>
            <a:r>
              <a:rPr lang="en-US" sz="2400" dirty="0" smtClean="0">
                <a:latin typeface="+mn-lt"/>
              </a:rPr>
              <a:t>data</a:t>
            </a:r>
            <a:endParaRPr lang="en-US" sz="2400" dirty="0">
              <a:latin typeface="+mn-lt"/>
            </a:endParaRPr>
          </a:p>
        </p:txBody>
      </p:sp>
      <p:pic>
        <p:nvPicPr>
          <p:cNvPr id="4" name="Picture 3" descr="An example of R F I D Data Tag is shown. The tag can be divided into three parts: Binary, Decimal, and U C C dash 1 4. Binary is made up of two sets of numbers. The first set is as follows. 0 0 1 1 0 0 0 0 0 1 1 1 0 1 0 0 0 0 0 0 0 0 0 1 0 1 1 1 0 0 1 1 1 1 0 0 0 0 0 1 0 1 0 0 1 1 0 1. The second set is as follows. 1 1 0 0 1 1 0 1 0 1 0 0 0 0 0 0 0 0 1 1 1 0 1 1 1 0 0 1 1 0 1 0 1 1 0 0 1 0 1 0 0 0 1 1 0 0 0. Decimal, S G T I N, is made up of set of numbers separated by a period. Manufacturer, 0 0 2 3 8 0 0. Product, 3 4 1 8 1 3. Serial Number, 5 0 0 0 0 0 0 2 4. U C C dash 1 4, U P C for cases, is made up of a set of numbers linked to the set of numbers in Decimal. The first set, 3, is linked the first number of Product. The second set, 0 0 2 3 8 0 0, is the same as Manufacturer. The third set, 4 1 8 1 3, contains the remaining numbers in Product. The fourth set, 3, is the Check Digit, not needed for R F I D."/>
          <p:cNvPicPr>
            <a:picLocks noChangeAspect="1"/>
          </p:cNvPicPr>
          <p:nvPr/>
        </p:nvPicPr>
        <p:blipFill>
          <a:blip r:embed="rId2"/>
          <a:stretch>
            <a:fillRect/>
          </a:stretch>
        </p:blipFill>
        <p:spPr>
          <a:xfrm>
            <a:off x="807236" y="3514610"/>
            <a:ext cx="7529528" cy="2681649"/>
          </a:xfrm>
          <a:prstGeom prst="rect">
            <a:avLst/>
          </a:prstGeom>
        </p:spPr>
      </p:pic>
    </p:spTree>
    <p:extLst>
      <p:ext uri="{BB962C8B-B14F-4D97-AF65-F5344CB8AC3E}">
        <p14:creationId xmlns:p14="http://schemas.microsoft.com/office/powerpoint/2010/main" val="4168222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Fog Computing</a:t>
            </a:r>
          </a:p>
        </p:txBody>
      </p:sp>
      <p:sp>
        <p:nvSpPr>
          <p:cNvPr id="3" name="Text Placeholder 2"/>
          <p:cNvSpPr>
            <a:spLocks noGrp="1"/>
          </p:cNvSpPr>
          <p:nvPr>
            <p:ph type="body" idx="1"/>
          </p:nvPr>
        </p:nvSpPr>
        <p:spPr>
          <a:xfrm>
            <a:off x="457200" y="1600200"/>
            <a:ext cx="8229600" cy="2057399"/>
          </a:xfrm>
        </p:spPr>
        <p:txBody>
          <a:bodyPr/>
          <a:lstStyle/>
          <a:p>
            <a:r>
              <a:rPr lang="en-US" sz="1800" dirty="0">
                <a:latin typeface="+mn-lt"/>
              </a:rPr>
              <a:t>Data produced by </a:t>
            </a:r>
            <a:r>
              <a:rPr lang="en-US" sz="1800" dirty="0" smtClean="0">
                <a:latin typeface="+mn-lt"/>
              </a:rPr>
              <a:t>I</a:t>
            </a:r>
            <a:r>
              <a:rPr lang="en-US" sz="100" dirty="0" smtClean="0">
                <a:latin typeface="+mn-lt"/>
              </a:rPr>
              <a:t> </a:t>
            </a:r>
            <a:r>
              <a:rPr lang="en-US" sz="1800" dirty="0" smtClean="0">
                <a:latin typeface="+mn-lt"/>
              </a:rPr>
              <a:t>o</a:t>
            </a:r>
            <a:r>
              <a:rPr lang="en-US" sz="100" dirty="0" smtClean="0">
                <a:latin typeface="+mn-lt"/>
              </a:rPr>
              <a:t> </a:t>
            </a:r>
            <a:r>
              <a:rPr lang="en-US" sz="1800" dirty="0" smtClean="0">
                <a:latin typeface="+mn-lt"/>
              </a:rPr>
              <a:t>T </a:t>
            </a:r>
            <a:r>
              <a:rPr lang="en-US" sz="1800" dirty="0">
                <a:latin typeface="+mn-lt"/>
              </a:rPr>
              <a:t>is huge in size (problem</a:t>
            </a:r>
            <a:r>
              <a:rPr lang="en-US" sz="1800" dirty="0" smtClean="0">
                <a:latin typeface="+mn-lt"/>
              </a:rPr>
              <a:t>)</a:t>
            </a:r>
            <a:endParaRPr lang="en-US" sz="1800" dirty="0">
              <a:latin typeface="+mn-lt"/>
            </a:endParaRPr>
          </a:p>
          <a:p>
            <a:r>
              <a:rPr lang="en-US" sz="1800" dirty="0">
                <a:latin typeface="+mn-lt"/>
              </a:rPr>
              <a:t>Fog computing is to address the issue by</a:t>
            </a:r>
          </a:p>
          <a:p>
            <a:pPr lvl="1"/>
            <a:r>
              <a:rPr lang="en-US" sz="1800" dirty="0">
                <a:latin typeface="+mn-lt"/>
              </a:rPr>
              <a:t>Proposing fog nodes to process the data close to IoT</a:t>
            </a:r>
          </a:p>
          <a:p>
            <a:pPr lvl="1"/>
            <a:r>
              <a:rPr lang="en-US" sz="1800" dirty="0">
                <a:latin typeface="+mn-lt"/>
              </a:rPr>
              <a:t>Fog nodes </a:t>
            </a:r>
            <a:r>
              <a:rPr lang="en-US" sz="1800" dirty="0" smtClean="0">
                <a:latin typeface="+mn-lt"/>
              </a:rPr>
              <a:t>– </a:t>
            </a:r>
            <a:r>
              <a:rPr lang="en-US" sz="1800" dirty="0">
                <a:latin typeface="+mn-lt"/>
              </a:rPr>
              <a:t>any device including routers or </a:t>
            </a:r>
            <a:r>
              <a:rPr lang="en-US" sz="1800" dirty="0" smtClean="0">
                <a:latin typeface="+mn-lt"/>
              </a:rPr>
              <a:t>switches</a:t>
            </a:r>
          </a:p>
          <a:p>
            <a:pPr marL="0" lvl="1" indent="0">
              <a:spcBef>
                <a:spcPts val="1500"/>
              </a:spcBef>
              <a:buNone/>
            </a:pPr>
            <a:r>
              <a:rPr lang="en-US" sz="1800" b="1" dirty="0" smtClean="0">
                <a:latin typeface="+mn-lt"/>
              </a:rPr>
              <a:t>Table </a:t>
            </a:r>
            <a:r>
              <a:rPr lang="en-US" sz="1800" b="1" dirty="0">
                <a:latin typeface="+mn-lt"/>
              </a:rPr>
              <a:t>8.1 Difference between Fog Nodes and a Cloud </a:t>
            </a:r>
            <a:r>
              <a:rPr lang="en-US" sz="1800" b="1" dirty="0" smtClean="0">
                <a:latin typeface="+mn-lt"/>
              </a:rPr>
              <a:t>Platform</a:t>
            </a:r>
            <a:endParaRPr lang="en-US" sz="1800" b="1"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729251716"/>
              </p:ext>
            </p:extLst>
          </p:nvPr>
        </p:nvGraphicFramePr>
        <p:xfrm>
          <a:off x="457200" y="3888177"/>
          <a:ext cx="8229600" cy="152908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xmlns="" val="3964280529"/>
                    </a:ext>
                  </a:extLst>
                </a:gridCol>
                <a:gridCol w="4114800">
                  <a:extLst>
                    <a:ext uri="{9D8B030D-6E8A-4147-A177-3AD203B41FA5}">
                      <a16:colId xmlns:a16="http://schemas.microsoft.com/office/drawing/2014/main" xmlns="" val="2046288723"/>
                    </a:ext>
                  </a:extLst>
                </a:gridCol>
              </a:tblGrid>
              <a:tr h="370840">
                <a:tc>
                  <a:txBody>
                    <a:bodyPr/>
                    <a:lstStyle/>
                    <a:p>
                      <a:r>
                        <a:rPr lang="en-US" sz="1600" b="1" i="0" u="none" strike="noStrike" cap="none" baseline="0" dirty="0" smtClean="0">
                          <a:solidFill>
                            <a:schemeClr val="tx1"/>
                          </a:solidFill>
                          <a:latin typeface="+mn-lt"/>
                          <a:ea typeface="+mn-ea"/>
                          <a:cs typeface="+mn-cs"/>
                          <a:sym typeface="Arial"/>
                        </a:rPr>
                        <a:t>Fog Nodes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dirty="0" smtClean="0">
                          <a:solidFill>
                            <a:schemeClr val="tx1"/>
                          </a:solidFill>
                          <a:latin typeface="+mn-lt"/>
                          <a:ea typeface="+mn-ea"/>
                          <a:cs typeface="+mn-cs"/>
                          <a:sym typeface="Arial"/>
                        </a:rPr>
                        <a:t>Cloud Platform</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57559187"/>
                  </a:ext>
                </a:extLst>
              </a:tr>
              <a:tr h="370840">
                <a:tc>
                  <a:txBody>
                    <a:bodyPr/>
                    <a:lstStyle/>
                    <a:p>
                      <a:r>
                        <a:rPr lang="en-US" sz="1600" b="0" i="0" u="none" strike="noStrike" cap="none" baseline="0" dirty="0" smtClean="0">
                          <a:solidFill>
                            <a:schemeClr val="tx1"/>
                          </a:solidFill>
                          <a:latin typeface="+mn-lt"/>
                          <a:ea typeface="+mn-ea"/>
                          <a:cs typeface="+mn-cs"/>
                          <a:sym typeface="Arial"/>
                        </a:rPr>
                        <a:t>Receive data from I</a:t>
                      </a:r>
                      <a:r>
                        <a:rPr lang="en-US" sz="100" b="0" i="0" u="none" strike="noStrike" cap="none" baseline="0" dirty="0" smtClean="0">
                          <a:solidFill>
                            <a:schemeClr val="tx1"/>
                          </a:solidFill>
                          <a:latin typeface="+mn-lt"/>
                          <a:ea typeface="+mn-ea"/>
                          <a:cs typeface="+mn-cs"/>
                          <a:sym typeface="Arial"/>
                        </a:rPr>
                        <a:t> </a:t>
                      </a:r>
                      <a:r>
                        <a:rPr lang="en-US" sz="1600" b="0" i="0" u="none" strike="noStrike" cap="none" baseline="0" dirty="0" smtClean="0">
                          <a:solidFill>
                            <a:schemeClr val="tx1"/>
                          </a:solidFill>
                          <a:latin typeface="+mn-lt"/>
                          <a:ea typeface="+mn-ea"/>
                          <a:cs typeface="+mn-cs"/>
                          <a:sym typeface="Arial"/>
                        </a:rPr>
                        <a:t>o</a:t>
                      </a:r>
                      <a:r>
                        <a:rPr lang="en-US" sz="100" b="0" i="0" u="none" strike="noStrike" cap="none" baseline="0" dirty="0" smtClean="0">
                          <a:solidFill>
                            <a:schemeClr val="tx1"/>
                          </a:solidFill>
                          <a:latin typeface="+mn-lt"/>
                          <a:ea typeface="+mn-ea"/>
                          <a:cs typeface="+mn-cs"/>
                          <a:sym typeface="Arial"/>
                        </a:rPr>
                        <a:t> </a:t>
                      </a:r>
                      <a:r>
                        <a:rPr lang="en-US" sz="1600" b="0" i="0" u="none" strike="noStrike" cap="none" baseline="0" dirty="0" smtClean="0">
                          <a:solidFill>
                            <a:schemeClr val="tx1"/>
                          </a:solidFill>
                          <a:latin typeface="+mn-lt"/>
                          <a:ea typeface="+mn-ea"/>
                          <a:cs typeface="+mn-cs"/>
                          <a:sym typeface="Arial"/>
                        </a:rPr>
                        <a:t>T devices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Receives and aggregates data from fog nodes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24396677"/>
                  </a:ext>
                </a:extLst>
              </a:tr>
              <a:tr h="370840">
                <a:tc>
                  <a:txBody>
                    <a:bodyPr/>
                    <a:lstStyle/>
                    <a:p>
                      <a:r>
                        <a:rPr lang="en-US" sz="1600" b="0" i="0" u="none" strike="noStrike" cap="none" baseline="0" dirty="0" smtClean="0">
                          <a:solidFill>
                            <a:schemeClr val="tx1"/>
                          </a:solidFill>
                          <a:latin typeface="+mn-lt"/>
                          <a:ea typeface="+mn-ea"/>
                          <a:cs typeface="+mn-cs"/>
                          <a:sym typeface="Arial"/>
                        </a:rPr>
                        <a:t>Run I</a:t>
                      </a:r>
                      <a:r>
                        <a:rPr lang="en-US" sz="100" b="0" i="0" u="none" strike="noStrike" cap="none" baseline="0" dirty="0" smtClean="0">
                          <a:solidFill>
                            <a:schemeClr val="tx1"/>
                          </a:solidFill>
                          <a:latin typeface="+mn-lt"/>
                          <a:ea typeface="+mn-ea"/>
                          <a:cs typeface="+mn-cs"/>
                          <a:sym typeface="Arial"/>
                        </a:rPr>
                        <a:t> </a:t>
                      </a:r>
                      <a:r>
                        <a:rPr lang="en-US" sz="1600" b="0" i="0" u="none" strike="noStrike" cap="none" baseline="0" dirty="0" smtClean="0">
                          <a:solidFill>
                            <a:schemeClr val="tx1"/>
                          </a:solidFill>
                          <a:latin typeface="+mn-lt"/>
                          <a:ea typeface="+mn-ea"/>
                          <a:cs typeface="+mn-cs"/>
                          <a:sym typeface="Arial"/>
                        </a:rPr>
                        <a:t>o</a:t>
                      </a:r>
                      <a:r>
                        <a:rPr lang="en-US" sz="100" b="0" i="0" u="none" strike="noStrike" cap="none" baseline="0" dirty="0" smtClean="0">
                          <a:solidFill>
                            <a:schemeClr val="tx1"/>
                          </a:solidFill>
                          <a:latin typeface="+mn-lt"/>
                          <a:ea typeface="+mn-ea"/>
                          <a:cs typeface="+mn-cs"/>
                          <a:sym typeface="Arial"/>
                        </a:rPr>
                        <a:t> </a:t>
                      </a:r>
                      <a:r>
                        <a:rPr lang="en-US" sz="1600" b="0" i="0" u="none" strike="noStrike" cap="none" baseline="0" dirty="0" smtClean="0">
                          <a:solidFill>
                            <a:schemeClr val="tx1"/>
                          </a:solidFill>
                          <a:latin typeface="+mn-lt"/>
                          <a:ea typeface="+mn-ea"/>
                          <a:cs typeface="+mn-cs"/>
                          <a:sym typeface="Arial"/>
                        </a:rPr>
                        <a:t>T real-time analytics in millisecond response time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Analysis is performed on huge amounts of business data and can take hours or weeks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91575302"/>
                  </a:ext>
                </a:extLst>
              </a:tr>
            </a:tbl>
          </a:graphicData>
        </a:graphic>
      </p:graphicFrame>
      <p:sp>
        <p:nvSpPr>
          <p:cNvPr id="5" name="Text Placeholder 4"/>
          <p:cNvSpPr>
            <a:spLocks noGrp="1"/>
          </p:cNvSpPr>
          <p:nvPr>
            <p:ph type="body" idx="11"/>
          </p:nvPr>
        </p:nvSpPr>
        <p:spPr>
          <a:xfrm>
            <a:off x="457200" y="5657214"/>
            <a:ext cx="8229600" cy="661266"/>
          </a:xfrm>
        </p:spPr>
        <p:txBody>
          <a:bodyPr/>
          <a:lstStyle/>
          <a:p>
            <a:pPr marL="741600" lvl="1" indent="-285750">
              <a:buFont typeface="Arial" panose="020B0604020202020204" pitchFamily="34" charset="0"/>
              <a:buChar char="–"/>
              <a:tabLst>
                <a:tab pos="176213" algn="l"/>
              </a:tabLst>
            </a:pPr>
            <a:r>
              <a:rPr lang="en-US" sz="1800" dirty="0">
                <a:latin typeface="+mn-lt"/>
              </a:rPr>
              <a:t>Data Center/Cloud </a:t>
            </a:r>
            <a:r>
              <a:rPr lang="en-US" sz="1800" dirty="0" smtClean="0">
                <a:latin typeface="+mn-lt"/>
              </a:rPr>
              <a:t>→ </a:t>
            </a:r>
            <a:r>
              <a:rPr lang="en-US" sz="1800" dirty="0">
                <a:latin typeface="+mn-lt"/>
              </a:rPr>
              <a:t>Fog Device →</a:t>
            </a:r>
            <a:r>
              <a:rPr lang="en-US" sz="1800" dirty="0" smtClean="0">
                <a:latin typeface="+mn-lt"/>
              </a:rPr>
              <a:t> </a:t>
            </a:r>
            <a:r>
              <a:rPr lang="en-US" sz="1800" dirty="0">
                <a:latin typeface="+mn-lt"/>
              </a:rPr>
              <a:t>Physical Device (i.e., sensors that generate the data</a:t>
            </a:r>
            <a:r>
              <a:rPr lang="en-US" sz="1800" dirty="0" smtClean="0">
                <a:latin typeface="+mn-lt"/>
              </a:rPr>
              <a:t>)</a:t>
            </a:r>
            <a:endParaRPr lang="en-US" sz="1800" dirty="0">
              <a:latin typeface="+mn-lt"/>
            </a:endParaRPr>
          </a:p>
        </p:txBody>
      </p:sp>
    </p:spTree>
    <p:extLst>
      <p:ext uri="{BB962C8B-B14F-4D97-AF65-F5344CB8AC3E}">
        <p14:creationId xmlns:p14="http://schemas.microsoft.com/office/powerpoint/2010/main" val="4139236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
            </a:r>
            <a:r>
              <a:rPr lang="en-US" dirty="0" smtClean="0"/>
              <a:t>I</a:t>
            </a:r>
            <a:r>
              <a:rPr lang="en-US" sz="100" dirty="0" smtClean="0"/>
              <a:t> </a:t>
            </a:r>
            <a:r>
              <a:rPr lang="en-US" dirty="0" smtClean="0"/>
              <a:t>o</a:t>
            </a:r>
            <a:r>
              <a:rPr lang="en-US" sz="100" dirty="0" smtClean="0"/>
              <a:t> </a:t>
            </a:r>
            <a:r>
              <a:rPr lang="en-US" dirty="0" smtClean="0"/>
              <a:t>T </a:t>
            </a:r>
            <a:r>
              <a:rPr lang="en-US" dirty="0"/>
              <a:t>Considerations</a:t>
            </a:r>
          </a:p>
        </p:txBody>
      </p:sp>
      <p:sp>
        <p:nvSpPr>
          <p:cNvPr id="3" name="Text Placeholder 2"/>
          <p:cNvSpPr>
            <a:spLocks noGrp="1"/>
          </p:cNvSpPr>
          <p:nvPr>
            <p:ph type="body" idx="1"/>
          </p:nvPr>
        </p:nvSpPr>
        <p:spPr/>
        <p:txBody>
          <a:bodyPr/>
          <a:lstStyle/>
          <a:p>
            <a:r>
              <a:rPr lang="en-US" sz="2200" dirty="0" smtClean="0">
                <a:latin typeface="+mn-lt"/>
              </a:rPr>
              <a:t>I</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T </a:t>
            </a:r>
            <a:r>
              <a:rPr lang="en-US" sz="2200" dirty="0">
                <a:latin typeface="+mn-lt"/>
              </a:rPr>
              <a:t>Platforms – many large companies are in it</a:t>
            </a:r>
          </a:p>
          <a:p>
            <a:pPr lvl="1"/>
            <a:r>
              <a:rPr lang="en-US" sz="2200" dirty="0">
                <a:latin typeface="+mn-lt"/>
              </a:rPr>
              <a:t>Amazon </a:t>
            </a:r>
            <a:r>
              <a:rPr lang="en-US" sz="2200" dirty="0" smtClean="0">
                <a:latin typeface="+mn-lt"/>
              </a:rPr>
              <a:t>A</a:t>
            </a:r>
            <a:r>
              <a:rPr lang="en-US" sz="100" dirty="0" smtClean="0">
                <a:latin typeface="+mn-lt"/>
              </a:rPr>
              <a:t> </a:t>
            </a:r>
            <a:r>
              <a:rPr lang="en-US" sz="2200" dirty="0" smtClean="0">
                <a:latin typeface="+mn-lt"/>
              </a:rPr>
              <a:t>W</a:t>
            </a:r>
            <a:r>
              <a:rPr lang="en-US" sz="100" dirty="0" smtClean="0">
                <a:latin typeface="+mn-lt"/>
              </a:rPr>
              <a:t> </a:t>
            </a:r>
            <a:r>
              <a:rPr lang="en-US" sz="2200" dirty="0" smtClean="0">
                <a:latin typeface="+mn-lt"/>
              </a:rPr>
              <a:t>S I</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T</a:t>
            </a:r>
            <a:r>
              <a:rPr lang="en-US" sz="2200" dirty="0">
                <a:latin typeface="+mn-lt"/>
              </a:rPr>
              <a:t>, Microsoft Azure </a:t>
            </a:r>
            <a:r>
              <a:rPr lang="en-US" sz="2200" dirty="0" smtClean="0">
                <a:latin typeface="+mn-lt"/>
              </a:rPr>
              <a:t>I</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T </a:t>
            </a:r>
            <a:r>
              <a:rPr lang="en-US" sz="2200" dirty="0">
                <a:latin typeface="+mn-lt"/>
              </a:rPr>
              <a:t>Suite, Predix </a:t>
            </a:r>
            <a:r>
              <a:rPr lang="en-US" sz="2200" dirty="0" smtClean="0">
                <a:latin typeface="+mn-lt"/>
              </a:rPr>
              <a:t>I</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T</a:t>
            </a:r>
            <a:r>
              <a:rPr lang="en-US" sz="2200" dirty="0">
                <a:latin typeface="+mn-lt"/>
              </a:rPr>
              <a:t>, Platform by General Electric (</a:t>
            </a:r>
            <a:r>
              <a:rPr lang="en-US" sz="2200" dirty="0" smtClean="0">
                <a:latin typeface="+mn-lt"/>
              </a:rPr>
              <a:t>G</a:t>
            </a:r>
            <a:r>
              <a:rPr lang="en-US" sz="100" dirty="0" smtClean="0">
                <a:latin typeface="+mn-lt"/>
              </a:rPr>
              <a:t> </a:t>
            </a:r>
            <a:r>
              <a:rPr lang="en-US" sz="2200" dirty="0" smtClean="0">
                <a:latin typeface="+mn-lt"/>
              </a:rPr>
              <a:t>E</a:t>
            </a:r>
            <a:r>
              <a:rPr lang="en-US" sz="2200" dirty="0">
                <a:latin typeface="+mn-lt"/>
              </a:rPr>
              <a:t>), </a:t>
            </a:r>
            <a:r>
              <a:rPr lang="en-US" sz="2200" dirty="0" smtClean="0">
                <a:latin typeface="+mn-lt"/>
              </a:rPr>
              <a:t>I</a:t>
            </a:r>
            <a:r>
              <a:rPr lang="en-US" sz="100" dirty="0" smtClean="0">
                <a:latin typeface="+mn-lt"/>
              </a:rPr>
              <a:t> </a:t>
            </a:r>
            <a:r>
              <a:rPr lang="en-US" sz="2200" dirty="0" smtClean="0">
                <a:latin typeface="+mn-lt"/>
              </a:rPr>
              <a:t>B</a:t>
            </a:r>
            <a:r>
              <a:rPr lang="en-US" sz="100" dirty="0" smtClean="0">
                <a:latin typeface="+mn-lt"/>
              </a:rPr>
              <a:t> </a:t>
            </a:r>
            <a:r>
              <a:rPr lang="en-US" sz="2200" dirty="0" smtClean="0">
                <a:latin typeface="+mn-lt"/>
              </a:rPr>
              <a:t>M </a:t>
            </a:r>
            <a:r>
              <a:rPr lang="en-US" sz="2200" dirty="0">
                <a:latin typeface="+mn-lt"/>
              </a:rPr>
              <a:t>Watson </a:t>
            </a:r>
            <a:r>
              <a:rPr lang="en-US" sz="2200" dirty="0" smtClean="0">
                <a:latin typeface="+mn-lt"/>
              </a:rPr>
              <a:t>I</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T solutions</a:t>
            </a:r>
            <a:r>
              <a:rPr lang="en-US" sz="2200" dirty="0">
                <a:latin typeface="+mn-lt"/>
              </a:rPr>
              <a:t>, and Teradata Unified Data Architecture</a:t>
            </a:r>
          </a:p>
          <a:p>
            <a:r>
              <a:rPr lang="en-US" sz="2200" dirty="0" smtClean="0">
                <a:latin typeface="+mn-lt"/>
              </a:rPr>
              <a:t>I</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T </a:t>
            </a:r>
            <a:r>
              <a:rPr lang="en-US" sz="2200" dirty="0">
                <a:latin typeface="+mn-lt"/>
              </a:rPr>
              <a:t>Start-up Ecosystem</a:t>
            </a:r>
          </a:p>
          <a:p>
            <a:pPr lvl="1"/>
            <a:r>
              <a:rPr lang="en-US" sz="2200" dirty="0">
                <a:latin typeface="+mn-lt"/>
              </a:rPr>
              <a:t>Many start-up companies are emerging in the field of </a:t>
            </a:r>
            <a:r>
              <a:rPr lang="en-US" sz="2200" dirty="0" smtClean="0">
                <a:latin typeface="+mn-lt"/>
              </a:rPr>
              <a:t>I</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T</a:t>
            </a:r>
            <a:endParaRPr lang="en-US" sz="2200" dirty="0">
              <a:latin typeface="+mn-lt"/>
            </a:endParaRPr>
          </a:p>
          <a:p>
            <a:pPr lvl="1"/>
            <a:r>
              <a:rPr lang="en-US" sz="2200" dirty="0">
                <a:latin typeface="+mn-lt"/>
              </a:rPr>
              <a:t>Examples include Sigfox, 3D Robotics, Canary, Athos, Greenwave, Jawbone, FreedomPop, Razer, and Ring</a:t>
            </a:r>
          </a:p>
          <a:p>
            <a:pPr lvl="1"/>
            <a:r>
              <a:rPr lang="en-US" sz="2200" b="1" dirty="0">
                <a:solidFill>
                  <a:schemeClr val="tx1"/>
                </a:solidFill>
                <a:latin typeface="+mn-lt"/>
              </a:rPr>
              <a:t>Fitbit</a:t>
            </a:r>
            <a:r>
              <a:rPr lang="en-US" sz="2200" dirty="0">
                <a:latin typeface="+mn-lt"/>
              </a:rPr>
              <a:t> – one of the most successful </a:t>
            </a:r>
            <a:r>
              <a:rPr lang="en-US" sz="2200" dirty="0" smtClean="0">
                <a:latin typeface="+mn-lt"/>
              </a:rPr>
              <a:t>I</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T </a:t>
            </a:r>
            <a:r>
              <a:rPr lang="en-US" sz="2200" dirty="0">
                <a:latin typeface="+mn-lt"/>
              </a:rPr>
              <a:t>startups</a:t>
            </a:r>
          </a:p>
          <a:p>
            <a:r>
              <a:rPr lang="en-US" sz="2200" dirty="0">
                <a:latin typeface="+mn-lt"/>
              </a:rPr>
              <a:t>See Figure 8.3 for a pictorial representation of </a:t>
            </a:r>
            <a:r>
              <a:rPr lang="en-US" sz="2200" dirty="0" smtClean="0">
                <a:latin typeface="+mn-lt"/>
              </a:rPr>
              <a:t>I</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T Ecosystem</a:t>
            </a:r>
            <a:endParaRPr lang="en-US" sz="2200" dirty="0">
              <a:latin typeface="+mn-lt"/>
            </a:endParaRPr>
          </a:p>
        </p:txBody>
      </p:sp>
    </p:spTree>
    <p:extLst>
      <p:ext uri="{BB962C8B-B14F-4D97-AF65-F5344CB8AC3E}">
        <p14:creationId xmlns:p14="http://schemas.microsoft.com/office/powerpoint/2010/main" val="1116349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Internet of Things (</a:t>
            </a:r>
            <a:r>
              <a:rPr lang="en-US" dirty="0" smtClean="0"/>
              <a:t>I</a:t>
            </a:r>
            <a:r>
              <a:rPr lang="en-US" sz="100" dirty="0" smtClean="0"/>
              <a:t> </a:t>
            </a:r>
            <a:r>
              <a:rPr lang="en-US" dirty="0" smtClean="0"/>
              <a:t>o</a:t>
            </a:r>
            <a:r>
              <a:rPr lang="en-US" sz="100" dirty="0" smtClean="0"/>
              <a:t> </a:t>
            </a:r>
            <a:r>
              <a:rPr lang="en-US" dirty="0" smtClean="0"/>
              <a:t>T</a:t>
            </a:r>
            <a:r>
              <a:rPr lang="en-US" dirty="0"/>
              <a:t>) Ecosystem</a:t>
            </a:r>
          </a:p>
        </p:txBody>
      </p:sp>
      <p:pic>
        <p:nvPicPr>
          <p:cNvPr id="6" name="Picture 5" descr="A pie chart shows the Internet of Things, 2016, Ecosystem. Platforms and Enablement, Horizontals. Partners are Consultants and Services, Incubators, Alliances, Funding. Software is the Cloud and Mobile O S. Connectivity includes Wi Fi, M 2 M, Telecom, Protocols. Hardware consists of Charging, Parts and Kits, Sensors, Processors and Chips. Building Blocks. 3 D includes Content and Design, and Printing and Scanning. Interfaces can be Augmented Reality, Virtual Reality, and others. Platforms include Open Source, Analytics, Security, Developer, Sensor Networks, Connectivity, Full Stack, Software. Applications, Verticals. Personal includes Fitness, Wearables, Health, Entertainment, Family, Sports, Elderly, Toys. Home consists of Automation, Hubs, Security, Kitchen, Sensing, Consumer, Robotics, Pets, Garden, Trackers. Vehicles include the following. Automobiles, Autonomous, U A V’s, Space, Bicycles and Motorbikes. Enterprise would be the following things. Healthcare, Retail, Payments and Loyalty, Smart Office, Agriculture, Infrastructure. The Industrial Internet consists of Industrial Wearables, Robotics, Supply Chain, Energy, Machines."/>
          <p:cNvPicPr>
            <a:picLocks noChangeAspect="1"/>
          </p:cNvPicPr>
          <p:nvPr/>
        </p:nvPicPr>
        <p:blipFill>
          <a:blip r:embed="rId2"/>
          <a:stretch>
            <a:fillRect/>
          </a:stretch>
        </p:blipFill>
        <p:spPr>
          <a:xfrm>
            <a:off x="2475087" y="1738033"/>
            <a:ext cx="4193827" cy="4212171"/>
          </a:xfrm>
          <a:prstGeom prst="rect">
            <a:avLst/>
          </a:prstGeom>
        </p:spPr>
      </p:pic>
    </p:spTree>
    <p:extLst>
      <p:ext uri="{BB962C8B-B14F-4D97-AF65-F5344CB8AC3E}">
        <p14:creationId xmlns:p14="http://schemas.microsoft.com/office/powerpoint/2010/main" val="1883856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Considerations in the Internet of Things</a:t>
            </a:r>
          </a:p>
        </p:txBody>
      </p:sp>
      <p:sp>
        <p:nvSpPr>
          <p:cNvPr id="3" name="Text Placeholder 2"/>
          <p:cNvSpPr>
            <a:spLocks noGrp="1"/>
          </p:cNvSpPr>
          <p:nvPr>
            <p:ph type="body" idx="1"/>
          </p:nvPr>
        </p:nvSpPr>
        <p:spPr>
          <a:xfrm>
            <a:off x="457200" y="1600201"/>
            <a:ext cx="8229600" cy="1673942"/>
          </a:xfrm>
        </p:spPr>
        <p:txBody>
          <a:bodyPr/>
          <a:lstStyle/>
          <a:p>
            <a:pPr marL="432000" indent="-432000">
              <a:buFont typeface="+mj-lt"/>
              <a:buAutoNum type="arabicPeriod"/>
            </a:pPr>
            <a:r>
              <a:rPr lang="en-US" sz="2400" dirty="0">
                <a:latin typeface="+mn-lt"/>
              </a:rPr>
              <a:t>Organizational Alignment</a:t>
            </a:r>
          </a:p>
          <a:p>
            <a:pPr marL="432000" indent="-432000">
              <a:buFont typeface="+mj-lt"/>
              <a:buAutoNum type="arabicPeriod"/>
            </a:pPr>
            <a:r>
              <a:rPr lang="en-US" sz="2400" dirty="0">
                <a:latin typeface="+mn-lt"/>
              </a:rPr>
              <a:t>Interoperability Challenges</a:t>
            </a:r>
          </a:p>
          <a:p>
            <a:pPr marL="432000" indent="-432000">
              <a:buFont typeface="+mj-lt"/>
              <a:buAutoNum type="arabicPeriod"/>
            </a:pPr>
            <a:r>
              <a:rPr lang="en-US" sz="2400" dirty="0" smtClean="0">
                <a:latin typeface="+mn-lt"/>
              </a:rPr>
              <a:t>Security</a:t>
            </a:r>
            <a:endParaRPr lang="en-US" sz="2400" b="1" dirty="0">
              <a:latin typeface="+mn-lt"/>
            </a:endParaRPr>
          </a:p>
        </p:txBody>
      </p:sp>
      <p:sp>
        <p:nvSpPr>
          <p:cNvPr id="4" name="Text Placeholder 3"/>
          <p:cNvSpPr>
            <a:spLocks noGrp="1"/>
          </p:cNvSpPr>
          <p:nvPr>
            <p:ph type="body" idx="2"/>
          </p:nvPr>
        </p:nvSpPr>
        <p:spPr>
          <a:xfrm>
            <a:off x="457200" y="3505201"/>
            <a:ext cx="8229600" cy="1288026"/>
          </a:xfrm>
        </p:spPr>
        <p:txBody>
          <a:bodyPr/>
          <a:lstStyle/>
          <a:p>
            <a:r>
              <a:rPr lang="en-US" sz="2400" dirty="0" smtClean="0">
                <a:latin typeface="+mn-lt"/>
              </a:rPr>
              <a:t>Emerging </a:t>
            </a:r>
            <a:r>
              <a:rPr lang="en-US" sz="2400" dirty="0">
                <a:latin typeface="+mn-lt"/>
              </a:rPr>
              <a:t>growth of </a:t>
            </a:r>
            <a:r>
              <a:rPr lang="en-US" sz="2400" dirty="0" smtClean="0">
                <a:latin typeface="+mn-lt"/>
              </a:rPr>
              <a:t>I</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T </a:t>
            </a:r>
            <a:r>
              <a:rPr lang="en-US" sz="2400" dirty="0">
                <a:latin typeface="+mn-lt"/>
              </a:rPr>
              <a:t>and its potential to help us achieve the vision of </a:t>
            </a:r>
            <a:r>
              <a:rPr lang="en-US" sz="2400" b="1" dirty="0">
                <a:latin typeface="+mn-lt"/>
              </a:rPr>
              <a:t>smart cities</a:t>
            </a:r>
            <a:r>
              <a:rPr lang="en-US" sz="2400" dirty="0">
                <a:latin typeface="+mn-lt"/>
              </a:rPr>
              <a:t>, </a:t>
            </a:r>
            <a:r>
              <a:rPr lang="en-US" sz="2400" b="1" dirty="0">
                <a:latin typeface="+mn-lt"/>
              </a:rPr>
              <a:t>smart grid</a:t>
            </a:r>
            <a:r>
              <a:rPr lang="en-US" sz="2400" dirty="0">
                <a:latin typeface="+mn-lt"/>
              </a:rPr>
              <a:t>, smart</a:t>
            </a:r>
            <a:r>
              <a:rPr lang="en-US" sz="2400" b="1" dirty="0">
                <a:latin typeface="+mn-lt"/>
              </a:rPr>
              <a:t> </a:t>
            </a:r>
            <a:r>
              <a:rPr lang="en-US" sz="2400" b="1" dirty="0" smtClean="0">
                <a:latin typeface="+mn-lt"/>
              </a:rPr>
              <a:t>anything</a:t>
            </a:r>
            <a:endParaRPr lang="en-US" sz="2400" dirty="0">
              <a:latin typeface="+mn-lt"/>
            </a:endParaRPr>
          </a:p>
        </p:txBody>
      </p:sp>
    </p:spTree>
    <p:extLst>
      <p:ext uri="{BB962C8B-B14F-4D97-AF65-F5344CB8AC3E}">
        <p14:creationId xmlns:p14="http://schemas.microsoft.com/office/powerpoint/2010/main" val="2268734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and Business Analytics</a:t>
            </a:r>
          </a:p>
        </p:txBody>
      </p:sp>
      <p:sp>
        <p:nvSpPr>
          <p:cNvPr id="3" name="Text Placeholder 2"/>
          <p:cNvSpPr>
            <a:spLocks noGrp="1"/>
          </p:cNvSpPr>
          <p:nvPr>
            <p:ph type="body" idx="1"/>
          </p:nvPr>
        </p:nvSpPr>
        <p:spPr/>
        <p:txBody>
          <a:bodyPr/>
          <a:lstStyle/>
          <a:p>
            <a:r>
              <a:rPr lang="en-US" sz="2200" dirty="0">
                <a:latin typeface="+mn-lt"/>
              </a:rPr>
              <a:t>A style of computing in which dynamically scalable and often virtualized resources are provided over the Internet</a:t>
            </a:r>
            <a:r>
              <a:rPr lang="en-US" sz="2200" dirty="0" smtClean="0">
                <a:latin typeface="+mn-lt"/>
              </a:rPr>
              <a:t>.</a:t>
            </a:r>
            <a:endParaRPr lang="en-US" sz="2200" dirty="0">
              <a:latin typeface="+mn-lt"/>
            </a:endParaRPr>
          </a:p>
          <a:p>
            <a:r>
              <a:rPr lang="en-US" sz="2200" dirty="0">
                <a:latin typeface="+mn-lt"/>
              </a:rPr>
              <a:t>Users need not have knowledge of, experience in, or control over the technology infrastructures in the cloud that supports them.</a:t>
            </a:r>
          </a:p>
          <a:p>
            <a:r>
              <a:rPr lang="en-US" sz="2200" dirty="0">
                <a:latin typeface="+mn-lt"/>
              </a:rPr>
              <a:t>Cloud computing = utility computing, application service provider grid computing, on-demand computing, software-as-a-service (</a:t>
            </a:r>
            <a:r>
              <a:rPr lang="en-US" sz="2200" dirty="0" smtClean="0">
                <a:latin typeface="+mn-lt"/>
              </a:rPr>
              <a:t>S</a:t>
            </a:r>
            <a:r>
              <a:rPr lang="en-US" sz="100" dirty="0" smtClean="0">
                <a:latin typeface="+mn-lt"/>
              </a:rPr>
              <a:t> </a:t>
            </a:r>
            <a:r>
              <a:rPr lang="en-US" sz="2200" dirty="0" smtClean="0">
                <a:latin typeface="+mn-lt"/>
              </a:rPr>
              <a:t>a</a:t>
            </a:r>
            <a:r>
              <a:rPr lang="en-US" sz="100" dirty="0" smtClean="0">
                <a:latin typeface="+mn-lt"/>
              </a:rPr>
              <a:t> </a:t>
            </a:r>
            <a:r>
              <a:rPr lang="en-US" sz="2200" dirty="0" smtClean="0">
                <a:latin typeface="+mn-lt"/>
              </a:rPr>
              <a:t>a</a:t>
            </a:r>
            <a:r>
              <a:rPr lang="en-US" sz="100" dirty="0" smtClean="0">
                <a:latin typeface="+mn-lt"/>
              </a:rPr>
              <a:t> </a:t>
            </a:r>
            <a:r>
              <a:rPr lang="en-US" sz="2200" dirty="0" smtClean="0">
                <a:latin typeface="+mn-lt"/>
              </a:rPr>
              <a:t>S</a:t>
            </a:r>
            <a:r>
              <a:rPr lang="en-US" sz="2200" dirty="0">
                <a:latin typeface="+mn-lt"/>
              </a:rPr>
              <a:t>), …</a:t>
            </a:r>
          </a:p>
          <a:p>
            <a:pPr lvl="1"/>
            <a:r>
              <a:rPr lang="en-US" sz="2200" dirty="0">
                <a:latin typeface="+mn-lt"/>
              </a:rPr>
              <a:t>Cloud = Internet</a:t>
            </a:r>
          </a:p>
          <a:p>
            <a:pPr lvl="1"/>
            <a:r>
              <a:rPr lang="en-US" sz="2200" dirty="0">
                <a:latin typeface="+mn-lt"/>
              </a:rPr>
              <a:t>Related “-as-a-services”: infrastructure-as-a-service (</a:t>
            </a:r>
            <a:r>
              <a:rPr lang="en-US" sz="2200" dirty="0" smtClean="0">
                <a:latin typeface="+mn-lt"/>
              </a:rPr>
              <a:t>I</a:t>
            </a:r>
            <a:r>
              <a:rPr lang="en-US" sz="100" dirty="0" smtClean="0">
                <a:latin typeface="+mn-lt"/>
              </a:rPr>
              <a:t> </a:t>
            </a:r>
            <a:r>
              <a:rPr lang="en-US" sz="2200" dirty="0" smtClean="0">
                <a:latin typeface="+mn-lt"/>
              </a:rPr>
              <a:t>a</a:t>
            </a:r>
            <a:r>
              <a:rPr lang="en-US" sz="100" dirty="0" smtClean="0">
                <a:latin typeface="+mn-lt"/>
              </a:rPr>
              <a:t> </a:t>
            </a:r>
            <a:r>
              <a:rPr lang="en-US" sz="2200" dirty="0" smtClean="0">
                <a:latin typeface="+mn-lt"/>
              </a:rPr>
              <a:t>a</a:t>
            </a:r>
            <a:r>
              <a:rPr lang="en-US" sz="100" dirty="0" smtClean="0">
                <a:latin typeface="+mn-lt"/>
              </a:rPr>
              <a:t> </a:t>
            </a:r>
            <a:r>
              <a:rPr lang="en-US" sz="2200" dirty="0" smtClean="0">
                <a:latin typeface="+mn-lt"/>
              </a:rPr>
              <a:t>S</a:t>
            </a:r>
            <a:r>
              <a:rPr lang="en-US" sz="2200" dirty="0">
                <a:latin typeface="+mn-lt"/>
              </a:rPr>
              <a:t>), platforms-as-a-service (</a:t>
            </a:r>
            <a:r>
              <a:rPr lang="en-US" sz="2200" dirty="0" smtClean="0">
                <a:latin typeface="+mn-lt"/>
              </a:rPr>
              <a:t>P</a:t>
            </a:r>
            <a:r>
              <a:rPr lang="en-US" sz="100" dirty="0" smtClean="0">
                <a:latin typeface="+mn-lt"/>
              </a:rPr>
              <a:t> </a:t>
            </a:r>
            <a:r>
              <a:rPr lang="en-US" sz="2200" dirty="0" smtClean="0">
                <a:latin typeface="+mn-lt"/>
              </a:rPr>
              <a:t>a</a:t>
            </a:r>
            <a:r>
              <a:rPr lang="en-US" sz="100" dirty="0" smtClean="0">
                <a:latin typeface="+mn-lt"/>
              </a:rPr>
              <a:t> </a:t>
            </a:r>
            <a:r>
              <a:rPr lang="en-US" sz="2200" dirty="0" smtClean="0">
                <a:latin typeface="+mn-lt"/>
              </a:rPr>
              <a:t>a</a:t>
            </a:r>
            <a:r>
              <a:rPr lang="en-US" sz="100" dirty="0" smtClean="0">
                <a:latin typeface="+mn-lt"/>
              </a:rPr>
              <a:t> </a:t>
            </a:r>
            <a:r>
              <a:rPr lang="en-US" sz="2200" dirty="0" smtClean="0">
                <a:latin typeface="+mn-lt"/>
              </a:rPr>
              <a:t>S)</a:t>
            </a:r>
            <a:endParaRPr lang="en-US" sz="2200" dirty="0">
              <a:latin typeface="+mn-lt"/>
            </a:endParaRPr>
          </a:p>
        </p:txBody>
      </p:sp>
    </p:spTree>
    <p:extLst>
      <p:ext uri="{BB962C8B-B14F-4D97-AF65-F5344CB8AC3E}">
        <p14:creationId xmlns:p14="http://schemas.microsoft.com/office/powerpoint/2010/main" val="2706661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a:t>
            </a:r>
            <a:r>
              <a:rPr lang="en-US" dirty="0" smtClean="0"/>
              <a:t>Example </a:t>
            </a:r>
            <a:r>
              <a:rPr lang="en-US" sz="2000" b="0" dirty="0"/>
              <a:t>(1 of 2)</a:t>
            </a:r>
          </a:p>
        </p:txBody>
      </p:sp>
      <p:sp>
        <p:nvSpPr>
          <p:cNvPr id="3" name="Text Placeholder 2"/>
          <p:cNvSpPr>
            <a:spLocks noGrp="1"/>
          </p:cNvSpPr>
          <p:nvPr>
            <p:ph type="body" idx="1"/>
          </p:nvPr>
        </p:nvSpPr>
        <p:spPr/>
        <p:txBody>
          <a:bodyPr/>
          <a:lstStyle/>
          <a:p>
            <a:r>
              <a:rPr lang="en-US" sz="2200" dirty="0">
                <a:latin typeface="+mn-lt"/>
              </a:rPr>
              <a:t>Web-based e-mail </a:t>
            </a:r>
            <a:r>
              <a:rPr lang="en-US" sz="2400" dirty="0">
                <a:latin typeface="+mn-lt"/>
              </a:rPr>
              <a:t>→</a:t>
            </a:r>
            <a:r>
              <a:rPr lang="en-US" sz="2200" dirty="0" smtClean="0">
                <a:latin typeface="+mn-lt"/>
                <a:sym typeface="Wingdings" panose="05000000000000000000" pitchFamily="2" charset="2"/>
              </a:rPr>
              <a:t> </a:t>
            </a:r>
            <a:r>
              <a:rPr lang="en-US" sz="2200" dirty="0">
                <a:latin typeface="+mn-lt"/>
                <a:sym typeface="Wingdings" panose="05000000000000000000" pitchFamily="2" charset="2"/>
              </a:rPr>
              <a:t>cloud computing application</a:t>
            </a:r>
            <a:endParaRPr lang="en-US" sz="2200" dirty="0">
              <a:latin typeface="+mn-lt"/>
            </a:endParaRPr>
          </a:p>
          <a:p>
            <a:pPr lvl="1"/>
            <a:r>
              <a:rPr lang="en-US" sz="2200" dirty="0">
                <a:latin typeface="+mn-lt"/>
              </a:rPr>
              <a:t>Stores the data (e-mail messages</a:t>
            </a:r>
            <a:r>
              <a:rPr lang="en-US" sz="2200" dirty="0" smtClean="0">
                <a:latin typeface="+mn-lt"/>
              </a:rPr>
              <a:t>)</a:t>
            </a:r>
            <a:endParaRPr lang="en-US" sz="2200" dirty="0">
              <a:latin typeface="+mn-lt"/>
            </a:endParaRPr>
          </a:p>
          <a:p>
            <a:pPr lvl="1"/>
            <a:r>
              <a:rPr lang="en-US" sz="2200" dirty="0">
                <a:latin typeface="+mn-lt"/>
              </a:rPr>
              <a:t>Stores the software (e-mail programs)</a:t>
            </a:r>
          </a:p>
          <a:p>
            <a:pPr lvl="1"/>
            <a:r>
              <a:rPr lang="en-US" sz="2200" dirty="0">
                <a:latin typeface="+mn-lt"/>
              </a:rPr>
              <a:t>Centralized hardware/software/infrastructure</a:t>
            </a:r>
          </a:p>
          <a:p>
            <a:pPr lvl="1"/>
            <a:r>
              <a:rPr lang="en-US" sz="2200" dirty="0">
                <a:latin typeface="+mn-lt"/>
              </a:rPr>
              <a:t>Centralized updates/upgrades</a:t>
            </a:r>
          </a:p>
          <a:p>
            <a:pPr lvl="1"/>
            <a:r>
              <a:rPr lang="en-US" sz="2200" dirty="0">
                <a:latin typeface="+mn-lt"/>
              </a:rPr>
              <a:t>Access from anywhere via a Web browser</a:t>
            </a:r>
          </a:p>
          <a:p>
            <a:pPr lvl="1"/>
            <a:r>
              <a:rPr lang="en-US" sz="2200" dirty="0">
                <a:latin typeface="+mn-lt"/>
              </a:rPr>
              <a:t>e.g., Gmail</a:t>
            </a:r>
          </a:p>
          <a:p>
            <a:r>
              <a:rPr lang="en-US" sz="2200" dirty="0">
                <a:latin typeface="+mn-lt"/>
              </a:rPr>
              <a:t>Web-based general application = cloud application</a:t>
            </a:r>
          </a:p>
          <a:p>
            <a:pPr lvl="1"/>
            <a:r>
              <a:rPr lang="en-US" sz="2200" dirty="0">
                <a:latin typeface="+mn-lt"/>
              </a:rPr>
              <a:t>Google Docs, Google Spreadsheets, Google Drive,…</a:t>
            </a:r>
          </a:p>
          <a:p>
            <a:pPr lvl="1"/>
            <a:r>
              <a:rPr lang="en-US" sz="2200" dirty="0">
                <a:latin typeface="+mn-lt"/>
                <a:hlinkClick r:id="rId2" tooltip="https://www.amazon.com/"/>
              </a:rPr>
              <a:t>Amazon.com’s</a:t>
            </a:r>
            <a:r>
              <a:rPr lang="en-US" sz="2200" dirty="0">
                <a:latin typeface="+mn-lt"/>
              </a:rPr>
              <a:t> Web </a:t>
            </a:r>
            <a:r>
              <a:rPr lang="en-US" sz="2200" dirty="0" smtClean="0">
                <a:latin typeface="+mn-lt"/>
              </a:rPr>
              <a:t>Services</a:t>
            </a:r>
            <a:endParaRPr lang="en-US" sz="2200" dirty="0">
              <a:latin typeface="+mn-lt"/>
            </a:endParaRPr>
          </a:p>
        </p:txBody>
      </p:sp>
    </p:spTree>
    <p:extLst>
      <p:ext uri="{BB962C8B-B14F-4D97-AF65-F5344CB8AC3E}">
        <p14:creationId xmlns:p14="http://schemas.microsoft.com/office/powerpoint/2010/main" val="3343442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Learning Objectives </a:t>
            </a:r>
            <a:r>
              <a:rPr lang="en-US" sz="2000" b="0" dirty="0"/>
              <a:t>(1 of 2)</a:t>
            </a:r>
          </a:p>
        </p:txBody>
      </p:sp>
      <p:sp>
        <p:nvSpPr>
          <p:cNvPr id="8" name="Text Placeholder 7"/>
          <p:cNvSpPr>
            <a:spLocks noGrp="1"/>
          </p:cNvSpPr>
          <p:nvPr>
            <p:ph type="body" idx="1"/>
          </p:nvPr>
        </p:nvSpPr>
        <p:spPr/>
        <p:txBody>
          <a:bodyPr/>
          <a:lstStyle/>
          <a:p>
            <a:pPr marL="0" indent="0">
              <a:buClr>
                <a:schemeClr val="bg1"/>
              </a:buClr>
              <a:buNone/>
            </a:pPr>
            <a:r>
              <a:rPr lang="en-US" sz="2400" b="1" dirty="0">
                <a:solidFill>
                  <a:srgbClr val="007FA3"/>
                </a:solidFill>
                <a:latin typeface="+mn-lt"/>
              </a:rPr>
              <a:t>8.1</a:t>
            </a:r>
            <a:r>
              <a:rPr lang="en-US" sz="2400" dirty="0">
                <a:latin typeface="+mn-lt"/>
              </a:rPr>
              <a:t> Explore some of the emerging technologies that may impact analytics, business intelligence (</a:t>
            </a:r>
            <a:r>
              <a:rPr lang="en-US" sz="2400" dirty="0" smtClean="0">
                <a:latin typeface="+mn-lt"/>
              </a:rPr>
              <a:t>B</a:t>
            </a:r>
            <a:r>
              <a:rPr lang="en-US" sz="100" dirty="0" smtClean="0">
                <a:latin typeface="+mn-lt"/>
              </a:rPr>
              <a:t> </a:t>
            </a:r>
            <a:r>
              <a:rPr lang="en-US" sz="2400" dirty="0" smtClean="0">
                <a:latin typeface="+mn-lt"/>
              </a:rPr>
              <a:t>I</a:t>
            </a:r>
            <a:r>
              <a:rPr lang="en-US" sz="2400" dirty="0">
                <a:latin typeface="+mn-lt"/>
              </a:rPr>
              <a:t>), and decision support</a:t>
            </a:r>
          </a:p>
          <a:p>
            <a:pPr marL="0" indent="0">
              <a:buClr>
                <a:schemeClr val="bg1"/>
              </a:buClr>
              <a:buNone/>
            </a:pPr>
            <a:r>
              <a:rPr lang="en-US" sz="2400" b="1" dirty="0">
                <a:solidFill>
                  <a:srgbClr val="007FA3"/>
                </a:solidFill>
                <a:latin typeface="+mn-lt"/>
              </a:rPr>
              <a:t>8.2</a:t>
            </a:r>
            <a:r>
              <a:rPr lang="en-US" sz="2400" dirty="0">
                <a:latin typeface="+mn-lt"/>
              </a:rPr>
              <a:t> Describe the emerging Internet of Things (</a:t>
            </a:r>
            <a:r>
              <a:rPr lang="en-US" sz="2400" dirty="0" smtClean="0">
                <a:latin typeface="+mn-lt"/>
              </a:rPr>
              <a:t>I</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T</a:t>
            </a:r>
            <a:r>
              <a:rPr lang="en-US" sz="2400" dirty="0">
                <a:latin typeface="+mn-lt"/>
              </a:rPr>
              <a:t>) phenomenon, potential applications, and the </a:t>
            </a:r>
            <a:r>
              <a:rPr lang="en-US" sz="2400" dirty="0" smtClean="0">
                <a:latin typeface="+mn-lt"/>
              </a:rPr>
              <a:t>I</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T </a:t>
            </a:r>
            <a:r>
              <a:rPr lang="en-US" sz="2400" dirty="0">
                <a:latin typeface="+mn-lt"/>
              </a:rPr>
              <a:t>ecosystem</a:t>
            </a:r>
          </a:p>
          <a:p>
            <a:pPr marL="0" indent="0">
              <a:buNone/>
            </a:pPr>
            <a:r>
              <a:rPr lang="en-US" sz="2400" b="1" dirty="0">
                <a:solidFill>
                  <a:srgbClr val="007FA3"/>
                </a:solidFill>
                <a:latin typeface="+mn-lt"/>
              </a:rPr>
              <a:t>8.3</a:t>
            </a:r>
            <a:r>
              <a:rPr lang="en-US" sz="2400" dirty="0">
                <a:latin typeface="+mn-lt"/>
              </a:rPr>
              <a:t> Describe the current and future use of cloud computing in business </a:t>
            </a:r>
            <a:r>
              <a:rPr lang="en-US" sz="2400" dirty="0" smtClean="0">
                <a:latin typeface="+mn-lt"/>
              </a:rPr>
              <a:t>analytics</a:t>
            </a:r>
            <a:endParaRPr lang="en-US" sz="2400" dirty="0">
              <a:latin typeface="+mn-lt"/>
            </a:endParaRPr>
          </a:p>
          <a:p>
            <a:pPr marL="0" indent="0">
              <a:buNone/>
            </a:pPr>
            <a:r>
              <a:rPr lang="en-US" sz="2400" b="1" dirty="0">
                <a:solidFill>
                  <a:srgbClr val="007FA3"/>
                </a:solidFill>
                <a:latin typeface="+mn-lt"/>
              </a:rPr>
              <a:t>8.4 </a:t>
            </a:r>
            <a:r>
              <a:rPr lang="en-US" sz="2400" dirty="0">
                <a:latin typeface="+mn-lt"/>
              </a:rPr>
              <a:t>Describe how geospatial and location-based analytics are assisting </a:t>
            </a:r>
            <a:r>
              <a:rPr lang="en-US" sz="2400" dirty="0" smtClean="0">
                <a:latin typeface="+mn-lt"/>
              </a:rPr>
              <a:t>organizations</a:t>
            </a:r>
            <a:endParaRPr lang="en-US" sz="2400" dirty="0">
              <a:latin typeface="+mn-lt"/>
            </a:endParaRPr>
          </a:p>
        </p:txBody>
      </p:sp>
    </p:spTree>
    <p:extLst>
      <p:ext uri="{BB962C8B-B14F-4D97-AF65-F5344CB8AC3E}">
        <p14:creationId xmlns:p14="http://schemas.microsoft.com/office/powerpoint/2010/main" val="2331216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a:t>
            </a:r>
            <a:r>
              <a:rPr lang="en-US" dirty="0" smtClean="0"/>
              <a:t>Example </a:t>
            </a:r>
            <a:r>
              <a:rPr lang="en-US" sz="2000" b="0" dirty="0" smtClean="0"/>
              <a:t>(2 </a:t>
            </a:r>
            <a:r>
              <a:rPr lang="en-US" sz="2000" b="0" dirty="0"/>
              <a:t>of 2)</a:t>
            </a:r>
          </a:p>
        </p:txBody>
      </p:sp>
      <p:sp>
        <p:nvSpPr>
          <p:cNvPr id="3" name="Text Placeholder 2"/>
          <p:cNvSpPr>
            <a:spLocks noGrp="1"/>
          </p:cNvSpPr>
          <p:nvPr>
            <p:ph type="body" idx="1"/>
          </p:nvPr>
        </p:nvSpPr>
        <p:spPr/>
        <p:txBody>
          <a:bodyPr/>
          <a:lstStyle/>
          <a:p>
            <a:r>
              <a:rPr lang="en-US" sz="2200" dirty="0">
                <a:latin typeface="+mn-lt"/>
              </a:rPr>
              <a:t>Cloud computing is used in</a:t>
            </a:r>
          </a:p>
          <a:p>
            <a:pPr lvl="1"/>
            <a:r>
              <a:rPr lang="en-US" sz="2200" dirty="0">
                <a:latin typeface="+mn-lt"/>
              </a:rPr>
              <a:t>e-commerce, </a:t>
            </a:r>
            <a:r>
              <a:rPr lang="en-US" sz="2200" dirty="0" smtClean="0">
                <a:latin typeface="+mn-lt"/>
              </a:rPr>
              <a:t>B</a:t>
            </a:r>
            <a:r>
              <a:rPr lang="en-US" sz="100" dirty="0" smtClean="0">
                <a:latin typeface="+mn-lt"/>
              </a:rPr>
              <a:t> </a:t>
            </a:r>
            <a:r>
              <a:rPr lang="en-US" sz="2200" dirty="0" smtClean="0">
                <a:latin typeface="+mn-lt"/>
              </a:rPr>
              <a:t>I</a:t>
            </a:r>
            <a:r>
              <a:rPr lang="en-US" sz="2200" dirty="0">
                <a:latin typeface="+mn-lt"/>
              </a:rPr>
              <a:t>, </a:t>
            </a:r>
            <a:r>
              <a:rPr lang="en-US" sz="2200" dirty="0" smtClean="0">
                <a:latin typeface="+mn-lt"/>
              </a:rPr>
              <a:t>C</a:t>
            </a:r>
            <a:r>
              <a:rPr lang="en-US" sz="100" dirty="0" smtClean="0">
                <a:latin typeface="+mn-lt"/>
              </a:rPr>
              <a:t> </a:t>
            </a:r>
            <a:r>
              <a:rPr lang="en-US" sz="2200" dirty="0" smtClean="0">
                <a:latin typeface="+mn-lt"/>
              </a:rPr>
              <a:t>R</a:t>
            </a:r>
            <a:r>
              <a:rPr lang="en-US" sz="100" dirty="0" smtClean="0">
                <a:latin typeface="+mn-lt"/>
              </a:rPr>
              <a:t> </a:t>
            </a:r>
            <a:r>
              <a:rPr lang="en-US" sz="2200" dirty="0" smtClean="0">
                <a:latin typeface="+mn-lt"/>
              </a:rPr>
              <a:t>M</a:t>
            </a:r>
            <a:r>
              <a:rPr lang="en-US" sz="2200" dirty="0">
                <a:latin typeface="+mn-lt"/>
              </a:rPr>
              <a:t>, </a:t>
            </a:r>
            <a:r>
              <a:rPr lang="en-US" sz="2200" dirty="0" smtClean="0">
                <a:latin typeface="+mn-lt"/>
              </a:rPr>
              <a:t>S</a:t>
            </a:r>
            <a:r>
              <a:rPr lang="en-US" sz="100" dirty="0" smtClean="0">
                <a:latin typeface="+mn-lt"/>
              </a:rPr>
              <a:t> </a:t>
            </a:r>
            <a:r>
              <a:rPr lang="en-US" sz="2200" dirty="0" smtClean="0">
                <a:latin typeface="+mn-lt"/>
              </a:rPr>
              <a:t>C</a:t>
            </a:r>
            <a:r>
              <a:rPr lang="en-US" sz="100" dirty="0" smtClean="0">
                <a:latin typeface="+mn-lt"/>
              </a:rPr>
              <a:t> </a:t>
            </a:r>
            <a:r>
              <a:rPr lang="en-US" sz="2200" dirty="0" smtClean="0">
                <a:latin typeface="+mn-lt"/>
              </a:rPr>
              <a:t>M</a:t>
            </a:r>
            <a:r>
              <a:rPr lang="en-US" sz="2200" dirty="0">
                <a:latin typeface="+mn-lt"/>
              </a:rPr>
              <a:t>, …</a:t>
            </a:r>
          </a:p>
          <a:p>
            <a:r>
              <a:rPr lang="en-US" sz="2200" dirty="0">
                <a:latin typeface="+mn-lt"/>
              </a:rPr>
              <a:t>Business model</a:t>
            </a:r>
          </a:p>
          <a:p>
            <a:pPr lvl="1"/>
            <a:r>
              <a:rPr lang="en-US" sz="2200" dirty="0">
                <a:latin typeface="+mn-lt"/>
              </a:rPr>
              <a:t>Pay-per-use</a:t>
            </a:r>
          </a:p>
          <a:p>
            <a:pPr lvl="1"/>
            <a:r>
              <a:rPr lang="en-US" sz="2200" dirty="0">
                <a:latin typeface="+mn-lt"/>
              </a:rPr>
              <a:t>Subscribe/pay-as-you-go</a:t>
            </a:r>
          </a:p>
          <a:p>
            <a:r>
              <a:rPr lang="en-US" sz="2200" dirty="0">
                <a:latin typeface="+mn-lt"/>
              </a:rPr>
              <a:t>Companies that offer cloud-computing services</a:t>
            </a:r>
          </a:p>
          <a:p>
            <a:pPr lvl="1"/>
            <a:r>
              <a:rPr lang="en-US" sz="2200" dirty="0">
                <a:latin typeface="+mn-lt"/>
              </a:rPr>
              <a:t>Google, Yahoo!, </a:t>
            </a:r>
            <a:r>
              <a:rPr lang="en-US" sz="2200" dirty="0">
                <a:latin typeface="+mn-lt"/>
                <a:hlinkClick r:id="rId2" tooltip="https://www.salesforce.com/in/?ir=1"/>
              </a:rPr>
              <a:t>Salesforce.com</a:t>
            </a:r>
            <a:endParaRPr lang="en-US" sz="2200" dirty="0">
              <a:latin typeface="+mn-lt"/>
            </a:endParaRPr>
          </a:p>
          <a:p>
            <a:pPr lvl="1"/>
            <a:r>
              <a:rPr lang="en-US" sz="2200" dirty="0" smtClean="0">
                <a:latin typeface="+mn-lt"/>
              </a:rPr>
              <a:t>I</a:t>
            </a:r>
            <a:r>
              <a:rPr lang="en-US" sz="100" dirty="0" smtClean="0">
                <a:latin typeface="+mn-lt"/>
              </a:rPr>
              <a:t> </a:t>
            </a:r>
            <a:r>
              <a:rPr lang="en-US" sz="2200" dirty="0" smtClean="0">
                <a:latin typeface="+mn-lt"/>
              </a:rPr>
              <a:t>B</a:t>
            </a:r>
            <a:r>
              <a:rPr lang="en-US" sz="100" dirty="0" smtClean="0">
                <a:latin typeface="+mn-lt"/>
              </a:rPr>
              <a:t> </a:t>
            </a:r>
            <a:r>
              <a:rPr lang="en-US" sz="2200" dirty="0" smtClean="0">
                <a:latin typeface="+mn-lt"/>
              </a:rPr>
              <a:t>M</a:t>
            </a:r>
            <a:r>
              <a:rPr lang="en-US" sz="2200" dirty="0">
                <a:latin typeface="+mn-lt"/>
              </a:rPr>
              <a:t>, Microsoft (Azure)</a:t>
            </a:r>
          </a:p>
          <a:p>
            <a:pPr lvl="1"/>
            <a:r>
              <a:rPr lang="en-US" sz="2200" dirty="0">
                <a:latin typeface="+mn-lt"/>
              </a:rPr>
              <a:t>Sun </a:t>
            </a:r>
            <a:r>
              <a:rPr lang="en-US" sz="2200" dirty="0" smtClean="0">
                <a:latin typeface="+mn-lt"/>
              </a:rPr>
              <a:t>Microsystems/Oracle</a:t>
            </a:r>
            <a:endParaRPr lang="en-US" sz="2200" dirty="0">
              <a:latin typeface="+mn-lt"/>
            </a:endParaRPr>
          </a:p>
        </p:txBody>
      </p:sp>
    </p:spTree>
    <p:extLst>
      <p:ext uri="{BB962C8B-B14F-4D97-AF65-F5344CB8AC3E}">
        <p14:creationId xmlns:p14="http://schemas.microsoft.com/office/powerpoint/2010/main" val="167979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and </a:t>
            </a:r>
            <a:r>
              <a:rPr lang="en-US" dirty="0" smtClean="0"/>
              <a:t>Service-Oriented </a:t>
            </a:r>
            <a:r>
              <a:rPr lang="en-US" dirty="0"/>
              <a:t>Thinking</a:t>
            </a:r>
          </a:p>
        </p:txBody>
      </p:sp>
      <p:sp>
        <p:nvSpPr>
          <p:cNvPr id="3" name="Text Placeholder 2"/>
          <p:cNvSpPr>
            <a:spLocks noGrp="1"/>
          </p:cNvSpPr>
          <p:nvPr>
            <p:ph type="body" idx="1"/>
          </p:nvPr>
        </p:nvSpPr>
        <p:spPr/>
        <p:txBody>
          <a:bodyPr/>
          <a:lstStyle/>
          <a:p>
            <a:r>
              <a:rPr lang="en-US" sz="2400" dirty="0">
                <a:latin typeface="+mn-lt"/>
              </a:rPr>
              <a:t>Service-oriented thinking is one of the fastest-growing paradigms today</a:t>
            </a:r>
          </a:p>
          <a:p>
            <a:r>
              <a:rPr lang="en-US" sz="2400" dirty="0">
                <a:latin typeface="+mn-lt"/>
              </a:rPr>
              <a:t>Toward building agile data, information, and analytics capabilities as services</a:t>
            </a:r>
          </a:p>
          <a:p>
            <a:r>
              <a:rPr lang="en-US" sz="2400" dirty="0">
                <a:latin typeface="+mn-lt"/>
              </a:rPr>
              <a:t>Service orientation + </a:t>
            </a:r>
            <a:r>
              <a:rPr lang="en-US" sz="2400" dirty="0" smtClean="0">
                <a:latin typeface="+mn-lt"/>
              </a:rPr>
              <a:t>D</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S/B</a:t>
            </a:r>
            <a:r>
              <a:rPr lang="en-US" sz="100" dirty="0" smtClean="0">
                <a:latin typeface="+mn-lt"/>
              </a:rPr>
              <a:t> </a:t>
            </a:r>
            <a:r>
              <a:rPr lang="en-US" sz="2400" dirty="0" smtClean="0">
                <a:latin typeface="+mn-lt"/>
              </a:rPr>
              <a:t>I</a:t>
            </a:r>
            <a:endParaRPr lang="en-US" sz="2400" dirty="0">
              <a:latin typeface="+mn-lt"/>
            </a:endParaRPr>
          </a:p>
          <a:p>
            <a:r>
              <a:rPr lang="en-US" sz="2400" dirty="0">
                <a:latin typeface="+mn-lt"/>
              </a:rPr>
              <a:t>Component-based service orientation fosters</a:t>
            </a:r>
          </a:p>
          <a:p>
            <a:pPr lvl="1"/>
            <a:r>
              <a:rPr lang="en-US" sz="2400" dirty="0">
                <a:latin typeface="+mn-lt"/>
              </a:rPr>
              <a:t>Reusability, Substitutability, Extensibility, Scalability, Customizability, Reliability, Low Cost of Ownership, Economy of Scale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795493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Service-Oriented </a:t>
            </a:r>
            <a:r>
              <a:rPr lang="en-US" dirty="0" smtClean="0"/>
              <a:t>D</a:t>
            </a:r>
            <a:r>
              <a:rPr lang="en-US" sz="100" dirty="0" smtClean="0"/>
              <a:t> </a:t>
            </a:r>
            <a:r>
              <a:rPr lang="en-US" dirty="0" smtClean="0"/>
              <a:t>S</a:t>
            </a:r>
            <a:r>
              <a:rPr lang="en-US" sz="100" dirty="0" smtClean="0"/>
              <a:t> </a:t>
            </a:r>
            <a:r>
              <a:rPr lang="en-US" dirty="0" smtClean="0"/>
              <a:t>S/B</a:t>
            </a:r>
            <a:r>
              <a:rPr lang="en-US" sz="100" dirty="0" smtClean="0"/>
              <a:t> </a:t>
            </a:r>
            <a:r>
              <a:rPr lang="en-US" dirty="0" smtClean="0"/>
              <a:t>I</a:t>
            </a:r>
            <a:endParaRPr lang="en-US" dirty="0"/>
          </a:p>
        </p:txBody>
      </p:sp>
      <p:pic>
        <p:nvPicPr>
          <p:cNvPr id="4" name="Picture 1" descr="An illustration explains the flow of data in a conceptual architecture of a cloud oriented support system. The flow begins with the Information sources, E R P, Legacy, P O S, Other O L T P, Web, and External Data passing through E T L to reach Metadata and Enterprise Data Warehousing where Replication takes place. This is where Data management happens. From here, the data is sent to Data mart, Marketing, Engineering, Finance, etcetera. This part makes up Data Services. From the Data mart, data goes through Information Management, Routine Business Reporting, O L A P, Dashboards, Intranet Search for Content. This makes up Information Service. After Information Management, data goes to Operations Management, Optimization, Data Mining, Text Mining, Simulation, and Automated Decision System. This makes up the Analytics Service. From here, it goes to the us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336" y="1922940"/>
            <a:ext cx="6361329" cy="400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4339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3200" dirty="0"/>
              <a:t>Variations of </a:t>
            </a:r>
            <a:r>
              <a:rPr lang="en-US" sz="3200" dirty="0" smtClean="0"/>
              <a:t>Service-Oriented Architecture and </a:t>
            </a:r>
            <a:r>
              <a:rPr lang="en-US" sz="3200" dirty="0"/>
              <a:t>the </a:t>
            </a:r>
            <a:r>
              <a:rPr lang="en-US" sz="3200" dirty="0" smtClean="0"/>
              <a:t>Cloud</a:t>
            </a:r>
            <a:endParaRPr lang="en-US" sz="3200" dirty="0"/>
          </a:p>
        </p:txBody>
      </p:sp>
      <p:sp>
        <p:nvSpPr>
          <p:cNvPr id="3" name="Text Placeholder 2"/>
          <p:cNvSpPr>
            <a:spLocks noGrp="1"/>
          </p:cNvSpPr>
          <p:nvPr>
            <p:ph type="body" idx="1"/>
          </p:nvPr>
        </p:nvSpPr>
        <p:spPr/>
        <p:txBody>
          <a:bodyPr/>
          <a:lstStyle/>
          <a:p>
            <a:r>
              <a:rPr lang="en-US" sz="2400" dirty="0">
                <a:latin typeface="+mn-lt"/>
              </a:rPr>
              <a:t>Data as a Service (</a:t>
            </a:r>
            <a:r>
              <a:rPr lang="en-US" sz="2400" dirty="0" smtClean="0">
                <a:latin typeface="+mn-lt"/>
              </a:rPr>
              <a:t>D</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S</a:t>
            </a:r>
            <a:r>
              <a:rPr lang="en-US" sz="2400" dirty="0">
                <a:latin typeface="+mn-lt"/>
              </a:rPr>
              <a:t>)</a:t>
            </a:r>
          </a:p>
          <a:p>
            <a:r>
              <a:rPr lang="en-US" sz="2400" dirty="0">
                <a:latin typeface="+mn-lt"/>
              </a:rPr>
              <a:t>Software as a Service (</a:t>
            </a:r>
            <a:r>
              <a:rPr lang="en-US" sz="2400" dirty="0" smtClean="0">
                <a:latin typeface="+mn-lt"/>
              </a:rPr>
              <a:t>S</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S</a:t>
            </a:r>
            <a:r>
              <a:rPr lang="en-US" sz="2400" dirty="0">
                <a:latin typeface="+mn-lt"/>
              </a:rPr>
              <a:t>)</a:t>
            </a:r>
          </a:p>
          <a:p>
            <a:r>
              <a:rPr lang="en-US" sz="2400" dirty="0">
                <a:latin typeface="+mn-lt"/>
              </a:rPr>
              <a:t>Platform as a Service (</a:t>
            </a:r>
            <a:r>
              <a:rPr lang="en-US" sz="2400" dirty="0" smtClean="0">
                <a:latin typeface="+mn-lt"/>
              </a:rPr>
              <a:t>P</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S</a:t>
            </a:r>
            <a:r>
              <a:rPr lang="en-US" sz="2400" dirty="0">
                <a:latin typeface="+mn-lt"/>
              </a:rPr>
              <a:t>)</a:t>
            </a:r>
          </a:p>
          <a:p>
            <a:r>
              <a:rPr lang="en-US" sz="2400" dirty="0">
                <a:latin typeface="+mn-lt"/>
              </a:rPr>
              <a:t>Infrastructure as a Service (</a:t>
            </a:r>
            <a:r>
              <a:rPr lang="en-US" sz="2400" dirty="0" smtClean="0">
                <a:latin typeface="+mn-lt"/>
              </a:rPr>
              <a:t>I</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S</a:t>
            </a:r>
            <a:r>
              <a:rPr lang="en-US" sz="2400" dirty="0">
                <a:latin typeface="+mn-lt"/>
              </a:rPr>
              <a:t>)</a:t>
            </a:r>
          </a:p>
          <a:p>
            <a:r>
              <a:rPr lang="en-US" sz="2400" dirty="0" smtClean="0">
                <a:latin typeface="+mn-lt"/>
              </a:rPr>
              <a:t>…</a:t>
            </a:r>
            <a:endParaRPr lang="en-US" sz="2400" dirty="0">
              <a:latin typeface="+mn-lt"/>
            </a:endParaRPr>
          </a:p>
          <a:p>
            <a:r>
              <a:rPr lang="en-US" sz="2400" dirty="0">
                <a:latin typeface="+mn-lt"/>
              </a:rPr>
              <a:t>Why so many .</a:t>
            </a:r>
            <a:r>
              <a:rPr lang="en-US" sz="2400" dirty="0" smtClean="0">
                <a:latin typeface="+mn-lt"/>
              </a:rPr>
              <a:t>a</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S </a:t>
            </a:r>
            <a:r>
              <a:rPr lang="en-US" sz="2400" dirty="0">
                <a:latin typeface="+mn-lt"/>
              </a:rPr>
              <a:t>is emerging</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412161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Different Types of Cloud Offerings</a:t>
            </a:r>
          </a:p>
        </p:txBody>
      </p:sp>
      <p:pic>
        <p:nvPicPr>
          <p:cNvPr id="4" name="Picture 3" descr="An illustration explains the technology stack as a service for different types of cloud offerings. I a a S, Infrastructure as a Service. In I a a S, the following can be managed by the client. Application, Data, Runtime, Middleware, Operating System. These are managed by cloud vendor in I a a S. Virtualization, Servers, Storage, Networking. PaaS - Platform as a Service. Things managed by client in P a a S are as follows. Application, Data. Things managed by cloud vendor in P a a S are as follows. Runtime, Middleware, Operating System, Virtualization, Servers, Storage, Networking. SaaS - Software as a Service. The following are managed by cloud vendor in S a a S. Application, Data, Runtime, Middleware, Operating System, Virtualization, Servers, Storage, Networking."/>
          <p:cNvPicPr>
            <a:picLocks noChangeAspect="1"/>
          </p:cNvPicPr>
          <p:nvPr/>
        </p:nvPicPr>
        <p:blipFill>
          <a:blip r:embed="rId2"/>
          <a:stretch>
            <a:fillRect/>
          </a:stretch>
        </p:blipFill>
        <p:spPr>
          <a:xfrm>
            <a:off x="1036628" y="1673495"/>
            <a:ext cx="7070744" cy="4485297"/>
          </a:xfrm>
          <a:prstGeom prst="rect">
            <a:avLst/>
          </a:prstGeom>
        </p:spPr>
      </p:pic>
    </p:spTree>
    <p:extLst>
      <p:ext uri="{BB962C8B-B14F-4D97-AF65-F5344CB8AC3E}">
        <p14:creationId xmlns:p14="http://schemas.microsoft.com/office/powerpoint/2010/main" val="1356706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Essential Technologies for Cloud </a:t>
            </a:r>
            <a:r>
              <a:rPr lang="en-US" sz="3200" dirty="0" smtClean="0"/>
              <a:t>Computing</a:t>
            </a:r>
            <a:endParaRPr lang="en-US" sz="3200" dirty="0"/>
          </a:p>
        </p:txBody>
      </p:sp>
      <p:sp>
        <p:nvSpPr>
          <p:cNvPr id="3" name="Text Placeholder 2"/>
          <p:cNvSpPr>
            <a:spLocks noGrp="1"/>
          </p:cNvSpPr>
          <p:nvPr>
            <p:ph type="body" idx="1"/>
          </p:nvPr>
        </p:nvSpPr>
        <p:spPr/>
        <p:txBody>
          <a:bodyPr/>
          <a:lstStyle/>
          <a:p>
            <a:r>
              <a:rPr lang="en-US" sz="2400" dirty="0">
                <a:latin typeface="+mn-lt"/>
              </a:rPr>
              <a:t>Virtualization</a:t>
            </a:r>
          </a:p>
          <a:p>
            <a:pPr lvl="1"/>
            <a:r>
              <a:rPr lang="en-US" sz="2400" dirty="0">
                <a:latin typeface="+mn-lt"/>
              </a:rPr>
              <a:t>Creation of a virtual version of something like an operating system or server</a:t>
            </a:r>
          </a:p>
          <a:p>
            <a:pPr lvl="1"/>
            <a:r>
              <a:rPr lang="en-US" sz="2400" dirty="0">
                <a:latin typeface="+mn-lt"/>
              </a:rPr>
              <a:t>Example: logical division of a hard drive to create two separate hard drives in a computer</a:t>
            </a:r>
          </a:p>
          <a:p>
            <a:r>
              <a:rPr lang="en-US" sz="2400" dirty="0">
                <a:latin typeface="+mn-lt"/>
              </a:rPr>
              <a:t>Levels of </a:t>
            </a:r>
            <a:r>
              <a:rPr lang="en-US" sz="2400" dirty="0" smtClean="0">
                <a:latin typeface="+mn-lt"/>
              </a:rPr>
              <a:t>virtualization</a:t>
            </a:r>
            <a:endParaRPr lang="en-US" sz="2400" dirty="0">
              <a:latin typeface="+mn-lt"/>
            </a:endParaRPr>
          </a:p>
          <a:p>
            <a:pPr lvl="1"/>
            <a:r>
              <a:rPr lang="en-US" sz="2400" dirty="0">
                <a:latin typeface="+mn-lt"/>
              </a:rPr>
              <a:t>Network virtualization</a:t>
            </a:r>
          </a:p>
          <a:p>
            <a:pPr lvl="1"/>
            <a:r>
              <a:rPr lang="en-US" sz="2400" dirty="0">
                <a:latin typeface="+mn-lt"/>
              </a:rPr>
              <a:t>Storage virtualization</a:t>
            </a:r>
          </a:p>
          <a:p>
            <a:pPr lvl="1"/>
            <a:r>
              <a:rPr lang="en-US" sz="2400" dirty="0">
                <a:latin typeface="+mn-lt"/>
              </a:rPr>
              <a:t>Server virtualization</a:t>
            </a:r>
          </a:p>
          <a:p>
            <a:r>
              <a:rPr lang="en-US" sz="2400" dirty="0">
                <a:latin typeface="+mn-lt"/>
              </a:rPr>
              <a:t>Relates to which cloud service is </a:t>
            </a:r>
            <a:r>
              <a:rPr lang="en-US" sz="2400" dirty="0" smtClean="0">
                <a:latin typeface="+mn-lt"/>
              </a:rPr>
              <a:t>employed</a:t>
            </a:r>
            <a:endParaRPr lang="en-US" sz="2400" dirty="0">
              <a:latin typeface="+mn-lt"/>
            </a:endParaRPr>
          </a:p>
        </p:txBody>
      </p:sp>
    </p:spTree>
    <p:extLst>
      <p:ext uri="{BB962C8B-B14F-4D97-AF65-F5344CB8AC3E}">
        <p14:creationId xmlns:p14="http://schemas.microsoft.com/office/powerpoint/2010/main" val="1327487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a:t>
            </a:r>
            <a:r>
              <a:rPr lang="en-US" dirty="0" smtClean="0"/>
              <a:t>Models</a:t>
            </a:r>
            <a:endParaRPr lang="en-US" dirty="0"/>
          </a:p>
        </p:txBody>
      </p:sp>
      <p:sp>
        <p:nvSpPr>
          <p:cNvPr id="3" name="Text Placeholder 2"/>
          <p:cNvSpPr>
            <a:spLocks noGrp="1"/>
          </p:cNvSpPr>
          <p:nvPr>
            <p:ph type="body" idx="1"/>
          </p:nvPr>
        </p:nvSpPr>
        <p:spPr/>
        <p:txBody>
          <a:bodyPr/>
          <a:lstStyle/>
          <a:p>
            <a:r>
              <a:rPr lang="en-US" sz="2200" dirty="0">
                <a:latin typeface="+mn-lt"/>
              </a:rPr>
              <a:t>Private cloud</a:t>
            </a:r>
          </a:p>
          <a:p>
            <a:r>
              <a:rPr lang="en-US" sz="2200" dirty="0">
                <a:latin typeface="+mn-lt"/>
              </a:rPr>
              <a:t>Public cloud</a:t>
            </a:r>
          </a:p>
          <a:p>
            <a:r>
              <a:rPr lang="en-US" sz="2200" dirty="0">
                <a:latin typeface="+mn-lt"/>
              </a:rPr>
              <a:t>Hybrid cloud</a:t>
            </a:r>
          </a:p>
          <a:p>
            <a:r>
              <a:rPr lang="en-US" sz="2200" dirty="0">
                <a:latin typeface="+mn-lt"/>
              </a:rPr>
              <a:t>Which cloud model is good for you</a:t>
            </a:r>
            <a:r>
              <a:rPr lang="en-US" sz="2200" dirty="0" smtClean="0">
                <a:latin typeface="+mn-lt"/>
              </a:rPr>
              <a:t>?</a:t>
            </a:r>
            <a:endParaRPr lang="en-US" sz="2200" dirty="0">
              <a:latin typeface="+mn-lt"/>
            </a:endParaRPr>
          </a:p>
          <a:p>
            <a:r>
              <a:rPr lang="en-US" sz="2200" dirty="0">
                <a:latin typeface="+mn-lt"/>
              </a:rPr>
              <a:t>Major cloud platform providers in analytics</a:t>
            </a:r>
            <a:r>
              <a:rPr lang="en-US" sz="2200" dirty="0" smtClean="0">
                <a:latin typeface="+mn-lt"/>
              </a:rPr>
              <a:t>:</a:t>
            </a:r>
            <a:endParaRPr lang="en-US" sz="2200" dirty="0">
              <a:latin typeface="+mn-lt"/>
            </a:endParaRPr>
          </a:p>
          <a:p>
            <a:pPr lvl="1"/>
            <a:r>
              <a:rPr lang="en-US" sz="2200" dirty="0">
                <a:latin typeface="+mn-lt"/>
              </a:rPr>
              <a:t>Amazon Elastic Beanstalk</a:t>
            </a:r>
          </a:p>
          <a:p>
            <a:pPr lvl="1"/>
            <a:r>
              <a:rPr lang="en-US" sz="2200" dirty="0" smtClean="0">
                <a:latin typeface="+mn-lt"/>
              </a:rPr>
              <a:t>I</a:t>
            </a:r>
            <a:r>
              <a:rPr lang="en-US" sz="100" dirty="0" smtClean="0">
                <a:latin typeface="+mn-lt"/>
              </a:rPr>
              <a:t> </a:t>
            </a:r>
            <a:r>
              <a:rPr lang="en-US" sz="2200" dirty="0" smtClean="0">
                <a:latin typeface="+mn-lt"/>
              </a:rPr>
              <a:t>B</a:t>
            </a:r>
            <a:r>
              <a:rPr lang="en-US" sz="100" dirty="0" smtClean="0">
                <a:latin typeface="+mn-lt"/>
              </a:rPr>
              <a:t> </a:t>
            </a:r>
            <a:r>
              <a:rPr lang="en-US" sz="2200" dirty="0" smtClean="0">
                <a:latin typeface="+mn-lt"/>
              </a:rPr>
              <a:t>M </a:t>
            </a:r>
            <a:r>
              <a:rPr lang="en-US" sz="2200" dirty="0">
                <a:latin typeface="+mn-lt"/>
              </a:rPr>
              <a:t>Bluemix</a:t>
            </a:r>
          </a:p>
          <a:p>
            <a:pPr lvl="1"/>
            <a:r>
              <a:rPr lang="en-US" sz="2200" dirty="0">
                <a:latin typeface="+mn-lt"/>
              </a:rPr>
              <a:t>Microsoft Azure</a:t>
            </a:r>
          </a:p>
          <a:p>
            <a:pPr lvl="1"/>
            <a:r>
              <a:rPr lang="en-US" sz="2200" dirty="0">
                <a:latin typeface="+mn-lt"/>
              </a:rPr>
              <a:t>Google App Engine</a:t>
            </a:r>
          </a:p>
          <a:p>
            <a:pPr lvl="1"/>
            <a:r>
              <a:rPr lang="en-US" sz="2200" dirty="0" smtClean="0">
                <a:latin typeface="+mn-lt"/>
              </a:rPr>
              <a:t>OpenShift</a:t>
            </a:r>
            <a:endParaRPr lang="en-US" sz="2200" dirty="0">
              <a:latin typeface="+mn-lt"/>
            </a:endParaRPr>
          </a:p>
        </p:txBody>
      </p:sp>
    </p:spTree>
    <p:extLst>
      <p:ext uri="{BB962C8B-B14F-4D97-AF65-F5344CB8AC3E}">
        <p14:creationId xmlns:p14="http://schemas.microsoft.com/office/powerpoint/2010/main" val="10819098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Representative Analytics as a Service Offering</a:t>
            </a:r>
          </a:p>
        </p:txBody>
      </p:sp>
      <p:sp>
        <p:nvSpPr>
          <p:cNvPr id="3" name="Text Placeholder 2"/>
          <p:cNvSpPr>
            <a:spLocks noGrp="1"/>
          </p:cNvSpPr>
          <p:nvPr>
            <p:ph type="body" idx="1"/>
          </p:nvPr>
        </p:nvSpPr>
        <p:spPr/>
        <p:txBody>
          <a:bodyPr/>
          <a:lstStyle/>
          <a:p>
            <a:r>
              <a:rPr lang="en-US" sz="2400" dirty="0">
                <a:latin typeface="+mn-lt"/>
              </a:rPr>
              <a:t>Teradata - Aster Analytics as a Service</a:t>
            </a:r>
          </a:p>
          <a:p>
            <a:r>
              <a:rPr lang="en-US" sz="2400" dirty="0" smtClean="0">
                <a:latin typeface="+mn-lt"/>
              </a:rPr>
              <a:t>I</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 </a:t>
            </a:r>
            <a:r>
              <a:rPr lang="en-US" sz="2400" dirty="0">
                <a:latin typeface="+mn-lt"/>
              </a:rPr>
              <a:t>Watson Analytics</a:t>
            </a:r>
          </a:p>
          <a:p>
            <a:r>
              <a:rPr lang="en-US" sz="2400" dirty="0" smtClean="0">
                <a:latin typeface="+mn-lt"/>
                <a:hlinkClick r:id="rId2" tooltip="http://www.minemytext.com/"/>
              </a:rPr>
              <a:t>MineMyText.com</a:t>
            </a:r>
            <a:endParaRPr lang="en-US" sz="2400" dirty="0">
              <a:latin typeface="+mn-lt"/>
            </a:endParaRPr>
          </a:p>
          <a:p>
            <a:r>
              <a:rPr lang="en-US" sz="2400" dirty="0" smtClean="0">
                <a:latin typeface="+mn-lt"/>
              </a:rPr>
              <a:t>S</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S </a:t>
            </a:r>
            <a:r>
              <a:rPr lang="en-US" sz="2400" dirty="0">
                <a:latin typeface="+mn-lt"/>
              </a:rPr>
              <a:t>Visual Analytic and Visual Statistics</a:t>
            </a:r>
          </a:p>
          <a:p>
            <a:r>
              <a:rPr lang="en-US" sz="2400" dirty="0">
                <a:latin typeface="+mn-lt"/>
              </a:rPr>
              <a:t>Tableau</a:t>
            </a:r>
          </a:p>
          <a:p>
            <a:r>
              <a:rPr lang="en-US" sz="2400" dirty="0">
                <a:latin typeface="+mn-lt"/>
              </a:rPr>
              <a:t>Showflake</a:t>
            </a:r>
          </a:p>
          <a:p>
            <a:r>
              <a:rPr lang="en-US" sz="2400" dirty="0">
                <a:latin typeface="+mn-lt"/>
              </a:rPr>
              <a:t>Predix by General Electric</a:t>
            </a:r>
          </a:p>
          <a:p>
            <a:pPr marL="0" indent="0">
              <a:buNone/>
            </a:pPr>
            <a:r>
              <a:rPr lang="en-US" sz="2400" b="1" dirty="0" smtClean="0">
                <a:latin typeface="+mn-lt"/>
                <a:cs typeface="Arial" panose="020B0604020202020204" pitchFamily="34" charset="0"/>
                <a:sym typeface="Wingdings" panose="05000000000000000000" pitchFamily="2" charset="2"/>
              </a:rPr>
              <a:t>→</a:t>
            </a:r>
            <a:r>
              <a:rPr lang="en-US" sz="2400" dirty="0" smtClean="0">
                <a:latin typeface="+mn-lt"/>
                <a:sym typeface="Wingdings" panose="05000000000000000000" pitchFamily="2" charset="2"/>
              </a:rPr>
              <a:t> </a:t>
            </a:r>
            <a:r>
              <a:rPr lang="en-US" sz="2400" b="1" dirty="0">
                <a:solidFill>
                  <a:schemeClr val="tx1"/>
                </a:solidFill>
                <a:latin typeface="+mn-lt"/>
              </a:rPr>
              <a:t>Most of these have free/restricted/trial </a:t>
            </a:r>
            <a:r>
              <a:rPr lang="en-US" sz="2400" b="1" dirty="0" smtClean="0">
                <a:solidFill>
                  <a:schemeClr val="tx1"/>
                </a:solidFill>
                <a:latin typeface="+mn-lt"/>
              </a:rPr>
              <a:t>offerings</a:t>
            </a:r>
            <a:endParaRPr lang="en-US" sz="2400" b="1" dirty="0">
              <a:solidFill>
                <a:schemeClr val="tx1"/>
              </a:solidFill>
              <a:latin typeface="+mn-lt"/>
            </a:endParaRPr>
          </a:p>
        </p:txBody>
      </p:sp>
    </p:spTree>
    <p:extLst>
      <p:ext uri="{BB962C8B-B14F-4D97-AF65-F5344CB8AC3E}">
        <p14:creationId xmlns:p14="http://schemas.microsoft.com/office/powerpoint/2010/main" val="1914611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Analytics Applications Employing the Cloud </a:t>
            </a:r>
            <a:r>
              <a:rPr lang="en-US" dirty="0" smtClean="0"/>
              <a:t>Infrastructure </a:t>
            </a:r>
            <a:r>
              <a:rPr lang="en-US" sz="2000" b="0" dirty="0"/>
              <a:t>(1 of 2)</a:t>
            </a:r>
            <a:endParaRPr lang="en-US" sz="2000" dirty="0"/>
          </a:p>
        </p:txBody>
      </p:sp>
      <p:sp>
        <p:nvSpPr>
          <p:cNvPr id="3" name="Text Placeholder 2"/>
          <p:cNvSpPr>
            <a:spLocks noGrp="1"/>
          </p:cNvSpPr>
          <p:nvPr>
            <p:ph type="body" idx="1"/>
          </p:nvPr>
        </p:nvSpPr>
        <p:spPr/>
        <p:txBody>
          <a:bodyPr/>
          <a:lstStyle/>
          <a:p>
            <a:r>
              <a:rPr lang="en-US" sz="2400" dirty="0" smtClean="0">
                <a:latin typeface="+mn-lt"/>
              </a:rPr>
              <a:t>M</a:t>
            </a:r>
            <a:r>
              <a:rPr lang="en-US" sz="100" dirty="0" smtClean="0">
                <a:latin typeface="+mn-lt"/>
              </a:rPr>
              <a:t> </a:t>
            </a:r>
            <a:r>
              <a:rPr lang="en-US" sz="2400" dirty="0" smtClean="0">
                <a:latin typeface="+mn-lt"/>
              </a:rPr>
              <a:t>D </a:t>
            </a:r>
            <a:r>
              <a:rPr lang="en-US" sz="2400" dirty="0">
                <a:latin typeface="+mn-lt"/>
              </a:rPr>
              <a:t>Anderson Cancer Center Utilizes Cognitive Computing Capabilities of </a:t>
            </a:r>
            <a:r>
              <a:rPr lang="en-US" sz="2400" dirty="0" smtClean="0">
                <a:latin typeface="+mn-lt"/>
              </a:rPr>
              <a:t>I</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 </a:t>
            </a:r>
            <a:r>
              <a:rPr lang="en-US" sz="2400" dirty="0">
                <a:latin typeface="+mn-lt"/>
              </a:rPr>
              <a:t>Watson to Give Better Treatment to Cancer Patients</a:t>
            </a:r>
          </a:p>
          <a:p>
            <a:r>
              <a:rPr lang="en-US" sz="2400" dirty="0">
                <a:latin typeface="+mn-lt"/>
              </a:rPr>
              <a:t>Public School Education in Tacoma, Washington, Uses Microsoft Azure Machine Learning to Predict School Dropouts</a:t>
            </a:r>
          </a:p>
          <a:p>
            <a:r>
              <a:rPr lang="en-US" sz="2400" dirty="0">
                <a:latin typeface="+mn-lt"/>
              </a:rPr>
              <a:t>Dartmouth-Hitchcock Medical Center Provides Personalized Proactive Healthcare Using Microsoft Cortana Analytics </a:t>
            </a:r>
            <a:r>
              <a:rPr lang="en-US" sz="2400" dirty="0" smtClean="0">
                <a:latin typeface="+mn-lt"/>
              </a:rPr>
              <a:t>Suite</a:t>
            </a:r>
            <a:endParaRPr lang="en-US" sz="2400" dirty="0">
              <a:latin typeface="+mn-lt"/>
            </a:endParaRPr>
          </a:p>
        </p:txBody>
      </p:sp>
    </p:spTree>
    <p:extLst>
      <p:ext uri="{BB962C8B-B14F-4D97-AF65-F5344CB8AC3E}">
        <p14:creationId xmlns:p14="http://schemas.microsoft.com/office/powerpoint/2010/main" val="1766761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Analytics </a:t>
            </a:r>
            <a:r>
              <a:rPr lang="en-US" dirty="0" smtClean="0"/>
              <a:t>Applications Employing </a:t>
            </a:r>
            <a:r>
              <a:rPr lang="en-US" dirty="0"/>
              <a:t>the Cloud </a:t>
            </a:r>
            <a:r>
              <a:rPr lang="en-US" dirty="0" smtClean="0"/>
              <a:t>Infrastructure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p:txBody>
          <a:bodyPr/>
          <a:lstStyle/>
          <a:p>
            <a:r>
              <a:rPr lang="en-US" sz="2400" dirty="0">
                <a:latin typeface="+mn-lt"/>
              </a:rPr>
              <a:t>Mankind Pharma Uses </a:t>
            </a:r>
            <a:r>
              <a:rPr lang="en-US" sz="2400" dirty="0" smtClean="0">
                <a:latin typeface="+mn-lt"/>
              </a:rPr>
              <a:t>I</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 </a:t>
            </a:r>
            <a:r>
              <a:rPr lang="en-US" sz="2400" dirty="0">
                <a:latin typeface="+mn-lt"/>
              </a:rPr>
              <a:t>Cloud Infrastructure to Reduce Application Implementation Time by 98%</a:t>
            </a:r>
          </a:p>
          <a:p>
            <a:r>
              <a:rPr lang="en-US" sz="2400" dirty="0">
                <a:latin typeface="+mn-lt"/>
              </a:rPr>
              <a:t>Gulf Air Uses Big Data to Get Deeper Customer Insight</a:t>
            </a:r>
          </a:p>
          <a:p>
            <a:r>
              <a:rPr lang="en-US" sz="2400" dirty="0">
                <a:latin typeface="+mn-lt"/>
              </a:rPr>
              <a:t>Chime Enhances Customer Experience Using </a:t>
            </a:r>
            <a:r>
              <a:rPr lang="en-US" sz="2400" dirty="0" smtClean="0">
                <a:latin typeface="+mn-lt"/>
              </a:rPr>
              <a:t>Snowflake</a:t>
            </a:r>
            <a:endParaRPr lang="en-US" sz="2400" dirty="0">
              <a:latin typeface="+mn-lt"/>
            </a:endParaRPr>
          </a:p>
        </p:txBody>
      </p:sp>
    </p:spTree>
    <p:extLst>
      <p:ext uri="{BB962C8B-B14F-4D97-AF65-F5344CB8AC3E}">
        <p14:creationId xmlns:p14="http://schemas.microsoft.com/office/powerpoint/2010/main" val="1101269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a:t>(2 of 2)</a:t>
            </a:r>
          </a:p>
        </p:txBody>
      </p:sp>
      <p:sp>
        <p:nvSpPr>
          <p:cNvPr id="3" name="Text Placeholder 2"/>
          <p:cNvSpPr>
            <a:spLocks noGrp="1"/>
          </p:cNvSpPr>
          <p:nvPr>
            <p:ph type="body" idx="1"/>
          </p:nvPr>
        </p:nvSpPr>
        <p:spPr/>
        <p:txBody>
          <a:bodyPr/>
          <a:lstStyle/>
          <a:p>
            <a:pPr marL="0" indent="0">
              <a:buClr>
                <a:schemeClr val="bg1"/>
              </a:buClr>
              <a:buNone/>
            </a:pPr>
            <a:r>
              <a:rPr lang="en-US" sz="2400" b="1" dirty="0">
                <a:solidFill>
                  <a:srgbClr val="007FA3"/>
                </a:solidFill>
                <a:latin typeface="+mn-lt"/>
              </a:rPr>
              <a:t>8.5</a:t>
            </a:r>
            <a:r>
              <a:rPr lang="en-US" sz="2400" dirty="0">
                <a:latin typeface="+mn-lt"/>
              </a:rPr>
              <a:t> Describe the organizational impacts of analytics applications</a:t>
            </a:r>
          </a:p>
          <a:p>
            <a:pPr marL="0" indent="0">
              <a:buClr>
                <a:schemeClr val="bg1"/>
              </a:buClr>
              <a:buNone/>
            </a:pPr>
            <a:r>
              <a:rPr lang="en-US" sz="2400" b="1" dirty="0">
                <a:solidFill>
                  <a:srgbClr val="007FA3"/>
                </a:solidFill>
                <a:latin typeface="+mn-lt"/>
              </a:rPr>
              <a:t>8.6</a:t>
            </a:r>
            <a:r>
              <a:rPr lang="en-US" sz="2400" dirty="0">
                <a:latin typeface="+mn-lt"/>
              </a:rPr>
              <a:t> List and describe the major ethical and legal issues of analytics implementation</a:t>
            </a:r>
          </a:p>
          <a:p>
            <a:pPr marL="0" indent="0">
              <a:buClr>
                <a:schemeClr val="bg1"/>
              </a:buClr>
              <a:buNone/>
            </a:pPr>
            <a:r>
              <a:rPr lang="en-US" sz="2400" b="1" dirty="0">
                <a:solidFill>
                  <a:srgbClr val="007FA3"/>
                </a:solidFill>
                <a:latin typeface="+mn-lt"/>
              </a:rPr>
              <a:t>8.7</a:t>
            </a:r>
            <a:r>
              <a:rPr lang="en-US" sz="2400" dirty="0">
                <a:latin typeface="+mn-lt"/>
              </a:rPr>
              <a:t> Identify key characteristics of a successful data science </a:t>
            </a:r>
            <a:r>
              <a:rPr lang="en-US" sz="2400" dirty="0" smtClean="0">
                <a:latin typeface="+mn-lt"/>
              </a:rPr>
              <a:t>professional</a:t>
            </a:r>
            <a:endParaRPr lang="en-US" sz="2400" dirty="0">
              <a:latin typeface="+mn-lt"/>
            </a:endParaRPr>
          </a:p>
        </p:txBody>
      </p:sp>
    </p:spTree>
    <p:extLst>
      <p:ext uri="{BB962C8B-B14F-4D97-AF65-F5344CB8AC3E}">
        <p14:creationId xmlns:p14="http://schemas.microsoft.com/office/powerpoint/2010/main" val="1351446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Location-Based </a:t>
            </a:r>
            <a:r>
              <a:rPr lang="en-US" dirty="0" smtClean="0"/>
              <a:t>Analytics </a:t>
            </a:r>
            <a:r>
              <a:rPr lang="en-US" sz="2000" b="0" dirty="0"/>
              <a:t>(1 of </a:t>
            </a:r>
            <a:r>
              <a:rPr lang="en-US" sz="2000" b="0" dirty="0" smtClean="0"/>
              <a:t>3)</a:t>
            </a:r>
            <a:endParaRPr lang="en-US" sz="2000" b="0" dirty="0"/>
          </a:p>
        </p:txBody>
      </p:sp>
      <p:sp>
        <p:nvSpPr>
          <p:cNvPr id="3" name="Text Placeholder 2"/>
          <p:cNvSpPr>
            <a:spLocks noGrp="1"/>
          </p:cNvSpPr>
          <p:nvPr>
            <p:ph type="body" idx="1"/>
          </p:nvPr>
        </p:nvSpPr>
        <p:spPr/>
        <p:txBody>
          <a:bodyPr/>
          <a:lstStyle/>
          <a:p>
            <a:r>
              <a:rPr lang="en-US" sz="2400" dirty="0">
                <a:latin typeface="+mn-lt"/>
              </a:rPr>
              <a:t>Geospatial Analytics</a:t>
            </a:r>
          </a:p>
          <a:p>
            <a:r>
              <a:rPr lang="en-US" sz="2400" dirty="0">
                <a:latin typeface="+mn-lt"/>
              </a:rPr>
              <a:t>Geocoding</a:t>
            </a:r>
          </a:p>
          <a:p>
            <a:pPr lvl="1"/>
            <a:r>
              <a:rPr lang="en-US" sz="2400" dirty="0">
                <a:latin typeface="+mn-lt"/>
              </a:rPr>
              <a:t>Visual maps</a:t>
            </a:r>
          </a:p>
          <a:p>
            <a:pPr lvl="1"/>
            <a:r>
              <a:rPr lang="en-US" sz="2400" dirty="0">
                <a:latin typeface="+mn-lt"/>
              </a:rPr>
              <a:t>Postal codes</a:t>
            </a:r>
          </a:p>
          <a:p>
            <a:pPr lvl="1"/>
            <a:r>
              <a:rPr lang="en-US" sz="2400" dirty="0">
                <a:latin typeface="+mn-lt"/>
              </a:rPr>
              <a:t>Latitude &amp; Longitude</a:t>
            </a:r>
          </a:p>
          <a:p>
            <a:r>
              <a:rPr lang="en-US" sz="2400" dirty="0">
                <a:latin typeface="+mn-lt"/>
              </a:rPr>
              <a:t>Enables aggregate view of a large geographic area</a:t>
            </a:r>
          </a:p>
          <a:p>
            <a:r>
              <a:rPr lang="en-US" sz="2400" dirty="0">
                <a:latin typeface="+mn-lt"/>
              </a:rPr>
              <a:t>Integrate “where” into customer </a:t>
            </a:r>
            <a:r>
              <a:rPr lang="en-US" sz="2400" dirty="0" smtClean="0">
                <a:latin typeface="+mn-lt"/>
              </a:rPr>
              <a:t>view</a:t>
            </a:r>
            <a:endParaRPr lang="en-US" sz="2400" dirty="0">
              <a:latin typeface="+mn-lt"/>
            </a:endParaRPr>
          </a:p>
        </p:txBody>
      </p:sp>
    </p:spTree>
    <p:extLst>
      <p:ext uri="{BB962C8B-B14F-4D97-AF65-F5344CB8AC3E}">
        <p14:creationId xmlns:p14="http://schemas.microsoft.com/office/powerpoint/2010/main" val="3571023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Location-Based </a:t>
            </a:r>
            <a:r>
              <a:rPr lang="en-US" dirty="0" smtClean="0"/>
              <a:t>Analytics </a:t>
            </a:r>
            <a:r>
              <a:rPr lang="en-US" sz="2000" b="0" dirty="0" smtClean="0"/>
              <a:t>(2 </a:t>
            </a:r>
            <a:r>
              <a:rPr lang="en-US" sz="2000" b="0" dirty="0"/>
              <a:t>of </a:t>
            </a:r>
            <a:r>
              <a:rPr lang="en-US" sz="2000" b="0" dirty="0" smtClean="0"/>
              <a:t>3)</a:t>
            </a:r>
            <a:endParaRPr lang="en-US" sz="2000" b="0" dirty="0"/>
          </a:p>
        </p:txBody>
      </p:sp>
      <p:pic>
        <p:nvPicPr>
          <p:cNvPr id="4" name="Picture 3" descr="A flow-chart shows the classification of location-based analytics applications. Location Based Analytics splits into Organization oriented and Consumer oriented. Organization oriented includes Geospatial Static Approach, where you are Examining Geographic Site Locations, and Location Based Dynamic Approach, Live Location Feeds and Real Time Marketing Promotions. Consumer Oriented would be Geospatial Static Approach, with G P S Navigation and Data Analysis, and Location-Based Dynamic Approach, such as Historic and Current Location Demand Analysis, Predictive Parking, and Health-Social Networks."/>
          <p:cNvPicPr>
            <a:picLocks noChangeAspect="1"/>
          </p:cNvPicPr>
          <p:nvPr/>
        </p:nvPicPr>
        <p:blipFill>
          <a:blip r:embed="rId2"/>
          <a:stretch>
            <a:fillRect/>
          </a:stretch>
        </p:blipFill>
        <p:spPr>
          <a:xfrm>
            <a:off x="963583" y="2089946"/>
            <a:ext cx="7216835" cy="2939220"/>
          </a:xfrm>
          <a:prstGeom prst="rect">
            <a:avLst/>
          </a:prstGeom>
        </p:spPr>
      </p:pic>
    </p:spTree>
    <p:extLst>
      <p:ext uri="{BB962C8B-B14F-4D97-AF65-F5344CB8AC3E}">
        <p14:creationId xmlns:p14="http://schemas.microsoft.com/office/powerpoint/2010/main" val="730781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Location-Based </a:t>
            </a:r>
            <a:r>
              <a:rPr lang="en-US" dirty="0" smtClean="0"/>
              <a:t>Analytics </a:t>
            </a:r>
            <a:r>
              <a:rPr lang="en-US" sz="2000" b="0" dirty="0" smtClean="0"/>
              <a:t>(3 </a:t>
            </a:r>
            <a:r>
              <a:rPr lang="en-US" sz="2000" b="0" dirty="0"/>
              <a:t>of </a:t>
            </a:r>
            <a:r>
              <a:rPr lang="en-US" sz="2000" b="0" dirty="0" smtClean="0"/>
              <a:t>3)</a:t>
            </a:r>
            <a:endParaRPr lang="en-US" sz="2000" b="0" dirty="0"/>
          </a:p>
        </p:txBody>
      </p:sp>
      <p:sp>
        <p:nvSpPr>
          <p:cNvPr id="3" name="Text Placeholder 2"/>
          <p:cNvSpPr>
            <a:spLocks noGrp="1"/>
          </p:cNvSpPr>
          <p:nvPr>
            <p:ph type="body" idx="1"/>
          </p:nvPr>
        </p:nvSpPr>
        <p:spPr/>
        <p:txBody>
          <a:bodyPr/>
          <a:lstStyle/>
          <a:p>
            <a:r>
              <a:rPr lang="en-US" sz="2400" dirty="0">
                <a:latin typeface="+mn-lt"/>
              </a:rPr>
              <a:t>Location-based databases</a:t>
            </a:r>
          </a:p>
          <a:p>
            <a:r>
              <a:rPr lang="en-US" sz="2400" dirty="0">
                <a:latin typeface="+mn-lt"/>
              </a:rPr>
              <a:t>Geographic Information System (</a:t>
            </a:r>
            <a:r>
              <a:rPr lang="en-US" sz="2400" dirty="0" smtClean="0">
                <a:latin typeface="+mn-lt"/>
              </a:rPr>
              <a:t>G</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S</a:t>
            </a:r>
            <a:r>
              <a:rPr lang="en-US" sz="2400" dirty="0">
                <a:latin typeface="+mn-lt"/>
              </a:rPr>
              <a:t>)</a:t>
            </a:r>
          </a:p>
          <a:p>
            <a:pPr lvl="1"/>
            <a:r>
              <a:rPr lang="en-US" sz="2400" dirty="0">
                <a:latin typeface="+mn-lt"/>
              </a:rPr>
              <a:t>Used to capture, store, analyze, and manage the data linked to a location</a:t>
            </a:r>
          </a:p>
          <a:p>
            <a:pPr lvl="1"/>
            <a:r>
              <a:rPr lang="en-US" sz="2400" dirty="0">
                <a:latin typeface="+mn-lt"/>
              </a:rPr>
              <a:t>Combined with integrated sensor technologies and global positioning systems (</a:t>
            </a:r>
            <a:r>
              <a:rPr lang="en-US" sz="2400" dirty="0" smtClean="0">
                <a:latin typeface="+mn-lt"/>
              </a:rPr>
              <a:t>G</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S</a:t>
            </a:r>
            <a:r>
              <a:rPr lang="en-US" sz="2400" dirty="0">
                <a:latin typeface="+mn-lt"/>
              </a:rPr>
              <a:t>)</a:t>
            </a:r>
          </a:p>
          <a:p>
            <a:r>
              <a:rPr lang="en-US" sz="2400" dirty="0">
                <a:latin typeface="+mn-lt"/>
              </a:rPr>
              <a:t>Location Intelligence (</a:t>
            </a:r>
            <a:r>
              <a:rPr lang="en-US" sz="2400" dirty="0" smtClean="0">
                <a:latin typeface="+mn-lt"/>
              </a:rPr>
              <a:t>L</a:t>
            </a:r>
            <a:r>
              <a:rPr lang="en-US" sz="100" dirty="0" smtClean="0">
                <a:latin typeface="+mn-lt"/>
              </a:rPr>
              <a:t> </a:t>
            </a:r>
            <a:r>
              <a:rPr lang="en-US" sz="2400" dirty="0" smtClean="0">
                <a:latin typeface="+mn-lt"/>
              </a:rPr>
              <a:t>I</a:t>
            </a:r>
            <a:r>
              <a:rPr lang="en-US" sz="2400" dirty="0">
                <a:latin typeface="+mn-lt"/>
              </a:rPr>
              <a:t>)?</a:t>
            </a:r>
          </a:p>
          <a:p>
            <a:pPr lvl="1"/>
            <a:r>
              <a:rPr lang="en-US" sz="2400" dirty="0">
                <a:latin typeface="+mn-lt"/>
              </a:rPr>
              <a:t>Interactive maps that further drill down </a:t>
            </a:r>
            <a:r>
              <a:rPr lang="en-US" sz="2400" dirty="0" smtClean="0">
                <a:latin typeface="+mn-lt"/>
              </a:rPr>
              <a:t>to data/information </a:t>
            </a:r>
            <a:r>
              <a:rPr lang="en-US" sz="2400" dirty="0">
                <a:latin typeface="+mn-lt"/>
              </a:rPr>
              <a:t>details about any </a:t>
            </a:r>
            <a:r>
              <a:rPr lang="en-US" sz="2400" dirty="0" smtClean="0">
                <a:latin typeface="+mn-lt"/>
              </a:rPr>
              <a:t>location</a:t>
            </a:r>
            <a:endParaRPr lang="en-US" sz="2400" dirty="0">
              <a:latin typeface="+mn-lt"/>
            </a:endParaRPr>
          </a:p>
        </p:txBody>
      </p:sp>
    </p:spTree>
    <p:extLst>
      <p:ext uri="{BB962C8B-B14F-4D97-AF65-F5344CB8AC3E}">
        <p14:creationId xmlns:p14="http://schemas.microsoft.com/office/powerpoint/2010/main" val="747998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Location-Based Analytics</a:t>
            </a:r>
          </a:p>
        </p:txBody>
      </p:sp>
      <p:sp>
        <p:nvSpPr>
          <p:cNvPr id="3" name="Text Placeholder 2"/>
          <p:cNvSpPr>
            <a:spLocks noGrp="1"/>
          </p:cNvSpPr>
          <p:nvPr>
            <p:ph type="body" idx="1"/>
          </p:nvPr>
        </p:nvSpPr>
        <p:spPr/>
        <p:txBody>
          <a:bodyPr/>
          <a:lstStyle/>
          <a:p>
            <a:r>
              <a:rPr lang="en-US" sz="2400" dirty="0">
                <a:latin typeface="+mn-lt"/>
              </a:rPr>
              <a:t>Retailers – location + demographic details combined with other transactional data can help </a:t>
            </a:r>
            <a:r>
              <a:rPr lang="en-US" sz="2400" dirty="0" smtClean="0">
                <a:latin typeface="+mn-lt"/>
              </a:rPr>
              <a:t>…</a:t>
            </a:r>
            <a:endParaRPr lang="en-US" sz="2400" dirty="0">
              <a:latin typeface="+mn-lt"/>
            </a:endParaRPr>
          </a:p>
          <a:p>
            <a:pPr lvl="1"/>
            <a:r>
              <a:rPr lang="en-US" sz="2400" dirty="0">
                <a:latin typeface="+mn-lt"/>
              </a:rPr>
              <a:t>determine how sales vary by population </a:t>
            </a:r>
            <a:r>
              <a:rPr lang="en-US" sz="2400" dirty="0" smtClean="0">
                <a:latin typeface="+mn-lt"/>
              </a:rPr>
              <a:t>level</a:t>
            </a:r>
            <a:endParaRPr lang="en-US" sz="2400" dirty="0">
              <a:latin typeface="+mn-lt"/>
            </a:endParaRPr>
          </a:p>
          <a:p>
            <a:pPr lvl="1"/>
            <a:r>
              <a:rPr lang="en-US" sz="2400" dirty="0">
                <a:latin typeface="+mn-lt"/>
              </a:rPr>
              <a:t>assess locational proximity to other competitors and their offerings</a:t>
            </a:r>
          </a:p>
          <a:p>
            <a:pPr lvl="1"/>
            <a:r>
              <a:rPr lang="en-US" sz="2400" dirty="0">
                <a:latin typeface="+mn-lt"/>
              </a:rPr>
              <a:t>assess the demand variations and efficiency of supply chain operations</a:t>
            </a:r>
          </a:p>
          <a:p>
            <a:pPr lvl="1"/>
            <a:r>
              <a:rPr lang="en-US" sz="2400" dirty="0">
                <a:latin typeface="+mn-lt"/>
              </a:rPr>
              <a:t>analyze customer needs and complaints</a:t>
            </a:r>
          </a:p>
          <a:p>
            <a:pPr lvl="1"/>
            <a:r>
              <a:rPr lang="en-US" sz="2400" dirty="0">
                <a:latin typeface="+mn-lt"/>
              </a:rPr>
              <a:t>better target different customer segments</a:t>
            </a:r>
          </a:p>
          <a:p>
            <a:pPr lvl="1"/>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9725258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
            </a:r>
            <a:r>
              <a:rPr lang="en-US" sz="100" dirty="0" smtClean="0"/>
              <a:t> </a:t>
            </a:r>
            <a:r>
              <a:rPr lang="en-US" dirty="0" smtClean="0"/>
              <a:t>I</a:t>
            </a:r>
            <a:r>
              <a:rPr lang="en-US" sz="100" dirty="0" smtClean="0"/>
              <a:t> </a:t>
            </a:r>
            <a:r>
              <a:rPr lang="en-US" dirty="0" smtClean="0"/>
              <a:t>S </a:t>
            </a:r>
            <a:r>
              <a:rPr lang="en-US" dirty="0"/>
              <a:t>Applications</a:t>
            </a:r>
          </a:p>
        </p:txBody>
      </p:sp>
      <p:sp>
        <p:nvSpPr>
          <p:cNvPr id="3" name="Text Placeholder 2"/>
          <p:cNvSpPr>
            <a:spLocks noGrp="1"/>
          </p:cNvSpPr>
          <p:nvPr>
            <p:ph type="body" idx="1"/>
          </p:nvPr>
        </p:nvSpPr>
        <p:spPr/>
        <p:txBody>
          <a:bodyPr/>
          <a:lstStyle/>
          <a:p>
            <a:r>
              <a:rPr lang="en-US" sz="2400" dirty="0">
                <a:latin typeface="+mn-lt"/>
              </a:rPr>
              <a:t>In addition to business/retail applications, </a:t>
            </a:r>
            <a:r>
              <a:rPr lang="en-US" sz="2400" dirty="0" smtClean="0">
                <a:latin typeface="+mn-lt"/>
              </a:rPr>
              <a:t>G</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S </a:t>
            </a:r>
            <a:r>
              <a:rPr lang="en-US" sz="2400" dirty="0">
                <a:latin typeface="+mn-lt"/>
              </a:rPr>
              <a:t>based analytics are being used </a:t>
            </a:r>
            <a:r>
              <a:rPr lang="en-US" sz="2400" dirty="0" smtClean="0">
                <a:latin typeface="+mn-lt"/>
              </a:rPr>
              <a:t>in</a:t>
            </a:r>
            <a:endParaRPr lang="en-US" sz="2400" dirty="0">
              <a:latin typeface="+mn-lt"/>
            </a:endParaRPr>
          </a:p>
          <a:p>
            <a:pPr lvl="1"/>
            <a:r>
              <a:rPr lang="en-US" sz="2400" dirty="0">
                <a:latin typeface="+mn-lt"/>
              </a:rPr>
              <a:t>Agricultural applications</a:t>
            </a:r>
          </a:p>
          <a:p>
            <a:pPr lvl="1"/>
            <a:r>
              <a:rPr lang="en-US" sz="2400" dirty="0">
                <a:latin typeface="+mn-lt"/>
              </a:rPr>
              <a:t>Crime analysis</a:t>
            </a:r>
          </a:p>
          <a:p>
            <a:pPr lvl="1"/>
            <a:r>
              <a:rPr lang="en-US" sz="2400" dirty="0">
                <a:latin typeface="+mn-lt"/>
              </a:rPr>
              <a:t>Disease spread prediction</a:t>
            </a:r>
          </a:p>
          <a:p>
            <a:r>
              <a:rPr lang="en-US" sz="2400" dirty="0">
                <a:latin typeface="+mn-lt"/>
              </a:rPr>
              <a:t>For more applications, look at</a:t>
            </a:r>
          </a:p>
          <a:p>
            <a:pPr lvl="1"/>
            <a:r>
              <a:rPr lang="en-US" sz="2400" dirty="0">
                <a:latin typeface="+mn-lt"/>
                <a:hlinkClick r:id="rId2" tooltip="https://www.esri.com/en-us/home"/>
              </a:rPr>
              <a:t>esri.com</a:t>
            </a:r>
            <a:r>
              <a:rPr lang="en-US" sz="2400" dirty="0">
                <a:latin typeface="+mn-lt"/>
              </a:rPr>
              <a:t> (producer of </a:t>
            </a:r>
            <a:r>
              <a:rPr lang="en-US" sz="2400" dirty="0" smtClean="0">
                <a:latin typeface="+mn-lt"/>
              </a:rPr>
              <a:t>Arc</a:t>
            </a:r>
            <a:r>
              <a:rPr lang="en-US" sz="100" dirty="0" smtClean="0">
                <a:latin typeface="+mn-lt"/>
              </a:rPr>
              <a:t> </a:t>
            </a:r>
            <a:r>
              <a:rPr lang="en-US" sz="2400" dirty="0" smtClean="0">
                <a:latin typeface="+mn-lt"/>
              </a:rPr>
              <a:t>G</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S</a:t>
            </a:r>
            <a:r>
              <a:rPr lang="en-US" sz="2400" dirty="0">
                <a:latin typeface="+mn-lt"/>
              </a:rPr>
              <a:t>)</a:t>
            </a:r>
          </a:p>
          <a:p>
            <a:pPr lvl="1"/>
            <a:r>
              <a:rPr lang="en-US" sz="2400" dirty="0">
                <a:latin typeface="+mn-lt"/>
                <a:hlinkClick r:id="rId3" tooltip="http://grindgis.com/"/>
              </a:rPr>
              <a:t>grindgis.com</a:t>
            </a:r>
            <a:endParaRPr lang="en-US" sz="2400" dirty="0">
              <a:latin typeface="+mn-lt"/>
            </a:endParaRPr>
          </a:p>
          <a:p>
            <a:r>
              <a:rPr lang="en-US" sz="2400" dirty="0" smtClean="0">
                <a:latin typeface="+mn-lt"/>
              </a:rPr>
              <a:t>L</a:t>
            </a:r>
            <a:r>
              <a:rPr lang="en-US" sz="100" dirty="0" smtClean="0">
                <a:latin typeface="+mn-lt"/>
              </a:rPr>
              <a:t> </a:t>
            </a:r>
            <a:r>
              <a:rPr lang="en-US" sz="2400" dirty="0" smtClean="0">
                <a:latin typeface="+mn-lt"/>
              </a:rPr>
              <a:t>I </a:t>
            </a:r>
            <a:r>
              <a:rPr lang="en-US" sz="2400" dirty="0">
                <a:latin typeface="+mn-lt"/>
              </a:rPr>
              <a:t>can be combined with weather and environmental data to create a richer data/information </a:t>
            </a:r>
            <a:r>
              <a:rPr lang="en-US" sz="2400" dirty="0" smtClean="0">
                <a:latin typeface="+mn-lt"/>
              </a:rPr>
              <a:t>infrastructure</a:t>
            </a:r>
            <a:endParaRPr lang="en-US" sz="2400" dirty="0">
              <a:latin typeface="+mn-lt"/>
            </a:endParaRPr>
          </a:p>
        </p:txBody>
      </p:sp>
    </p:spTree>
    <p:extLst>
      <p:ext uri="{BB962C8B-B14F-4D97-AF65-F5344CB8AC3E}">
        <p14:creationId xmlns:p14="http://schemas.microsoft.com/office/powerpoint/2010/main" val="38977992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8.4</a:t>
            </a:r>
            <a:endParaRPr lang="en-US" sz="2000" b="0" dirty="0"/>
          </a:p>
        </p:txBody>
      </p:sp>
      <p:sp>
        <p:nvSpPr>
          <p:cNvPr id="3" name="Text Placeholder 2"/>
          <p:cNvSpPr>
            <a:spLocks noGrp="1"/>
          </p:cNvSpPr>
          <p:nvPr>
            <p:ph type="body" idx="1"/>
          </p:nvPr>
        </p:nvSpPr>
        <p:spPr>
          <a:xfrm>
            <a:off x="457200" y="1600201"/>
            <a:ext cx="8229600" cy="848032"/>
          </a:xfrm>
        </p:spPr>
        <p:txBody>
          <a:bodyPr/>
          <a:lstStyle/>
          <a:p>
            <a:pPr marL="0" indent="0">
              <a:buNone/>
            </a:pPr>
            <a:r>
              <a:rPr lang="en-US" sz="2400" b="1" dirty="0">
                <a:latin typeface="+mn-lt"/>
              </a:rPr>
              <a:t>Great Clips </a:t>
            </a:r>
            <a:r>
              <a:rPr lang="en-US" sz="2400" b="1" dirty="0" smtClean="0">
                <a:latin typeface="+mn-lt"/>
              </a:rPr>
              <a:t>Employs </a:t>
            </a:r>
            <a:r>
              <a:rPr lang="en-US" sz="2400" b="1" dirty="0">
                <a:latin typeface="+mn-lt"/>
              </a:rPr>
              <a:t>Spatial Analytics to Shave Time in Location </a:t>
            </a:r>
            <a:r>
              <a:rPr lang="en-US" sz="2400" b="1" dirty="0" smtClean="0">
                <a:latin typeface="+mn-lt"/>
              </a:rPr>
              <a:t>Decisions</a:t>
            </a:r>
          </a:p>
        </p:txBody>
      </p:sp>
      <p:sp>
        <p:nvSpPr>
          <p:cNvPr id="4" name="Text Placeholder 3"/>
          <p:cNvSpPr>
            <a:spLocks noGrp="1"/>
          </p:cNvSpPr>
          <p:nvPr>
            <p:ph type="body" idx="2"/>
          </p:nvPr>
        </p:nvSpPr>
        <p:spPr>
          <a:xfrm>
            <a:off x="457200" y="2448234"/>
            <a:ext cx="8229600" cy="3515698"/>
          </a:xfrm>
        </p:spPr>
        <p:txBody>
          <a:bodyPr/>
          <a:lstStyle/>
          <a:p>
            <a:pPr marL="0" indent="0">
              <a:buNone/>
            </a:pPr>
            <a:r>
              <a:rPr lang="en-US" sz="2400" b="1" dirty="0">
                <a:latin typeface="+mn-lt"/>
              </a:rPr>
              <a:t>Questions for Discussion</a:t>
            </a:r>
          </a:p>
          <a:p>
            <a:pPr marL="432000" indent="-432000">
              <a:buFont typeface="+mj-lt"/>
              <a:buAutoNum type="arabicPeriod"/>
            </a:pPr>
            <a:r>
              <a:rPr lang="en-US" sz="2400" dirty="0">
                <a:latin typeface="+mn-lt"/>
              </a:rPr>
              <a:t>How is geospatial analytics employed at Great Clips?</a:t>
            </a:r>
          </a:p>
          <a:p>
            <a:pPr marL="432000" indent="-432000">
              <a:buFont typeface="+mj-lt"/>
              <a:buAutoNum type="arabicPeriod"/>
            </a:pPr>
            <a:r>
              <a:rPr lang="en-US" sz="2400" dirty="0">
                <a:latin typeface="+mn-lt"/>
              </a:rPr>
              <a:t>What criteria should a company consider in evaluating sites for future locations?</a:t>
            </a:r>
          </a:p>
          <a:p>
            <a:pPr marL="432000" indent="-432000">
              <a:buFont typeface="+mj-lt"/>
              <a:buAutoNum type="arabicPeriod"/>
            </a:pPr>
            <a:r>
              <a:rPr lang="en-US" sz="2400" dirty="0">
                <a:latin typeface="+mn-lt"/>
              </a:rPr>
              <a:t>Can you think of other applications where such geospatial data might be useful</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932231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8.5</a:t>
            </a:r>
            <a:endParaRPr lang="en-US" sz="2000"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sz="2200" b="1" dirty="0">
                <a:latin typeface="+mn-lt"/>
              </a:rPr>
              <a:t>Starbucks Exploits </a:t>
            </a:r>
            <a:r>
              <a:rPr lang="en-US" sz="2200" b="1" dirty="0" smtClean="0">
                <a:latin typeface="+mn-lt"/>
              </a:rPr>
              <a:t>G</a:t>
            </a:r>
            <a:r>
              <a:rPr lang="en-US" sz="100" b="1" dirty="0" smtClean="0">
                <a:latin typeface="+mn-lt"/>
              </a:rPr>
              <a:t> </a:t>
            </a:r>
            <a:r>
              <a:rPr lang="en-US" sz="2200" b="1" dirty="0" smtClean="0">
                <a:latin typeface="+mn-lt"/>
              </a:rPr>
              <a:t>I</a:t>
            </a:r>
            <a:r>
              <a:rPr lang="en-US" sz="100" b="1" dirty="0" smtClean="0">
                <a:latin typeface="+mn-lt"/>
              </a:rPr>
              <a:t> </a:t>
            </a:r>
            <a:r>
              <a:rPr lang="en-US" sz="2200" b="1" dirty="0" smtClean="0">
                <a:latin typeface="+mn-lt"/>
              </a:rPr>
              <a:t>S </a:t>
            </a:r>
            <a:r>
              <a:rPr lang="en-US" sz="2200" b="1" dirty="0">
                <a:latin typeface="+mn-lt"/>
              </a:rPr>
              <a:t>and Analytics to Grow </a:t>
            </a:r>
            <a:r>
              <a:rPr lang="en-US" sz="2200" b="1" dirty="0" smtClean="0">
                <a:latin typeface="+mn-lt"/>
              </a:rPr>
              <a:t>Worldwide</a:t>
            </a:r>
            <a:endParaRPr lang="en-US" sz="2200" dirty="0">
              <a:latin typeface="+mn-lt"/>
            </a:endParaRPr>
          </a:p>
        </p:txBody>
      </p:sp>
      <p:sp>
        <p:nvSpPr>
          <p:cNvPr id="4" name="Text Placeholder 3"/>
          <p:cNvSpPr>
            <a:spLocks noGrp="1"/>
          </p:cNvSpPr>
          <p:nvPr>
            <p:ph type="body" idx="2"/>
          </p:nvPr>
        </p:nvSpPr>
        <p:spPr>
          <a:xfrm>
            <a:off x="457200" y="2153166"/>
            <a:ext cx="8229600" cy="3708930"/>
          </a:xfrm>
        </p:spPr>
        <p:txBody>
          <a:bodyPr/>
          <a:lstStyle/>
          <a:p>
            <a:pPr marL="0" indent="0">
              <a:buNone/>
            </a:pPr>
            <a:r>
              <a:rPr lang="en-US" sz="2200" b="1" dirty="0" smtClean="0">
                <a:latin typeface="+mn-lt"/>
              </a:rPr>
              <a:t>Questions </a:t>
            </a:r>
            <a:r>
              <a:rPr lang="en-US" sz="2200" b="1" dirty="0">
                <a:latin typeface="+mn-lt"/>
              </a:rPr>
              <a:t>for Discussion</a:t>
            </a:r>
          </a:p>
          <a:p>
            <a:pPr marL="432000" indent="-432000">
              <a:buFont typeface="+mj-lt"/>
              <a:buAutoNum type="arabicPeriod"/>
            </a:pPr>
            <a:r>
              <a:rPr lang="en-US" sz="2200" dirty="0">
                <a:latin typeface="+mn-lt"/>
              </a:rPr>
              <a:t>What type of demographics and </a:t>
            </a:r>
            <a:r>
              <a:rPr lang="en-US" sz="2200" dirty="0" smtClean="0">
                <a:latin typeface="+mn-lt"/>
              </a:rPr>
              <a:t>G</a:t>
            </a:r>
            <a:r>
              <a:rPr lang="en-US" sz="100" dirty="0" smtClean="0">
                <a:latin typeface="+mn-lt"/>
              </a:rPr>
              <a:t> </a:t>
            </a:r>
            <a:r>
              <a:rPr lang="en-US" sz="2200" dirty="0" smtClean="0">
                <a:latin typeface="+mn-lt"/>
              </a:rPr>
              <a:t>I</a:t>
            </a:r>
            <a:r>
              <a:rPr lang="en-US" sz="100" dirty="0" smtClean="0">
                <a:latin typeface="+mn-lt"/>
              </a:rPr>
              <a:t> </a:t>
            </a:r>
            <a:r>
              <a:rPr lang="en-US" sz="2200" dirty="0" smtClean="0">
                <a:latin typeface="+mn-lt"/>
              </a:rPr>
              <a:t>S </a:t>
            </a:r>
            <a:r>
              <a:rPr lang="en-US" sz="2200" dirty="0">
                <a:latin typeface="+mn-lt"/>
              </a:rPr>
              <a:t>information would be relevant for deciding on a store location?</a:t>
            </a:r>
          </a:p>
          <a:p>
            <a:pPr marL="432000" indent="-432000">
              <a:buFont typeface="+mj-lt"/>
              <a:buAutoNum type="arabicPeriod"/>
            </a:pPr>
            <a:r>
              <a:rPr lang="en-US" sz="2200" dirty="0">
                <a:latin typeface="+mn-lt"/>
              </a:rPr>
              <a:t>It has been mentioned that Starbucks encourages its customers to use its mobile app. What type of information might the company gather from the app to help it better plan operations?</a:t>
            </a:r>
          </a:p>
          <a:p>
            <a:pPr marL="432000" indent="-432000">
              <a:buFont typeface="+mj-lt"/>
              <a:buAutoNum type="arabicPeriod"/>
            </a:pPr>
            <a:r>
              <a:rPr lang="en-US" sz="2200" dirty="0">
                <a:latin typeface="+mn-lt"/>
              </a:rPr>
              <a:t>Will the availability of free Wi-Fi at Starbucks’ stores provide any information to Starbucks for better analytics</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2436496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Multimedia Exercise in Analytics Employing Geospatial Analytics</a:t>
            </a:r>
          </a:p>
        </p:txBody>
      </p:sp>
      <p:sp>
        <p:nvSpPr>
          <p:cNvPr id="3" name="Text Placeholder 2"/>
          <p:cNvSpPr>
            <a:spLocks noGrp="1"/>
          </p:cNvSpPr>
          <p:nvPr>
            <p:ph type="body" idx="1"/>
          </p:nvPr>
        </p:nvSpPr>
        <p:spPr/>
        <p:txBody>
          <a:bodyPr/>
          <a:lstStyle/>
          <a:p>
            <a:r>
              <a:rPr lang="en-US" sz="2400" dirty="0">
                <a:latin typeface="+mn-lt"/>
              </a:rPr>
              <a:t>Go To Teradata University Network (</a:t>
            </a:r>
            <a:r>
              <a:rPr lang="en-US" sz="2400" dirty="0" smtClean="0">
                <a:latin typeface="+mn-lt"/>
              </a:rPr>
              <a:t>T</a:t>
            </a:r>
            <a:r>
              <a:rPr lang="en-US" sz="100" dirty="0" smtClean="0">
                <a:latin typeface="+mn-lt"/>
              </a:rPr>
              <a:t> </a:t>
            </a:r>
            <a:r>
              <a:rPr lang="en-US" sz="2400" dirty="0" smtClean="0">
                <a:latin typeface="+mn-lt"/>
              </a:rPr>
              <a:t>U</a:t>
            </a:r>
            <a:r>
              <a:rPr lang="en-US" sz="100" dirty="0" smtClean="0">
                <a:latin typeface="+mn-lt"/>
              </a:rPr>
              <a:t> </a:t>
            </a:r>
            <a:r>
              <a:rPr lang="en-US" sz="2400" dirty="0" smtClean="0">
                <a:latin typeface="+mn-lt"/>
              </a:rPr>
              <a:t>N</a:t>
            </a:r>
            <a:r>
              <a:rPr lang="en-US" sz="2400" dirty="0">
                <a:latin typeface="+mn-lt"/>
              </a:rPr>
              <a:t>)</a:t>
            </a:r>
          </a:p>
          <a:p>
            <a:r>
              <a:rPr lang="en-US" sz="2400" dirty="0">
                <a:latin typeface="+mn-lt"/>
              </a:rPr>
              <a:t>Find the </a:t>
            </a:r>
            <a:r>
              <a:rPr lang="en-US" sz="2400" dirty="0" smtClean="0">
                <a:latin typeface="+mn-lt"/>
              </a:rPr>
              <a:t>B</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I </a:t>
            </a:r>
            <a:r>
              <a:rPr lang="en-US" sz="2400" dirty="0">
                <a:latin typeface="+mn-lt"/>
              </a:rPr>
              <a:t>Case video on “The Case of the Dropped Mobile Calls”</a:t>
            </a:r>
          </a:p>
          <a:p>
            <a:r>
              <a:rPr lang="en-US" sz="2400" b="1" dirty="0">
                <a:solidFill>
                  <a:schemeClr val="tx1"/>
                </a:solidFill>
                <a:latin typeface="+mn-lt"/>
              </a:rPr>
              <a:t>Watch the video via </a:t>
            </a:r>
            <a:r>
              <a:rPr lang="en-US" sz="2400" b="1" dirty="0" smtClean="0">
                <a:solidFill>
                  <a:schemeClr val="tx1"/>
                </a:solidFill>
                <a:latin typeface="+mn-lt"/>
              </a:rPr>
              <a:t>T</a:t>
            </a:r>
            <a:r>
              <a:rPr lang="en-US" sz="100" b="1" dirty="0" smtClean="0">
                <a:solidFill>
                  <a:schemeClr val="tx1"/>
                </a:solidFill>
                <a:latin typeface="+mn-lt"/>
              </a:rPr>
              <a:t> </a:t>
            </a:r>
            <a:r>
              <a:rPr lang="en-US" sz="2400" b="1" dirty="0" smtClean="0">
                <a:solidFill>
                  <a:schemeClr val="tx1"/>
                </a:solidFill>
                <a:latin typeface="+mn-lt"/>
              </a:rPr>
              <a:t>U</a:t>
            </a:r>
            <a:r>
              <a:rPr lang="en-US" sz="100" b="1" dirty="0" smtClean="0">
                <a:solidFill>
                  <a:schemeClr val="tx1"/>
                </a:solidFill>
                <a:latin typeface="+mn-lt"/>
              </a:rPr>
              <a:t> </a:t>
            </a:r>
            <a:r>
              <a:rPr lang="en-US" sz="2400" b="1" dirty="0" smtClean="0">
                <a:solidFill>
                  <a:schemeClr val="tx1"/>
                </a:solidFill>
                <a:latin typeface="+mn-lt"/>
              </a:rPr>
              <a:t>N </a:t>
            </a:r>
            <a:r>
              <a:rPr lang="en-US" sz="2400" b="1" dirty="0">
                <a:solidFill>
                  <a:schemeClr val="tx1"/>
                </a:solidFill>
                <a:latin typeface="+mn-lt"/>
              </a:rPr>
              <a:t>or at </a:t>
            </a:r>
            <a:r>
              <a:rPr lang="en-US" sz="2400" b="1" dirty="0" smtClean="0">
                <a:solidFill>
                  <a:schemeClr val="tx1"/>
                </a:solidFill>
                <a:latin typeface="+mn-lt"/>
              </a:rPr>
              <a:t>YouTube </a:t>
            </a:r>
            <a:r>
              <a:rPr lang="en-US" sz="2400" dirty="0" smtClean="0">
                <a:solidFill>
                  <a:schemeClr val="tx1"/>
                </a:solidFill>
                <a:latin typeface="+mn-lt"/>
                <a:hlinkClick r:id="rId2"/>
              </a:rPr>
              <a:t>youtube.com/watch?v=4WJR_Z3exw4</a:t>
            </a:r>
            <a:endParaRPr lang="en-US" sz="2400" dirty="0">
              <a:solidFill>
                <a:schemeClr val="tx1"/>
              </a:solidFill>
              <a:latin typeface="+mn-lt"/>
            </a:endParaRPr>
          </a:p>
          <a:p>
            <a:r>
              <a:rPr lang="en-US" sz="2400" b="1" dirty="0">
                <a:solidFill>
                  <a:schemeClr val="tx1"/>
                </a:solidFill>
                <a:latin typeface="+mn-lt"/>
              </a:rPr>
              <a:t>Also, look at the slides at </a:t>
            </a:r>
            <a:r>
              <a:rPr lang="en-US" sz="2400" dirty="0" smtClean="0">
                <a:latin typeface="+mn-lt"/>
                <a:hlinkClick r:id="rId3"/>
              </a:rPr>
              <a:t>slideshare.net/teradata/bsi-teradata-the-case-of-the-dropped-mobile-calls</a:t>
            </a:r>
            <a:endParaRPr lang="en-US" sz="2400" dirty="0">
              <a:latin typeface="+mn-lt"/>
            </a:endParaRPr>
          </a:p>
          <a:p>
            <a:r>
              <a:rPr lang="en-US" sz="2400" dirty="0">
                <a:latin typeface="+mn-lt"/>
              </a:rPr>
              <a:t>Discuss the </a:t>
            </a:r>
            <a:r>
              <a:rPr lang="en-US" sz="2400" dirty="0" smtClean="0">
                <a:latin typeface="+mn-lt"/>
              </a:rPr>
              <a:t>case</a:t>
            </a:r>
            <a:endParaRPr lang="en-US" sz="2400" dirty="0">
              <a:latin typeface="+mn-lt"/>
            </a:endParaRPr>
          </a:p>
        </p:txBody>
      </p:sp>
    </p:spTree>
    <p:extLst>
      <p:ext uri="{BB962C8B-B14F-4D97-AF65-F5344CB8AC3E}">
        <p14:creationId xmlns:p14="http://schemas.microsoft.com/office/powerpoint/2010/main" val="5863502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Location Intelligence</a:t>
            </a:r>
          </a:p>
        </p:txBody>
      </p:sp>
      <p:sp>
        <p:nvSpPr>
          <p:cNvPr id="3" name="Text Placeholder 2"/>
          <p:cNvSpPr>
            <a:spLocks noGrp="1"/>
          </p:cNvSpPr>
          <p:nvPr>
            <p:ph type="body" idx="1"/>
          </p:nvPr>
        </p:nvSpPr>
        <p:spPr/>
        <p:txBody>
          <a:bodyPr/>
          <a:lstStyle/>
          <a:p>
            <a:r>
              <a:rPr lang="en-US" sz="2200" dirty="0">
                <a:latin typeface="+mn-lt"/>
              </a:rPr>
              <a:t>Many devices are constantly sending out their location information</a:t>
            </a:r>
          </a:p>
          <a:p>
            <a:pPr lvl="1"/>
            <a:r>
              <a:rPr lang="en-US" sz="2200" dirty="0">
                <a:latin typeface="+mn-lt"/>
              </a:rPr>
              <a:t>Cars, airplanes, ships, mobile phones, cameras, navigation systems, …</a:t>
            </a:r>
          </a:p>
          <a:p>
            <a:pPr lvl="2"/>
            <a:r>
              <a:rPr lang="en-US" sz="2200" dirty="0" smtClean="0">
                <a:latin typeface="+mn-lt"/>
              </a:rPr>
              <a:t>G</a:t>
            </a:r>
            <a:r>
              <a:rPr lang="en-US" sz="100" dirty="0" smtClean="0">
                <a:latin typeface="+mn-lt"/>
              </a:rPr>
              <a:t> </a:t>
            </a:r>
            <a:r>
              <a:rPr lang="en-US" sz="2200" dirty="0" smtClean="0">
                <a:latin typeface="+mn-lt"/>
              </a:rPr>
              <a:t>P</a:t>
            </a:r>
            <a:r>
              <a:rPr lang="en-US" sz="100" dirty="0" smtClean="0">
                <a:latin typeface="+mn-lt"/>
              </a:rPr>
              <a:t> </a:t>
            </a:r>
            <a:r>
              <a:rPr lang="en-US" sz="2200" dirty="0" smtClean="0">
                <a:latin typeface="+mn-lt"/>
              </a:rPr>
              <a:t>S</a:t>
            </a:r>
            <a:r>
              <a:rPr lang="en-US" sz="2200" dirty="0">
                <a:latin typeface="+mn-lt"/>
              </a:rPr>
              <a:t>, Wi-Fi, </a:t>
            </a:r>
            <a:r>
              <a:rPr lang="en-US" sz="2200" dirty="0" smtClean="0">
                <a:latin typeface="+mn-lt"/>
              </a:rPr>
              <a:t>R</a:t>
            </a:r>
            <a:r>
              <a:rPr lang="en-US" sz="100" dirty="0" smtClean="0">
                <a:latin typeface="+mn-lt"/>
              </a:rPr>
              <a:t> </a:t>
            </a:r>
            <a:r>
              <a:rPr lang="en-US" sz="2200" dirty="0" smtClean="0">
                <a:latin typeface="+mn-lt"/>
              </a:rPr>
              <a:t>F</a:t>
            </a:r>
            <a:r>
              <a:rPr lang="en-US" sz="100" dirty="0" smtClean="0">
                <a:latin typeface="+mn-lt"/>
              </a:rPr>
              <a:t> </a:t>
            </a:r>
            <a:r>
              <a:rPr lang="en-US" sz="2200" dirty="0" smtClean="0">
                <a:latin typeface="+mn-lt"/>
              </a:rPr>
              <a:t>I</a:t>
            </a:r>
            <a:r>
              <a:rPr lang="en-US" sz="100" dirty="0" smtClean="0">
                <a:latin typeface="+mn-lt"/>
              </a:rPr>
              <a:t> </a:t>
            </a:r>
            <a:r>
              <a:rPr lang="en-US" sz="2200" dirty="0" smtClean="0">
                <a:latin typeface="+mn-lt"/>
              </a:rPr>
              <a:t>D</a:t>
            </a:r>
            <a:r>
              <a:rPr lang="en-US" sz="2200" dirty="0">
                <a:latin typeface="+mn-lt"/>
              </a:rPr>
              <a:t>, cell tower triangulation</a:t>
            </a:r>
          </a:p>
          <a:p>
            <a:r>
              <a:rPr lang="en-US" sz="2200" dirty="0">
                <a:latin typeface="+mn-lt"/>
              </a:rPr>
              <a:t>Reality mining?</a:t>
            </a:r>
          </a:p>
          <a:p>
            <a:pPr lvl="1"/>
            <a:r>
              <a:rPr lang="en-US" sz="2200" dirty="0">
                <a:latin typeface="+mn-lt"/>
              </a:rPr>
              <a:t>Real-time location information = real-time insight</a:t>
            </a:r>
          </a:p>
          <a:p>
            <a:pPr lvl="1"/>
            <a:r>
              <a:rPr lang="en-US" sz="2200" dirty="0">
                <a:latin typeface="+mn-lt"/>
              </a:rPr>
              <a:t>Path Intelligence (</a:t>
            </a:r>
            <a:r>
              <a:rPr lang="en-US" sz="2200" dirty="0">
                <a:latin typeface="+mn-lt"/>
                <a:hlinkClick r:id="rId2" tooltip="http://pathintelligence.com/"/>
              </a:rPr>
              <a:t>pathintelligence.com</a:t>
            </a:r>
            <a:r>
              <a:rPr lang="en-US" sz="2200" dirty="0">
                <a:latin typeface="+mn-lt"/>
              </a:rPr>
              <a:t>)</a:t>
            </a:r>
          </a:p>
          <a:p>
            <a:pPr lvl="2"/>
            <a:r>
              <a:rPr lang="en-US" sz="2200" dirty="0">
                <a:latin typeface="+mn-lt"/>
              </a:rPr>
              <a:t>Footpath – movement patterns within a city or store</a:t>
            </a:r>
          </a:p>
          <a:p>
            <a:pPr lvl="2"/>
            <a:r>
              <a:rPr lang="en-US" sz="2200" dirty="0">
                <a:latin typeface="+mn-lt"/>
              </a:rPr>
              <a:t>How to use such movement </a:t>
            </a:r>
            <a:r>
              <a:rPr lang="en-US" sz="2200" dirty="0" smtClean="0">
                <a:latin typeface="+mn-lt"/>
              </a:rPr>
              <a:t>information</a:t>
            </a:r>
            <a:endParaRPr lang="en-US" sz="2200" dirty="0">
              <a:latin typeface="+mn-lt"/>
            </a:endParaRPr>
          </a:p>
        </p:txBody>
      </p:sp>
    </p:spTree>
    <p:extLst>
      <p:ext uri="{BB962C8B-B14F-4D97-AF65-F5344CB8AC3E}">
        <p14:creationId xmlns:p14="http://schemas.microsoft.com/office/powerpoint/2010/main" val="38440549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8.6</a:t>
            </a:r>
            <a:endParaRPr lang="en-US" sz="2000" dirty="0"/>
          </a:p>
        </p:txBody>
      </p:sp>
      <p:sp>
        <p:nvSpPr>
          <p:cNvPr id="3" name="Text Placeholder 2"/>
          <p:cNvSpPr>
            <a:spLocks noGrp="1"/>
          </p:cNvSpPr>
          <p:nvPr>
            <p:ph type="body" idx="1"/>
          </p:nvPr>
        </p:nvSpPr>
        <p:spPr>
          <a:xfrm>
            <a:off x="457200" y="1600201"/>
            <a:ext cx="8229600" cy="612058"/>
          </a:xfrm>
        </p:spPr>
        <p:txBody>
          <a:bodyPr/>
          <a:lstStyle/>
          <a:p>
            <a:pPr marL="0" indent="0">
              <a:buNone/>
            </a:pPr>
            <a:r>
              <a:rPr lang="en-US" sz="2400" b="1" dirty="0">
                <a:latin typeface="+mn-lt"/>
              </a:rPr>
              <a:t>Quiznos Targets Customers for Its </a:t>
            </a:r>
            <a:r>
              <a:rPr lang="en-US" sz="2400" b="1" dirty="0" smtClean="0">
                <a:latin typeface="+mn-lt"/>
              </a:rPr>
              <a:t>Sandwiches</a:t>
            </a:r>
          </a:p>
        </p:txBody>
      </p:sp>
      <p:sp>
        <p:nvSpPr>
          <p:cNvPr id="4" name="Text Placeholder 3"/>
          <p:cNvSpPr>
            <a:spLocks noGrp="1"/>
          </p:cNvSpPr>
          <p:nvPr>
            <p:ph type="body" idx="2"/>
          </p:nvPr>
        </p:nvSpPr>
        <p:spPr>
          <a:xfrm>
            <a:off x="457200" y="2212260"/>
            <a:ext cx="8229600" cy="3913904"/>
          </a:xfrm>
        </p:spPr>
        <p:txBody>
          <a:bodyPr/>
          <a:lstStyle/>
          <a:p>
            <a:pPr marL="0" indent="0">
              <a:buNone/>
            </a:pPr>
            <a:r>
              <a:rPr lang="en-US" sz="2400" b="1" dirty="0">
                <a:latin typeface="+mn-lt"/>
              </a:rPr>
              <a:t>Questions for Discussion</a:t>
            </a:r>
          </a:p>
          <a:p>
            <a:pPr marL="432000" indent="-432000">
              <a:buFont typeface="+mj-lt"/>
              <a:buAutoNum type="arabicPeriod"/>
            </a:pPr>
            <a:r>
              <a:rPr lang="en-US" sz="2400" dirty="0">
                <a:latin typeface="+mn-lt"/>
              </a:rPr>
              <a:t>How can location-based analytics help retailers in targeting customers?</a:t>
            </a:r>
          </a:p>
          <a:p>
            <a:pPr marL="432000" indent="-432000">
              <a:buFont typeface="+mj-lt"/>
              <a:buAutoNum type="arabicPeriod"/>
            </a:pPr>
            <a:r>
              <a:rPr lang="en-US" sz="2400" dirty="0">
                <a:latin typeface="+mn-lt"/>
              </a:rPr>
              <a:t>Research similar applications of location-based analytics in the retail domain</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575784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Vignette</a:t>
            </a:r>
            <a:endParaRPr lang="en-US" dirty="0"/>
          </a:p>
        </p:txBody>
      </p:sp>
      <p:sp>
        <p:nvSpPr>
          <p:cNvPr id="3" name="Text Placeholder 2"/>
          <p:cNvSpPr>
            <a:spLocks noGrp="1"/>
          </p:cNvSpPr>
          <p:nvPr>
            <p:ph type="body" idx="1"/>
          </p:nvPr>
        </p:nvSpPr>
        <p:spPr/>
        <p:txBody>
          <a:bodyPr/>
          <a:lstStyle/>
          <a:p>
            <a:pPr marL="0" indent="0">
              <a:buNone/>
            </a:pPr>
            <a:r>
              <a:rPr lang="en-US" sz="2000" b="1" dirty="0">
                <a:latin typeface="+mn-lt"/>
              </a:rPr>
              <a:t>Analysis of Sensor Data Helps Siemens Avoid Train Failures</a:t>
            </a:r>
            <a:endParaRPr lang="en-US" sz="2000" b="1" dirty="0" smtClean="0">
              <a:latin typeface="+mn-lt"/>
            </a:endParaRPr>
          </a:p>
          <a:p>
            <a:pPr marL="0" indent="0">
              <a:buNone/>
            </a:pPr>
            <a:r>
              <a:rPr lang="en-US" sz="2000" b="1" dirty="0" smtClean="0">
                <a:latin typeface="+mn-lt"/>
              </a:rPr>
              <a:t>Discussion Questions</a:t>
            </a:r>
            <a:endParaRPr lang="en-US" sz="2000" b="1" dirty="0">
              <a:latin typeface="+mn-lt"/>
            </a:endParaRPr>
          </a:p>
          <a:p>
            <a:pPr marL="432000" indent="-432000">
              <a:buFont typeface="+mj-lt"/>
              <a:buAutoNum type="arabicPeriod"/>
            </a:pPr>
            <a:r>
              <a:rPr lang="en-US" sz="2000" dirty="0">
                <a:latin typeface="+mn-lt"/>
              </a:rPr>
              <a:t>In industrial equipment such as trains, what parameters might one measure on a regular basis to estimate the equipment’s current performance and future repair needs?</a:t>
            </a:r>
          </a:p>
          <a:p>
            <a:pPr marL="432000" indent="-432000">
              <a:buFont typeface="+mj-lt"/>
              <a:buAutoNum type="arabicPeriod"/>
            </a:pPr>
            <a:r>
              <a:rPr lang="en-US" sz="2000" dirty="0">
                <a:latin typeface="+mn-lt"/>
              </a:rPr>
              <a:t>How would weather data be useful in analyzing a train’s equipment status?</a:t>
            </a:r>
          </a:p>
          <a:p>
            <a:pPr marL="432000" indent="-432000">
              <a:buFont typeface="+mj-lt"/>
              <a:buAutoNum type="arabicPeriod"/>
            </a:pPr>
            <a:r>
              <a:rPr lang="en-US" sz="2000" dirty="0">
                <a:latin typeface="+mn-lt"/>
              </a:rPr>
              <a:t>Estimate how much data you might collect in one month using, say, 1,000 sensors on a train. Each sensor might yield 1 </a:t>
            </a:r>
            <a:r>
              <a:rPr lang="en-US" sz="2000" dirty="0" smtClean="0">
                <a:latin typeface="+mn-lt"/>
              </a:rPr>
              <a:t>K</a:t>
            </a:r>
            <a:r>
              <a:rPr lang="en-US" sz="100" dirty="0" smtClean="0">
                <a:latin typeface="+mn-lt"/>
              </a:rPr>
              <a:t> </a:t>
            </a:r>
            <a:r>
              <a:rPr lang="en-US" sz="2000" dirty="0" smtClean="0">
                <a:latin typeface="+mn-lt"/>
              </a:rPr>
              <a:t>B </a:t>
            </a:r>
            <a:r>
              <a:rPr lang="en-US" sz="2000" dirty="0">
                <a:latin typeface="+mn-lt"/>
              </a:rPr>
              <a:t>data per second.</a:t>
            </a:r>
          </a:p>
          <a:p>
            <a:pPr marL="432000" indent="-432000">
              <a:buFont typeface="+mj-lt"/>
              <a:buAutoNum type="arabicPeriod"/>
            </a:pPr>
            <a:r>
              <a:rPr lang="en-US" sz="2000" dirty="0">
                <a:latin typeface="+mn-lt"/>
              </a:rPr>
              <a:t>How would you propose to store such data sets</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2106757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Applications for Consumers</a:t>
            </a:r>
          </a:p>
        </p:txBody>
      </p:sp>
      <p:sp>
        <p:nvSpPr>
          <p:cNvPr id="3" name="Text Placeholder 2"/>
          <p:cNvSpPr>
            <a:spLocks noGrp="1"/>
          </p:cNvSpPr>
          <p:nvPr>
            <p:ph type="body" idx="1"/>
          </p:nvPr>
        </p:nvSpPr>
        <p:spPr/>
        <p:txBody>
          <a:bodyPr/>
          <a:lstStyle/>
          <a:p>
            <a:r>
              <a:rPr lang="en-US" sz="2000" dirty="0">
                <a:latin typeface="+mn-lt"/>
              </a:rPr>
              <a:t>Explosive growth of the apps industry</a:t>
            </a:r>
          </a:p>
          <a:p>
            <a:pPr lvl="1"/>
            <a:r>
              <a:rPr lang="en-US" sz="2000" dirty="0" smtClean="0">
                <a:latin typeface="+mn-lt"/>
              </a:rPr>
              <a:t>i</a:t>
            </a:r>
            <a:r>
              <a:rPr lang="en-US" sz="100" dirty="0" smtClean="0">
                <a:latin typeface="+mn-lt"/>
              </a:rPr>
              <a:t> </a:t>
            </a:r>
            <a:r>
              <a:rPr lang="en-US" sz="2000" dirty="0" smtClean="0">
                <a:latin typeface="+mn-lt"/>
              </a:rPr>
              <a:t>O</a:t>
            </a:r>
            <a:r>
              <a:rPr lang="en-US" sz="100" dirty="0" smtClean="0">
                <a:latin typeface="+mn-lt"/>
              </a:rPr>
              <a:t> </a:t>
            </a:r>
            <a:r>
              <a:rPr lang="en-US" sz="2000" dirty="0" smtClean="0">
                <a:latin typeface="+mn-lt"/>
              </a:rPr>
              <a:t>S</a:t>
            </a:r>
            <a:r>
              <a:rPr lang="en-US" sz="2000" dirty="0">
                <a:latin typeface="+mn-lt"/>
              </a:rPr>
              <a:t>, Android, Windows, Blackberry, Amazon, …</a:t>
            </a:r>
          </a:p>
          <a:p>
            <a:pPr lvl="1"/>
            <a:r>
              <a:rPr lang="en-US" sz="2000" dirty="0">
                <a:latin typeface="+mn-lt"/>
              </a:rPr>
              <a:t>Directly used by consumers (not businesses)</a:t>
            </a:r>
          </a:p>
          <a:p>
            <a:pPr lvl="1"/>
            <a:r>
              <a:rPr lang="en-US" sz="2000" dirty="0">
                <a:latin typeface="+mn-lt"/>
              </a:rPr>
              <a:t>Enabling consumers to become more efficient</a:t>
            </a:r>
          </a:p>
          <a:p>
            <a:pPr lvl="1"/>
            <a:r>
              <a:rPr lang="en-US" sz="2000" dirty="0">
                <a:latin typeface="+mn-lt"/>
              </a:rPr>
              <a:t>Interesting Examples</a:t>
            </a:r>
          </a:p>
          <a:p>
            <a:pPr lvl="2"/>
            <a:r>
              <a:rPr lang="en-US" sz="2000" dirty="0">
                <a:latin typeface="+mn-lt"/>
              </a:rPr>
              <a:t>CabSense – finding a taxi in New York City</a:t>
            </a:r>
          </a:p>
          <a:p>
            <a:pPr lvl="3" indent="-230400"/>
            <a:r>
              <a:rPr lang="en-US" sz="2000" dirty="0">
                <a:latin typeface="+mn-lt"/>
              </a:rPr>
              <a:t>Rating of street corners; interactive maps, …</a:t>
            </a:r>
          </a:p>
          <a:p>
            <a:pPr lvl="2"/>
            <a:r>
              <a:rPr lang="en-US" sz="2000" dirty="0" smtClean="0">
                <a:latin typeface="+mn-lt"/>
              </a:rPr>
              <a:t>Park</a:t>
            </a:r>
            <a:r>
              <a:rPr lang="en-US" sz="100" dirty="0" smtClean="0">
                <a:latin typeface="+mn-lt"/>
              </a:rPr>
              <a:t> </a:t>
            </a:r>
            <a:r>
              <a:rPr lang="en-US" sz="2000" dirty="0" smtClean="0">
                <a:latin typeface="+mn-lt"/>
              </a:rPr>
              <a:t>P</a:t>
            </a:r>
            <a:r>
              <a:rPr lang="en-US" sz="100" dirty="0" smtClean="0">
                <a:latin typeface="+mn-lt"/>
              </a:rPr>
              <a:t> </a:t>
            </a:r>
            <a:r>
              <a:rPr lang="en-US" sz="2000" dirty="0" smtClean="0">
                <a:latin typeface="+mn-lt"/>
              </a:rPr>
              <a:t>G</a:t>
            </a:r>
            <a:r>
              <a:rPr lang="en-US" sz="100" dirty="0" smtClean="0">
                <a:latin typeface="+mn-lt"/>
              </a:rPr>
              <a:t> </a:t>
            </a:r>
            <a:r>
              <a:rPr lang="en-US" sz="2000" dirty="0" smtClean="0">
                <a:latin typeface="+mn-lt"/>
              </a:rPr>
              <a:t>H </a:t>
            </a:r>
            <a:r>
              <a:rPr lang="en-US" sz="2000" dirty="0">
                <a:latin typeface="+mn-lt"/>
              </a:rPr>
              <a:t>– finding a parking spot</a:t>
            </a:r>
          </a:p>
          <a:p>
            <a:pPr lvl="3" indent="-230400"/>
            <a:r>
              <a:rPr lang="en-US" sz="2000" dirty="0">
                <a:latin typeface="+mn-lt"/>
              </a:rPr>
              <a:t>Downtown Pittsburgh, </a:t>
            </a:r>
            <a:r>
              <a:rPr lang="en-US" sz="2000" dirty="0" smtClean="0">
                <a:latin typeface="+mn-lt"/>
              </a:rPr>
              <a:t>Pennsylvania</a:t>
            </a:r>
            <a:endParaRPr lang="en-US" sz="2000" dirty="0">
              <a:latin typeface="+mn-lt"/>
            </a:endParaRPr>
          </a:p>
          <a:p>
            <a:pPr lvl="1"/>
            <a:r>
              <a:rPr lang="en-US" sz="2000" dirty="0">
                <a:latin typeface="+mn-lt"/>
              </a:rPr>
              <a:t>App industry is already 25B in size and growing (</a:t>
            </a:r>
            <a:r>
              <a:rPr lang="en-US" sz="2000" dirty="0">
                <a:latin typeface="+mn-lt"/>
                <a:hlinkClick r:id="rId2" tooltip="http://wsj.com/apps"/>
              </a:rPr>
              <a:t>wsj.com/apps</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2728093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of Legality, Privacy, and </a:t>
            </a:r>
            <a:r>
              <a:rPr lang="en-US" dirty="0" smtClean="0"/>
              <a:t>Ethics </a:t>
            </a:r>
            <a:r>
              <a:rPr lang="en-US" sz="2000" b="0" dirty="0"/>
              <a:t>(1 of </a:t>
            </a:r>
            <a:r>
              <a:rPr lang="en-US" sz="2000" b="0" dirty="0" smtClean="0"/>
              <a:t>3)</a:t>
            </a:r>
            <a:endParaRPr lang="en-US" sz="2000" dirty="0"/>
          </a:p>
        </p:txBody>
      </p:sp>
      <p:sp>
        <p:nvSpPr>
          <p:cNvPr id="3" name="Text Placeholder 2"/>
          <p:cNvSpPr>
            <a:spLocks noGrp="1"/>
          </p:cNvSpPr>
          <p:nvPr>
            <p:ph type="body" idx="1"/>
          </p:nvPr>
        </p:nvSpPr>
        <p:spPr/>
        <p:txBody>
          <a:bodyPr/>
          <a:lstStyle/>
          <a:p>
            <a:r>
              <a:rPr lang="en-US" sz="2400" b="1" dirty="0">
                <a:solidFill>
                  <a:schemeClr val="tx1"/>
                </a:solidFill>
                <a:latin typeface="+mn-lt"/>
              </a:rPr>
              <a:t>Legal</a:t>
            </a:r>
            <a:r>
              <a:rPr lang="en-US" sz="2400" dirty="0">
                <a:latin typeface="+mn-lt"/>
              </a:rPr>
              <a:t> issues to consider</a:t>
            </a:r>
          </a:p>
          <a:p>
            <a:pPr lvl="1"/>
            <a:r>
              <a:rPr lang="en-US" sz="2400" dirty="0">
                <a:latin typeface="+mn-lt"/>
              </a:rPr>
              <a:t>What is the value of an expert opinion in court when the expertise is encoded in a computer?</a:t>
            </a:r>
          </a:p>
          <a:p>
            <a:pPr lvl="1"/>
            <a:r>
              <a:rPr lang="en-US" sz="2400" dirty="0">
                <a:latin typeface="+mn-lt"/>
              </a:rPr>
              <a:t>Who is liable for wrong advice (or information) provided by an intelligent application?</a:t>
            </a:r>
          </a:p>
          <a:p>
            <a:pPr lvl="1"/>
            <a:r>
              <a:rPr lang="en-US" sz="2400" dirty="0">
                <a:latin typeface="+mn-lt"/>
              </a:rPr>
              <a:t>What happens if a manager enters an incorrect judgment value into an analytic application?</a:t>
            </a:r>
          </a:p>
          <a:p>
            <a:pPr lvl="1"/>
            <a:r>
              <a:rPr lang="en-US" sz="2400" dirty="0">
                <a:latin typeface="+mn-lt"/>
              </a:rPr>
              <a:t>Who owns the knowledge in a knowledge base?</a:t>
            </a:r>
          </a:p>
          <a:p>
            <a:pPr lvl="1"/>
            <a:r>
              <a:rPr lang="en-US" sz="2400" dirty="0">
                <a:latin typeface="+mn-lt"/>
              </a:rPr>
              <a:t>Can management force experts to contribute their expertise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0373024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of Legality, Privacy, and </a:t>
            </a:r>
            <a:r>
              <a:rPr lang="en-US" dirty="0" smtClean="0"/>
              <a:t>Ethics </a:t>
            </a:r>
            <a:r>
              <a:rPr lang="en-US" sz="2000" b="0" dirty="0" smtClean="0"/>
              <a:t>(2 </a:t>
            </a:r>
            <a:r>
              <a:rPr lang="en-US" sz="2000" b="0" dirty="0"/>
              <a:t>of </a:t>
            </a:r>
            <a:r>
              <a:rPr lang="en-US" sz="2000" b="0" dirty="0" smtClean="0"/>
              <a:t>3)</a:t>
            </a:r>
            <a:endParaRPr lang="en-US" sz="2000" dirty="0"/>
          </a:p>
        </p:txBody>
      </p:sp>
      <p:sp>
        <p:nvSpPr>
          <p:cNvPr id="3" name="Text Placeholder 2"/>
          <p:cNvSpPr>
            <a:spLocks noGrp="1"/>
          </p:cNvSpPr>
          <p:nvPr>
            <p:ph type="body" idx="1"/>
          </p:nvPr>
        </p:nvSpPr>
        <p:spPr/>
        <p:txBody>
          <a:bodyPr/>
          <a:lstStyle/>
          <a:p>
            <a:r>
              <a:rPr lang="en-US" sz="2000" b="1" dirty="0">
                <a:solidFill>
                  <a:schemeClr val="tx1"/>
                </a:solidFill>
                <a:latin typeface="+mn-lt"/>
              </a:rPr>
              <a:t>Privacy -</a:t>
            </a:r>
            <a:r>
              <a:rPr lang="en-US" sz="2000" dirty="0">
                <a:solidFill>
                  <a:srgbClr val="FF6600"/>
                </a:solidFill>
                <a:latin typeface="+mn-lt"/>
              </a:rPr>
              <a:t> </a:t>
            </a:r>
            <a:r>
              <a:rPr lang="en-US" sz="2000" dirty="0">
                <a:latin typeface="+mn-lt"/>
              </a:rPr>
              <a:t>The right to be left alone and the right to be free </a:t>
            </a:r>
            <a:r>
              <a:rPr lang="en-US" sz="2000" dirty="0" smtClean="0">
                <a:latin typeface="+mn-lt"/>
              </a:rPr>
              <a:t>from unreasonable </a:t>
            </a:r>
            <a:r>
              <a:rPr lang="en-US" sz="2000" dirty="0">
                <a:latin typeface="+mn-lt"/>
              </a:rPr>
              <a:t>personal intrusions</a:t>
            </a:r>
          </a:p>
          <a:p>
            <a:pPr lvl="1"/>
            <a:r>
              <a:rPr lang="en-US" sz="2000" dirty="0">
                <a:latin typeface="+mn-lt"/>
              </a:rPr>
              <a:t>Collecting information about individuals</a:t>
            </a:r>
          </a:p>
          <a:p>
            <a:pPr lvl="2"/>
            <a:r>
              <a:rPr lang="en-US" sz="2000" dirty="0">
                <a:latin typeface="+mn-lt"/>
              </a:rPr>
              <a:t>How much is too much</a:t>
            </a:r>
            <a:r>
              <a:rPr lang="en-US" sz="2000" dirty="0" smtClean="0">
                <a:latin typeface="+mn-lt"/>
              </a:rPr>
              <a:t>?</a:t>
            </a:r>
            <a:endParaRPr lang="en-US" sz="2000" dirty="0">
              <a:latin typeface="+mn-lt"/>
            </a:endParaRPr>
          </a:p>
          <a:p>
            <a:pPr lvl="1"/>
            <a:r>
              <a:rPr lang="en-US" sz="2000" dirty="0">
                <a:latin typeface="+mn-lt"/>
              </a:rPr>
              <a:t>Mobile User </a:t>
            </a:r>
            <a:r>
              <a:rPr lang="en-US" sz="2000" dirty="0" smtClean="0">
                <a:latin typeface="+mn-lt"/>
              </a:rPr>
              <a:t>Privacy</a:t>
            </a:r>
            <a:endParaRPr lang="en-US" sz="2000" dirty="0">
              <a:latin typeface="+mn-lt"/>
            </a:endParaRPr>
          </a:p>
          <a:p>
            <a:pPr lvl="2"/>
            <a:r>
              <a:rPr lang="en-US" sz="2000" dirty="0">
                <a:latin typeface="+mn-lt"/>
              </a:rPr>
              <a:t>Location-based analysis/profiling</a:t>
            </a:r>
          </a:p>
          <a:p>
            <a:pPr lvl="1"/>
            <a:r>
              <a:rPr lang="en-US" sz="2000" dirty="0">
                <a:latin typeface="+mn-lt"/>
              </a:rPr>
              <a:t>Homeland Security and Individual Privacy</a:t>
            </a:r>
          </a:p>
          <a:p>
            <a:pPr lvl="1"/>
            <a:r>
              <a:rPr lang="en-US" sz="2000" dirty="0">
                <a:latin typeface="+mn-lt"/>
              </a:rPr>
              <a:t>Recent Issues in Privacy and Analytics</a:t>
            </a:r>
          </a:p>
          <a:p>
            <a:pPr lvl="2"/>
            <a:r>
              <a:rPr lang="en-US" sz="2000" dirty="0">
                <a:latin typeface="+mn-lt"/>
              </a:rPr>
              <a:t>“What They Know” about you (</a:t>
            </a:r>
            <a:r>
              <a:rPr lang="en-US" sz="2000" dirty="0">
                <a:latin typeface="+mn-lt"/>
                <a:hlinkClick r:id="rId2" tooltip="http://wsj.com/wtk"/>
              </a:rPr>
              <a:t>wsj.com/wtk</a:t>
            </a:r>
            <a:r>
              <a:rPr lang="en-US" sz="2000" dirty="0">
                <a:latin typeface="+mn-lt"/>
              </a:rPr>
              <a:t>)</a:t>
            </a:r>
          </a:p>
          <a:p>
            <a:pPr lvl="2"/>
            <a:r>
              <a:rPr lang="en-US" sz="2000" dirty="0">
                <a:latin typeface="+mn-lt"/>
              </a:rPr>
              <a:t>Rapleaf (</a:t>
            </a:r>
            <a:r>
              <a:rPr lang="en-US" sz="2000" dirty="0">
                <a:latin typeface="+mn-lt"/>
                <a:hlinkClick r:id="rId3" tooltip="https://www.towerdata.com/email-intelligence/email-enhancement"/>
              </a:rPr>
              <a:t>rapleaf.com</a:t>
            </a:r>
            <a:r>
              <a:rPr lang="en-US" sz="2000" dirty="0">
                <a:latin typeface="+mn-lt"/>
              </a:rPr>
              <a:t>), X + 1 (</a:t>
            </a:r>
            <a:r>
              <a:rPr lang="en-US" sz="2000" dirty="0">
                <a:latin typeface="+mn-lt"/>
                <a:hlinkClick r:id="rId4" action="ppaction://hlinkfile" tooltip="xplusone.com"/>
              </a:rPr>
              <a:t>xplusone.com</a:t>
            </a:r>
            <a:r>
              <a:rPr lang="en-US" sz="2000" dirty="0">
                <a:latin typeface="+mn-lt"/>
              </a:rPr>
              <a:t>), Bluecava (</a:t>
            </a:r>
            <a:r>
              <a:rPr lang="en-US" sz="2000" dirty="0">
                <a:latin typeface="+mn-lt"/>
                <a:hlinkClick r:id="rId5" tooltip="http://bluecava.com/"/>
              </a:rPr>
              <a:t>bluecava.com</a:t>
            </a:r>
            <a:r>
              <a:rPr lang="en-US" sz="2000" dirty="0">
                <a:latin typeface="+mn-lt"/>
              </a:rPr>
              <a:t>), </a:t>
            </a:r>
            <a:r>
              <a:rPr lang="en-US" sz="2000" dirty="0">
                <a:latin typeface="+mn-lt"/>
                <a:hlinkClick r:id="rId6" tooltip="https://www.reputation.com/"/>
              </a:rPr>
              <a:t>reputation.com</a:t>
            </a:r>
            <a:r>
              <a:rPr lang="en-US" sz="2000" dirty="0">
                <a:latin typeface="+mn-lt"/>
              </a:rPr>
              <a:t>, </a:t>
            </a:r>
            <a:r>
              <a:rPr lang="en-US" sz="2000" dirty="0">
                <a:latin typeface="+mn-lt"/>
                <a:hlinkClick r:id="rId7" tooltip="http://sociometric.com/"/>
              </a:rPr>
              <a:t>sociometric.com</a:t>
            </a:r>
            <a:r>
              <a:rPr lang="en-US" sz="2000" dirty="0">
                <a:latin typeface="+mn-lt"/>
              </a:rPr>
              <a:t>...</a:t>
            </a:r>
          </a:p>
          <a:p>
            <a:pPr lvl="1"/>
            <a:r>
              <a:rPr lang="en-US" sz="2000" dirty="0">
                <a:latin typeface="+mn-lt"/>
              </a:rPr>
              <a:t>Who owns our private data</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41038028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of Legality, Privacy, and </a:t>
            </a:r>
            <a:r>
              <a:rPr lang="en-US" dirty="0" smtClean="0"/>
              <a:t>Ethics </a:t>
            </a:r>
            <a:r>
              <a:rPr lang="en-US" sz="2000" b="0" dirty="0" smtClean="0"/>
              <a:t>(3 </a:t>
            </a:r>
            <a:r>
              <a:rPr lang="en-US" sz="2000" b="0" dirty="0"/>
              <a:t>of </a:t>
            </a:r>
            <a:r>
              <a:rPr lang="en-US" sz="2000" b="0" dirty="0" smtClean="0"/>
              <a:t>3)</a:t>
            </a:r>
            <a:endParaRPr lang="en-US" sz="2000" dirty="0"/>
          </a:p>
        </p:txBody>
      </p:sp>
      <p:sp>
        <p:nvSpPr>
          <p:cNvPr id="3" name="Text Placeholder 2"/>
          <p:cNvSpPr>
            <a:spLocks noGrp="1"/>
          </p:cNvSpPr>
          <p:nvPr>
            <p:ph type="body" idx="1"/>
          </p:nvPr>
        </p:nvSpPr>
        <p:spPr>
          <a:xfrm>
            <a:off x="457200" y="1600200"/>
            <a:ext cx="8229600" cy="4667865"/>
          </a:xfrm>
        </p:spPr>
        <p:txBody>
          <a:bodyPr/>
          <a:lstStyle/>
          <a:p>
            <a:r>
              <a:rPr lang="en-US" sz="2000" dirty="0">
                <a:latin typeface="+mn-lt"/>
              </a:rPr>
              <a:t>Ethics in Decision Making and Support</a:t>
            </a:r>
          </a:p>
          <a:p>
            <a:pPr lvl="1"/>
            <a:r>
              <a:rPr lang="en-US" sz="2000" dirty="0">
                <a:latin typeface="+mn-lt"/>
              </a:rPr>
              <a:t>Electronic surveillance</a:t>
            </a:r>
          </a:p>
          <a:p>
            <a:pPr lvl="1"/>
            <a:r>
              <a:rPr lang="en-US" sz="2000" dirty="0">
                <a:latin typeface="+mn-lt"/>
              </a:rPr>
              <a:t>Software piracy</a:t>
            </a:r>
          </a:p>
          <a:p>
            <a:pPr lvl="1"/>
            <a:r>
              <a:rPr lang="en-US" sz="2000" dirty="0">
                <a:latin typeface="+mn-lt"/>
              </a:rPr>
              <a:t>Invasion of individuals’ privacy</a:t>
            </a:r>
          </a:p>
          <a:p>
            <a:pPr lvl="1"/>
            <a:r>
              <a:rPr lang="en-US" sz="2000" dirty="0">
                <a:latin typeface="+mn-lt"/>
              </a:rPr>
              <a:t>Use of proprietary databases</a:t>
            </a:r>
          </a:p>
          <a:p>
            <a:pPr lvl="1"/>
            <a:r>
              <a:rPr lang="en-US" sz="2000" dirty="0">
                <a:latin typeface="+mn-lt"/>
              </a:rPr>
              <a:t>Use of knowledge and expertise</a:t>
            </a:r>
          </a:p>
          <a:p>
            <a:pPr lvl="1"/>
            <a:r>
              <a:rPr lang="en-US" sz="2000" dirty="0">
                <a:latin typeface="+mn-lt"/>
              </a:rPr>
              <a:t>Accessibility for workers with disabilities</a:t>
            </a:r>
          </a:p>
          <a:p>
            <a:pPr lvl="1"/>
            <a:r>
              <a:rPr lang="en-US" sz="2000" dirty="0">
                <a:latin typeface="+mn-lt"/>
              </a:rPr>
              <a:t>Accuracy of data, information, and knowledge</a:t>
            </a:r>
          </a:p>
          <a:p>
            <a:pPr lvl="1"/>
            <a:r>
              <a:rPr lang="en-US" sz="2000" dirty="0">
                <a:latin typeface="+mn-lt"/>
              </a:rPr>
              <a:t>Protection of the rights of users</a:t>
            </a:r>
          </a:p>
          <a:p>
            <a:pPr lvl="1"/>
            <a:r>
              <a:rPr lang="en-US" sz="2000" dirty="0">
                <a:latin typeface="+mn-lt"/>
              </a:rPr>
              <a:t>Accessibility to information</a:t>
            </a:r>
          </a:p>
          <a:p>
            <a:pPr lvl="1"/>
            <a:r>
              <a:rPr lang="en-US" sz="2000" dirty="0">
                <a:latin typeface="+mn-lt"/>
              </a:rPr>
              <a:t>Personal use of corporate computing resources</a:t>
            </a:r>
          </a:p>
          <a:p>
            <a:pPr lvl="1"/>
            <a:r>
              <a:rPr lang="en-US" sz="2000" dirty="0">
                <a:latin typeface="+mn-lt"/>
              </a:rPr>
              <a:t>… more in the </a:t>
            </a:r>
            <a:r>
              <a:rPr lang="en-US" sz="2000" dirty="0" smtClean="0">
                <a:latin typeface="+mn-lt"/>
              </a:rPr>
              <a:t>book</a:t>
            </a:r>
            <a:endParaRPr lang="en-US" sz="2000" dirty="0">
              <a:latin typeface="+mn-lt"/>
            </a:endParaRPr>
          </a:p>
        </p:txBody>
      </p:sp>
    </p:spTree>
    <p:extLst>
      <p:ext uri="{BB962C8B-B14F-4D97-AF65-F5344CB8AC3E}">
        <p14:creationId xmlns:p14="http://schemas.microsoft.com/office/powerpoint/2010/main" val="1605714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Impacts of Analytics in </a:t>
            </a:r>
            <a:r>
              <a:rPr lang="en-US" dirty="0" smtClean="0"/>
              <a:t>Organizations </a:t>
            </a:r>
            <a:r>
              <a:rPr lang="en-US" sz="2000" b="0" dirty="0"/>
              <a:t>(1 of 2)</a:t>
            </a:r>
            <a:endParaRPr lang="en-US" sz="2000" dirty="0"/>
          </a:p>
        </p:txBody>
      </p:sp>
      <p:sp>
        <p:nvSpPr>
          <p:cNvPr id="3" name="Text Placeholder 2"/>
          <p:cNvSpPr>
            <a:spLocks noGrp="1"/>
          </p:cNvSpPr>
          <p:nvPr>
            <p:ph type="body" idx="1"/>
          </p:nvPr>
        </p:nvSpPr>
        <p:spPr>
          <a:xfrm>
            <a:off x="457200" y="1600200"/>
            <a:ext cx="8229600" cy="508819"/>
          </a:xfrm>
        </p:spPr>
        <p:txBody>
          <a:bodyPr/>
          <a:lstStyle/>
          <a:p>
            <a:r>
              <a:rPr lang="en-US" sz="2400" dirty="0">
                <a:latin typeface="+mn-lt"/>
              </a:rPr>
              <a:t>Analytics revolution </a:t>
            </a:r>
            <a:r>
              <a:rPr lang="en-US" sz="2400" dirty="0" smtClean="0">
                <a:latin typeface="+mn-lt"/>
                <a:cs typeface="Arial" panose="020B0604020202020204" pitchFamily="34" charset="0"/>
                <a:sym typeface="Wingdings" panose="05000000000000000000" pitchFamily="2" charset="2"/>
              </a:rPr>
              <a:t>→</a:t>
            </a:r>
            <a:r>
              <a:rPr lang="en-US" sz="2400" dirty="0" smtClean="0">
                <a:latin typeface="+mn-lt"/>
                <a:sym typeface="Wingdings" panose="05000000000000000000" pitchFamily="2" charset="2"/>
              </a:rPr>
              <a:t> </a:t>
            </a:r>
            <a:r>
              <a:rPr lang="en-US" sz="2400" dirty="0">
                <a:latin typeface="+mn-lt"/>
              </a:rPr>
              <a:t>Cultural </a:t>
            </a:r>
            <a:r>
              <a:rPr lang="en-US" sz="2400" dirty="0" smtClean="0">
                <a:latin typeface="+mn-lt"/>
              </a:rPr>
              <a:t>transformation</a:t>
            </a:r>
            <a:endParaRPr lang="en-US" sz="2400" dirty="0">
              <a:latin typeface="+mn-lt"/>
            </a:endParaRPr>
          </a:p>
        </p:txBody>
      </p:sp>
      <p:pic>
        <p:nvPicPr>
          <p:cNvPr id="4" name="Picture 3" descr="A flow-chart shows the impact of analytics on organizations. Organizational Impact of Analytics goes to the following blocks. Organizational Design and Management Using Analytics. Industry Impact of Automation. Impact of Analytics on Future Jobs. Organizational Design and Management Using Analytics goes to the following. New Organizational Units, People Analytics, Activities Performance and Satisfaction. Impact of Analytics on Future Jobs connects to Activities Performance and Satisfaction with a dotted line."/>
          <p:cNvPicPr>
            <a:picLocks noChangeAspect="1"/>
          </p:cNvPicPr>
          <p:nvPr/>
        </p:nvPicPr>
        <p:blipFill>
          <a:blip r:embed="rId2"/>
          <a:stretch>
            <a:fillRect/>
          </a:stretch>
        </p:blipFill>
        <p:spPr>
          <a:xfrm>
            <a:off x="977402" y="2354432"/>
            <a:ext cx="7189195" cy="3808013"/>
          </a:xfrm>
          <a:prstGeom prst="rect">
            <a:avLst/>
          </a:prstGeom>
        </p:spPr>
      </p:pic>
    </p:spTree>
    <p:extLst>
      <p:ext uri="{BB962C8B-B14F-4D97-AF65-F5344CB8AC3E}">
        <p14:creationId xmlns:p14="http://schemas.microsoft.com/office/powerpoint/2010/main" val="40598325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Impacts of Analytics in </a:t>
            </a:r>
            <a:r>
              <a:rPr lang="en-US" dirty="0" smtClean="0"/>
              <a:t>Organizations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p:txBody>
          <a:bodyPr/>
          <a:lstStyle/>
          <a:p>
            <a:r>
              <a:rPr lang="en-US" sz="2400" dirty="0">
                <a:latin typeface="+mn-lt"/>
              </a:rPr>
              <a:t>New Organizational Units</a:t>
            </a:r>
          </a:p>
          <a:p>
            <a:pPr lvl="1"/>
            <a:r>
              <a:rPr lang="en-US" sz="2400" dirty="0" smtClean="0">
                <a:latin typeface="+mn-lt"/>
              </a:rPr>
              <a:t>B</a:t>
            </a:r>
            <a:r>
              <a:rPr lang="en-US" sz="100" dirty="0" smtClean="0">
                <a:latin typeface="+mn-lt"/>
              </a:rPr>
              <a:t> </a:t>
            </a:r>
            <a:r>
              <a:rPr lang="en-US" sz="2400" dirty="0" smtClean="0">
                <a:latin typeface="+mn-lt"/>
              </a:rPr>
              <a:t>I </a:t>
            </a:r>
            <a:r>
              <a:rPr lang="en-US" sz="2400" dirty="0">
                <a:latin typeface="+mn-lt"/>
              </a:rPr>
              <a:t>department</a:t>
            </a:r>
          </a:p>
          <a:p>
            <a:pPr lvl="1"/>
            <a:r>
              <a:rPr lang="en-US" sz="2400" dirty="0">
                <a:latin typeface="+mn-lt"/>
              </a:rPr>
              <a:t>Data science department</a:t>
            </a:r>
          </a:p>
          <a:p>
            <a:r>
              <a:rPr lang="en-US" sz="2400" dirty="0">
                <a:latin typeface="+mn-lt"/>
              </a:rPr>
              <a:t>Redesign of an Organization through the Use of Analytics</a:t>
            </a:r>
          </a:p>
          <a:p>
            <a:pPr lvl="1"/>
            <a:r>
              <a:rPr lang="en-US" sz="2400" dirty="0">
                <a:latin typeface="+mn-lt"/>
              </a:rPr>
              <a:t>People analytics</a:t>
            </a:r>
          </a:p>
          <a:p>
            <a:pPr lvl="1"/>
            <a:r>
              <a:rPr lang="en-US" sz="2400" dirty="0" smtClean="0">
                <a:latin typeface="+mn-lt"/>
              </a:rPr>
              <a:t>H</a:t>
            </a:r>
            <a:r>
              <a:rPr lang="en-US" sz="100" dirty="0" smtClean="0">
                <a:latin typeface="+mn-lt"/>
              </a:rPr>
              <a:t> </a:t>
            </a:r>
            <a:r>
              <a:rPr lang="en-US" sz="2400" dirty="0" smtClean="0">
                <a:latin typeface="+mn-lt"/>
              </a:rPr>
              <a:t>R </a:t>
            </a:r>
            <a:r>
              <a:rPr lang="en-US" sz="2400" dirty="0">
                <a:latin typeface="+mn-lt"/>
              </a:rPr>
              <a:t>analytics</a:t>
            </a:r>
          </a:p>
          <a:p>
            <a:r>
              <a:rPr lang="en-US" sz="2400" dirty="0">
                <a:latin typeface="+mn-lt"/>
              </a:rPr>
              <a:t>Analytics Impact on Managers’ Activities, Performance, and Job Satisfaction</a:t>
            </a:r>
          </a:p>
          <a:p>
            <a:pPr lvl="1"/>
            <a:r>
              <a:rPr lang="en-US" sz="2400" dirty="0">
                <a:latin typeface="+mn-lt"/>
              </a:rPr>
              <a:t>Data/fact/analytics driven </a:t>
            </a:r>
            <a:r>
              <a:rPr lang="en-US" sz="2400" dirty="0" smtClean="0">
                <a:latin typeface="+mn-lt"/>
              </a:rPr>
              <a:t>decision</a:t>
            </a:r>
            <a:endParaRPr lang="en-US" sz="2400" dirty="0">
              <a:latin typeface="+mn-lt"/>
            </a:endParaRPr>
          </a:p>
        </p:txBody>
      </p:sp>
    </p:spTree>
    <p:extLst>
      <p:ext uri="{BB962C8B-B14F-4D97-AF65-F5344CB8AC3E}">
        <p14:creationId xmlns:p14="http://schemas.microsoft.com/office/powerpoint/2010/main" val="2958823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Impacts of Analytics on Managers</a:t>
            </a:r>
          </a:p>
        </p:txBody>
      </p:sp>
      <p:sp>
        <p:nvSpPr>
          <p:cNvPr id="3" name="Text Placeholder 2"/>
          <p:cNvSpPr>
            <a:spLocks noGrp="1"/>
          </p:cNvSpPr>
          <p:nvPr>
            <p:ph type="body" idx="1"/>
          </p:nvPr>
        </p:nvSpPr>
        <p:spPr>
          <a:xfrm>
            <a:off x="457200" y="1600200"/>
            <a:ext cx="8229600" cy="4667865"/>
          </a:xfrm>
        </p:spPr>
        <p:txBody>
          <a:bodyPr/>
          <a:lstStyle/>
          <a:p>
            <a:r>
              <a:rPr lang="en-US" sz="2200" dirty="0">
                <a:latin typeface="+mn-lt"/>
              </a:rPr>
              <a:t>Less expertise/experience is requirement</a:t>
            </a:r>
          </a:p>
          <a:p>
            <a:r>
              <a:rPr lang="en-US" sz="2200" dirty="0">
                <a:latin typeface="+mn-lt"/>
              </a:rPr>
              <a:t>Faster decision making (augmented with analytics)</a:t>
            </a:r>
          </a:p>
          <a:p>
            <a:r>
              <a:rPr lang="en-US" sz="2200" dirty="0">
                <a:latin typeface="+mn-lt"/>
              </a:rPr>
              <a:t>Less reliance on experts and analysts (data rules!)</a:t>
            </a:r>
          </a:p>
          <a:p>
            <a:r>
              <a:rPr lang="en-US" sz="2200" dirty="0">
                <a:latin typeface="+mn-lt"/>
              </a:rPr>
              <a:t>Power is being redistributed among managers</a:t>
            </a:r>
          </a:p>
          <a:p>
            <a:r>
              <a:rPr lang="en-US" sz="2200" dirty="0">
                <a:latin typeface="+mn-lt"/>
              </a:rPr>
              <a:t>Support for complex decisions makes them faster to develop and be of better quality</a:t>
            </a:r>
          </a:p>
          <a:p>
            <a:r>
              <a:rPr lang="en-US" sz="2200" dirty="0">
                <a:latin typeface="+mn-lt"/>
              </a:rPr>
              <a:t>Information needed for high-level decision making is expedited or even self-generated</a:t>
            </a:r>
          </a:p>
          <a:p>
            <a:r>
              <a:rPr lang="en-US" sz="2200" dirty="0">
                <a:latin typeface="+mn-lt"/>
              </a:rPr>
              <a:t>Automation of routine decisions or phases in the decision-making process may eliminate some </a:t>
            </a:r>
            <a:r>
              <a:rPr lang="en-US" sz="2200" dirty="0" smtClean="0">
                <a:latin typeface="+mn-lt"/>
              </a:rPr>
              <a:t>managers</a:t>
            </a:r>
            <a:endParaRPr lang="en-US" sz="2200" dirty="0">
              <a:latin typeface="+mn-lt"/>
            </a:endParaRPr>
          </a:p>
        </p:txBody>
      </p:sp>
    </p:spTree>
    <p:extLst>
      <p:ext uri="{BB962C8B-B14F-4D97-AF65-F5344CB8AC3E}">
        <p14:creationId xmlns:p14="http://schemas.microsoft.com/office/powerpoint/2010/main" val="2288134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Impacts of Analytics in Organizations</a:t>
            </a:r>
          </a:p>
        </p:txBody>
      </p:sp>
      <p:sp>
        <p:nvSpPr>
          <p:cNvPr id="3" name="Text Placeholder 2"/>
          <p:cNvSpPr>
            <a:spLocks noGrp="1"/>
          </p:cNvSpPr>
          <p:nvPr>
            <p:ph type="body" idx="1"/>
          </p:nvPr>
        </p:nvSpPr>
        <p:spPr/>
        <p:txBody>
          <a:bodyPr/>
          <a:lstStyle/>
          <a:p>
            <a:r>
              <a:rPr lang="en-US" sz="2400" dirty="0">
                <a:latin typeface="+mn-lt"/>
              </a:rPr>
              <a:t>Industrial Restructuring</a:t>
            </a:r>
          </a:p>
          <a:p>
            <a:pPr lvl="1"/>
            <a:r>
              <a:rPr lang="en-US" sz="2400" dirty="0" smtClean="0">
                <a:latin typeface="+mn-lt"/>
              </a:rPr>
              <a:t>A</a:t>
            </a:r>
            <a:r>
              <a:rPr lang="en-US" sz="100" dirty="0" smtClean="0">
                <a:latin typeface="+mn-lt"/>
              </a:rPr>
              <a:t> </a:t>
            </a:r>
            <a:r>
              <a:rPr lang="en-US" sz="2400" dirty="0" smtClean="0">
                <a:latin typeface="+mn-lt"/>
              </a:rPr>
              <a:t>I</a:t>
            </a:r>
            <a:r>
              <a:rPr lang="en-US" sz="2400" dirty="0">
                <a:latin typeface="+mn-lt"/>
              </a:rPr>
              <a:t>, analytics, and cognitive computing can change the industry in a fundamental way</a:t>
            </a:r>
          </a:p>
          <a:p>
            <a:r>
              <a:rPr lang="en-US" sz="2400" dirty="0">
                <a:latin typeface="+mn-lt"/>
              </a:rPr>
              <a:t>Automation’s Impact on Jobs</a:t>
            </a:r>
          </a:p>
          <a:p>
            <a:pPr lvl="1"/>
            <a:r>
              <a:rPr lang="en-US" sz="2400" dirty="0">
                <a:latin typeface="+mn-lt"/>
              </a:rPr>
              <a:t>Data science and </a:t>
            </a:r>
            <a:r>
              <a:rPr lang="en-US" sz="2400" dirty="0" smtClean="0">
                <a:latin typeface="+mn-lt"/>
              </a:rPr>
              <a:t>A</a:t>
            </a:r>
            <a:r>
              <a:rPr lang="en-US" sz="100" dirty="0" smtClean="0">
                <a:latin typeface="+mn-lt"/>
              </a:rPr>
              <a:t> </a:t>
            </a:r>
            <a:r>
              <a:rPr lang="en-US" sz="2400" dirty="0" smtClean="0">
                <a:latin typeface="+mn-lt"/>
              </a:rPr>
              <a:t>I </a:t>
            </a:r>
            <a:r>
              <a:rPr lang="en-US" sz="2400" dirty="0">
                <a:latin typeface="+mn-lt"/>
              </a:rPr>
              <a:t>will change the nature of human jobs (another wave of automation is in the horizon)</a:t>
            </a:r>
          </a:p>
          <a:p>
            <a:r>
              <a:rPr lang="en-US" sz="2400" dirty="0">
                <a:latin typeface="+mn-lt"/>
              </a:rPr>
              <a:t>Unintended Effects of Analytics</a:t>
            </a:r>
          </a:p>
          <a:p>
            <a:pPr lvl="1"/>
            <a:r>
              <a:rPr lang="en-US" sz="2400" dirty="0">
                <a:latin typeface="+mn-lt"/>
              </a:rPr>
              <a:t>Social and long-term effects of the </a:t>
            </a:r>
            <a:r>
              <a:rPr lang="en-US" sz="2400" dirty="0" smtClean="0">
                <a:latin typeface="+mn-lt"/>
              </a:rPr>
              <a:t>models</a:t>
            </a:r>
            <a:endParaRPr lang="en-US" sz="2400" dirty="0">
              <a:latin typeface="+mn-lt"/>
            </a:endParaRPr>
          </a:p>
          <a:p>
            <a:pPr lvl="1"/>
            <a:r>
              <a:rPr lang="en-US" sz="2400" dirty="0">
                <a:latin typeface="+mn-lt"/>
              </a:rPr>
              <a:t>“Weapons of Math Destruction: How Big Data Increases Inequality and Threatens Democracy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1442622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as a Profession</a:t>
            </a:r>
          </a:p>
        </p:txBody>
      </p:sp>
      <p:sp>
        <p:nvSpPr>
          <p:cNvPr id="3" name="Text Placeholder 2"/>
          <p:cNvSpPr>
            <a:spLocks noGrp="1"/>
          </p:cNvSpPr>
          <p:nvPr>
            <p:ph type="body" idx="1"/>
          </p:nvPr>
        </p:nvSpPr>
        <p:spPr/>
        <p:txBody>
          <a:bodyPr/>
          <a:lstStyle/>
          <a:p>
            <a:pPr marL="0" indent="0">
              <a:buNone/>
            </a:pPr>
            <a:r>
              <a:rPr lang="en-US" sz="2000" b="1" dirty="0">
                <a:solidFill>
                  <a:schemeClr val="tx1"/>
                </a:solidFill>
                <a:latin typeface="+mn-lt"/>
              </a:rPr>
              <a:t>“The Sexiest Job of the 21st Century”</a:t>
            </a:r>
          </a:p>
          <a:p>
            <a:pPr marL="0" indent="0" algn="r">
              <a:buNone/>
            </a:pPr>
            <a:r>
              <a:rPr lang="en-US" sz="1800" dirty="0">
                <a:latin typeface="+mn-lt"/>
              </a:rPr>
              <a:t>Thomas H. Davenport and D. J. Patil</a:t>
            </a:r>
            <a:endParaRPr lang="en-US" sz="1800" i="1" dirty="0">
              <a:latin typeface="+mn-lt"/>
            </a:endParaRPr>
          </a:p>
          <a:p>
            <a:pPr marL="0" indent="0" algn="r">
              <a:buNone/>
            </a:pPr>
            <a:r>
              <a:rPr lang="en-US" sz="1800" b="1" dirty="0">
                <a:latin typeface="+mn-lt"/>
              </a:rPr>
              <a:t>Harvard Business Review,</a:t>
            </a:r>
            <a:r>
              <a:rPr lang="en-US" sz="1800" dirty="0">
                <a:latin typeface="+mn-lt"/>
              </a:rPr>
              <a:t> </a:t>
            </a:r>
            <a:r>
              <a:rPr lang="en-US" sz="1800" b="1" dirty="0">
                <a:latin typeface="+mn-lt"/>
              </a:rPr>
              <a:t>October </a:t>
            </a:r>
            <a:r>
              <a:rPr lang="en-US" sz="1800" b="1" dirty="0" smtClean="0">
                <a:latin typeface="+mn-lt"/>
              </a:rPr>
              <a:t>2012</a:t>
            </a:r>
            <a:endParaRPr lang="en-US" sz="1800" b="1" dirty="0">
              <a:latin typeface="+mn-lt"/>
            </a:endParaRPr>
          </a:p>
          <a:p>
            <a:r>
              <a:rPr lang="en-US" sz="2000" dirty="0">
                <a:latin typeface="+mn-lt"/>
              </a:rPr>
              <a:t>Data Scientist = Big Data guru</a:t>
            </a:r>
          </a:p>
          <a:p>
            <a:pPr lvl="1"/>
            <a:r>
              <a:rPr lang="en-US" sz="2000" dirty="0">
                <a:latin typeface="+mn-lt"/>
              </a:rPr>
              <a:t>One with skills to </a:t>
            </a:r>
            <a:r>
              <a:rPr lang="en-US" sz="2000" b="1" dirty="0">
                <a:latin typeface="+mn-lt"/>
              </a:rPr>
              <a:t>investigate </a:t>
            </a:r>
            <a:r>
              <a:rPr lang="en-US" sz="2000" dirty="0">
                <a:latin typeface="+mn-lt"/>
              </a:rPr>
              <a:t>Big Data</a:t>
            </a:r>
          </a:p>
          <a:p>
            <a:r>
              <a:rPr lang="en-US" sz="2000" dirty="0">
                <a:latin typeface="+mn-lt"/>
              </a:rPr>
              <a:t>Very high salaries, very high expectations</a:t>
            </a:r>
          </a:p>
          <a:p>
            <a:r>
              <a:rPr lang="en-US" sz="2000" dirty="0">
                <a:latin typeface="+mn-lt"/>
              </a:rPr>
              <a:t>Where do Data Scientists come from?</a:t>
            </a:r>
          </a:p>
          <a:p>
            <a:pPr lvl="1"/>
            <a:r>
              <a:rPr lang="en-US" sz="2000" dirty="0">
                <a:latin typeface="+mn-lt"/>
              </a:rPr>
              <a:t>M.S./</a:t>
            </a:r>
            <a:r>
              <a:rPr lang="en-US" sz="2000" dirty="0" smtClean="0">
                <a:latin typeface="+mn-lt"/>
              </a:rPr>
              <a:t>Ph.D</a:t>
            </a:r>
            <a:r>
              <a:rPr lang="en-US" sz="2000" dirty="0">
                <a:latin typeface="+mn-lt"/>
              </a:rPr>
              <a:t>. in </a:t>
            </a:r>
            <a:r>
              <a:rPr lang="en-US" sz="2000" dirty="0" smtClean="0">
                <a:latin typeface="+mn-lt"/>
              </a:rPr>
              <a:t>M</a:t>
            </a:r>
            <a:r>
              <a:rPr lang="en-US" sz="100" dirty="0" smtClean="0">
                <a:latin typeface="+mn-lt"/>
              </a:rPr>
              <a:t> </a:t>
            </a:r>
            <a:r>
              <a:rPr lang="en-US" sz="2000" dirty="0" smtClean="0">
                <a:latin typeface="+mn-lt"/>
              </a:rPr>
              <a:t>I</a:t>
            </a:r>
            <a:r>
              <a:rPr lang="en-US" sz="100" dirty="0" smtClean="0">
                <a:latin typeface="+mn-lt"/>
              </a:rPr>
              <a:t> </a:t>
            </a:r>
            <a:r>
              <a:rPr lang="en-US" sz="2000" dirty="0" smtClean="0">
                <a:latin typeface="+mn-lt"/>
              </a:rPr>
              <a:t>S</a:t>
            </a:r>
            <a:r>
              <a:rPr lang="en-US" sz="2000" dirty="0">
                <a:latin typeface="+mn-lt"/>
              </a:rPr>
              <a:t>, </a:t>
            </a:r>
            <a:r>
              <a:rPr lang="en-US" sz="2000" dirty="0" smtClean="0">
                <a:latin typeface="+mn-lt"/>
              </a:rPr>
              <a:t>C</a:t>
            </a:r>
            <a:r>
              <a:rPr lang="en-US" sz="100" dirty="0" smtClean="0">
                <a:latin typeface="+mn-lt"/>
              </a:rPr>
              <a:t> </a:t>
            </a:r>
            <a:r>
              <a:rPr lang="en-US" sz="2000" dirty="0" smtClean="0">
                <a:latin typeface="+mn-lt"/>
              </a:rPr>
              <a:t>S</a:t>
            </a:r>
            <a:r>
              <a:rPr lang="en-US" sz="2000" dirty="0">
                <a:latin typeface="+mn-lt"/>
              </a:rPr>
              <a:t>, </a:t>
            </a:r>
            <a:r>
              <a:rPr lang="en-US" sz="2000" dirty="0" smtClean="0">
                <a:latin typeface="+mn-lt"/>
              </a:rPr>
              <a:t>I</a:t>
            </a:r>
            <a:r>
              <a:rPr lang="en-US" sz="100" dirty="0" smtClean="0">
                <a:latin typeface="+mn-lt"/>
              </a:rPr>
              <a:t> </a:t>
            </a:r>
            <a:r>
              <a:rPr lang="en-US" sz="2000" dirty="0" smtClean="0">
                <a:latin typeface="+mn-lt"/>
              </a:rPr>
              <a:t>E</a:t>
            </a:r>
            <a:r>
              <a:rPr lang="en-US" sz="2000" dirty="0">
                <a:latin typeface="+mn-lt"/>
              </a:rPr>
              <a:t>,… and/or Analytics</a:t>
            </a:r>
          </a:p>
          <a:p>
            <a:pPr lvl="1"/>
            <a:r>
              <a:rPr lang="en-US" sz="2000" dirty="0">
                <a:latin typeface="+mn-lt"/>
              </a:rPr>
              <a:t>There is not a specific degree program for </a:t>
            </a:r>
            <a:r>
              <a:rPr lang="en-US" sz="2000" dirty="0" smtClean="0">
                <a:latin typeface="+mn-lt"/>
              </a:rPr>
              <a:t>D</a:t>
            </a:r>
            <a:r>
              <a:rPr lang="en-US" sz="100" dirty="0" smtClean="0">
                <a:latin typeface="+mn-lt"/>
              </a:rPr>
              <a:t> </a:t>
            </a:r>
            <a:r>
              <a:rPr lang="en-US" sz="2000" dirty="0" smtClean="0">
                <a:latin typeface="+mn-lt"/>
              </a:rPr>
              <a:t>S!</a:t>
            </a:r>
            <a:endParaRPr lang="en-US" sz="2000" dirty="0">
              <a:latin typeface="+mn-lt"/>
            </a:endParaRPr>
          </a:p>
          <a:p>
            <a:pPr lvl="1"/>
            <a:r>
              <a:rPr lang="en-US" sz="2000" dirty="0" smtClean="0">
                <a:latin typeface="+mn-lt"/>
              </a:rPr>
              <a:t>P</a:t>
            </a:r>
            <a:r>
              <a:rPr lang="en-US" sz="100" dirty="0" smtClean="0">
                <a:latin typeface="+mn-lt"/>
              </a:rPr>
              <a:t> </a:t>
            </a:r>
            <a:r>
              <a:rPr lang="en-US" sz="2000" dirty="0" smtClean="0">
                <a:latin typeface="+mn-lt"/>
              </a:rPr>
              <a:t>E</a:t>
            </a:r>
            <a:r>
              <a:rPr lang="en-US" sz="2000" dirty="0">
                <a:latin typeface="+mn-lt"/>
              </a:rPr>
              <a:t>, </a:t>
            </a:r>
            <a:r>
              <a:rPr lang="en-US" sz="2000" dirty="0" smtClean="0">
                <a:latin typeface="+mn-lt"/>
              </a:rPr>
              <a:t>P</a:t>
            </a:r>
            <a:r>
              <a:rPr lang="en-US" sz="100" dirty="0" smtClean="0">
                <a:latin typeface="+mn-lt"/>
              </a:rPr>
              <a:t> </a:t>
            </a:r>
            <a:r>
              <a:rPr lang="en-US" sz="2000" dirty="0" smtClean="0">
                <a:latin typeface="+mn-lt"/>
              </a:rPr>
              <a:t>M</a:t>
            </a:r>
            <a:r>
              <a:rPr lang="en-US" sz="100" dirty="0" smtClean="0">
                <a:latin typeface="+mn-lt"/>
              </a:rPr>
              <a:t> </a:t>
            </a:r>
            <a:r>
              <a:rPr lang="en-US" sz="2000" dirty="0" smtClean="0">
                <a:latin typeface="+mn-lt"/>
              </a:rPr>
              <a:t>L</a:t>
            </a:r>
            <a:r>
              <a:rPr lang="en-US" sz="2000" dirty="0">
                <a:latin typeface="+mn-lt"/>
              </a:rPr>
              <a:t>, … </a:t>
            </a:r>
            <a:r>
              <a:rPr lang="en-US" sz="2000" dirty="0" smtClean="0">
                <a:latin typeface="+mn-lt"/>
              </a:rPr>
              <a:t>D</a:t>
            </a:r>
            <a:r>
              <a:rPr lang="en-US" sz="100" dirty="0" smtClean="0">
                <a:latin typeface="+mn-lt"/>
              </a:rPr>
              <a:t> </a:t>
            </a:r>
            <a:r>
              <a:rPr lang="en-US" sz="2000" dirty="0" smtClean="0">
                <a:latin typeface="+mn-lt"/>
              </a:rPr>
              <a:t>S</a:t>
            </a:r>
            <a:r>
              <a:rPr lang="en-US" sz="100" dirty="0" smtClean="0">
                <a:latin typeface="+mn-lt"/>
              </a:rPr>
              <a:t> </a:t>
            </a:r>
            <a:r>
              <a:rPr lang="en-US" sz="2000" dirty="0" smtClean="0">
                <a:latin typeface="+mn-lt"/>
              </a:rPr>
              <a:t>P </a:t>
            </a:r>
            <a:r>
              <a:rPr lang="en-US" sz="2000" dirty="0">
                <a:latin typeface="+mn-lt"/>
              </a:rPr>
              <a:t>(Data Science Professional</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12159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Skills That Define a Data Scientist</a:t>
            </a:r>
          </a:p>
        </p:txBody>
      </p:sp>
      <p:pic>
        <p:nvPicPr>
          <p:cNvPr id="4" name="Picture 3" descr="A diagram shows skills that define a Data Scientist. Those skills include the following. Domain Expertise, Problem Definition, and Decision Modeling. Data Access and Management, both traditional and new data systems. Programming, Scripting, and Hacking. Internet and Social Media and Social Networking Technologies. Curiosity and Creativity. Communication and Interpersonal.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78" y="1726646"/>
            <a:ext cx="4000444" cy="4219943"/>
          </a:xfrm>
          <a:prstGeom prst="rect">
            <a:avLst/>
          </a:prstGeom>
          <a:noFill/>
          <a:ln>
            <a:noFill/>
          </a:ln>
        </p:spPr>
      </p:pic>
    </p:spTree>
    <p:extLst>
      <p:ext uri="{BB962C8B-B14F-4D97-AF65-F5344CB8AC3E}">
        <p14:creationId xmlns:p14="http://schemas.microsoft.com/office/powerpoint/2010/main" val="3460989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a:t>
            </a:r>
            <a:r>
              <a:rPr lang="en-US" dirty="0" smtClean="0"/>
              <a:t>I</a:t>
            </a:r>
            <a:r>
              <a:rPr lang="en-US" sz="100" dirty="0" smtClean="0"/>
              <a:t> </a:t>
            </a:r>
            <a:r>
              <a:rPr lang="en-US" dirty="0" smtClean="0"/>
              <a:t>o</a:t>
            </a:r>
            <a:r>
              <a:rPr lang="en-US" sz="100" dirty="0" smtClean="0"/>
              <a:t> </a:t>
            </a:r>
            <a:r>
              <a:rPr lang="en-US" dirty="0" smtClean="0"/>
              <a:t>T</a:t>
            </a:r>
            <a:r>
              <a:rPr lang="en-US" dirty="0"/>
              <a:t>) </a:t>
            </a:r>
            <a:r>
              <a:rPr lang="en-US" sz="2000" b="0" dirty="0" smtClean="0"/>
              <a:t>(1 </a:t>
            </a:r>
            <a:r>
              <a:rPr lang="en-US" sz="2000" b="0" dirty="0"/>
              <a:t>of 2)</a:t>
            </a:r>
          </a:p>
        </p:txBody>
      </p:sp>
      <p:sp>
        <p:nvSpPr>
          <p:cNvPr id="3" name="Text Placeholder 2"/>
          <p:cNvSpPr>
            <a:spLocks noGrp="1"/>
          </p:cNvSpPr>
          <p:nvPr>
            <p:ph type="body" idx="1"/>
          </p:nvPr>
        </p:nvSpPr>
        <p:spPr/>
        <p:txBody>
          <a:bodyPr/>
          <a:lstStyle/>
          <a:p>
            <a:r>
              <a:rPr lang="en-US" sz="2000" dirty="0" smtClean="0">
                <a:latin typeface="+mn-lt"/>
              </a:rPr>
              <a:t>I</a:t>
            </a:r>
            <a:r>
              <a:rPr lang="en-US" sz="100" dirty="0" smtClean="0">
                <a:latin typeface="+mn-lt"/>
              </a:rPr>
              <a:t> </a:t>
            </a:r>
            <a:r>
              <a:rPr lang="en-US" sz="2000" dirty="0" smtClean="0">
                <a:latin typeface="+mn-lt"/>
              </a:rPr>
              <a:t>o</a:t>
            </a:r>
            <a:r>
              <a:rPr lang="en-US" sz="100" dirty="0" smtClean="0">
                <a:latin typeface="+mn-lt"/>
              </a:rPr>
              <a:t> </a:t>
            </a:r>
            <a:r>
              <a:rPr lang="en-US" sz="2000" dirty="0" smtClean="0">
                <a:latin typeface="+mn-lt"/>
              </a:rPr>
              <a:t>T </a:t>
            </a:r>
            <a:r>
              <a:rPr lang="en-US" sz="2000" dirty="0">
                <a:latin typeface="+mn-lt"/>
              </a:rPr>
              <a:t>is an area with explosive growth</a:t>
            </a:r>
          </a:p>
          <a:p>
            <a:r>
              <a:rPr lang="en-US" sz="2000" dirty="0">
                <a:latin typeface="+mn-lt"/>
              </a:rPr>
              <a:t>Connecting physical world to the </a:t>
            </a:r>
            <a:r>
              <a:rPr lang="en-US" sz="2000" dirty="0" smtClean="0">
                <a:latin typeface="+mn-lt"/>
              </a:rPr>
              <a:t>Internet</a:t>
            </a:r>
            <a:endParaRPr lang="en-US" sz="2000" dirty="0">
              <a:latin typeface="+mn-lt"/>
            </a:endParaRPr>
          </a:p>
          <a:p>
            <a:r>
              <a:rPr lang="en-US" sz="2000" dirty="0">
                <a:latin typeface="+mn-lt"/>
              </a:rPr>
              <a:t>Social Network versus </a:t>
            </a:r>
            <a:r>
              <a:rPr lang="en-US" sz="2000" dirty="0" smtClean="0">
                <a:latin typeface="+mn-lt"/>
              </a:rPr>
              <a:t>I</a:t>
            </a:r>
            <a:r>
              <a:rPr lang="en-US" sz="100" dirty="0" smtClean="0">
                <a:latin typeface="+mn-lt"/>
              </a:rPr>
              <a:t> </a:t>
            </a:r>
            <a:r>
              <a:rPr lang="en-US" sz="2000" dirty="0" smtClean="0">
                <a:latin typeface="+mn-lt"/>
              </a:rPr>
              <a:t>o</a:t>
            </a:r>
            <a:r>
              <a:rPr lang="en-US" sz="100" dirty="0" smtClean="0">
                <a:latin typeface="+mn-lt"/>
              </a:rPr>
              <a:t> </a:t>
            </a:r>
            <a:r>
              <a:rPr lang="en-US" sz="2000" dirty="0" smtClean="0">
                <a:latin typeface="+mn-lt"/>
              </a:rPr>
              <a:t>T</a:t>
            </a:r>
            <a:endParaRPr lang="en-US" sz="2000" dirty="0">
              <a:latin typeface="+mn-lt"/>
            </a:endParaRPr>
          </a:p>
          <a:p>
            <a:pPr lvl="1"/>
            <a:r>
              <a:rPr lang="en-US" sz="2000" dirty="0">
                <a:latin typeface="+mn-lt"/>
              </a:rPr>
              <a:t>human-to-human vs. machine-to-machine</a:t>
            </a:r>
          </a:p>
          <a:p>
            <a:r>
              <a:rPr lang="en-US" sz="2000" dirty="0">
                <a:latin typeface="+mn-lt"/>
              </a:rPr>
              <a:t>Enablers: sensors and sensing devices</a:t>
            </a:r>
          </a:p>
          <a:p>
            <a:r>
              <a:rPr lang="en-US" sz="2000" dirty="0" smtClean="0">
                <a:latin typeface="+mn-lt"/>
              </a:rPr>
              <a:t>Example</a:t>
            </a:r>
          </a:p>
          <a:p>
            <a:pPr marL="741600" lvl="1" indent="-284400">
              <a:buFont typeface="Arial" panose="020B0604020202020204" pitchFamily="34" charset="0"/>
              <a:buChar char="–"/>
            </a:pPr>
            <a:r>
              <a:rPr lang="en-US" sz="2000" dirty="0" smtClean="0">
                <a:latin typeface="+mn-lt"/>
              </a:rPr>
              <a:t>Self driving cars</a:t>
            </a:r>
          </a:p>
          <a:p>
            <a:pPr marL="741600" lvl="1" indent="-284400">
              <a:buFont typeface="Arial" panose="020B0604020202020204" pitchFamily="34" charset="0"/>
              <a:buChar char="–"/>
            </a:pPr>
            <a:r>
              <a:rPr lang="en-US" sz="2000" dirty="0" smtClean="0">
                <a:latin typeface="+mn-lt"/>
              </a:rPr>
              <a:t>Fitness </a:t>
            </a:r>
            <a:r>
              <a:rPr lang="en-US" sz="2000" dirty="0">
                <a:latin typeface="+mn-lt"/>
              </a:rPr>
              <a:t>trackers</a:t>
            </a:r>
          </a:p>
          <a:p>
            <a:pPr marL="741600" lvl="1" indent="-284400">
              <a:buFont typeface="Arial" panose="020B0604020202020204" pitchFamily="34" charset="0"/>
              <a:buChar char="–"/>
            </a:pPr>
            <a:r>
              <a:rPr lang="en-US" sz="2000" dirty="0">
                <a:latin typeface="+mn-lt"/>
              </a:rPr>
              <a:t>Smartbin – trash detectors detecting fill </a:t>
            </a:r>
            <a:r>
              <a:rPr lang="en-US" sz="2000" dirty="0" smtClean="0">
                <a:latin typeface="+mn-lt"/>
              </a:rPr>
              <a:t>levels</a:t>
            </a:r>
            <a:endParaRPr lang="en-US" sz="2000" dirty="0">
              <a:latin typeface="+mn-lt"/>
            </a:endParaRPr>
          </a:p>
          <a:p>
            <a:pPr marL="741600" lvl="1" indent="-284400">
              <a:buFont typeface="Arial" panose="020B0604020202020204" pitchFamily="34" charset="0"/>
              <a:buChar char="–"/>
            </a:pPr>
            <a:r>
              <a:rPr lang="en-US" sz="2000" dirty="0">
                <a:latin typeface="+mn-lt"/>
              </a:rPr>
              <a:t>Smart refrigerators, and other </a:t>
            </a:r>
            <a:r>
              <a:rPr lang="en-US" sz="2000" dirty="0" smtClean="0">
                <a:latin typeface="+mn-lt"/>
              </a:rPr>
              <a:t>appliances</a:t>
            </a:r>
            <a:endParaRPr lang="en-US" sz="2000" dirty="0">
              <a:latin typeface="+mn-lt"/>
            </a:endParaRPr>
          </a:p>
        </p:txBody>
      </p:sp>
    </p:spTree>
    <p:extLst>
      <p:ext uri="{BB962C8B-B14F-4D97-AF65-F5344CB8AC3E}">
        <p14:creationId xmlns:p14="http://schemas.microsoft.com/office/powerpoint/2010/main" val="14308974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A Typical Job Post for Data Scientist</a:t>
            </a:r>
          </a:p>
        </p:txBody>
      </p:sp>
      <p:pic>
        <p:nvPicPr>
          <p:cNvPr id="4" name="Picture 3" descr="Technology insights 8.1 A typical job post for data scientists. The post includes an introductory paragraph, a bulleted list of responsibilities, and a bulleted list of requirements. The post reads, as follows. Some company, is seeking a Data Scientist to join out Big Data Analytics team. Individuals in this role are expected to be comfortable working as a software engineer and a quantitative researcher. The ideal candidate will have a keen interest in the study of an online social network and a passion for identifying and answering questions that help us build the best products. Responsibilities. Work closely with a product engineering team to identify and answer important product questions. Answer product questions by using appropriate statistical techniques on available data. Communicate findings to product managers and engineers. Drive the collection of new data and the refinement of existing data sources. Analyze and interpret the results of product experiments. Develop best practices for instrumentation and experimentation and communicate those to product engineering teams. Requirements. M S or P h D in a relevant technical field, or 4 plus years of experience in a relevant role. Extensive experience solving analytical problems using quantitative approaches. Comfort with manipulating and analyzing complex, high volume, high dimensionality data from varying sources. A strong passion for empirical research and for answering hard questions with data. A flexible analytic approach that allows for results at varying levels of precision. Ability to communication complex quantitative analysis in a clear, precise, and actionable manner. Fluency with at least one scripting language such as Python or P H P. Familiarity with relational databases and S Q L. Expert knowledge of an analysis tool such as R, Matlab, or S A S. Experience working with large data sets, experience working with distributed computing tools a plus, such as map reduce, Hadoop, hive, et cetera."/>
          <p:cNvPicPr>
            <a:picLocks noChangeAspect="1"/>
          </p:cNvPicPr>
          <p:nvPr/>
        </p:nvPicPr>
        <p:blipFill>
          <a:blip r:embed="rId2"/>
          <a:stretch>
            <a:fillRect/>
          </a:stretch>
        </p:blipFill>
        <p:spPr>
          <a:xfrm>
            <a:off x="2043492" y="1561605"/>
            <a:ext cx="5057016" cy="4739640"/>
          </a:xfrm>
          <a:prstGeom prst="rect">
            <a:avLst/>
          </a:prstGeom>
        </p:spPr>
      </p:pic>
    </p:spTree>
    <p:extLst>
      <p:ext uri="{BB962C8B-B14F-4D97-AF65-F5344CB8AC3E}">
        <p14:creationId xmlns:p14="http://schemas.microsoft.com/office/powerpoint/2010/main" val="12584599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 about Data Scientists</a:t>
            </a:r>
          </a:p>
        </p:txBody>
      </p:sp>
      <p:sp>
        <p:nvSpPr>
          <p:cNvPr id="3" name="Text Placeholder 2"/>
          <p:cNvSpPr>
            <a:spLocks noGrp="1"/>
          </p:cNvSpPr>
          <p:nvPr>
            <p:ph type="body" idx="1"/>
          </p:nvPr>
        </p:nvSpPr>
        <p:spPr/>
        <p:txBody>
          <a:bodyPr/>
          <a:lstStyle/>
          <a:p>
            <a:r>
              <a:rPr lang="en-US" sz="2400" dirty="0">
                <a:latin typeface="+mn-lt"/>
              </a:rPr>
              <a:t>Data scientists turn Big Data into big value, delivering products that delight users and insight that informs business decisions.</a:t>
            </a:r>
          </a:p>
          <a:p>
            <a:r>
              <a:rPr lang="en-US" sz="2400" dirty="0">
                <a:latin typeface="+mn-lt"/>
              </a:rPr>
              <a:t>A data scientist is not only proficient in working with data, but also appreciates data itself as an invaluable asset.</a:t>
            </a:r>
          </a:p>
          <a:p>
            <a:r>
              <a:rPr lang="en-US" sz="2400" dirty="0">
                <a:latin typeface="+mn-lt"/>
              </a:rPr>
              <a:t>By 2020 there will be 4.5 million new data scientist jobs, of which only one-third will be filled because of the lack of people available to fill them.</a:t>
            </a:r>
          </a:p>
          <a:p>
            <a:r>
              <a:rPr lang="en-US" sz="2400" dirty="0">
                <a:latin typeface="+mn-lt"/>
              </a:rPr>
              <a:t>Today’s data scientists are the quants of the financial markets of the 1980s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469843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Chapter 8</a:t>
            </a:r>
          </a:p>
        </p:txBody>
      </p:sp>
      <p:sp>
        <p:nvSpPr>
          <p:cNvPr id="4" name="Text Placeholder 3"/>
          <p:cNvSpPr>
            <a:spLocks noGrp="1"/>
          </p:cNvSpPr>
          <p:nvPr>
            <p:ph type="body" idx="1"/>
          </p:nvPr>
        </p:nvSpPr>
        <p:spPr/>
        <p:txBody>
          <a:bodyPr/>
          <a:lstStyle/>
          <a:p>
            <a:pPr marL="255600" lvl="1" indent="-255600">
              <a:spcBef>
                <a:spcPts val="1500"/>
              </a:spcBef>
              <a:buFont typeface="Arial" panose="020B0604020202020204" pitchFamily="34" charset="0"/>
              <a:buChar char="•"/>
              <a:tabLst>
                <a:tab pos="176213" algn="l"/>
              </a:tabLst>
            </a:pPr>
            <a:r>
              <a:rPr lang="en-US" sz="2400" dirty="0"/>
              <a:t>Questions / </a:t>
            </a:r>
            <a:r>
              <a:rPr lang="en-US" sz="2400" dirty="0" smtClean="0"/>
              <a:t>Comments</a:t>
            </a:r>
            <a:endParaRPr lang="en-US" dirty="0"/>
          </a:p>
        </p:txBody>
      </p:sp>
    </p:spTree>
    <p:extLst>
      <p:ext uri="{BB962C8B-B14F-4D97-AF65-F5344CB8AC3E}">
        <p14:creationId xmlns:p14="http://schemas.microsoft.com/office/powerpoint/2010/main" val="11676781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a:t>
            </a:r>
            <a:r>
              <a:rPr lang="en-US" dirty="0" smtClean="0"/>
              <a:t>I</a:t>
            </a:r>
            <a:r>
              <a:rPr lang="en-US" sz="100" dirty="0" smtClean="0"/>
              <a:t> </a:t>
            </a:r>
            <a:r>
              <a:rPr lang="en-US" dirty="0" smtClean="0"/>
              <a:t>o</a:t>
            </a:r>
            <a:r>
              <a:rPr lang="en-US" sz="100" dirty="0" smtClean="0"/>
              <a:t> </a:t>
            </a:r>
            <a:r>
              <a:rPr lang="en-US" dirty="0" smtClean="0"/>
              <a:t>T) </a:t>
            </a:r>
            <a:r>
              <a:rPr lang="en-US" sz="2000" b="0" dirty="0" smtClean="0"/>
              <a:t>(2 </a:t>
            </a:r>
            <a:r>
              <a:rPr lang="en-US" sz="2000" b="0" dirty="0"/>
              <a:t>of 2)</a:t>
            </a:r>
          </a:p>
        </p:txBody>
      </p:sp>
      <p:sp>
        <p:nvSpPr>
          <p:cNvPr id="3" name="Text Placeholder 2"/>
          <p:cNvSpPr>
            <a:spLocks noGrp="1"/>
          </p:cNvSpPr>
          <p:nvPr>
            <p:ph type="body" idx="1"/>
          </p:nvPr>
        </p:nvSpPr>
        <p:spPr/>
        <p:txBody>
          <a:bodyPr/>
          <a:lstStyle/>
          <a:p>
            <a:r>
              <a:rPr lang="en-US" sz="2400" dirty="0">
                <a:latin typeface="+mn-lt"/>
              </a:rPr>
              <a:t>By 2020, besides computing and communication devices (tablets, phones, and </a:t>
            </a:r>
            <a:r>
              <a:rPr lang="en-US" sz="2400" dirty="0" smtClean="0">
                <a:latin typeface="+mn-lt"/>
              </a:rPr>
              <a:t>P</a:t>
            </a:r>
            <a:r>
              <a:rPr lang="en-US" sz="100" dirty="0" smtClean="0">
                <a:latin typeface="+mn-lt"/>
              </a:rPr>
              <a:t> </a:t>
            </a:r>
            <a:r>
              <a:rPr lang="en-US" sz="2400" dirty="0" smtClean="0">
                <a:latin typeface="+mn-lt"/>
              </a:rPr>
              <a:t>Cs</a:t>
            </a:r>
            <a:r>
              <a:rPr lang="en-US" sz="2400" dirty="0">
                <a:latin typeface="+mn-lt"/>
              </a:rPr>
              <a:t>), another 38B things will be connected to the Internet</a:t>
            </a:r>
          </a:p>
          <a:p>
            <a:r>
              <a:rPr lang="en-US" sz="2400" dirty="0">
                <a:latin typeface="+mn-lt"/>
              </a:rPr>
              <a:t>Reasons for incredible growth in </a:t>
            </a:r>
            <a:r>
              <a:rPr lang="en-US" sz="2400" dirty="0" smtClean="0">
                <a:latin typeface="+mn-lt"/>
              </a:rPr>
              <a:t>I</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T:</a:t>
            </a:r>
            <a:endParaRPr lang="en-US" sz="2400" dirty="0">
              <a:latin typeface="+mn-lt"/>
            </a:endParaRPr>
          </a:p>
          <a:p>
            <a:pPr lvl="1"/>
            <a:r>
              <a:rPr lang="en-US" sz="2400" dirty="0">
                <a:latin typeface="+mn-lt"/>
              </a:rPr>
              <a:t>Hardware – smaller, affordable, more </a:t>
            </a:r>
            <a:r>
              <a:rPr lang="en-US" sz="2400" dirty="0" smtClean="0">
                <a:latin typeface="+mn-lt"/>
              </a:rPr>
              <a:t>powerful</a:t>
            </a:r>
            <a:endParaRPr lang="en-US" sz="2400" dirty="0">
              <a:latin typeface="+mn-lt"/>
            </a:endParaRPr>
          </a:p>
          <a:p>
            <a:pPr lvl="1"/>
            <a:r>
              <a:rPr lang="en-US" sz="2400" dirty="0">
                <a:latin typeface="+mn-lt"/>
              </a:rPr>
              <a:t>Availability of </a:t>
            </a:r>
            <a:r>
              <a:rPr lang="en-US" sz="2400" dirty="0" smtClean="0">
                <a:latin typeface="+mn-lt"/>
              </a:rPr>
              <a:t>B</a:t>
            </a:r>
            <a:r>
              <a:rPr lang="en-US" sz="100" dirty="0" smtClean="0">
                <a:latin typeface="+mn-lt"/>
              </a:rPr>
              <a:t> </a:t>
            </a:r>
            <a:r>
              <a:rPr lang="en-US" sz="2400" dirty="0" smtClean="0">
                <a:latin typeface="+mn-lt"/>
              </a:rPr>
              <a:t>I </a:t>
            </a:r>
            <a:r>
              <a:rPr lang="en-US" sz="2400" dirty="0">
                <a:latin typeface="+mn-lt"/>
              </a:rPr>
              <a:t>tools – more capable and </a:t>
            </a:r>
            <a:r>
              <a:rPr lang="en-US" sz="2400" dirty="0" smtClean="0">
                <a:latin typeface="+mn-lt"/>
              </a:rPr>
              <a:t>cheaper</a:t>
            </a:r>
            <a:endParaRPr lang="en-US" sz="2400" dirty="0">
              <a:latin typeface="+mn-lt"/>
            </a:endParaRPr>
          </a:p>
          <a:p>
            <a:pPr lvl="1"/>
            <a:r>
              <a:rPr lang="en-US" sz="2400" dirty="0">
                <a:latin typeface="+mn-lt"/>
              </a:rPr>
              <a:t>Emergence of new and innovative use </a:t>
            </a:r>
            <a:r>
              <a:rPr lang="en-US" sz="2400" dirty="0" smtClean="0">
                <a:latin typeface="+mn-lt"/>
              </a:rPr>
              <a:t>cases</a:t>
            </a:r>
            <a:endParaRPr lang="en-US" sz="2400" dirty="0">
              <a:latin typeface="+mn-lt"/>
            </a:endParaRPr>
          </a:p>
          <a:p>
            <a:r>
              <a:rPr lang="en-US" sz="2400" dirty="0">
                <a:latin typeface="+mn-lt"/>
              </a:rPr>
              <a:t>There isn’t a universal agreement on the term </a:t>
            </a:r>
            <a:r>
              <a:rPr lang="en-US" sz="2400" dirty="0" smtClean="0">
                <a:latin typeface="+mn-lt"/>
              </a:rPr>
              <a:t>I</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T</a:t>
            </a:r>
            <a:endParaRPr lang="en-US" sz="2400" dirty="0">
              <a:latin typeface="+mn-lt"/>
            </a:endParaRPr>
          </a:p>
          <a:p>
            <a:pPr lvl="1"/>
            <a:r>
              <a:rPr lang="en-US" sz="2400" dirty="0">
                <a:latin typeface="+mn-lt"/>
              </a:rPr>
              <a:t>Web of Things</a:t>
            </a:r>
          </a:p>
          <a:p>
            <a:pPr lvl="1"/>
            <a:r>
              <a:rPr lang="en-US" sz="2400" dirty="0">
                <a:latin typeface="+mn-lt"/>
              </a:rPr>
              <a:t>Internet of Systems, </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516828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8.1</a:t>
            </a:r>
            <a:endParaRPr lang="en-US" sz="2000" b="0" dirty="0"/>
          </a:p>
        </p:txBody>
      </p:sp>
      <p:sp>
        <p:nvSpPr>
          <p:cNvPr id="3" name="Text Placeholder 2"/>
          <p:cNvSpPr>
            <a:spLocks noGrp="1"/>
          </p:cNvSpPr>
          <p:nvPr>
            <p:ph type="body" idx="1"/>
          </p:nvPr>
        </p:nvSpPr>
        <p:spPr>
          <a:xfrm>
            <a:off x="457200" y="1600201"/>
            <a:ext cx="8229600" cy="848032"/>
          </a:xfrm>
        </p:spPr>
        <p:txBody>
          <a:bodyPr/>
          <a:lstStyle/>
          <a:p>
            <a:pPr marL="0" indent="0">
              <a:buNone/>
            </a:pPr>
            <a:r>
              <a:rPr lang="en-US" sz="2400" b="1" dirty="0">
                <a:latin typeface="+mn-lt"/>
              </a:rPr>
              <a:t>SilverHook Powerboats Uses Real-Time Data Analysis to Inform Racers and </a:t>
            </a:r>
            <a:r>
              <a:rPr lang="en-US" sz="2400" b="1" dirty="0" smtClean="0">
                <a:latin typeface="+mn-lt"/>
              </a:rPr>
              <a:t>Fans</a:t>
            </a:r>
          </a:p>
        </p:txBody>
      </p:sp>
      <p:sp>
        <p:nvSpPr>
          <p:cNvPr id="4" name="Text Placeholder 3"/>
          <p:cNvSpPr>
            <a:spLocks noGrp="1"/>
          </p:cNvSpPr>
          <p:nvPr>
            <p:ph type="body" idx="2"/>
          </p:nvPr>
        </p:nvSpPr>
        <p:spPr>
          <a:xfrm>
            <a:off x="457200" y="2492478"/>
            <a:ext cx="8229600" cy="3677930"/>
          </a:xfrm>
        </p:spPr>
        <p:txBody>
          <a:bodyPr/>
          <a:lstStyle/>
          <a:p>
            <a:pPr marL="0" indent="0">
              <a:buNone/>
            </a:pPr>
            <a:r>
              <a:rPr lang="en-US" sz="2400" b="1" dirty="0">
                <a:latin typeface="+mn-lt"/>
              </a:rPr>
              <a:t>Questions for Discussion</a:t>
            </a:r>
          </a:p>
          <a:p>
            <a:pPr marL="432000" indent="-432000">
              <a:buFont typeface="+mj-lt"/>
              <a:buAutoNum type="arabicPeriod"/>
            </a:pPr>
            <a:r>
              <a:rPr lang="en-US" sz="2400" dirty="0">
                <a:latin typeface="+mn-lt"/>
              </a:rPr>
              <a:t>What type of information might the sensors on a race boat generate that would be important for the racers to know? What about for the fans?</a:t>
            </a:r>
          </a:p>
          <a:p>
            <a:pPr marL="432000" indent="-432000">
              <a:buFont typeface="+mj-lt"/>
              <a:buAutoNum type="arabicPeriod"/>
            </a:pPr>
            <a:r>
              <a:rPr lang="en-US" sz="2400" dirty="0">
                <a:latin typeface="+mn-lt"/>
              </a:rPr>
              <a:t>Which other sports might benefit from similar technologies?</a:t>
            </a:r>
          </a:p>
          <a:p>
            <a:pPr marL="432000" indent="-432000">
              <a:buFont typeface="+mj-lt"/>
              <a:buAutoNum type="arabicPeriod"/>
            </a:pPr>
            <a:r>
              <a:rPr lang="en-US" sz="2400" dirty="0">
                <a:latin typeface="+mn-lt"/>
              </a:rPr>
              <a:t>What technological challenges might you face in building such systems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535832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8.2</a:t>
            </a:r>
            <a:endParaRPr lang="en-US" sz="2000" b="0" dirty="0"/>
          </a:p>
        </p:txBody>
      </p:sp>
      <p:sp>
        <p:nvSpPr>
          <p:cNvPr id="3" name="Text Placeholder 2"/>
          <p:cNvSpPr>
            <a:spLocks noGrp="1"/>
          </p:cNvSpPr>
          <p:nvPr>
            <p:ph type="body" idx="1"/>
          </p:nvPr>
        </p:nvSpPr>
        <p:spPr>
          <a:xfrm>
            <a:off x="457200" y="1600201"/>
            <a:ext cx="8229600" cy="907026"/>
          </a:xfrm>
        </p:spPr>
        <p:txBody>
          <a:bodyPr/>
          <a:lstStyle/>
          <a:p>
            <a:pPr marL="0" indent="0">
              <a:buNone/>
            </a:pPr>
            <a:r>
              <a:rPr lang="en-US" sz="2400" b="1" dirty="0">
                <a:latin typeface="+mn-lt"/>
              </a:rPr>
              <a:t>Rockwell Automation Monitors Expensive Oil and Gas Exploration </a:t>
            </a:r>
            <a:r>
              <a:rPr lang="en-US" sz="2400" b="1" dirty="0" smtClean="0">
                <a:latin typeface="+mn-lt"/>
              </a:rPr>
              <a:t>Assets</a:t>
            </a:r>
            <a:endParaRPr lang="en-US" sz="2400" b="1" dirty="0">
              <a:latin typeface="+mn-lt"/>
            </a:endParaRPr>
          </a:p>
        </p:txBody>
      </p:sp>
      <p:sp>
        <p:nvSpPr>
          <p:cNvPr id="4" name="Text Placeholder 3"/>
          <p:cNvSpPr>
            <a:spLocks noGrp="1"/>
          </p:cNvSpPr>
          <p:nvPr>
            <p:ph type="body" idx="2"/>
          </p:nvPr>
        </p:nvSpPr>
        <p:spPr>
          <a:xfrm>
            <a:off x="457200" y="2492480"/>
            <a:ext cx="8229600" cy="3618936"/>
          </a:xfrm>
        </p:spPr>
        <p:txBody>
          <a:bodyPr/>
          <a:lstStyle/>
          <a:p>
            <a:pPr marL="0" indent="0">
              <a:buNone/>
            </a:pPr>
            <a:r>
              <a:rPr lang="en-US" sz="2400" b="1" dirty="0" smtClean="0">
                <a:latin typeface="+mn-lt"/>
              </a:rPr>
              <a:t>Questions </a:t>
            </a:r>
            <a:r>
              <a:rPr lang="en-US" sz="2400" b="1" dirty="0">
                <a:latin typeface="+mn-lt"/>
              </a:rPr>
              <a:t>for Discussion</a:t>
            </a:r>
          </a:p>
          <a:p>
            <a:pPr marL="432000" indent="-432000">
              <a:buFont typeface="+mj-lt"/>
              <a:buAutoNum type="arabicPeriod"/>
            </a:pPr>
            <a:r>
              <a:rPr lang="en-US" sz="2400" dirty="0">
                <a:latin typeface="+mn-lt"/>
              </a:rPr>
              <a:t>What type of information would likely be collected by an oil and gas drilling platform?</a:t>
            </a:r>
          </a:p>
          <a:p>
            <a:pPr marL="432000" indent="-432000">
              <a:buFont typeface="+mj-lt"/>
              <a:buAutoNum type="arabicPeriod"/>
            </a:pPr>
            <a:r>
              <a:rPr lang="en-US" sz="2400" dirty="0">
                <a:latin typeface="+mn-lt"/>
              </a:rPr>
              <a:t>Does this application fit the three V’s of Big Data (volume, variety, velocity)? Why or why not?</a:t>
            </a:r>
          </a:p>
          <a:p>
            <a:pPr marL="432000" indent="-432000">
              <a:buFont typeface="+mj-lt"/>
              <a:buAutoNum type="arabicPeriod"/>
            </a:pPr>
            <a:r>
              <a:rPr lang="en-US" sz="2400" dirty="0">
                <a:latin typeface="+mn-lt"/>
              </a:rPr>
              <a:t>Which other industries could use similar operational measurements and dashboards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682982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o</a:t>
            </a:r>
            <a:r>
              <a:rPr lang="en-US" sz="100" dirty="0" smtClean="0"/>
              <a:t> </a:t>
            </a:r>
            <a:r>
              <a:rPr lang="en-US" dirty="0" smtClean="0"/>
              <a:t>T </a:t>
            </a:r>
            <a:r>
              <a:rPr lang="en-US" dirty="0"/>
              <a:t>Technology Infrastructure</a:t>
            </a:r>
          </a:p>
        </p:txBody>
      </p:sp>
      <p:sp>
        <p:nvSpPr>
          <p:cNvPr id="3" name="Text Placeholder 2"/>
          <p:cNvSpPr>
            <a:spLocks noGrp="1"/>
          </p:cNvSpPr>
          <p:nvPr>
            <p:ph type="body" idx="1"/>
          </p:nvPr>
        </p:nvSpPr>
        <p:spPr/>
        <p:txBody>
          <a:bodyPr/>
          <a:lstStyle/>
          <a:p>
            <a:r>
              <a:rPr lang="en-US" sz="2400" dirty="0" smtClean="0">
                <a:latin typeface="+mn-lt"/>
              </a:rPr>
              <a:t>I</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T </a:t>
            </a:r>
            <a:r>
              <a:rPr lang="en-US" sz="2400" dirty="0">
                <a:latin typeface="+mn-lt"/>
              </a:rPr>
              <a:t>related technology components can be divided into four major blocks:</a:t>
            </a:r>
          </a:p>
          <a:p>
            <a:pPr marL="741600" lvl="1" indent="-284400">
              <a:buNone/>
            </a:pPr>
            <a:r>
              <a:rPr lang="en-US" sz="2400" dirty="0" smtClean="0">
                <a:solidFill>
                  <a:schemeClr val="tx2"/>
                </a:solidFill>
                <a:latin typeface="+mn-lt"/>
              </a:rPr>
              <a:t>1. </a:t>
            </a:r>
            <a:r>
              <a:rPr lang="en-US" sz="2400" b="1" dirty="0" smtClean="0">
                <a:solidFill>
                  <a:schemeClr val="tx1"/>
                </a:solidFill>
                <a:latin typeface="+mn-lt"/>
              </a:rPr>
              <a:t>Hardware</a:t>
            </a:r>
            <a:endParaRPr lang="en-US" sz="2400" b="1" dirty="0">
              <a:solidFill>
                <a:schemeClr val="tx1"/>
              </a:solidFill>
              <a:latin typeface="+mn-lt"/>
            </a:endParaRPr>
          </a:p>
          <a:p>
            <a:pPr lvl="2"/>
            <a:r>
              <a:rPr lang="en-US" sz="2400" dirty="0" smtClean="0">
                <a:latin typeface="+mn-lt"/>
              </a:rPr>
              <a:t>physical </a:t>
            </a:r>
            <a:r>
              <a:rPr lang="en-US" sz="2400" dirty="0">
                <a:latin typeface="+mn-lt"/>
              </a:rPr>
              <a:t>devices, sensors, and </a:t>
            </a:r>
            <a:r>
              <a:rPr lang="en-US" sz="2400" dirty="0" smtClean="0">
                <a:latin typeface="+mn-lt"/>
              </a:rPr>
              <a:t>actuators</a:t>
            </a:r>
            <a:endParaRPr lang="en-US" sz="2400" dirty="0">
              <a:latin typeface="+mn-lt"/>
            </a:endParaRPr>
          </a:p>
          <a:p>
            <a:pPr marL="741600" lvl="1" indent="-284400">
              <a:buNone/>
            </a:pPr>
            <a:r>
              <a:rPr lang="en-US" sz="2400" dirty="0" smtClean="0">
                <a:solidFill>
                  <a:schemeClr val="tx2"/>
                </a:solidFill>
                <a:latin typeface="+mn-lt"/>
              </a:rPr>
              <a:t>2.</a:t>
            </a:r>
            <a:r>
              <a:rPr lang="en-US" sz="2400" dirty="0" smtClean="0">
                <a:solidFill>
                  <a:schemeClr val="tx1"/>
                </a:solidFill>
                <a:latin typeface="+mn-lt"/>
              </a:rPr>
              <a:t> </a:t>
            </a:r>
            <a:r>
              <a:rPr lang="en-US" sz="2400" b="1" dirty="0" smtClean="0">
                <a:solidFill>
                  <a:schemeClr val="tx1"/>
                </a:solidFill>
                <a:latin typeface="+mn-lt"/>
              </a:rPr>
              <a:t>Connectivity</a:t>
            </a:r>
            <a:endParaRPr lang="en-US" sz="2400" b="1" dirty="0">
              <a:solidFill>
                <a:schemeClr val="tx1"/>
              </a:solidFill>
              <a:latin typeface="+mn-lt"/>
            </a:endParaRPr>
          </a:p>
          <a:p>
            <a:pPr lvl="2"/>
            <a:r>
              <a:rPr lang="en-US" sz="2400" dirty="0">
                <a:latin typeface="+mn-lt"/>
              </a:rPr>
              <a:t>Collecting and sending sensory data to the cloud</a:t>
            </a:r>
          </a:p>
          <a:p>
            <a:pPr marL="741600" lvl="1" indent="-284400">
              <a:buNone/>
            </a:pPr>
            <a:r>
              <a:rPr lang="en-US" sz="2400" dirty="0" smtClean="0">
                <a:solidFill>
                  <a:schemeClr val="tx2"/>
                </a:solidFill>
                <a:latin typeface="+mn-lt"/>
              </a:rPr>
              <a:t>3.</a:t>
            </a:r>
            <a:r>
              <a:rPr lang="en-US" sz="2400" dirty="0" smtClean="0">
                <a:solidFill>
                  <a:schemeClr val="tx1"/>
                </a:solidFill>
                <a:latin typeface="+mn-lt"/>
              </a:rPr>
              <a:t> </a:t>
            </a:r>
            <a:r>
              <a:rPr lang="en-US" sz="2400" b="1" dirty="0" smtClean="0">
                <a:solidFill>
                  <a:schemeClr val="tx1"/>
                </a:solidFill>
                <a:latin typeface="+mn-lt"/>
              </a:rPr>
              <a:t>Software</a:t>
            </a:r>
            <a:endParaRPr lang="en-US" sz="2400" b="1" dirty="0">
              <a:solidFill>
                <a:schemeClr val="tx1"/>
              </a:solidFill>
              <a:latin typeface="+mn-lt"/>
            </a:endParaRPr>
          </a:p>
          <a:p>
            <a:pPr lvl="2"/>
            <a:r>
              <a:rPr lang="en-US" sz="2400" dirty="0">
                <a:latin typeface="+mn-lt"/>
              </a:rPr>
              <a:t>Integrating, and processing data for patterns</a:t>
            </a:r>
          </a:p>
          <a:p>
            <a:pPr marL="741600" lvl="1" indent="-284400">
              <a:buNone/>
            </a:pPr>
            <a:r>
              <a:rPr lang="en-US" sz="2400" dirty="0" smtClean="0">
                <a:solidFill>
                  <a:schemeClr val="tx2"/>
                </a:solidFill>
                <a:latin typeface="+mn-lt"/>
              </a:rPr>
              <a:t>4.</a:t>
            </a:r>
            <a:r>
              <a:rPr lang="en-US" sz="2400" dirty="0" smtClean="0">
                <a:solidFill>
                  <a:schemeClr val="tx1"/>
                </a:solidFill>
                <a:latin typeface="+mn-lt"/>
              </a:rPr>
              <a:t> </a:t>
            </a:r>
            <a:r>
              <a:rPr lang="en-US" sz="2400" b="1" dirty="0" smtClean="0">
                <a:solidFill>
                  <a:schemeClr val="tx1"/>
                </a:solidFill>
                <a:latin typeface="+mn-lt"/>
              </a:rPr>
              <a:t>Applications</a:t>
            </a:r>
            <a:endParaRPr lang="en-US" sz="2400" b="1" dirty="0">
              <a:solidFill>
                <a:schemeClr val="tx1"/>
              </a:solidFill>
              <a:latin typeface="+mn-lt"/>
            </a:endParaRPr>
          </a:p>
          <a:p>
            <a:pPr lvl="2"/>
            <a:r>
              <a:rPr lang="en-US" sz="2400" dirty="0">
                <a:latin typeface="+mn-lt"/>
              </a:rPr>
              <a:t>Creating context specific alerts, actionable </a:t>
            </a:r>
            <a:r>
              <a:rPr lang="en-US" sz="2400" dirty="0" smtClean="0">
                <a:latin typeface="+mn-lt"/>
              </a:rPr>
              <a:t>insight</a:t>
            </a:r>
            <a:endParaRPr lang="en-US" sz="2400" dirty="0">
              <a:latin typeface="+mn-lt"/>
            </a:endParaRPr>
          </a:p>
        </p:txBody>
      </p:sp>
    </p:spTree>
    <p:extLst>
      <p:ext uri="{BB962C8B-B14F-4D97-AF65-F5344CB8AC3E}">
        <p14:creationId xmlns:p14="http://schemas.microsoft.com/office/powerpoint/2010/main" val="2377330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8504</TotalTime>
  <Words>2978</Words>
  <Application>Microsoft Office PowerPoint</Application>
  <PresentationFormat>On-screen Show (4:3)</PresentationFormat>
  <Paragraphs>353</Paragraphs>
  <Slides>53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53</vt:i4>
      </vt:variant>
    </vt:vector>
  </HeadingPairs>
  <TitlesOfParts>
    <vt:vector size="60" baseType="lpstr">
      <vt:lpstr>Arial</vt:lpstr>
      <vt:lpstr>Noto Sans Symbols</vt:lpstr>
      <vt:lpstr>Times New Roman</vt:lpstr>
      <vt:lpstr>Verdana</vt:lpstr>
      <vt:lpstr>Wingdings</vt:lpstr>
      <vt:lpstr>508 Lecture</vt:lpstr>
      <vt:lpstr>1_508 Lecture</vt:lpstr>
      <vt:lpstr>Business Intelligence, Analytics, and Data Science: A Managerial Perspective</vt:lpstr>
      <vt:lpstr>Learning Objectives (1 of 2)</vt:lpstr>
      <vt:lpstr>Learning Objectives (2 of 2)</vt:lpstr>
      <vt:lpstr>Opening Vignette</vt:lpstr>
      <vt:lpstr>Internet of Things (I o T) (1 of 2)</vt:lpstr>
      <vt:lpstr>Internet of Things (I o T) (2 of 2)</vt:lpstr>
      <vt:lpstr>Application Case 8.1</vt:lpstr>
      <vt:lpstr>Application Case 8.2</vt:lpstr>
      <vt:lpstr>I o T Technology Infrastructure</vt:lpstr>
      <vt:lpstr>Building Blocks of I o T Technology Infrastructure</vt:lpstr>
      <vt:lpstr>R F I D Sensors (1 of 2)</vt:lpstr>
      <vt:lpstr>R F I D Sensors (2 of 2)</vt:lpstr>
      <vt:lpstr>Data Representation in R F I D</vt:lpstr>
      <vt:lpstr>Fog Computing</vt:lpstr>
      <vt:lpstr>Other I o T Considerations</vt:lpstr>
      <vt:lpstr>Internet of Things (I o T) Ecosystem</vt:lpstr>
      <vt:lpstr>Managerial Considerations in the Internet of Things</vt:lpstr>
      <vt:lpstr>Cloud Computing and Business Analytics</vt:lpstr>
      <vt:lpstr>Cloud Computing Example (1 of 2)</vt:lpstr>
      <vt:lpstr>Cloud Computing Example (2 of 2)</vt:lpstr>
      <vt:lpstr>Cloud Computing and Service-Oriented Thinking</vt:lpstr>
      <vt:lpstr>Service-Oriented D S S/B I</vt:lpstr>
      <vt:lpstr>Variations of Service-Oriented Architecture and the Cloud</vt:lpstr>
      <vt:lpstr>Different Types of Cloud Offerings</vt:lpstr>
      <vt:lpstr>Essential Technologies for Cloud Computing</vt:lpstr>
      <vt:lpstr>Cloud Deployment Models</vt:lpstr>
      <vt:lpstr>Representative Analytics as a Service Offering</vt:lpstr>
      <vt:lpstr>Illustrative Analytics Applications Employing the Cloud Infrastructure (1 of 2)</vt:lpstr>
      <vt:lpstr>Illustrative Analytics Applications Employing the Cloud Infrastructure (2 of 2)</vt:lpstr>
      <vt:lpstr>Location-Based Analytics (1 of 3)</vt:lpstr>
      <vt:lpstr>Location-Based Analytics (2 of 3)</vt:lpstr>
      <vt:lpstr>Location-Based Analytics (3 of 3)</vt:lpstr>
      <vt:lpstr>Use of Location-Based Analytics</vt:lpstr>
      <vt:lpstr>G I S Applications</vt:lpstr>
      <vt:lpstr>Application Case 8.4</vt:lpstr>
      <vt:lpstr>Application Case 8.5</vt:lpstr>
      <vt:lpstr>A Multimedia Exercise in Analytics Employing Geospatial Analytics</vt:lpstr>
      <vt:lpstr>Real-Time Location Intelligence</vt:lpstr>
      <vt:lpstr>Application Case 8.6</vt:lpstr>
      <vt:lpstr>Analytics Applications for Consumers</vt:lpstr>
      <vt:lpstr>Issues of Legality, Privacy, and Ethics (1 of 3)</vt:lpstr>
      <vt:lpstr>Issues of Legality, Privacy, and Ethics (2 of 3)</vt:lpstr>
      <vt:lpstr>Issues of Legality, Privacy, and Ethics (3 of 3)</vt:lpstr>
      <vt:lpstr>Impacts of Analytics in Organizations (1 of 2)</vt:lpstr>
      <vt:lpstr>Impacts of Analytics in Organizations (2 of 2)</vt:lpstr>
      <vt:lpstr>Potential Impacts of Analytics on Managers</vt:lpstr>
      <vt:lpstr>Impacts of Analytics in Organizations</vt:lpstr>
      <vt:lpstr>Data Scientist as a Profession</vt:lpstr>
      <vt:lpstr>Skills That Define a Data Scientist</vt:lpstr>
      <vt:lpstr>A Typical Job Post for Data Scientist</vt:lpstr>
      <vt:lpstr>Statements about Data Scientists</vt:lpstr>
      <vt:lpstr>End of Chapter 8</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Analytics, and Data Science: A Managerial Perspective, 4e</dc:title>
  <dc:subject>MIS</dc:subject>
  <dc:creator>Sharda/Delen/Turban</dc:creator>
  <cp:keywords>Business Intelligence, Analytics, and Data Science</cp:keywords>
  <cp:lastModifiedBy>Dosen13</cp:lastModifiedBy>
  <cp:revision>886</cp:revision>
  <dcterms:modified xsi:type="dcterms:W3CDTF">2020-09-14T10:30:47Z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