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F6A4EC5-AF29-474E-7DA0-64EDD45770F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0C96C26B-63BD-1F30-1553-07F3547E9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026CBE60-E47D-C9E4-DFC8-3C2F51C07B7A}"/>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5" name="Tampungan Kaki 4">
            <a:extLst>
              <a:ext uri="{FF2B5EF4-FFF2-40B4-BE49-F238E27FC236}">
                <a16:creationId xmlns:a16="http://schemas.microsoft.com/office/drawing/2014/main" id="{28A983D9-9BB1-B665-1D30-584A77F37827}"/>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58E93307-8BB0-A293-60A4-8FFD2313A43C}"/>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34548445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4E417A8-CC12-73BA-A813-8FC667277CDA}"/>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C18BA886-A0AE-E601-4848-1E57F4587C1A}"/>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3DDB795-3E40-3E2D-7647-32FCE395FBA7}"/>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5" name="Tampungan Kaki 4">
            <a:extLst>
              <a:ext uri="{FF2B5EF4-FFF2-40B4-BE49-F238E27FC236}">
                <a16:creationId xmlns:a16="http://schemas.microsoft.com/office/drawing/2014/main" id="{419B0F1E-87F2-061B-90F0-E3D8DE9009D6}"/>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28C7F532-0C20-F421-32CF-96FC79D56F5E}"/>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313329254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3E1C6934-7864-D2A0-90F7-12A2992D78F6}"/>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FF584EA7-C34A-46A9-0938-A1F35EDF3C27}"/>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29F4CE0A-72D8-802E-91B7-456A497B2C0D}"/>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5" name="Tampungan Kaki 4">
            <a:extLst>
              <a:ext uri="{FF2B5EF4-FFF2-40B4-BE49-F238E27FC236}">
                <a16:creationId xmlns:a16="http://schemas.microsoft.com/office/drawing/2014/main" id="{8EAC750C-7A75-307D-8EF8-0CEC2D69E36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EC589FF-A40D-E711-1E37-98EDFEB654FD}"/>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24832821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182110-2362-2A71-A976-88A1E4BFECB9}"/>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F7B9A2DC-DE6B-ACFB-C94E-D2EF99A3E277}"/>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08CCAF46-7953-063D-52F6-FB7682094C76}"/>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5" name="Tampungan Kaki 4">
            <a:extLst>
              <a:ext uri="{FF2B5EF4-FFF2-40B4-BE49-F238E27FC236}">
                <a16:creationId xmlns:a16="http://schemas.microsoft.com/office/drawing/2014/main" id="{D19578F9-C1F4-34BB-E140-16E0A5069F9B}"/>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127907-D5BB-41B9-8AFE-5C193420F029}"/>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56976056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D4130EC-0DAD-F409-7A9C-FEC7D13BC4E5}"/>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34477369-0935-C52D-37FE-D7C6842D1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14F5C93C-2185-673D-D0C2-AC8E50284E39}"/>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5" name="Tampungan Kaki 4">
            <a:extLst>
              <a:ext uri="{FF2B5EF4-FFF2-40B4-BE49-F238E27FC236}">
                <a16:creationId xmlns:a16="http://schemas.microsoft.com/office/drawing/2014/main" id="{B39A863A-88FA-D100-95A8-797286791881}"/>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83C02DA5-5439-E4EF-ACDD-16752AC50EC8}"/>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249331654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ABD8FC2-D723-30F1-7E73-A0D0517D7F82}"/>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ACD95053-4D37-930E-5584-5A88B626D620}"/>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443EA4AE-8AF9-6601-5B1E-3342D658F6EF}"/>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EB1110F0-52D3-4164-6D48-2801E2888489}"/>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6" name="Tampungan Kaki 5">
            <a:extLst>
              <a:ext uri="{FF2B5EF4-FFF2-40B4-BE49-F238E27FC236}">
                <a16:creationId xmlns:a16="http://schemas.microsoft.com/office/drawing/2014/main" id="{B20DB1E9-30E1-B4F2-5BB1-02A187DD1B2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7466E633-9CDA-F23D-E1E7-662825E17CE1}"/>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234914965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A8E2AE8-CFE4-BC1C-FB55-3FD8706E0393}"/>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81F4186F-D236-E8CE-4CF0-7A92B1A92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3AF4E146-024A-A8C2-C472-7444660F672E}"/>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6DC0598E-EEB5-BD20-F425-1553EA244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8AE4D54C-95D3-1950-D669-63B8922CACAF}"/>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2E81E537-6756-DDFD-809C-47904AACD7A9}"/>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8" name="Tampungan Kaki 7">
            <a:extLst>
              <a:ext uri="{FF2B5EF4-FFF2-40B4-BE49-F238E27FC236}">
                <a16:creationId xmlns:a16="http://schemas.microsoft.com/office/drawing/2014/main" id="{3E1FABE5-DFB7-0292-CBF6-0346408333DE}"/>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69ABB64E-6BCD-51E8-B376-322B15C2ECA5}"/>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170983139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0D0594-7F11-CF15-B013-8498EED4ABDC}"/>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8551DC29-FB61-4F8A-3E9C-FCCB6DB589B9}"/>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4" name="Tampungan Kaki 3">
            <a:extLst>
              <a:ext uri="{FF2B5EF4-FFF2-40B4-BE49-F238E27FC236}">
                <a16:creationId xmlns:a16="http://schemas.microsoft.com/office/drawing/2014/main" id="{B0BCA377-A334-ABEB-7160-345591C5560E}"/>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E3C57C6F-2594-5465-860D-ED1EDB4F5680}"/>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327191333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E02B7200-454F-E25D-CC41-2B28B6C02CCA}"/>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3" name="Tampungan Kaki 2">
            <a:extLst>
              <a:ext uri="{FF2B5EF4-FFF2-40B4-BE49-F238E27FC236}">
                <a16:creationId xmlns:a16="http://schemas.microsoft.com/office/drawing/2014/main" id="{2E1B708A-BCB2-A61B-84F5-1FE4930C53E6}"/>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539A0FF8-145B-A190-6F71-B753E09D20B0}"/>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118081833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A5F4B4A-3EF7-3DF4-88A2-CCC56AEAB55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5CE9CEAB-47BD-8239-AD36-32E7A43BC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249B399A-8A44-2FDE-7EA3-FDF5420E2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3DBD328D-F298-866F-6F94-542E8B021135}"/>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6" name="Tampungan Kaki 5">
            <a:extLst>
              <a:ext uri="{FF2B5EF4-FFF2-40B4-BE49-F238E27FC236}">
                <a16:creationId xmlns:a16="http://schemas.microsoft.com/office/drawing/2014/main" id="{C0136C80-AE7A-8CA9-EE23-47ECB15A4341}"/>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55B78924-8D48-9A31-5FE6-B4097653F584}"/>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62732738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4E479AF-7FFE-C7EC-24B9-6D5FC440D012}"/>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F1C4C145-FD39-FF0C-1134-E620E0648A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54D30337-661B-BCD3-6CB7-6BFB4C813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C4CD3CF-EDA6-26FC-822A-5952CA3D66AF}"/>
              </a:ext>
            </a:extLst>
          </p:cNvPr>
          <p:cNvSpPr>
            <a:spLocks noGrp="1"/>
          </p:cNvSpPr>
          <p:nvPr>
            <p:ph type="dt" sz="half" idx="10"/>
          </p:nvPr>
        </p:nvSpPr>
        <p:spPr/>
        <p:txBody>
          <a:bodyPr/>
          <a:lstStyle/>
          <a:p>
            <a:fld id="{4A33A9EE-E2F9-B143-AF8A-2B85887462F7}" type="datetimeFigureOut">
              <a:rPr lang="id-ID"/>
              <a:t>18/07/2022</a:t>
            </a:fld>
            <a:endParaRPr lang="id-ID"/>
          </a:p>
        </p:txBody>
      </p:sp>
      <p:sp>
        <p:nvSpPr>
          <p:cNvPr id="6" name="Tampungan Kaki 5">
            <a:extLst>
              <a:ext uri="{FF2B5EF4-FFF2-40B4-BE49-F238E27FC236}">
                <a16:creationId xmlns:a16="http://schemas.microsoft.com/office/drawing/2014/main" id="{4E615C4C-E60F-B5A5-814F-5CED362DA1A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0414C1C3-76B3-4AED-C691-A6F191C40526}"/>
              </a:ext>
            </a:extLst>
          </p:cNvPr>
          <p:cNvSpPr>
            <a:spLocks noGrp="1"/>
          </p:cNvSpPr>
          <p:nvPr>
            <p:ph type="sldNum" sz="quarter" idx="12"/>
          </p:nvPr>
        </p:nvSpPr>
        <p:spPr/>
        <p:txBody>
          <a:bodyPr/>
          <a:lstStyle/>
          <a:p>
            <a:fld id="{071F2A69-AE56-E846-8916-96FB0BC922CE}" type="slidenum">
              <a:rPr lang="id-ID"/>
              <a:t>‹#›</a:t>
            </a:fld>
            <a:endParaRPr lang="id-ID"/>
          </a:p>
        </p:txBody>
      </p:sp>
    </p:spTree>
    <p:extLst>
      <p:ext uri="{BB962C8B-B14F-4D97-AF65-F5344CB8AC3E}">
        <p14:creationId xmlns:p14="http://schemas.microsoft.com/office/powerpoint/2010/main" val="182268181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EB6288B7-D7B4-5BFA-DE07-749CD63F9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C010A8EB-A326-81D6-41E1-186676897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62867DE7-7B05-82A0-17B4-8E35B7F92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3A9EE-E2F9-B143-AF8A-2B85887462F7}" type="datetimeFigureOut">
              <a:rPr lang="id-ID"/>
              <a:t>18/07/2022</a:t>
            </a:fld>
            <a:endParaRPr lang="id-ID"/>
          </a:p>
        </p:txBody>
      </p:sp>
      <p:sp>
        <p:nvSpPr>
          <p:cNvPr id="5" name="Tampungan Kaki 4">
            <a:extLst>
              <a:ext uri="{FF2B5EF4-FFF2-40B4-BE49-F238E27FC236}">
                <a16:creationId xmlns:a16="http://schemas.microsoft.com/office/drawing/2014/main" id="{06074C53-9E37-3D8A-7662-4C5413F16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FD6AE193-BFAE-8FFC-6C89-0244C22DB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F2A69-AE56-E846-8916-96FB0BC922CE}" type="slidenum">
              <a:rPr lang="id-ID"/>
              <a:t>‹#›</a:t>
            </a:fld>
            <a:endParaRPr lang="id-ID"/>
          </a:p>
        </p:txBody>
      </p:sp>
    </p:spTree>
    <p:extLst>
      <p:ext uri="{BB962C8B-B14F-4D97-AF65-F5344CB8AC3E}">
        <p14:creationId xmlns:p14="http://schemas.microsoft.com/office/powerpoint/2010/main" val="158193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hyperlink" Target="https://www.dicoding.com/blog/design-pattern/" TargetMode="External" /><Relationship Id="rId2" Type="http://schemas.openxmlformats.org/officeDocument/2006/relationships/hyperlink" Target="https://www.tutorialspoint.com/design_pattern/proxy_pattern.htm"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353B15-5A6E-9D41-8216-F99E795DAD76}"/>
              </a:ext>
            </a:extLst>
          </p:cNvPr>
          <p:cNvSpPr>
            <a:spLocks noGrp="1"/>
          </p:cNvSpPr>
          <p:nvPr>
            <p:ph type="ctrTitle"/>
          </p:nvPr>
        </p:nvSpPr>
        <p:spPr/>
        <p:txBody>
          <a:bodyPr/>
          <a:lstStyle/>
          <a:p>
            <a:r>
              <a:rPr lang="xx-YY">
                <a:solidFill>
                  <a:schemeClr val="accent6">
                    <a:lumMod val="75000"/>
                  </a:schemeClr>
                </a:solidFill>
              </a:rPr>
              <a:t>Design Pattern</a:t>
            </a:r>
            <a:endParaRPr lang="id-ID">
              <a:solidFill>
                <a:schemeClr val="accent6">
                  <a:lumMod val="75000"/>
                </a:schemeClr>
              </a:solidFill>
            </a:endParaRPr>
          </a:p>
        </p:txBody>
      </p:sp>
    </p:spTree>
    <p:extLst>
      <p:ext uri="{BB962C8B-B14F-4D97-AF65-F5344CB8AC3E}">
        <p14:creationId xmlns:p14="http://schemas.microsoft.com/office/powerpoint/2010/main" val="391255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92ABE79-1A89-69FB-F5AD-6A5C2F163E13}"/>
              </a:ext>
            </a:extLst>
          </p:cNvPr>
          <p:cNvSpPr>
            <a:spLocks noGrp="1"/>
          </p:cNvSpPr>
          <p:nvPr>
            <p:ph idx="1"/>
          </p:nvPr>
        </p:nvSpPr>
        <p:spPr>
          <a:xfrm>
            <a:off x="838200" y="523081"/>
            <a:ext cx="10515600" cy="5811838"/>
          </a:xfrm>
        </p:spPr>
        <p:txBody>
          <a:bodyPr>
            <a:normAutofit lnSpcReduction="10000"/>
          </a:bodyPr>
          <a:lstStyle/>
          <a:p>
            <a:r>
              <a:rPr lang="xx-YY">
                <a:solidFill>
                  <a:schemeClr val="accent6">
                    <a:lumMod val="75000"/>
                  </a:schemeClr>
                </a:solidFill>
              </a:rPr>
              <a:t>Fly weight</a:t>
            </a:r>
            <a:r>
              <a:rPr lang="xx-YY"/>
              <a:t> : digunakan saat harus membuat banyak object, pola ini dapat diimplementasikan untuk mengurangi beban pada memori.</a:t>
            </a:r>
            <a:r>
              <a:rPr lang="id-ID"/>
              <a:t> </a:t>
            </a:r>
          </a:p>
          <a:p>
            <a:endParaRPr lang="id-ID"/>
          </a:p>
          <a:p>
            <a:r>
              <a:rPr lang="id-ID">
                <a:solidFill>
                  <a:schemeClr val="accent6">
                    <a:lumMod val="75000"/>
                  </a:schemeClr>
                </a:solidFill>
              </a:rPr>
              <a:t>Facade</a:t>
            </a:r>
            <a:r>
              <a:rPr lang="xx-YY"/>
              <a:t> : menyediakan interface yang disederhanakan ke dalam sebuah library atau kumpulan class.</a:t>
            </a:r>
            <a:r>
              <a:rPr lang="id-ID"/>
              <a:t> </a:t>
            </a:r>
          </a:p>
          <a:p>
            <a:endParaRPr lang="id-ID"/>
          </a:p>
          <a:p>
            <a:r>
              <a:rPr lang="id-ID">
                <a:solidFill>
                  <a:schemeClr val="accent6">
                    <a:lumMod val="75000"/>
                  </a:schemeClr>
                </a:solidFill>
              </a:rPr>
              <a:t>Brigde</a:t>
            </a:r>
            <a:r>
              <a:rPr lang="xx-YY"/>
              <a:t> : memungkinkan membagi sebuah class yang </a:t>
            </a:r>
            <a:r>
              <a:rPr lang="id-ID"/>
              <a:t>berukuran</a:t>
            </a:r>
            <a:r>
              <a:rPr lang="xx-YY"/>
              <a:t> besar menjadi sua hierarki terpisah (abstraksi dan implementasi) yang dapat dikembangkan secara independen. Disebut handle atau body.</a:t>
            </a:r>
            <a:r>
              <a:rPr lang="id-ID"/>
              <a:t> </a:t>
            </a:r>
          </a:p>
          <a:p>
            <a:endParaRPr lang="id-ID"/>
          </a:p>
          <a:p>
            <a:r>
              <a:rPr lang="id-ID">
                <a:solidFill>
                  <a:schemeClr val="accent6">
                    <a:lumMod val="75000"/>
                  </a:schemeClr>
                </a:solidFill>
              </a:rPr>
              <a:t>Decorator</a:t>
            </a:r>
            <a:r>
              <a:rPr lang="xx-YY"/>
              <a:t> : memungkinkan untuk mengimplementasikan perilaku baru kedalam suatu object ke </a:t>
            </a:r>
            <a:r>
              <a:rPr lang="id-ID"/>
              <a:t>object</a:t>
            </a:r>
            <a:r>
              <a:rPr lang="xx-YY"/>
              <a:t> khusus yang bernama wrapper object. </a:t>
            </a:r>
            <a:endParaRPr lang="id-ID"/>
          </a:p>
          <a:p>
            <a:endParaRPr lang="id-ID"/>
          </a:p>
          <a:p>
            <a:endParaRPr lang="id-ID"/>
          </a:p>
          <a:p>
            <a:endParaRPr lang="id-ID"/>
          </a:p>
          <a:p>
            <a:endParaRPr lang="id-ID"/>
          </a:p>
        </p:txBody>
      </p:sp>
    </p:spTree>
    <p:extLst>
      <p:ext uri="{BB962C8B-B14F-4D97-AF65-F5344CB8AC3E}">
        <p14:creationId xmlns:p14="http://schemas.microsoft.com/office/powerpoint/2010/main" val="1510167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4FBA29D-FBF9-8B38-C01D-969D82200BEB}"/>
              </a:ext>
            </a:extLst>
          </p:cNvPr>
          <p:cNvSpPr>
            <a:spLocks noGrp="1"/>
          </p:cNvSpPr>
          <p:nvPr>
            <p:ph type="title"/>
          </p:nvPr>
        </p:nvSpPr>
        <p:spPr/>
        <p:txBody>
          <a:bodyPr/>
          <a:lstStyle/>
          <a:p>
            <a:r>
              <a:rPr lang="xx-YY">
                <a:solidFill>
                  <a:schemeClr val="accent6">
                    <a:lumMod val="75000"/>
                  </a:schemeClr>
                </a:solidFill>
              </a:rPr>
              <a:t>Behavioral</a:t>
            </a:r>
            <a:r>
              <a:rPr lang="xx-YY"/>
              <a:t> design pattern</a:t>
            </a:r>
            <a:endParaRPr lang="id-ID"/>
          </a:p>
        </p:txBody>
      </p:sp>
      <p:sp>
        <p:nvSpPr>
          <p:cNvPr id="3" name="Tampungan Konten 2">
            <a:extLst>
              <a:ext uri="{FF2B5EF4-FFF2-40B4-BE49-F238E27FC236}">
                <a16:creationId xmlns:a16="http://schemas.microsoft.com/office/drawing/2014/main" id="{C686ACC9-18D3-39E0-9F18-3EA52668D7DF}"/>
              </a:ext>
            </a:extLst>
          </p:cNvPr>
          <p:cNvSpPr>
            <a:spLocks noGrp="1"/>
          </p:cNvSpPr>
          <p:nvPr>
            <p:ph idx="1"/>
          </p:nvPr>
        </p:nvSpPr>
        <p:spPr/>
        <p:txBody>
          <a:bodyPr/>
          <a:lstStyle/>
          <a:p>
            <a:pPr marL="0" indent="0">
              <a:buNone/>
            </a:pPr>
            <a:r>
              <a:rPr lang="xx-YY"/>
              <a:t>Pola yang digunakan untuk menyelesaikan permasalahan yang ditemukan dalam </a:t>
            </a:r>
            <a:r>
              <a:rPr lang="id-ID"/>
              <a:t>komunikasi</a:t>
            </a:r>
            <a:r>
              <a:rPr lang="xx-YY"/>
              <a:t> antar object.</a:t>
            </a:r>
            <a:endParaRPr lang="id-ID"/>
          </a:p>
        </p:txBody>
      </p:sp>
    </p:spTree>
    <p:extLst>
      <p:ext uri="{BB962C8B-B14F-4D97-AF65-F5344CB8AC3E}">
        <p14:creationId xmlns:p14="http://schemas.microsoft.com/office/powerpoint/2010/main" val="19505915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92ABE79-1A89-69FB-F5AD-6A5C2F163E13}"/>
              </a:ext>
            </a:extLst>
          </p:cNvPr>
          <p:cNvSpPr>
            <a:spLocks noGrp="1"/>
          </p:cNvSpPr>
          <p:nvPr>
            <p:ph idx="1"/>
          </p:nvPr>
        </p:nvSpPr>
        <p:spPr>
          <a:xfrm>
            <a:off x="838200" y="523081"/>
            <a:ext cx="10515600" cy="5811838"/>
          </a:xfrm>
        </p:spPr>
        <p:txBody>
          <a:bodyPr>
            <a:normAutofit/>
          </a:bodyPr>
          <a:lstStyle/>
          <a:p>
            <a:r>
              <a:rPr lang="xx-YY">
                <a:solidFill>
                  <a:schemeClr val="accent6">
                    <a:lumMod val="75000"/>
                  </a:schemeClr>
                </a:solidFill>
              </a:rPr>
              <a:t>Template method</a:t>
            </a:r>
            <a:r>
              <a:rPr lang="xx-YY"/>
              <a:t> : memungkinkan untuk mendefinisikan kerangka algoritma </a:t>
            </a:r>
            <a:r>
              <a:rPr lang="id-ID"/>
              <a:t>ke</a:t>
            </a:r>
            <a:r>
              <a:rPr lang="xx-YY"/>
              <a:t> dalam base class dan membiarkan subclass mendefinisikan kembali langkah </a:t>
            </a:r>
            <a:r>
              <a:rPr lang="id-ID"/>
              <a:t>–</a:t>
            </a:r>
            <a:r>
              <a:rPr lang="xx-YY"/>
              <a:t> langkah tertentu dari suatu algoritma tanpa mengubah struktur algoritma.</a:t>
            </a:r>
            <a:endParaRPr lang="id-ID"/>
          </a:p>
          <a:p>
            <a:endParaRPr lang="id-ID"/>
          </a:p>
          <a:p>
            <a:r>
              <a:rPr lang="id-ID">
                <a:solidFill>
                  <a:schemeClr val="accent6">
                    <a:lumMod val="75000"/>
                  </a:schemeClr>
                </a:solidFill>
              </a:rPr>
              <a:t>Mediator</a:t>
            </a:r>
            <a:r>
              <a:rPr lang="xx-YY"/>
              <a:t> : mendefinisikan bagaimana sebuah </a:t>
            </a:r>
            <a:r>
              <a:rPr lang="id-ID"/>
              <a:t>object</a:t>
            </a:r>
            <a:r>
              <a:rPr lang="xx-YY"/>
              <a:t> dapat </a:t>
            </a:r>
            <a:r>
              <a:rPr lang="id-ID"/>
              <a:t>berinteraksi</a:t>
            </a:r>
            <a:r>
              <a:rPr lang="xx-YY"/>
              <a:t> dengan beberapa class atau object lainnya. Dapat digunakan untuk mengurangi kompleksitas komunikasi antar beberapa object atau </a:t>
            </a:r>
            <a:r>
              <a:rPr lang="id-ID"/>
              <a:t>class</a:t>
            </a:r>
            <a:r>
              <a:rPr lang="xx-YY"/>
              <a:t>.</a:t>
            </a:r>
            <a:endParaRPr lang="id-ID"/>
          </a:p>
          <a:p>
            <a:endParaRPr lang="id-ID"/>
          </a:p>
          <a:p>
            <a:r>
              <a:rPr lang="id-ID">
                <a:solidFill>
                  <a:schemeClr val="accent6">
                    <a:lumMod val="75000"/>
                  </a:schemeClr>
                </a:solidFill>
              </a:rPr>
              <a:t>Chain</a:t>
            </a:r>
            <a:r>
              <a:rPr lang="xx-YY">
                <a:solidFill>
                  <a:schemeClr val="accent6">
                    <a:lumMod val="75000"/>
                  </a:schemeClr>
                </a:solidFill>
              </a:rPr>
              <a:t> of responsibility</a:t>
            </a:r>
            <a:r>
              <a:rPr lang="xx-YY"/>
              <a:t> : menciptakan sebuah rantai yang saling mengirim request. Memisahkan pengirim dan penerima berdasarkan request yang dikirim.</a:t>
            </a:r>
            <a:r>
              <a:rPr lang="id-ID"/>
              <a:t> </a:t>
            </a:r>
          </a:p>
          <a:p>
            <a:endParaRPr lang="id-ID"/>
          </a:p>
          <a:p>
            <a:endParaRPr lang="id-ID"/>
          </a:p>
          <a:p>
            <a:pPr marL="0" indent="0">
              <a:buNone/>
            </a:pPr>
            <a:endParaRPr lang="xx-YY"/>
          </a:p>
          <a:p>
            <a:pPr marL="0" indent="0">
              <a:buNone/>
            </a:pPr>
            <a:endParaRPr lang="id-ID"/>
          </a:p>
        </p:txBody>
      </p:sp>
    </p:spTree>
    <p:extLst>
      <p:ext uri="{BB962C8B-B14F-4D97-AF65-F5344CB8AC3E}">
        <p14:creationId xmlns:p14="http://schemas.microsoft.com/office/powerpoint/2010/main" val="1025490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92ABE79-1A89-69FB-F5AD-6A5C2F163E13}"/>
              </a:ext>
            </a:extLst>
          </p:cNvPr>
          <p:cNvSpPr>
            <a:spLocks noGrp="1"/>
          </p:cNvSpPr>
          <p:nvPr>
            <p:ph idx="1"/>
          </p:nvPr>
        </p:nvSpPr>
        <p:spPr>
          <a:xfrm>
            <a:off x="838200" y="523081"/>
            <a:ext cx="10515600" cy="5811838"/>
          </a:xfrm>
        </p:spPr>
        <p:txBody>
          <a:bodyPr>
            <a:normAutofit/>
          </a:bodyPr>
          <a:lstStyle/>
          <a:p>
            <a:r>
              <a:rPr lang="xx-YY">
                <a:solidFill>
                  <a:schemeClr val="accent6">
                    <a:lumMod val="75000"/>
                  </a:schemeClr>
                </a:solidFill>
              </a:rPr>
              <a:t>Observer</a:t>
            </a:r>
            <a:r>
              <a:rPr lang="xx-YY"/>
              <a:t> : relasi dependensi antar satu dengan banyak object, sehingga jika ada perubahan status pada object, seluruh dependensinya akan </a:t>
            </a:r>
            <a:r>
              <a:rPr lang="id-ID"/>
              <a:t>mengetahui</a:t>
            </a:r>
            <a:r>
              <a:rPr lang="xx-YY"/>
              <a:t> secara otomatis. Dikenal sebagai </a:t>
            </a:r>
            <a:r>
              <a:rPr lang="id-ID"/>
              <a:t>dependents</a:t>
            </a:r>
            <a:r>
              <a:rPr lang="xx-YY"/>
              <a:t> atau </a:t>
            </a:r>
            <a:r>
              <a:rPr lang="id-ID"/>
              <a:t>publish</a:t>
            </a:r>
            <a:r>
              <a:rPr lang="xx-YY"/>
              <a:t> subscribe.</a:t>
            </a:r>
            <a:r>
              <a:rPr lang="id-ID"/>
              <a:t> </a:t>
            </a:r>
          </a:p>
          <a:p>
            <a:endParaRPr lang="id-ID"/>
          </a:p>
          <a:p>
            <a:r>
              <a:rPr lang="id-ID">
                <a:solidFill>
                  <a:schemeClr val="accent6">
                    <a:lumMod val="75000"/>
                  </a:schemeClr>
                </a:solidFill>
              </a:rPr>
              <a:t>Strategy</a:t>
            </a:r>
            <a:r>
              <a:rPr lang="xx-YY"/>
              <a:t> : mendefinisikan family algoritma, kemudian mengenkapsulasi</a:t>
            </a:r>
            <a:r>
              <a:rPr lang="id-ID"/>
              <a:t> </a:t>
            </a:r>
            <a:r>
              <a:rPr lang="xx-YY"/>
              <a:t>masing </a:t>
            </a:r>
            <a:r>
              <a:rPr lang="id-ID"/>
              <a:t>–</a:t>
            </a:r>
            <a:r>
              <a:rPr lang="xx-YY"/>
              <a:t> masing algoritma ke dalam class yang terpisah dan membuat object dapat dipertukarkan (object interchangeble) atau disebut juga policy.</a:t>
            </a:r>
            <a:r>
              <a:rPr lang="id-ID"/>
              <a:t> </a:t>
            </a:r>
          </a:p>
          <a:p>
            <a:endParaRPr lang="id-ID"/>
          </a:p>
          <a:p>
            <a:r>
              <a:rPr lang="id-ID">
                <a:solidFill>
                  <a:schemeClr val="accent6">
                    <a:lumMod val="75000"/>
                  </a:schemeClr>
                </a:solidFill>
              </a:rPr>
              <a:t>Command</a:t>
            </a:r>
            <a:r>
              <a:rPr lang="xx-YY"/>
              <a:t> : dapat mengubah request menjadi object yang dapat berdiri sendiri an berisi seluruh informasi mengenai request tersebut. Atau </a:t>
            </a:r>
            <a:r>
              <a:rPr lang="id-ID"/>
              <a:t>dikenal</a:t>
            </a:r>
            <a:r>
              <a:rPr lang="xx-YY"/>
              <a:t> dengan action or transaction. </a:t>
            </a:r>
            <a:endParaRPr lang="id-ID"/>
          </a:p>
          <a:p>
            <a:endParaRPr lang="id-ID"/>
          </a:p>
          <a:p>
            <a:endParaRPr lang="id-ID"/>
          </a:p>
          <a:p>
            <a:pPr marL="0" indent="0">
              <a:buNone/>
            </a:pPr>
            <a:endParaRPr lang="id-ID"/>
          </a:p>
          <a:p>
            <a:pPr marL="0" indent="0">
              <a:buNone/>
            </a:pPr>
            <a:endParaRPr lang="id-ID"/>
          </a:p>
        </p:txBody>
      </p:sp>
    </p:spTree>
    <p:extLst>
      <p:ext uri="{BB962C8B-B14F-4D97-AF65-F5344CB8AC3E}">
        <p14:creationId xmlns:p14="http://schemas.microsoft.com/office/powerpoint/2010/main" val="170097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92ABE79-1A89-69FB-F5AD-6A5C2F163E13}"/>
              </a:ext>
            </a:extLst>
          </p:cNvPr>
          <p:cNvSpPr>
            <a:spLocks noGrp="1"/>
          </p:cNvSpPr>
          <p:nvPr>
            <p:ph idx="1"/>
          </p:nvPr>
        </p:nvSpPr>
        <p:spPr>
          <a:xfrm>
            <a:off x="838200" y="523081"/>
            <a:ext cx="10515600" cy="5811838"/>
          </a:xfrm>
        </p:spPr>
        <p:txBody>
          <a:bodyPr>
            <a:normAutofit lnSpcReduction="10000"/>
          </a:bodyPr>
          <a:lstStyle/>
          <a:p>
            <a:r>
              <a:rPr lang="xx-YY">
                <a:solidFill>
                  <a:schemeClr val="accent6">
                    <a:lumMod val="75000"/>
                  </a:schemeClr>
                </a:solidFill>
              </a:rPr>
              <a:t>State</a:t>
            </a:r>
            <a:r>
              <a:rPr lang="xx-YY"/>
              <a:t> : digunakan saat object mengubah perilaku berdasarkan kondisi internal ya. Object akan muncul dan mengubah status class tersebut. Disebut juga object for state.</a:t>
            </a:r>
            <a:endParaRPr lang="id-ID"/>
          </a:p>
          <a:p>
            <a:endParaRPr lang="id-ID"/>
          </a:p>
          <a:p>
            <a:r>
              <a:rPr lang="id-ID">
                <a:solidFill>
                  <a:schemeClr val="accent6">
                    <a:lumMod val="75000"/>
                  </a:schemeClr>
                </a:solidFill>
              </a:rPr>
              <a:t>Visitor</a:t>
            </a:r>
            <a:r>
              <a:rPr lang="xx-YY"/>
              <a:t> : memungkinkan untuk menentukan operasi baru tanpa mengubah kelas elemen tempat operasi itu beroperasi.</a:t>
            </a:r>
            <a:r>
              <a:rPr lang="id-ID"/>
              <a:t> </a:t>
            </a:r>
          </a:p>
          <a:p>
            <a:endParaRPr lang="id-ID"/>
          </a:p>
          <a:p>
            <a:r>
              <a:rPr lang="id-ID">
                <a:solidFill>
                  <a:schemeClr val="accent6">
                    <a:lumMod val="75000"/>
                  </a:schemeClr>
                </a:solidFill>
              </a:rPr>
              <a:t>Iterator</a:t>
            </a:r>
            <a:r>
              <a:rPr lang="xx-YY"/>
              <a:t> : digunakan untuk mengakses elemen dari collection object secara </a:t>
            </a:r>
            <a:r>
              <a:rPr lang="id-ID"/>
              <a:t>berurutan</a:t>
            </a:r>
            <a:r>
              <a:rPr lang="xx-YY"/>
              <a:t> tanpa mengetahui representasi yang </a:t>
            </a:r>
            <a:r>
              <a:rPr lang="id-ID"/>
              <a:t>mendasarinya</a:t>
            </a:r>
            <a:r>
              <a:rPr lang="xx-YY"/>
              <a:t>(list, stack, tree, dll). Disebut juga cursor.</a:t>
            </a:r>
            <a:r>
              <a:rPr lang="id-ID"/>
              <a:t> </a:t>
            </a:r>
          </a:p>
          <a:p>
            <a:endParaRPr lang="id-ID"/>
          </a:p>
          <a:p>
            <a:r>
              <a:rPr lang="id-ID">
                <a:solidFill>
                  <a:schemeClr val="accent6">
                    <a:lumMod val="75000"/>
                  </a:schemeClr>
                </a:solidFill>
              </a:rPr>
              <a:t>Memento</a:t>
            </a:r>
            <a:r>
              <a:rPr lang="xx-YY"/>
              <a:t> : digunakan saat ingin mengembalikan keadaan dari suatu object ke keadaan sebelumnya tanpa melanggar peraturan yang ada. Atau disebut juga token. </a:t>
            </a:r>
            <a:endParaRPr lang="id-ID"/>
          </a:p>
          <a:p>
            <a:endParaRPr lang="id-ID"/>
          </a:p>
          <a:p>
            <a:endParaRPr lang="id-ID"/>
          </a:p>
          <a:p>
            <a:endParaRPr lang="id-ID"/>
          </a:p>
          <a:p>
            <a:pPr marL="0" indent="0">
              <a:buNone/>
            </a:pPr>
            <a:endParaRPr lang="id-ID"/>
          </a:p>
          <a:p>
            <a:pPr marL="0" indent="0">
              <a:buNone/>
            </a:pPr>
            <a:endParaRPr lang="id-ID"/>
          </a:p>
        </p:txBody>
      </p:sp>
    </p:spTree>
    <p:extLst>
      <p:ext uri="{BB962C8B-B14F-4D97-AF65-F5344CB8AC3E}">
        <p14:creationId xmlns:p14="http://schemas.microsoft.com/office/powerpoint/2010/main" val="614927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92ABE79-1A89-69FB-F5AD-6A5C2F163E13}"/>
              </a:ext>
            </a:extLst>
          </p:cNvPr>
          <p:cNvSpPr>
            <a:spLocks noGrp="1"/>
          </p:cNvSpPr>
          <p:nvPr>
            <p:ph idx="1"/>
          </p:nvPr>
        </p:nvSpPr>
        <p:spPr>
          <a:xfrm>
            <a:off x="838200" y="523081"/>
            <a:ext cx="10515600" cy="5811838"/>
          </a:xfrm>
        </p:spPr>
        <p:txBody>
          <a:bodyPr>
            <a:normAutofit/>
          </a:bodyPr>
          <a:lstStyle/>
          <a:p>
            <a:r>
              <a:rPr lang="xx-YY">
                <a:solidFill>
                  <a:schemeClr val="accent6">
                    <a:lumMod val="75000"/>
                  </a:schemeClr>
                </a:solidFill>
              </a:rPr>
              <a:t>Interpreter</a:t>
            </a:r>
            <a:r>
              <a:rPr lang="xx-YY"/>
              <a:t> : mendefinisikan cara untuk mengevaluasi ekspresi bahasa atau tata bahasa. Dapat juga digunakan untuk menafsirkan kalimat dalam bahasa tertentu. </a:t>
            </a:r>
            <a:endParaRPr lang="id-ID"/>
          </a:p>
          <a:p>
            <a:endParaRPr lang="id-ID"/>
          </a:p>
          <a:p>
            <a:r>
              <a:rPr lang="id-ID">
                <a:solidFill>
                  <a:schemeClr val="accent6">
                    <a:lumMod val="75000"/>
                  </a:schemeClr>
                </a:solidFill>
              </a:rPr>
              <a:t>Memento</a:t>
            </a:r>
            <a:r>
              <a:rPr lang="xx-YY"/>
              <a:t> : digunakan saat ingin mengembalikan keadaan dari suatu object ke keadaan sebelumnya tanpa melanggar peraturan yang ada. Atau disebut juga token.</a:t>
            </a:r>
            <a:r>
              <a:rPr lang="id-ID"/>
              <a:t> </a:t>
            </a:r>
          </a:p>
          <a:p>
            <a:endParaRPr lang="id-ID"/>
          </a:p>
          <a:p>
            <a:endParaRPr lang="id-ID"/>
          </a:p>
          <a:p>
            <a:endParaRPr lang="id-ID"/>
          </a:p>
          <a:p>
            <a:endParaRPr lang="id-ID"/>
          </a:p>
          <a:p>
            <a:endParaRPr lang="id-ID"/>
          </a:p>
          <a:p>
            <a:pPr marL="0" indent="0">
              <a:buNone/>
            </a:pPr>
            <a:endParaRPr lang="id-ID"/>
          </a:p>
          <a:p>
            <a:pPr marL="0" indent="0">
              <a:buNone/>
            </a:pPr>
            <a:endParaRPr lang="id-ID"/>
          </a:p>
        </p:txBody>
      </p:sp>
    </p:spTree>
    <p:extLst>
      <p:ext uri="{BB962C8B-B14F-4D97-AF65-F5344CB8AC3E}">
        <p14:creationId xmlns:p14="http://schemas.microsoft.com/office/powerpoint/2010/main" val="613328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D77553-B5AA-0B87-BDC9-E2B615F6DD49}"/>
              </a:ext>
            </a:extLst>
          </p:cNvPr>
          <p:cNvSpPr>
            <a:spLocks noGrp="1"/>
          </p:cNvSpPr>
          <p:nvPr>
            <p:ph type="title"/>
          </p:nvPr>
        </p:nvSpPr>
        <p:spPr/>
        <p:txBody>
          <a:bodyPr/>
          <a:lstStyle/>
          <a:p>
            <a:r>
              <a:rPr lang="xx-YY">
                <a:solidFill>
                  <a:schemeClr val="accent6">
                    <a:lumMod val="75000"/>
                  </a:schemeClr>
                </a:solidFill>
              </a:rPr>
              <a:t>Contoh penerapan</a:t>
            </a:r>
            <a:r>
              <a:rPr lang="xx-YY"/>
              <a:t> creational</a:t>
            </a:r>
            <a:endParaRPr lang="id-ID"/>
          </a:p>
        </p:txBody>
      </p:sp>
      <p:sp>
        <p:nvSpPr>
          <p:cNvPr id="3" name="Tampungan Konten 2">
            <a:extLst>
              <a:ext uri="{FF2B5EF4-FFF2-40B4-BE49-F238E27FC236}">
                <a16:creationId xmlns:a16="http://schemas.microsoft.com/office/drawing/2014/main" id="{4F53F25B-83EA-5013-3BA3-6B7AA394ADE6}"/>
              </a:ext>
            </a:extLst>
          </p:cNvPr>
          <p:cNvSpPr>
            <a:spLocks noGrp="1"/>
          </p:cNvSpPr>
          <p:nvPr>
            <p:ph idx="1"/>
          </p:nvPr>
        </p:nvSpPr>
        <p:spPr>
          <a:xfrm>
            <a:off x="838200" y="1825625"/>
            <a:ext cx="10515600" cy="4351338"/>
          </a:xfrm>
        </p:spPr>
        <p:txBody>
          <a:bodyPr>
            <a:normAutofit/>
          </a:bodyPr>
          <a:lstStyle/>
          <a:p>
            <a:pPr algn="just"/>
            <a:r>
              <a:rPr lang="id-ID" b="0">
                <a:solidFill>
                  <a:srgbClr val="2E2E2E"/>
                </a:solidFill>
                <a:effectLst/>
                <a:latin typeface="asap"/>
              </a:rPr>
              <a:t>Factory</a:t>
            </a:r>
            <a:r>
              <a:rPr lang="xx-YY" b="0">
                <a:solidFill>
                  <a:srgbClr val="2E2E2E"/>
                </a:solidFill>
                <a:effectLst/>
                <a:latin typeface="asap"/>
              </a:rPr>
              <a:t> </a:t>
            </a:r>
            <a:r>
              <a:rPr lang="id-ID" b="0">
                <a:solidFill>
                  <a:srgbClr val="2E2E2E"/>
                </a:solidFill>
                <a:effectLst/>
                <a:latin typeface="asap"/>
              </a:rPr>
              <a:t>method </a:t>
            </a:r>
            <a:r>
              <a:rPr lang="xx-YY" b="0">
                <a:solidFill>
                  <a:srgbClr val="2E2E2E"/>
                </a:solidFill>
                <a:effectLst/>
                <a:latin typeface="asap"/>
              </a:rPr>
              <a:t>: menetapkan sebuah interface atau Abstract class untuk membuat sebuah object, tapi tetap membiarkan subclass untuk mengubah jenis object yang dibuat. Atau disebut virtual constructor.</a:t>
            </a:r>
            <a:r>
              <a:rPr lang="id-ID" b="0">
                <a:solidFill>
                  <a:srgbClr val="2E2E2E"/>
                </a:solidFill>
                <a:effectLst/>
                <a:latin typeface="asap"/>
              </a:rPr>
              <a:t> </a:t>
            </a:r>
          </a:p>
          <a:p>
            <a:pPr algn="just"/>
            <a:endParaRPr lang="id-ID" b="0">
              <a:solidFill>
                <a:srgbClr val="2E2E2E"/>
              </a:solidFill>
              <a:effectLst/>
              <a:latin typeface="asap"/>
            </a:endParaRPr>
          </a:p>
          <a:p>
            <a:pPr algn="just"/>
            <a:r>
              <a:rPr lang="id-ID" b="0">
                <a:solidFill>
                  <a:schemeClr val="accent6">
                    <a:lumMod val="75000"/>
                  </a:schemeClr>
                </a:solidFill>
                <a:effectLst/>
                <a:latin typeface="asap"/>
              </a:rPr>
              <a:t>Studi</a:t>
            </a:r>
            <a:r>
              <a:rPr lang="xx-YY" b="0">
                <a:solidFill>
                  <a:schemeClr val="accent6">
                    <a:lumMod val="75000"/>
                  </a:schemeClr>
                </a:solidFill>
                <a:effectLst/>
                <a:latin typeface="asap"/>
              </a:rPr>
              <a:t> kasus</a:t>
            </a:r>
            <a:r>
              <a:rPr lang="xx-YY" b="0">
                <a:solidFill>
                  <a:srgbClr val="2E2E2E"/>
                </a:solidFill>
                <a:effectLst/>
                <a:latin typeface="asap"/>
              </a:rPr>
              <a:t> : Kita akan membuat interface Shape dan concrete class yang mengimplementasikan interface Shape. Kita akan menggunakan FactoryPatternDemo untuk mendapatkan Shape object dari ShapeFactory. Ada 3 bentuk yaitu CIRCLE, RECTANGLE dan SQUARE. </a:t>
            </a:r>
            <a:endParaRPr lang="id-ID" b="0">
              <a:solidFill>
                <a:srgbClr val="2E2E2E"/>
              </a:solidFill>
              <a:effectLst/>
              <a:latin typeface="asap"/>
            </a:endParaRPr>
          </a:p>
        </p:txBody>
      </p:sp>
    </p:spTree>
    <p:extLst>
      <p:ext uri="{BB962C8B-B14F-4D97-AF65-F5344CB8AC3E}">
        <p14:creationId xmlns:p14="http://schemas.microsoft.com/office/powerpoint/2010/main" val="2296426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E6CB6CF-8833-4A48-2E03-99584CFC7B1A}"/>
              </a:ext>
            </a:extLst>
          </p:cNvPr>
          <p:cNvSpPr>
            <a:spLocks noGrp="1"/>
          </p:cNvSpPr>
          <p:nvPr>
            <p:ph type="title"/>
          </p:nvPr>
        </p:nvSpPr>
        <p:spPr/>
        <p:txBody>
          <a:bodyPr/>
          <a:lstStyle/>
          <a:p>
            <a:endParaRPr lang="id-ID"/>
          </a:p>
        </p:txBody>
      </p:sp>
      <p:pic>
        <p:nvPicPr>
          <p:cNvPr id="4" name="Gambar 4">
            <a:extLst>
              <a:ext uri="{FF2B5EF4-FFF2-40B4-BE49-F238E27FC236}">
                <a16:creationId xmlns:a16="http://schemas.microsoft.com/office/drawing/2014/main" id="{E934A85B-FD82-ADE0-50BE-F4606C6FB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930" y="966504"/>
            <a:ext cx="8486140" cy="4924992"/>
          </a:xfrm>
        </p:spPr>
      </p:pic>
    </p:spTree>
    <p:extLst>
      <p:ext uri="{BB962C8B-B14F-4D97-AF65-F5344CB8AC3E}">
        <p14:creationId xmlns:p14="http://schemas.microsoft.com/office/powerpoint/2010/main" val="38390553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3943D91-E425-5003-4912-96FA615B722C}"/>
              </a:ext>
            </a:extLst>
          </p:cNvPr>
          <p:cNvSpPr>
            <a:spLocks noGrp="1"/>
          </p:cNvSpPr>
          <p:nvPr>
            <p:ph type="title"/>
          </p:nvPr>
        </p:nvSpPr>
        <p:spPr/>
        <p:txBody>
          <a:bodyPr/>
          <a:lstStyle/>
          <a:p>
            <a:r>
              <a:rPr lang="xx-YY"/>
              <a:t>Step 1 </a:t>
            </a:r>
            <a:endParaRPr lang="id-ID"/>
          </a:p>
        </p:txBody>
      </p:sp>
      <p:sp>
        <p:nvSpPr>
          <p:cNvPr id="3" name="Tampungan Konten 2">
            <a:extLst>
              <a:ext uri="{FF2B5EF4-FFF2-40B4-BE49-F238E27FC236}">
                <a16:creationId xmlns:a16="http://schemas.microsoft.com/office/drawing/2014/main" id="{8924A215-2D46-FB55-825B-56492AEF5B72}"/>
              </a:ext>
            </a:extLst>
          </p:cNvPr>
          <p:cNvSpPr>
            <a:spLocks noGrp="1"/>
          </p:cNvSpPr>
          <p:nvPr>
            <p:ph idx="1"/>
          </p:nvPr>
        </p:nvSpPr>
        <p:spPr/>
        <p:txBody>
          <a:bodyPr/>
          <a:lstStyle/>
          <a:p>
            <a:r>
              <a:rPr lang="xx-YY"/>
              <a:t>Kita buat interface Shape.java</a:t>
            </a:r>
            <a:endParaRPr lang="id-ID"/>
          </a:p>
          <a:p>
            <a:pPr marL="0" indent="0">
              <a:buNone/>
            </a:pPr>
            <a:endParaRPr lang="id-ID"/>
          </a:p>
        </p:txBody>
      </p:sp>
      <p:pic>
        <p:nvPicPr>
          <p:cNvPr id="4" name="Gambar 4">
            <a:extLst>
              <a:ext uri="{FF2B5EF4-FFF2-40B4-BE49-F238E27FC236}">
                <a16:creationId xmlns:a16="http://schemas.microsoft.com/office/drawing/2014/main" id="{0A9899EB-C081-43B1-F261-1F436214C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82365"/>
            <a:ext cx="8128000" cy="1893269"/>
          </a:xfrm>
          <a:prstGeom prst="rect">
            <a:avLst/>
          </a:prstGeom>
        </p:spPr>
      </p:pic>
    </p:spTree>
    <p:extLst>
      <p:ext uri="{BB962C8B-B14F-4D97-AF65-F5344CB8AC3E}">
        <p14:creationId xmlns:p14="http://schemas.microsoft.com/office/powerpoint/2010/main" val="816332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4B11234-F1F6-DE9A-6A03-ED1A78AF7488}"/>
              </a:ext>
            </a:extLst>
          </p:cNvPr>
          <p:cNvSpPr>
            <a:spLocks noGrp="1"/>
          </p:cNvSpPr>
          <p:nvPr>
            <p:ph type="title"/>
          </p:nvPr>
        </p:nvSpPr>
        <p:spPr/>
        <p:txBody>
          <a:bodyPr/>
          <a:lstStyle/>
          <a:p>
            <a:r>
              <a:rPr lang="xx-YY"/>
              <a:t>Step 2</a:t>
            </a:r>
            <a:endParaRPr lang="id-ID"/>
          </a:p>
        </p:txBody>
      </p:sp>
      <p:sp>
        <p:nvSpPr>
          <p:cNvPr id="3" name="Tampungan Konten 2">
            <a:extLst>
              <a:ext uri="{FF2B5EF4-FFF2-40B4-BE49-F238E27FC236}">
                <a16:creationId xmlns:a16="http://schemas.microsoft.com/office/drawing/2014/main" id="{721B021C-9717-D494-8929-42383FA4883D}"/>
              </a:ext>
            </a:extLst>
          </p:cNvPr>
          <p:cNvSpPr>
            <a:spLocks noGrp="1"/>
          </p:cNvSpPr>
          <p:nvPr>
            <p:ph idx="1"/>
          </p:nvPr>
        </p:nvSpPr>
        <p:spPr/>
        <p:txBody>
          <a:bodyPr/>
          <a:lstStyle/>
          <a:p>
            <a:r>
              <a:rPr lang="xx-YY"/>
              <a:t>Kita buat concrete class untuk mengimplementasikan interface yang sama. Ada 3 rectangle.java, circle.java dan square.java</a:t>
            </a:r>
            <a:endParaRPr lang="id-ID"/>
          </a:p>
          <a:p>
            <a:endParaRPr lang="id-ID"/>
          </a:p>
          <a:p>
            <a:endParaRPr lang="id-ID"/>
          </a:p>
        </p:txBody>
      </p:sp>
      <p:pic>
        <p:nvPicPr>
          <p:cNvPr id="4" name="Gambar 4">
            <a:extLst>
              <a:ext uri="{FF2B5EF4-FFF2-40B4-BE49-F238E27FC236}">
                <a16:creationId xmlns:a16="http://schemas.microsoft.com/office/drawing/2014/main" id="{655569F2-989E-96D7-9A85-91F2CD31B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54600"/>
            <a:ext cx="8128000" cy="2924531"/>
          </a:xfrm>
          <a:prstGeom prst="rect">
            <a:avLst/>
          </a:prstGeom>
        </p:spPr>
      </p:pic>
    </p:spTree>
    <p:extLst>
      <p:ext uri="{BB962C8B-B14F-4D97-AF65-F5344CB8AC3E}">
        <p14:creationId xmlns:p14="http://schemas.microsoft.com/office/powerpoint/2010/main" val="362161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2A19D29-E6C5-9E5C-E76F-C51B879BEAFB}"/>
              </a:ext>
            </a:extLst>
          </p:cNvPr>
          <p:cNvSpPr>
            <a:spLocks noGrp="1"/>
          </p:cNvSpPr>
          <p:nvPr>
            <p:ph type="title"/>
          </p:nvPr>
        </p:nvSpPr>
        <p:spPr/>
        <p:txBody>
          <a:bodyPr/>
          <a:lstStyle/>
          <a:p>
            <a:r>
              <a:rPr lang="xx-YY"/>
              <a:t>Apa itu </a:t>
            </a:r>
            <a:r>
              <a:rPr lang="xx-YY">
                <a:solidFill>
                  <a:schemeClr val="accent6">
                    <a:lumMod val="75000"/>
                  </a:schemeClr>
                </a:solidFill>
              </a:rPr>
              <a:t>design pattern</a:t>
            </a:r>
            <a:r>
              <a:rPr lang="xx-YY"/>
              <a:t>? </a:t>
            </a:r>
            <a:endParaRPr lang="id-ID"/>
          </a:p>
        </p:txBody>
      </p:sp>
      <p:sp>
        <p:nvSpPr>
          <p:cNvPr id="3" name="Tampungan Konten 2">
            <a:extLst>
              <a:ext uri="{FF2B5EF4-FFF2-40B4-BE49-F238E27FC236}">
                <a16:creationId xmlns:a16="http://schemas.microsoft.com/office/drawing/2014/main" id="{D37B05E2-17E1-A428-13B6-8DDE3E3673B6}"/>
              </a:ext>
            </a:extLst>
          </p:cNvPr>
          <p:cNvSpPr>
            <a:spLocks noGrp="1"/>
          </p:cNvSpPr>
          <p:nvPr>
            <p:ph idx="1"/>
          </p:nvPr>
        </p:nvSpPr>
        <p:spPr/>
        <p:txBody>
          <a:bodyPr/>
          <a:lstStyle/>
          <a:p>
            <a:pPr marL="0" indent="0">
              <a:buNone/>
            </a:pPr>
            <a:r>
              <a:rPr lang="xx-YY"/>
              <a:t>Desain pattern adalah sekumpulan solusi umum yang dapat digunakan berulang ulang untuk menyelesaikan masalah yang umum terjadi </a:t>
            </a:r>
            <a:r>
              <a:rPr lang="id-ID"/>
              <a:t>pada</a:t>
            </a:r>
            <a:r>
              <a:rPr lang="xx-YY"/>
              <a:t> saat pengembangan perangkat lunak.</a:t>
            </a:r>
            <a:r>
              <a:rPr lang="id-ID"/>
              <a:t> </a:t>
            </a:r>
            <a:r>
              <a:rPr lang="xx-YY"/>
              <a:t>(wikipedia)</a:t>
            </a:r>
            <a:endParaRPr lang="id-ID"/>
          </a:p>
          <a:p>
            <a:pPr marL="0" indent="0">
              <a:buNone/>
            </a:pPr>
            <a:endParaRPr lang="id-ID"/>
          </a:p>
          <a:p>
            <a:pPr marL="0" indent="0">
              <a:buNone/>
            </a:pPr>
            <a:r>
              <a:rPr lang="xx-YY"/>
              <a:t>P</a:t>
            </a:r>
            <a:r>
              <a:rPr lang="id-ID"/>
              <a:t>ola</a:t>
            </a:r>
            <a:r>
              <a:rPr lang="xx-YY"/>
              <a:t> masalah yang timbul dalam pengembangan atau pembuatan aplikasi biasanya memiliki pola yang sama.</a:t>
            </a:r>
            <a:r>
              <a:rPr lang="id-ID"/>
              <a:t> </a:t>
            </a:r>
          </a:p>
          <a:p>
            <a:pPr marL="0" indent="0">
              <a:buNone/>
            </a:pPr>
            <a:endParaRPr lang="id-ID"/>
          </a:p>
          <a:p>
            <a:pPr marL="0" indent="0">
              <a:buNone/>
            </a:pPr>
            <a:endParaRPr lang="id-ID"/>
          </a:p>
          <a:p>
            <a:pPr marL="0" indent="0">
              <a:buNone/>
            </a:pPr>
            <a:endParaRPr lang="id-ID"/>
          </a:p>
        </p:txBody>
      </p:sp>
    </p:spTree>
    <p:extLst>
      <p:ext uri="{BB962C8B-B14F-4D97-AF65-F5344CB8AC3E}">
        <p14:creationId xmlns:p14="http://schemas.microsoft.com/office/powerpoint/2010/main" val="1439685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ambar 2">
            <a:extLst>
              <a:ext uri="{FF2B5EF4-FFF2-40B4-BE49-F238E27FC236}">
                <a16:creationId xmlns:a16="http://schemas.microsoft.com/office/drawing/2014/main" id="{D57F6F6B-CB47-D0CE-49B8-4B5D4AFE0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146" y="537788"/>
            <a:ext cx="7673068" cy="2891212"/>
          </a:xfrm>
        </p:spPr>
      </p:pic>
      <p:pic>
        <p:nvPicPr>
          <p:cNvPr id="3" name="Gambar 3">
            <a:extLst>
              <a:ext uri="{FF2B5EF4-FFF2-40B4-BE49-F238E27FC236}">
                <a16:creationId xmlns:a16="http://schemas.microsoft.com/office/drawing/2014/main" id="{18E97A18-FF47-83E0-3BE1-964FF5753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46" y="3429000"/>
            <a:ext cx="7673068" cy="2898167"/>
          </a:xfrm>
          <a:prstGeom prst="rect">
            <a:avLst/>
          </a:prstGeom>
        </p:spPr>
      </p:pic>
    </p:spTree>
    <p:extLst>
      <p:ext uri="{BB962C8B-B14F-4D97-AF65-F5344CB8AC3E}">
        <p14:creationId xmlns:p14="http://schemas.microsoft.com/office/powerpoint/2010/main" val="1612665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12644BF-65C4-3FAF-5311-E7DBF998E69C}"/>
              </a:ext>
            </a:extLst>
          </p:cNvPr>
          <p:cNvSpPr>
            <a:spLocks noGrp="1"/>
          </p:cNvSpPr>
          <p:nvPr>
            <p:ph type="title"/>
          </p:nvPr>
        </p:nvSpPr>
        <p:spPr/>
        <p:txBody>
          <a:bodyPr/>
          <a:lstStyle/>
          <a:p>
            <a:r>
              <a:rPr lang="xx-YY"/>
              <a:t>Step 3</a:t>
            </a:r>
            <a:endParaRPr lang="id-ID"/>
          </a:p>
        </p:txBody>
      </p:sp>
      <p:sp>
        <p:nvSpPr>
          <p:cNvPr id="3" name="Tampungan Konten 2">
            <a:extLst>
              <a:ext uri="{FF2B5EF4-FFF2-40B4-BE49-F238E27FC236}">
                <a16:creationId xmlns:a16="http://schemas.microsoft.com/office/drawing/2014/main" id="{4BD5779B-B57D-5E8B-0A81-7F19279DC8D6}"/>
              </a:ext>
            </a:extLst>
          </p:cNvPr>
          <p:cNvSpPr>
            <a:spLocks noGrp="1"/>
          </p:cNvSpPr>
          <p:nvPr>
            <p:ph idx="1"/>
          </p:nvPr>
        </p:nvSpPr>
        <p:spPr>
          <a:xfrm>
            <a:off x="838200" y="1825625"/>
            <a:ext cx="4397148" cy="4351338"/>
          </a:xfrm>
        </p:spPr>
        <p:txBody>
          <a:bodyPr/>
          <a:lstStyle/>
          <a:p>
            <a:r>
              <a:rPr lang="xx-YY"/>
              <a:t>Kita buat factory untuk membuat object dari concrete class sesuai dengan informasi yang diberikan.</a:t>
            </a:r>
            <a:endParaRPr lang="id-ID"/>
          </a:p>
          <a:p>
            <a:endParaRPr lang="id-ID"/>
          </a:p>
        </p:txBody>
      </p:sp>
      <p:pic>
        <p:nvPicPr>
          <p:cNvPr id="4" name="Gambar 4">
            <a:extLst>
              <a:ext uri="{FF2B5EF4-FFF2-40B4-BE49-F238E27FC236}">
                <a16:creationId xmlns:a16="http://schemas.microsoft.com/office/drawing/2014/main" id="{801B62C7-57A6-491D-FD1C-45A355931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081" y="758296"/>
            <a:ext cx="6393286" cy="5418667"/>
          </a:xfrm>
          <a:prstGeom prst="rect">
            <a:avLst/>
          </a:prstGeom>
        </p:spPr>
      </p:pic>
    </p:spTree>
    <p:extLst>
      <p:ext uri="{BB962C8B-B14F-4D97-AF65-F5344CB8AC3E}">
        <p14:creationId xmlns:p14="http://schemas.microsoft.com/office/powerpoint/2010/main" val="3329035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F54F2-B5FB-3132-C8D2-56AC87797FAC}"/>
              </a:ext>
            </a:extLst>
          </p:cNvPr>
          <p:cNvSpPr>
            <a:spLocks noGrp="1"/>
          </p:cNvSpPr>
          <p:nvPr>
            <p:ph type="title"/>
          </p:nvPr>
        </p:nvSpPr>
        <p:spPr/>
        <p:txBody>
          <a:bodyPr/>
          <a:lstStyle/>
          <a:p>
            <a:r>
              <a:rPr lang="xx-YY"/>
              <a:t>Step 4</a:t>
            </a:r>
            <a:endParaRPr lang="id-ID"/>
          </a:p>
        </p:txBody>
      </p:sp>
      <p:sp>
        <p:nvSpPr>
          <p:cNvPr id="3" name="Tampungan Konten 2">
            <a:extLst>
              <a:ext uri="{FF2B5EF4-FFF2-40B4-BE49-F238E27FC236}">
                <a16:creationId xmlns:a16="http://schemas.microsoft.com/office/drawing/2014/main" id="{356EE7FA-5C19-C821-5067-81E43F7F3D90}"/>
              </a:ext>
            </a:extLst>
          </p:cNvPr>
          <p:cNvSpPr>
            <a:spLocks noGrp="1"/>
          </p:cNvSpPr>
          <p:nvPr>
            <p:ph idx="1"/>
          </p:nvPr>
        </p:nvSpPr>
        <p:spPr>
          <a:xfrm>
            <a:off x="838201" y="1825625"/>
            <a:ext cx="4407354" cy="4351338"/>
          </a:xfrm>
        </p:spPr>
        <p:txBody>
          <a:bodyPr/>
          <a:lstStyle/>
          <a:p>
            <a:r>
              <a:rPr lang="xx-YY"/>
              <a:t>Kita gunakan factory untuk mendapatkan object dari concrete class dengan </a:t>
            </a:r>
            <a:r>
              <a:rPr lang="id-ID"/>
              <a:t>menuliskan</a:t>
            </a:r>
            <a:r>
              <a:rPr lang="xx-YY"/>
              <a:t> jenisnya.</a:t>
            </a:r>
            <a:endParaRPr lang="id-ID"/>
          </a:p>
          <a:p>
            <a:endParaRPr lang="id-ID"/>
          </a:p>
        </p:txBody>
      </p:sp>
      <p:pic>
        <p:nvPicPr>
          <p:cNvPr id="4" name="Gambar 4">
            <a:extLst>
              <a:ext uri="{FF2B5EF4-FFF2-40B4-BE49-F238E27FC236}">
                <a16:creationId xmlns:a16="http://schemas.microsoft.com/office/drawing/2014/main" id="{DBAB2040-0649-6E36-2A6C-0DD24C917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048" y="758296"/>
            <a:ext cx="5771751" cy="5418667"/>
          </a:xfrm>
          <a:prstGeom prst="rect">
            <a:avLst/>
          </a:prstGeom>
        </p:spPr>
      </p:pic>
    </p:spTree>
    <p:extLst>
      <p:ext uri="{BB962C8B-B14F-4D97-AF65-F5344CB8AC3E}">
        <p14:creationId xmlns:p14="http://schemas.microsoft.com/office/powerpoint/2010/main" val="3786983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1C8B0BE-FE52-2429-6288-0DFCDEE381A4}"/>
              </a:ext>
            </a:extLst>
          </p:cNvPr>
          <p:cNvSpPr>
            <a:spLocks noGrp="1"/>
          </p:cNvSpPr>
          <p:nvPr>
            <p:ph type="title"/>
          </p:nvPr>
        </p:nvSpPr>
        <p:spPr/>
        <p:txBody>
          <a:bodyPr/>
          <a:lstStyle/>
          <a:p>
            <a:r>
              <a:rPr lang="xx-YY"/>
              <a:t>Hasil ketika di run</a:t>
            </a:r>
            <a:endParaRPr lang="id-ID"/>
          </a:p>
        </p:txBody>
      </p:sp>
      <p:pic>
        <p:nvPicPr>
          <p:cNvPr id="4" name="Gambar 4">
            <a:extLst>
              <a:ext uri="{FF2B5EF4-FFF2-40B4-BE49-F238E27FC236}">
                <a16:creationId xmlns:a16="http://schemas.microsoft.com/office/drawing/2014/main" id="{5378E3DE-7CA7-90DB-9012-010E7BF9D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7660"/>
            <a:ext cx="10515600" cy="2495518"/>
          </a:xfrm>
        </p:spPr>
      </p:pic>
    </p:spTree>
    <p:extLst>
      <p:ext uri="{BB962C8B-B14F-4D97-AF65-F5344CB8AC3E}">
        <p14:creationId xmlns:p14="http://schemas.microsoft.com/office/powerpoint/2010/main" val="1012258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D77553-B5AA-0B87-BDC9-E2B615F6DD49}"/>
              </a:ext>
            </a:extLst>
          </p:cNvPr>
          <p:cNvSpPr>
            <a:spLocks noGrp="1"/>
          </p:cNvSpPr>
          <p:nvPr>
            <p:ph type="title"/>
          </p:nvPr>
        </p:nvSpPr>
        <p:spPr/>
        <p:txBody>
          <a:bodyPr/>
          <a:lstStyle/>
          <a:p>
            <a:r>
              <a:rPr lang="xx-YY">
                <a:solidFill>
                  <a:schemeClr val="accent6">
                    <a:lumMod val="75000"/>
                  </a:schemeClr>
                </a:solidFill>
              </a:rPr>
              <a:t>Contoh penerapan</a:t>
            </a:r>
            <a:r>
              <a:rPr lang="xx-YY"/>
              <a:t> behavioral</a:t>
            </a:r>
            <a:endParaRPr lang="id-ID"/>
          </a:p>
        </p:txBody>
      </p:sp>
      <p:sp>
        <p:nvSpPr>
          <p:cNvPr id="3" name="Tampungan Konten 2">
            <a:extLst>
              <a:ext uri="{FF2B5EF4-FFF2-40B4-BE49-F238E27FC236}">
                <a16:creationId xmlns:a16="http://schemas.microsoft.com/office/drawing/2014/main" id="{4F53F25B-83EA-5013-3BA3-6B7AA394ADE6}"/>
              </a:ext>
            </a:extLst>
          </p:cNvPr>
          <p:cNvSpPr>
            <a:spLocks noGrp="1"/>
          </p:cNvSpPr>
          <p:nvPr>
            <p:ph idx="1"/>
          </p:nvPr>
        </p:nvSpPr>
        <p:spPr>
          <a:xfrm>
            <a:off x="838200" y="1825625"/>
            <a:ext cx="10515600" cy="4351338"/>
          </a:xfrm>
        </p:spPr>
        <p:txBody>
          <a:bodyPr>
            <a:normAutofit lnSpcReduction="10000"/>
          </a:bodyPr>
          <a:lstStyle/>
          <a:p>
            <a:pPr algn="just"/>
            <a:r>
              <a:rPr lang="id-ID" b="0">
                <a:solidFill>
                  <a:srgbClr val="2E2E2E"/>
                </a:solidFill>
                <a:effectLst/>
                <a:latin typeface="asap"/>
              </a:rPr>
              <a:t>Strategy</a:t>
            </a:r>
            <a:r>
              <a:rPr lang="xx-YY" b="0">
                <a:solidFill>
                  <a:srgbClr val="2E2E2E"/>
                </a:solidFill>
                <a:effectLst/>
                <a:latin typeface="asap"/>
              </a:rPr>
              <a:t> :</a:t>
            </a:r>
            <a:r>
              <a:rPr lang="xx-YY">
                <a:solidFill>
                  <a:srgbClr val="2E2E2E"/>
                </a:solidFill>
                <a:latin typeface="asap"/>
              </a:rPr>
              <a:t> </a:t>
            </a:r>
            <a:r>
              <a:rPr lang="xx-YY"/>
              <a:t>mendefinisikan family algoritma, kemudian mengenkapsulasi</a:t>
            </a:r>
            <a:r>
              <a:rPr lang="id-ID"/>
              <a:t> </a:t>
            </a:r>
            <a:r>
              <a:rPr lang="xx-YY"/>
              <a:t>masing </a:t>
            </a:r>
            <a:r>
              <a:rPr lang="id-ID"/>
              <a:t>–</a:t>
            </a:r>
            <a:r>
              <a:rPr lang="xx-YY"/>
              <a:t> masing algoritma ke dalam class yang terpisah dan membuat object dapat dipertukarkan (object interchangeble) atau disebut juga policy.</a:t>
            </a:r>
            <a:endParaRPr lang="id-ID"/>
          </a:p>
          <a:p>
            <a:pPr marL="0" indent="0" algn="just">
              <a:buNone/>
            </a:pPr>
            <a:endParaRPr lang="id-ID" sz="2400"/>
          </a:p>
          <a:p>
            <a:pPr algn="just"/>
            <a:r>
              <a:rPr lang="id-ID">
                <a:solidFill>
                  <a:schemeClr val="accent6">
                    <a:lumMod val="75000"/>
                  </a:schemeClr>
                </a:solidFill>
              </a:rPr>
              <a:t>Studi</a:t>
            </a:r>
            <a:r>
              <a:rPr lang="xx-YY">
                <a:solidFill>
                  <a:schemeClr val="accent6">
                    <a:lumMod val="75000"/>
                  </a:schemeClr>
                </a:solidFill>
              </a:rPr>
              <a:t> </a:t>
            </a:r>
            <a:r>
              <a:rPr lang="id-ID">
                <a:solidFill>
                  <a:schemeClr val="accent6">
                    <a:lumMod val="75000"/>
                  </a:schemeClr>
                </a:solidFill>
              </a:rPr>
              <a:t>kasus</a:t>
            </a:r>
            <a:r>
              <a:rPr lang="xx-YY"/>
              <a:t> </a:t>
            </a:r>
            <a:r>
              <a:rPr lang="xx-YY" b="0">
                <a:solidFill>
                  <a:srgbClr val="2E2E2E"/>
                </a:solidFill>
                <a:effectLst/>
                <a:latin typeface="asap"/>
              </a:rPr>
              <a:t>: Kita akan membuat Strategy interface yang mendefinisikan perilaku dan concrete Strategy class yang mengimplementasikan Strategy interface. Context digunakan sebagai class yang menggunakan Strategy. Class strategypatterndemo akan menggunakan context dan object Strategy untuk mendemonstrasikan perubahan perilaku context. </a:t>
            </a:r>
            <a:endParaRPr lang="id-ID" b="0">
              <a:solidFill>
                <a:srgbClr val="2E2E2E"/>
              </a:solidFill>
              <a:effectLst/>
              <a:latin typeface="asap"/>
            </a:endParaRPr>
          </a:p>
        </p:txBody>
      </p:sp>
    </p:spTree>
    <p:extLst>
      <p:ext uri="{BB962C8B-B14F-4D97-AF65-F5344CB8AC3E}">
        <p14:creationId xmlns:p14="http://schemas.microsoft.com/office/powerpoint/2010/main" val="8634477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1E5BC8D-8F12-5C66-38FF-FFE8C1D323D2}"/>
              </a:ext>
            </a:extLst>
          </p:cNvPr>
          <p:cNvSpPr>
            <a:spLocks noGrp="1"/>
          </p:cNvSpPr>
          <p:nvPr>
            <p:ph type="title"/>
          </p:nvPr>
        </p:nvSpPr>
        <p:spPr/>
        <p:txBody>
          <a:bodyPr/>
          <a:lstStyle/>
          <a:p>
            <a:endParaRPr lang="id-ID"/>
          </a:p>
        </p:txBody>
      </p:sp>
      <p:pic>
        <p:nvPicPr>
          <p:cNvPr id="4" name="Gambar 4">
            <a:extLst>
              <a:ext uri="{FF2B5EF4-FFF2-40B4-BE49-F238E27FC236}">
                <a16:creationId xmlns:a16="http://schemas.microsoft.com/office/drawing/2014/main" id="{A44CA6AF-D53D-ECF0-C8B7-7CA9F2718F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393" y="1018859"/>
            <a:ext cx="8409214" cy="4820282"/>
          </a:xfrm>
        </p:spPr>
      </p:pic>
    </p:spTree>
    <p:extLst>
      <p:ext uri="{BB962C8B-B14F-4D97-AF65-F5344CB8AC3E}">
        <p14:creationId xmlns:p14="http://schemas.microsoft.com/office/powerpoint/2010/main" val="35697042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A9A73FB-8ED4-3A53-86BC-BDC993287E98}"/>
              </a:ext>
            </a:extLst>
          </p:cNvPr>
          <p:cNvSpPr>
            <a:spLocks noGrp="1"/>
          </p:cNvSpPr>
          <p:nvPr>
            <p:ph type="title"/>
          </p:nvPr>
        </p:nvSpPr>
        <p:spPr/>
        <p:txBody>
          <a:bodyPr/>
          <a:lstStyle/>
          <a:p>
            <a:r>
              <a:rPr lang="xx-YY"/>
              <a:t>Step 1</a:t>
            </a:r>
            <a:endParaRPr lang="id-ID"/>
          </a:p>
        </p:txBody>
      </p:sp>
      <p:sp>
        <p:nvSpPr>
          <p:cNvPr id="3" name="Tampungan Konten 2">
            <a:extLst>
              <a:ext uri="{FF2B5EF4-FFF2-40B4-BE49-F238E27FC236}">
                <a16:creationId xmlns:a16="http://schemas.microsoft.com/office/drawing/2014/main" id="{261EC9F1-759B-35E9-4EC4-5E8A01569C61}"/>
              </a:ext>
            </a:extLst>
          </p:cNvPr>
          <p:cNvSpPr>
            <a:spLocks noGrp="1"/>
          </p:cNvSpPr>
          <p:nvPr>
            <p:ph idx="1"/>
          </p:nvPr>
        </p:nvSpPr>
        <p:spPr/>
        <p:txBody>
          <a:bodyPr/>
          <a:lstStyle/>
          <a:p>
            <a:r>
              <a:rPr lang="xx-YY"/>
              <a:t>Kita akan membuat interface Strategy.class</a:t>
            </a:r>
            <a:endParaRPr lang="id-ID"/>
          </a:p>
        </p:txBody>
      </p:sp>
      <p:pic>
        <p:nvPicPr>
          <p:cNvPr id="4" name="Gambar 4">
            <a:extLst>
              <a:ext uri="{FF2B5EF4-FFF2-40B4-BE49-F238E27FC236}">
                <a16:creationId xmlns:a16="http://schemas.microsoft.com/office/drawing/2014/main" id="{38F7C65C-F1A9-7753-261E-F95BB7478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1428"/>
            <a:ext cx="8128000" cy="1915144"/>
          </a:xfrm>
          <a:prstGeom prst="rect">
            <a:avLst/>
          </a:prstGeom>
        </p:spPr>
      </p:pic>
    </p:spTree>
    <p:extLst>
      <p:ext uri="{BB962C8B-B14F-4D97-AF65-F5344CB8AC3E}">
        <p14:creationId xmlns:p14="http://schemas.microsoft.com/office/powerpoint/2010/main" val="1897908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DC5034E-D8ED-D687-B3AC-48806C80814D}"/>
              </a:ext>
            </a:extLst>
          </p:cNvPr>
          <p:cNvSpPr>
            <a:spLocks noGrp="1"/>
          </p:cNvSpPr>
          <p:nvPr>
            <p:ph type="title"/>
          </p:nvPr>
        </p:nvSpPr>
        <p:spPr/>
        <p:txBody>
          <a:bodyPr/>
          <a:lstStyle/>
          <a:p>
            <a:r>
              <a:rPr lang="xx-YY"/>
              <a:t>Step 2 </a:t>
            </a:r>
            <a:endParaRPr lang="id-ID"/>
          </a:p>
        </p:txBody>
      </p:sp>
      <p:sp>
        <p:nvSpPr>
          <p:cNvPr id="3" name="Tampungan Konten 2">
            <a:extLst>
              <a:ext uri="{FF2B5EF4-FFF2-40B4-BE49-F238E27FC236}">
                <a16:creationId xmlns:a16="http://schemas.microsoft.com/office/drawing/2014/main" id="{BAAF8FAB-5652-64B9-E383-23C74E7ED7D2}"/>
              </a:ext>
            </a:extLst>
          </p:cNvPr>
          <p:cNvSpPr>
            <a:spLocks noGrp="1"/>
          </p:cNvSpPr>
          <p:nvPr>
            <p:ph idx="1"/>
          </p:nvPr>
        </p:nvSpPr>
        <p:spPr/>
        <p:txBody>
          <a:bodyPr/>
          <a:lstStyle/>
          <a:p>
            <a:r>
              <a:rPr lang="xx-YY"/>
              <a:t>Kita akan membuat concrete class yang mengimplementasikan interface yang sama. </a:t>
            </a:r>
            <a:endParaRPr lang="id-ID"/>
          </a:p>
        </p:txBody>
      </p:sp>
      <p:pic>
        <p:nvPicPr>
          <p:cNvPr id="4" name="Gambar 4">
            <a:extLst>
              <a:ext uri="{FF2B5EF4-FFF2-40B4-BE49-F238E27FC236}">
                <a16:creationId xmlns:a16="http://schemas.microsoft.com/office/drawing/2014/main" id="{0E47576C-75EF-53AA-D0C8-F7E6DBAE3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87292"/>
            <a:ext cx="6989536" cy="2428003"/>
          </a:xfrm>
          <a:prstGeom prst="rect">
            <a:avLst/>
          </a:prstGeom>
        </p:spPr>
      </p:pic>
    </p:spTree>
    <p:extLst>
      <p:ext uri="{BB962C8B-B14F-4D97-AF65-F5344CB8AC3E}">
        <p14:creationId xmlns:p14="http://schemas.microsoft.com/office/powerpoint/2010/main" val="490903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1FD6DDB-EF3E-747C-AEDC-B0A3BD6A0508}"/>
              </a:ext>
            </a:extLst>
          </p:cNvPr>
          <p:cNvSpPr>
            <a:spLocks noGrp="1"/>
          </p:cNvSpPr>
          <p:nvPr>
            <p:ph type="title"/>
          </p:nvPr>
        </p:nvSpPr>
        <p:spPr/>
        <p:txBody>
          <a:bodyPr/>
          <a:lstStyle/>
          <a:p>
            <a:endParaRPr lang="id-ID"/>
          </a:p>
        </p:txBody>
      </p:sp>
      <p:pic>
        <p:nvPicPr>
          <p:cNvPr id="4" name="Gambar 4">
            <a:extLst>
              <a:ext uri="{FF2B5EF4-FFF2-40B4-BE49-F238E27FC236}">
                <a16:creationId xmlns:a16="http://schemas.microsoft.com/office/drawing/2014/main" id="{B8834431-5FFA-C317-0A0D-7EC3A751A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27906"/>
            <a:ext cx="7285264" cy="5080437"/>
          </a:xfrm>
        </p:spPr>
      </p:pic>
    </p:spTree>
    <p:extLst>
      <p:ext uri="{BB962C8B-B14F-4D97-AF65-F5344CB8AC3E}">
        <p14:creationId xmlns:p14="http://schemas.microsoft.com/office/powerpoint/2010/main" val="34498163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66557FC-7656-FDD8-EE8D-8C17A6B8F8C3}"/>
              </a:ext>
            </a:extLst>
          </p:cNvPr>
          <p:cNvSpPr>
            <a:spLocks noGrp="1"/>
          </p:cNvSpPr>
          <p:nvPr>
            <p:ph type="title"/>
          </p:nvPr>
        </p:nvSpPr>
        <p:spPr/>
        <p:txBody>
          <a:bodyPr/>
          <a:lstStyle/>
          <a:p>
            <a:r>
              <a:rPr lang="xx-YY"/>
              <a:t>Step 3</a:t>
            </a:r>
            <a:endParaRPr lang="id-ID"/>
          </a:p>
        </p:txBody>
      </p:sp>
      <p:sp>
        <p:nvSpPr>
          <p:cNvPr id="3" name="Tampungan Konten 2">
            <a:extLst>
              <a:ext uri="{FF2B5EF4-FFF2-40B4-BE49-F238E27FC236}">
                <a16:creationId xmlns:a16="http://schemas.microsoft.com/office/drawing/2014/main" id="{AD715D24-CA92-086A-6C4D-A926594C34AD}"/>
              </a:ext>
            </a:extLst>
          </p:cNvPr>
          <p:cNvSpPr>
            <a:spLocks noGrp="1"/>
          </p:cNvSpPr>
          <p:nvPr>
            <p:ph idx="1"/>
          </p:nvPr>
        </p:nvSpPr>
        <p:spPr/>
        <p:txBody>
          <a:bodyPr/>
          <a:lstStyle/>
          <a:p>
            <a:r>
              <a:rPr lang="xx-YY"/>
              <a:t>Kita buat context class</a:t>
            </a:r>
            <a:endParaRPr lang="id-ID"/>
          </a:p>
        </p:txBody>
      </p:sp>
      <p:pic>
        <p:nvPicPr>
          <p:cNvPr id="4" name="Gambar 4">
            <a:extLst>
              <a:ext uri="{FF2B5EF4-FFF2-40B4-BE49-F238E27FC236}">
                <a16:creationId xmlns:a16="http://schemas.microsoft.com/office/drawing/2014/main" id="{6BB7D7A0-09FE-4411-F805-2428B030B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8" y="2315851"/>
            <a:ext cx="7366907" cy="3861112"/>
          </a:xfrm>
          <a:prstGeom prst="rect">
            <a:avLst/>
          </a:prstGeom>
        </p:spPr>
      </p:pic>
    </p:spTree>
    <p:extLst>
      <p:ext uri="{BB962C8B-B14F-4D97-AF65-F5344CB8AC3E}">
        <p14:creationId xmlns:p14="http://schemas.microsoft.com/office/powerpoint/2010/main" val="3436163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86F716A-023D-1A65-A127-B613AE01EE72}"/>
              </a:ext>
            </a:extLst>
          </p:cNvPr>
          <p:cNvSpPr>
            <a:spLocks noGrp="1"/>
          </p:cNvSpPr>
          <p:nvPr>
            <p:ph type="title"/>
          </p:nvPr>
        </p:nvSpPr>
        <p:spPr/>
        <p:txBody>
          <a:bodyPr/>
          <a:lstStyle/>
          <a:p>
            <a:r>
              <a:rPr lang="xx-YY">
                <a:solidFill>
                  <a:schemeClr val="accent6">
                    <a:lumMod val="75000"/>
                  </a:schemeClr>
                </a:solidFill>
              </a:rPr>
              <a:t>Keuntungan</a:t>
            </a:r>
            <a:r>
              <a:rPr lang="xx-YY"/>
              <a:t> design pattern</a:t>
            </a:r>
            <a:endParaRPr lang="id-ID"/>
          </a:p>
        </p:txBody>
      </p:sp>
      <p:sp>
        <p:nvSpPr>
          <p:cNvPr id="3" name="Tampungan Konten 2">
            <a:extLst>
              <a:ext uri="{FF2B5EF4-FFF2-40B4-BE49-F238E27FC236}">
                <a16:creationId xmlns:a16="http://schemas.microsoft.com/office/drawing/2014/main" id="{5A8A6E10-8756-7EC7-CDCB-5684C141D156}"/>
              </a:ext>
            </a:extLst>
          </p:cNvPr>
          <p:cNvSpPr>
            <a:spLocks noGrp="1"/>
          </p:cNvSpPr>
          <p:nvPr>
            <p:ph idx="1"/>
          </p:nvPr>
        </p:nvSpPr>
        <p:spPr/>
        <p:txBody>
          <a:bodyPr/>
          <a:lstStyle/>
          <a:p>
            <a:r>
              <a:rPr lang="xx-YY"/>
              <a:t>Memberikan solusi atas masalah yg timbul saat pengembangan PL</a:t>
            </a:r>
            <a:endParaRPr lang="id-ID"/>
          </a:p>
          <a:p>
            <a:r>
              <a:rPr lang="id-ID"/>
              <a:t>Penulisan</a:t>
            </a:r>
            <a:r>
              <a:rPr lang="xx-YY"/>
              <a:t> kode menjadi lebih rapi, terstruktur dan mudah dibaca</a:t>
            </a:r>
            <a:endParaRPr lang="id-ID"/>
          </a:p>
          <a:p>
            <a:r>
              <a:rPr lang="id-ID"/>
              <a:t>Membuat</a:t>
            </a:r>
            <a:r>
              <a:rPr lang="xx-YY"/>
              <a:t> komunikasi antar tim pengembang menjadi lebih efisien.</a:t>
            </a:r>
            <a:r>
              <a:rPr lang="id-ID"/>
              <a:t> </a:t>
            </a:r>
          </a:p>
          <a:p>
            <a:endParaRPr lang="id-ID"/>
          </a:p>
          <a:p>
            <a:pPr marL="0" indent="0">
              <a:buNone/>
            </a:pPr>
            <a:endParaRPr lang="id-ID"/>
          </a:p>
          <a:p>
            <a:pPr marL="0" indent="0">
              <a:buNone/>
            </a:pPr>
            <a:r>
              <a:rPr lang="xx-YY"/>
              <a:t>(blog dicoding.com)</a:t>
            </a:r>
            <a:endParaRPr lang="id-ID"/>
          </a:p>
          <a:p>
            <a:endParaRPr lang="id-ID"/>
          </a:p>
          <a:p>
            <a:endParaRPr lang="id-ID"/>
          </a:p>
          <a:p>
            <a:endParaRPr lang="id-ID"/>
          </a:p>
        </p:txBody>
      </p:sp>
    </p:spTree>
    <p:extLst>
      <p:ext uri="{BB962C8B-B14F-4D97-AF65-F5344CB8AC3E}">
        <p14:creationId xmlns:p14="http://schemas.microsoft.com/office/powerpoint/2010/main" val="332241174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85236B6-7CEC-DDF0-E948-ADC05174BAA3}"/>
              </a:ext>
            </a:extLst>
          </p:cNvPr>
          <p:cNvSpPr>
            <a:spLocks noGrp="1"/>
          </p:cNvSpPr>
          <p:nvPr>
            <p:ph type="title"/>
          </p:nvPr>
        </p:nvSpPr>
        <p:spPr/>
        <p:txBody>
          <a:bodyPr/>
          <a:lstStyle/>
          <a:p>
            <a:r>
              <a:rPr lang="xx-YY"/>
              <a:t>Step 4</a:t>
            </a:r>
            <a:endParaRPr lang="id-ID"/>
          </a:p>
        </p:txBody>
      </p:sp>
      <p:sp>
        <p:nvSpPr>
          <p:cNvPr id="3" name="Tampungan Konten 2">
            <a:extLst>
              <a:ext uri="{FF2B5EF4-FFF2-40B4-BE49-F238E27FC236}">
                <a16:creationId xmlns:a16="http://schemas.microsoft.com/office/drawing/2014/main" id="{440EFBDC-EB61-1238-89B2-E387B5A46BC2}"/>
              </a:ext>
            </a:extLst>
          </p:cNvPr>
          <p:cNvSpPr>
            <a:spLocks noGrp="1"/>
          </p:cNvSpPr>
          <p:nvPr>
            <p:ph idx="1"/>
          </p:nvPr>
        </p:nvSpPr>
        <p:spPr>
          <a:xfrm>
            <a:off x="838200" y="1825625"/>
            <a:ext cx="4325710" cy="4351338"/>
          </a:xfrm>
        </p:spPr>
        <p:txBody>
          <a:bodyPr/>
          <a:lstStyle/>
          <a:p>
            <a:r>
              <a:rPr lang="xx-YY"/>
              <a:t>Kita gunakan context untuk melihat perubahan behaviour ketika mengubah </a:t>
            </a:r>
            <a:r>
              <a:rPr lang="id-ID"/>
              <a:t>Strategynya</a:t>
            </a:r>
            <a:r>
              <a:rPr lang="xx-YY"/>
              <a:t>. </a:t>
            </a:r>
            <a:endParaRPr lang="id-ID"/>
          </a:p>
        </p:txBody>
      </p:sp>
      <p:pic>
        <p:nvPicPr>
          <p:cNvPr id="4" name="Gambar 4">
            <a:extLst>
              <a:ext uri="{FF2B5EF4-FFF2-40B4-BE49-F238E27FC236}">
                <a16:creationId xmlns:a16="http://schemas.microsoft.com/office/drawing/2014/main" id="{1E038E4E-B45A-6486-7D2F-AD5E27140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910" y="1553589"/>
            <a:ext cx="6611711" cy="3750822"/>
          </a:xfrm>
          <a:prstGeom prst="rect">
            <a:avLst/>
          </a:prstGeom>
        </p:spPr>
      </p:pic>
    </p:spTree>
    <p:extLst>
      <p:ext uri="{BB962C8B-B14F-4D97-AF65-F5344CB8AC3E}">
        <p14:creationId xmlns:p14="http://schemas.microsoft.com/office/powerpoint/2010/main" val="3191637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C173182-9AC4-7A0D-7D0F-95AFDE628120}"/>
              </a:ext>
            </a:extLst>
          </p:cNvPr>
          <p:cNvSpPr>
            <a:spLocks noGrp="1"/>
          </p:cNvSpPr>
          <p:nvPr>
            <p:ph type="title"/>
          </p:nvPr>
        </p:nvSpPr>
        <p:spPr/>
        <p:txBody>
          <a:bodyPr/>
          <a:lstStyle/>
          <a:p>
            <a:r>
              <a:rPr lang="xx-YY"/>
              <a:t>Hasil ketika di run</a:t>
            </a:r>
            <a:endParaRPr lang="id-ID"/>
          </a:p>
        </p:txBody>
      </p:sp>
      <p:pic>
        <p:nvPicPr>
          <p:cNvPr id="4" name="Gambar 4">
            <a:extLst>
              <a:ext uri="{FF2B5EF4-FFF2-40B4-BE49-F238E27FC236}">
                <a16:creationId xmlns:a16="http://schemas.microsoft.com/office/drawing/2014/main" id="{28341954-0AEF-83DB-DEEA-7694C0BC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10181056" cy="2422072"/>
          </a:xfrm>
        </p:spPr>
      </p:pic>
    </p:spTree>
    <p:extLst>
      <p:ext uri="{BB962C8B-B14F-4D97-AF65-F5344CB8AC3E}">
        <p14:creationId xmlns:p14="http://schemas.microsoft.com/office/powerpoint/2010/main" val="2746942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D77553-B5AA-0B87-BDC9-E2B615F6DD49}"/>
              </a:ext>
            </a:extLst>
          </p:cNvPr>
          <p:cNvSpPr>
            <a:spLocks noGrp="1"/>
          </p:cNvSpPr>
          <p:nvPr>
            <p:ph type="title"/>
          </p:nvPr>
        </p:nvSpPr>
        <p:spPr/>
        <p:txBody>
          <a:bodyPr/>
          <a:lstStyle/>
          <a:p>
            <a:r>
              <a:rPr lang="xx-YY">
                <a:solidFill>
                  <a:schemeClr val="accent6">
                    <a:lumMod val="75000"/>
                  </a:schemeClr>
                </a:solidFill>
              </a:rPr>
              <a:t>Contoh penerapan</a:t>
            </a:r>
            <a:r>
              <a:rPr lang="xx-YY"/>
              <a:t> structural</a:t>
            </a:r>
            <a:endParaRPr lang="id-ID"/>
          </a:p>
        </p:txBody>
      </p:sp>
      <p:sp>
        <p:nvSpPr>
          <p:cNvPr id="3" name="Tampungan Konten 2">
            <a:extLst>
              <a:ext uri="{FF2B5EF4-FFF2-40B4-BE49-F238E27FC236}">
                <a16:creationId xmlns:a16="http://schemas.microsoft.com/office/drawing/2014/main" id="{4F53F25B-83EA-5013-3BA3-6B7AA394ADE6}"/>
              </a:ext>
            </a:extLst>
          </p:cNvPr>
          <p:cNvSpPr>
            <a:spLocks noGrp="1"/>
          </p:cNvSpPr>
          <p:nvPr>
            <p:ph idx="1"/>
          </p:nvPr>
        </p:nvSpPr>
        <p:spPr>
          <a:xfrm>
            <a:off x="838200" y="1825625"/>
            <a:ext cx="10515600" cy="4351338"/>
          </a:xfrm>
        </p:spPr>
        <p:txBody>
          <a:bodyPr/>
          <a:lstStyle/>
          <a:p>
            <a:pPr algn="just"/>
            <a:r>
              <a:rPr lang="xx-YY"/>
              <a:t>Proxy : </a:t>
            </a:r>
            <a:r>
              <a:rPr lang="id-ID"/>
              <a:t>menyediakan</a:t>
            </a:r>
            <a:r>
              <a:rPr lang="xx-YY"/>
              <a:t> tempat pengganti atau placeholder untuk object lain.</a:t>
            </a:r>
            <a:endParaRPr lang="id-ID"/>
          </a:p>
          <a:p>
            <a:pPr algn="just"/>
            <a:endParaRPr lang="id-ID"/>
          </a:p>
          <a:p>
            <a:pPr algn="just"/>
            <a:r>
              <a:rPr lang="id-ID">
                <a:solidFill>
                  <a:schemeClr val="accent6">
                    <a:lumMod val="75000"/>
                  </a:schemeClr>
                </a:solidFill>
              </a:rPr>
              <a:t>Studi</a:t>
            </a:r>
            <a:r>
              <a:rPr lang="xx-YY">
                <a:solidFill>
                  <a:schemeClr val="accent6">
                    <a:lumMod val="75000"/>
                  </a:schemeClr>
                </a:solidFill>
              </a:rPr>
              <a:t> kasus</a:t>
            </a:r>
            <a:r>
              <a:rPr lang="xx-YY"/>
              <a:t> : Kita akan membuat interface image </a:t>
            </a:r>
            <a:r>
              <a:rPr lang="id-ID"/>
              <a:t>dan</a:t>
            </a:r>
            <a:r>
              <a:rPr lang="xx-YY"/>
              <a:t> akan </a:t>
            </a:r>
            <a:r>
              <a:rPr lang="id-ID"/>
              <a:t>mengimplementasikannya</a:t>
            </a:r>
            <a:r>
              <a:rPr lang="xx-YY"/>
              <a:t> di class concrete.  Proxyimage adalah Proxy class yang berguna untuk mengurangifootprint </a:t>
            </a:r>
            <a:r>
              <a:rPr lang="id-ID"/>
              <a:t>memori</a:t>
            </a:r>
            <a:r>
              <a:rPr lang="xx-YY"/>
              <a:t> </a:t>
            </a:r>
            <a:r>
              <a:rPr lang="id-ID"/>
              <a:t>dari</a:t>
            </a:r>
            <a:r>
              <a:rPr lang="xx-YY"/>
              <a:t> loading object realimage. </a:t>
            </a:r>
            <a:endParaRPr lang="id-ID" b="0">
              <a:solidFill>
                <a:srgbClr val="2E2E2E"/>
              </a:solidFill>
              <a:effectLst/>
              <a:latin typeface="asap"/>
            </a:endParaRPr>
          </a:p>
        </p:txBody>
      </p:sp>
    </p:spTree>
    <p:extLst>
      <p:ext uri="{BB962C8B-B14F-4D97-AF65-F5344CB8AC3E}">
        <p14:creationId xmlns:p14="http://schemas.microsoft.com/office/powerpoint/2010/main" val="2016775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01DEE5E-F75B-F1FC-0488-CCDF79424DDE}"/>
              </a:ext>
            </a:extLst>
          </p:cNvPr>
          <p:cNvSpPr>
            <a:spLocks noGrp="1"/>
          </p:cNvSpPr>
          <p:nvPr>
            <p:ph type="title"/>
          </p:nvPr>
        </p:nvSpPr>
        <p:spPr/>
        <p:txBody>
          <a:bodyPr/>
          <a:lstStyle/>
          <a:p>
            <a:endParaRPr lang="id-ID"/>
          </a:p>
        </p:txBody>
      </p:sp>
      <p:pic>
        <p:nvPicPr>
          <p:cNvPr id="4" name="Gambar 4">
            <a:extLst>
              <a:ext uri="{FF2B5EF4-FFF2-40B4-BE49-F238E27FC236}">
                <a16:creationId xmlns:a16="http://schemas.microsoft.com/office/drawing/2014/main" id="{2AA45CFE-4E19-797D-45CC-1192310F9E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945" y="1370999"/>
            <a:ext cx="8764109" cy="4116001"/>
          </a:xfrm>
        </p:spPr>
      </p:pic>
    </p:spTree>
    <p:extLst>
      <p:ext uri="{BB962C8B-B14F-4D97-AF65-F5344CB8AC3E}">
        <p14:creationId xmlns:p14="http://schemas.microsoft.com/office/powerpoint/2010/main" val="425706767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5BC8CD1-AB78-D149-B747-BE1EC9A275D8}"/>
              </a:ext>
            </a:extLst>
          </p:cNvPr>
          <p:cNvSpPr>
            <a:spLocks noGrp="1"/>
          </p:cNvSpPr>
          <p:nvPr>
            <p:ph type="title"/>
          </p:nvPr>
        </p:nvSpPr>
        <p:spPr/>
        <p:txBody>
          <a:bodyPr/>
          <a:lstStyle/>
          <a:p>
            <a:r>
              <a:rPr lang="xx-YY"/>
              <a:t>Step 1</a:t>
            </a:r>
            <a:endParaRPr lang="id-ID"/>
          </a:p>
        </p:txBody>
      </p:sp>
      <p:sp>
        <p:nvSpPr>
          <p:cNvPr id="3" name="Tampungan Konten 2">
            <a:extLst>
              <a:ext uri="{FF2B5EF4-FFF2-40B4-BE49-F238E27FC236}">
                <a16:creationId xmlns:a16="http://schemas.microsoft.com/office/drawing/2014/main" id="{D3C44971-E5DC-81FF-198A-48E8343BB9EB}"/>
              </a:ext>
            </a:extLst>
          </p:cNvPr>
          <p:cNvSpPr>
            <a:spLocks noGrp="1"/>
          </p:cNvSpPr>
          <p:nvPr>
            <p:ph idx="1"/>
          </p:nvPr>
        </p:nvSpPr>
        <p:spPr/>
        <p:txBody>
          <a:bodyPr/>
          <a:lstStyle/>
          <a:p>
            <a:r>
              <a:rPr lang="xx-YY"/>
              <a:t>Kita akan membuat interface image.java</a:t>
            </a:r>
            <a:endParaRPr lang="id-ID"/>
          </a:p>
          <a:p>
            <a:endParaRPr lang="id-ID"/>
          </a:p>
        </p:txBody>
      </p:sp>
      <p:pic>
        <p:nvPicPr>
          <p:cNvPr id="4" name="Gambar 4">
            <a:extLst>
              <a:ext uri="{FF2B5EF4-FFF2-40B4-BE49-F238E27FC236}">
                <a16:creationId xmlns:a16="http://schemas.microsoft.com/office/drawing/2014/main" id="{3B7A7312-52DD-8B0D-F0F2-1AE57CF98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48935"/>
            <a:ext cx="8128000" cy="1960129"/>
          </a:xfrm>
          <a:prstGeom prst="rect">
            <a:avLst/>
          </a:prstGeom>
        </p:spPr>
      </p:pic>
    </p:spTree>
    <p:extLst>
      <p:ext uri="{BB962C8B-B14F-4D97-AF65-F5344CB8AC3E}">
        <p14:creationId xmlns:p14="http://schemas.microsoft.com/office/powerpoint/2010/main" val="2110874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907CD0-E2AD-9D4A-63FE-6C95613A6782}"/>
              </a:ext>
            </a:extLst>
          </p:cNvPr>
          <p:cNvSpPr>
            <a:spLocks noGrp="1"/>
          </p:cNvSpPr>
          <p:nvPr>
            <p:ph type="title"/>
          </p:nvPr>
        </p:nvSpPr>
        <p:spPr/>
        <p:txBody>
          <a:bodyPr/>
          <a:lstStyle/>
          <a:p>
            <a:r>
              <a:rPr lang="xx-YY"/>
              <a:t>Step 2</a:t>
            </a:r>
            <a:endParaRPr lang="id-ID"/>
          </a:p>
        </p:txBody>
      </p:sp>
      <p:sp>
        <p:nvSpPr>
          <p:cNvPr id="3" name="Tampungan Konten 2">
            <a:extLst>
              <a:ext uri="{FF2B5EF4-FFF2-40B4-BE49-F238E27FC236}">
                <a16:creationId xmlns:a16="http://schemas.microsoft.com/office/drawing/2014/main" id="{4AD4DDFF-39DF-08E1-0A7D-9177F2AD8B96}"/>
              </a:ext>
            </a:extLst>
          </p:cNvPr>
          <p:cNvSpPr>
            <a:spLocks noGrp="1"/>
          </p:cNvSpPr>
          <p:nvPr>
            <p:ph idx="1"/>
          </p:nvPr>
        </p:nvSpPr>
        <p:spPr>
          <a:xfrm>
            <a:off x="838200" y="1764393"/>
            <a:ext cx="4182836" cy="4351338"/>
          </a:xfrm>
        </p:spPr>
        <p:txBody>
          <a:bodyPr/>
          <a:lstStyle/>
          <a:p>
            <a:r>
              <a:rPr lang="xx-YY"/>
              <a:t>Buat concrete class yang mengimplementasikan interface </a:t>
            </a:r>
            <a:r>
              <a:rPr lang="id-ID"/>
              <a:t>image</a:t>
            </a:r>
            <a:r>
              <a:rPr lang="xx-YY"/>
              <a:t>.</a:t>
            </a:r>
            <a:endParaRPr lang="id-ID"/>
          </a:p>
          <a:p>
            <a:pPr marL="0" indent="0">
              <a:buNone/>
            </a:pPr>
            <a:endParaRPr lang="id-ID"/>
          </a:p>
        </p:txBody>
      </p:sp>
      <p:pic>
        <p:nvPicPr>
          <p:cNvPr id="4" name="Gambar 4">
            <a:extLst>
              <a:ext uri="{FF2B5EF4-FFF2-40B4-BE49-F238E27FC236}">
                <a16:creationId xmlns:a16="http://schemas.microsoft.com/office/drawing/2014/main" id="{F64DE89A-BC49-658F-CC89-1CA6D0AEC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481" y="1502363"/>
            <a:ext cx="6327319" cy="4875398"/>
          </a:xfrm>
          <a:prstGeom prst="rect">
            <a:avLst/>
          </a:prstGeom>
        </p:spPr>
      </p:pic>
    </p:spTree>
    <p:extLst>
      <p:ext uri="{BB962C8B-B14F-4D97-AF65-F5344CB8AC3E}">
        <p14:creationId xmlns:p14="http://schemas.microsoft.com/office/powerpoint/2010/main" val="425629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DED03E9-578B-AEEC-F993-D1AC01E30700}"/>
              </a:ext>
            </a:extLst>
          </p:cNvPr>
          <p:cNvSpPr>
            <a:spLocks noGrp="1"/>
          </p:cNvSpPr>
          <p:nvPr>
            <p:ph type="title"/>
          </p:nvPr>
        </p:nvSpPr>
        <p:spPr/>
        <p:txBody>
          <a:bodyPr/>
          <a:lstStyle/>
          <a:p>
            <a:endParaRPr lang="id-ID"/>
          </a:p>
        </p:txBody>
      </p:sp>
      <p:pic>
        <p:nvPicPr>
          <p:cNvPr id="4" name="Gambar 4">
            <a:extLst>
              <a:ext uri="{FF2B5EF4-FFF2-40B4-BE49-F238E27FC236}">
                <a16:creationId xmlns:a16="http://schemas.microsoft.com/office/drawing/2014/main" id="{E0260298-7495-D835-A8C7-B44DD5F763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10795"/>
            <a:ext cx="6821396" cy="5036409"/>
          </a:xfrm>
        </p:spPr>
      </p:pic>
    </p:spTree>
    <p:extLst>
      <p:ext uri="{BB962C8B-B14F-4D97-AF65-F5344CB8AC3E}">
        <p14:creationId xmlns:p14="http://schemas.microsoft.com/office/powerpoint/2010/main" val="3089730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1BA6AB-A7F9-2EDC-AA65-1F879F61E567}"/>
              </a:ext>
            </a:extLst>
          </p:cNvPr>
          <p:cNvSpPr>
            <a:spLocks noGrp="1"/>
          </p:cNvSpPr>
          <p:nvPr>
            <p:ph type="title"/>
          </p:nvPr>
        </p:nvSpPr>
        <p:spPr/>
        <p:txBody>
          <a:bodyPr/>
          <a:lstStyle/>
          <a:p>
            <a:r>
              <a:rPr lang="xx-YY"/>
              <a:t>Step 3</a:t>
            </a:r>
            <a:endParaRPr lang="id-ID"/>
          </a:p>
        </p:txBody>
      </p:sp>
      <p:sp>
        <p:nvSpPr>
          <p:cNvPr id="3" name="Tampungan Konten 2">
            <a:extLst>
              <a:ext uri="{FF2B5EF4-FFF2-40B4-BE49-F238E27FC236}">
                <a16:creationId xmlns:a16="http://schemas.microsoft.com/office/drawing/2014/main" id="{83FFD6AA-3BC6-04FD-9EC7-8DD75199A4C4}"/>
              </a:ext>
            </a:extLst>
          </p:cNvPr>
          <p:cNvSpPr>
            <a:spLocks noGrp="1"/>
          </p:cNvSpPr>
          <p:nvPr>
            <p:ph idx="1"/>
          </p:nvPr>
        </p:nvSpPr>
        <p:spPr>
          <a:xfrm>
            <a:off x="838200" y="1690688"/>
            <a:ext cx="3570514" cy="4351338"/>
          </a:xfrm>
        </p:spPr>
        <p:txBody>
          <a:bodyPr/>
          <a:lstStyle/>
          <a:p>
            <a:r>
              <a:rPr lang="id-ID"/>
              <a:t>Kita</a:t>
            </a:r>
            <a:r>
              <a:rPr lang="xx-YY"/>
              <a:t> gunakan proxyimage untuk mendapatkan object dari class realimage ketika dibutuhkan. </a:t>
            </a:r>
            <a:endParaRPr lang="id-ID"/>
          </a:p>
          <a:p>
            <a:pPr marL="0" indent="0">
              <a:buNone/>
            </a:pPr>
            <a:endParaRPr lang="id-ID"/>
          </a:p>
        </p:txBody>
      </p:sp>
      <p:pic>
        <p:nvPicPr>
          <p:cNvPr id="4" name="Gambar 4">
            <a:extLst>
              <a:ext uri="{FF2B5EF4-FFF2-40B4-BE49-F238E27FC236}">
                <a16:creationId xmlns:a16="http://schemas.microsoft.com/office/drawing/2014/main" id="{DCC7F784-33CA-F306-709F-A28716CF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919" y="1653139"/>
            <a:ext cx="7121979" cy="4245685"/>
          </a:xfrm>
          <a:prstGeom prst="rect">
            <a:avLst/>
          </a:prstGeom>
        </p:spPr>
      </p:pic>
    </p:spTree>
    <p:extLst>
      <p:ext uri="{BB962C8B-B14F-4D97-AF65-F5344CB8AC3E}">
        <p14:creationId xmlns:p14="http://schemas.microsoft.com/office/powerpoint/2010/main" val="3574898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F5AF9D-5EE0-A07C-977E-EE49F03DD129}"/>
              </a:ext>
            </a:extLst>
          </p:cNvPr>
          <p:cNvSpPr>
            <a:spLocks noGrp="1"/>
          </p:cNvSpPr>
          <p:nvPr>
            <p:ph type="title"/>
          </p:nvPr>
        </p:nvSpPr>
        <p:spPr/>
        <p:txBody>
          <a:bodyPr/>
          <a:lstStyle/>
          <a:p>
            <a:r>
              <a:rPr lang="xx-YY"/>
              <a:t>Hasil ketika di run</a:t>
            </a:r>
            <a:endParaRPr lang="id-ID"/>
          </a:p>
        </p:txBody>
      </p:sp>
      <p:pic>
        <p:nvPicPr>
          <p:cNvPr id="4" name="Gambar 4">
            <a:extLst>
              <a:ext uri="{FF2B5EF4-FFF2-40B4-BE49-F238E27FC236}">
                <a16:creationId xmlns:a16="http://schemas.microsoft.com/office/drawing/2014/main" id="{03B0AAC4-ACDA-9C20-2AFB-D0F814FDA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53420"/>
            <a:ext cx="10188977" cy="2781804"/>
          </a:xfrm>
        </p:spPr>
      </p:pic>
    </p:spTree>
    <p:extLst>
      <p:ext uri="{BB962C8B-B14F-4D97-AF65-F5344CB8AC3E}">
        <p14:creationId xmlns:p14="http://schemas.microsoft.com/office/powerpoint/2010/main" val="2209014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9F726BE-0C7F-1C1F-1C83-843F6DBA86E6}"/>
              </a:ext>
            </a:extLst>
          </p:cNvPr>
          <p:cNvSpPr>
            <a:spLocks noGrp="1"/>
          </p:cNvSpPr>
          <p:nvPr>
            <p:ph type="title"/>
          </p:nvPr>
        </p:nvSpPr>
        <p:spPr/>
        <p:txBody>
          <a:bodyPr/>
          <a:lstStyle/>
          <a:p>
            <a:r>
              <a:rPr lang="xx-YY"/>
              <a:t>Info </a:t>
            </a:r>
            <a:r>
              <a:rPr lang="xx-YY">
                <a:solidFill>
                  <a:schemeClr val="accent6">
                    <a:lumMod val="75000"/>
                  </a:schemeClr>
                </a:solidFill>
              </a:rPr>
              <a:t>lebih lengkap</a:t>
            </a:r>
            <a:endParaRPr lang="id-ID">
              <a:solidFill>
                <a:schemeClr val="accent6">
                  <a:lumMod val="75000"/>
                </a:schemeClr>
              </a:solidFill>
            </a:endParaRPr>
          </a:p>
        </p:txBody>
      </p:sp>
      <p:sp>
        <p:nvSpPr>
          <p:cNvPr id="3" name="Tampungan Konten 2">
            <a:extLst>
              <a:ext uri="{FF2B5EF4-FFF2-40B4-BE49-F238E27FC236}">
                <a16:creationId xmlns:a16="http://schemas.microsoft.com/office/drawing/2014/main" id="{4498DDEC-9D04-BDAC-B8CA-1D99CC591D6E}"/>
              </a:ext>
            </a:extLst>
          </p:cNvPr>
          <p:cNvSpPr>
            <a:spLocks noGrp="1"/>
          </p:cNvSpPr>
          <p:nvPr>
            <p:ph idx="1"/>
          </p:nvPr>
        </p:nvSpPr>
        <p:spPr/>
        <p:txBody>
          <a:bodyPr/>
          <a:lstStyle/>
          <a:p>
            <a:r>
              <a:rPr lang="xx-YY"/>
              <a:t>Contoh penggunaan design pattern :</a:t>
            </a:r>
            <a:endParaRPr lang="id-ID"/>
          </a:p>
          <a:p>
            <a:pPr marL="0" indent="0">
              <a:buNone/>
            </a:pPr>
            <a:r>
              <a:rPr lang="id-ID">
                <a:hlinkClick r:id="rId2"/>
              </a:rPr>
              <a:t>https://www.tutorialspoint.com/design_pattern/proxy_pattern.htm</a:t>
            </a:r>
            <a:endParaRPr lang="id-ID"/>
          </a:p>
          <a:p>
            <a:pPr marL="0" indent="0">
              <a:buNone/>
            </a:pPr>
            <a:endParaRPr lang="id-ID"/>
          </a:p>
          <a:p>
            <a:r>
              <a:rPr lang="id-ID"/>
              <a:t>Pengertian</a:t>
            </a:r>
            <a:r>
              <a:rPr lang="xx-YY"/>
              <a:t> dan penjelasan design pattern :</a:t>
            </a:r>
            <a:endParaRPr lang="id-ID"/>
          </a:p>
          <a:p>
            <a:pPr marL="0" indent="0">
              <a:buNone/>
            </a:pPr>
            <a:r>
              <a:rPr lang="id-ID">
                <a:hlinkClick r:id="rId3"/>
              </a:rPr>
              <a:t>https://www.dicoding.com/blog/design-pattern/</a:t>
            </a:r>
            <a:r>
              <a:rPr lang="xx-YY"/>
              <a:t> </a:t>
            </a:r>
            <a:endParaRPr lang="id-ID"/>
          </a:p>
        </p:txBody>
      </p:sp>
    </p:spTree>
    <p:extLst>
      <p:ext uri="{BB962C8B-B14F-4D97-AF65-F5344CB8AC3E}">
        <p14:creationId xmlns:p14="http://schemas.microsoft.com/office/powerpoint/2010/main" val="40770495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347D829-3828-0F2C-CF75-87D6468842AB}"/>
              </a:ext>
            </a:extLst>
          </p:cNvPr>
          <p:cNvSpPr>
            <a:spLocks noGrp="1"/>
          </p:cNvSpPr>
          <p:nvPr>
            <p:ph type="title"/>
          </p:nvPr>
        </p:nvSpPr>
        <p:spPr>
          <a:xfrm>
            <a:off x="1539988" y="477384"/>
            <a:ext cx="9112023" cy="686027"/>
          </a:xfrm>
        </p:spPr>
        <p:txBody>
          <a:bodyPr>
            <a:normAutofit fontScale="90000"/>
          </a:bodyPr>
          <a:lstStyle/>
          <a:p>
            <a:pPr algn="ctr"/>
            <a:r>
              <a:rPr lang="xx-YY"/>
              <a:t>Type of Design Pattern</a:t>
            </a:r>
            <a:endParaRPr lang="id-ID"/>
          </a:p>
        </p:txBody>
      </p:sp>
      <p:sp>
        <p:nvSpPr>
          <p:cNvPr id="6" name="Kotak Teks 5">
            <a:extLst>
              <a:ext uri="{FF2B5EF4-FFF2-40B4-BE49-F238E27FC236}">
                <a16:creationId xmlns:a16="http://schemas.microsoft.com/office/drawing/2014/main" id="{BDE461F1-18C6-9C9B-9EAB-F830ABEB87C2}"/>
              </a:ext>
            </a:extLst>
          </p:cNvPr>
          <p:cNvSpPr txBox="1"/>
          <p:nvPr/>
        </p:nvSpPr>
        <p:spPr>
          <a:xfrm>
            <a:off x="2010879" y="2274837"/>
            <a:ext cx="2409485" cy="2000548"/>
          </a:xfrm>
          <a:prstGeom prst="rect">
            <a:avLst/>
          </a:prstGeom>
          <a:noFill/>
        </p:spPr>
        <p:txBody>
          <a:bodyPr wrap="square" rtlCol="0">
            <a:spAutoFit/>
          </a:bodyPr>
          <a:lstStyle/>
          <a:p>
            <a:pPr algn="l"/>
            <a:r>
              <a:rPr lang="xx-YY" sz="2000"/>
              <a:t>Singleton</a:t>
            </a:r>
            <a:endParaRPr lang="id-ID" sz="2000"/>
          </a:p>
          <a:p>
            <a:pPr algn="l"/>
            <a:r>
              <a:rPr lang="id-ID" sz="2000"/>
              <a:t>Factory</a:t>
            </a:r>
          </a:p>
          <a:p>
            <a:pPr algn="l"/>
            <a:r>
              <a:rPr lang="id-ID" sz="2000"/>
              <a:t>Abstract</a:t>
            </a:r>
            <a:r>
              <a:rPr lang="xx-YY" sz="2000"/>
              <a:t> factory</a:t>
            </a:r>
            <a:endParaRPr lang="id-ID" sz="2000"/>
          </a:p>
          <a:p>
            <a:pPr algn="l"/>
            <a:r>
              <a:rPr lang="id-ID" sz="2000"/>
              <a:t>Builder</a:t>
            </a:r>
          </a:p>
          <a:p>
            <a:pPr algn="l"/>
            <a:r>
              <a:rPr lang="id-ID" sz="2000"/>
              <a:t>Prototype</a:t>
            </a:r>
          </a:p>
          <a:p>
            <a:pPr algn="l"/>
            <a:endParaRPr lang="id-ID" sz="2400"/>
          </a:p>
        </p:txBody>
      </p:sp>
      <p:sp>
        <p:nvSpPr>
          <p:cNvPr id="8" name="Kotak Teks 7">
            <a:extLst>
              <a:ext uri="{FF2B5EF4-FFF2-40B4-BE49-F238E27FC236}">
                <a16:creationId xmlns:a16="http://schemas.microsoft.com/office/drawing/2014/main" id="{DAC0D63C-9EE9-74D8-2C25-A2BE1C376785}"/>
              </a:ext>
            </a:extLst>
          </p:cNvPr>
          <p:cNvSpPr txBox="1"/>
          <p:nvPr/>
        </p:nvSpPr>
        <p:spPr>
          <a:xfrm>
            <a:off x="5146390" y="2274837"/>
            <a:ext cx="2409485" cy="2923877"/>
          </a:xfrm>
          <a:prstGeom prst="rect">
            <a:avLst/>
          </a:prstGeom>
          <a:noFill/>
        </p:spPr>
        <p:txBody>
          <a:bodyPr wrap="square" rtlCol="0">
            <a:spAutoFit/>
          </a:bodyPr>
          <a:lstStyle/>
          <a:p>
            <a:pPr algn="l"/>
            <a:r>
              <a:rPr lang="id-ID" sz="2000"/>
              <a:t>Adapter</a:t>
            </a:r>
          </a:p>
          <a:p>
            <a:pPr algn="l"/>
            <a:r>
              <a:rPr lang="id-ID" sz="2000"/>
              <a:t>Composite</a:t>
            </a:r>
          </a:p>
          <a:p>
            <a:pPr algn="l"/>
            <a:r>
              <a:rPr lang="id-ID" sz="2000"/>
              <a:t>Proxy</a:t>
            </a:r>
          </a:p>
          <a:p>
            <a:pPr algn="l"/>
            <a:r>
              <a:rPr lang="id-ID" sz="2000"/>
              <a:t>Fly</a:t>
            </a:r>
            <a:r>
              <a:rPr lang="xx-YY" sz="2000"/>
              <a:t> weight</a:t>
            </a:r>
            <a:endParaRPr lang="id-ID" sz="2000"/>
          </a:p>
          <a:p>
            <a:pPr algn="l"/>
            <a:r>
              <a:rPr lang="id-ID" sz="2000"/>
              <a:t>Facade</a:t>
            </a:r>
          </a:p>
          <a:p>
            <a:pPr algn="l"/>
            <a:r>
              <a:rPr lang="id-ID" sz="2000"/>
              <a:t>Bridge</a:t>
            </a:r>
          </a:p>
          <a:p>
            <a:pPr algn="l"/>
            <a:r>
              <a:rPr lang="id-ID" sz="2000"/>
              <a:t>Decorator</a:t>
            </a:r>
          </a:p>
          <a:p>
            <a:pPr algn="l"/>
            <a:endParaRPr lang="id-ID" sz="2000"/>
          </a:p>
          <a:p>
            <a:pPr marL="342900" indent="-342900" algn="l">
              <a:buAutoNum type="arabicPeriod"/>
            </a:pPr>
            <a:endParaRPr lang="id-ID" sz="2400"/>
          </a:p>
        </p:txBody>
      </p:sp>
      <p:sp>
        <p:nvSpPr>
          <p:cNvPr id="10" name="Kotak Teks 9">
            <a:extLst>
              <a:ext uri="{FF2B5EF4-FFF2-40B4-BE49-F238E27FC236}">
                <a16:creationId xmlns:a16="http://schemas.microsoft.com/office/drawing/2014/main" id="{2479BCAE-BD77-20D7-9797-3FE27C3C8C23}"/>
              </a:ext>
            </a:extLst>
          </p:cNvPr>
          <p:cNvSpPr txBox="1"/>
          <p:nvPr/>
        </p:nvSpPr>
        <p:spPr>
          <a:xfrm>
            <a:off x="8079239" y="2274837"/>
            <a:ext cx="3013984" cy="3847207"/>
          </a:xfrm>
          <a:prstGeom prst="rect">
            <a:avLst/>
          </a:prstGeom>
          <a:noFill/>
        </p:spPr>
        <p:txBody>
          <a:bodyPr wrap="square" rtlCol="0">
            <a:spAutoFit/>
          </a:bodyPr>
          <a:lstStyle/>
          <a:p>
            <a:pPr algn="l"/>
            <a:r>
              <a:rPr lang="xx-YY" sz="2000"/>
              <a:t>Template method</a:t>
            </a:r>
            <a:endParaRPr lang="id-ID" sz="2000"/>
          </a:p>
          <a:p>
            <a:pPr algn="l"/>
            <a:r>
              <a:rPr lang="id-ID" sz="2000"/>
              <a:t>Mediator</a:t>
            </a:r>
          </a:p>
          <a:p>
            <a:pPr algn="l"/>
            <a:r>
              <a:rPr lang="id-ID" sz="2000"/>
              <a:t>Chain</a:t>
            </a:r>
            <a:r>
              <a:rPr lang="xx-YY" sz="2000"/>
              <a:t> of responsibility</a:t>
            </a:r>
            <a:endParaRPr lang="id-ID" sz="2000"/>
          </a:p>
          <a:p>
            <a:pPr algn="l"/>
            <a:r>
              <a:rPr lang="id-ID" sz="2000"/>
              <a:t>Observer</a:t>
            </a:r>
          </a:p>
          <a:p>
            <a:pPr algn="l"/>
            <a:r>
              <a:rPr lang="id-ID" sz="2000"/>
              <a:t>Strategy</a:t>
            </a:r>
          </a:p>
          <a:p>
            <a:pPr algn="l"/>
            <a:r>
              <a:rPr lang="id-ID" sz="2000"/>
              <a:t>Command</a:t>
            </a:r>
          </a:p>
          <a:p>
            <a:pPr algn="l"/>
            <a:r>
              <a:rPr lang="id-ID" sz="2000"/>
              <a:t>State</a:t>
            </a:r>
          </a:p>
          <a:p>
            <a:pPr algn="l"/>
            <a:r>
              <a:rPr lang="id-ID" sz="2000"/>
              <a:t>Visitor</a:t>
            </a:r>
          </a:p>
          <a:p>
            <a:pPr algn="l"/>
            <a:r>
              <a:rPr lang="id-ID" sz="2000"/>
              <a:t>Iterator</a:t>
            </a:r>
          </a:p>
          <a:p>
            <a:pPr algn="l"/>
            <a:r>
              <a:rPr lang="id-ID" sz="2000"/>
              <a:t>Interpreter</a:t>
            </a:r>
          </a:p>
          <a:p>
            <a:pPr algn="l"/>
            <a:r>
              <a:rPr lang="id-ID" sz="2000"/>
              <a:t>memento</a:t>
            </a:r>
          </a:p>
          <a:p>
            <a:pPr marL="342900" indent="-342900" algn="l">
              <a:buAutoNum type="arabicPeriod"/>
            </a:pPr>
            <a:endParaRPr lang="id-ID" sz="2400"/>
          </a:p>
        </p:txBody>
      </p:sp>
      <p:sp>
        <p:nvSpPr>
          <p:cNvPr id="11" name="Balon Percakapan: Persegi dengan Sudut Lengkung 10">
            <a:extLst>
              <a:ext uri="{FF2B5EF4-FFF2-40B4-BE49-F238E27FC236}">
                <a16:creationId xmlns:a16="http://schemas.microsoft.com/office/drawing/2014/main" id="{394D7A04-A068-63DE-7256-144ADE3D68A5}"/>
              </a:ext>
            </a:extLst>
          </p:cNvPr>
          <p:cNvSpPr/>
          <p:nvPr/>
        </p:nvSpPr>
        <p:spPr>
          <a:xfrm>
            <a:off x="1798949" y="1610055"/>
            <a:ext cx="1807793" cy="560124"/>
          </a:xfrm>
          <a:prstGeom prst="wedgeRoundRectCallout">
            <a:avLst/>
          </a:prstGeom>
          <a:solidFill>
            <a:schemeClr val="accent6">
              <a:lumMod val="60000"/>
              <a:lumOff val="4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x-YY" sz="2400"/>
              <a:t>Creational</a:t>
            </a:r>
            <a:endParaRPr lang="id-ID" sz="2400"/>
          </a:p>
        </p:txBody>
      </p:sp>
      <p:sp>
        <p:nvSpPr>
          <p:cNvPr id="13" name="Balon Percakapan: Persegi dengan Sudut Lengkung 12">
            <a:extLst>
              <a:ext uri="{FF2B5EF4-FFF2-40B4-BE49-F238E27FC236}">
                <a16:creationId xmlns:a16="http://schemas.microsoft.com/office/drawing/2014/main" id="{B4BCB5C1-7770-DC25-065A-65B7A432F8E7}"/>
              </a:ext>
            </a:extLst>
          </p:cNvPr>
          <p:cNvSpPr/>
          <p:nvPr/>
        </p:nvSpPr>
        <p:spPr>
          <a:xfrm>
            <a:off x="4900698" y="1610055"/>
            <a:ext cx="1807793" cy="560124"/>
          </a:xfrm>
          <a:prstGeom prst="wedgeRoundRectCallout">
            <a:avLst/>
          </a:prstGeom>
          <a:solidFill>
            <a:schemeClr val="accent6">
              <a:lumMod val="60000"/>
              <a:lumOff val="4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x-YY" sz="2400"/>
              <a:t>Structural</a:t>
            </a:r>
            <a:endParaRPr lang="id-ID" sz="2400"/>
          </a:p>
        </p:txBody>
      </p:sp>
      <p:sp>
        <p:nvSpPr>
          <p:cNvPr id="17" name="Balon Percakapan: Persegi dengan Sudut Lengkung 16">
            <a:extLst>
              <a:ext uri="{FF2B5EF4-FFF2-40B4-BE49-F238E27FC236}">
                <a16:creationId xmlns:a16="http://schemas.microsoft.com/office/drawing/2014/main" id="{9A1391B6-5484-19E5-12F3-B54A3F41BEB5}"/>
              </a:ext>
            </a:extLst>
          </p:cNvPr>
          <p:cNvSpPr/>
          <p:nvPr/>
        </p:nvSpPr>
        <p:spPr>
          <a:xfrm>
            <a:off x="8002447" y="1610055"/>
            <a:ext cx="1807793" cy="560124"/>
          </a:xfrm>
          <a:prstGeom prst="wedgeRoundRectCallout">
            <a:avLst/>
          </a:prstGeom>
          <a:solidFill>
            <a:schemeClr val="accent6">
              <a:lumMod val="60000"/>
              <a:lumOff val="4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x-YY" sz="2400"/>
              <a:t>Behavioral</a:t>
            </a:r>
            <a:endParaRPr lang="id-ID" sz="2400"/>
          </a:p>
        </p:txBody>
      </p:sp>
    </p:spTree>
    <p:extLst>
      <p:ext uri="{BB962C8B-B14F-4D97-AF65-F5344CB8AC3E}">
        <p14:creationId xmlns:p14="http://schemas.microsoft.com/office/powerpoint/2010/main" val="1952140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P spid="13"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ECBA6D8-1CEC-114C-37DE-FC801736E731}"/>
              </a:ext>
            </a:extLst>
          </p:cNvPr>
          <p:cNvSpPr>
            <a:spLocks noGrp="1"/>
          </p:cNvSpPr>
          <p:nvPr>
            <p:ph type="title"/>
          </p:nvPr>
        </p:nvSpPr>
        <p:spPr/>
        <p:txBody>
          <a:bodyPr/>
          <a:lstStyle/>
          <a:p>
            <a:r>
              <a:rPr lang="xx-YY">
                <a:solidFill>
                  <a:schemeClr val="accent6">
                    <a:lumMod val="75000"/>
                  </a:schemeClr>
                </a:solidFill>
              </a:rPr>
              <a:t>Creational</a:t>
            </a:r>
            <a:r>
              <a:rPr lang="xx-YY"/>
              <a:t> design pattern</a:t>
            </a:r>
            <a:endParaRPr lang="id-ID"/>
          </a:p>
        </p:txBody>
      </p:sp>
      <p:sp>
        <p:nvSpPr>
          <p:cNvPr id="3" name="Tampungan Konten 2">
            <a:extLst>
              <a:ext uri="{FF2B5EF4-FFF2-40B4-BE49-F238E27FC236}">
                <a16:creationId xmlns:a16="http://schemas.microsoft.com/office/drawing/2014/main" id="{98EB624A-9ACA-2C60-9A60-4A524ADF6A02}"/>
              </a:ext>
            </a:extLst>
          </p:cNvPr>
          <p:cNvSpPr>
            <a:spLocks noGrp="1"/>
          </p:cNvSpPr>
          <p:nvPr>
            <p:ph idx="1"/>
          </p:nvPr>
        </p:nvSpPr>
        <p:spPr/>
        <p:txBody>
          <a:bodyPr/>
          <a:lstStyle/>
          <a:p>
            <a:pPr marL="0" indent="0">
              <a:buNone/>
            </a:pPr>
            <a:r>
              <a:rPr lang="xx-YY"/>
              <a:t>Biasa disebut pola pembuatan. Pola ini </a:t>
            </a:r>
            <a:r>
              <a:rPr lang="id-ID"/>
              <a:t>adalah</a:t>
            </a:r>
            <a:r>
              <a:rPr lang="xx-YY"/>
              <a:t> solusi untuk menyelesaikan masalah yang ditemukan dalam pembuatan </a:t>
            </a:r>
            <a:r>
              <a:rPr lang="id-ID"/>
              <a:t>instance</a:t>
            </a:r>
            <a:r>
              <a:rPr lang="xx-YY"/>
              <a:t> atau objek. </a:t>
            </a:r>
            <a:endParaRPr lang="id-ID"/>
          </a:p>
        </p:txBody>
      </p:sp>
    </p:spTree>
    <p:extLst>
      <p:ext uri="{BB962C8B-B14F-4D97-AF65-F5344CB8AC3E}">
        <p14:creationId xmlns:p14="http://schemas.microsoft.com/office/powerpoint/2010/main" val="40393489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22E9B7B-221D-0DC3-1B03-FE48CF55F151}"/>
              </a:ext>
            </a:extLst>
          </p:cNvPr>
          <p:cNvSpPr>
            <a:spLocks noGrp="1"/>
          </p:cNvSpPr>
          <p:nvPr>
            <p:ph type="title"/>
          </p:nvPr>
        </p:nvSpPr>
        <p:spPr/>
        <p:txBody>
          <a:bodyPr/>
          <a:lstStyle/>
          <a:p>
            <a:r>
              <a:rPr lang="xx-YY"/>
              <a:t>Kategori creational design pattern</a:t>
            </a:r>
            <a:endParaRPr lang="id-ID"/>
          </a:p>
        </p:txBody>
      </p:sp>
      <p:sp>
        <p:nvSpPr>
          <p:cNvPr id="3" name="Tampungan Konten 2">
            <a:extLst>
              <a:ext uri="{FF2B5EF4-FFF2-40B4-BE49-F238E27FC236}">
                <a16:creationId xmlns:a16="http://schemas.microsoft.com/office/drawing/2014/main" id="{2F251CDA-6988-ED2E-B677-5FF6D7BADCB2}"/>
              </a:ext>
            </a:extLst>
          </p:cNvPr>
          <p:cNvSpPr>
            <a:spLocks noGrp="1"/>
          </p:cNvSpPr>
          <p:nvPr>
            <p:ph idx="1"/>
          </p:nvPr>
        </p:nvSpPr>
        <p:spPr>
          <a:xfrm>
            <a:off x="838200" y="1825625"/>
            <a:ext cx="10515600" cy="4351338"/>
          </a:xfrm>
        </p:spPr>
        <p:txBody>
          <a:bodyPr>
            <a:normAutofit fontScale="92500"/>
          </a:bodyPr>
          <a:lstStyle/>
          <a:p>
            <a:r>
              <a:rPr lang="xx-YY">
                <a:solidFill>
                  <a:schemeClr val="accent6">
                    <a:lumMod val="75000"/>
                  </a:schemeClr>
                </a:solidFill>
              </a:rPr>
              <a:t>S</a:t>
            </a:r>
            <a:r>
              <a:rPr lang="id-ID">
                <a:solidFill>
                  <a:schemeClr val="accent6">
                    <a:lumMod val="75000"/>
                  </a:schemeClr>
                </a:solidFill>
              </a:rPr>
              <a:t>ingleton</a:t>
            </a:r>
            <a:r>
              <a:rPr lang="xx-YY"/>
              <a:t> : memastikan suatu class hanya memiliki satu </a:t>
            </a:r>
            <a:r>
              <a:rPr lang="id-ID"/>
              <a:t>instance</a:t>
            </a:r>
            <a:r>
              <a:rPr lang="xx-YY"/>
              <a:t> dan menyediakan global access. Ada 2 </a:t>
            </a:r>
            <a:r>
              <a:rPr lang="id-ID"/>
              <a:t>bentuk</a:t>
            </a:r>
            <a:r>
              <a:rPr lang="xx-YY"/>
              <a:t> pola singleton yaitu early instantiation dan lazy instantiation.</a:t>
            </a:r>
            <a:endParaRPr lang="id-ID"/>
          </a:p>
          <a:p>
            <a:endParaRPr lang="id-ID"/>
          </a:p>
          <a:p>
            <a:r>
              <a:rPr lang="id-ID">
                <a:solidFill>
                  <a:schemeClr val="accent6">
                    <a:lumMod val="75000"/>
                  </a:schemeClr>
                </a:solidFill>
              </a:rPr>
              <a:t>Factory</a:t>
            </a:r>
            <a:r>
              <a:rPr lang="xx-YY">
                <a:solidFill>
                  <a:schemeClr val="accent6">
                    <a:lumMod val="75000"/>
                  </a:schemeClr>
                </a:solidFill>
              </a:rPr>
              <a:t> method </a:t>
            </a:r>
            <a:r>
              <a:rPr lang="xx-YY"/>
              <a:t>: menetapkan sebuah interface atau Abstract class untuk membuat sebuah object, tapi tetap membiarkan subclass untuk mengubah jenis object yang dibuat. Atau disebut juga virtual constructor.</a:t>
            </a:r>
            <a:r>
              <a:rPr lang="id-ID"/>
              <a:t> </a:t>
            </a:r>
          </a:p>
          <a:p>
            <a:endParaRPr lang="id-ID"/>
          </a:p>
          <a:p>
            <a:r>
              <a:rPr lang="id-ID">
                <a:solidFill>
                  <a:schemeClr val="accent6">
                    <a:lumMod val="75000"/>
                  </a:schemeClr>
                </a:solidFill>
              </a:rPr>
              <a:t>Abstract</a:t>
            </a:r>
            <a:r>
              <a:rPr lang="xx-YY">
                <a:solidFill>
                  <a:schemeClr val="accent6">
                    <a:lumMod val="75000"/>
                  </a:schemeClr>
                </a:solidFill>
              </a:rPr>
              <a:t> factory</a:t>
            </a:r>
            <a:r>
              <a:rPr lang="xx-YY"/>
              <a:t> : </a:t>
            </a:r>
            <a:r>
              <a:rPr lang="id-ID"/>
              <a:t>hanyadapat</a:t>
            </a:r>
            <a:r>
              <a:rPr lang="xx-YY"/>
              <a:t> mendefinisikan interface </a:t>
            </a:r>
            <a:r>
              <a:rPr lang="id-ID"/>
              <a:t>atau</a:t>
            </a:r>
            <a:r>
              <a:rPr lang="xx-YY"/>
              <a:t> Abstract class untuk membuat suatu object tanpa harus menentukan </a:t>
            </a:r>
            <a:r>
              <a:rPr lang="id-ID"/>
              <a:t>subclassn</a:t>
            </a:r>
            <a:r>
              <a:rPr lang="xx-YY"/>
              <a:t>ya. </a:t>
            </a:r>
            <a:endParaRPr lang="id-ID"/>
          </a:p>
          <a:p>
            <a:endParaRPr lang="id-ID"/>
          </a:p>
          <a:p>
            <a:pPr marL="0" indent="0">
              <a:buNone/>
            </a:pPr>
            <a:endParaRPr lang="id-ID"/>
          </a:p>
        </p:txBody>
      </p:sp>
    </p:spTree>
    <p:extLst>
      <p:ext uri="{BB962C8B-B14F-4D97-AF65-F5344CB8AC3E}">
        <p14:creationId xmlns:p14="http://schemas.microsoft.com/office/powerpoint/2010/main" val="437086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92ABE79-1A89-69FB-F5AD-6A5C2F163E13}"/>
              </a:ext>
            </a:extLst>
          </p:cNvPr>
          <p:cNvSpPr>
            <a:spLocks noGrp="1"/>
          </p:cNvSpPr>
          <p:nvPr>
            <p:ph idx="1"/>
          </p:nvPr>
        </p:nvSpPr>
        <p:spPr>
          <a:xfrm>
            <a:off x="838200" y="523081"/>
            <a:ext cx="10515600" cy="5811838"/>
          </a:xfrm>
        </p:spPr>
        <p:txBody>
          <a:bodyPr/>
          <a:lstStyle/>
          <a:p>
            <a:r>
              <a:rPr lang="id-ID">
                <a:solidFill>
                  <a:schemeClr val="accent6">
                    <a:lumMod val="75000"/>
                  </a:schemeClr>
                </a:solidFill>
              </a:rPr>
              <a:t>Builder</a:t>
            </a:r>
            <a:r>
              <a:rPr lang="xx-YY"/>
              <a:t> : membuat sebuah object </a:t>
            </a:r>
            <a:r>
              <a:rPr lang="id-ID"/>
              <a:t>yang</a:t>
            </a:r>
            <a:r>
              <a:rPr lang="xx-YY"/>
              <a:t> </a:t>
            </a:r>
            <a:r>
              <a:rPr lang="id-ID"/>
              <a:t>kompleks</a:t>
            </a:r>
            <a:r>
              <a:rPr lang="xx-YY"/>
              <a:t> dari object yang sederhana menggunakan pendekatan yang dilakukan secara bertahap.</a:t>
            </a:r>
            <a:endParaRPr lang="id-ID"/>
          </a:p>
          <a:p>
            <a:endParaRPr lang="id-ID"/>
          </a:p>
          <a:p>
            <a:r>
              <a:rPr lang="xx-YY">
                <a:solidFill>
                  <a:schemeClr val="accent6">
                    <a:lumMod val="75000"/>
                  </a:schemeClr>
                </a:solidFill>
              </a:rPr>
              <a:t>Prototype</a:t>
            </a:r>
            <a:r>
              <a:rPr lang="xx-YY"/>
              <a:t> : memungkinkan untuk menyalin object menggunakan instance prototype yang ada dengan membuat object baru dan dapat dikustomisasi sesuai dengan kebutuhan tanpa bergantung dengan object aslinya.</a:t>
            </a:r>
            <a:r>
              <a:rPr lang="id-ID"/>
              <a:t> </a:t>
            </a:r>
          </a:p>
          <a:p>
            <a:endParaRPr lang="id-ID"/>
          </a:p>
          <a:p>
            <a:endParaRPr lang="id-ID"/>
          </a:p>
        </p:txBody>
      </p:sp>
    </p:spTree>
    <p:extLst>
      <p:ext uri="{BB962C8B-B14F-4D97-AF65-F5344CB8AC3E}">
        <p14:creationId xmlns:p14="http://schemas.microsoft.com/office/powerpoint/2010/main" val="4240122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4FBA29D-FBF9-8B38-C01D-969D82200BEB}"/>
              </a:ext>
            </a:extLst>
          </p:cNvPr>
          <p:cNvSpPr>
            <a:spLocks noGrp="1"/>
          </p:cNvSpPr>
          <p:nvPr>
            <p:ph type="title"/>
          </p:nvPr>
        </p:nvSpPr>
        <p:spPr/>
        <p:txBody>
          <a:bodyPr/>
          <a:lstStyle/>
          <a:p>
            <a:r>
              <a:rPr lang="xx-YY">
                <a:solidFill>
                  <a:schemeClr val="accent6">
                    <a:lumMod val="75000"/>
                  </a:schemeClr>
                </a:solidFill>
              </a:rPr>
              <a:t>Structural</a:t>
            </a:r>
            <a:r>
              <a:rPr lang="xx-YY"/>
              <a:t> design pattern</a:t>
            </a:r>
            <a:endParaRPr lang="id-ID"/>
          </a:p>
        </p:txBody>
      </p:sp>
      <p:sp>
        <p:nvSpPr>
          <p:cNvPr id="3" name="Tampungan Konten 2">
            <a:extLst>
              <a:ext uri="{FF2B5EF4-FFF2-40B4-BE49-F238E27FC236}">
                <a16:creationId xmlns:a16="http://schemas.microsoft.com/office/drawing/2014/main" id="{C686ACC9-18D3-39E0-9F18-3EA52668D7DF}"/>
              </a:ext>
            </a:extLst>
          </p:cNvPr>
          <p:cNvSpPr>
            <a:spLocks noGrp="1"/>
          </p:cNvSpPr>
          <p:nvPr>
            <p:ph idx="1"/>
          </p:nvPr>
        </p:nvSpPr>
        <p:spPr/>
        <p:txBody>
          <a:bodyPr/>
          <a:lstStyle/>
          <a:p>
            <a:pPr marL="0" indent="0">
              <a:buNone/>
            </a:pPr>
            <a:r>
              <a:rPr lang="xx-YY"/>
              <a:t>Pola yang digunakan untuk menyelesaikan permasalahan yang ditemukan dalam pengaturan komposisi dari class dan object.</a:t>
            </a:r>
            <a:r>
              <a:rPr lang="id-ID"/>
              <a:t> </a:t>
            </a:r>
          </a:p>
          <a:p>
            <a:pPr marL="0" indent="0">
              <a:buNone/>
            </a:pPr>
            <a:endParaRPr lang="id-ID"/>
          </a:p>
          <a:p>
            <a:pPr marL="0" indent="0">
              <a:buNone/>
            </a:pPr>
            <a:r>
              <a:rPr lang="id-ID"/>
              <a:t>Contohnya</a:t>
            </a:r>
            <a:r>
              <a:rPr lang="xx-YY"/>
              <a:t> seperti stacker. Saat ada stacker dengan bentuk </a:t>
            </a:r>
            <a:r>
              <a:rPr lang="id-ID"/>
              <a:t>yang</a:t>
            </a:r>
            <a:r>
              <a:rPr lang="xx-YY"/>
              <a:t> berbeda ingin kita gunakan, maka kita harus menggunakan adapter tambahan sehingga stacker dapat sesuai dengan yang kita inginkan. </a:t>
            </a:r>
            <a:endParaRPr lang="id-ID"/>
          </a:p>
          <a:p>
            <a:pPr marL="0" indent="0">
              <a:buNone/>
            </a:pPr>
            <a:endParaRPr lang="id-ID"/>
          </a:p>
        </p:txBody>
      </p:sp>
    </p:spTree>
    <p:extLst>
      <p:ext uri="{BB962C8B-B14F-4D97-AF65-F5344CB8AC3E}">
        <p14:creationId xmlns:p14="http://schemas.microsoft.com/office/powerpoint/2010/main" val="38488788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E73F67E-5BDF-D967-55C4-2B1DA6560BA3}"/>
              </a:ext>
            </a:extLst>
          </p:cNvPr>
          <p:cNvSpPr>
            <a:spLocks noGrp="1"/>
          </p:cNvSpPr>
          <p:nvPr>
            <p:ph type="title"/>
          </p:nvPr>
        </p:nvSpPr>
        <p:spPr/>
        <p:txBody>
          <a:bodyPr/>
          <a:lstStyle/>
          <a:p>
            <a:r>
              <a:rPr lang="xx-YY"/>
              <a:t>Kategori structural design pattern</a:t>
            </a:r>
            <a:endParaRPr lang="id-ID"/>
          </a:p>
        </p:txBody>
      </p:sp>
      <p:sp>
        <p:nvSpPr>
          <p:cNvPr id="3" name="Tampungan Konten 2">
            <a:extLst>
              <a:ext uri="{FF2B5EF4-FFF2-40B4-BE49-F238E27FC236}">
                <a16:creationId xmlns:a16="http://schemas.microsoft.com/office/drawing/2014/main" id="{B7F5A2A2-57C1-315C-26D3-00754FB99E17}"/>
              </a:ext>
            </a:extLst>
          </p:cNvPr>
          <p:cNvSpPr>
            <a:spLocks noGrp="1"/>
          </p:cNvSpPr>
          <p:nvPr>
            <p:ph idx="1"/>
          </p:nvPr>
        </p:nvSpPr>
        <p:spPr/>
        <p:txBody>
          <a:bodyPr/>
          <a:lstStyle/>
          <a:p>
            <a:r>
              <a:rPr lang="xx-YY">
                <a:solidFill>
                  <a:schemeClr val="accent6">
                    <a:lumMod val="75000"/>
                  </a:schemeClr>
                </a:solidFill>
              </a:rPr>
              <a:t>Adapter</a:t>
            </a:r>
            <a:r>
              <a:rPr lang="xx-YY"/>
              <a:t> : mengubah </a:t>
            </a:r>
            <a:r>
              <a:rPr lang="id-ID"/>
              <a:t>class</a:t>
            </a:r>
            <a:r>
              <a:rPr lang="xx-YY"/>
              <a:t> interface menjadi interface yang diharapkan oleh client atau disebut wrapper.</a:t>
            </a:r>
            <a:endParaRPr lang="id-ID"/>
          </a:p>
          <a:p>
            <a:endParaRPr lang="id-ID"/>
          </a:p>
          <a:p>
            <a:r>
              <a:rPr lang="id-ID">
                <a:solidFill>
                  <a:schemeClr val="accent6">
                    <a:lumMod val="75000"/>
                  </a:schemeClr>
                </a:solidFill>
              </a:rPr>
              <a:t>Composite</a:t>
            </a:r>
            <a:r>
              <a:rPr lang="xx-YY"/>
              <a:t> : memungkinkan kita untuk menyusun object menjadi sebuah structure tree untuk mewakili seluruh bagian dari hierarki object.</a:t>
            </a:r>
            <a:r>
              <a:rPr lang="id-ID"/>
              <a:t> </a:t>
            </a:r>
          </a:p>
          <a:p>
            <a:endParaRPr lang="id-ID"/>
          </a:p>
          <a:p>
            <a:r>
              <a:rPr lang="id-ID">
                <a:solidFill>
                  <a:schemeClr val="accent6">
                    <a:lumMod val="75000"/>
                  </a:schemeClr>
                </a:solidFill>
              </a:rPr>
              <a:t>Proxy</a:t>
            </a:r>
            <a:r>
              <a:rPr lang="xx-YY"/>
              <a:t> : </a:t>
            </a:r>
            <a:r>
              <a:rPr lang="id-ID"/>
              <a:t>menyediakan</a:t>
            </a:r>
            <a:r>
              <a:rPr lang="xx-YY"/>
              <a:t> tempat pengganti atau placeholder untuk object lain. </a:t>
            </a:r>
            <a:endParaRPr lang="id-ID"/>
          </a:p>
          <a:p>
            <a:endParaRPr lang="id-ID"/>
          </a:p>
        </p:txBody>
      </p:sp>
    </p:spTree>
    <p:extLst>
      <p:ext uri="{BB962C8B-B14F-4D97-AF65-F5344CB8AC3E}">
        <p14:creationId xmlns:p14="http://schemas.microsoft.com/office/powerpoint/2010/main" val="2827392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Layar Lebar</PresentationFormat>
  <Slides>39</Slides>
  <Notes>0</Notes>
  <HiddenSlides>0</HiddenSlides>
  <ScaleCrop>false</ScaleCrop>
  <HeadingPairs>
    <vt:vector size="4" baseType="variant">
      <vt:variant>
        <vt:lpstr>Tema</vt:lpstr>
      </vt:variant>
      <vt:variant>
        <vt:i4>1</vt:i4>
      </vt:variant>
      <vt:variant>
        <vt:lpstr>Judul Slide</vt:lpstr>
      </vt:variant>
      <vt:variant>
        <vt:i4>39</vt:i4>
      </vt:variant>
    </vt:vector>
  </HeadingPairs>
  <TitlesOfParts>
    <vt:vector size="40" baseType="lpstr">
      <vt:lpstr>Tema Office</vt:lpstr>
      <vt:lpstr>Design Pattern</vt:lpstr>
      <vt:lpstr>Apa itu design pattern? </vt:lpstr>
      <vt:lpstr>Keuntungan design pattern</vt:lpstr>
      <vt:lpstr>Type of Design Pattern</vt:lpstr>
      <vt:lpstr>Creational design pattern</vt:lpstr>
      <vt:lpstr>Kategori creational design pattern</vt:lpstr>
      <vt:lpstr>Presentasi PowerPoint</vt:lpstr>
      <vt:lpstr>Structural design pattern</vt:lpstr>
      <vt:lpstr>Kategori structural design pattern</vt:lpstr>
      <vt:lpstr>Presentasi PowerPoint</vt:lpstr>
      <vt:lpstr>Behavioral design pattern</vt:lpstr>
      <vt:lpstr>Presentasi PowerPoint</vt:lpstr>
      <vt:lpstr>Presentasi PowerPoint</vt:lpstr>
      <vt:lpstr>Presentasi PowerPoint</vt:lpstr>
      <vt:lpstr>Presentasi PowerPoint</vt:lpstr>
      <vt:lpstr>Contoh penerapan creational</vt:lpstr>
      <vt:lpstr>Presentasi PowerPoint</vt:lpstr>
      <vt:lpstr>Step 1 </vt:lpstr>
      <vt:lpstr>Step 2</vt:lpstr>
      <vt:lpstr>Presentasi PowerPoint</vt:lpstr>
      <vt:lpstr>Step 3</vt:lpstr>
      <vt:lpstr>Step 4</vt:lpstr>
      <vt:lpstr>Hasil ketika di run</vt:lpstr>
      <vt:lpstr>Contoh penerapan behavioral</vt:lpstr>
      <vt:lpstr>Presentasi PowerPoint</vt:lpstr>
      <vt:lpstr>Step 1</vt:lpstr>
      <vt:lpstr>Step 2 </vt:lpstr>
      <vt:lpstr>Presentasi PowerPoint</vt:lpstr>
      <vt:lpstr>Step 3</vt:lpstr>
      <vt:lpstr>Step 4</vt:lpstr>
      <vt:lpstr>Hasil ketika di run</vt:lpstr>
      <vt:lpstr>Contoh penerapan structural</vt:lpstr>
      <vt:lpstr>Presentasi PowerPoint</vt:lpstr>
      <vt:lpstr>Step 1</vt:lpstr>
      <vt:lpstr>Step 2</vt:lpstr>
      <vt:lpstr>Presentasi PowerPoint</vt:lpstr>
      <vt:lpstr>Step 3</vt:lpstr>
      <vt:lpstr>Hasil ketika di run</vt:lpstr>
      <vt:lpstr>Info lebih lengkap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Pengguna Tidak dikenal</dc:creator>
  <cp:lastModifiedBy>Eka Devi Prasetiya</cp:lastModifiedBy>
  <cp:revision>11</cp:revision>
  <dcterms:created xsi:type="dcterms:W3CDTF">2022-07-17T14:06:28Z</dcterms:created>
  <dcterms:modified xsi:type="dcterms:W3CDTF">2022-07-18T01:49:24Z</dcterms:modified>
</cp:coreProperties>
</file>