
<file path=[Content_Types].xml><?xml version="1.0" encoding="utf-8"?>
<Types xmlns="http://schemas.openxmlformats.org/package/2006/content-types">
  <Override PartName="/_rels/.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jpeg" ContentType="image/jpe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41" name="" descr=""/>
          <p:cNvPicPr/>
          <p:nvPr/>
        </p:nvPicPr>
        <p:blipFill>
          <a:blip r:embed="rId2"/>
          <a:stretch/>
        </p:blipFill>
        <p:spPr>
          <a:xfrm>
            <a:off x="2079000" y="1604520"/>
            <a:ext cx="4984920" cy="3977280"/>
          </a:xfrm>
          <a:prstGeom prst="rect">
            <a:avLst/>
          </a:prstGeom>
          <a:ln>
            <a:noFill/>
          </a:ln>
        </p:spPr>
      </p:pic>
      <p:pic>
        <p:nvPicPr>
          <p:cNvPr id="42"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7"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1"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82" name="" descr=""/>
          <p:cNvPicPr/>
          <p:nvPr/>
        </p:nvPicPr>
        <p:blipFill>
          <a:blip r:embed="rId2"/>
          <a:stretch/>
        </p:blipFill>
        <p:spPr>
          <a:xfrm>
            <a:off x="2079000" y="1604520"/>
            <a:ext cx="4984920" cy="3977280"/>
          </a:xfrm>
          <a:prstGeom prst="rect">
            <a:avLst/>
          </a:prstGeom>
          <a:ln>
            <a:noFill/>
          </a:ln>
        </p:spPr>
      </p:pic>
      <p:pic>
        <p:nvPicPr>
          <p:cNvPr id="83"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21600" y="-10800"/>
            <a:ext cx="9233640" cy="6929640"/>
          </a:xfrm>
          <a:prstGeom prst="rect">
            <a:avLst/>
          </a:prstGeom>
          <a:ln w="9360">
            <a:noFill/>
          </a:ln>
        </p:spPr>
      </p:pic>
      <p:sp>
        <p:nvSpPr>
          <p:cNvPr id="1" name="Line 1"/>
          <p:cNvSpPr/>
          <p:nvPr/>
        </p:nvSpPr>
        <p:spPr>
          <a:xfrm>
            <a:off x="-25200" y="6461640"/>
            <a:ext cx="9235080" cy="360"/>
          </a:xfrm>
          <a:prstGeom prst="line">
            <a:avLst/>
          </a:prstGeom>
          <a:ln>
            <a:solidFill>
              <a:srgbClr val="87898a"/>
            </a:solidFill>
            <a:round/>
          </a:ln>
        </p:spPr>
        <p:style>
          <a:lnRef idx="1">
            <a:schemeClr val="accent2"/>
          </a:lnRef>
          <a:fillRef idx="0">
            <a:schemeClr val="accent2"/>
          </a:fillRef>
          <a:effectRef idx="0">
            <a:schemeClr val="accent2"/>
          </a:effectRef>
          <a:fontRef idx="minor"/>
        </p:style>
      </p:sp>
      <p:pic>
        <p:nvPicPr>
          <p:cNvPr id="2" name="Picture 2" descr=""/>
          <p:cNvPicPr/>
          <p:nvPr/>
        </p:nvPicPr>
        <p:blipFill>
          <a:blip r:embed="rId3"/>
          <a:stretch/>
        </p:blipFill>
        <p:spPr>
          <a:xfrm>
            <a:off x="3481560" y="6564240"/>
            <a:ext cx="2179440" cy="290880"/>
          </a:xfrm>
          <a:prstGeom prst="rect">
            <a:avLst/>
          </a:prstGeom>
          <a:ln>
            <a:noFill/>
          </a:ln>
        </p:spPr>
      </p:pic>
      <p:sp>
        <p:nvSpPr>
          <p:cNvPr id="3" name="CustomShape 2" hidden="1"/>
          <p:cNvSpPr/>
          <p:nvPr/>
        </p:nvSpPr>
        <p:spPr>
          <a:xfrm>
            <a:off x="380880" y="6655320"/>
            <a:ext cx="912600" cy="241200"/>
          </a:xfrm>
          <a:prstGeom prst="rect">
            <a:avLst/>
          </a:prstGeom>
          <a:noFill/>
          <a:ln>
            <a:noFill/>
          </a:ln>
        </p:spPr>
        <p:style>
          <a:lnRef idx="0"/>
          <a:fillRef idx="0"/>
          <a:effectRef idx="0"/>
          <a:fontRef idx="minor"/>
        </p:style>
        <p:txBody>
          <a:bodyPr lIns="90000" rIns="90000" tIns="45000" bIns="45000"/>
          <a:p>
            <a:pPr>
              <a:lnSpc>
                <a:spcPct val="100000"/>
              </a:lnSpc>
            </a:pPr>
            <a:r>
              <a:rPr b="0" lang="en-IN" sz="1000" spc="-1" strike="noStrike">
                <a:solidFill>
                  <a:srgbClr val="898d9e"/>
                </a:solidFill>
                <a:uFill>
                  <a:solidFill>
                    <a:srgbClr val="ffffff"/>
                  </a:solidFill>
                </a:uFill>
                <a:latin typeface="Arial"/>
                <a:ea typeface="DejaVu Sans"/>
              </a:rPr>
              <a:t>Printed:</a:t>
            </a:r>
            <a:endParaRPr b="0" lang="en-IN" sz="1800" spc="-1" strike="noStrike">
              <a:solidFill>
                <a:srgbClr val="000000"/>
              </a:solidFill>
              <a:uFill>
                <a:solidFill>
                  <a:srgbClr val="ffffff"/>
                </a:solidFill>
              </a:uFill>
              <a:latin typeface="Arial"/>
            </a:endParaRPr>
          </a:p>
        </p:txBody>
      </p:sp>
      <p:pic>
        <p:nvPicPr>
          <p:cNvPr id="4" name="Picture 8" descr=""/>
          <p:cNvPicPr/>
          <p:nvPr/>
        </p:nvPicPr>
        <p:blipFill>
          <a:blip r:embed="rId4"/>
          <a:srcRect l="0" t="0" r="0" b="32220"/>
          <a:stretch/>
        </p:blipFill>
        <p:spPr>
          <a:xfrm>
            <a:off x="0" y="0"/>
            <a:ext cx="9142200" cy="4646520"/>
          </a:xfrm>
          <a:prstGeom prst="rect">
            <a:avLst/>
          </a:prstGeom>
          <a:ln>
            <a:noFill/>
          </a:ln>
        </p:spPr>
      </p:pic>
      <p:pic>
        <p:nvPicPr>
          <p:cNvPr id="5" name="Picture 3" descr=""/>
          <p:cNvPicPr/>
          <p:nvPr/>
        </p:nvPicPr>
        <p:blipFill>
          <a:blip r:embed="rId5"/>
          <a:srcRect l="0" t="0" r="73929" b="0"/>
          <a:stretch/>
        </p:blipFill>
        <p:spPr>
          <a:xfrm>
            <a:off x="7815960" y="6274440"/>
            <a:ext cx="727560" cy="581760"/>
          </a:xfrm>
          <a:prstGeom prst="rect">
            <a:avLst/>
          </a:prstGeom>
          <a:ln>
            <a:noFill/>
          </a:ln>
        </p:spPr>
      </p:pic>
      <p:sp>
        <p:nvSpPr>
          <p:cNvPr id="6" name="CustomShape 3"/>
          <p:cNvSpPr/>
          <p:nvPr/>
        </p:nvSpPr>
        <p:spPr>
          <a:xfrm>
            <a:off x="380880" y="6611760"/>
            <a:ext cx="912600" cy="241200"/>
          </a:xfrm>
          <a:prstGeom prst="rect">
            <a:avLst/>
          </a:prstGeom>
          <a:noFill/>
          <a:ln>
            <a:noFill/>
          </a:ln>
        </p:spPr>
        <p:style>
          <a:lnRef idx="0"/>
          <a:fillRef idx="0"/>
          <a:effectRef idx="0"/>
          <a:fontRef idx="minor"/>
        </p:style>
        <p:txBody>
          <a:bodyPr lIns="90000" rIns="90000" tIns="45000" bIns="45000"/>
          <a:p>
            <a:pPr>
              <a:lnSpc>
                <a:spcPct val="100000"/>
              </a:lnSpc>
            </a:pPr>
            <a:r>
              <a:rPr b="0" lang="en-IN" sz="1000" spc="-1" strike="noStrike">
                <a:solidFill>
                  <a:srgbClr val="898d9e"/>
                </a:solidFill>
                <a:uFill>
                  <a:solidFill>
                    <a:srgbClr val="ffffff"/>
                  </a:solidFill>
                </a:uFill>
                <a:latin typeface="Arial"/>
                <a:ea typeface="DejaVu Sans"/>
              </a:rPr>
              <a:t>Printed:</a:t>
            </a:r>
            <a:endParaRPr b="0" lang="en-IN" sz="1800" spc="-1" strike="noStrike">
              <a:solidFill>
                <a:srgbClr val="000000"/>
              </a:solidFill>
              <a:uFill>
                <a:solidFill>
                  <a:srgbClr val="ffffff"/>
                </a:solidFill>
              </a:uFill>
              <a:latin typeface="Arial"/>
            </a:endParaRPr>
          </a:p>
        </p:txBody>
      </p:sp>
      <p:sp>
        <p:nvSpPr>
          <p:cNvPr id="7" name="PlaceHolder 4"/>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8"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2" descr=""/>
          <p:cNvPicPr/>
          <p:nvPr/>
        </p:nvPicPr>
        <p:blipFill>
          <a:blip r:embed="rId2"/>
          <a:stretch/>
        </p:blipFill>
        <p:spPr>
          <a:xfrm>
            <a:off x="-21600" y="-10800"/>
            <a:ext cx="9233640" cy="6929640"/>
          </a:xfrm>
          <a:prstGeom prst="rect">
            <a:avLst/>
          </a:prstGeom>
          <a:ln w="9360">
            <a:noFill/>
          </a:ln>
        </p:spPr>
      </p:pic>
      <p:sp>
        <p:nvSpPr>
          <p:cNvPr id="44" name="Line 1"/>
          <p:cNvSpPr/>
          <p:nvPr/>
        </p:nvSpPr>
        <p:spPr>
          <a:xfrm>
            <a:off x="-25200" y="6461640"/>
            <a:ext cx="9235080" cy="360"/>
          </a:xfrm>
          <a:prstGeom prst="line">
            <a:avLst/>
          </a:prstGeom>
          <a:ln>
            <a:solidFill>
              <a:srgbClr val="87898a"/>
            </a:solidFill>
            <a:round/>
          </a:ln>
        </p:spPr>
        <p:style>
          <a:lnRef idx="1">
            <a:schemeClr val="accent2"/>
          </a:lnRef>
          <a:fillRef idx="0">
            <a:schemeClr val="accent2"/>
          </a:fillRef>
          <a:effectRef idx="0">
            <a:schemeClr val="accent2"/>
          </a:effectRef>
          <a:fontRef idx="minor"/>
        </p:style>
      </p:sp>
      <p:pic>
        <p:nvPicPr>
          <p:cNvPr id="45" name="Picture 2" descr=""/>
          <p:cNvPicPr/>
          <p:nvPr/>
        </p:nvPicPr>
        <p:blipFill>
          <a:blip r:embed="rId3"/>
          <a:stretch/>
        </p:blipFill>
        <p:spPr>
          <a:xfrm>
            <a:off x="3481560" y="6564240"/>
            <a:ext cx="2179440" cy="290880"/>
          </a:xfrm>
          <a:prstGeom prst="rect">
            <a:avLst/>
          </a:prstGeom>
          <a:ln>
            <a:noFill/>
          </a:ln>
        </p:spPr>
      </p:pic>
      <p:sp>
        <p:nvSpPr>
          <p:cNvPr id="46" name="CustomShape 2"/>
          <p:cNvSpPr/>
          <p:nvPr/>
        </p:nvSpPr>
        <p:spPr>
          <a:xfrm>
            <a:off x="380880" y="6655320"/>
            <a:ext cx="912600" cy="241200"/>
          </a:xfrm>
          <a:prstGeom prst="rect">
            <a:avLst/>
          </a:prstGeom>
          <a:noFill/>
          <a:ln>
            <a:noFill/>
          </a:ln>
        </p:spPr>
        <p:style>
          <a:lnRef idx="0"/>
          <a:fillRef idx="0"/>
          <a:effectRef idx="0"/>
          <a:fontRef idx="minor"/>
        </p:style>
        <p:txBody>
          <a:bodyPr lIns="90000" rIns="90000" tIns="45000" bIns="45000"/>
          <a:p>
            <a:pPr>
              <a:lnSpc>
                <a:spcPct val="100000"/>
              </a:lnSpc>
            </a:pPr>
            <a:r>
              <a:rPr b="0" lang="en-IN" sz="1000" spc="-1" strike="noStrike">
                <a:solidFill>
                  <a:srgbClr val="898d9e"/>
                </a:solidFill>
                <a:uFill>
                  <a:solidFill>
                    <a:srgbClr val="ffffff"/>
                  </a:solidFill>
                </a:uFill>
                <a:latin typeface="Arial"/>
                <a:ea typeface="DejaVu Sans"/>
              </a:rPr>
              <a:t>Printed:</a:t>
            </a:r>
            <a:endParaRPr b="0" lang="en-IN" sz="1800" spc="-1" strike="noStrike">
              <a:solidFill>
                <a:srgbClr val="000000"/>
              </a:solidFill>
              <a:uFill>
                <a:solidFill>
                  <a:srgbClr val="ffffff"/>
                </a:solidFill>
              </a:uFill>
              <a:latin typeface="Arial"/>
            </a:endParaRPr>
          </a:p>
        </p:txBody>
      </p:sp>
      <p:sp>
        <p:nvSpPr>
          <p:cNvPr id="47" name="CustomShape 3"/>
          <p:cNvSpPr/>
          <p:nvPr/>
        </p:nvSpPr>
        <p:spPr>
          <a:xfrm>
            <a:off x="3374640" y="6662160"/>
            <a:ext cx="2404080" cy="194040"/>
          </a:xfrm>
          <a:prstGeom prst="rect">
            <a:avLst/>
          </a:prstGeom>
          <a:solidFill>
            <a:schemeClr val="bg1"/>
          </a:solidFill>
          <a:ln w="12600">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8" name="PlaceHolder 4"/>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a:t>
            </a:r>
            <a:r>
              <a:rPr b="0" lang="en-IN" sz="4400" spc="-1" strike="noStrike">
                <a:solidFill>
                  <a:srgbClr val="000000"/>
                </a:solidFill>
                <a:uFill>
                  <a:solidFill>
                    <a:srgbClr val="ffffff"/>
                  </a:solidFill>
                </a:uFill>
                <a:latin typeface="Arial"/>
              </a:rPr>
              <a:t>to </a:t>
            </a:r>
            <a:r>
              <a:rPr b="0" lang="en-IN" sz="4400" spc="-1" strike="noStrike">
                <a:solidFill>
                  <a:srgbClr val="000000"/>
                </a:solidFill>
                <a:uFill>
                  <a:solidFill>
                    <a:srgbClr val="ffffff"/>
                  </a:solidFill>
                </a:uFill>
                <a:latin typeface="Arial"/>
              </a:rPr>
              <a:t>edit </a:t>
            </a:r>
            <a:r>
              <a:rPr b="0" lang="en-IN" sz="4400" spc="-1" strike="noStrike">
                <a:solidFill>
                  <a:srgbClr val="000000"/>
                </a:solidFill>
                <a:uFill>
                  <a:solidFill>
                    <a:srgbClr val="ffffff"/>
                  </a:solidFill>
                </a:uFill>
                <a:latin typeface="Arial"/>
              </a:rPr>
              <a:t>the </a:t>
            </a:r>
            <a:r>
              <a:rPr b="0" lang="en-IN" sz="4400" spc="-1" strike="noStrike">
                <a:solidFill>
                  <a:srgbClr val="000000"/>
                </a:solidFill>
                <a:uFill>
                  <a:solidFill>
                    <a:srgbClr val="ffffff"/>
                  </a:solidFill>
                </a:uFill>
                <a:latin typeface="Arial"/>
              </a:rPr>
              <a:t>title </a:t>
            </a:r>
            <a:r>
              <a:rPr b="0" lang="en-IN" sz="4400" spc="-1" strike="noStrike">
                <a:solidFill>
                  <a:srgbClr val="000000"/>
                </a:solidFill>
                <a:uFill>
                  <a:solidFill>
                    <a:srgbClr val="ffffff"/>
                  </a:solidFill>
                </a:uFill>
                <a:latin typeface="Arial"/>
              </a:rPr>
              <a:t>text </a:t>
            </a:r>
            <a:r>
              <a:rPr b="0" lang="en-IN" sz="4400" spc="-1" strike="noStrike">
                <a:solidFill>
                  <a:srgbClr val="000000"/>
                </a:solidFill>
                <a:uFill>
                  <a:solidFill>
                    <a:srgbClr val="ffffff"/>
                  </a:solidFill>
                </a:uFill>
                <a:latin typeface="Arial"/>
              </a:rPr>
              <a:t>forma</a:t>
            </a:r>
            <a:r>
              <a:rPr b="0" lang="en-IN" sz="4400" spc="-1" strike="noStrike">
                <a:solidFill>
                  <a:srgbClr val="000000"/>
                </a:solidFill>
                <a:uFill>
                  <a:solidFill>
                    <a:srgbClr val="ffffff"/>
                  </a:solidFill>
                </a:uFill>
                <a:latin typeface="Arial"/>
              </a:rPr>
              <a:t>t</a:t>
            </a:r>
            <a:endParaRPr b="0" lang="en-IN" sz="4400" spc="-1" strike="noStrike">
              <a:solidFill>
                <a:srgbClr val="000000"/>
              </a:solidFill>
              <a:uFill>
                <a:solidFill>
                  <a:srgbClr val="ffffff"/>
                </a:solidFill>
              </a:uFill>
              <a:latin typeface="Arial"/>
            </a:endParaRPr>
          </a:p>
        </p:txBody>
      </p:sp>
      <p:sp>
        <p:nvSpPr>
          <p:cNvPr id="49"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79280" y="2035440"/>
            <a:ext cx="8559720" cy="5972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3000" spc="-1" strike="noStrike">
                <a:solidFill>
                  <a:srgbClr val="ffffff"/>
                </a:solidFill>
                <a:uFill>
                  <a:solidFill>
                    <a:srgbClr val="ffffff"/>
                  </a:solidFill>
                </a:uFill>
                <a:latin typeface="Arial"/>
                <a:ea typeface="Calibri"/>
              </a:rPr>
              <a:t>American Express Campus Analyze This 2017</a:t>
            </a:r>
            <a:endParaRPr b="0" lang="en-IN" sz="1800" spc="-1" strike="noStrike">
              <a:solidFill>
                <a:srgbClr val="000000"/>
              </a:solidFill>
              <a:uFill>
                <a:solidFill>
                  <a:srgbClr val="ffffff"/>
                </a:solidFill>
              </a:uFill>
              <a:latin typeface="Arial"/>
            </a:endParaRPr>
          </a:p>
        </p:txBody>
      </p:sp>
      <p:sp>
        <p:nvSpPr>
          <p:cNvPr id="85" name="CustomShape 2"/>
          <p:cNvSpPr/>
          <p:nvPr/>
        </p:nvSpPr>
        <p:spPr>
          <a:xfrm>
            <a:off x="605160" y="3004560"/>
            <a:ext cx="8090280" cy="5972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000" spc="-1" strike="noStrike">
                <a:solidFill>
                  <a:srgbClr val="ffffff"/>
                </a:solidFill>
                <a:uFill>
                  <a:solidFill>
                    <a:srgbClr val="ffffff"/>
                  </a:solidFill>
                </a:uFill>
                <a:latin typeface="Arial"/>
                <a:ea typeface="Calibri"/>
              </a:rPr>
              <a:t>Submission Deck </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87720" y="24480"/>
            <a:ext cx="8351280" cy="5472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ffffff"/>
                </a:solidFill>
                <a:uFill>
                  <a:solidFill>
                    <a:srgbClr val="ffffff"/>
                  </a:solidFill>
                </a:uFill>
                <a:latin typeface="Arial"/>
                <a:ea typeface="Calibri"/>
              </a:rPr>
              <a:t>Team Details</a:t>
            </a:r>
            <a:endParaRPr b="0" lang="en-IN" sz="1800" spc="-1" strike="noStrike">
              <a:solidFill>
                <a:srgbClr val="000000"/>
              </a:solidFill>
              <a:uFill>
                <a:solidFill>
                  <a:srgbClr val="ffffff"/>
                </a:solidFill>
              </a:uFill>
              <a:latin typeface="Arial"/>
            </a:endParaRPr>
          </a:p>
        </p:txBody>
      </p:sp>
      <p:graphicFrame>
        <p:nvGraphicFramePr>
          <p:cNvPr id="87" name="Table 2"/>
          <p:cNvGraphicFramePr/>
          <p:nvPr/>
        </p:nvGraphicFramePr>
        <p:xfrm>
          <a:off x="584280" y="2530440"/>
          <a:ext cx="8229240" cy="1543320"/>
        </p:xfrm>
        <a:graphic>
          <a:graphicData uri="http://schemas.openxmlformats.org/drawingml/2006/table">
            <a:tbl>
              <a:tblPr/>
              <a:tblGrid>
                <a:gridCol w="1645920"/>
                <a:gridCol w="1645920"/>
                <a:gridCol w="1645920"/>
                <a:gridCol w="1645920"/>
                <a:gridCol w="1645920"/>
              </a:tblGrid>
              <a:tr h="347760">
                <a:tc>
                  <a:txBody>
                    <a:bodyPr/>
                    <a:p>
                      <a:pPr>
                        <a:lnSpc>
                          <a:spcPct val="100000"/>
                        </a:lnSpc>
                      </a:pPr>
                      <a:r>
                        <a:rPr b="0" lang="en-IN" sz="1800" spc="-1" strike="noStrike">
                          <a:solidFill>
                            <a:srgbClr val="000000"/>
                          </a:solidFill>
                          <a:uFill>
                            <a:solidFill>
                              <a:srgbClr val="ffffff"/>
                            </a:solidFill>
                          </a:uFill>
                          <a:latin typeface="Arial"/>
                        </a:rPr>
                        <a:t>Name </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pPr>
                        <a:lnSpc>
                          <a:spcPct val="100000"/>
                        </a:lnSpc>
                      </a:pPr>
                      <a:r>
                        <a:rPr b="0" lang="en-IN" sz="1800" spc="-1" strike="noStrike">
                          <a:solidFill>
                            <a:srgbClr val="000000"/>
                          </a:solidFill>
                          <a:uFill>
                            <a:solidFill>
                              <a:srgbClr val="ffffff"/>
                            </a:solidFill>
                          </a:uFill>
                          <a:latin typeface="Arial"/>
                        </a:rPr>
                        <a:t>Campus</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pPr>
                        <a:lnSpc>
                          <a:spcPct val="100000"/>
                        </a:lnSpc>
                      </a:pPr>
                      <a:r>
                        <a:rPr b="0" lang="en-IN" sz="1800" spc="-1" strike="noStrike">
                          <a:solidFill>
                            <a:srgbClr val="000000"/>
                          </a:solidFill>
                          <a:uFill>
                            <a:solidFill>
                              <a:srgbClr val="ffffff"/>
                            </a:solidFill>
                          </a:uFill>
                          <a:latin typeface="Arial"/>
                        </a:rPr>
                        <a:t>Roll No.</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pPr>
                        <a:lnSpc>
                          <a:spcPct val="100000"/>
                        </a:lnSpc>
                      </a:pPr>
                      <a:r>
                        <a:rPr b="0" lang="en-IN" sz="1800" spc="-1" strike="noStrike">
                          <a:solidFill>
                            <a:srgbClr val="000000"/>
                          </a:solidFill>
                          <a:uFill>
                            <a:solidFill>
                              <a:srgbClr val="ffffff"/>
                            </a:solidFill>
                          </a:uFill>
                          <a:latin typeface="Arial"/>
                        </a:rPr>
                        <a:t>Mobile No. </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pPr>
                        <a:lnSpc>
                          <a:spcPct val="100000"/>
                        </a:lnSpc>
                      </a:pPr>
                      <a:r>
                        <a:rPr b="0" lang="en-IN" sz="1800" spc="-1" strike="noStrike">
                          <a:solidFill>
                            <a:srgbClr val="000000"/>
                          </a:solidFill>
                          <a:uFill>
                            <a:solidFill>
                              <a:srgbClr val="ffffff"/>
                            </a:solidFill>
                          </a:uFill>
                          <a:latin typeface="Arial"/>
                        </a:rPr>
                        <a:t>Email Id</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597960">
                <a:tc>
                  <a:txBody>
                    <a:bodyPr/>
                    <a:p>
                      <a:r>
                        <a:rPr b="0" lang="en-IN" sz="1800" spc="-1" strike="noStrike">
                          <a:solidFill>
                            <a:srgbClr val="000000"/>
                          </a:solidFill>
                          <a:uFill>
                            <a:solidFill>
                              <a:srgbClr val="ffffff"/>
                            </a:solidFill>
                          </a:uFill>
                          <a:latin typeface="Times New Roman"/>
                        </a:rPr>
                        <a:t>Ekagra Ranjan</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Times New Roman"/>
                        </a:rPr>
                        <a:t>IIT Guwahati</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Times New Roman"/>
                        </a:rPr>
                        <a:t>160102023</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Times New Roman"/>
                        </a:rPr>
                        <a:t>9957996823</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Times New Roman"/>
                        </a:rPr>
                        <a:t>1agra.ranjan@gmail.com</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597960">
                <a:tc>
                  <a:txBody>
                    <a:bodyPr/>
                    <a:p>
                      <a:r>
                        <a:rPr b="0" lang="en-IN" sz="1800" spc="-1" strike="noStrike">
                          <a:solidFill>
                            <a:srgbClr val="000000"/>
                          </a:solidFill>
                          <a:uFill>
                            <a:solidFill>
                              <a:srgbClr val="ffffff"/>
                            </a:solidFill>
                          </a:uFill>
                          <a:latin typeface="Times New Roman"/>
                        </a:rPr>
                        <a:t>Ameya Daigavane</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Times New Roman"/>
                        </a:rPr>
                        <a:t>IIT Guwahati</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Times New Roman"/>
                        </a:rPr>
                        <a:t>160101082</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Times New Roman"/>
                        </a:rPr>
                        <a:t>9731154415</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800" spc="-1" strike="noStrike">
                          <a:solidFill>
                            <a:srgbClr val="000000"/>
                          </a:solidFill>
                          <a:uFill>
                            <a:solidFill>
                              <a:srgbClr val="ffffff"/>
                            </a:solidFill>
                          </a:uFill>
                          <a:latin typeface="Times New Roman"/>
                        </a:rPr>
                        <a:t>ameya.d.98@gmail.com</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bl>
          </a:graphicData>
        </a:graphic>
      </p:graphicFrame>
      <p:sp>
        <p:nvSpPr>
          <p:cNvPr id="88" name="CustomShape 3"/>
          <p:cNvSpPr/>
          <p:nvPr/>
        </p:nvSpPr>
        <p:spPr>
          <a:xfrm>
            <a:off x="600120" y="1285920"/>
            <a:ext cx="3612960" cy="45468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u="sng">
                <a:solidFill>
                  <a:srgbClr val="000000"/>
                </a:solidFill>
                <a:uFill>
                  <a:solidFill>
                    <a:srgbClr val="ffffff"/>
                  </a:solidFill>
                </a:uFill>
                <a:latin typeface="Arial"/>
                <a:ea typeface="DejaVu Sans"/>
              </a:rPr>
              <a:t>Team Name</a:t>
            </a:r>
            <a:r>
              <a:rPr b="1" lang="en-IN" sz="24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87720" y="24480"/>
            <a:ext cx="8351280" cy="5472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ffffff"/>
                </a:solidFill>
                <a:uFill>
                  <a:solidFill>
                    <a:srgbClr val="ffffff"/>
                  </a:solidFill>
                </a:uFill>
                <a:latin typeface="Arial"/>
                <a:ea typeface="Calibri"/>
              </a:rPr>
              <a:t>Estimation Technique Used</a:t>
            </a:r>
            <a:endParaRPr b="0" lang="en-IN" sz="1800" spc="-1" strike="noStrike">
              <a:solidFill>
                <a:srgbClr val="000000"/>
              </a:solidFill>
              <a:uFill>
                <a:solidFill>
                  <a:srgbClr val="ffffff"/>
                </a:solidFill>
              </a:uFill>
              <a:latin typeface="Arial"/>
            </a:endParaRPr>
          </a:p>
        </p:txBody>
      </p:sp>
      <p:sp>
        <p:nvSpPr>
          <p:cNvPr id="90" name="CustomShape 2"/>
          <p:cNvSpPr/>
          <p:nvPr/>
        </p:nvSpPr>
        <p:spPr>
          <a:xfrm>
            <a:off x="197280" y="752400"/>
            <a:ext cx="8803440" cy="191700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uFill>
                  <a:solidFill>
                    <a:srgbClr val="ffffff"/>
                  </a:solidFill>
                </a:uFill>
                <a:latin typeface="Calibri"/>
                <a:ea typeface="DejaVu Sans"/>
              </a:rPr>
              <a:t>Please provide the estimation/modeling technique(s) used to arrive at the solution/equation.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1" name="CustomShape 3"/>
          <p:cNvSpPr/>
          <p:nvPr/>
        </p:nvSpPr>
        <p:spPr>
          <a:xfrm>
            <a:off x="288000" y="2259000"/>
            <a:ext cx="8350560" cy="40755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DejaVu Sans Light"/>
                <a:ea typeface="DejaVu Sans"/>
              </a:rPr>
              <a:t>We used a </a:t>
            </a:r>
            <a:r>
              <a:rPr b="1" lang="en-IN" sz="1800" spc="-1" strike="noStrike">
                <a:solidFill>
                  <a:srgbClr val="000000"/>
                </a:solidFill>
                <a:uFill>
                  <a:solidFill>
                    <a:srgbClr val="ffffff"/>
                  </a:solidFill>
                </a:uFill>
                <a:latin typeface="DejaVu Sans Light"/>
                <a:ea typeface="DejaVu Sans"/>
              </a:rPr>
              <a:t>Gradient Boosting Machine</a:t>
            </a:r>
            <a:r>
              <a:rPr b="0" lang="en-IN" sz="1800" spc="-1" strike="noStrike">
                <a:solidFill>
                  <a:srgbClr val="000000"/>
                </a:solidFill>
                <a:uFill>
                  <a:solidFill>
                    <a:srgbClr val="ffffff"/>
                  </a:solidFill>
                </a:uFill>
                <a:latin typeface="DejaVu Sans Light"/>
                <a:ea typeface="DejaVu Sans"/>
              </a:rPr>
              <a:t> – implementing the </a:t>
            </a:r>
            <a:r>
              <a:rPr b="1" lang="en-IN" sz="1800" spc="-1" strike="noStrike">
                <a:solidFill>
                  <a:srgbClr val="000000"/>
                </a:solidFill>
                <a:uFill>
                  <a:solidFill>
                    <a:srgbClr val="ffffff"/>
                  </a:solidFill>
                </a:uFill>
                <a:latin typeface="DejaVu Sans Light"/>
                <a:ea typeface="DejaVu Sans"/>
              </a:rPr>
              <a:t>xgboost</a:t>
            </a:r>
            <a:r>
              <a:rPr b="0" i="1" lang="en-IN" sz="1800" spc="-1" strike="noStrike">
                <a:solidFill>
                  <a:srgbClr val="000000"/>
                </a:solidFill>
                <a:uFill>
                  <a:solidFill>
                    <a:srgbClr val="ffffff"/>
                  </a:solidFill>
                </a:uFill>
                <a:latin typeface="DejaVu Sans Light"/>
                <a:ea typeface="DejaVu Sans"/>
              </a:rPr>
              <a:t> </a:t>
            </a:r>
            <a:r>
              <a:rPr b="0" lang="en-IN" sz="1800" spc="-1" strike="noStrike">
                <a:solidFill>
                  <a:srgbClr val="000000"/>
                </a:solidFill>
                <a:uFill>
                  <a:solidFill>
                    <a:srgbClr val="ffffff"/>
                  </a:solidFill>
                </a:uFill>
                <a:latin typeface="DejaVu Sans Light"/>
                <a:ea typeface="DejaVu Sans"/>
              </a:rPr>
              <a:t>Python library.</a:t>
            </a:r>
            <a:endParaRPr b="0" lang="en-IN" sz="1800" spc="-1" strike="noStrike">
              <a:solidFill>
                <a:srgbClr val="000000"/>
              </a:solidFill>
              <a:uFill>
                <a:solidFill>
                  <a:srgbClr val="ffffff"/>
                </a:solidFill>
              </a:uFill>
              <a:latin typeface="Arial"/>
            </a:endParaRPr>
          </a:p>
          <a:p>
            <a:r>
              <a:rPr b="0" i="1" lang="en-IN" sz="1800" spc="-1" strike="noStrike">
                <a:solidFill>
                  <a:srgbClr val="000000"/>
                </a:solidFill>
                <a:uFill>
                  <a:solidFill>
                    <a:srgbClr val="ffffff"/>
                  </a:solidFill>
                </a:uFill>
                <a:latin typeface="DejaVu Sans Light"/>
                <a:ea typeface="DejaVu Sans"/>
              </a:rPr>
              <a:t>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DejaVu Sans Light"/>
                <a:ea typeface="DejaVu Sans"/>
              </a:rPr>
              <a:t>A </a:t>
            </a:r>
            <a:r>
              <a:rPr b="1" lang="en-IN" sz="1800" spc="-1" strike="noStrike">
                <a:solidFill>
                  <a:srgbClr val="000000"/>
                </a:solidFill>
                <a:uFill>
                  <a:solidFill>
                    <a:srgbClr val="ffffff"/>
                  </a:solidFill>
                </a:uFill>
                <a:latin typeface="DejaVu Sans Light"/>
                <a:ea typeface="DejaVu Sans"/>
              </a:rPr>
              <a:t>Gradient Boosting Machine</a:t>
            </a:r>
            <a:r>
              <a:rPr b="0" lang="en-IN" sz="1800" spc="-1" strike="noStrike">
                <a:solidFill>
                  <a:srgbClr val="000000"/>
                </a:solidFill>
                <a:uFill>
                  <a:solidFill>
                    <a:srgbClr val="ffffff"/>
                  </a:solidFill>
                </a:uFill>
                <a:latin typeface="DejaVu Sans Light"/>
                <a:ea typeface="DejaVu Sans"/>
              </a:rPr>
              <a:t> iteratively trains decision trees, and ensembles them (essentially combining their predictions), all while minimizing the error function (in our case, the ‘softmax’ function) at each step.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DejaVu Sans Light"/>
                <a:ea typeface="DejaVu Sans"/>
              </a:rPr>
              <a:t>The </a:t>
            </a:r>
            <a:r>
              <a:rPr b="1" lang="en-IN" sz="1800" spc="-1" strike="noStrike">
                <a:solidFill>
                  <a:srgbClr val="000000"/>
                </a:solidFill>
                <a:uFill>
                  <a:solidFill>
                    <a:srgbClr val="ffffff"/>
                  </a:solidFill>
                </a:uFill>
                <a:latin typeface="DejaVu Sans Light"/>
                <a:ea typeface="DejaVu Sans"/>
              </a:rPr>
              <a:t>xgboost </a:t>
            </a:r>
            <a:r>
              <a:rPr b="0" lang="en-IN" sz="1800" spc="-1" strike="noStrike">
                <a:solidFill>
                  <a:srgbClr val="000000"/>
                </a:solidFill>
                <a:uFill>
                  <a:solidFill>
                    <a:srgbClr val="ffffff"/>
                  </a:solidFill>
                </a:uFill>
                <a:latin typeface="DejaVu Sans Light"/>
                <a:ea typeface="DejaVu Sans"/>
              </a:rPr>
              <a:t>library provides an out-of-the-box implementation of a GBM.It is a form of extreme Gradient Boosting.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DejaVu Sans Light"/>
                <a:ea typeface="DejaVu Sans"/>
              </a:rPr>
              <a:t>We used transformation(log or cuberoot) to make the distribution Gaussian as well as normalized 21 feature columns, whiich we got  after removing, and combining some of the input data – explained in the following slides.</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87720" y="24480"/>
            <a:ext cx="8351280" cy="5472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ffffff"/>
                </a:solidFill>
                <a:uFill>
                  <a:solidFill>
                    <a:srgbClr val="ffffff"/>
                  </a:solidFill>
                </a:uFill>
                <a:latin typeface="Arial"/>
                <a:ea typeface="Calibri"/>
              </a:rPr>
              <a:t>Strategy to decide final list</a:t>
            </a:r>
            <a:endParaRPr b="0" lang="en-IN" sz="1800" spc="-1" strike="noStrike">
              <a:solidFill>
                <a:srgbClr val="000000"/>
              </a:solidFill>
              <a:uFill>
                <a:solidFill>
                  <a:srgbClr val="ffffff"/>
                </a:solidFill>
              </a:uFill>
              <a:latin typeface="Arial"/>
            </a:endParaRPr>
          </a:p>
        </p:txBody>
      </p:sp>
      <p:sp>
        <p:nvSpPr>
          <p:cNvPr id="93" name="CustomShape 2"/>
          <p:cNvSpPr/>
          <p:nvPr/>
        </p:nvSpPr>
        <p:spPr>
          <a:xfrm>
            <a:off x="197280" y="752400"/>
            <a:ext cx="8803440" cy="118548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uFill>
                  <a:solidFill>
                    <a:srgbClr val="ffffff"/>
                  </a:solidFill>
                </a:uFill>
                <a:latin typeface="Calibri"/>
                <a:ea typeface="DejaVu Sans"/>
              </a:rPr>
              <a:t>Please provide the strategy employed to decide the final list for submission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4" name="CustomShape 3"/>
          <p:cNvSpPr/>
          <p:nvPr/>
        </p:nvSpPr>
        <p:spPr>
          <a:xfrm>
            <a:off x="360000" y="2029320"/>
            <a:ext cx="8062560" cy="44492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DejaVu Sans Light"/>
                <a:ea typeface="DejaVu Sans"/>
              </a:rPr>
              <a:t>The output of the </a:t>
            </a:r>
            <a:r>
              <a:rPr b="1" lang="en-IN" sz="1800" spc="-1" strike="noStrike">
                <a:solidFill>
                  <a:srgbClr val="000000"/>
                </a:solidFill>
                <a:uFill>
                  <a:solidFill>
                    <a:srgbClr val="ffffff"/>
                  </a:solidFill>
                </a:uFill>
                <a:latin typeface="DejaVu Sans Light"/>
                <a:ea typeface="DejaVu Sans"/>
              </a:rPr>
              <a:t>xgboost </a:t>
            </a:r>
            <a:r>
              <a:rPr b="0" lang="en-IN" sz="1800" spc="-1" strike="noStrike">
                <a:solidFill>
                  <a:srgbClr val="000000"/>
                </a:solidFill>
                <a:uFill>
                  <a:solidFill>
                    <a:srgbClr val="ffffff"/>
                  </a:solidFill>
                </a:uFill>
                <a:latin typeface="DejaVu Sans Light"/>
                <a:ea typeface="DejaVu Sans"/>
              </a:rPr>
              <a:t>classifier is an array of 4 probabilities – corresponding to how likely the model predicts “None”, “Supp”, “Elite”, “Credit” respectively, for each entry.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DejaVu Sans Light"/>
                <a:ea typeface="DejaVu Sans"/>
              </a:rPr>
              <a:t>We removed the “None” probability from the entire array of predictions (called </a:t>
            </a:r>
            <a:r>
              <a:rPr b="1" lang="en-IN" sz="1800" spc="-1" strike="noStrike">
                <a:solidFill>
                  <a:srgbClr val="000000"/>
                </a:solidFill>
                <a:uFill>
                  <a:solidFill>
                    <a:srgbClr val="ffffff"/>
                  </a:solidFill>
                </a:uFill>
                <a:latin typeface="DejaVu Sans Light"/>
                <a:ea typeface="DejaVu Sans"/>
              </a:rPr>
              <a:t>y_final</a:t>
            </a:r>
            <a:r>
              <a:rPr b="0" lang="en-IN" sz="1800" spc="-1" strike="noStrike">
                <a:solidFill>
                  <a:srgbClr val="000000"/>
                </a:solidFill>
                <a:uFill>
                  <a:solidFill>
                    <a:srgbClr val="ffffff"/>
                  </a:solidFill>
                </a:uFill>
                <a:latin typeface="DejaVu Sans Light"/>
                <a:ea typeface="DejaVu Sans"/>
              </a:rPr>
              <a:t>, corresponding to the input data stored in </a:t>
            </a:r>
            <a:r>
              <a:rPr b="1" lang="en-IN" sz="1800" spc="-1" strike="noStrike">
                <a:solidFill>
                  <a:srgbClr val="000000"/>
                </a:solidFill>
                <a:uFill>
                  <a:solidFill>
                    <a:srgbClr val="ffffff"/>
                  </a:solidFill>
                </a:uFill>
                <a:latin typeface="DejaVu Sans Light"/>
                <a:ea typeface="DejaVu Sans"/>
              </a:rPr>
              <a:t>X_final</a:t>
            </a:r>
            <a:r>
              <a:rPr b="0" lang="en-IN" sz="1800" spc="-1" strike="noStrike">
                <a:solidFill>
                  <a:srgbClr val="000000"/>
                </a:solidFill>
                <a:uFill>
                  <a:solidFill>
                    <a:srgbClr val="ffffff"/>
                  </a:solidFill>
                </a:uFill>
                <a:latin typeface="DejaVu Sans Light"/>
                <a:ea typeface="DejaVu Sans"/>
              </a:rPr>
              <a:t>) and sorted </a:t>
            </a:r>
            <a:r>
              <a:rPr b="1" lang="en-IN" sz="1800" spc="-1" strike="noStrike">
                <a:solidFill>
                  <a:srgbClr val="000000"/>
                </a:solidFill>
                <a:uFill>
                  <a:solidFill>
                    <a:srgbClr val="ffffff"/>
                  </a:solidFill>
                </a:uFill>
                <a:latin typeface="DejaVu Sans Light"/>
                <a:ea typeface="DejaVu Sans"/>
              </a:rPr>
              <a:t>y_final </a:t>
            </a:r>
            <a:r>
              <a:rPr b="0" lang="en-IN" sz="1800" spc="-1" strike="noStrike">
                <a:solidFill>
                  <a:srgbClr val="000000"/>
                </a:solidFill>
                <a:uFill>
                  <a:solidFill>
                    <a:srgbClr val="ffffff"/>
                  </a:solidFill>
                </a:uFill>
                <a:latin typeface="DejaVu Sans Light"/>
                <a:ea typeface="DejaVu Sans"/>
              </a:rPr>
              <a:t>according to the maximum of the remaining three probabilities, in each entry.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DejaVu Sans Light"/>
                <a:ea typeface="DejaVu Sans"/>
              </a:rPr>
              <a:t>This ensured that the entries for which the </a:t>
            </a:r>
            <a:r>
              <a:rPr b="1" lang="en-IN" sz="1800" spc="-1" strike="noStrike">
                <a:solidFill>
                  <a:srgbClr val="000000"/>
                </a:solidFill>
                <a:uFill>
                  <a:solidFill>
                    <a:srgbClr val="ffffff"/>
                  </a:solidFill>
                </a:uFill>
                <a:latin typeface="DejaVu Sans Light"/>
                <a:ea typeface="DejaVu Sans"/>
              </a:rPr>
              <a:t>xgboost </a:t>
            </a:r>
            <a:r>
              <a:rPr b="0" lang="en-IN" sz="1800" spc="-1" strike="noStrike">
                <a:solidFill>
                  <a:srgbClr val="000000"/>
                </a:solidFill>
                <a:uFill>
                  <a:solidFill>
                    <a:srgbClr val="ffffff"/>
                  </a:solidFill>
                </a:uFill>
                <a:latin typeface="DejaVu Sans Light"/>
                <a:ea typeface="DejaVu Sans"/>
              </a:rPr>
              <a:t>classifier was most sure about were at the top of the calling list.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DejaVu Sans Light"/>
                <a:ea typeface="DejaVu Sans"/>
              </a:rPr>
              <a:t>We predicted the maximum of the remaining three classes as the output for each entry.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87720" y="24480"/>
            <a:ext cx="8351280" cy="5472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ffffff"/>
                </a:solidFill>
                <a:uFill>
                  <a:solidFill>
                    <a:srgbClr val="ffffff"/>
                  </a:solidFill>
                </a:uFill>
                <a:latin typeface="Arial"/>
                <a:ea typeface="Calibri"/>
              </a:rPr>
              <a:t>Details of each Variable used in the logic/mode/strategy</a:t>
            </a:r>
            <a:endParaRPr b="0" lang="en-IN" sz="1800" spc="-1" strike="noStrike">
              <a:solidFill>
                <a:srgbClr val="000000"/>
              </a:solidFill>
              <a:uFill>
                <a:solidFill>
                  <a:srgbClr val="ffffff"/>
                </a:solidFill>
              </a:uFill>
              <a:latin typeface="Arial"/>
            </a:endParaRPr>
          </a:p>
        </p:txBody>
      </p:sp>
      <p:sp>
        <p:nvSpPr>
          <p:cNvPr id="96" name="CustomShape 2"/>
          <p:cNvSpPr/>
          <p:nvPr/>
        </p:nvSpPr>
        <p:spPr>
          <a:xfrm>
            <a:off x="197280" y="752400"/>
            <a:ext cx="8803440" cy="155124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uFill>
                  <a:solidFill>
                    <a:srgbClr val="ffffff"/>
                  </a:solidFill>
                </a:uFill>
                <a:latin typeface="Calibri"/>
                <a:ea typeface="DejaVu Sans"/>
              </a:rPr>
              <a:t>Please provide details of each variable used in the final logic</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7" name="CustomShape 3"/>
          <p:cNvSpPr/>
          <p:nvPr/>
        </p:nvSpPr>
        <p:spPr>
          <a:xfrm>
            <a:off x="576000" y="2016000"/>
            <a:ext cx="8134560" cy="344880"/>
          </a:xfrm>
          <a:prstGeom prst="rect">
            <a:avLst/>
          </a:prstGeom>
          <a:noFill/>
          <a:ln>
            <a:noFill/>
          </a:ln>
        </p:spPr>
        <p:style>
          <a:lnRef idx="0"/>
          <a:fillRef idx="0"/>
          <a:effectRef idx="0"/>
          <a:fontRef idx="minor"/>
        </p:style>
      </p:sp>
      <p:sp>
        <p:nvSpPr>
          <p:cNvPr id="98" name="CustomShape 4"/>
          <p:cNvSpPr/>
          <p:nvPr/>
        </p:nvSpPr>
        <p:spPr>
          <a:xfrm>
            <a:off x="360000" y="1848600"/>
            <a:ext cx="8494920" cy="5272920"/>
          </a:xfrm>
          <a:prstGeom prst="rect">
            <a:avLst/>
          </a:prstGeom>
          <a:noFill/>
          <a:ln>
            <a:noFill/>
          </a:ln>
        </p:spPr>
        <p:style>
          <a:lnRef idx="0"/>
          <a:fillRef idx="0"/>
          <a:effectRef idx="0"/>
          <a:fontRef idx="minor"/>
        </p:style>
        <p:txBody>
          <a:bodyPr lIns="90000" rIns="90000" tIns="45000" bIns="45000"/>
          <a:p>
            <a:pPr marL="216000" indent="-216000">
              <a:buClr>
                <a:srgbClr val="000000"/>
              </a:buClr>
              <a:buFont typeface="Wingdings" charset="2"/>
              <a:buChar char=""/>
            </a:pPr>
            <a:r>
              <a:rPr b="0" lang="en-IN" sz="1100" spc="-1" strike="noStrike">
                <a:solidFill>
                  <a:srgbClr val="000000"/>
                </a:solidFill>
                <a:uFill>
                  <a:solidFill>
                    <a:srgbClr val="ffffff"/>
                  </a:solidFill>
                </a:uFill>
                <a:latin typeface="DejaVu Sans Light"/>
                <a:ea typeface="DejaVu Sans"/>
              </a:rPr>
              <a:t>We removed outliers from dataset based on very high values of </a:t>
            </a:r>
            <a:r>
              <a:rPr b="1" lang="en-IN" sz="1100" spc="-1" strike="noStrike">
                <a:solidFill>
                  <a:srgbClr val="000000"/>
                </a:solidFill>
                <a:uFill>
                  <a:solidFill>
                    <a:srgbClr val="ffffff"/>
                  </a:solidFill>
                </a:uFill>
                <a:latin typeface="DejaVu Sans Light"/>
                <a:ea typeface="DejaVu Sans"/>
              </a:rPr>
              <a:t>Electronics</a:t>
            </a:r>
            <a:r>
              <a:rPr b="0" lang="en-IN" sz="1100" spc="-1" strike="noStrike">
                <a:solidFill>
                  <a:srgbClr val="000000"/>
                </a:solidFill>
                <a:uFill>
                  <a:solidFill>
                    <a:srgbClr val="ffffff"/>
                  </a:solidFill>
                </a:uFill>
                <a:latin typeface="DejaVu Sans Light"/>
                <a:ea typeface="DejaVu Sans"/>
              </a:rPr>
              <a:t>, </a:t>
            </a:r>
            <a:r>
              <a:rPr b="1" lang="en-IN" sz="1100" spc="-1" strike="noStrike">
                <a:solidFill>
                  <a:srgbClr val="000000"/>
                </a:solidFill>
                <a:uFill>
                  <a:solidFill>
                    <a:srgbClr val="ffffff"/>
                  </a:solidFill>
                </a:uFill>
                <a:latin typeface="DejaVu Sans Light"/>
                <a:ea typeface="DejaVu Sans"/>
              </a:rPr>
              <a:t>Travel</a:t>
            </a:r>
            <a:r>
              <a:rPr b="0" lang="en-IN" sz="1100" spc="-1" strike="noStrike">
                <a:solidFill>
                  <a:srgbClr val="000000"/>
                </a:solidFill>
                <a:uFill>
                  <a:solidFill>
                    <a:srgbClr val="ffffff"/>
                  </a:solidFill>
                </a:uFill>
                <a:latin typeface="DejaVu Sans Light"/>
                <a:ea typeface="DejaVu Sans"/>
              </a:rPr>
              <a:t>, </a:t>
            </a:r>
            <a:r>
              <a:rPr b="1" lang="en-IN" sz="1100" spc="-1" strike="noStrike">
                <a:solidFill>
                  <a:srgbClr val="000000"/>
                </a:solidFill>
                <a:uFill>
                  <a:solidFill>
                    <a:srgbClr val="ffffff"/>
                  </a:solidFill>
                </a:uFill>
                <a:latin typeface="DejaVu Sans Light"/>
                <a:ea typeface="DejaVu Sans"/>
              </a:rPr>
              <a:t>Household</a:t>
            </a:r>
            <a:r>
              <a:rPr b="0" lang="en-IN" sz="1100" spc="-1" strike="noStrike">
                <a:solidFill>
                  <a:srgbClr val="000000"/>
                </a:solidFill>
                <a:uFill>
                  <a:solidFill>
                    <a:srgbClr val="ffffff"/>
                  </a:solidFill>
                </a:uFill>
                <a:latin typeface="DejaVu Sans Light"/>
                <a:ea typeface="DejaVu Sans"/>
              </a:rPr>
              <a:t>, </a:t>
            </a:r>
            <a:r>
              <a:rPr b="1" lang="en-IN" sz="1100" spc="-1" strike="noStrike">
                <a:solidFill>
                  <a:srgbClr val="000000"/>
                </a:solidFill>
                <a:uFill>
                  <a:solidFill>
                    <a:srgbClr val="ffffff"/>
                  </a:solidFill>
                </a:uFill>
                <a:latin typeface="DejaVu Sans Light"/>
                <a:ea typeface="DejaVu Sans"/>
              </a:rPr>
              <a:t>Car</a:t>
            </a:r>
            <a:r>
              <a:rPr b="0" lang="en-IN" sz="1100" spc="-1" strike="noStrike">
                <a:solidFill>
                  <a:srgbClr val="000000"/>
                </a:solidFill>
                <a:uFill>
                  <a:solidFill>
                    <a:srgbClr val="ffffff"/>
                  </a:solidFill>
                </a:uFill>
                <a:latin typeface="DejaVu Sans Light"/>
                <a:ea typeface="DejaVu Sans"/>
              </a:rPr>
              <a:t>, </a:t>
            </a:r>
            <a:r>
              <a:rPr b="1" lang="en-IN" sz="1100" spc="-1" strike="noStrike">
                <a:solidFill>
                  <a:srgbClr val="000000"/>
                </a:solidFill>
                <a:uFill>
                  <a:solidFill>
                    <a:srgbClr val="ffffff"/>
                  </a:solidFill>
                </a:uFill>
                <a:latin typeface="DejaVu Sans Light"/>
                <a:ea typeface="DejaVu Sans"/>
              </a:rPr>
              <a:t>Retail</a:t>
            </a:r>
            <a:r>
              <a:rPr b="0" lang="en-IN" sz="1100" spc="-1" strike="noStrike">
                <a:solidFill>
                  <a:srgbClr val="000000"/>
                </a:solidFill>
                <a:uFill>
                  <a:solidFill>
                    <a:srgbClr val="ffffff"/>
                  </a:solidFill>
                </a:uFill>
                <a:latin typeface="DejaVu Sans Light"/>
                <a:ea typeface="DejaVu Sans"/>
              </a:rPr>
              <a:t>, </a:t>
            </a:r>
            <a:r>
              <a:rPr b="1" lang="en-IN" sz="1100" spc="-1" strike="noStrike">
                <a:solidFill>
                  <a:srgbClr val="000000"/>
                </a:solidFill>
                <a:uFill>
                  <a:solidFill>
                    <a:srgbClr val="ffffff"/>
                  </a:solidFill>
                </a:uFill>
                <a:latin typeface="DejaVu Sans Light"/>
                <a:ea typeface="DejaVu Sans"/>
              </a:rPr>
              <a:t>Total Expenditures. </a:t>
            </a:r>
            <a:r>
              <a:rPr b="0" lang="en-IN" sz="1100" spc="-1" strike="noStrike">
                <a:solidFill>
                  <a:srgbClr val="000000"/>
                </a:solidFill>
                <a:uFill>
                  <a:solidFill>
                    <a:srgbClr val="ffffff"/>
                  </a:solidFill>
                </a:uFill>
                <a:latin typeface="DejaVu Sans Light"/>
                <a:ea typeface="DejaVu Sans"/>
              </a:rPr>
              <a:t>We also removed samples which had unusually small income.</a:t>
            </a:r>
            <a:endParaRPr b="0" lang="en-IN" sz="11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n-IN" sz="1100" spc="-1" strike="noStrike">
                <a:solidFill>
                  <a:srgbClr val="000000"/>
                </a:solidFill>
                <a:uFill>
                  <a:solidFill>
                    <a:srgbClr val="ffffff"/>
                  </a:solidFill>
                </a:uFill>
                <a:latin typeface="DejaVu Sans Light"/>
                <a:ea typeface="DejaVu Sans"/>
              </a:rPr>
              <a:t>We combined the quarterly </a:t>
            </a:r>
            <a:r>
              <a:rPr b="1" lang="en-IN" sz="1100" spc="-1" strike="noStrike">
                <a:solidFill>
                  <a:srgbClr val="000000"/>
                </a:solidFill>
                <a:uFill>
                  <a:solidFill>
                    <a:srgbClr val="ffffff"/>
                  </a:solidFill>
                </a:uFill>
                <a:latin typeface="DejaVu Sans Light"/>
                <a:ea typeface="DejaVu Sans"/>
              </a:rPr>
              <a:t>Electronics</a:t>
            </a:r>
            <a:r>
              <a:rPr b="0" lang="en-IN" sz="1100" spc="-1" strike="noStrike">
                <a:solidFill>
                  <a:srgbClr val="000000"/>
                </a:solidFill>
                <a:uFill>
                  <a:solidFill>
                    <a:srgbClr val="ffffff"/>
                  </a:solidFill>
                </a:uFill>
                <a:latin typeface="DejaVu Sans Light"/>
                <a:ea typeface="DejaVu Sans"/>
              </a:rPr>
              <a:t>, </a:t>
            </a:r>
            <a:r>
              <a:rPr b="1" lang="en-IN" sz="1100" spc="-1" strike="noStrike">
                <a:solidFill>
                  <a:srgbClr val="000000"/>
                </a:solidFill>
                <a:uFill>
                  <a:solidFill>
                    <a:srgbClr val="ffffff"/>
                  </a:solidFill>
                </a:uFill>
                <a:latin typeface="DejaVu Sans Light"/>
                <a:ea typeface="DejaVu Sans"/>
              </a:rPr>
              <a:t>Travel</a:t>
            </a:r>
            <a:r>
              <a:rPr b="0" lang="en-IN" sz="1100" spc="-1" strike="noStrike">
                <a:solidFill>
                  <a:srgbClr val="000000"/>
                </a:solidFill>
                <a:uFill>
                  <a:solidFill>
                    <a:srgbClr val="ffffff"/>
                  </a:solidFill>
                </a:uFill>
                <a:latin typeface="DejaVu Sans Light"/>
                <a:ea typeface="DejaVu Sans"/>
              </a:rPr>
              <a:t>, </a:t>
            </a:r>
            <a:r>
              <a:rPr b="1" lang="en-IN" sz="1100" spc="-1" strike="noStrike">
                <a:solidFill>
                  <a:srgbClr val="000000"/>
                </a:solidFill>
                <a:uFill>
                  <a:solidFill>
                    <a:srgbClr val="ffffff"/>
                  </a:solidFill>
                </a:uFill>
                <a:latin typeface="DejaVu Sans Light"/>
                <a:ea typeface="DejaVu Sans"/>
              </a:rPr>
              <a:t>Household</a:t>
            </a:r>
            <a:r>
              <a:rPr b="0" lang="en-IN" sz="1100" spc="-1" strike="noStrike">
                <a:solidFill>
                  <a:srgbClr val="000000"/>
                </a:solidFill>
                <a:uFill>
                  <a:solidFill>
                    <a:srgbClr val="ffffff"/>
                  </a:solidFill>
                </a:uFill>
                <a:latin typeface="DejaVu Sans Light"/>
                <a:ea typeface="DejaVu Sans"/>
              </a:rPr>
              <a:t>, </a:t>
            </a:r>
            <a:r>
              <a:rPr b="1" lang="en-IN" sz="1100" spc="-1" strike="noStrike">
                <a:solidFill>
                  <a:srgbClr val="000000"/>
                </a:solidFill>
                <a:uFill>
                  <a:solidFill>
                    <a:srgbClr val="ffffff"/>
                  </a:solidFill>
                </a:uFill>
                <a:latin typeface="DejaVu Sans Light"/>
                <a:ea typeface="DejaVu Sans"/>
              </a:rPr>
              <a:t>Car</a:t>
            </a:r>
            <a:r>
              <a:rPr b="0" lang="en-IN" sz="1100" spc="-1" strike="noStrike">
                <a:solidFill>
                  <a:srgbClr val="000000"/>
                </a:solidFill>
                <a:uFill>
                  <a:solidFill>
                    <a:srgbClr val="ffffff"/>
                  </a:solidFill>
                </a:uFill>
                <a:latin typeface="DejaVu Sans Light"/>
                <a:ea typeface="DejaVu Sans"/>
              </a:rPr>
              <a:t>, </a:t>
            </a:r>
            <a:r>
              <a:rPr b="1" lang="en-IN" sz="1100" spc="-1" strike="noStrike">
                <a:solidFill>
                  <a:srgbClr val="000000"/>
                </a:solidFill>
                <a:uFill>
                  <a:solidFill>
                    <a:srgbClr val="ffffff"/>
                  </a:solidFill>
                </a:uFill>
                <a:latin typeface="DejaVu Sans Light"/>
                <a:ea typeface="DejaVu Sans"/>
              </a:rPr>
              <a:t>Retail</a:t>
            </a:r>
            <a:r>
              <a:rPr b="0" lang="en-IN" sz="1100" spc="-1" strike="noStrike">
                <a:solidFill>
                  <a:srgbClr val="000000"/>
                </a:solidFill>
                <a:uFill>
                  <a:solidFill>
                    <a:srgbClr val="ffffff"/>
                  </a:solidFill>
                </a:uFill>
                <a:latin typeface="DejaVu Sans Light"/>
                <a:ea typeface="DejaVu Sans"/>
              </a:rPr>
              <a:t>, </a:t>
            </a:r>
            <a:r>
              <a:rPr b="1" lang="en-IN" sz="1100" spc="-1" strike="noStrike">
                <a:solidFill>
                  <a:srgbClr val="000000"/>
                </a:solidFill>
                <a:uFill>
                  <a:solidFill>
                    <a:srgbClr val="ffffff"/>
                  </a:solidFill>
                </a:uFill>
                <a:latin typeface="DejaVu Sans Light"/>
                <a:ea typeface="DejaVu Sans"/>
              </a:rPr>
              <a:t>Total Expenditures</a:t>
            </a:r>
            <a:r>
              <a:rPr b="0" lang="en-IN" sz="1100" spc="-1" strike="noStrike">
                <a:solidFill>
                  <a:srgbClr val="000000"/>
                </a:solidFill>
                <a:uFill>
                  <a:solidFill>
                    <a:srgbClr val="ffffff"/>
                  </a:solidFill>
                </a:uFill>
                <a:latin typeface="DejaVu Sans Light"/>
                <a:ea typeface="DejaVu Sans"/>
              </a:rPr>
              <a:t> into yearly features, by summing them. </a:t>
            </a:r>
            <a:endParaRPr b="0" lang="en-IN" sz="11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n-IN" sz="1100" spc="-1" strike="noStrike">
                <a:solidFill>
                  <a:srgbClr val="000000"/>
                </a:solidFill>
                <a:uFill>
                  <a:solidFill>
                    <a:srgbClr val="ffffff"/>
                  </a:solidFill>
                </a:uFill>
                <a:latin typeface="DejaVu Sans Light"/>
                <a:ea typeface="DejaVu Sans"/>
              </a:rPr>
              <a:t>We imputed the values of </a:t>
            </a:r>
            <a:r>
              <a:rPr b="1" lang="en-IN" sz="1100" spc="-1" strike="noStrike">
                <a:solidFill>
                  <a:srgbClr val="000000"/>
                </a:solidFill>
                <a:uFill>
                  <a:solidFill>
                    <a:srgbClr val="ffffff"/>
                  </a:solidFill>
                </a:uFill>
                <a:latin typeface="DejaVu Sans Light"/>
                <a:ea typeface="DejaVu Sans"/>
              </a:rPr>
              <a:t>Income.</a:t>
            </a:r>
            <a:endParaRPr b="0" lang="en-IN" sz="11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n-IN" sz="1100" spc="-1" strike="noStrike">
                <a:solidFill>
                  <a:srgbClr val="000000"/>
                </a:solidFill>
                <a:uFill>
                  <a:solidFill>
                    <a:srgbClr val="ffffff"/>
                  </a:solidFill>
                </a:uFill>
                <a:latin typeface="DejaVu Sans Light"/>
                <a:ea typeface="DejaVu Sans"/>
              </a:rPr>
              <a:t>We dropped the columns </a:t>
            </a:r>
            <a:r>
              <a:rPr b="1" lang="en-IN" sz="1100" spc="-1" strike="noStrike">
                <a:solidFill>
                  <a:srgbClr val="000000"/>
                </a:solidFill>
                <a:uFill>
                  <a:solidFill>
                    <a:srgbClr val="ffffff"/>
                  </a:solidFill>
                </a:uFill>
                <a:latin typeface="DejaVu Sans Light"/>
                <a:ea typeface="DejaVu Sans"/>
              </a:rPr>
              <a:t>Industry Code</a:t>
            </a:r>
            <a:r>
              <a:rPr b="0" lang="en-IN" sz="1100" spc="-1" strike="noStrike">
                <a:solidFill>
                  <a:srgbClr val="000000"/>
                </a:solidFill>
                <a:uFill>
                  <a:solidFill>
                    <a:srgbClr val="ffffff"/>
                  </a:solidFill>
                </a:uFill>
                <a:latin typeface="DejaVu Sans Light"/>
                <a:ea typeface="DejaVu Sans"/>
              </a:rPr>
              <a:t> because there were too many missing values, throwing our classifier off. </a:t>
            </a:r>
            <a:r>
              <a:rPr b="1" lang="en-IN" sz="1100" spc="-1" strike="noStrike">
                <a:solidFill>
                  <a:srgbClr val="000000"/>
                </a:solidFill>
                <a:uFill>
                  <a:solidFill>
                    <a:srgbClr val="ffffff"/>
                  </a:solidFill>
                </a:uFill>
                <a:latin typeface="DejaVu Sans Light"/>
                <a:ea typeface="DejaVu Sans"/>
              </a:rPr>
              <a:t>Card Product Type</a:t>
            </a:r>
            <a:r>
              <a:rPr b="0" lang="en-IN" sz="1100" spc="-1" strike="noStrike">
                <a:solidFill>
                  <a:srgbClr val="000000"/>
                </a:solidFill>
                <a:uFill>
                  <a:solidFill>
                    <a:srgbClr val="ffffff"/>
                  </a:solidFill>
                </a:uFill>
                <a:latin typeface="DejaVu Sans Light"/>
                <a:ea typeface="DejaVu Sans"/>
              </a:rPr>
              <a:t> had all entries as ‘Charge’, meaning it had no significance altogether, and was dropped as well. </a:t>
            </a:r>
            <a:r>
              <a:rPr b="1" lang="en-IN" sz="1100" spc="-1" strike="noStrike">
                <a:solidFill>
                  <a:srgbClr val="000000"/>
                </a:solidFill>
                <a:uFill>
                  <a:solidFill>
                    <a:srgbClr val="ffffff"/>
                  </a:solidFill>
                </a:uFill>
                <a:latin typeface="DejaVu Sans Light"/>
                <a:ea typeface="DejaVu Sans"/>
              </a:rPr>
              <a:t>Customer Spending Capacity </a:t>
            </a:r>
            <a:r>
              <a:rPr b="0" lang="en-IN" sz="1100" spc="-1" strike="noStrike">
                <a:solidFill>
                  <a:srgbClr val="000000"/>
                </a:solidFill>
                <a:uFill>
                  <a:solidFill>
                    <a:srgbClr val="ffffff"/>
                  </a:solidFill>
                </a:uFill>
                <a:latin typeface="DejaVu Sans Light"/>
                <a:ea typeface="DejaVu Sans"/>
              </a:rPr>
              <a:t>was having ~24000 values missing out of ~40000, so we didn’t bother to impute this variable using its mean , median or mode beacuse it had too much variability and it would lead to bad estimation by comution 24k values based only on 16k values. So we dropped this column too.</a:t>
            </a:r>
            <a:endParaRPr b="0" lang="en-IN" sz="11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n-IN" sz="1100" spc="-1" strike="noStrike">
                <a:solidFill>
                  <a:srgbClr val="000000"/>
                </a:solidFill>
                <a:uFill>
                  <a:solidFill>
                    <a:srgbClr val="ffffff"/>
                  </a:solidFill>
                </a:uFill>
                <a:latin typeface="DejaVu Sans Light"/>
                <a:ea typeface="DejaVu Sans"/>
              </a:rPr>
              <a:t> </a:t>
            </a:r>
            <a:r>
              <a:rPr b="0" lang="en-IN" sz="1100" spc="-1" strike="noStrike">
                <a:solidFill>
                  <a:srgbClr val="000000"/>
                </a:solidFill>
                <a:uFill>
                  <a:solidFill>
                    <a:srgbClr val="ffffff"/>
                  </a:solidFill>
                </a:uFill>
                <a:latin typeface="DejaVu Sans Light"/>
                <a:ea typeface="DejaVu Sans"/>
              </a:rPr>
              <a:t>Indicators of extension/acceptance for supplementary, elite and credit cards were combined into  three features, one for each card type as, </a:t>
            </a:r>
            <a:endParaRPr b="0" lang="en-IN" sz="1100" spc="-1" strike="noStrike">
              <a:solidFill>
                <a:srgbClr val="000000"/>
              </a:solidFill>
              <a:uFill>
                <a:solidFill>
                  <a:srgbClr val="ffffff"/>
                </a:solidFill>
              </a:uFill>
              <a:latin typeface="Arial"/>
            </a:endParaRPr>
          </a:p>
          <a:p>
            <a:r>
              <a:rPr b="0" lang="en-IN" sz="1100" spc="-1" strike="noStrike">
                <a:solidFill>
                  <a:srgbClr val="000000"/>
                </a:solidFill>
                <a:uFill>
                  <a:solidFill>
                    <a:srgbClr val="ffffff"/>
                  </a:solidFill>
                </a:uFill>
                <a:latin typeface="DejaVu Sans Light"/>
                <a:ea typeface="DejaVu Sans"/>
              </a:rPr>
              <a:t>    </a:t>
            </a:r>
            <a:r>
              <a:rPr b="0" lang="en-IN" sz="1100" spc="-1" strike="noStrike">
                <a:solidFill>
                  <a:srgbClr val="000000"/>
                </a:solidFill>
                <a:uFill>
                  <a:solidFill>
                    <a:srgbClr val="ffffff"/>
                  </a:solidFill>
                </a:uFill>
                <a:latin typeface="DejaVu Sans Light"/>
                <a:ea typeface="DejaVu Sans"/>
              </a:rPr>
              <a:t>(number of times customer accepted)/(number of times an offer was extended), beacuse this </a:t>
            </a:r>
            <a:r>
              <a:rPr b="0" lang="en-IN" sz="1100" spc="-1" strike="noStrike">
                <a:solidFill>
                  <a:srgbClr val="000000"/>
                </a:solidFill>
                <a:uFill>
                  <a:solidFill>
                    <a:srgbClr val="ffffff"/>
                  </a:solidFill>
                </a:uFill>
                <a:latin typeface="DejaVu Sans Light"/>
                <a:ea typeface="DejaVu Sans"/>
              </a:rPr>
              <a:t>	</a:t>
            </a:r>
            <a:r>
              <a:rPr b="0" lang="en-IN" sz="1100" spc="-1" strike="noStrike">
                <a:solidFill>
                  <a:srgbClr val="000000"/>
                </a:solidFill>
                <a:uFill>
                  <a:solidFill>
                    <a:srgbClr val="ffffff"/>
                  </a:solidFill>
                </a:uFill>
                <a:latin typeface="DejaVu Sans Light"/>
                <a:ea typeface="DejaVu Sans"/>
              </a:rPr>
              <a:t>         would us an intuition that whats the probability that the customer will accept a specific card if we      offer them.We also took the reciprocal of the values obtained by this ratio, if the ratio was greater      than 1(because accepted cannot be more than extended) because we thought that this could be        because of some practical reasons like typing mistake.</a:t>
            </a:r>
            <a:endParaRPr b="0" lang="en-IN" sz="11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n-IN" sz="1100" spc="-1" strike="noStrike">
                <a:solidFill>
                  <a:srgbClr val="000000"/>
                </a:solidFill>
                <a:uFill>
                  <a:solidFill>
                    <a:srgbClr val="ffffff"/>
                  </a:solidFill>
                </a:uFill>
                <a:latin typeface="DejaVu Sans Light"/>
                <a:ea typeface="DejaVu Sans"/>
              </a:rPr>
              <a:t>Variables leaving out mvar3,mvar10,mvar41-51 were transformed using log while mvar3 was transformed using cuberoot function.Each column was subtracted by its mean and divided by its standard deviation. These were done to get a normailsed Gaussian distribution os the features for better optimisation and better classification.</a:t>
            </a:r>
            <a:endParaRPr b="0" lang="en-IN" sz="1100" spc="-1" strike="noStrike">
              <a:solidFill>
                <a:srgbClr val="000000"/>
              </a:solidFill>
              <a:uFill>
                <a:solidFill>
                  <a:srgbClr val="ffffff"/>
                </a:solidFill>
              </a:uFill>
              <a:latin typeface="Arial"/>
            </a:endParaRPr>
          </a:p>
          <a:p>
            <a:endParaRPr b="0" lang="en-IN" sz="11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n-IN" sz="1100" spc="-1" strike="noStrike">
                <a:solidFill>
                  <a:srgbClr val="000000"/>
                </a:solidFill>
                <a:uFill>
                  <a:solidFill>
                    <a:srgbClr val="ffffff"/>
                  </a:solidFill>
                </a:uFill>
                <a:latin typeface="DejaVu Sans Light"/>
                <a:ea typeface="DejaVu Sans"/>
              </a:rPr>
              <a:t>The </a:t>
            </a:r>
            <a:r>
              <a:rPr b="1" lang="en-IN" sz="1100" spc="-1" strike="noStrike">
                <a:solidFill>
                  <a:srgbClr val="000000"/>
                </a:solidFill>
                <a:uFill>
                  <a:solidFill>
                    <a:srgbClr val="ffffff"/>
                  </a:solidFill>
                </a:uFill>
                <a:latin typeface="DejaVu Sans Light"/>
                <a:ea typeface="DejaVu Sans"/>
              </a:rPr>
              <a:t>xgboost </a:t>
            </a:r>
            <a:r>
              <a:rPr b="0" lang="en-IN" sz="1100" spc="-1" strike="noStrike">
                <a:solidFill>
                  <a:srgbClr val="000000"/>
                </a:solidFill>
                <a:uFill>
                  <a:solidFill>
                    <a:srgbClr val="ffffff"/>
                  </a:solidFill>
                </a:uFill>
                <a:latin typeface="DejaVu Sans Light"/>
                <a:ea typeface="DejaVu Sans"/>
              </a:rPr>
              <a:t>classifier worked best with the following parameters:</a:t>
            </a:r>
            <a:endParaRPr b="0" lang="en-IN" sz="1100" spc="-1" strike="noStrike">
              <a:solidFill>
                <a:srgbClr val="000000"/>
              </a:solidFill>
              <a:uFill>
                <a:solidFill>
                  <a:srgbClr val="ffffff"/>
                </a:solidFill>
              </a:uFill>
              <a:latin typeface="Arial"/>
            </a:endParaRPr>
          </a:p>
          <a:p>
            <a:r>
              <a:rPr b="1" lang="en-IN" sz="1100" spc="-1" strike="noStrike">
                <a:solidFill>
                  <a:srgbClr val="000000"/>
                </a:solidFill>
                <a:uFill>
                  <a:solidFill>
                    <a:srgbClr val="ffffff"/>
                  </a:solidFill>
                </a:uFill>
                <a:latin typeface="DejaVu Sans Light"/>
                <a:ea typeface="DejaVu Sans"/>
              </a:rPr>
              <a:t>    </a:t>
            </a:r>
            <a:r>
              <a:rPr b="1" lang="en-IN" sz="1100" spc="-1" strike="noStrike">
                <a:solidFill>
                  <a:srgbClr val="000000"/>
                </a:solidFill>
                <a:uFill>
                  <a:solidFill>
                    <a:srgbClr val="ffffff"/>
                  </a:solidFill>
                </a:uFill>
                <a:latin typeface="DejaVu Sans Light"/>
                <a:ea typeface="DejaVu Sans"/>
              </a:rPr>
              <a:t>Objective</a:t>
            </a:r>
            <a:r>
              <a:rPr b="0" lang="en-IN" sz="1100" spc="-1" strike="noStrike">
                <a:solidFill>
                  <a:srgbClr val="000000"/>
                </a:solidFill>
                <a:uFill>
                  <a:solidFill>
                    <a:srgbClr val="ffffff"/>
                  </a:solidFill>
                </a:uFill>
                <a:latin typeface="DejaVu Sans Light"/>
                <a:ea typeface="DejaVu Sans"/>
              </a:rPr>
              <a:t>: softprob (similar to the softmax function)</a:t>
            </a:r>
            <a:endParaRPr b="0" lang="en-IN" sz="1100" spc="-1" strike="noStrike">
              <a:solidFill>
                <a:srgbClr val="000000"/>
              </a:solidFill>
              <a:uFill>
                <a:solidFill>
                  <a:srgbClr val="ffffff"/>
                </a:solidFill>
              </a:uFill>
              <a:latin typeface="Arial"/>
            </a:endParaRPr>
          </a:p>
          <a:p>
            <a:r>
              <a:rPr b="1" lang="en-IN" sz="1100" spc="-1" strike="noStrike">
                <a:solidFill>
                  <a:srgbClr val="000000"/>
                </a:solidFill>
                <a:uFill>
                  <a:solidFill>
                    <a:srgbClr val="ffffff"/>
                  </a:solidFill>
                </a:uFill>
                <a:latin typeface="DejaVu Sans Light"/>
                <a:ea typeface="DejaVu Sans"/>
              </a:rPr>
              <a:t>    </a:t>
            </a:r>
            <a:r>
              <a:rPr b="1" lang="en-IN" sz="1100" spc="-1" strike="noStrike">
                <a:solidFill>
                  <a:srgbClr val="000000"/>
                </a:solidFill>
                <a:uFill>
                  <a:solidFill>
                    <a:srgbClr val="ffffff"/>
                  </a:solidFill>
                </a:uFill>
                <a:latin typeface="DejaVu Sans Light"/>
                <a:ea typeface="DejaVu Sans"/>
              </a:rPr>
              <a:t>Learning Rate</a:t>
            </a:r>
            <a:r>
              <a:rPr b="0" lang="en-IN" sz="1100" spc="-1" strike="noStrike">
                <a:solidFill>
                  <a:srgbClr val="000000"/>
                </a:solidFill>
                <a:uFill>
                  <a:solidFill>
                    <a:srgbClr val="ffffff"/>
                  </a:solidFill>
                </a:uFill>
                <a:latin typeface="DejaVu Sans Light"/>
                <a:ea typeface="DejaVu Sans"/>
              </a:rPr>
              <a:t>: 0.1</a:t>
            </a:r>
            <a:endParaRPr b="0" lang="en-IN" sz="1100" spc="-1" strike="noStrike">
              <a:solidFill>
                <a:srgbClr val="000000"/>
              </a:solidFill>
              <a:uFill>
                <a:solidFill>
                  <a:srgbClr val="ffffff"/>
                </a:solidFill>
              </a:uFill>
              <a:latin typeface="Arial"/>
            </a:endParaRPr>
          </a:p>
          <a:p>
            <a:r>
              <a:rPr b="1" lang="en-IN" sz="1100" spc="-1" strike="noStrike">
                <a:solidFill>
                  <a:srgbClr val="000000"/>
                </a:solidFill>
                <a:uFill>
                  <a:solidFill>
                    <a:srgbClr val="ffffff"/>
                  </a:solidFill>
                </a:uFill>
                <a:latin typeface="DejaVu Sans Light"/>
                <a:ea typeface="DejaVu Sans"/>
              </a:rPr>
              <a:t>    </a:t>
            </a:r>
            <a:r>
              <a:rPr b="1" lang="en-IN" sz="1100" spc="-1" strike="noStrike">
                <a:solidFill>
                  <a:srgbClr val="000000"/>
                </a:solidFill>
                <a:uFill>
                  <a:solidFill>
                    <a:srgbClr val="ffffff"/>
                  </a:solidFill>
                </a:uFill>
                <a:latin typeface="DejaVu Sans Light"/>
                <a:ea typeface="DejaVu Sans"/>
              </a:rPr>
              <a:t>Number of Estimators</a:t>
            </a:r>
            <a:r>
              <a:rPr b="0" lang="en-IN" sz="1100" spc="-1" strike="noStrike">
                <a:solidFill>
                  <a:srgbClr val="000000"/>
                </a:solidFill>
                <a:uFill>
                  <a:solidFill>
                    <a:srgbClr val="ffffff"/>
                  </a:solidFill>
                </a:uFill>
                <a:latin typeface="DejaVu Sans Light"/>
                <a:ea typeface="DejaVu Sans"/>
              </a:rPr>
              <a:t>: 1000</a:t>
            </a:r>
            <a:endParaRPr b="0" lang="en-IN" sz="1100" spc="-1" strike="noStrike">
              <a:solidFill>
                <a:srgbClr val="000000"/>
              </a:solidFill>
              <a:uFill>
                <a:solidFill>
                  <a:srgbClr val="ffffff"/>
                </a:solidFill>
              </a:uFill>
              <a:latin typeface="Arial"/>
            </a:endParaRPr>
          </a:p>
          <a:p>
            <a:r>
              <a:rPr b="1" lang="en-IN" sz="1100" spc="-1" strike="noStrike">
                <a:solidFill>
                  <a:srgbClr val="000000"/>
                </a:solidFill>
                <a:uFill>
                  <a:solidFill>
                    <a:srgbClr val="ffffff"/>
                  </a:solidFill>
                </a:uFill>
                <a:latin typeface="DejaVu Sans Light"/>
                <a:ea typeface="DejaVu Sans"/>
              </a:rPr>
              <a:t>    </a:t>
            </a:r>
            <a:r>
              <a:rPr b="1" lang="en-IN" sz="1100" spc="-1" strike="noStrike">
                <a:solidFill>
                  <a:srgbClr val="000000"/>
                </a:solidFill>
                <a:uFill>
                  <a:solidFill>
                    <a:srgbClr val="ffffff"/>
                  </a:solidFill>
                </a:uFill>
                <a:latin typeface="DejaVu Sans Light"/>
                <a:ea typeface="DejaVu Sans"/>
              </a:rPr>
              <a:t>Min Child Weight</a:t>
            </a:r>
            <a:r>
              <a:rPr b="0" lang="en-IN" sz="1100" spc="-1" strike="noStrike">
                <a:solidFill>
                  <a:srgbClr val="000000"/>
                </a:solidFill>
                <a:uFill>
                  <a:solidFill>
                    <a:srgbClr val="ffffff"/>
                  </a:solidFill>
                </a:uFill>
                <a:latin typeface="DejaVu Sans Light"/>
                <a:ea typeface="DejaVu Sans"/>
              </a:rPr>
              <a:t> =5</a:t>
            </a:r>
            <a:endParaRPr b="0" lang="en-IN" sz="1100" spc="-1" strike="noStrike">
              <a:solidFill>
                <a:srgbClr val="000000"/>
              </a:solidFill>
              <a:uFill>
                <a:solidFill>
                  <a:srgbClr val="ffffff"/>
                </a:solidFill>
              </a:uFill>
              <a:latin typeface="Arial"/>
            </a:endParaRPr>
          </a:p>
          <a:p>
            <a:r>
              <a:rPr b="1" lang="en-IN" sz="1100" spc="-1" strike="noStrike">
                <a:solidFill>
                  <a:srgbClr val="000000"/>
                </a:solidFill>
                <a:uFill>
                  <a:solidFill>
                    <a:srgbClr val="ffffff"/>
                  </a:solidFill>
                </a:uFill>
                <a:latin typeface="DejaVu Sans Light"/>
                <a:ea typeface="DejaVu Sans"/>
              </a:rPr>
              <a:t>    </a:t>
            </a:r>
            <a:r>
              <a:rPr b="1" lang="en-IN" sz="1100" spc="-1" strike="noStrike">
                <a:solidFill>
                  <a:srgbClr val="000000"/>
                </a:solidFill>
                <a:uFill>
                  <a:solidFill>
                    <a:srgbClr val="ffffff"/>
                  </a:solidFill>
                </a:uFill>
                <a:latin typeface="DejaVu Sans Light"/>
                <a:ea typeface="DejaVu Sans"/>
              </a:rPr>
              <a:t>Maximum Depth </a:t>
            </a:r>
            <a:r>
              <a:rPr b="0" lang="en-IN" sz="1100" spc="-1" strike="noStrike">
                <a:solidFill>
                  <a:srgbClr val="000000"/>
                </a:solidFill>
                <a:uFill>
                  <a:solidFill>
                    <a:srgbClr val="ffffff"/>
                  </a:solidFill>
                </a:uFill>
                <a:latin typeface="DejaVu Sans Light"/>
                <a:ea typeface="DejaVu Sans"/>
              </a:rPr>
              <a:t>(for each tree): 5, </a:t>
            </a:r>
            <a:r>
              <a:rPr b="1" lang="en-IN" sz="1100" spc="-1" strike="noStrike">
                <a:solidFill>
                  <a:srgbClr val="000000"/>
                </a:solidFill>
                <a:uFill>
                  <a:solidFill>
                    <a:srgbClr val="ffffff"/>
                  </a:solidFill>
                </a:uFill>
                <a:latin typeface="DejaVu Sans Light"/>
                <a:ea typeface="DejaVu Sans"/>
              </a:rPr>
              <a:t>sub_sample</a:t>
            </a:r>
            <a:r>
              <a:rPr b="0" lang="en-IN" sz="1100" spc="-1" strike="noStrike">
                <a:solidFill>
                  <a:srgbClr val="000000"/>
                </a:solidFill>
                <a:uFill>
                  <a:solidFill>
                    <a:srgbClr val="ffffff"/>
                  </a:solidFill>
                </a:uFill>
                <a:latin typeface="DejaVu Sans Light"/>
                <a:ea typeface="DejaVu Sans"/>
              </a:rPr>
              <a:t>=0.8 ,</a:t>
            </a:r>
            <a:r>
              <a:rPr b="1" lang="en-IN" sz="1100" spc="-1" strike="noStrike">
                <a:solidFill>
                  <a:srgbClr val="000000"/>
                </a:solidFill>
                <a:uFill>
                  <a:solidFill>
                    <a:srgbClr val="ffffff"/>
                  </a:solidFill>
                </a:uFill>
                <a:latin typeface="DejaVu Sans Light"/>
                <a:ea typeface="DejaVu Sans"/>
              </a:rPr>
              <a:t>col_pos_weight</a:t>
            </a:r>
            <a:r>
              <a:rPr b="0" lang="en-IN" sz="1100" spc="-1" strike="noStrike">
                <a:solidFill>
                  <a:srgbClr val="000000"/>
                </a:solidFill>
                <a:uFill>
                  <a:solidFill>
                    <a:srgbClr val="ffffff"/>
                  </a:solidFill>
                </a:uFill>
                <a:latin typeface="DejaVu Sans Light"/>
                <a:ea typeface="DejaVu Sans"/>
              </a:rPr>
              <a:t>=0.8</a:t>
            </a:r>
            <a:endParaRPr b="0" lang="en-IN" sz="1100" spc="-1" strike="noStrike">
              <a:solidFill>
                <a:srgbClr val="000000"/>
              </a:solidFill>
              <a:uFill>
                <a:solidFill>
                  <a:srgbClr val="ffffff"/>
                </a:solidFill>
              </a:uFill>
              <a:latin typeface="Arial"/>
            </a:endParaRPr>
          </a:p>
          <a:p>
            <a:endParaRPr b="0" lang="en-IN" sz="11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87720" y="24480"/>
            <a:ext cx="8351280" cy="54720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2400" spc="-1" strike="noStrike">
                <a:solidFill>
                  <a:srgbClr val="ffffff"/>
                </a:solidFill>
                <a:uFill>
                  <a:solidFill>
                    <a:srgbClr val="ffffff"/>
                  </a:solidFill>
                </a:uFill>
                <a:latin typeface="Arial"/>
                <a:ea typeface="Calibri"/>
              </a:rPr>
              <a:t>Reasons for Technique(s) Used</a:t>
            </a:r>
            <a:endParaRPr b="0" lang="en-IN" sz="1800" spc="-1" strike="noStrike">
              <a:solidFill>
                <a:srgbClr val="000000"/>
              </a:solidFill>
              <a:uFill>
                <a:solidFill>
                  <a:srgbClr val="ffffff"/>
                </a:solidFill>
              </a:uFill>
              <a:latin typeface="Arial"/>
            </a:endParaRPr>
          </a:p>
        </p:txBody>
      </p:sp>
      <p:sp>
        <p:nvSpPr>
          <p:cNvPr id="100" name="CustomShape 2"/>
          <p:cNvSpPr/>
          <p:nvPr/>
        </p:nvSpPr>
        <p:spPr>
          <a:xfrm>
            <a:off x="197280" y="752400"/>
            <a:ext cx="8803440" cy="155124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uFill>
                  <a:solidFill>
                    <a:srgbClr val="ffffff"/>
                  </a:solidFill>
                </a:uFill>
                <a:latin typeface="Calibri"/>
                <a:ea typeface="DejaVu Sans"/>
              </a:rPr>
              <a:t>Why do you think this is the best technique(s) for this particular problem?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01" name="CustomShape 3"/>
          <p:cNvSpPr/>
          <p:nvPr/>
        </p:nvSpPr>
        <p:spPr>
          <a:xfrm>
            <a:off x="360000" y="2520000"/>
            <a:ext cx="8278920" cy="27424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DejaVu Sans Light"/>
                <a:ea typeface="DejaVu Sans"/>
              </a:rPr>
              <a:t>We chose </a:t>
            </a:r>
            <a:r>
              <a:rPr b="1" lang="en-IN" sz="1800" spc="-1" strike="noStrike">
                <a:solidFill>
                  <a:srgbClr val="000000"/>
                </a:solidFill>
                <a:uFill>
                  <a:solidFill>
                    <a:srgbClr val="ffffff"/>
                  </a:solidFill>
                </a:uFill>
                <a:latin typeface="DejaVu Sans Light"/>
                <a:ea typeface="DejaVu Sans"/>
              </a:rPr>
              <a:t>Xtreme</a:t>
            </a:r>
            <a:r>
              <a:rPr b="0" lang="en-IN" sz="1800" spc="-1" strike="noStrike">
                <a:solidFill>
                  <a:srgbClr val="000000"/>
                </a:solidFill>
                <a:uFill>
                  <a:solidFill>
                    <a:srgbClr val="ffffff"/>
                  </a:solidFill>
                </a:uFill>
                <a:latin typeface="DejaVu Sans Light"/>
                <a:ea typeface="DejaVu Sans"/>
              </a:rPr>
              <a:t> </a:t>
            </a:r>
            <a:r>
              <a:rPr b="1" lang="en-IN" sz="1800" spc="-1" strike="noStrike">
                <a:solidFill>
                  <a:srgbClr val="000000"/>
                </a:solidFill>
                <a:uFill>
                  <a:solidFill>
                    <a:srgbClr val="ffffff"/>
                  </a:solidFill>
                </a:uFill>
                <a:latin typeface="DejaVu Sans Light"/>
                <a:ea typeface="DejaVu Sans"/>
              </a:rPr>
              <a:t>Gradient Boosting Machine </a:t>
            </a:r>
            <a:r>
              <a:rPr b="0" lang="en-IN" sz="1800" spc="-1" strike="noStrike">
                <a:solidFill>
                  <a:srgbClr val="000000"/>
                </a:solidFill>
                <a:uFill>
                  <a:solidFill>
                    <a:srgbClr val="ffffff"/>
                  </a:solidFill>
                </a:uFill>
                <a:latin typeface="DejaVu Sans Light"/>
                <a:ea typeface="DejaVu Sans"/>
              </a:rPr>
              <a:t>because: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6000">
              <a:buClr>
                <a:srgbClr val="000000"/>
              </a:buClr>
              <a:buFont typeface="Symbol" charset="2"/>
              <a:buChar char=""/>
            </a:pPr>
            <a:r>
              <a:rPr b="0" lang="en-IN" sz="1800" spc="-1" strike="noStrike">
                <a:solidFill>
                  <a:srgbClr val="000000"/>
                </a:solidFill>
                <a:uFill>
                  <a:solidFill>
                    <a:srgbClr val="ffffff"/>
                  </a:solidFill>
                </a:uFill>
                <a:latin typeface="DejaVu Sans Light"/>
                <a:ea typeface="DejaVu Sans"/>
              </a:rPr>
              <a:t>The dataset was non-linear.</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DejaVu Sans Light"/>
                <a:ea typeface="DejaVu Sans"/>
              </a:rPr>
              <a:t>Ensemble methods (to which Random Forests and GBMs and xgb belong) are best for small-class (here, only 4 classes needed to be predicted) many-feature classification.</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DejaVu Sans Light"/>
                <a:ea typeface="DejaVu Sans"/>
              </a:rPr>
              <a:t>Random Forests, another ensemble method are prone to over-fitting on the training set and relatively easier to train,worked well on this dataset givin us hint that GBM and xgboost will give us better results</a:t>
            </a:r>
            <a:endParaRPr b="0" lang="en-IN" sz="1800" spc="-1" strike="noStrike">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b="0" lang="en-IN" sz="1800" spc="-1" strike="noStrike">
                <a:solidFill>
                  <a:srgbClr val="000000"/>
                </a:solidFill>
                <a:uFill>
                  <a:solidFill>
                    <a:srgbClr val="ffffff"/>
                  </a:solidFill>
                </a:uFill>
                <a:latin typeface="DejaVu Sans Light"/>
                <a:ea typeface="DejaVu Sans"/>
              </a:rPr>
              <a:t>Gradient Boosting Machines, however, and can map complex decision boundaries from non-linear data (as was the case here) with ease. And if tuned properly can give models that do ot overfit.</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RIM Template 20121011</Template>
  <TotalTime>2586</TotalTime>
  <Application>LibreOffice/5.1.6.2$Linux_X86_64 LibreOffice_project/10m0$Build-2</Application>
  <Words>96</Words>
  <Paragraphs>17</Paragraphs>
  <Company>American Express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2013-03-25T08:52:41Z</dcterms:created>
  <dc:creator>Author: Rachna Gothi</dc:creator>
  <dc:description/>
  <dc:language>en-IN</dc:language>
  <cp:lastModifiedBy/>
  <cp:lastPrinted>2011-08-01T15:38:59Z</cp:lastPrinted>
  <dcterms:modified xsi:type="dcterms:W3CDTF">2017-08-28T07:24:05Z</dcterms:modified>
  <cp:revision>253</cp:revision>
  <dc:subject/>
  <dc:title>Analyze This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Tanya Joshi</vt:lpwstr>
  </property>
  <property fmtid="{D5CDD505-2E9C-101B-9397-08002B2CF9AE}" pid="3" name="AXPDataClassification">
    <vt:lpwstr>AXP Public</vt:lpwstr>
  </property>
  <property fmtid="{D5CDD505-2E9C-101B-9397-08002B2CF9AE}" pid="4" name="AXPDataClassificationForSearch">
    <vt:lpwstr>AXPPublic_UniqueSearchString</vt:lpwstr>
  </property>
  <property fmtid="{D5CDD505-2E9C-101B-9397-08002B2CF9AE}" pid="5" name="AXPLastAuthor">
    <vt:lpwstr>Tanya Joshi</vt:lpwstr>
  </property>
  <property fmtid="{D5CDD505-2E9C-101B-9397-08002B2CF9AE}" pid="6" name="AppVersion">
    <vt:lpwstr>15.0000</vt:lpwstr>
  </property>
  <property fmtid="{D5CDD505-2E9C-101B-9397-08002B2CF9AE}" pid="7" name="Company">
    <vt:lpwstr>American Express</vt:lpwstr>
  </property>
  <property fmtid="{D5CDD505-2E9C-101B-9397-08002B2CF9AE}" pid="8" name="HiddenSlides">
    <vt:i4>0</vt:i4>
  </property>
  <property fmtid="{D5CDD505-2E9C-101B-9397-08002B2CF9AE}" pid="9" name="HyperlinksChanged">
    <vt:bool>0</vt:bool>
  </property>
  <property fmtid="{D5CDD505-2E9C-101B-9397-08002B2CF9AE}" pid="10" name="LinksUpToDate">
    <vt:bool>0</vt:bool>
  </property>
  <property fmtid="{D5CDD505-2E9C-101B-9397-08002B2CF9AE}" pid="11" name="MMClips">
    <vt:i4>0</vt:i4>
  </property>
  <property fmtid="{D5CDD505-2E9C-101B-9397-08002B2CF9AE}" pid="12" name="Notes">
    <vt:i4>0</vt:i4>
  </property>
  <property fmtid="{D5CDD505-2E9C-101B-9397-08002B2CF9AE}" pid="13" name="PresentationFormat">
    <vt:lpwstr>On-screen Show (4:3)</vt:lpwstr>
  </property>
  <property fmtid="{D5CDD505-2E9C-101B-9397-08002B2CF9AE}" pid="14" name="ScaleCrop">
    <vt:bool>0</vt:bool>
  </property>
  <property fmtid="{D5CDD505-2E9C-101B-9397-08002B2CF9AE}" pid="15" name="ShareDoc">
    <vt:bool>0</vt:bool>
  </property>
  <property fmtid="{D5CDD505-2E9C-101B-9397-08002B2CF9AE}" pid="16" name="Slides">
    <vt:i4>6</vt:i4>
  </property>
</Properties>
</file>