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5"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54" name="" descr=""/>
          <p:cNvPicPr/>
          <p:nvPr/>
        </p:nvPicPr>
        <p:blipFill>
          <a:blip r:embed="rId2"/>
          <a:stretch/>
        </p:blipFill>
        <p:spPr>
          <a:xfrm>
            <a:off x="3602880" y="1604520"/>
            <a:ext cx="4984920" cy="3977280"/>
          </a:xfrm>
          <a:prstGeom prst="rect">
            <a:avLst/>
          </a:prstGeom>
          <a:ln>
            <a:noFill/>
          </a:ln>
        </p:spPr>
      </p:pic>
      <p:pic>
        <p:nvPicPr>
          <p:cNvPr id="55" name="" descr=""/>
          <p:cNvPicPr/>
          <p:nvPr/>
        </p:nvPicPr>
        <p:blipFill>
          <a:blip r:embed="rId3"/>
          <a:stretch/>
        </p:blipFill>
        <p:spPr>
          <a:xfrm>
            <a:off x="360288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5640" cy="686484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6600" cy="686484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8000" cy="380808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2640" cy="68648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8440" cy="686484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8120" cy="686484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5480" cy="326628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6760" cy="284292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2" name="CustomShape 13"/>
          <p:cNvSpPr/>
          <p:nvPr/>
        </p:nvSpPr>
        <p:spPr>
          <a:xfrm>
            <a:off x="9181440" y="-8640"/>
            <a:ext cx="3005640" cy="686484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6600" cy="686484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8000" cy="380808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2640" cy="68648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8440" cy="686484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8120" cy="686484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5480" cy="326628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4210200" y="28326600"/>
            <a:ext cx="840960" cy="566424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21" name="PlaceHolder 2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1506960" y="2404440"/>
            <a:ext cx="7765200" cy="1644480"/>
          </a:xfrm>
          <a:prstGeom prst="rect">
            <a:avLst/>
          </a:prstGeom>
          <a:noFill/>
          <a:ln>
            <a:noFill/>
          </a:ln>
        </p:spPr>
        <p:style>
          <a:lnRef idx="0"/>
          <a:fillRef idx="0"/>
          <a:effectRef idx="0"/>
          <a:fontRef idx="minor"/>
        </p:style>
      </p:sp>
      <p:sp>
        <p:nvSpPr>
          <p:cNvPr id="57" name="CustomShape 2"/>
          <p:cNvSpPr/>
          <p:nvPr/>
        </p:nvSpPr>
        <p:spPr>
          <a:xfrm>
            <a:off x="1521360" y="1307880"/>
            <a:ext cx="7765200" cy="3658680"/>
          </a:xfrm>
          <a:prstGeom prst="rect">
            <a:avLst/>
          </a:prstGeom>
          <a:noFill/>
          <a:ln>
            <a:noFill/>
          </a:ln>
        </p:spPr>
        <p:style>
          <a:lnRef idx="0"/>
          <a:fillRef idx="0"/>
          <a:effectRef idx="0"/>
          <a:fontRef idx="minor"/>
        </p:style>
        <p:txBody>
          <a:bodyPr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1" lang="en-IN" sz="2800" spc="-1" strike="noStrike">
                <a:solidFill>
                  <a:srgbClr val="000000"/>
                </a:solidFill>
                <a:uFill>
                  <a:solidFill>
                    <a:srgbClr val="ffffff"/>
                  </a:solidFill>
                </a:uFill>
                <a:latin typeface="Arial"/>
                <a:ea typeface="DejaVu Sans"/>
              </a:rPr>
              <a:t>ML Problem Statement - Predicting Garbage Collector Invocation</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Team Name:yoKnockers</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Institute:Indian Institute of Technology Guwahati</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506960" y="2404440"/>
            <a:ext cx="7765200" cy="1644480"/>
          </a:xfrm>
          <a:prstGeom prst="rect">
            <a:avLst/>
          </a:prstGeom>
          <a:noFill/>
          <a:ln>
            <a:noFill/>
          </a:ln>
        </p:spPr>
        <p:style>
          <a:lnRef idx="0"/>
          <a:fillRef idx="0"/>
          <a:effectRef idx="0"/>
          <a:fontRef idx="minor"/>
        </p:style>
      </p:sp>
      <p:sp>
        <p:nvSpPr>
          <p:cNvPr id="59" name="CustomShape 2"/>
          <p:cNvSpPr/>
          <p:nvPr/>
        </p:nvSpPr>
        <p:spPr>
          <a:xfrm>
            <a:off x="1521360" y="360000"/>
            <a:ext cx="7765200" cy="109512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0"/>
                </a:solidFill>
                <a:uFill>
                  <a:solidFill>
                    <a:srgbClr val="ffffff"/>
                  </a:solidFill>
                </a:uFill>
                <a:latin typeface="Arial"/>
                <a:ea typeface="DejaVu Sans"/>
              </a:rPr>
              <a:t>Plottings Made</a:t>
            </a:r>
            <a:endParaRPr b="0" lang="en-IN" sz="1800" spc="-1" strike="noStrike">
              <a:solidFill>
                <a:srgbClr val="000000"/>
              </a:solidFill>
              <a:uFill>
                <a:solidFill>
                  <a:srgbClr val="ffffff"/>
                </a:solidFill>
              </a:uFill>
              <a:latin typeface="Arial"/>
            </a:endParaRPr>
          </a:p>
        </p:txBody>
      </p:sp>
      <p:sp>
        <p:nvSpPr>
          <p:cNvPr id="60" name="CustomShape 3"/>
          <p:cNvSpPr/>
          <p:nvPr/>
        </p:nvSpPr>
        <p:spPr>
          <a:xfrm>
            <a:off x="864000" y="3744000"/>
            <a:ext cx="2878560" cy="2230560"/>
          </a:xfrm>
          <a:prstGeom prst="rect">
            <a:avLst/>
          </a:prstGeom>
          <a:noFill/>
          <a:ln>
            <a:noFill/>
          </a:ln>
        </p:spPr>
        <p:style>
          <a:lnRef idx="0"/>
          <a:fillRef idx="0"/>
          <a:effectRef idx="0"/>
          <a:fontRef idx="minor"/>
        </p:style>
        <p:txBody>
          <a:bodyPr lIns="90000" rIns="90000" tIns="45000" bIns="45000"/>
          <a:p>
            <a:pPr>
              <a:lnSpc>
                <a:spcPct val="100000"/>
              </a:lnSpc>
            </a:pPr>
            <a:r>
              <a:rPr b="0" lang="en-IN" sz="1500" spc="-1" strike="noStrike">
                <a:solidFill>
                  <a:srgbClr val="000000"/>
                </a:solidFill>
                <a:uFill>
                  <a:solidFill>
                    <a:srgbClr val="ffffff"/>
                  </a:solidFill>
                </a:uFill>
                <a:latin typeface="Arial"/>
                <a:ea typeface="DejaVu Sans"/>
              </a:rPr>
              <a:t>The gcInitialMemory was plotted in x axis with initialUsedMemory. The plot shows us that there is a good </a:t>
            </a:r>
            <a:endParaRPr b="0" lang="en-IN" sz="1800" spc="-1" strike="noStrike">
              <a:solidFill>
                <a:srgbClr val="000000"/>
              </a:solidFill>
              <a:uFill>
                <a:solidFill>
                  <a:srgbClr val="ffffff"/>
                </a:solidFill>
              </a:uFill>
              <a:latin typeface="Arial"/>
            </a:endParaRPr>
          </a:p>
          <a:p>
            <a:pPr>
              <a:lnSpc>
                <a:spcPct val="100000"/>
              </a:lnSpc>
            </a:pPr>
            <a:r>
              <a:rPr b="0" lang="en-IN" sz="1500" spc="-1" strike="noStrike">
                <a:solidFill>
                  <a:srgbClr val="000000"/>
                </a:solidFill>
                <a:uFill>
                  <a:solidFill>
                    <a:srgbClr val="ffffff"/>
                  </a:solidFill>
                </a:uFill>
                <a:latin typeface="Arial"/>
                <a:ea typeface="DejaVu Sans"/>
              </a:rPr>
              <a:t>linear relationship between the 2 variabes.</a:t>
            </a:r>
            <a:endParaRPr b="0" lang="en-IN" sz="1800" spc="-1" strike="noStrike">
              <a:solidFill>
                <a:srgbClr val="000000"/>
              </a:solidFill>
              <a:uFill>
                <a:solidFill>
                  <a:srgbClr val="ffffff"/>
                </a:solidFill>
              </a:uFill>
              <a:latin typeface="Arial"/>
            </a:endParaRPr>
          </a:p>
        </p:txBody>
      </p:sp>
      <p:pic>
        <p:nvPicPr>
          <p:cNvPr id="61" name="" descr=""/>
          <p:cNvPicPr/>
          <p:nvPr/>
        </p:nvPicPr>
        <p:blipFill>
          <a:blip r:embed="rId1"/>
          <a:stretch/>
        </p:blipFill>
        <p:spPr>
          <a:xfrm>
            <a:off x="520200" y="1122480"/>
            <a:ext cx="3411360" cy="2332080"/>
          </a:xfrm>
          <a:prstGeom prst="rect">
            <a:avLst/>
          </a:prstGeom>
          <a:ln>
            <a:noFill/>
          </a:ln>
        </p:spPr>
      </p:pic>
      <p:pic>
        <p:nvPicPr>
          <p:cNvPr id="62" name="" descr=""/>
          <p:cNvPicPr/>
          <p:nvPr/>
        </p:nvPicPr>
        <p:blipFill>
          <a:blip r:embed="rId2"/>
          <a:stretch/>
        </p:blipFill>
        <p:spPr>
          <a:xfrm>
            <a:off x="3864600" y="1152000"/>
            <a:ext cx="3405960" cy="2287440"/>
          </a:xfrm>
          <a:prstGeom prst="rect">
            <a:avLst/>
          </a:prstGeom>
          <a:ln>
            <a:noFill/>
          </a:ln>
        </p:spPr>
      </p:pic>
      <p:pic>
        <p:nvPicPr>
          <p:cNvPr id="63" name="" descr=""/>
          <p:cNvPicPr/>
          <p:nvPr/>
        </p:nvPicPr>
        <p:blipFill>
          <a:blip r:embed="rId3"/>
          <a:stretch/>
        </p:blipFill>
        <p:spPr>
          <a:xfrm>
            <a:off x="7404840" y="1194120"/>
            <a:ext cx="3033720" cy="2037960"/>
          </a:xfrm>
          <a:prstGeom prst="rect">
            <a:avLst/>
          </a:prstGeom>
          <a:ln>
            <a:noFill/>
          </a:ln>
        </p:spPr>
      </p:pic>
      <p:sp>
        <p:nvSpPr>
          <p:cNvPr id="64" name="CustomShape 4"/>
          <p:cNvSpPr/>
          <p:nvPr/>
        </p:nvSpPr>
        <p:spPr>
          <a:xfrm>
            <a:off x="4320000" y="3799440"/>
            <a:ext cx="2734560" cy="1095120"/>
          </a:xfrm>
          <a:prstGeom prst="rect">
            <a:avLst/>
          </a:prstGeom>
          <a:noFill/>
          <a:ln>
            <a:noFill/>
          </a:ln>
        </p:spPr>
        <p:style>
          <a:lnRef idx="0"/>
          <a:fillRef idx="0"/>
          <a:effectRef idx="0"/>
          <a:fontRef idx="minor"/>
        </p:style>
        <p:txBody>
          <a:bodyPr lIns="90000" rIns="90000" tIns="45000" bIns="45000"/>
          <a:p>
            <a:pPr>
              <a:lnSpc>
                <a:spcPct val="100000"/>
              </a:lnSpc>
            </a:pPr>
            <a:r>
              <a:rPr b="0" lang="en-IN" sz="1500" spc="-1" strike="noStrike">
                <a:solidFill>
                  <a:srgbClr val="000000"/>
                </a:solidFill>
                <a:uFill>
                  <a:solidFill>
                    <a:srgbClr val="ffffff"/>
                  </a:solidFill>
                </a:uFill>
                <a:latin typeface="Arial"/>
                <a:ea typeface="DejaVu Sans"/>
              </a:rPr>
              <a:t>The gcFinalMemory was plotted in x axis with finalUsedMemory. The plot shows us that there is a good </a:t>
            </a:r>
            <a:endParaRPr b="0" lang="en-IN" sz="1800" spc="-1" strike="noStrike">
              <a:solidFill>
                <a:srgbClr val="000000"/>
              </a:solidFill>
              <a:uFill>
                <a:solidFill>
                  <a:srgbClr val="ffffff"/>
                </a:solidFill>
              </a:uFill>
              <a:latin typeface="Arial"/>
            </a:endParaRPr>
          </a:p>
          <a:p>
            <a:pPr>
              <a:lnSpc>
                <a:spcPct val="100000"/>
              </a:lnSpc>
            </a:pPr>
            <a:r>
              <a:rPr b="0" lang="en-IN" sz="1500" spc="-1" strike="noStrike">
                <a:solidFill>
                  <a:srgbClr val="000000"/>
                </a:solidFill>
                <a:uFill>
                  <a:solidFill>
                    <a:srgbClr val="ffffff"/>
                  </a:solidFill>
                </a:uFill>
                <a:latin typeface="Arial"/>
                <a:ea typeface="DejaVu Sans"/>
              </a:rPr>
              <a:t>linear relationship between the 2 variabes.</a:t>
            </a:r>
            <a:endParaRPr b="0" lang="en-IN" sz="1800" spc="-1" strike="noStrike">
              <a:solidFill>
                <a:srgbClr val="000000"/>
              </a:solidFill>
              <a:uFill>
                <a:solidFill>
                  <a:srgbClr val="ffffff"/>
                </a:solidFill>
              </a:uFill>
              <a:latin typeface="Arial"/>
            </a:endParaRPr>
          </a:p>
        </p:txBody>
      </p:sp>
      <p:sp>
        <p:nvSpPr>
          <p:cNvPr id="65" name="CustomShape 5"/>
          <p:cNvSpPr/>
          <p:nvPr/>
        </p:nvSpPr>
        <p:spPr>
          <a:xfrm>
            <a:off x="7560360" y="3594960"/>
            <a:ext cx="3520800" cy="1654560"/>
          </a:xfrm>
          <a:prstGeom prst="rect">
            <a:avLst/>
          </a:prstGeom>
          <a:noFill/>
          <a:ln>
            <a:noFill/>
          </a:ln>
        </p:spPr>
        <p:style>
          <a:lnRef idx="0"/>
          <a:fillRef idx="0"/>
          <a:effectRef idx="0"/>
          <a:fontRef idx="minor"/>
        </p:style>
        <p:txBody>
          <a:bodyPr lIns="90000" rIns="90000" tIns="45000" bIns="45000"/>
          <a:p>
            <a:r>
              <a:rPr b="0" lang="en-IN" sz="1500" spc="-1" strike="noStrike">
                <a:solidFill>
                  <a:srgbClr val="000000"/>
                </a:solidFill>
                <a:uFill>
                  <a:solidFill>
                    <a:srgbClr val="ffffff"/>
                  </a:solidFill>
                </a:uFill>
                <a:latin typeface="Arial"/>
                <a:ea typeface="DejaVu Sans"/>
              </a:rPr>
              <a:t>GcTotalMemory was plotted on x axis and initialUsedMemory+initialFreeMemory was plotted on y axis.The plot shows good relationship between the 2 variables. </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1506960" y="2404440"/>
            <a:ext cx="7765200" cy="1644480"/>
          </a:xfrm>
          <a:prstGeom prst="rect">
            <a:avLst/>
          </a:prstGeom>
          <a:noFill/>
          <a:ln>
            <a:noFill/>
          </a:ln>
        </p:spPr>
        <p:style>
          <a:lnRef idx="0"/>
          <a:fillRef idx="0"/>
          <a:effectRef idx="0"/>
          <a:fontRef idx="minor"/>
        </p:style>
      </p:sp>
      <p:pic>
        <p:nvPicPr>
          <p:cNvPr id="67" name="" descr=""/>
          <p:cNvPicPr/>
          <p:nvPr/>
        </p:nvPicPr>
        <p:blipFill>
          <a:blip r:embed="rId1"/>
          <a:stretch/>
        </p:blipFill>
        <p:spPr>
          <a:xfrm>
            <a:off x="1352160" y="905400"/>
            <a:ext cx="3559320" cy="2347560"/>
          </a:xfrm>
          <a:prstGeom prst="rect">
            <a:avLst/>
          </a:prstGeom>
          <a:ln>
            <a:noFill/>
          </a:ln>
        </p:spPr>
      </p:pic>
      <p:pic>
        <p:nvPicPr>
          <p:cNvPr id="68" name="" descr=""/>
          <p:cNvPicPr/>
          <p:nvPr/>
        </p:nvPicPr>
        <p:blipFill>
          <a:blip r:embed="rId2"/>
          <a:stretch/>
        </p:blipFill>
        <p:spPr>
          <a:xfrm>
            <a:off x="5295240" y="878760"/>
            <a:ext cx="3533760" cy="2374200"/>
          </a:xfrm>
          <a:prstGeom prst="rect">
            <a:avLst/>
          </a:prstGeom>
          <a:ln>
            <a:noFill/>
          </a:ln>
        </p:spPr>
      </p:pic>
      <p:sp>
        <p:nvSpPr>
          <p:cNvPr id="69" name="CustomShape 2"/>
          <p:cNvSpPr/>
          <p:nvPr/>
        </p:nvSpPr>
        <p:spPr>
          <a:xfrm>
            <a:off x="1230480" y="3409560"/>
            <a:ext cx="3302280" cy="1669320"/>
          </a:xfrm>
          <a:prstGeom prst="rect">
            <a:avLst/>
          </a:prstGeom>
          <a:noFill/>
          <a:ln>
            <a:noFill/>
          </a:ln>
        </p:spPr>
        <p:style>
          <a:lnRef idx="0"/>
          <a:fillRef idx="0"/>
          <a:effectRef idx="0"/>
          <a:fontRef idx="minor"/>
        </p:style>
        <p:txBody>
          <a:bodyPr lIns="90000" rIns="90000" tIns="45000" bIns="45000"/>
          <a:p>
            <a:pPr>
              <a:lnSpc>
                <a:spcPct val="100000"/>
              </a:lnSpc>
            </a:pPr>
            <a:r>
              <a:rPr b="0" lang="en-IN" sz="1300" spc="-1" strike="noStrike">
                <a:solidFill>
                  <a:srgbClr val="000000"/>
                </a:solidFill>
                <a:uFill>
                  <a:solidFill>
                    <a:srgbClr val="ffffff"/>
                  </a:solidFill>
                </a:uFill>
                <a:latin typeface="Arial"/>
                <a:ea typeface="DejaVu Sans"/>
              </a:rPr>
              <a:t>The finalUsedMemory+finalFreeMemory was plotted in x axis with initialUsedMemory+initialFreeMemory.</a:t>
            </a:r>
            <a:endParaRPr b="0" lang="en-IN" sz="1800" spc="-1" strike="noStrike">
              <a:solidFill>
                <a:srgbClr val="000000"/>
              </a:solidFill>
              <a:uFill>
                <a:solidFill>
                  <a:srgbClr val="ffffff"/>
                </a:solidFill>
              </a:uFill>
              <a:latin typeface="Arial"/>
            </a:endParaRPr>
          </a:p>
          <a:p>
            <a:pPr>
              <a:lnSpc>
                <a:spcPct val="100000"/>
              </a:lnSpc>
            </a:pPr>
            <a:r>
              <a:rPr b="0" lang="en-IN" sz="1300" spc="-1" strike="noStrike">
                <a:solidFill>
                  <a:srgbClr val="000000"/>
                </a:solidFill>
                <a:uFill>
                  <a:solidFill>
                    <a:srgbClr val="ffffff"/>
                  </a:solidFill>
                </a:uFill>
                <a:latin typeface="Arial"/>
                <a:ea typeface="DejaVu Sans"/>
              </a:rPr>
              <a:t>The plot shows us that there is a good </a:t>
            </a:r>
            <a:endParaRPr b="0" lang="en-IN" sz="1800" spc="-1" strike="noStrike">
              <a:solidFill>
                <a:srgbClr val="000000"/>
              </a:solidFill>
              <a:uFill>
                <a:solidFill>
                  <a:srgbClr val="ffffff"/>
                </a:solidFill>
              </a:uFill>
              <a:latin typeface="Arial"/>
            </a:endParaRPr>
          </a:p>
          <a:p>
            <a:pPr>
              <a:lnSpc>
                <a:spcPct val="100000"/>
              </a:lnSpc>
            </a:pPr>
            <a:r>
              <a:rPr b="0" lang="en-IN" sz="1300" spc="-1" strike="noStrike">
                <a:solidFill>
                  <a:srgbClr val="000000"/>
                </a:solidFill>
                <a:uFill>
                  <a:solidFill>
                    <a:srgbClr val="ffffff"/>
                  </a:solidFill>
                </a:uFill>
                <a:latin typeface="Arial"/>
                <a:ea typeface="DejaVu Sans"/>
              </a:rPr>
              <a:t>linear relationship between the 2 variables.</a:t>
            </a:r>
            <a:endParaRPr b="0" lang="en-IN" sz="1800" spc="-1" strike="noStrike">
              <a:solidFill>
                <a:srgbClr val="000000"/>
              </a:solidFill>
              <a:uFill>
                <a:solidFill>
                  <a:srgbClr val="ffffff"/>
                </a:solidFill>
              </a:uFill>
              <a:latin typeface="Arial"/>
            </a:endParaRPr>
          </a:p>
          <a:p>
            <a:pPr>
              <a:lnSpc>
                <a:spcPct val="100000"/>
              </a:lnSpc>
            </a:pPr>
            <a:r>
              <a:rPr b="0" lang="en-IN" sz="1300" spc="-1" strike="noStrike">
                <a:solidFill>
                  <a:srgbClr val="000000"/>
                </a:solidFill>
                <a:uFill>
                  <a:solidFill>
                    <a:srgbClr val="ffffff"/>
                  </a:solidFill>
                </a:uFill>
                <a:latin typeface="Arial"/>
                <a:ea typeface="DejaVu Sans"/>
              </a:rPr>
              <a:t>We can see 3 outliers</a:t>
            </a:r>
            <a:endParaRPr b="0" lang="en-IN" sz="1800" spc="-1" strike="noStrike">
              <a:solidFill>
                <a:srgbClr val="000000"/>
              </a:solidFill>
              <a:uFill>
                <a:solidFill>
                  <a:srgbClr val="ffffff"/>
                </a:solidFill>
              </a:uFill>
              <a:latin typeface="Arial"/>
            </a:endParaRPr>
          </a:p>
        </p:txBody>
      </p:sp>
      <p:sp>
        <p:nvSpPr>
          <p:cNvPr id="70" name="CustomShape 3"/>
          <p:cNvSpPr/>
          <p:nvPr/>
        </p:nvSpPr>
        <p:spPr>
          <a:xfrm>
            <a:off x="5645520" y="3430800"/>
            <a:ext cx="3590280" cy="1657800"/>
          </a:xfrm>
          <a:prstGeom prst="rect">
            <a:avLst/>
          </a:prstGeom>
          <a:noFill/>
          <a:ln>
            <a:noFill/>
          </a:ln>
        </p:spPr>
        <p:style>
          <a:lnRef idx="0"/>
          <a:fillRef idx="0"/>
          <a:effectRef idx="0"/>
          <a:fontRef idx="minor"/>
        </p:style>
        <p:txBody>
          <a:bodyPr lIns="90000" rIns="90000" tIns="45000" bIns="45000"/>
          <a:p>
            <a:pPr>
              <a:lnSpc>
                <a:spcPct val="100000"/>
              </a:lnSpc>
            </a:pPr>
            <a:r>
              <a:rPr b="0" lang="en-IN" sz="1300" spc="-1" strike="noStrike">
                <a:solidFill>
                  <a:srgbClr val="000000"/>
                </a:solidFill>
                <a:uFill>
                  <a:solidFill>
                    <a:srgbClr val="ffffff"/>
                  </a:solidFill>
                </a:uFill>
                <a:latin typeface="Arial"/>
                <a:ea typeface="DejaVu Sans"/>
              </a:rPr>
              <a:t>The finalUsedMemory+finalFreeMemory was plotted in x axis with initialUsedMemory+initialFreeMemory. The plot shows us that there is a good linear relationship between the 2 variabes after we remve those see 3 outliers.</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1506960" y="2404440"/>
            <a:ext cx="7765200" cy="1644480"/>
          </a:xfrm>
          <a:prstGeom prst="rect">
            <a:avLst/>
          </a:prstGeom>
          <a:noFill/>
          <a:ln>
            <a:noFill/>
          </a:ln>
        </p:spPr>
        <p:style>
          <a:lnRef idx="0"/>
          <a:fillRef idx="0"/>
          <a:effectRef idx="0"/>
          <a:fontRef idx="minor"/>
        </p:style>
      </p:sp>
      <p:sp>
        <p:nvSpPr>
          <p:cNvPr id="72" name="CustomShape 2"/>
          <p:cNvSpPr/>
          <p:nvPr/>
        </p:nvSpPr>
        <p:spPr>
          <a:xfrm>
            <a:off x="1506960" y="2304000"/>
            <a:ext cx="7765200" cy="28418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DejaVu Sans Light"/>
                <a:ea typeface="DejaVu Sans"/>
              </a:rPr>
              <a:t>Following approximations were made:</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DejaVu Sans Light"/>
                <a:ea typeface="DejaVu Sans"/>
              </a:rPr>
              <a:t> </a:t>
            </a:r>
            <a:r>
              <a:rPr b="0" lang="en-IN" sz="1800" spc="-1" strike="noStrike">
                <a:solidFill>
                  <a:srgbClr val="000000"/>
                </a:solidFill>
                <a:uFill>
                  <a:solidFill>
                    <a:srgbClr val="ffffff"/>
                  </a:solidFill>
                </a:uFill>
                <a:latin typeface="DejaVu Sans Light"/>
                <a:ea typeface="DejaVu Sans"/>
              </a:rPr>
              <a:t>gcInitialMemory = initialUsedMemory</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DejaVu Sans Light"/>
                <a:ea typeface="DejaVu Sans"/>
              </a:rPr>
              <a:t>GcFinalMemory = finalUsedMemory</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DejaVu Sans Light"/>
                <a:ea typeface="DejaVu Sans"/>
              </a:rPr>
              <a:t>GcTotalMemory = finalUsedMemory+finalFreeMemory = initialUsedMemory + initialFreeMemory</a:t>
            </a:r>
            <a:endParaRPr b="0" lang="en-IN" sz="1800" spc="-1" strike="noStrike">
              <a:solidFill>
                <a:srgbClr val="000000"/>
              </a:solidFill>
              <a:uFill>
                <a:solidFill>
                  <a:srgbClr val="ffffff"/>
                </a:solidFill>
              </a:uFill>
              <a:latin typeface="Arial"/>
            </a:endParaRPr>
          </a:p>
        </p:txBody>
      </p:sp>
      <p:sp>
        <p:nvSpPr>
          <p:cNvPr id="73" name="CustomShape 3"/>
          <p:cNvSpPr/>
          <p:nvPr/>
        </p:nvSpPr>
        <p:spPr>
          <a:xfrm>
            <a:off x="1440000" y="432000"/>
            <a:ext cx="7765200" cy="109512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0"/>
                </a:solidFill>
                <a:uFill>
                  <a:solidFill>
                    <a:srgbClr val="ffffff"/>
                  </a:solidFill>
                </a:uFill>
                <a:latin typeface="Arial"/>
                <a:ea typeface="DejaVu Sans"/>
              </a:rPr>
              <a:t>Approximations Used:</a:t>
            </a:r>
            <a:endParaRPr b="0" lang="en-IN" sz="1800" spc="-1" strike="noStrike">
              <a:solidFill>
                <a:srgbClr val="000000"/>
              </a:solidFill>
              <a:uFill>
                <a:solidFill>
                  <a:srgbClr val="ffffff"/>
                </a:solidFill>
              </a:uFill>
              <a:latin typeface="Arial"/>
            </a:endParaRPr>
          </a:p>
        </p:txBody>
      </p:sp>
      <p:sp>
        <p:nvSpPr>
          <p:cNvPr id="74" name="CustomShape 4"/>
          <p:cNvSpPr/>
          <p:nvPr/>
        </p:nvSpPr>
        <p:spPr>
          <a:xfrm>
            <a:off x="1400400" y="3978360"/>
            <a:ext cx="7765200" cy="1095120"/>
          </a:xfrm>
          <a:prstGeom prst="rect">
            <a:avLst/>
          </a:prstGeom>
          <a:noFill/>
          <a:ln>
            <a:noFill/>
          </a:ln>
        </p:spPr>
        <p:style>
          <a:lnRef idx="0"/>
          <a:fillRef idx="0"/>
          <a:effectRef idx="0"/>
          <a:fontRef idx="minor"/>
        </p:style>
        <p:txBody>
          <a:bodyPr lIns="90000" rIns="90000" tIns="45000" bIns="45000"/>
          <a:p>
            <a:r>
              <a:rPr b="0" lang="en-IN" sz="2800" spc="-1" strike="noStrike">
                <a:solidFill>
                  <a:srgbClr val="000000"/>
                </a:solidFill>
                <a:uFill>
                  <a:solidFill>
                    <a:srgbClr val="ffffff"/>
                  </a:solidFill>
                </a:uFill>
                <a:latin typeface="Arial"/>
                <a:ea typeface="DejaVu Sans"/>
              </a:rPr>
              <a:t>Assumptions Used:</a:t>
            </a:r>
            <a:endParaRPr b="0" lang="en-IN" sz="1800" spc="-1" strike="noStrike">
              <a:solidFill>
                <a:srgbClr val="000000"/>
              </a:solidFill>
              <a:uFill>
                <a:solidFill>
                  <a:srgbClr val="ffffff"/>
                </a:solidFill>
              </a:uFill>
              <a:latin typeface="Arial"/>
            </a:endParaRPr>
          </a:p>
        </p:txBody>
      </p:sp>
      <p:sp>
        <p:nvSpPr>
          <p:cNvPr id="75" name="CustomShape 5"/>
          <p:cNvSpPr/>
          <p:nvPr/>
        </p:nvSpPr>
        <p:spPr>
          <a:xfrm>
            <a:off x="1400400" y="5268240"/>
            <a:ext cx="7765200" cy="10951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We were required to print the memory free after every query is served but he heading of that column was given as initialFreeMemory which we take it as finalFreeMemory</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06960" y="2404440"/>
            <a:ext cx="7765200" cy="1644480"/>
          </a:xfrm>
          <a:prstGeom prst="rect">
            <a:avLst/>
          </a:prstGeom>
          <a:noFill/>
          <a:ln>
            <a:noFill/>
          </a:ln>
        </p:spPr>
        <p:style>
          <a:lnRef idx="0"/>
          <a:fillRef idx="0"/>
          <a:effectRef idx="0"/>
          <a:fontRef idx="minor"/>
        </p:style>
      </p:sp>
      <p:sp>
        <p:nvSpPr>
          <p:cNvPr id="77" name="CustomShape 2"/>
          <p:cNvSpPr/>
          <p:nvPr/>
        </p:nvSpPr>
        <p:spPr>
          <a:xfrm>
            <a:off x="1506960" y="2262240"/>
            <a:ext cx="7765200" cy="354060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DejaVu Sans Light"/>
                <a:ea typeface="DejaVu Sans"/>
              </a:rPr>
              <a:t>Following the plots and approximations we predicted:</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DejaVu Sans Light"/>
                <a:ea typeface="DejaVu Sans"/>
              </a:rPr>
              <a:t>gcInitialMemory</a:t>
            </a:r>
            <a:r>
              <a:rPr b="0" lang="en-IN" sz="1800" spc="-1" strike="noStrike">
                <a:solidFill>
                  <a:srgbClr val="000000"/>
                </a:solidFill>
                <a:uFill>
                  <a:solidFill>
                    <a:srgbClr val="ffffff"/>
                  </a:solidFill>
                </a:uFill>
                <a:latin typeface="DejaVu Sans Light"/>
                <a:ea typeface="DejaVu Sans"/>
              </a:rPr>
              <a:t> using linear regression with </a:t>
            </a:r>
            <a:r>
              <a:rPr b="1" lang="en-IN" sz="1800" spc="-1" strike="noStrike">
                <a:solidFill>
                  <a:srgbClr val="000000"/>
                </a:solidFill>
                <a:uFill>
                  <a:solidFill>
                    <a:srgbClr val="ffffff"/>
                  </a:solidFill>
                </a:uFill>
                <a:latin typeface="DejaVu Sans Light"/>
                <a:ea typeface="DejaVu Sans"/>
              </a:rPr>
              <a:t>initialUsedMemory</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DejaVu Sans Light"/>
                <a:ea typeface="DejaVu Sans"/>
              </a:rPr>
              <a:t> </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DejaVu Sans Light"/>
                <a:ea typeface="DejaVu Sans"/>
              </a:rPr>
              <a:t>finalUsedMemory</a:t>
            </a:r>
            <a:r>
              <a:rPr b="0" lang="en-IN" sz="1800" spc="-1" strike="noStrike">
                <a:solidFill>
                  <a:srgbClr val="000000"/>
                </a:solidFill>
                <a:uFill>
                  <a:solidFill>
                    <a:srgbClr val="ffffff"/>
                  </a:solidFill>
                </a:uFill>
                <a:latin typeface="DejaVu Sans Light"/>
                <a:ea typeface="DejaVu Sans"/>
              </a:rPr>
              <a:t> using linear regression with </a:t>
            </a:r>
            <a:r>
              <a:rPr b="1" lang="en-IN" sz="1800" spc="-1" strike="noStrike">
                <a:solidFill>
                  <a:srgbClr val="000000"/>
                </a:solidFill>
                <a:uFill>
                  <a:solidFill>
                    <a:srgbClr val="ffffff"/>
                  </a:solidFill>
                </a:uFill>
                <a:latin typeface="DejaVu Sans Light"/>
                <a:ea typeface="DejaVu Sans"/>
              </a:rPr>
              <a:t>resources+initialUsedMemory</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DejaVu Sans Light"/>
                <a:ea typeface="DejaVu Sans"/>
              </a:rPr>
              <a:t> </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DejaVu Sans Light"/>
                <a:ea typeface="DejaVu Sans"/>
              </a:rPr>
              <a:t>gcTotalMemory</a:t>
            </a:r>
            <a:r>
              <a:rPr b="0" lang="en-IN" sz="1800" spc="-1" strike="noStrike">
                <a:solidFill>
                  <a:srgbClr val="000000"/>
                </a:solidFill>
                <a:uFill>
                  <a:solidFill>
                    <a:srgbClr val="ffffff"/>
                  </a:solidFill>
                </a:uFill>
                <a:latin typeface="DejaVu Sans Light"/>
                <a:ea typeface="DejaVu Sans"/>
              </a:rPr>
              <a:t> using linear regression with </a:t>
            </a:r>
            <a:r>
              <a:rPr b="1" lang="en-IN" sz="1800" spc="-1" strike="noStrike">
                <a:solidFill>
                  <a:srgbClr val="000000"/>
                </a:solidFill>
                <a:uFill>
                  <a:solidFill>
                    <a:srgbClr val="ffffff"/>
                  </a:solidFill>
                </a:uFill>
                <a:latin typeface="DejaVu Sans Light"/>
                <a:ea typeface="DejaVu Sans"/>
              </a:rPr>
              <a:t>initialUsedMemory+initialFreeMemory</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1" lang="en-IN" sz="1800" spc="-1" strike="noStrike">
                <a:solidFill>
                  <a:srgbClr val="000000"/>
                </a:solidFill>
                <a:uFill>
                  <a:solidFill>
                    <a:srgbClr val="ffffff"/>
                  </a:solidFill>
                </a:uFill>
                <a:latin typeface="DejaVu Sans Light"/>
                <a:ea typeface="DejaVu Sans"/>
              </a:rPr>
              <a:t> </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DejaVu Sans Light"/>
                <a:ea typeface="DejaVu Sans"/>
              </a:rPr>
              <a:t>FinalFreeMemory using linear regression with </a:t>
            </a:r>
            <a:r>
              <a:rPr b="1" lang="en-IN" sz="1800" spc="-1" strike="noStrike">
                <a:solidFill>
                  <a:srgbClr val="000000"/>
                </a:solidFill>
                <a:uFill>
                  <a:solidFill>
                    <a:srgbClr val="ffffff"/>
                  </a:solidFill>
                </a:uFill>
                <a:latin typeface="DejaVu Sans Light"/>
                <a:ea typeface="DejaVu Sans"/>
              </a:rPr>
              <a:t>initialFreeMemory+initialUsedMemory-finalUsedMemory</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DejaVu Sans Light"/>
                <a:ea typeface="DejaVu Sans"/>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DejaVu Sans Light"/>
                <a:ea typeface="DejaVu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78" name="CustomShape 3"/>
          <p:cNvSpPr/>
          <p:nvPr/>
        </p:nvSpPr>
        <p:spPr>
          <a:xfrm>
            <a:off x="1298520" y="210960"/>
            <a:ext cx="7765200" cy="10951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000000"/>
                </a:solidFill>
                <a:uFill>
                  <a:solidFill>
                    <a:srgbClr val="ffffff"/>
                  </a:solidFill>
                </a:uFill>
                <a:latin typeface="Arial"/>
                <a:ea typeface="DejaVu Sans"/>
              </a:rPr>
              <a:t>MODELS USED</a:t>
            </a:r>
            <a:endParaRPr b="0" lang="en-IN" sz="1800" spc="-1" strike="noStrike">
              <a:solidFill>
                <a:srgbClr val="000000"/>
              </a:solidFill>
              <a:uFill>
                <a:solidFill>
                  <a:srgbClr val="ffffff"/>
                </a:solidFill>
              </a:uFill>
              <a:latin typeface="Arial"/>
            </a:endParaRPr>
          </a:p>
        </p:txBody>
      </p:sp>
      <p:sp>
        <p:nvSpPr>
          <p:cNvPr id="79" name="CustomShape 4"/>
          <p:cNvSpPr/>
          <p:nvPr/>
        </p:nvSpPr>
        <p:spPr>
          <a:xfrm>
            <a:off x="1506960" y="1165680"/>
            <a:ext cx="7765200" cy="1095120"/>
          </a:xfrm>
          <a:prstGeom prst="rect">
            <a:avLst/>
          </a:prstGeom>
          <a:noFill/>
          <a:ln>
            <a:noFill/>
          </a:ln>
        </p:spPr>
        <p:style>
          <a:lnRef idx="0"/>
          <a:fillRef idx="0"/>
          <a:effectRef idx="0"/>
          <a:fontRef idx="minor"/>
        </p:style>
        <p:txBody>
          <a:bodyPr lIns="90000" rIns="90000" tIns="45000" bIns="45000"/>
          <a:p>
            <a:r>
              <a:rPr b="1" lang="en-IN" sz="1800" spc="-1" strike="noStrike">
                <a:solidFill>
                  <a:srgbClr val="000000"/>
                </a:solidFill>
                <a:uFill>
                  <a:solidFill>
                    <a:srgbClr val="ffffff"/>
                  </a:solidFill>
                </a:uFill>
                <a:latin typeface="Arial"/>
                <a:ea typeface="DejaVu Sans"/>
              </a:rPr>
              <a:t>LOGISTIC REGRESSION:</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06960" y="2404440"/>
            <a:ext cx="7765200" cy="1644480"/>
          </a:xfrm>
          <a:prstGeom prst="rect">
            <a:avLst/>
          </a:prstGeom>
          <a:noFill/>
          <a:ln>
            <a:noFill/>
          </a:ln>
        </p:spPr>
        <p:style>
          <a:lnRef idx="0"/>
          <a:fillRef idx="0"/>
          <a:effectRef idx="0"/>
          <a:fontRef idx="minor"/>
        </p:style>
      </p:sp>
      <p:sp>
        <p:nvSpPr>
          <p:cNvPr id="81" name="CustomShape 2"/>
          <p:cNvSpPr/>
          <p:nvPr/>
        </p:nvSpPr>
        <p:spPr>
          <a:xfrm>
            <a:off x="1526760" y="1014480"/>
            <a:ext cx="7765200" cy="1095120"/>
          </a:xfrm>
          <a:prstGeom prst="rect">
            <a:avLst/>
          </a:prstGeom>
          <a:noFill/>
          <a:ln>
            <a:noFill/>
          </a:ln>
        </p:spPr>
        <p:style>
          <a:lnRef idx="0"/>
          <a:fillRef idx="0"/>
          <a:effectRef idx="0"/>
          <a:fontRef idx="minor"/>
        </p:style>
        <p:txBody>
          <a:bodyPr lIns="90000" rIns="90000" tIns="45000" bIns="45000"/>
          <a:p>
            <a:r>
              <a:rPr b="1" lang="en-IN" sz="2600" spc="-1" strike="noStrike">
                <a:solidFill>
                  <a:srgbClr val="000000"/>
                </a:solidFill>
                <a:uFill>
                  <a:solidFill>
                    <a:srgbClr val="ffffff"/>
                  </a:solidFill>
                </a:uFill>
                <a:latin typeface="Arial"/>
                <a:ea typeface="DejaVu Sans"/>
              </a:rPr>
              <a:t>XGBOOST</a:t>
            </a:r>
            <a:endParaRPr b="0" lang="en-IN" sz="1800" spc="-1" strike="noStrike">
              <a:solidFill>
                <a:srgbClr val="000000"/>
              </a:solidFill>
              <a:uFill>
                <a:solidFill>
                  <a:srgbClr val="ffffff"/>
                </a:solidFill>
              </a:uFill>
              <a:latin typeface="Arial"/>
            </a:endParaRPr>
          </a:p>
        </p:txBody>
      </p:sp>
      <p:sp>
        <p:nvSpPr>
          <p:cNvPr id="82" name="CustomShape 3"/>
          <p:cNvSpPr/>
          <p:nvPr/>
        </p:nvSpPr>
        <p:spPr>
          <a:xfrm>
            <a:off x="1516680" y="1847880"/>
            <a:ext cx="7765200" cy="10951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Xgboost was used to determine the </a:t>
            </a:r>
            <a:r>
              <a:rPr b="1" lang="en-IN" sz="1800" spc="-1" strike="noStrike">
                <a:solidFill>
                  <a:srgbClr val="000000"/>
                </a:solidFill>
                <a:uFill>
                  <a:solidFill>
                    <a:srgbClr val="ffffff"/>
                  </a:solidFill>
                </a:uFill>
                <a:latin typeface="Arial"/>
                <a:ea typeface="DejaVu Sans"/>
              </a:rPr>
              <a:t>‘gcRun’. </a:t>
            </a:r>
            <a:r>
              <a:rPr b="0" lang="en-IN" sz="1800" spc="-1" strike="noStrike">
                <a:solidFill>
                  <a:srgbClr val="000000"/>
                </a:solidFill>
                <a:uFill>
                  <a:solidFill>
                    <a:srgbClr val="ffffff"/>
                  </a:solidFill>
                </a:uFill>
                <a:latin typeface="Arial"/>
                <a:ea typeface="DejaVu Sans"/>
              </a:rPr>
              <a:t>We gave parameters to xgboost as: </a:t>
            </a:r>
            <a:r>
              <a:rPr b="1" lang="en-IN" sz="1800" spc="-1" strike="noStrike">
                <a:solidFill>
                  <a:srgbClr val="000000"/>
                </a:solidFill>
                <a:uFill>
                  <a:solidFill>
                    <a:srgbClr val="ffffff"/>
                  </a:solidFill>
                </a:uFill>
                <a:latin typeface="Arial"/>
                <a:ea typeface="DejaVu Sans"/>
              </a:rPr>
              <a:t>‘resources’</a:t>
            </a:r>
            <a:r>
              <a:rPr b="0"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‘initialMemoryUsed’</a:t>
            </a:r>
            <a:r>
              <a:rPr b="0"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‘initialMemoryFree’</a:t>
            </a:r>
            <a:r>
              <a:rPr b="0"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‘cpuTimeTaken’.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We chose this model as the output was not in linearly related to the parameters. We confirmed this creating a cross validation set and checking the accuracy of a linear model such as logistic regression, linear SVM( both hard-margin and soft-margin). The result came to be very poor. We also tried SVM with ‘rbf’ kernel, which wasn’t much an improvement from the linear models.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So we applied Xgboost was the best among the other models due to the nonlinear relationship between taget and parameters. Xgboost being an ensemble method has the added advantage of not being overfitted easily while preserving the accuracy.  </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506960" y="2404440"/>
            <a:ext cx="7765200" cy="1644480"/>
          </a:xfrm>
          <a:prstGeom prst="rect">
            <a:avLst/>
          </a:prstGeom>
          <a:noFill/>
          <a:ln>
            <a:noFill/>
          </a:ln>
        </p:spPr>
        <p:style>
          <a:lnRef idx="0"/>
          <a:fillRef idx="0"/>
          <a:effectRef idx="0"/>
          <a:fontRef idx="minor"/>
        </p:style>
      </p:sp>
      <p:sp>
        <p:nvSpPr>
          <p:cNvPr id="84" name="CustomShape 2"/>
          <p:cNvSpPr/>
          <p:nvPr/>
        </p:nvSpPr>
        <p:spPr>
          <a:xfrm>
            <a:off x="1407960" y="617760"/>
            <a:ext cx="7765200" cy="1095120"/>
          </a:xfrm>
          <a:prstGeom prst="rect">
            <a:avLst/>
          </a:prstGeom>
          <a:noFill/>
          <a:ln>
            <a:noFill/>
          </a:ln>
        </p:spPr>
        <p:style>
          <a:lnRef idx="0"/>
          <a:fillRef idx="0"/>
          <a:effectRef idx="0"/>
          <a:fontRef idx="minor"/>
        </p:style>
        <p:txBody>
          <a:bodyPr lIns="90000" rIns="90000" tIns="45000" bIns="45000"/>
          <a:p>
            <a:r>
              <a:rPr b="1" lang="en-IN" sz="2400" spc="-1" strike="noStrike">
                <a:solidFill>
                  <a:srgbClr val="000000"/>
                </a:solidFill>
                <a:uFill>
                  <a:solidFill>
                    <a:srgbClr val="ffffff"/>
                  </a:solidFill>
                </a:uFill>
                <a:latin typeface="Arial"/>
                <a:ea typeface="DejaVu Sans"/>
              </a:rPr>
              <a:t>Strategy for deciding the results</a:t>
            </a:r>
            <a:endParaRPr b="0" lang="en-IN" sz="1800" spc="-1" strike="noStrike">
              <a:solidFill>
                <a:srgbClr val="000000"/>
              </a:solidFill>
              <a:uFill>
                <a:solidFill>
                  <a:srgbClr val="ffffff"/>
                </a:solidFill>
              </a:uFill>
              <a:latin typeface="Arial"/>
            </a:endParaRPr>
          </a:p>
        </p:txBody>
      </p:sp>
      <p:sp>
        <p:nvSpPr>
          <p:cNvPr id="85" name="CustomShape 3"/>
          <p:cNvSpPr/>
          <p:nvPr/>
        </p:nvSpPr>
        <p:spPr>
          <a:xfrm>
            <a:off x="1348200" y="1143360"/>
            <a:ext cx="7765200" cy="109512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To predict </a:t>
            </a:r>
            <a:r>
              <a:rPr b="1" lang="en-IN" sz="1800" spc="-1" strike="noStrike">
                <a:solidFill>
                  <a:srgbClr val="000000"/>
                </a:solidFill>
                <a:uFill>
                  <a:solidFill>
                    <a:srgbClr val="ffffff"/>
                  </a:solidFill>
                </a:uFill>
                <a:latin typeface="Arial"/>
                <a:ea typeface="DejaVu Sans"/>
              </a:rPr>
              <a:t>‘gcRun’</a:t>
            </a:r>
            <a:r>
              <a:rPr b="0" lang="en-IN" sz="18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We used the xgboost to predict ‘gcRun’. We supplied ‘resources’ feature to the xgboost algorithm by saved value of resources that we obtained from the training set. Eg: token_53 had ‘resources’ as 0.047545312750000325 which was obtained from training set.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To predict </a:t>
            </a:r>
            <a:r>
              <a:rPr b="1" lang="en-IN" sz="1800" spc="-1" strike="noStrike">
                <a:solidFill>
                  <a:srgbClr val="000000"/>
                </a:solidFill>
                <a:uFill>
                  <a:solidFill>
                    <a:srgbClr val="ffffff"/>
                  </a:solidFill>
                </a:uFill>
                <a:latin typeface="Arial"/>
                <a:ea typeface="DejaVu Sans"/>
              </a:rPr>
              <a:t>‘initialFreeMemory’</a:t>
            </a:r>
            <a:r>
              <a:rPr b="0" lang="en-IN" sz="1800" spc="-1" strike="noStrike">
                <a:solidFill>
                  <a:srgbClr val="000000"/>
                </a:solidFill>
                <a:uFill>
                  <a:solidFill>
                    <a:srgbClr val="ffffff"/>
                  </a:solidFill>
                </a:uFill>
                <a:latin typeface="Arial"/>
                <a:ea typeface="DejaVu Sans"/>
              </a:rPr>
              <a: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We computed initialFreeMemory as previous query’s finalFreeMemory</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We computed initialUsedMemory as previous query’s finalUsedMemory</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We computed gcInitialMemory as initialFreeMemory of same query</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We computed gcTotalMemory as initialFreeMemory+initialUsedMemory of same query</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We computed finalUsedMemory as resources+initialUsedMemory of same query</a:t>
            </a:r>
            <a:endParaRPr b="0" lang="en-IN"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Arial"/>
                <a:ea typeface="DejaVu Sans"/>
              </a:rPr>
              <a:t>We computed finalFreeMemory as initialFreeMemory+initialUsedMemory-finalUsedMemory of same query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This finalFreeMemory then becomes the output for that query as the initialFreeMemory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12</TotalTime>
  <Application>LibreOffice/5.1.6.2$Linux_X86_64 LibreOffice_project/10m0$Build-2</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2014-09-12T02:18:09Z</dcterms:created>
  <dc:creator> </dc:creator>
  <dc:description/>
  <dc:language>en-IN</dc:language>
  <cp:lastModifiedBy/>
  <dcterms:modified xsi:type="dcterms:W3CDTF">2017-10-09T19:46:02Z</dcterms:modified>
  <cp:revision>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