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92" r:id="rId6"/>
    <p:sldId id="293" r:id="rId7"/>
    <p:sldId id="260" r:id="rId8"/>
    <p:sldId id="261" r:id="rId9"/>
    <p:sldId id="262" r:id="rId10"/>
    <p:sldId id="280" r:id="rId11"/>
    <p:sldId id="281" r:id="rId12"/>
    <p:sldId id="287" r:id="rId13"/>
    <p:sldId id="288" r:id="rId14"/>
    <p:sldId id="289" r:id="rId15"/>
    <p:sldId id="294" r:id="rId16"/>
    <p:sldId id="263" r:id="rId17"/>
  </p:sldIdLst>
  <p:sldSz cx="9144000" cy="5143500" type="screen16x9"/>
  <p:notesSz cx="6858000" cy="9144000"/>
  <p:embeddedFontLst>
    <p:embeddedFont>
      <p:font typeface="Arial Unicode MS" panose="020B0604020202020204" charset="-128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1212"/>
    <a:srgbClr val="F8B802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92" y="3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3574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96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7783b93d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97783b93d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7783b93d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7783b93d_0_1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7783b9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97783b9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7783b93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7783b93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7783b93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7783b93d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7783b93d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7783b93d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better word for hand-designed codebook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7783b93d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7783b93d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9b5508895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9b5508895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9b55088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9b55088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682E-30B4-45A8-AA48-8A4390C7C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4B015-1967-47D4-9EF0-368352EA4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580A-8ED8-4BD4-ABBA-3C58D837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D069-BF80-4B6D-B3F1-1E2C6CC5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DB58-27BC-44DF-A450-BC960C6D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64086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600C-C087-4A3B-94FF-19C70DDC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4F3A9-40D6-4CAF-9059-64A340DF5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E70E-E082-4794-A28A-F3CD98DB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50A3-045D-458F-A28E-DCE8F83E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545B-6AEE-47C0-ADDB-8E8E6163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52552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CA0E4-6295-44BC-831C-CC7700696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11864-7D84-4E08-9FBF-3B5807DC2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A710-5603-4FE1-BB1F-507DA8BE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FC00-625B-4249-A128-E804DAF0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28B0-4E70-480E-B7BE-DFE965D0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32293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5690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75565" y="122620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○"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■"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○"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■"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○"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Arial"/>
              <a:buChar char="■"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86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8FF2-ECE8-410E-84A8-E84F8999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F922-D13E-493B-8B13-8D2DBA809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9CF3-9A0C-4F06-B92E-B89637A6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9387-5C69-4B63-9CC3-DCF99F7D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6965-C416-40A6-B3D2-C9399816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16349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3311-5001-4320-A440-EB4B4075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DC05A-E8DB-44AF-9C72-02A18164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1496-46BC-42EC-8767-F9350A22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85C8-0BB0-43B4-9620-D04CCB13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7508-1522-4177-B66D-9A0B1FCF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34063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9F40-D7C8-4C69-8E8D-43ADA084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0BA6-9644-43C0-9475-BB1921379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FF07-1DBB-48D7-B7C4-4C32DD0EF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B6CD2-4E80-49CB-8EE5-D1D52B9A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B2633-D0A3-4FAD-A430-7516761C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15BC4-97F0-4E34-AA20-294FC45F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64621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2783-4D93-499D-9A76-EFB41F1E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10A18-FEC7-4FE0-A9A4-AE96B00D4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E6E5F-1D5A-48FB-8DC3-A4263B42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E9ED2-5D63-4094-BC84-C269864B4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E310-00AF-4375-BB4A-E3749BF4C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B0D47-0C1A-43DC-ABDC-DE5D8677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7ECBD-ED10-46E7-8A76-E59C8E1D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CADD2-C19C-43F5-A784-5B77E0C2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46497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92B2-491D-403F-8382-08FA3C3C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2ADAE-C8C6-4BCA-8FAA-DE2C68D1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CF4CD-B0A9-4B41-AD87-17679AE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EAC75-3905-49F2-A702-35367717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74858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6393C-5ED9-4DF9-B370-8C8B4EF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E3B43-154F-4935-8C31-976FFE6C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CCCAC-E36D-471F-ADAC-4F9588D6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58882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2AD5-4821-4245-8349-3AE10B55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1722-A890-45E1-B3B5-1098126CD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1A04C-D5B7-4CFF-95C8-0D1A63EE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27572-7B28-4181-84EC-540854E5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807B-BD6A-48BA-A8F2-1B90F559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01D96-68F4-4ACD-8749-E32958B2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16079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0BE8-D477-429D-B9C0-A355F963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0F30-3C24-46E8-9729-F438905C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FD25C-60FE-47FA-899A-EA7D1DF14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BFCB-BA58-4859-8B81-4808DD4E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36DB4-F02C-40C5-96B5-FF20CBE2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ED383-15AA-4C9C-9343-5EE438D9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8043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4167D-40FD-4D52-B513-6E98B58C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0B35C-4E6E-4FF6-B9F6-38558323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148F-8D1B-468E-B1EB-746E10402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624B8-2FA6-4BE6-8B6F-B01F4721A423}" type="datetimeFigureOut">
              <a:rPr lang="en-US" smtClean="0"/>
              <a:t>11-Jul-21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2432-940A-48FE-89DC-7A2D34F95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D8EC-156E-417A-AC55-B32F2F49B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021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ekagra-ranjan/Auto-SCMA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43445" y="638637"/>
            <a:ext cx="5165765" cy="224356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spcAft>
                <a:spcPts val="0"/>
              </a:spcAft>
            </a:pPr>
            <a:r>
              <a:rPr lang="en-US" sz="2400" b="1" i="0" u="none" strike="noStrike" kern="12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Auto-SCMA</a:t>
            </a:r>
            <a:r>
              <a:rPr lang="en-US" sz="2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Learning Codebook for Sparse Code Multiple Access using Machine Learning</a:t>
            </a:r>
            <a:br>
              <a:rPr lang="en-US" sz="24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94487" y="4057638"/>
            <a:ext cx="5547231" cy="16226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 defTabSz="914400">
              <a:spcBef>
                <a:spcPts val="1000"/>
              </a:spcBef>
              <a:spcAft>
                <a:spcPts val="0"/>
              </a:spcAft>
            </a:pPr>
            <a:r>
              <a:rPr lang="en-US" sz="1700" b="0" i="0" u="none" strike="noStrike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Ekagra Ranjan*, </a:t>
            </a:r>
            <a:r>
              <a:rPr lang="en-US" sz="1700" b="0" i="0" u="none" strike="noStrike" kern="120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Ameya</a:t>
            </a:r>
            <a:r>
              <a:rPr lang="en-US" sz="1700" b="0" i="0" u="none" strike="noStrike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Vikram*, Dr. A. Rajesh, Prof. P.K Bora</a:t>
            </a:r>
            <a:endParaRPr lang="en-US" sz="1700" b="0" kern="12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algn="l" defTabSz="914400">
              <a:spcBef>
                <a:spcPts val="1000"/>
              </a:spcBef>
            </a:pPr>
            <a:br>
              <a:rPr lang="en-US" sz="1700" b="0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700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2777" y="638638"/>
            <a:ext cx="4638605" cy="3866225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Logo&#10;&#10;Description automatically generated">
            <a:extLst>
              <a:ext uri="{FF2B5EF4-FFF2-40B4-BE49-F238E27FC236}">
                <a16:creationId xmlns:a16="http://schemas.microsoft.com/office/drawing/2014/main" id="{64FAAAE2-A3DE-4FCE-A05B-1C82057D4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0692" y="1596980"/>
            <a:ext cx="2388870" cy="2413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E6924-060E-4D94-A23D-B34FD0ACC697}"/>
              </a:ext>
            </a:extLst>
          </p:cNvPr>
          <p:cNvSpPr txBox="1"/>
          <p:nvPr/>
        </p:nvSpPr>
        <p:spPr>
          <a:xfrm>
            <a:off x="110137" y="123893"/>
            <a:ext cx="776703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Indian Institute Of Technology Guwahati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Lato" panose="020B0604020202020204" charset="0"/>
              </a:rPr>
              <a:t> | Department of Electronics and Electrical Engineering</a:t>
            </a:r>
            <a:endParaRPr lang="en-US" b="0">
              <a:effectLst/>
            </a:endParaRPr>
          </a:p>
          <a:p>
            <a:pPr>
              <a:spcAft>
                <a:spcPts val="600"/>
              </a:spcAft>
            </a:pPr>
            <a:br>
              <a:rPr lang="en-US" dirty="0"/>
            </a:b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body" idx="1"/>
          </p:nvPr>
        </p:nvSpPr>
        <p:spPr>
          <a:xfrm>
            <a:off x="2233850" y="1510525"/>
            <a:ext cx="39918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     Auto-SCMA</a:t>
            </a: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      (Automatic SCMA)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>
            <a:spLocks noGrp="1"/>
          </p:cNvSpPr>
          <p:nvPr>
            <p:ph type="title"/>
          </p:nvPr>
        </p:nvSpPr>
        <p:spPr>
          <a:xfrm>
            <a:off x="391312" y="6899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Auto-SCMA: Motivation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CCF3F-EB2C-422E-B970-1BE8BAA590C1}"/>
              </a:ext>
            </a:extLst>
          </p:cNvPr>
          <p:cNvSpPr txBox="1"/>
          <p:nvPr/>
        </p:nvSpPr>
        <p:spPr>
          <a:xfrm>
            <a:off x="138113" y="770883"/>
            <a:ext cx="88201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Current Machine Learning based decoders perform better than MPA on AWGN channel but </a:t>
            </a:r>
            <a:r>
              <a:rPr lang="en-US" sz="2000" b="1" dirty="0">
                <a:solidFill>
                  <a:srgbClr val="B61212"/>
                </a:solidFill>
              </a:rPr>
              <a:t>fail to generalize on Rayleigh fading channel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MPA works effectively on Rayleigh fading channel but </a:t>
            </a:r>
            <a:r>
              <a:rPr lang="en-US" sz="2000" b="1" dirty="0">
                <a:solidFill>
                  <a:srgbClr val="B61212"/>
                </a:solidFill>
              </a:rPr>
              <a:t>needs hand-crafted codebook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Proposed Solution (Auto-SCMA):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MPA decoder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crucial observation that all the operations in MPA are </a:t>
            </a:r>
            <a:r>
              <a:rPr lang="en-US" sz="2000" b="1" dirty="0"/>
              <a:t>differentiable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gradient descent algorithm to obtain a codebook with MPA decoder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Works on Rayleigh fading channel</a:t>
            </a:r>
            <a:r>
              <a:rPr lang="en-US" sz="2000" dirty="0"/>
              <a:t> while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learning the codebook automatically</a:t>
            </a:r>
            <a:r>
              <a:rPr lang="en-US" sz="2000" dirty="0"/>
              <a:t> from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00" y="78519"/>
            <a:ext cx="7688700" cy="5352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Auto-SCMA: Forward Pass / Inference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8" y="613719"/>
            <a:ext cx="7824568" cy="442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7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025" y="68995"/>
            <a:ext cx="7688700" cy="5352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Auto-SCMA: Backward Pass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0" t="9014" r="29155" b="5102"/>
          <a:stretch/>
        </p:blipFill>
        <p:spPr>
          <a:xfrm>
            <a:off x="306854" y="974769"/>
            <a:ext cx="2691120" cy="31939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34" y="1061123"/>
            <a:ext cx="5845897" cy="3107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8036" y="4364521"/>
            <a:ext cx="2086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Loss Calculation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4048" y="4445870"/>
            <a:ext cx="3251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Codebook Update using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82548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00" y="79802"/>
            <a:ext cx="7688700" cy="5352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Auto-SCMA: Results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(AWGN Channel)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C63494-91D3-43EA-971E-596258AF7018}"/>
                  </a:ext>
                </a:extLst>
              </p:cNvPr>
              <p:cNvSpPr txBox="1"/>
              <p:nvPr/>
            </p:nvSpPr>
            <p:spPr>
              <a:xfrm>
                <a:off x="5702462" y="1386751"/>
                <a:ext cx="337874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/>
                    </a:solidFill>
                  </a:rPr>
                  <a:t>Auto-SCMA outperforms all methods on AWGN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/>
                    </a:solidFill>
                  </a:rPr>
                  <a:t>MPA based methods run for 3 iterations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/>
                    </a:solidFill>
                  </a:rPr>
                  <a:t>Learned codebook from Auto-SCMA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en-IN" sz="2000" b="0" i="1" baseline="30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beats Maximum Likelihood decoder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en-IN" sz="2000" b="0" i="1" baseline="30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based on hand-crafted codebook.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C63494-91D3-43EA-971E-596258AF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462" y="1386751"/>
                <a:ext cx="3378746" cy="3170099"/>
              </a:xfrm>
              <a:prstGeom prst="rect">
                <a:avLst/>
              </a:prstGeom>
              <a:blipFill>
                <a:blip r:embed="rId2"/>
                <a:stretch>
                  <a:fillRect l="-1622" t="-960" r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07B183F-1692-4A0B-A37A-08F165DD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213"/>
            <a:ext cx="5756427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5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00" y="79802"/>
            <a:ext cx="7688700" cy="5352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Auto-SCMA: Results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(Rayleigh fading Channel)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C63494-91D3-43EA-971E-596258AF7018}"/>
                  </a:ext>
                </a:extLst>
              </p:cNvPr>
              <p:cNvSpPr txBox="1"/>
              <p:nvPr/>
            </p:nvSpPr>
            <p:spPr>
              <a:xfrm>
                <a:off x="5702462" y="1381988"/>
                <a:ext cx="3378746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/>
                    </a:solidFill>
                  </a:rPr>
                  <a:t>Auto-SCMA outperforms all methods on Rayleigh fading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/>
                    </a:solidFill>
                  </a:rPr>
                  <a:t>MPA based methods run for 3 iterations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000" dirty="0">
                    <a:solidFill>
                      <a:schemeClr val="tx1"/>
                    </a:solidFill>
                  </a:rPr>
                  <a:t>Learned codebook from Auto-SCMA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en-IN" sz="2000" b="0" i="1" baseline="30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beats Maximum Likelihood decoder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en-IN" sz="2000" b="0" i="1" baseline="30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e>
                    </m:d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based on hand-crafted codebook.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C63494-91D3-43EA-971E-596258AF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462" y="1381988"/>
                <a:ext cx="3378746" cy="3170099"/>
              </a:xfrm>
              <a:prstGeom prst="rect">
                <a:avLst/>
              </a:prstGeom>
              <a:blipFill>
                <a:blip r:embed="rId2"/>
                <a:stretch>
                  <a:fillRect l="-1622" t="-1154" r="-2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EE21652-8EA8-40EC-AC89-CA74FDA3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985"/>
            <a:ext cx="5755117" cy="40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9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405600" y="5946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E75DD-1C19-4265-A07F-CB8F2141425C}"/>
              </a:ext>
            </a:extLst>
          </p:cNvPr>
          <p:cNvSpPr txBox="1"/>
          <p:nvPr/>
        </p:nvSpPr>
        <p:spPr>
          <a:xfrm>
            <a:off x="190500" y="800188"/>
            <a:ext cx="8643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Learns an effective codebook automatically from data using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Generalizes on both AWGN and Rayleigh fading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the conventional SCMA without increasing the runtime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 human effort in code book designing for arbitrary system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Outperforms ML-decoder when the codebook was hand-crafted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2F23629-AA76-40A6-834A-7805CC842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80" y="2583394"/>
            <a:ext cx="3229233" cy="2346781"/>
          </a:xfrm>
          <a:prstGeom prst="rect">
            <a:avLst/>
          </a:prstGeom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E0D45355-4CA4-420B-8D9F-9461D361C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03" y="2658416"/>
            <a:ext cx="1386339" cy="1386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68970C-24E7-4A53-92ED-142E1E99C456}"/>
              </a:ext>
            </a:extLst>
          </p:cNvPr>
          <p:cNvSpPr txBox="1"/>
          <p:nvPr/>
        </p:nvSpPr>
        <p:spPr>
          <a:xfrm>
            <a:off x="5005569" y="4255036"/>
            <a:ext cx="4226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will be available soon on </a:t>
            </a:r>
            <a:r>
              <a:rPr lang="en-US" dirty="0">
                <a:hlinkClick r:id="rId5"/>
              </a:rPr>
              <a:t>github.com/ekagra-ranjan/Auto-SCMA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43068" y="677119"/>
            <a:ext cx="8606482" cy="407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Mobile communication multiple access techniques: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b="1" dirty="0"/>
              <a:t>Orthogonal Multiple Access Techniques, e.g., CDMA, OFDMA</a:t>
            </a:r>
            <a:r>
              <a:rPr lang="en-US" sz="2000" dirty="0"/>
              <a:t>: </a:t>
            </a:r>
          </a:p>
          <a:p>
            <a:pPr marL="914400" lvl="1" indent="-311150">
              <a:buSzPts val="1300"/>
              <a:buFontTx/>
              <a:buChar char="○"/>
            </a:pPr>
            <a:r>
              <a:rPr lang="en-US" sz="2000" dirty="0"/>
              <a:t>Number of users &lt;= number of orthogonal resources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2000" dirty="0"/>
              <a:t>Orthogonal allocation of resources to each user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b="1" dirty="0"/>
              <a:t>Non-Orthogonal Multiple Access Techniques, e.g., LDS, SCMA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2000" dirty="0"/>
              <a:t>Number of users &gt; number of orthogonal resources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2000" dirty="0"/>
              <a:t>No constraint of orthogonality</a:t>
            </a:r>
            <a:br>
              <a:rPr lang="en-US" sz="2000" dirty="0"/>
            </a:b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Sparse Code Multiple Access (SCMA):</a:t>
            </a:r>
            <a:r>
              <a:rPr lang="en-US" sz="2000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2000" dirty="0"/>
              <a:t>Makes use of sparsity of resource allocation to users to enable a </a:t>
            </a:r>
            <a:r>
              <a:rPr lang="en-US" sz="2000" b="1" dirty="0"/>
              <a:t>Message Passing Algorithm (MPA) decoder</a:t>
            </a:r>
            <a:r>
              <a:rPr lang="en-US" sz="2000" dirty="0"/>
              <a:t> of feasible complexity at the receiver.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455024" y="9525"/>
            <a:ext cx="7163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63431" y="4799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SCMA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76238" y="804071"/>
            <a:ext cx="8157702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</a:rPr>
              <a:t>J</a:t>
            </a:r>
            <a:r>
              <a:rPr lang="en" sz="2000" dirty="0">
                <a:solidFill>
                  <a:schemeClr val="tx1"/>
                </a:solidFill>
              </a:rPr>
              <a:t> independent users, </a:t>
            </a:r>
            <a:r>
              <a:rPr lang="en" sz="2000" b="1" dirty="0">
                <a:solidFill>
                  <a:schemeClr val="tx1"/>
                </a:solidFill>
              </a:rPr>
              <a:t>K</a:t>
            </a:r>
            <a:r>
              <a:rPr lang="en" sz="2000" dirty="0">
                <a:solidFill>
                  <a:schemeClr val="tx1"/>
                </a:solidFill>
              </a:rPr>
              <a:t> orthogonal resources and </a:t>
            </a:r>
            <a:r>
              <a:rPr lang="en" sz="2000" b="1" dirty="0">
                <a:solidFill>
                  <a:schemeClr val="tx1"/>
                </a:solidFill>
              </a:rPr>
              <a:t>M</a:t>
            </a:r>
            <a:r>
              <a:rPr lang="en" sz="2000" dirty="0">
                <a:solidFill>
                  <a:schemeClr val="tx1"/>
                </a:solidFill>
              </a:rPr>
              <a:t>-ary symbols where </a:t>
            </a:r>
            <a:r>
              <a:rPr lang="en" sz="2000" b="1" dirty="0">
                <a:solidFill>
                  <a:schemeClr val="tx1"/>
                </a:solidFill>
              </a:rPr>
              <a:t>J </a:t>
            </a:r>
            <a:r>
              <a:rPr lang="en" sz="2000" dirty="0">
                <a:solidFill>
                  <a:schemeClr val="tx1"/>
                </a:solidFill>
              </a:rPr>
              <a:t>&gt; </a:t>
            </a:r>
            <a:r>
              <a:rPr lang="en" sz="2000" b="1" dirty="0">
                <a:solidFill>
                  <a:schemeClr val="tx1"/>
                </a:solidFill>
              </a:rPr>
              <a:t>K. </a:t>
            </a:r>
            <a:r>
              <a:rPr lang="en" sz="2000" dirty="0">
                <a:solidFill>
                  <a:schemeClr val="tx1"/>
                </a:solidFill>
              </a:rPr>
              <a:t>For illustrations that follow: </a:t>
            </a:r>
            <a:r>
              <a:rPr lang="en" sz="2000" b="1" dirty="0">
                <a:solidFill>
                  <a:schemeClr val="tx1"/>
                </a:solidFill>
              </a:rPr>
              <a:t>J</a:t>
            </a:r>
            <a:r>
              <a:rPr lang="en" sz="2000" dirty="0">
                <a:solidFill>
                  <a:schemeClr val="tx1"/>
                </a:solidFill>
              </a:rPr>
              <a:t>=6 users, </a:t>
            </a:r>
            <a:r>
              <a:rPr lang="en" sz="2000" b="1" dirty="0">
                <a:solidFill>
                  <a:schemeClr val="tx1"/>
                </a:solidFill>
              </a:rPr>
              <a:t>K</a:t>
            </a:r>
            <a:r>
              <a:rPr lang="en" sz="2000" dirty="0">
                <a:solidFill>
                  <a:schemeClr val="tx1"/>
                </a:solidFill>
              </a:rPr>
              <a:t>=4 resources, </a:t>
            </a:r>
            <a:r>
              <a:rPr lang="en" sz="2000" b="1" dirty="0">
                <a:solidFill>
                  <a:schemeClr val="tx1"/>
                </a:solidFill>
              </a:rPr>
              <a:t>M</a:t>
            </a:r>
            <a:r>
              <a:rPr lang="en" sz="2000" dirty="0">
                <a:solidFill>
                  <a:schemeClr val="tx1"/>
                </a:solidFill>
              </a:rPr>
              <a:t>=4 symbols.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797078" y="2941929"/>
            <a:ext cx="2182388" cy="917335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Sparse Codeword Mapping</a:t>
            </a:r>
            <a:endParaRPr dirty="0"/>
          </a:p>
        </p:txBody>
      </p:sp>
      <p:sp>
        <p:nvSpPr>
          <p:cNvPr id="101" name="Google Shape;101;p15"/>
          <p:cNvSpPr/>
          <p:nvPr/>
        </p:nvSpPr>
        <p:spPr>
          <a:xfrm>
            <a:off x="4210531" y="2940960"/>
            <a:ext cx="1224081" cy="917335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Channel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5757540" y="2940960"/>
            <a:ext cx="1341068" cy="91733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MPA decoding</a:t>
            </a:r>
            <a:endParaRPr dirty="0"/>
          </a:p>
        </p:txBody>
      </p:sp>
      <p:sp>
        <p:nvSpPr>
          <p:cNvPr id="103" name="Google Shape;103;p15"/>
          <p:cNvSpPr/>
          <p:nvPr/>
        </p:nvSpPr>
        <p:spPr>
          <a:xfrm>
            <a:off x="533210" y="2920767"/>
            <a:ext cx="1000076" cy="971731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544563" y="3015368"/>
            <a:ext cx="97144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Lato"/>
                <a:cs typeface="Lato"/>
                <a:sym typeface="Lato"/>
              </a:rPr>
              <a:t>Input Symbol</a:t>
            </a:r>
            <a:endParaRPr dirty="0">
              <a:latin typeface="+mj-lt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5"/>
          <p:cNvCxnSpPr>
            <a:stCxn id="103" idx="6"/>
            <a:endCxn id="100" idx="1"/>
          </p:cNvCxnSpPr>
          <p:nvPr/>
        </p:nvCxnSpPr>
        <p:spPr>
          <a:xfrm flipV="1">
            <a:off x="1533286" y="3400597"/>
            <a:ext cx="263792" cy="60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5"/>
          <p:cNvCxnSpPr>
            <a:stCxn id="100" idx="3"/>
            <a:endCxn id="101" idx="1"/>
          </p:cNvCxnSpPr>
          <p:nvPr/>
        </p:nvCxnSpPr>
        <p:spPr>
          <a:xfrm flipV="1">
            <a:off x="3979466" y="3399628"/>
            <a:ext cx="231065" cy="9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>
            <a:stCxn id="101" idx="3"/>
            <a:endCxn id="102" idx="1"/>
          </p:cNvCxnSpPr>
          <p:nvPr/>
        </p:nvCxnSpPr>
        <p:spPr>
          <a:xfrm>
            <a:off x="5434612" y="3399628"/>
            <a:ext cx="32292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5"/>
          <p:cNvSpPr txBox="1"/>
          <p:nvPr/>
        </p:nvSpPr>
        <p:spPr>
          <a:xfrm>
            <a:off x="943132" y="3837822"/>
            <a:ext cx="315349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+mj-lt"/>
                <a:ea typeface="Lato"/>
                <a:cs typeface="Lato"/>
                <a:sym typeface="Lato"/>
              </a:rPr>
              <a:t>x</a:t>
            </a:r>
            <a:r>
              <a:rPr lang="en" sz="1500" baseline="-25000" dirty="0">
                <a:latin typeface="+mj-lt"/>
                <a:ea typeface="Lato"/>
                <a:cs typeface="Lato"/>
                <a:sym typeface="Lato"/>
              </a:rPr>
              <a:t>j</a:t>
            </a:r>
            <a:endParaRPr sz="1500" dirty="0"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7132" y="3918176"/>
            <a:ext cx="142668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500" b="1" dirty="0">
                <a:latin typeface="+mj-lt"/>
              </a:rPr>
              <a:t>c</a:t>
            </a:r>
            <a:r>
              <a:rPr lang="en-IN" sz="1500" b="1" baseline="-25000" dirty="0">
                <a:latin typeface="+mj-lt"/>
              </a:rPr>
              <a:t>j</a:t>
            </a:r>
            <a:endParaRPr lang="en-IN" sz="1500" dirty="0">
              <a:latin typeface="+mj-lt"/>
            </a:endParaRPr>
          </a:p>
        </p:txBody>
      </p:sp>
      <p:sp>
        <p:nvSpPr>
          <p:cNvPr id="22" name="Google Shape;108;p15"/>
          <p:cNvSpPr txBox="1"/>
          <p:nvPr/>
        </p:nvSpPr>
        <p:spPr>
          <a:xfrm>
            <a:off x="4469475" y="3841077"/>
            <a:ext cx="839125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+mj-lt"/>
                <a:ea typeface="Lato"/>
                <a:cs typeface="Lato"/>
                <a:sym typeface="Lato"/>
              </a:rPr>
              <a:t>h</a:t>
            </a:r>
            <a:r>
              <a:rPr lang="en" sz="1500" b="1" baseline="-25000" dirty="0">
                <a:latin typeface="+mj-lt"/>
                <a:ea typeface="Lato"/>
                <a:cs typeface="Lato"/>
                <a:sym typeface="Lato"/>
              </a:rPr>
              <a:t>j</a:t>
            </a:r>
            <a:r>
              <a:rPr lang="en" sz="1500" b="1" dirty="0">
                <a:latin typeface="+mj-lt"/>
                <a:ea typeface="Lato"/>
                <a:cs typeface="Lato"/>
                <a:sym typeface="Lato"/>
              </a:rPr>
              <a:t>c</a:t>
            </a:r>
            <a:r>
              <a:rPr lang="en" sz="1500" b="1" baseline="-25000" dirty="0">
                <a:latin typeface="+mj-lt"/>
                <a:ea typeface="Lato"/>
                <a:cs typeface="Lato"/>
                <a:sym typeface="Lato"/>
              </a:rPr>
              <a:t>j</a:t>
            </a:r>
            <a:r>
              <a:rPr lang="en" sz="1500" dirty="0">
                <a:latin typeface="+mj-lt"/>
                <a:ea typeface="Lato"/>
                <a:cs typeface="Lato"/>
                <a:sym typeface="Lato"/>
              </a:rPr>
              <a:t> + </a:t>
            </a:r>
            <a:r>
              <a:rPr lang="en" sz="1500" b="1" dirty="0">
                <a:latin typeface="+mj-lt"/>
                <a:ea typeface="Lato"/>
                <a:cs typeface="Lato"/>
                <a:sym typeface="Lato"/>
              </a:rPr>
              <a:t>n</a:t>
            </a:r>
            <a:endParaRPr sz="1500" b="1" dirty="0"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18" name="Google Shape;108;p15"/>
          <p:cNvSpPr txBox="1"/>
          <p:nvPr/>
        </p:nvSpPr>
        <p:spPr>
          <a:xfrm>
            <a:off x="7885047" y="3890642"/>
            <a:ext cx="332607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Lato"/>
              </a:rPr>
              <a:t>x̂</a:t>
            </a:r>
            <a:r>
              <a:rPr lang="en" sz="1500" baseline="-25000" dirty="0">
                <a:latin typeface="+mj-lt"/>
                <a:ea typeface="Lato"/>
                <a:cs typeface="Lato"/>
                <a:sym typeface="Lato"/>
              </a:rPr>
              <a:t>j</a:t>
            </a:r>
            <a:endParaRPr sz="1500" dirty="0"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27" name="Google Shape;103;p15"/>
          <p:cNvSpPr/>
          <p:nvPr/>
        </p:nvSpPr>
        <p:spPr>
          <a:xfrm>
            <a:off x="7533864" y="2918911"/>
            <a:ext cx="1000076" cy="971731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04;p15"/>
          <p:cNvSpPr txBox="1"/>
          <p:nvPr/>
        </p:nvSpPr>
        <p:spPr>
          <a:xfrm>
            <a:off x="7425501" y="3015367"/>
            <a:ext cx="1197751" cy="66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Lato"/>
                <a:cs typeface="Lato"/>
                <a:sym typeface="Lato"/>
              </a:rPr>
              <a:t>Decoded Symbol</a:t>
            </a:r>
            <a:endParaRPr dirty="0">
              <a:latin typeface="+mj-lt"/>
              <a:ea typeface="Lato"/>
              <a:cs typeface="Lato"/>
              <a:sym typeface="Lato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02118"/>
              </p:ext>
            </p:extLst>
          </p:nvPr>
        </p:nvGraphicFramePr>
        <p:xfrm>
          <a:off x="4394200" y="276700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767005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oogle Shape;107;p15">
            <a:extLst>
              <a:ext uri="{FF2B5EF4-FFF2-40B4-BE49-F238E27FC236}">
                <a16:creationId xmlns:a16="http://schemas.microsoft.com/office/drawing/2014/main" id="{B6488CA6-3656-4F47-802A-6937D1E84E1C}"/>
              </a:ext>
            </a:extLst>
          </p:cNvPr>
          <p:cNvCxnSpPr>
            <a:cxnSpLocks/>
          </p:cNvCxnSpPr>
          <p:nvPr/>
        </p:nvCxnSpPr>
        <p:spPr>
          <a:xfrm flipV="1">
            <a:off x="7098608" y="3381380"/>
            <a:ext cx="416617" cy="79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10363" y="7278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SCMA: Factor Graph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294561" y="892086"/>
            <a:ext cx="8720851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Factor Graph </a:t>
            </a:r>
            <a:r>
              <a:rPr lang="en" sz="2000" b="1" dirty="0">
                <a:solidFill>
                  <a:schemeClr val="tx1"/>
                </a:solidFill>
              </a:rPr>
              <a:t>V</a:t>
            </a:r>
            <a:r>
              <a:rPr lang="en" sz="2000" dirty="0">
                <a:solidFill>
                  <a:schemeClr val="tx1"/>
                </a:solidFill>
              </a:rPr>
              <a:t>, denotes the resource allocation in a sparse manner and determines the complexity of MPA decoders. Connections from each user is denoted by different colors.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86" y="2364490"/>
            <a:ext cx="3696238" cy="1800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8" t="28169" r="41902" b="33145"/>
          <a:stretch/>
        </p:blipFill>
        <p:spPr>
          <a:xfrm>
            <a:off x="619191" y="2316865"/>
            <a:ext cx="2756079" cy="19897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20" y="104326"/>
            <a:ext cx="7688700" cy="5352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SCMA: Encoding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80" y="637213"/>
            <a:ext cx="7328013" cy="44019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987" y="2093868"/>
            <a:ext cx="2779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>
              <a:buSzPts val="1500"/>
            </a:pPr>
            <a:r>
              <a:rPr lang="en-IN" sz="2000" dirty="0"/>
              <a:t>Factor graph </a:t>
            </a:r>
            <a:r>
              <a:rPr lang="en-IN" sz="2000" b="1" dirty="0"/>
              <a:t>V</a:t>
            </a:r>
            <a:r>
              <a:rPr lang="en-IN" sz="2000" dirty="0"/>
              <a:t> maps codewords to a sparse higher dimension. </a:t>
            </a:r>
          </a:p>
          <a:p>
            <a:pPr marL="133350" lvl="0">
              <a:buSzPts val="1500"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6810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29" y="88044"/>
            <a:ext cx="7688700" cy="5352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SCMA: Decoding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14" y="1929685"/>
            <a:ext cx="5834130" cy="23597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749" y="1014272"/>
            <a:ext cx="826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MPA decoder uses </a:t>
            </a:r>
            <a:r>
              <a:rPr lang="en-IN" sz="2000" b="1" dirty="0"/>
              <a:t>y</a:t>
            </a:r>
            <a:r>
              <a:rPr lang="en-IN" sz="2000" dirty="0"/>
              <a:t> obtained from channel to decode the user symbols.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5334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282710" y="2042371"/>
            <a:ext cx="5570112" cy="28913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368899" y="3803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SCMA Decoding: MPA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557" y="2241731"/>
            <a:ext cx="2169876" cy="1900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6" y="2472835"/>
            <a:ext cx="2101756" cy="1438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33" y="2440640"/>
            <a:ext cx="1806786" cy="16114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724" y="4225994"/>
            <a:ext cx="2101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Resource to User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6104" y="4262486"/>
            <a:ext cx="2101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User to Resource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4557" y="4288241"/>
            <a:ext cx="2101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Output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1327" y="708818"/>
            <a:ext cx="8841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Resource nodes and user nodes iteratively pass </a:t>
            </a:r>
            <a:r>
              <a:rPr lang="en-IN" sz="2000" b="1" i="1" dirty="0"/>
              <a:t>messages</a:t>
            </a:r>
            <a:r>
              <a:rPr lang="en-IN" sz="2000" dirty="0"/>
              <a:t> to each other to update their belief. Finally, the output probability of users’ symbols is obtained from the messages coming to it from resources.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E93FF7-65DD-4FA6-B3C9-82AB79C0CFD0}"/>
              </a:ext>
            </a:extLst>
          </p:cNvPr>
          <p:cNvCxnSpPr>
            <a:cxnSpLocks/>
          </p:cNvCxnSpPr>
          <p:nvPr/>
        </p:nvCxnSpPr>
        <p:spPr>
          <a:xfrm>
            <a:off x="2857501" y="3441316"/>
            <a:ext cx="765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6AC4C1-096A-41E3-BEC9-6C27F03C0CEF}"/>
              </a:ext>
            </a:extLst>
          </p:cNvPr>
          <p:cNvCxnSpPr>
            <a:cxnSpLocks/>
          </p:cNvCxnSpPr>
          <p:nvPr/>
        </p:nvCxnSpPr>
        <p:spPr>
          <a:xfrm flipH="1">
            <a:off x="2857501" y="3636578"/>
            <a:ext cx="7281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30ACC7-AFBE-4601-892C-FC8CF5AB9C8A}"/>
              </a:ext>
            </a:extLst>
          </p:cNvPr>
          <p:cNvCxnSpPr>
            <a:cxnSpLocks/>
          </p:cNvCxnSpPr>
          <p:nvPr/>
        </p:nvCxnSpPr>
        <p:spPr>
          <a:xfrm>
            <a:off x="6069783" y="3317493"/>
            <a:ext cx="459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405600" y="5470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Drawbacks of Conventional SCMA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D8158-376E-481A-8908-74FDDA29C610}"/>
              </a:ext>
            </a:extLst>
          </p:cNvPr>
          <p:cNvSpPr txBox="1"/>
          <p:nvPr/>
        </p:nvSpPr>
        <p:spPr>
          <a:xfrm>
            <a:off x="245268" y="1233489"/>
            <a:ext cx="86534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Hand crafted codebook</a:t>
            </a:r>
            <a:r>
              <a:rPr lang="en-US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specific procedure of codebook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Based on heuristics to large extent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Requires a lot of time and effort for any new system configuration</a:t>
            </a:r>
          </a:p>
          <a:p>
            <a:endParaRPr lang="en-US" sz="2000" dirty="0"/>
          </a:p>
          <a:p>
            <a:r>
              <a:rPr lang="en-US" sz="2000" b="1" dirty="0"/>
              <a:t>Decoder independent codebook design:</a:t>
            </a:r>
            <a:r>
              <a:rPr lang="en-US" sz="2000" dirty="0"/>
              <a:t> Does not utilize any knowledge about the decoder to reduce error rates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48473" y="7949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Machine Learning in SCMA</a:t>
            </a:r>
            <a:endParaRPr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463845"/>
            <a:ext cx="9144000" cy="600164"/>
          </a:xfrm>
          <a:prstGeom prst="rect">
            <a:avLst/>
          </a:prstGeom>
          <a:solidFill>
            <a:srgbClr val="F8B802"/>
          </a:solidFill>
        </p:spPr>
        <p:txBody>
          <a:bodyPr wrap="square" rtlCol="0">
            <a:spAutoFit/>
          </a:bodyPr>
          <a:lstStyle/>
          <a:p>
            <a:r>
              <a:rPr lang="en-IN" sz="1100" dirty="0"/>
              <a:t>                   [1]: </a:t>
            </a:r>
            <a:r>
              <a:rPr lang="en-IN" sz="1100" dirty="0" err="1"/>
              <a:t>Minhoe</a:t>
            </a:r>
            <a:r>
              <a:rPr lang="en-IN" sz="1100" dirty="0"/>
              <a:t> Kim et. al. Deep learning-aided </a:t>
            </a:r>
            <a:r>
              <a:rPr lang="en-IN" sz="1100" dirty="0" err="1"/>
              <a:t>scma.IEEE</a:t>
            </a:r>
            <a:r>
              <a:rPr lang="en-IN" sz="1100" dirty="0"/>
              <a:t> Communications Letters, 22(4):720–723, 2018 </a:t>
            </a:r>
          </a:p>
          <a:p>
            <a:r>
              <a:rPr lang="en-IN" sz="1100" dirty="0"/>
              <a:t>                   [2]: Chao Lu et. al.. An enhanced </a:t>
            </a:r>
            <a:r>
              <a:rPr lang="en-IN" sz="1100" dirty="0" err="1"/>
              <a:t>scma</a:t>
            </a:r>
            <a:r>
              <a:rPr lang="en-IN" sz="1100" dirty="0"/>
              <a:t> detector enabled by deep neural network. IEEE/CIC International Conference on    </a:t>
            </a:r>
            <a:br>
              <a:rPr lang="en-IN" sz="1100" dirty="0"/>
            </a:br>
            <a:r>
              <a:rPr lang="en-IN" sz="1100" dirty="0"/>
              <a:t>                         Communications in China (ICCC), pages 835–839. IEEE, 2018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E5464-EB70-4019-8F5E-C26782CEDA65}"/>
              </a:ext>
            </a:extLst>
          </p:cNvPr>
          <p:cNvSpPr txBox="1"/>
          <p:nvPr/>
        </p:nvSpPr>
        <p:spPr>
          <a:xfrm>
            <a:off x="161925" y="1967984"/>
            <a:ext cx="9144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Previous works using machine learning for SCMA :</a:t>
            </a:r>
          </a:p>
          <a:p>
            <a:pPr marL="285750" indent="-285750"/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D-SCMA </a:t>
            </a: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[1]: Uses a DNN autoencoder.</a:t>
            </a:r>
          </a:p>
          <a:p>
            <a:pPr marL="742950" lvl="1" indent="-285750">
              <a:lnSpc>
                <a:spcPct val="2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Significantly lower error rate on AWGN channel</a:t>
            </a:r>
          </a:p>
          <a:p>
            <a:pPr marL="742950" lvl="1" indent="-285750">
              <a:lnSpc>
                <a:spcPct val="2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25000"/>
              </a:lnSpc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 and memory intensive decoder (&gt; 1 million operations)</a:t>
            </a:r>
          </a:p>
          <a:p>
            <a:pPr marL="285750" indent="-285750">
              <a:lnSpc>
                <a:spcPct val="25000"/>
              </a:lnSpc>
              <a:spcBef>
                <a:spcPts val="2400"/>
              </a:spcBef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DNN-MPA </a:t>
            </a: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[2]: Adds trainable weights to the edges of factor graph</a:t>
            </a:r>
          </a:p>
          <a:p>
            <a:pPr marL="742950" lvl="1" indent="-285750">
              <a:lnSpc>
                <a:spcPct val="25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Decoder complexity similar to MPA</a:t>
            </a:r>
          </a:p>
          <a:p>
            <a:pPr marL="742950" lvl="1" indent="-285750">
              <a:lnSpc>
                <a:spcPct val="25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Marginal improvements of SCMA (on AWGN)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EE66E-59E7-4878-91FF-2F126DC9A348}"/>
              </a:ext>
            </a:extLst>
          </p:cNvPr>
          <p:cNvSpPr txBox="1"/>
          <p:nvPr/>
        </p:nvSpPr>
        <p:spPr>
          <a:xfrm>
            <a:off x="161925" y="738188"/>
            <a:ext cx="8748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buNone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modelling the communication system with a set of parameters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 the codebook </a:t>
            </a: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without any human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Codebook design can </a:t>
            </a:r>
            <a:r>
              <a:rPr lang="e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take advantage of the decoder characteristic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4172</TotalTime>
  <Words>754</Words>
  <Application>Microsoft Office PowerPoint</Application>
  <PresentationFormat>On-screen Show (16:9)</PresentationFormat>
  <Paragraphs>95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 Light</vt:lpstr>
      <vt:lpstr>Lato</vt:lpstr>
      <vt:lpstr>Arial</vt:lpstr>
      <vt:lpstr>Arial Unicode MS</vt:lpstr>
      <vt:lpstr>Cambria Math</vt:lpstr>
      <vt:lpstr>Calibri</vt:lpstr>
      <vt:lpstr>Office Theme</vt:lpstr>
      <vt:lpstr>Equation</vt:lpstr>
      <vt:lpstr>Auto-SCMA: Learning Codebook for Sparse Code Multiple Access using Machine Learning  </vt:lpstr>
      <vt:lpstr>PowerPoint Presentation</vt:lpstr>
      <vt:lpstr>SCMA</vt:lpstr>
      <vt:lpstr>SCMA: Factor Graph</vt:lpstr>
      <vt:lpstr>SCMA: Encoding</vt:lpstr>
      <vt:lpstr>SCMA: Decoding</vt:lpstr>
      <vt:lpstr>SCMA Decoding: MPA</vt:lpstr>
      <vt:lpstr>Drawbacks of Conventional SCMA</vt:lpstr>
      <vt:lpstr>Machine Learning in SCMA</vt:lpstr>
      <vt:lpstr>PowerPoint Presentation</vt:lpstr>
      <vt:lpstr>Auto-SCMA: Motivation</vt:lpstr>
      <vt:lpstr>Auto-SCMA: Forward Pass / Inference</vt:lpstr>
      <vt:lpstr>Auto-SCMA: Backward Pass </vt:lpstr>
      <vt:lpstr>Auto-SCMA: Results (AWGN Channel)</vt:lpstr>
      <vt:lpstr>Auto-SCMA: Results (Rayleigh fading Channel)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SCMA using Machine Learning</dc:title>
  <dc:creator>Vikram</dc:creator>
  <cp:lastModifiedBy>Ekagra Ranjan</cp:lastModifiedBy>
  <cp:revision>78</cp:revision>
  <dcterms:modified xsi:type="dcterms:W3CDTF">2021-07-12T03:11:54Z</dcterms:modified>
</cp:coreProperties>
</file>