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72620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993860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072620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993860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270520" y="7005240"/>
            <a:ext cx="25733520" cy="69077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1987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198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081520" y="39672720"/>
            <a:ext cx="6811560" cy="2278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0506850-EDC9-4094-84DC-83593A088190}" type="datetime">
              <a:rPr b="0" lang="en-IN" sz="3980" spc="-1" strike="noStrike">
                <a:solidFill>
                  <a:srgbClr val="8b8b8b"/>
                </a:solidFill>
                <a:latin typeface="Calibri"/>
              </a:rPr>
              <a:t>02/05/19</a:t>
            </a:fld>
            <a:endParaRPr b="0" lang="en-IN" sz="398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028520" y="39672720"/>
            <a:ext cx="10217520" cy="227844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381840" y="39672720"/>
            <a:ext cx="6811560" cy="22784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9D16DE-1CBA-487E-A45F-8D697E8C8EA0}" type="slidenum">
              <a:rPr b="0" lang="en-IN" sz="398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398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b9b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00600" y="441000"/>
            <a:ext cx="29634840" cy="650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300600" y="7304400"/>
            <a:ext cx="29634840" cy="348004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6287400" y="433080"/>
            <a:ext cx="23648040" cy="650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8800" spc="-1" strike="noStrike">
                <a:solidFill>
                  <a:srgbClr val="000000"/>
                </a:solidFill>
                <a:latin typeface="Calibri"/>
              </a:rPr>
              <a:t>Waste Sorting Machine</a:t>
            </a:r>
            <a:endParaRPr b="0" lang="en-IN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8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Calibri"/>
              </a:rPr>
              <a:t>Ameya Vikram(160102008)</a:t>
            </a:r>
            <a:r>
              <a:rPr b="0" lang="en-IN" sz="4800" spc="-1" strike="noStrike">
                <a:solidFill>
                  <a:srgbClr val="000000"/>
                </a:solidFill>
                <a:latin typeface="Calibri"/>
              </a:rPr>
              <a:t>, Amritansh Sharma(160102009), Ekagra Ranjan(160102023)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Calibri"/>
              </a:rPr>
              <a:t>Department of Electrical Communication Engineering, Indian Institute of Technology,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Calibri"/>
              </a:rPr>
              <a:t>Guwahati-781039, India</a:t>
            </a:r>
            <a:endParaRPr b="0" lang="en-IN" sz="4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000000"/>
                </a:solidFill>
                <a:latin typeface="Calibri"/>
              </a:rPr>
              <a:t>Under the guidance of Prof. M.K.Bhuyan</a:t>
            </a:r>
            <a:endParaRPr b="0" lang="en-IN" sz="4800" spc="-1" strike="noStrike">
              <a:latin typeface="Arial"/>
            </a:endParaRPr>
          </a:p>
        </p:txBody>
      </p:sp>
      <p:grpSp>
        <p:nvGrpSpPr>
          <p:cNvPr id="43" name="Group 4"/>
          <p:cNvGrpSpPr/>
          <p:nvPr/>
        </p:nvGrpSpPr>
        <p:grpSpPr>
          <a:xfrm>
            <a:off x="665640" y="7980120"/>
            <a:ext cx="9123480" cy="12107880"/>
            <a:chOff x="665640" y="7980120"/>
            <a:chExt cx="9123480" cy="12107880"/>
          </a:xfrm>
        </p:grpSpPr>
        <p:sp>
          <p:nvSpPr>
            <p:cNvPr id="44" name="CustomShape 5"/>
            <p:cNvSpPr/>
            <p:nvPr/>
          </p:nvSpPr>
          <p:spPr>
            <a:xfrm>
              <a:off x="665640" y="7980120"/>
              <a:ext cx="9123480" cy="1886760"/>
            </a:xfrm>
            <a:prstGeom prst="rect">
              <a:avLst/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26600" rIns="426600" tIns="243720" bIns="243720" anchor="ctr"/>
            <a:p>
              <a:pPr algn="ctr">
                <a:lnSpc>
                  <a:spcPct val="90000"/>
                </a:lnSpc>
                <a:spcAft>
                  <a:spcPts val="2100"/>
                </a:spcAft>
              </a:pPr>
              <a:r>
                <a:rPr b="1" lang="en-IN" sz="6000" spc="-1" strike="noStrike">
                  <a:solidFill>
                    <a:srgbClr val="ffffff"/>
                  </a:solidFill>
                  <a:latin typeface="Calibri"/>
                </a:rPr>
                <a:t>Abstract</a:t>
              </a:r>
              <a:endParaRPr b="0" lang="en-IN" sz="6000" spc="-1" strike="noStrike">
                <a:latin typeface="Arial"/>
              </a:endParaRPr>
            </a:p>
          </p:txBody>
        </p:sp>
        <p:sp>
          <p:nvSpPr>
            <p:cNvPr id="45" name="CustomShape 6"/>
            <p:cNvSpPr/>
            <p:nvPr/>
          </p:nvSpPr>
          <p:spPr>
            <a:xfrm>
              <a:off x="665640" y="9908640"/>
              <a:ext cx="9123480" cy="10179360"/>
            </a:xfrm>
            <a:prstGeom prst="rect">
              <a:avLst/>
            </a:prstGeom>
            <a:solidFill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6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240120" rIns="320040" tIns="240120" bIns="360000"/>
            <a:p>
              <a:pPr lvl="1" marL="285840" indent="-285480">
                <a:lnSpc>
                  <a:spcPct val="90000"/>
                </a:lnSpc>
                <a:spcAft>
                  <a:spcPts val="675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IN" sz="4500" spc="-1" strike="noStrike">
                  <a:solidFill>
                    <a:srgbClr val="000000"/>
                  </a:solidFill>
                  <a:latin typeface="Calibri"/>
                </a:rPr>
                <a:t>Our project involves building an automated machine for sorting wastes.</a:t>
              </a:r>
              <a:endParaRPr b="0" lang="en-IN" sz="45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675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IN" sz="4500" spc="-1" strike="noStrike">
                  <a:solidFill>
                    <a:srgbClr val="000000"/>
                  </a:solidFill>
                  <a:latin typeface="Calibri"/>
                </a:rPr>
                <a:t>Items are put on a conveyor belt which is analysed using  a camera above.</a:t>
              </a:r>
              <a:endParaRPr b="0" lang="en-IN" sz="45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675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IN" sz="4500" spc="-1" strike="noStrike">
                  <a:solidFill>
                    <a:srgbClr val="000000"/>
                  </a:solidFill>
                  <a:latin typeface="Calibri"/>
                </a:rPr>
                <a:t>Objects are detected using computer vision model which signals the motor driver.</a:t>
              </a:r>
              <a:endParaRPr b="0" lang="en-IN" sz="4500" spc="-1" strike="noStrike">
                <a:latin typeface="Arial"/>
              </a:endParaRPr>
            </a:p>
            <a:p>
              <a:pPr lvl="1" marL="285840" indent="-285480">
                <a:lnSpc>
                  <a:spcPct val="90000"/>
                </a:lnSpc>
                <a:spcAft>
                  <a:spcPts val="675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IN" sz="4500" spc="-1" strike="noStrike">
                  <a:solidFill>
                    <a:srgbClr val="000000"/>
                  </a:solidFill>
                  <a:latin typeface="Calibri"/>
                </a:rPr>
                <a:t>Motor driver activates the mechanical arm to push the object of interest from the remaining waste.</a:t>
              </a:r>
              <a:endParaRPr b="0" lang="en-IN" sz="4500" spc="-1" strike="noStrike">
                <a:latin typeface="Arial"/>
              </a:endParaRPr>
            </a:p>
          </p:txBody>
        </p:sp>
      </p:grpSp>
      <p:grpSp>
        <p:nvGrpSpPr>
          <p:cNvPr id="46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47" name="Group 8"/>
          <p:cNvGrpSpPr/>
          <p:nvPr/>
        </p:nvGrpSpPr>
        <p:grpSpPr>
          <a:xfrm>
            <a:off x="9993600" y="17594640"/>
            <a:ext cx="19134720" cy="5571000"/>
            <a:chOff x="9993600" y="17594640"/>
            <a:chExt cx="19134720" cy="5571000"/>
          </a:xfrm>
        </p:grpSpPr>
        <p:sp>
          <p:nvSpPr>
            <p:cNvPr id="48" name="CustomShape 9"/>
            <p:cNvSpPr/>
            <p:nvPr/>
          </p:nvSpPr>
          <p:spPr>
            <a:xfrm>
              <a:off x="9993600" y="17594640"/>
              <a:ext cx="19134720" cy="1842840"/>
            </a:xfrm>
            <a:prstGeom prst="rect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426600" rIns="426600" tIns="243720" bIns="243720" anchor="ctr"/>
            <a:p>
              <a:pPr algn="ctr">
                <a:lnSpc>
                  <a:spcPct val="90000"/>
                </a:lnSpc>
                <a:spcAft>
                  <a:spcPts val="2100"/>
                </a:spcAft>
              </a:pPr>
              <a:r>
                <a:rPr b="1" lang="en-IN" sz="6000" spc="-1" strike="noStrike">
                  <a:solidFill>
                    <a:srgbClr val="ffffff"/>
                  </a:solidFill>
                  <a:latin typeface="Calibri"/>
                </a:rPr>
                <a:t>Main Results</a:t>
              </a:r>
              <a:endParaRPr b="0" lang="en-IN" sz="6000" spc="-1" strike="noStrike">
                <a:latin typeface="Arial"/>
              </a:endParaRPr>
            </a:p>
          </p:txBody>
        </p:sp>
        <p:sp>
          <p:nvSpPr>
            <p:cNvPr id="49" name="CustomShape 10"/>
            <p:cNvSpPr/>
            <p:nvPr/>
          </p:nvSpPr>
          <p:spPr>
            <a:xfrm>
              <a:off x="9993600" y="19510920"/>
              <a:ext cx="19134720" cy="3654720"/>
            </a:xfrm>
            <a:prstGeom prst="rect">
              <a:avLst/>
            </a:prstGeom>
            <a:solidFill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234720" rIns="312840" tIns="234720" bIns="352080"/>
            <a:p>
              <a:pPr lvl="1" marL="285840" indent="-285480" algn="just">
                <a:lnSpc>
                  <a:spcPct val="90000"/>
                </a:lnSpc>
                <a:spcAft>
                  <a:spcPts val="66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IN" sz="4400" spc="-1" strike="noStrike">
                  <a:solidFill>
                    <a:srgbClr val="000000"/>
                  </a:solidFill>
                  <a:latin typeface="Calibri"/>
                </a:rPr>
                <a:t>Extended DCP to achieve coherent data fusion with multi-antenna FCs</a:t>
              </a:r>
              <a:endParaRPr b="0" lang="en-IN" sz="4400" spc="-1" strike="noStrike">
                <a:latin typeface="Arial"/>
              </a:endParaRPr>
            </a:p>
            <a:p>
              <a:pPr lvl="1" marL="285840" indent="-285480" algn="just">
                <a:lnSpc>
                  <a:spcPct val="90000"/>
                </a:lnSpc>
                <a:spcAft>
                  <a:spcPts val="66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IN" sz="4400" spc="-1" strike="noStrike">
                  <a:solidFill>
                    <a:srgbClr val="000000"/>
                  </a:solidFill>
                  <a:latin typeface="Calibri"/>
                </a:rPr>
                <a:t>Multiple antennas at the FC improves the MI of DCP</a:t>
              </a:r>
              <a:endParaRPr b="0" lang="en-IN" sz="4400" spc="-1" strike="noStrike">
                <a:latin typeface="Arial"/>
              </a:endParaRPr>
            </a:p>
            <a:p>
              <a:pPr lvl="1" marL="285840" indent="-285480" algn="just">
                <a:lnSpc>
                  <a:spcPct val="90000"/>
                </a:lnSpc>
                <a:spcAft>
                  <a:spcPts val="660"/>
                </a:spcAft>
                <a:buClr>
                  <a:srgbClr val="000000"/>
                </a:buClr>
                <a:buFont typeface="Arial"/>
                <a:buChar char="•"/>
              </a:pPr>
              <a:r>
                <a:rPr b="0" lang="en-IN" sz="4400" spc="-1" strike="noStrike">
                  <a:solidFill>
                    <a:srgbClr val="000000"/>
                  </a:solidFill>
                  <a:latin typeface="Calibri"/>
                </a:rPr>
                <a:t>Proposed a blind algorithm to estimate the effective DCP channel matrix</a:t>
              </a:r>
              <a:endParaRPr b="0" lang="en-IN" sz="4400" spc="-1" strike="noStrike">
                <a:latin typeface="Arial"/>
              </a:endParaRPr>
            </a:p>
          </p:txBody>
        </p:sp>
      </p:grpSp>
      <p:grpSp>
        <p:nvGrpSpPr>
          <p:cNvPr id="50" name="Group 1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51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52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53" name="Group 14"/>
          <p:cNvGrpSpPr/>
          <p:nvPr/>
        </p:nvGrpSpPr>
        <p:grpSpPr>
          <a:xfrm>
            <a:off x="10018440" y="23015880"/>
            <a:ext cx="9597960" cy="8223120"/>
            <a:chOff x="10018440" y="23015880"/>
            <a:chExt cx="9597960" cy="8223120"/>
          </a:xfrm>
        </p:grpSpPr>
        <p:sp>
          <p:nvSpPr>
            <p:cNvPr id="54" name="CustomShape 15"/>
            <p:cNvSpPr/>
            <p:nvPr/>
          </p:nvSpPr>
          <p:spPr>
            <a:xfrm>
              <a:off x="10018440" y="23015880"/>
              <a:ext cx="9597960" cy="141516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426600" rIns="426600" tIns="243720" bIns="243720" anchor="ctr"/>
            <a:p>
              <a:pPr algn="ctr">
                <a:lnSpc>
                  <a:spcPct val="90000"/>
                </a:lnSpc>
                <a:spcAft>
                  <a:spcPts val="2100"/>
                </a:spcAft>
              </a:pP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B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l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i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n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d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 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C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h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a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n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n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e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l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 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E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s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t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i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m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a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t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i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o</a:t>
              </a: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n</a:t>
              </a:r>
              <a:endParaRPr b="0" lang="en-IN" sz="6000" spc="-1" strike="noStrike">
                <a:latin typeface="Arial"/>
              </a:endParaRPr>
            </a:p>
          </p:txBody>
        </p:sp>
        <p:sp>
          <p:nvSpPr>
            <p:cNvPr id="55" name="CustomShape 16"/>
            <p:cNvSpPr/>
            <p:nvPr/>
          </p:nvSpPr>
          <p:spPr>
            <a:xfrm>
              <a:off x="10018440" y="24431760"/>
              <a:ext cx="9597960" cy="68072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229320" rIns="305640" tIns="229320" bIns="344160"/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18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Thi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s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ca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n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be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sp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lit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int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o</a:t>
              </a: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lea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di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ng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to </a:t>
              </a: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Alt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er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na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tin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g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mi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ni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mi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za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tio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n -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&gt;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co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nv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er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ge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s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to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a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lo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ca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l 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op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ti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m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u</a:t>
              </a: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m</a:t>
              </a:r>
              <a:endParaRPr b="0" lang="en-IN" sz="4300" spc="-1" strike="noStrike">
                <a:latin typeface="Arial"/>
              </a:endParaRPr>
            </a:p>
          </p:txBody>
        </p:sp>
      </p:grpSp>
      <p:grpSp>
        <p:nvGrpSpPr>
          <p:cNvPr id="56" name="Group 1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57" name="Group 1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58" name="Group 19"/>
          <p:cNvGrpSpPr/>
          <p:nvPr/>
        </p:nvGrpSpPr>
        <p:grpSpPr>
          <a:xfrm>
            <a:off x="9665280" y="31545720"/>
            <a:ext cx="9607320" cy="8294760"/>
            <a:chOff x="9665280" y="31545720"/>
            <a:chExt cx="9607320" cy="8294760"/>
          </a:xfrm>
        </p:grpSpPr>
        <p:sp>
          <p:nvSpPr>
            <p:cNvPr id="59" name="CustomShape 20"/>
            <p:cNvSpPr/>
            <p:nvPr/>
          </p:nvSpPr>
          <p:spPr>
            <a:xfrm>
              <a:off x="9665280" y="31545720"/>
              <a:ext cx="9607320" cy="18716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426600" rIns="426600" tIns="243720" bIns="243720" anchor="ctr"/>
            <a:p>
              <a:pPr algn="ctr">
                <a:lnSpc>
                  <a:spcPct val="90000"/>
                </a:lnSpc>
                <a:spcAft>
                  <a:spcPts val="2100"/>
                </a:spcAft>
              </a:pP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Error Probability Analysis</a:t>
              </a:r>
              <a:endParaRPr b="0" lang="en-IN" sz="6000" spc="-1" strike="noStrike">
                <a:latin typeface="Arial"/>
              </a:endParaRPr>
            </a:p>
          </p:txBody>
        </p:sp>
        <p:sp>
          <p:nvSpPr>
            <p:cNvPr id="60" name="CustomShape 21"/>
            <p:cNvSpPr/>
            <p:nvPr/>
          </p:nvSpPr>
          <p:spPr>
            <a:xfrm>
              <a:off x="9665280" y="33417720"/>
              <a:ext cx="9607320" cy="642276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229320" rIns="305640" tIns="229320" bIns="344160"/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18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Error due to noise or </a:t>
              </a:r>
              <a:r>
                <a:rPr b="1" lang="en-IN" sz="4300" spc="-1" strike="noStrike">
                  <a:solidFill>
                    <a:srgbClr val="c55a11"/>
                  </a:solidFill>
                  <a:latin typeface="Calibri"/>
                </a:rPr>
                <a:t>channel corruption</a:t>
              </a: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</p:txBody>
        </p:sp>
      </p:grpSp>
      <p:grpSp>
        <p:nvGrpSpPr>
          <p:cNvPr id="61" name="Group 2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62" name="Group 23"/>
          <p:cNvGrpSpPr/>
          <p:nvPr/>
        </p:nvGrpSpPr>
        <p:grpSpPr>
          <a:xfrm>
            <a:off x="9665280" y="31545720"/>
            <a:ext cx="9607320" cy="8294760"/>
            <a:chOff x="9665280" y="31545720"/>
            <a:chExt cx="9607320" cy="8294760"/>
          </a:xfrm>
        </p:grpSpPr>
        <p:sp>
          <p:nvSpPr>
            <p:cNvPr id="63" name="CustomShape 24"/>
            <p:cNvSpPr/>
            <p:nvPr/>
          </p:nvSpPr>
          <p:spPr>
            <a:xfrm>
              <a:off x="9665280" y="31545720"/>
              <a:ext cx="9607320" cy="18716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426600" rIns="426600" tIns="243720" bIns="243720" anchor="ctr"/>
            <a:p>
              <a:pPr algn="ctr">
                <a:lnSpc>
                  <a:spcPct val="90000"/>
                </a:lnSpc>
                <a:spcAft>
                  <a:spcPts val="2100"/>
                </a:spcAft>
              </a:pPr>
              <a:r>
                <a:rPr b="1" lang="en-IN" sz="6000" spc="-1" strike="noStrike">
                  <a:solidFill>
                    <a:srgbClr val="4472c4"/>
                  </a:solidFill>
                  <a:latin typeface="Calibri"/>
                </a:rPr>
                <a:t>Error Probability Analysis</a:t>
              </a:r>
              <a:endParaRPr b="0" lang="en-IN" sz="6000" spc="-1" strike="noStrike">
                <a:latin typeface="Arial"/>
              </a:endParaRPr>
            </a:p>
          </p:txBody>
        </p:sp>
        <p:sp>
          <p:nvSpPr>
            <p:cNvPr id="64" name="CustomShape 25"/>
            <p:cNvSpPr/>
            <p:nvPr/>
          </p:nvSpPr>
          <p:spPr>
            <a:xfrm>
              <a:off x="9665280" y="33417720"/>
              <a:ext cx="9607320" cy="642276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0"/>
            <a:fontRef idx="minor"/>
          </p:style>
          <p:txBody>
            <a:bodyPr lIns="229320" rIns="305640" tIns="229320" bIns="344160"/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18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r>
                <a:rPr b="0" lang="en-IN" sz="4300" spc="-1" strike="noStrike">
                  <a:solidFill>
                    <a:srgbClr val="000000"/>
                  </a:solidFill>
                  <a:latin typeface="Calibri"/>
                </a:rPr>
                <a:t>Error due to noise or </a:t>
              </a:r>
              <a:r>
                <a:rPr b="1" lang="en-IN" sz="4300" spc="-1" strike="noStrike">
                  <a:solidFill>
                    <a:srgbClr val="c55a11"/>
                  </a:solidFill>
                  <a:latin typeface="Calibri"/>
                </a:rPr>
                <a:t>channel corruption</a:t>
              </a: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  <a:p>
              <a:pPr marL="285840" indent="-285480">
                <a:lnSpc>
                  <a:spcPct val="90000"/>
                </a:lnSpc>
                <a:spcAft>
                  <a:spcPts val="646"/>
                </a:spcAft>
              </a:pPr>
              <a:endParaRPr b="0" lang="en-IN" sz="4300" spc="-1" strike="noStrike">
                <a:latin typeface="Arial"/>
              </a:endParaRPr>
            </a:p>
          </p:txBody>
        </p:sp>
      </p:grpSp>
      <p:grpSp>
        <p:nvGrpSpPr>
          <p:cNvPr id="65" name="Group 2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66" name="CustomShape 27"/>
          <p:cNvSpPr/>
          <p:nvPr/>
        </p:nvSpPr>
        <p:spPr>
          <a:xfrm>
            <a:off x="9985680" y="7745040"/>
            <a:ext cx="9682200" cy="98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6000" spc="-1" strike="noStrike">
                <a:solidFill>
                  <a:srgbClr val="4472c4"/>
                </a:solidFill>
                <a:latin typeface="Calibri"/>
              </a:rPr>
              <a:t>Information Rates</a:t>
            </a: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Fig 1: N = 10 sensor nodes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67" name="CustomShape 28"/>
          <p:cNvSpPr/>
          <p:nvPr/>
        </p:nvSpPr>
        <p:spPr>
          <a:xfrm>
            <a:off x="19272960" y="7752600"/>
            <a:ext cx="10119600" cy="98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6000" spc="-1" strike="noStrike">
                <a:solidFill>
                  <a:srgbClr val="4472c4"/>
                </a:solidFill>
                <a:latin typeface="Calibri"/>
              </a:rPr>
              <a:t>Simulation Results</a:t>
            </a: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6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Fig 2: SER with 1, 2 and 4 stream BPSK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68" name="CustomShape 29"/>
          <p:cNvSpPr/>
          <p:nvPr/>
        </p:nvSpPr>
        <p:spPr>
          <a:xfrm>
            <a:off x="18805680" y="22681800"/>
            <a:ext cx="10748520" cy="9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Fig 3:  SER for different sensor nodes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69" name="Line 30"/>
          <p:cNvSpPr/>
          <p:nvPr/>
        </p:nvSpPr>
        <p:spPr>
          <a:xfrm>
            <a:off x="2979720" y="28260720"/>
            <a:ext cx="66600" cy="2327760"/>
          </a:xfrm>
          <a:prstGeom prst="line">
            <a:avLst/>
          </a:prstGeom>
          <a:ln w="572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1"/>
          <p:cNvSpPr/>
          <p:nvPr/>
        </p:nvSpPr>
        <p:spPr>
          <a:xfrm>
            <a:off x="4871520" y="30532680"/>
            <a:ext cx="856800" cy="1028520"/>
          </a:xfrm>
          <a:prstGeom prst="ellipse">
            <a:avLst/>
          </a:prstGeom>
          <a:noFill/>
          <a:ln w="572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32"/>
          <p:cNvSpPr/>
          <p:nvPr/>
        </p:nvSpPr>
        <p:spPr>
          <a:xfrm>
            <a:off x="5020920" y="29933640"/>
            <a:ext cx="279000" cy="599040"/>
          </a:xfrm>
          <a:prstGeom prst="line">
            <a:avLst/>
          </a:prstGeom>
          <a:ln w="572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3"/>
          <p:cNvSpPr/>
          <p:nvPr/>
        </p:nvSpPr>
        <p:spPr>
          <a:xfrm>
            <a:off x="6325560" y="30339000"/>
            <a:ext cx="1681560" cy="1028520"/>
          </a:xfrm>
          <a:prstGeom prst="ellipse">
            <a:avLst/>
          </a:prstGeom>
          <a:noFill/>
          <a:ln w="5724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34"/>
          <p:cNvSpPr/>
          <p:nvPr/>
        </p:nvSpPr>
        <p:spPr>
          <a:xfrm flipH="1">
            <a:off x="7166520" y="28195920"/>
            <a:ext cx="711000" cy="2143080"/>
          </a:xfrm>
          <a:prstGeom prst="line">
            <a:avLst/>
          </a:prstGeom>
          <a:ln w="5724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5"/>
          <p:cNvSpPr/>
          <p:nvPr/>
        </p:nvSpPr>
        <p:spPr>
          <a:xfrm>
            <a:off x="5743440" y="34999200"/>
            <a:ext cx="663480" cy="765720"/>
          </a:xfrm>
          <a:prstGeom prst="ellipse">
            <a:avLst/>
          </a:prstGeom>
          <a:noFill/>
          <a:ln w="5724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36"/>
          <p:cNvSpPr/>
          <p:nvPr/>
        </p:nvSpPr>
        <p:spPr>
          <a:xfrm>
            <a:off x="2372040" y="33105240"/>
            <a:ext cx="3371040" cy="2277000"/>
          </a:xfrm>
          <a:prstGeom prst="line">
            <a:avLst/>
          </a:prstGeom>
          <a:ln w="572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37"/>
          <p:cNvSpPr/>
          <p:nvPr/>
        </p:nvSpPr>
        <p:spPr>
          <a:xfrm>
            <a:off x="7696800" y="32984640"/>
            <a:ext cx="90000" cy="1751760"/>
          </a:xfrm>
          <a:prstGeom prst="line">
            <a:avLst/>
          </a:prstGeom>
          <a:ln w="5724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64" descr=""/>
          <p:cNvPicPr/>
          <p:nvPr/>
        </p:nvPicPr>
        <p:blipFill>
          <a:blip r:embed="rId1"/>
          <a:stretch/>
        </p:blipFill>
        <p:spPr>
          <a:xfrm>
            <a:off x="848520" y="1002960"/>
            <a:ext cx="5469480" cy="5019120"/>
          </a:xfrm>
          <a:prstGeom prst="rect">
            <a:avLst/>
          </a:prstGeom>
          <a:ln>
            <a:noFill/>
          </a:ln>
        </p:spPr>
      </p:pic>
      <p:sp>
        <p:nvSpPr>
          <p:cNvPr id="78" name="CustomShape 38"/>
          <p:cNvSpPr/>
          <p:nvPr/>
        </p:nvSpPr>
        <p:spPr>
          <a:xfrm>
            <a:off x="3475080" y="24270120"/>
            <a:ext cx="5419440" cy="12092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Calibri"/>
              </a:rPr>
              <a:t>Uplink Data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9" name="CustomShape 39"/>
          <p:cNvSpPr/>
          <p:nvPr/>
        </p:nvSpPr>
        <p:spPr>
          <a:xfrm>
            <a:off x="1563480" y="24272280"/>
            <a:ext cx="1911600" cy="120924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Calibri"/>
              </a:rPr>
              <a:t>Pilots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0" name="CustomShape 40"/>
          <p:cNvSpPr/>
          <p:nvPr/>
        </p:nvSpPr>
        <p:spPr>
          <a:xfrm flipV="1">
            <a:off x="1563480" y="26108640"/>
            <a:ext cx="7331400" cy="4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headEnd len="lg" type="triangle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41"/>
          <p:cNvSpPr/>
          <p:nvPr/>
        </p:nvSpPr>
        <p:spPr>
          <a:xfrm>
            <a:off x="1563120" y="25479360"/>
            <a:ext cx="360" cy="70776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42"/>
          <p:cNvSpPr/>
          <p:nvPr/>
        </p:nvSpPr>
        <p:spPr>
          <a:xfrm>
            <a:off x="8894880" y="25479360"/>
            <a:ext cx="360" cy="707760"/>
          </a:xfrm>
          <a:prstGeom prst="line">
            <a:avLst/>
          </a:prstGeom>
          <a:ln w="381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1679</TotalTime>
  <Application>LibreOffice/6.0.7.3$Linux_X86_64 LibreOffice_project/00m0$Build-3</Application>
  <Words>235</Words>
  <Paragraphs>153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2016-06-07T06:08:29Z</dcterms:created>
  <dc:creator>Ribhu .</dc:creator>
  <dc:description/>
  <dc:language>en-IN</dc:language>
  <cp:lastModifiedBy/>
  <cp:lastPrinted>2016-06-30T13:33:47Z</cp:lastPrinted>
  <dcterms:modified xsi:type="dcterms:W3CDTF">2019-05-02T23:44:32Z</dcterms:modified>
  <cp:revision>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