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Mono Medium"/>
      <p:regular r:id="rId12"/>
      <p:bold r:id="rId13"/>
      <p:italic r:id="rId14"/>
      <p:boldItalic r:id="rId15"/>
    </p:embeddedFont>
    <p:embeddedFont>
      <p:font typeface="Roboto"/>
      <p:regular r:id="rId16"/>
      <p:bold r:id="rId17"/>
      <p:italic r:id="rId18"/>
      <p:boldItalic r:id="rId19"/>
    </p:embeddedFont>
    <p:embeddedFont>
      <p:font typeface="Montserrat"/>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4" roundtripDataSignature="AMtx7miRSrFymrpvCr5norb+GQhyretB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11" Type="http://schemas.openxmlformats.org/officeDocument/2006/relationships/slide" Target="slides/slide6.xml"/><Relationship Id="rId22" Type="http://schemas.openxmlformats.org/officeDocument/2006/relationships/font" Target="fonts/Montserrat-italic.fntdata"/><Relationship Id="rId10" Type="http://schemas.openxmlformats.org/officeDocument/2006/relationships/slide" Target="slides/slide5.xml"/><Relationship Id="rId21" Type="http://schemas.openxmlformats.org/officeDocument/2006/relationships/font" Target="fonts/Montserrat-bold.fntdata"/><Relationship Id="rId13" Type="http://schemas.openxmlformats.org/officeDocument/2006/relationships/font" Target="fonts/RobotoMonoMedium-bold.fntdata"/><Relationship Id="rId24" Type="http://customschemas.google.com/relationships/presentationmetadata" Target="metadata"/><Relationship Id="rId12" Type="http://schemas.openxmlformats.org/officeDocument/2006/relationships/font" Target="fonts/RobotoMonoMedium-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MonoMedium-boldItalic.fntdata"/><Relationship Id="rId14" Type="http://schemas.openxmlformats.org/officeDocument/2006/relationships/font" Target="fonts/RobotoMonoMedium-italic.fntdata"/><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g3175cf52379_4_713"/>
          <p:cNvGrpSpPr/>
          <p:nvPr/>
        </p:nvGrpSpPr>
        <p:grpSpPr>
          <a:xfrm>
            <a:off x="6098378" y="5"/>
            <a:ext cx="3045625" cy="2030570"/>
            <a:chOff x="6098378" y="5"/>
            <a:chExt cx="3045625" cy="2030570"/>
          </a:xfrm>
        </p:grpSpPr>
        <p:sp>
          <p:nvSpPr>
            <p:cNvPr id="11" name="Google Shape;11;g3175cf52379_4_71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g3175cf52379_4_71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g3175cf52379_4_71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g3175cf52379_4_71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g3175cf52379_4_71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g3175cf52379_4_7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g3175cf52379_4_7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g3175cf52379_4_71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g3175cf52379_4_773"/>
          <p:cNvGrpSpPr/>
          <p:nvPr/>
        </p:nvGrpSpPr>
        <p:grpSpPr>
          <a:xfrm>
            <a:off x="6098378" y="5"/>
            <a:ext cx="3045625" cy="2030570"/>
            <a:chOff x="6098378" y="5"/>
            <a:chExt cx="3045625" cy="2030570"/>
          </a:xfrm>
        </p:grpSpPr>
        <p:sp>
          <p:nvSpPr>
            <p:cNvPr id="71" name="Google Shape;71;g3175cf52379_4_77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g3175cf52379_4_77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g3175cf52379_4_77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g3175cf52379_4_77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g3175cf52379_4_77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g3175cf52379_4_773"/>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g3175cf52379_4_773"/>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g3175cf52379_4_77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g3175cf52379_4_78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g3175cf52379_4_723"/>
          <p:cNvGrpSpPr/>
          <p:nvPr/>
        </p:nvGrpSpPr>
        <p:grpSpPr>
          <a:xfrm>
            <a:off x="6098378" y="5"/>
            <a:ext cx="3045625" cy="2030570"/>
            <a:chOff x="6098378" y="5"/>
            <a:chExt cx="3045625" cy="2030570"/>
          </a:xfrm>
        </p:grpSpPr>
        <p:sp>
          <p:nvSpPr>
            <p:cNvPr id="21" name="Google Shape;21;g3175cf52379_4_72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g3175cf52379_4_72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g3175cf52379_4_72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g3175cf52379_4_72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g3175cf52379_4_72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g3175cf52379_4_72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g3175cf52379_4_72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g3175cf52379_4_732"/>
          <p:cNvGrpSpPr/>
          <p:nvPr/>
        </p:nvGrpSpPr>
        <p:grpSpPr>
          <a:xfrm>
            <a:off x="0" y="3903669"/>
            <a:ext cx="9144000" cy="1239925"/>
            <a:chOff x="0" y="3903669"/>
            <a:chExt cx="9144000" cy="1239925"/>
          </a:xfrm>
        </p:grpSpPr>
        <p:sp>
          <p:nvSpPr>
            <p:cNvPr id="30" name="Google Shape;30;g3175cf52379_4_732"/>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g3175cf52379_4_732"/>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g3175cf52379_4_732"/>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g3175cf52379_4_732"/>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g3175cf52379_4_732"/>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g3175cf52379_4_732"/>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g3175cf52379_4_7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g3175cf52379_4_73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g3175cf52379_4_742"/>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g3175cf52379_4_742"/>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g3175cf52379_4_742"/>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g3175cf52379_4_74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g3175cf52379_4_747"/>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g3175cf52379_4_74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g3175cf52379_4_750"/>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g3175cf52379_4_750"/>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g3175cf52379_4_75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g3175cf52379_4_754"/>
          <p:cNvGrpSpPr/>
          <p:nvPr/>
        </p:nvGrpSpPr>
        <p:grpSpPr>
          <a:xfrm>
            <a:off x="6098378" y="5"/>
            <a:ext cx="3045625" cy="2030570"/>
            <a:chOff x="6098378" y="5"/>
            <a:chExt cx="3045625" cy="2030570"/>
          </a:xfrm>
        </p:grpSpPr>
        <p:sp>
          <p:nvSpPr>
            <p:cNvPr id="52" name="Google Shape;52;g3175cf52379_4_754"/>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g3175cf52379_4_754"/>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g3175cf52379_4_754"/>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g3175cf52379_4_754"/>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g3175cf52379_4_754"/>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g3175cf52379_4_754"/>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g3175cf52379_4_75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g3175cf52379_4_763"/>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g3175cf52379_4_763"/>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g3175cf52379_4_763"/>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g3175cf52379_4_763"/>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g3175cf52379_4_76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g3175cf52379_4_76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g3175cf52379_4_77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g3175cf52379_4_77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g3175cf52379_4_709"/>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g3175cf52379_4_709"/>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g3175cf52379_4_70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
          <p:cNvSpPr txBox="1"/>
          <p:nvPr>
            <p:ph type="ctrTitle"/>
          </p:nvPr>
        </p:nvSpPr>
        <p:spPr>
          <a:xfrm>
            <a:off x="537200" y="903875"/>
            <a:ext cx="4809000" cy="10371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sz="5000">
                <a:latin typeface="Roboto Mono Medium"/>
                <a:ea typeface="Roboto Mono Medium"/>
                <a:cs typeface="Roboto Mono Medium"/>
                <a:sym typeface="Roboto Mono Medium"/>
              </a:rPr>
              <a:t>P.E.R.C.Y</a:t>
            </a:r>
            <a:endParaRPr sz="5000">
              <a:latin typeface="Roboto Mono Medium"/>
              <a:ea typeface="Roboto Mono Medium"/>
              <a:cs typeface="Roboto Mono Medium"/>
              <a:sym typeface="Roboto Mono Medium"/>
            </a:endParaRPr>
          </a:p>
        </p:txBody>
      </p:sp>
      <p:sp>
        <p:nvSpPr>
          <p:cNvPr id="86" name="Google Shape;86;p1"/>
          <p:cNvSpPr txBox="1"/>
          <p:nvPr>
            <p:ph idx="1" type="subTitle"/>
          </p:nvPr>
        </p:nvSpPr>
        <p:spPr>
          <a:xfrm>
            <a:off x="1141100" y="1940975"/>
            <a:ext cx="3601200" cy="5844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 sz="2400"/>
              <a:t>Travel and transportation</a:t>
            </a:r>
            <a:endParaRPr sz="2400"/>
          </a:p>
        </p:txBody>
      </p:sp>
      <p:sp>
        <p:nvSpPr>
          <p:cNvPr id="87" name="Google Shape;87;p1"/>
          <p:cNvSpPr txBox="1"/>
          <p:nvPr>
            <p:ph idx="1" type="subTitle"/>
          </p:nvPr>
        </p:nvSpPr>
        <p:spPr>
          <a:xfrm>
            <a:off x="994700" y="2744000"/>
            <a:ext cx="7304700" cy="9462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2800"/>
              <a:buFont typeface="Arial"/>
              <a:buNone/>
            </a:pPr>
            <a:r>
              <a:rPr lang="en" sz="1800"/>
              <a:t>By : Parantap Mishra,  Varun Arora,  Ekaksh Goyal,  Pranav Verma</a:t>
            </a:r>
            <a:endParaRPr sz="1800"/>
          </a:p>
          <a:p>
            <a:pPr indent="0" lvl="0" marL="0" rtl="0" algn="l">
              <a:spcBef>
                <a:spcPts val="0"/>
              </a:spcBef>
              <a:spcAft>
                <a:spcPts val="0"/>
              </a:spcAft>
              <a:buSzPts val="2800"/>
              <a:buNone/>
            </a:pPr>
            <a:r>
              <a:rPr lang="en" sz="1800"/>
              <a:t>Lotus Valley International School, Noida</a:t>
            </a:r>
            <a:endParaRPr sz="1800"/>
          </a:p>
          <a:p>
            <a:pPr indent="0" lvl="0" marL="0" rtl="0" algn="l">
              <a:spcBef>
                <a:spcPts val="0"/>
              </a:spcBef>
              <a:spcAft>
                <a:spcPts val="0"/>
              </a:spcAft>
              <a:buSzPts val="2800"/>
              <a:buNone/>
            </a:pPr>
            <a:r>
              <a:rPr lang="en" sz="1800"/>
              <a:t>Grade 11</a:t>
            </a:r>
            <a:endParaRPr sz="1800"/>
          </a:p>
        </p:txBody>
      </p:sp>
      <p:grpSp>
        <p:nvGrpSpPr>
          <p:cNvPr id="88" name="Google Shape;88;p1"/>
          <p:cNvGrpSpPr/>
          <p:nvPr/>
        </p:nvGrpSpPr>
        <p:grpSpPr>
          <a:xfrm>
            <a:off x="-2" y="4493225"/>
            <a:ext cx="9059400" cy="650274"/>
            <a:chOff x="-2" y="4493225"/>
            <a:chExt cx="9059400" cy="650274"/>
          </a:xfrm>
        </p:grpSpPr>
        <p:pic>
          <p:nvPicPr>
            <p:cNvPr id="89" name="Google Shape;89;p1"/>
            <p:cNvPicPr preferRelativeResize="0"/>
            <p:nvPr/>
          </p:nvPicPr>
          <p:blipFill rotWithShape="1">
            <a:blip r:embed="rId3">
              <a:alphaModFix/>
            </a:blip>
            <a:srcRect b="41911" l="39315" r="44546" t="47276"/>
            <a:stretch/>
          </p:blipFill>
          <p:spPr>
            <a:xfrm>
              <a:off x="-2" y="4587450"/>
              <a:ext cx="1475674" cy="556049"/>
            </a:xfrm>
            <a:prstGeom prst="rect">
              <a:avLst/>
            </a:prstGeom>
            <a:noFill/>
            <a:ln>
              <a:noFill/>
            </a:ln>
          </p:spPr>
        </p:pic>
        <p:grpSp>
          <p:nvGrpSpPr>
            <p:cNvPr id="90" name="Google Shape;90;p1"/>
            <p:cNvGrpSpPr/>
            <p:nvPr/>
          </p:nvGrpSpPr>
          <p:grpSpPr>
            <a:xfrm>
              <a:off x="6738950" y="4493225"/>
              <a:ext cx="2320448" cy="481199"/>
              <a:chOff x="6738950" y="4493225"/>
              <a:chExt cx="2320448" cy="481199"/>
            </a:xfrm>
          </p:grpSpPr>
          <p:pic>
            <p:nvPicPr>
              <p:cNvPr id="91" name="Google Shape;91;p1"/>
              <p:cNvPicPr preferRelativeResize="0"/>
              <p:nvPr/>
            </p:nvPicPr>
            <p:blipFill rotWithShape="1">
              <a:blip r:embed="rId3">
                <a:alphaModFix/>
              </a:blip>
              <a:srcRect b="57350" l="47825" r="33814" t="33293"/>
              <a:stretch/>
            </p:blipFill>
            <p:spPr>
              <a:xfrm>
                <a:off x="7380550" y="4493225"/>
                <a:ext cx="1678848" cy="481199"/>
              </a:xfrm>
              <a:prstGeom prst="rect">
                <a:avLst/>
              </a:prstGeom>
              <a:noFill/>
              <a:ln>
                <a:noFill/>
              </a:ln>
            </p:spPr>
          </p:pic>
          <p:pic>
            <p:nvPicPr>
              <p:cNvPr id="92" name="Google Shape;92;p1"/>
              <p:cNvPicPr preferRelativeResize="0"/>
              <p:nvPr/>
            </p:nvPicPr>
            <p:blipFill rotWithShape="1">
              <a:blip r:embed="rId3">
                <a:alphaModFix/>
              </a:blip>
              <a:srcRect b="57350" l="26308" r="67142" t="33293"/>
              <a:stretch/>
            </p:blipFill>
            <p:spPr>
              <a:xfrm>
                <a:off x="6738950" y="4493225"/>
                <a:ext cx="598824" cy="481199"/>
              </a:xfrm>
              <a:prstGeom prst="rect">
                <a:avLst/>
              </a:prstGeom>
              <a:noFill/>
              <a:ln>
                <a:noFill/>
              </a:ln>
            </p:spPr>
          </p:pic>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idx="1" type="subTitle"/>
          </p:nvPr>
        </p:nvSpPr>
        <p:spPr>
          <a:xfrm>
            <a:off x="0" y="246800"/>
            <a:ext cx="8832300" cy="545700"/>
          </a:xfrm>
          <a:prstGeom prst="rect">
            <a:avLst/>
          </a:prstGeom>
          <a:noFill/>
          <a:ln>
            <a:noFill/>
          </a:ln>
        </p:spPr>
        <p:txBody>
          <a:bodyPr anchorCtr="0" anchor="t" bIns="91425" lIns="91425" spcFirstLastPara="1" rIns="91425" wrap="square" tIns="91425">
            <a:normAutofit lnSpcReduction="10000"/>
          </a:bodyPr>
          <a:lstStyle/>
          <a:p>
            <a:pPr indent="0" lvl="0" marL="0" marR="0" rtl="0" algn="ctr">
              <a:lnSpc>
                <a:spcPct val="100000"/>
              </a:lnSpc>
              <a:spcBef>
                <a:spcPts val="0"/>
              </a:spcBef>
              <a:spcAft>
                <a:spcPts val="0"/>
              </a:spcAft>
              <a:buSzPts val="2800"/>
              <a:buNone/>
            </a:pPr>
            <a:r>
              <a:rPr b="1" lang="en" sz="2400" u="sng">
                <a:latin typeface="Montserrat"/>
                <a:ea typeface="Montserrat"/>
                <a:cs typeface="Montserrat"/>
                <a:sym typeface="Montserrat"/>
              </a:rPr>
              <a:t>Project Brief</a:t>
            </a:r>
            <a:endParaRPr b="1" sz="2400" u="sng">
              <a:latin typeface="Montserrat"/>
              <a:ea typeface="Montserrat"/>
              <a:cs typeface="Montserrat"/>
              <a:sym typeface="Montserrat"/>
            </a:endParaRPr>
          </a:p>
        </p:txBody>
      </p:sp>
      <p:sp>
        <p:nvSpPr>
          <p:cNvPr id="98" name="Google Shape;98;p2"/>
          <p:cNvSpPr txBox="1"/>
          <p:nvPr>
            <p:ph idx="1" type="subTitle"/>
          </p:nvPr>
        </p:nvSpPr>
        <p:spPr>
          <a:xfrm>
            <a:off x="279075" y="851550"/>
            <a:ext cx="4872900" cy="34404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100"/>
              <a:t>The intent behind </a:t>
            </a:r>
            <a:r>
              <a:rPr b="1" lang="en" sz="1100"/>
              <a:t>P.E.R.C.Y</a:t>
            </a:r>
            <a:r>
              <a:rPr b="1" lang="en" sz="1100"/>
              <a:t> </a:t>
            </a:r>
            <a:r>
              <a:rPr lang="en" sz="1100"/>
              <a:t>is to create a practical, accessible solution for flood-prone areas, where heavy rains and rising water levels frequently disrupt daily life and endanger communities. We aim to address this issue by </a:t>
            </a:r>
            <a:r>
              <a:rPr b="1" lang="en" sz="1100"/>
              <a:t>developing a modular, amphibious vehicle attachment</a:t>
            </a:r>
            <a:r>
              <a:rPr lang="en" sz="1100"/>
              <a:t> that transforms regular cars into versatile, water-capable vehicles. </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 sz="1100"/>
              <a:t>Our goal is </a:t>
            </a:r>
            <a:r>
              <a:rPr b="1" lang="en" sz="1100"/>
              <a:t>twofold</a:t>
            </a:r>
            <a:r>
              <a:rPr lang="en" sz="1100"/>
              <a:t>: </a:t>
            </a:r>
            <a:r>
              <a:rPr b="1" lang="en" sz="1100"/>
              <a:t>First</a:t>
            </a:r>
            <a:r>
              <a:rPr lang="en" sz="1100"/>
              <a:t>, </a:t>
            </a:r>
            <a:r>
              <a:rPr lang="en" sz="1100" u="sng"/>
              <a:t>to enhance safety and mobility </a:t>
            </a:r>
            <a:r>
              <a:rPr lang="en" sz="1100"/>
              <a:t>during flood events, allowing individuals to navigate through submerged roads without relying solely on emergency services; and </a:t>
            </a:r>
            <a:r>
              <a:rPr b="1" lang="en" sz="1100"/>
              <a:t>Second</a:t>
            </a:r>
            <a:r>
              <a:rPr lang="en" sz="1100"/>
              <a:t>, to design </a:t>
            </a:r>
            <a:r>
              <a:rPr b="1" lang="en" sz="1100"/>
              <a:t>P.E.R.C.Y</a:t>
            </a:r>
            <a:r>
              <a:rPr lang="en" sz="1100"/>
              <a:t> as </a:t>
            </a:r>
            <a:r>
              <a:rPr lang="en" sz="1100" u="sng"/>
              <a:t>an affordable and scalable product </a:t>
            </a:r>
            <a:r>
              <a:rPr lang="en" sz="1100"/>
              <a:t>that can reach and benefit as many people as possible, reducing transportation disruptions, and supports continuity even in adverse weather events.</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 sz="1100"/>
              <a:t>Beyond immediate usability, </a:t>
            </a:r>
            <a:r>
              <a:rPr b="1" lang="en" sz="1100"/>
              <a:t>P.E.R.C.Y</a:t>
            </a:r>
            <a:r>
              <a:rPr lang="en" sz="1100"/>
              <a:t> is also intended to inspire innovation in disaster response and personal mobility. This </a:t>
            </a:r>
            <a:r>
              <a:rPr lang="en" sz="1100" u="sng"/>
              <a:t>aligns with our mission to make </a:t>
            </a:r>
            <a:r>
              <a:rPr b="1" lang="en" sz="1100"/>
              <a:t>technology-driven, problem-solving solutions</a:t>
            </a:r>
            <a:r>
              <a:rPr lang="en" sz="1100"/>
              <a:t> accessible to those who need them most, especially in communities where traditional </a:t>
            </a:r>
            <a:r>
              <a:rPr b="1" lang="en" sz="1100"/>
              <a:t>flood-response resources may be limited.</a:t>
            </a:r>
            <a:endParaRPr b="1" sz="1100"/>
          </a:p>
          <a:p>
            <a:pPr indent="0" lvl="0" marL="0" rtl="0" algn="l">
              <a:lnSpc>
                <a:spcPct val="100000"/>
              </a:lnSpc>
              <a:spcBef>
                <a:spcPts val="0"/>
              </a:spcBef>
              <a:spcAft>
                <a:spcPts val="0"/>
              </a:spcAft>
              <a:buSzPts val="2800"/>
              <a:buNone/>
            </a:pPr>
            <a:r>
              <a:t/>
            </a:r>
            <a:endParaRPr sz="1100"/>
          </a:p>
        </p:txBody>
      </p:sp>
      <p:grpSp>
        <p:nvGrpSpPr>
          <p:cNvPr id="99" name="Google Shape;99;p2"/>
          <p:cNvGrpSpPr/>
          <p:nvPr/>
        </p:nvGrpSpPr>
        <p:grpSpPr>
          <a:xfrm>
            <a:off x="-2" y="4493225"/>
            <a:ext cx="9059400" cy="650274"/>
            <a:chOff x="-2" y="4493225"/>
            <a:chExt cx="9059400" cy="650274"/>
          </a:xfrm>
        </p:grpSpPr>
        <p:pic>
          <p:nvPicPr>
            <p:cNvPr id="100" name="Google Shape;100;p2"/>
            <p:cNvPicPr preferRelativeResize="0"/>
            <p:nvPr/>
          </p:nvPicPr>
          <p:blipFill rotWithShape="1">
            <a:blip r:embed="rId3">
              <a:alphaModFix/>
            </a:blip>
            <a:srcRect b="41911" l="39315" r="44546" t="47276"/>
            <a:stretch/>
          </p:blipFill>
          <p:spPr>
            <a:xfrm>
              <a:off x="-2" y="4587450"/>
              <a:ext cx="1475674" cy="556049"/>
            </a:xfrm>
            <a:prstGeom prst="rect">
              <a:avLst/>
            </a:prstGeom>
            <a:noFill/>
            <a:ln>
              <a:noFill/>
            </a:ln>
          </p:spPr>
        </p:pic>
        <p:grpSp>
          <p:nvGrpSpPr>
            <p:cNvPr id="101" name="Google Shape;101;p2"/>
            <p:cNvGrpSpPr/>
            <p:nvPr/>
          </p:nvGrpSpPr>
          <p:grpSpPr>
            <a:xfrm>
              <a:off x="6738950" y="4493225"/>
              <a:ext cx="2320448" cy="481199"/>
              <a:chOff x="6738950" y="4493225"/>
              <a:chExt cx="2320448" cy="481199"/>
            </a:xfrm>
          </p:grpSpPr>
          <p:pic>
            <p:nvPicPr>
              <p:cNvPr id="102" name="Google Shape;102;p2"/>
              <p:cNvPicPr preferRelativeResize="0"/>
              <p:nvPr/>
            </p:nvPicPr>
            <p:blipFill rotWithShape="1">
              <a:blip r:embed="rId3">
                <a:alphaModFix/>
              </a:blip>
              <a:srcRect b="57350" l="47825" r="33814" t="33293"/>
              <a:stretch/>
            </p:blipFill>
            <p:spPr>
              <a:xfrm>
                <a:off x="7380550" y="4493225"/>
                <a:ext cx="1678848" cy="481199"/>
              </a:xfrm>
              <a:prstGeom prst="rect">
                <a:avLst/>
              </a:prstGeom>
              <a:noFill/>
              <a:ln>
                <a:noFill/>
              </a:ln>
            </p:spPr>
          </p:pic>
          <p:pic>
            <p:nvPicPr>
              <p:cNvPr id="103" name="Google Shape;103;p2"/>
              <p:cNvPicPr preferRelativeResize="0"/>
              <p:nvPr/>
            </p:nvPicPr>
            <p:blipFill rotWithShape="1">
              <a:blip r:embed="rId3">
                <a:alphaModFix/>
              </a:blip>
              <a:srcRect b="57350" l="26308" r="67142" t="33293"/>
              <a:stretch/>
            </p:blipFill>
            <p:spPr>
              <a:xfrm>
                <a:off x="6738950" y="4493225"/>
                <a:ext cx="598824" cy="481199"/>
              </a:xfrm>
              <a:prstGeom prst="rect">
                <a:avLst/>
              </a:prstGeom>
              <a:noFill/>
              <a:ln>
                <a:noFill/>
              </a:ln>
            </p:spPr>
          </p:pic>
        </p:grpSp>
      </p:grpSp>
      <p:pic>
        <p:nvPicPr>
          <p:cNvPr id="104" name="Google Shape;104;p2"/>
          <p:cNvPicPr preferRelativeResize="0"/>
          <p:nvPr/>
        </p:nvPicPr>
        <p:blipFill>
          <a:blip r:embed="rId4">
            <a:alphaModFix/>
          </a:blip>
          <a:stretch>
            <a:fillRect/>
          </a:stretch>
        </p:blipFill>
        <p:spPr>
          <a:xfrm>
            <a:off x="5266475" y="1534713"/>
            <a:ext cx="3687224" cy="207406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idx="1" type="subTitle"/>
          </p:nvPr>
        </p:nvSpPr>
        <p:spPr>
          <a:xfrm>
            <a:off x="0" y="143450"/>
            <a:ext cx="8832300" cy="5688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b="1" lang="en" sz="2400" u="sng">
                <a:latin typeface="Montserrat"/>
                <a:ea typeface="Montserrat"/>
                <a:cs typeface="Montserrat"/>
                <a:sym typeface="Montserrat"/>
              </a:rPr>
              <a:t>Research</a:t>
            </a:r>
            <a:endParaRPr b="1" sz="2400" u="sng">
              <a:latin typeface="Montserrat"/>
              <a:ea typeface="Montserrat"/>
              <a:cs typeface="Montserrat"/>
              <a:sym typeface="Montserrat"/>
            </a:endParaRPr>
          </a:p>
        </p:txBody>
      </p:sp>
      <p:sp>
        <p:nvSpPr>
          <p:cNvPr id="110" name="Google Shape;110;p3"/>
          <p:cNvSpPr txBox="1"/>
          <p:nvPr>
            <p:ph idx="1" type="subTitle"/>
          </p:nvPr>
        </p:nvSpPr>
        <p:spPr>
          <a:xfrm>
            <a:off x="266250" y="631175"/>
            <a:ext cx="4812000" cy="4143000"/>
          </a:xfrm>
          <a:prstGeom prst="rect">
            <a:avLst/>
          </a:prstGeom>
          <a:noFill/>
          <a:ln>
            <a:noFill/>
          </a:ln>
        </p:spPr>
        <p:txBody>
          <a:bodyPr anchorCtr="0" anchor="t" bIns="91425" lIns="91425" spcFirstLastPara="1" rIns="91425" wrap="square" tIns="91425">
            <a:normAutofit fontScale="77500" lnSpcReduction="10000"/>
          </a:bodyPr>
          <a:lstStyle/>
          <a:p>
            <a:pPr indent="0" lvl="0" marL="0" rtl="0" algn="l">
              <a:lnSpc>
                <a:spcPct val="115000"/>
              </a:lnSpc>
              <a:spcBef>
                <a:spcPts val="0"/>
              </a:spcBef>
              <a:spcAft>
                <a:spcPts val="0"/>
              </a:spcAft>
              <a:buClr>
                <a:schemeClr val="dk1"/>
              </a:buClr>
              <a:buSzPct val="77500"/>
              <a:buFont typeface="Arial"/>
              <a:buNone/>
            </a:pPr>
            <a:r>
              <a:rPr lang="en" sz="1100"/>
              <a:t>Recent research has shown that floods and cyclones can cause significant damage to vehicles and transportation infrastructure in India.</a:t>
            </a:r>
            <a:endParaRPr sz="1100"/>
          </a:p>
          <a:p>
            <a:pPr indent="0" lvl="0" marL="0" rtl="0" algn="l">
              <a:lnSpc>
                <a:spcPct val="115000"/>
              </a:lnSpc>
              <a:spcBef>
                <a:spcPts val="0"/>
              </a:spcBef>
              <a:spcAft>
                <a:spcPts val="0"/>
              </a:spcAft>
              <a:buClr>
                <a:schemeClr val="dk1"/>
              </a:buClr>
              <a:buSzPct val="77500"/>
              <a:buFont typeface="Arial"/>
              <a:buNone/>
            </a:pPr>
            <a:r>
              <a:t/>
            </a:r>
            <a:endParaRPr sz="1100"/>
          </a:p>
          <a:p>
            <a:pPr indent="-282733" lvl="0" marL="457200" rtl="0" algn="l">
              <a:lnSpc>
                <a:spcPct val="115000"/>
              </a:lnSpc>
              <a:spcBef>
                <a:spcPts val="0"/>
              </a:spcBef>
              <a:spcAft>
                <a:spcPts val="0"/>
              </a:spcAft>
              <a:buSzPct val="100000"/>
              <a:buAutoNum type="arabicPeriod"/>
            </a:pPr>
            <a:r>
              <a:rPr b="1" lang="en" sz="1100"/>
              <a:t>Problem Statement Research:</a:t>
            </a:r>
            <a:endParaRPr b="1" sz="1100"/>
          </a:p>
          <a:p>
            <a:pPr indent="0" lvl="0" marL="0" rtl="0" algn="l">
              <a:lnSpc>
                <a:spcPct val="115000"/>
              </a:lnSpc>
              <a:spcBef>
                <a:spcPts val="0"/>
              </a:spcBef>
              <a:spcAft>
                <a:spcPts val="0"/>
              </a:spcAft>
              <a:buNone/>
            </a:pPr>
            <a:r>
              <a:t/>
            </a:r>
            <a:endParaRPr b="1" sz="1100"/>
          </a:p>
          <a:p>
            <a:pPr indent="-282733" lvl="1" marL="914400" rtl="0" algn="l">
              <a:lnSpc>
                <a:spcPct val="115000"/>
              </a:lnSpc>
              <a:spcBef>
                <a:spcPts val="0"/>
              </a:spcBef>
              <a:spcAft>
                <a:spcPts val="0"/>
              </a:spcAft>
              <a:buSzPct val="100000"/>
              <a:buAutoNum type="alphaLcPeriod"/>
            </a:pPr>
            <a:r>
              <a:rPr b="1" lang="en" sz="1100"/>
              <a:t> </a:t>
            </a:r>
            <a:r>
              <a:rPr lang="en" sz="1100"/>
              <a:t>A study by the National Disaster Management Authority found that the</a:t>
            </a:r>
            <a:r>
              <a:rPr b="1" lang="en" sz="1100"/>
              <a:t> 2018 Kerala floods damaged over 100,000 vehicles</a:t>
            </a:r>
            <a:r>
              <a:rPr lang="en" sz="1100"/>
              <a:t>, including cars, motorcycles, and trucks.Another study, by the Centre for Science and Environment, found that the </a:t>
            </a:r>
            <a:r>
              <a:rPr b="1" lang="en" sz="1100"/>
              <a:t>2019 Cyclone Fani caused damage to over 50,000 vehicles in Odisha</a:t>
            </a:r>
            <a:r>
              <a:rPr lang="en" sz="1100"/>
              <a:t>. The study also found that the cyclone caused widespread damage to roads, railways, and other transportation infrastructure, </a:t>
            </a:r>
            <a:r>
              <a:rPr lang="en" sz="1100" u="sng"/>
              <a:t>making it difficult for people to get to safety</a:t>
            </a:r>
            <a:r>
              <a:rPr lang="en" sz="1100"/>
              <a:t>. Another example of vehicles being destroyed by floods in India is the </a:t>
            </a:r>
            <a:r>
              <a:rPr b="1" lang="en" sz="1100"/>
              <a:t>2019 Chennai floods.</a:t>
            </a:r>
            <a:r>
              <a:rPr lang="en" sz="1100"/>
              <a:t> These floods caused widespread damage to property and infrastructure, including vehicles. According to a </a:t>
            </a:r>
            <a:r>
              <a:rPr b="1" lang="en" sz="1100"/>
              <a:t>report by the Tamil Nadu government, over 50,000 vehicles</a:t>
            </a:r>
            <a:r>
              <a:rPr lang="en" sz="1100"/>
              <a:t> were damaged in the floods.</a:t>
            </a:r>
            <a:endParaRPr sz="1100"/>
          </a:p>
          <a:p>
            <a:pPr indent="-282733" lvl="0" marL="457200" rtl="0" algn="l">
              <a:lnSpc>
                <a:spcPct val="115000"/>
              </a:lnSpc>
              <a:spcBef>
                <a:spcPts val="0"/>
              </a:spcBef>
              <a:spcAft>
                <a:spcPts val="0"/>
              </a:spcAft>
              <a:buSzPct val="100000"/>
              <a:buAutoNum type="arabicPeriod"/>
            </a:pPr>
            <a:r>
              <a:rPr b="1" lang="en" sz="1100"/>
              <a:t>Design Research: </a:t>
            </a:r>
            <a:endParaRPr b="1" sz="1100"/>
          </a:p>
          <a:p>
            <a:pPr indent="0" lvl="0" marL="0" rtl="0" algn="l">
              <a:lnSpc>
                <a:spcPct val="115000"/>
              </a:lnSpc>
              <a:spcBef>
                <a:spcPts val="0"/>
              </a:spcBef>
              <a:spcAft>
                <a:spcPts val="0"/>
              </a:spcAft>
              <a:buNone/>
            </a:pPr>
            <a:r>
              <a:t/>
            </a:r>
            <a:endParaRPr b="1" sz="1100"/>
          </a:p>
          <a:p>
            <a:pPr indent="-282733" lvl="1" marL="914400" rtl="0" algn="l">
              <a:lnSpc>
                <a:spcPct val="115000"/>
              </a:lnSpc>
              <a:spcBef>
                <a:spcPts val="0"/>
              </a:spcBef>
              <a:spcAft>
                <a:spcPts val="0"/>
              </a:spcAft>
              <a:buSzPct val="100000"/>
              <a:buAutoNum type="alphaLcPeriod"/>
            </a:pPr>
            <a:r>
              <a:rPr lang="en" sz="1100"/>
              <a:t>Designing the ideal spokes for Percy’s tires took us </a:t>
            </a:r>
            <a:r>
              <a:rPr b="1" lang="en" sz="1100"/>
              <a:t>several weeks of extensive research</a:t>
            </a:r>
            <a:r>
              <a:rPr lang="en" sz="1100"/>
              <a:t> and experimentation. We wanted to create a propulsion system that would </a:t>
            </a:r>
            <a:r>
              <a:rPr b="1" lang="en" sz="1100"/>
              <a:t>maximize the vehicle’s efficiency</a:t>
            </a:r>
            <a:r>
              <a:rPr lang="en" sz="1100"/>
              <a:t> in water while maintaining stability and control. Through a series of tests and design iterations, we </a:t>
            </a:r>
            <a:r>
              <a:rPr b="1" lang="en" sz="1100"/>
              <a:t>discovered that the spokes needed to be curved</a:t>
            </a:r>
            <a:r>
              <a:rPr lang="en" sz="1100"/>
              <a:t>, </a:t>
            </a:r>
            <a:r>
              <a:rPr lang="en" sz="1100" u="sng"/>
              <a:t>similar to the motion of a swimmer’s hands pushing wate</a:t>
            </a:r>
            <a:r>
              <a:rPr lang="en" sz="1100"/>
              <a:t>r back to generate forward movement. After careful analysis of water dynamics and tire mechanics, we refined the angle and curvature of the spokes to create a paddle-like effect that efficiently propels the vehicle forward while minimizing drag.</a:t>
            </a:r>
            <a:endParaRPr sz="1100"/>
          </a:p>
          <a:p>
            <a:pPr indent="0" lvl="0" marL="0" rtl="0" algn="l">
              <a:lnSpc>
                <a:spcPct val="115000"/>
              </a:lnSpc>
              <a:spcBef>
                <a:spcPts val="0"/>
              </a:spcBef>
              <a:spcAft>
                <a:spcPts val="0"/>
              </a:spcAft>
              <a:buNone/>
            </a:pPr>
            <a:r>
              <a:t/>
            </a:r>
            <a:endParaRPr sz="1100"/>
          </a:p>
        </p:txBody>
      </p:sp>
      <p:grpSp>
        <p:nvGrpSpPr>
          <p:cNvPr id="111" name="Google Shape;111;p3"/>
          <p:cNvGrpSpPr/>
          <p:nvPr/>
        </p:nvGrpSpPr>
        <p:grpSpPr>
          <a:xfrm>
            <a:off x="-2" y="4493225"/>
            <a:ext cx="9059400" cy="650274"/>
            <a:chOff x="-2" y="4493225"/>
            <a:chExt cx="9059400" cy="650274"/>
          </a:xfrm>
        </p:grpSpPr>
        <p:pic>
          <p:nvPicPr>
            <p:cNvPr id="112" name="Google Shape;112;p3"/>
            <p:cNvPicPr preferRelativeResize="0"/>
            <p:nvPr/>
          </p:nvPicPr>
          <p:blipFill rotWithShape="1">
            <a:blip r:embed="rId3">
              <a:alphaModFix/>
            </a:blip>
            <a:srcRect b="41911" l="39315" r="44546" t="47276"/>
            <a:stretch/>
          </p:blipFill>
          <p:spPr>
            <a:xfrm>
              <a:off x="-2" y="4587450"/>
              <a:ext cx="1475674" cy="556049"/>
            </a:xfrm>
            <a:prstGeom prst="rect">
              <a:avLst/>
            </a:prstGeom>
            <a:noFill/>
            <a:ln>
              <a:noFill/>
            </a:ln>
          </p:spPr>
        </p:pic>
        <p:grpSp>
          <p:nvGrpSpPr>
            <p:cNvPr id="113" name="Google Shape;113;p3"/>
            <p:cNvGrpSpPr/>
            <p:nvPr/>
          </p:nvGrpSpPr>
          <p:grpSpPr>
            <a:xfrm>
              <a:off x="6738950" y="4493225"/>
              <a:ext cx="2320448" cy="481199"/>
              <a:chOff x="6738950" y="4493225"/>
              <a:chExt cx="2320448" cy="481199"/>
            </a:xfrm>
          </p:grpSpPr>
          <p:pic>
            <p:nvPicPr>
              <p:cNvPr id="114" name="Google Shape;114;p3"/>
              <p:cNvPicPr preferRelativeResize="0"/>
              <p:nvPr/>
            </p:nvPicPr>
            <p:blipFill rotWithShape="1">
              <a:blip r:embed="rId3">
                <a:alphaModFix/>
              </a:blip>
              <a:srcRect b="57350" l="47825" r="33814" t="33293"/>
              <a:stretch/>
            </p:blipFill>
            <p:spPr>
              <a:xfrm>
                <a:off x="7380550" y="4493225"/>
                <a:ext cx="1678848" cy="481199"/>
              </a:xfrm>
              <a:prstGeom prst="rect">
                <a:avLst/>
              </a:prstGeom>
              <a:noFill/>
              <a:ln>
                <a:noFill/>
              </a:ln>
            </p:spPr>
          </p:pic>
          <p:pic>
            <p:nvPicPr>
              <p:cNvPr id="115" name="Google Shape;115;p3"/>
              <p:cNvPicPr preferRelativeResize="0"/>
              <p:nvPr/>
            </p:nvPicPr>
            <p:blipFill rotWithShape="1">
              <a:blip r:embed="rId3">
                <a:alphaModFix/>
              </a:blip>
              <a:srcRect b="57350" l="26308" r="67142" t="33293"/>
              <a:stretch/>
            </p:blipFill>
            <p:spPr>
              <a:xfrm>
                <a:off x="6738950" y="4493225"/>
                <a:ext cx="598824" cy="481199"/>
              </a:xfrm>
              <a:prstGeom prst="rect">
                <a:avLst/>
              </a:prstGeom>
              <a:noFill/>
              <a:ln>
                <a:noFill/>
              </a:ln>
            </p:spPr>
          </p:pic>
        </p:grpSp>
      </p:grpSp>
      <p:pic>
        <p:nvPicPr>
          <p:cNvPr id="116" name="Google Shape;116;p3"/>
          <p:cNvPicPr preferRelativeResize="0"/>
          <p:nvPr/>
        </p:nvPicPr>
        <p:blipFill>
          <a:blip r:embed="rId4">
            <a:alphaModFix/>
          </a:blip>
          <a:stretch>
            <a:fillRect/>
          </a:stretch>
        </p:blipFill>
        <p:spPr>
          <a:xfrm>
            <a:off x="5609012" y="2810362"/>
            <a:ext cx="2806049" cy="1578400"/>
          </a:xfrm>
          <a:prstGeom prst="rect">
            <a:avLst/>
          </a:prstGeom>
          <a:noFill/>
          <a:ln>
            <a:noFill/>
          </a:ln>
        </p:spPr>
      </p:pic>
      <p:pic>
        <p:nvPicPr>
          <p:cNvPr id="117" name="Google Shape;117;p3"/>
          <p:cNvPicPr preferRelativeResize="0"/>
          <p:nvPr/>
        </p:nvPicPr>
        <p:blipFill>
          <a:blip r:embed="rId5">
            <a:alphaModFix/>
          </a:blip>
          <a:stretch>
            <a:fillRect/>
          </a:stretch>
        </p:blipFill>
        <p:spPr>
          <a:xfrm>
            <a:off x="5677662" y="712250"/>
            <a:ext cx="2668725" cy="1715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4"/>
          <p:cNvSpPr txBox="1"/>
          <p:nvPr>
            <p:ph idx="1" type="subTitle"/>
          </p:nvPr>
        </p:nvSpPr>
        <p:spPr>
          <a:xfrm>
            <a:off x="0" y="120950"/>
            <a:ext cx="8832300" cy="792600"/>
          </a:xfrm>
          <a:prstGeom prst="rect">
            <a:avLst/>
          </a:prstGeom>
          <a:noFill/>
          <a:ln>
            <a:noFill/>
          </a:ln>
        </p:spPr>
        <p:txBody>
          <a:bodyPr anchorCtr="0" anchor="t" bIns="91425" lIns="91425" spcFirstLastPara="1" rIns="91425" wrap="square" tIns="91425">
            <a:normAutofit lnSpcReduction="20000"/>
          </a:bodyPr>
          <a:lstStyle/>
          <a:p>
            <a:pPr indent="0" lvl="0" marL="0" marR="0" rtl="0" algn="ctr">
              <a:lnSpc>
                <a:spcPct val="100000"/>
              </a:lnSpc>
              <a:spcBef>
                <a:spcPts val="0"/>
              </a:spcBef>
              <a:spcAft>
                <a:spcPts val="0"/>
              </a:spcAft>
              <a:buSzPts val="2800"/>
              <a:buNone/>
            </a:pPr>
            <a:r>
              <a:rPr b="1" lang="en" sz="2400" u="sng">
                <a:latin typeface="Montserrat"/>
                <a:ea typeface="Montserrat"/>
                <a:cs typeface="Montserrat"/>
                <a:sym typeface="Montserrat"/>
              </a:rPr>
              <a:t>Problem Identification</a:t>
            </a:r>
            <a:endParaRPr sz="2400"/>
          </a:p>
          <a:p>
            <a:pPr indent="0" lvl="0" marL="0" rtl="0" algn="ctr">
              <a:lnSpc>
                <a:spcPct val="100000"/>
              </a:lnSpc>
              <a:spcBef>
                <a:spcPts val="0"/>
              </a:spcBef>
              <a:spcAft>
                <a:spcPts val="0"/>
              </a:spcAft>
              <a:buSzPts val="2800"/>
              <a:buNone/>
            </a:pPr>
            <a:r>
              <a:t/>
            </a:r>
            <a:endParaRPr sz="2400"/>
          </a:p>
        </p:txBody>
      </p:sp>
      <p:sp>
        <p:nvSpPr>
          <p:cNvPr id="123" name="Google Shape;123;p4"/>
          <p:cNvSpPr txBox="1"/>
          <p:nvPr>
            <p:ph idx="1" type="subTitle"/>
          </p:nvPr>
        </p:nvSpPr>
        <p:spPr>
          <a:xfrm>
            <a:off x="3731150" y="692250"/>
            <a:ext cx="5259300" cy="3759000"/>
          </a:xfrm>
          <a:prstGeom prst="rect">
            <a:avLst/>
          </a:prstGeom>
          <a:noFill/>
          <a:ln>
            <a:noFill/>
          </a:ln>
        </p:spPr>
        <p:txBody>
          <a:bodyPr anchorCtr="0" anchor="t" bIns="91425" lIns="91425" spcFirstLastPara="1" rIns="91425" wrap="square" tIns="91425">
            <a:normAutofit fontScale="70000" lnSpcReduction="10000"/>
          </a:bodyPr>
          <a:lstStyle/>
          <a:p>
            <a:pPr indent="0" lvl="0" marL="0" rtl="0" algn="l">
              <a:spcBef>
                <a:spcPts val="0"/>
              </a:spcBef>
              <a:spcAft>
                <a:spcPts val="0"/>
              </a:spcAft>
              <a:buClr>
                <a:schemeClr val="dk1"/>
              </a:buClr>
              <a:buSzPct val="61111"/>
              <a:buFont typeface="Arial"/>
              <a:buNone/>
            </a:pPr>
            <a:r>
              <a:rPr lang="en" sz="1800"/>
              <a:t>The problem we identified is the </a:t>
            </a:r>
            <a:r>
              <a:rPr b="1" lang="en" sz="1800"/>
              <a:t>increasing impact of floods</a:t>
            </a:r>
            <a:r>
              <a:rPr lang="en" sz="1800"/>
              <a:t> on urban areas in India, where rising water levels disrupt daily life, damage infrastructure, and create dangerous conditions on the roads. </a:t>
            </a:r>
            <a:r>
              <a:rPr lang="en" sz="1800" u="sng"/>
              <a:t>Despite advances in disaster management, transportation remains severely compromised</a:t>
            </a:r>
            <a:r>
              <a:rPr lang="en" sz="1800"/>
              <a:t> during floods, </a:t>
            </a:r>
            <a:r>
              <a:rPr b="1" lang="en" sz="1800"/>
              <a:t>limiting people’s mobility</a:t>
            </a:r>
            <a:r>
              <a:rPr lang="en" sz="1800"/>
              <a:t> and increasing their reliance on emergency services. </a:t>
            </a:r>
            <a:endParaRPr sz="1800"/>
          </a:p>
          <a:p>
            <a:pPr indent="0" lvl="0" marL="0" rtl="0" algn="l">
              <a:spcBef>
                <a:spcPts val="0"/>
              </a:spcBef>
              <a:spcAft>
                <a:spcPts val="0"/>
              </a:spcAft>
              <a:buClr>
                <a:schemeClr val="dk1"/>
              </a:buClr>
              <a:buSzPct val="61111"/>
              <a:buFont typeface="Arial"/>
              <a:buNone/>
            </a:pPr>
            <a:r>
              <a:t/>
            </a:r>
            <a:endParaRPr sz="1800"/>
          </a:p>
          <a:p>
            <a:pPr indent="0" lvl="0" marL="0" rtl="0" algn="l">
              <a:spcBef>
                <a:spcPts val="0"/>
              </a:spcBef>
              <a:spcAft>
                <a:spcPts val="0"/>
              </a:spcAft>
              <a:buClr>
                <a:schemeClr val="dk1"/>
              </a:buClr>
              <a:buSzPct val="61111"/>
              <a:buFont typeface="Arial"/>
              <a:buNone/>
            </a:pPr>
            <a:r>
              <a:rPr lang="en" sz="1800"/>
              <a:t>Flooded roads not only endanger people who attempt to drive through them but also isolate entire communities, delaying critical services and emergency response. This </a:t>
            </a:r>
            <a:r>
              <a:rPr b="1" lang="en" sz="1800"/>
              <a:t>lack of safe, practical mobility options during floods</a:t>
            </a:r>
            <a:r>
              <a:rPr lang="en" sz="1800"/>
              <a:t> is a pressing issue, especially as climate change intensifies rainfall patterns, making such events more frequent and severe. </a:t>
            </a:r>
            <a:endParaRPr sz="1800"/>
          </a:p>
          <a:p>
            <a:pPr indent="0" lvl="0" marL="0" rtl="0" algn="l">
              <a:spcBef>
                <a:spcPts val="0"/>
              </a:spcBef>
              <a:spcAft>
                <a:spcPts val="0"/>
              </a:spcAft>
              <a:buClr>
                <a:schemeClr val="dk1"/>
              </a:buClr>
              <a:buSzPct val="61111"/>
              <a:buFont typeface="Arial"/>
              <a:buNone/>
            </a:pPr>
            <a:r>
              <a:t/>
            </a:r>
            <a:endParaRPr sz="1800"/>
          </a:p>
          <a:p>
            <a:pPr indent="0" lvl="0" marL="0" rtl="0" algn="l">
              <a:spcBef>
                <a:spcPts val="0"/>
              </a:spcBef>
              <a:spcAft>
                <a:spcPts val="0"/>
              </a:spcAft>
              <a:buSzPct val="61111"/>
              <a:buNone/>
            </a:pPr>
            <a:r>
              <a:rPr lang="en" sz="1800"/>
              <a:t>We recognized that </a:t>
            </a:r>
            <a:r>
              <a:rPr lang="en" sz="1800" u="sng"/>
              <a:t>while amphibious vehicles exist, they are costly and inaccessible to the average individual or family</a:t>
            </a:r>
            <a:r>
              <a:rPr lang="en" sz="1800"/>
              <a:t>. This led us to focus on a solution that makes flood-resilient transportation available to regular car owners in an affordable, attachable form. </a:t>
            </a:r>
            <a:r>
              <a:rPr b="1" lang="en" sz="1800"/>
              <a:t>P.E.R.C.Y</a:t>
            </a:r>
            <a:r>
              <a:rPr lang="en" sz="1800"/>
              <a:t> addresses this gap, providing </a:t>
            </a:r>
            <a:r>
              <a:rPr b="1" lang="en" sz="1800"/>
              <a:t>a modular attachment</a:t>
            </a:r>
            <a:r>
              <a:rPr lang="en" sz="1800"/>
              <a:t> that enhances standard vehicles to safely navigate both land and water during flood conditions.</a:t>
            </a:r>
            <a:endParaRPr sz="1800"/>
          </a:p>
        </p:txBody>
      </p:sp>
      <p:grpSp>
        <p:nvGrpSpPr>
          <p:cNvPr id="124" name="Google Shape;124;p4"/>
          <p:cNvGrpSpPr/>
          <p:nvPr/>
        </p:nvGrpSpPr>
        <p:grpSpPr>
          <a:xfrm>
            <a:off x="-2" y="4493225"/>
            <a:ext cx="9059400" cy="650274"/>
            <a:chOff x="-2" y="4493225"/>
            <a:chExt cx="9059400" cy="650274"/>
          </a:xfrm>
        </p:grpSpPr>
        <p:pic>
          <p:nvPicPr>
            <p:cNvPr id="125" name="Google Shape;125;p4"/>
            <p:cNvPicPr preferRelativeResize="0"/>
            <p:nvPr/>
          </p:nvPicPr>
          <p:blipFill rotWithShape="1">
            <a:blip r:embed="rId3">
              <a:alphaModFix/>
            </a:blip>
            <a:srcRect b="41911" l="39315" r="44546" t="47276"/>
            <a:stretch/>
          </p:blipFill>
          <p:spPr>
            <a:xfrm>
              <a:off x="-2" y="4587450"/>
              <a:ext cx="1475674" cy="556049"/>
            </a:xfrm>
            <a:prstGeom prst="rect">
              <a:avLst/>
            </a:prstGeom>
            <a:noFill/>
            <a:ln>
              <a:noFill/>
            </a:ln>
          </p:spPr>
        </p:pic>
        <p:grpSp>
          <p:nvGrpSpPr>
            <p:cNvPr id="126" name="Google Shape;126;p4"/>
            <p:cNvGrpSpPr/>
            <p:nvPr/>
          </p:nvGrpSpPr>
          <p:grpSpPr>
            <a:xfrm>
              <a:off x="6738950" y="4493225"/>
              <a:ext cx="2320448" cy="481199"/>
              <a:chOff x="6738950" y="4493225"/>
              <a:chExt cx="2320448" cy="481199"/>
            </a:xfrm>
          </p:grpSpPr>
          <p:pic>
            <p:nvPicPr>
              <p:cNvPr id="127" name="Google Shape;127;p4"/>
              <p:cNvPicPr preferRelativeResize="0"/>
              <p:nvPr/>
            </p:nvPicPr>
            <p:blipFill rotWithShape="1">
              <a:blip r:embed="rId3">
                <a:alphaModFix/>
              </a:blip>
              <a:srcRect b="57350" l="47825" r="33814" t="33293"/>
              <a:stretch/>
            </p:blipFill>
            <p:spPr>
              <a:xfrm>
                <a:off x="7380550" y="4493225"/>
                <a:ext cx="1678848" cy="481199"/>
              </a:xfrm>
              <a:prstGeom prst="rect">
                <a:avLst/>
              </a:prstGeom>
              <a:noFill/>
              <a:ln>
                <a:noFill/>
              </a:ln>
            </p:spPr>
          </p:pic>
          <p:pic>
            <p:nvPicPr>
              <p:cNvPr id="128" name="Google Shape;128;p4"/>
              <p:cNvPicPr preferRelativeResize="0"/>
              <p:nvPr/>
            </p:nvPicPr>
            <p:blipFill rotWithShape="1">
              <a:blip r:embed="rId3">
                <a:alphaModFix/>
              </a:blip>
              <a:srcRect b="57350" l="26308" r="67142" t="33293"/>
              <a:stretch/>
            </p:blipFill>
            <p:spPr>
              <a:xfrm>
                <a:off x="6738950" y="4493225"/>
                <a:ext cx="598824" cy="481199"/>
              </a:xfrm>
              <a:prstGeom prst="rect">
                <a:avLst/>
              </a:prstGeom>
              <a:noFill/>
              <a:ln>
                <a:noFill/>
              </a:ln>
            </p:spPr>
          </p:pic>
        </p:grpSp>
      </p:grpSp>
      <p:pic>
        <p:nvPicPr>
          <p:cNvPr id="129" name="Google Shape;129;p4"/>
          <p:cNvPicPr preferRelativeResize="0"/>
          <p:nvPr/>
        </p:nvPicPr>
        <p:blipFill>
          <a:blip r:embed="rId4">
            <a:alphaModFix/>
          </a:blip>
          <a:stretch>
            <a:fillRect/>
          </a:stretch>
        </p:blipFill>
        <p:spPr>
          <a:xfrm>
            <a:off x="841539" y="803100"/>
            <a:ext cx="2492725" cy="1824101"/>
          </a:xfrm>
          <a:prstGeom prst="rect">
            <a:avLst/>
          </a:prstGeom>
          <a:noFill/>
          <a:ln>
            <a:noFill/>
          </a:ln>
        </p:spPr>
      </p:pic>
      <p:pic>
        <p:nvPicPr>
          <p:cNvPr id="130" name="Google Shape;130;p4"/>
          <p:cNvPicPr preferRelativeResize="0"/>
          <p:nvPr/>
        </p:nvPicPr>
        <p:blipFill>
          <a:blip r:embed="rId5">
            <a:alphaModFix/>
          </a:blip>
          <a:stretch>
            <a:fillRect/>
          </a:stretch>
        </p:blipFill>
        <p:spPr>
          <a:xfrm>
            <a:off x="745738" y="2922350"/>
            <a:ext cx="2684350" cy="1528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5"/>
          <p:cNvSpPr txBox="1"/>
          <p:nvPr>
            <p:ph idx="1" type="subTitle"/>
          </p:nvPr>
        </p:nvSpPr>
        <p:spPr>
          <a:xfrm>
            <a:off x="155850" y="197100"/>
            <a:ext cx="88323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b="1" lang="en" sz="2400" u="sng">
                <a:latin typeface="Montserrat"/>
                <a:ea typeface="Montserrat"/>
                <a:cs typeface="Montserrat"/>
                <a:sym typeface="Montserrat"/>
              </a:rPr>
              <a:t>Solution</a:t>
            </a:r>
            <a:endParaRPr b="1" sz="2400" u="sng">
              <a:latin typeface="Montserrat"/>
              <a:ea typeface="Montserrat"/>
              <a:cs typeface="Montserrat"/>
              <a:sym typeface="Montserrat"/>
            </a:endParaRPr>
          </a:p>
        </p:txBody>
      </p:sp>
      <p:sp>
        <p:nvSpPr>
          <p:cNvPr id="136" name="Google Shape;136;p5"/>
          <p:cNvSpPr txBox="1"/>
          <p:nvPr>
            <p:ph idx="1" type="subTitle"/>
          </p:nvPr>
        </p:nvSpPr>
        <p:spPr>
          <a:xfrm>
            <a:off x="616200" y="746900"/>
            <a:ext cx="7911600" cy="335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1100"/>
              <a:t>The concept </a:t>
            </a:r>
            <a:r>
              <a:rPr b="1" lang="en" sz="1100"/>
              <a:t>centers on an attachable module</a:t>
            </a:r>
            <a:r>
              <a:rPr lang="en" sz="1100"/>
              <a:t> that can be easily fitted to existing vehicles, enabling them to function safely on both land and water when roads are submerged. This approach makes</a:t>
            </a:r>
            <a:r>
              <a:rPr b="1" lang="en" sz="1100"/>
              <a:t> </a:t>
            </a:r>
            <a:r>
              <a:rPr b="1" lang="en" sz="1100"/>
              <a:t>P.E.R.C.Y</a:t>
            </a:r>
            <a:r>
              <a:rPr b="1" lang="en" sz="1100"/>
              <a:t> accessible, cost-effective, and versatile</a:t>
            </a:r>
            <a:r>
              <a:rPr lang="en" sz="1100"/>
              <a:t>, allowing more people to prepare for and navigate through flood conditions.</a:t>
            </a:r>
            <a:endParaRPr sz="1100"/>
          </a:p>
          <a:p>
            <a:pPr indent="0" lvl="0" marL="0" rtl="0" algn="l">
              <a:lnSpc>
                <a:spcPct val="115000"/>
              </a:lnSpc>
              <a:spcBef>
                <a:spcPts val="1200"/>
              </a:spcBef>
              <a:spcAft>
                <a:spcPts val="0"/>
              </a:spcAft>
              <a:buSzPts val="1100"/>
              <a:buNone/>
            </a:pPr>
            <a:r>
              <a:rPr b="1" lang="en" sz="1100"/>
              <a:t>P.E.R.C.Y</a:t>
            </a:r>
            <a:r>
              <a:rPr lang="en" sz="1100"/>
              <a:t>’s functioning relies on </a:t>
            </a:r>
            <a:r>
              <a:rPr lang="en" sz="1100" u="sng"/>
              <a:t>an interconnected system of sensors, inflatable structures</a:t>
            </a:r>
            <a:r>
              <a:rPr lang="en" sz="1100"/>
              <a:t>, and, in future iterations, </a:t>
            </a:r>
            <a:r>
              <a:rPr lang="en" sz="1100" u="sng"/>
              <a:t>specialized propulsion mechanisms</a:t>
            </a:r>
            <a:r>
              <a:rPr lang="en" sz="1100"/>
              <a:t>. </a:t>
            </a:r>
            <a:endParaRPr sz="1100"/>
          </a:p>
          <a:p>
            <a:pPr indent="-298450" lvl="0" marL="457200" rtl="0" algn="l">
              <a:lnSpc>
                <a:spcPct val="115000"/>
              </a:lnSpc>
              <a:spcBef>
                <a:spcPts val="1200"/>
              </a:spcBef>
              <a:spcAft>
                <a:spcPts val="0"/>
              </a:spcAft>
              <a:buSzPts val="1100"/>
              <a:buChar char="➔"/>
            </a:pPr>
            <a:r>
              <a:rPr b="1" lang="en" sz="1100"/>
              <a:t>Depth sensors</a:t>
            </a:r>
            <a:r>
              <a:rPr lang="en" sz="1100"/>
              <a:t> are positioned on the vehicle to monitor the surrounding water levels. </a:t>
            </a:r>
            <a:endParaRPr sz="1100"/>
          </a:p>
          <a:p>
            <a:pPr indent="-298450" lvl="0" marL="457200" rtl="0" algn="l">
              <a:lnSpc>
                <a:spcPct val="115000"/>
              </a:lnSpc>
              <a:spcBef>
                <a:spcPts val="0"/>
              </a:spcBef>
              <a:spcAft>
                <a:spcPts val="0"/>
              </a:spcAft>
              <a:buSzPts val="1100"/>
              <a:buChar char="➔"/>
            </a:pPr>
            <a:r>
              <a:rPr lang="en" sz="1100"/>
              <a:t>Once these sensors detect that the water level has risen above a threshold,</a:t>
            </a:r>
            <a:r>
              <a:rPr b="1" lang="en" sz="1100"/>
              <a:t> </a:t>
            </a:r>
            <a:r>
              <a:rPr b="1" lang="en" sz="1100"/>
              <a:t>P.E.R.C.Y</a:t>
            </a:r>
            <a:r>
              <a:rPr lang="en" sz="1100"/>
              <a:t>’s system activates the “</a:t>
            </a:r>
            <a:r>
              <a:rPr b="1" lang="en" sz="1100"/>
              <a:t>Riptide mode</a:t>
            </a:r>
            <a:r>
              <a:rPr lang="en" sz="1100"/>
              <a:t>,” alerting the driver and initiating safety measures.</a:t>
            </a:r>
            <a:endParaRPr sz="1100"/>
          </a:p>
          <a:p>
            <a:pPr indent="-298450" lvl="0" marL="457200" rtl="0" algn="l">
              <a:lnSpc>
                <a:spcPct val="115000"/>
              </a:lnSpc>
              <a:spcBef>
                <a:spcPts val="0"/>
              </a:spcBef>
              <a:spcAft>
                <a:spcPts val="0"/>
              </a:spcAft>
              <a:buSzPts val="1100"/>
              <a:buChar char="➔"/>
            </a:pPr>
            <a:r>
              <a:rPr lang="en" sz="1100"/>
              <a:t>The </a:t>
            </a:r>
            <a:r>
              <a:rPr b="1" lang="en" sz="1100"/>
              <a:t>inflatable tubes</a:t>
            </a:r>
            <a:r>
              <a:rPr lang="en" sz="1100"/>
              <a:t>, which are </a:t>
            </a:r>
            <a:r>
              <a:rPr lang="en" sz="1100" u="sng"/>
              <a:t>stored compactly around the vehicle’s frame</a:t>
            </a:r>
            <a:r>
              <a:rPr lang="en" sz="1100"/>
              <a:t>, are then deployed. These tubes expand, creating buoyancy that allows the car to float above the submerged road. The inflatable tubes are strategically designed to ensure stability and balance in water, so the vehicle maintains a level position as it moves. </a:t>
            </a:r>
            <a:endParaRPr sz="1100"/>
          </a:p>
          <a:p>
            <a:pPr indent="-298450" lvl="0" marL="457200" rtl="0" algn="l">
              <a:lnSpc>
                <a:spcPct val="115000"/>
              </a:lnSpc>
              <a:spcBef>
                <a:spcPts val="0"/>
              </a:spcBef>
              <a:spcAft>
                <a:spcPts val="0"/>
              </a:spcAft>
              <a:buSzPts val="1100"/>
              <a:buChar char="➔"/>
            </a:pPr>
            <a:r>
              <a:rPr lang="en" sz="1100"/>
              <a:t>In future models, </a:t>
            </a:r>
            <a:r>
              <a:rPr b="1" lang="en" sz="1100"/>
              <a:t>P.E.R.C.Y</a:t>
            </a:r>
            <a:r>
              <a:rPr b="1" lang="en" sz="1100"/>
              <a:t> </a:t>
            </a:r>
            <a:r>
              <a:rPr lang="en" sz="1100"/>
              <a:t>will include </a:t>
            </a:r>
            <a:r>
              <a:rPr b="1" lang="en" sz="1100"/>
              <a:t>customized tires with paddle-like spokes</a:t>
            </a:r>
            <a:r>
              <a:rPr lang="en" sz="1100"/>
              <a:t> that will aid in propulsion, allowing drivers to control their speed and direction in water with greater ease. These spokes will adjust based on the vehicle’s needs, offering enhanced movement capability in flooded conditions.</a:t>
            </a:r>
            <a:endParaRPr sz="1100"/>
          </a:p>
          <a:p>
            <a:pPr indent="0" lvl="0" marL="0" rtl="0" algn="l">
              <a:lnSpc>
                <a:spcPct val="115000"/>
              </a:lnSpc>
              <a:spcBef>
                <a:spcPts val="1200"/>
              </a:spcBef>
              <a:spcAft>
                <a:spcPts val="0"/>
              </a:spcAft>
              <a:buSzPts val="1100"/>
              <a:buNone/>
            </a:pPr>
            <a:r>
              <a:rPr lang="en" sz="1100"/>
              <a:t>In essence, </a:t>
            </a:r>
            <a:r>
              <a:rPr b="1" lang="en" sz="1100"/>
              <a:t>P.E.R.C.Y</a:t>
            </a:r>
            <a:r>
              <a:rPr lang="en" sz="1100"/>
              <a:t> leverages straightforward yet powerful technologies to adapt standard vehicles for water travel in flood-prone areas, offering people a safer and more dependable option when faced with unexpected flood conditions.</a:t>
            </a:r>
            <a:endParaRPr sz="1100"/>
          </a:p>
          <a:p>
            <a:pPr indent="0" lvl="0" marL="0" rtl="0" algn="l">
              <a:lnSpc>
                <a:spcPct val="100000"/>
              </a:lnSpc>
              <a:spcBef>
                <a:spcPts val="1200"/>
              </a:spcBef>
              <a:spcAft>
                <a:spcPts val="0"/>
              </a:spcAft>
              <a:buSzPts val="2800"/>
              <a:buNone/>
            </a:pPr>
            <a:r>
              <a:t/>
            </a:r>
            <a:endParaRPr sz="900"/>
          </a:p>
        </p:txBody>
      </p:sp>
      <p:grpSp>
        <p:nvGrpSpPr>
          <p:cNvPr id="137" name="Google Shape;137;p5"/>
          <p:cNvGrpSpPr/>
          <p:nvPr/>
        </p:nvGrpSpPr>
        <p:grpSpPr>
          <a:xfrm>
            <a:off x="-2" y="4493225"/>
            <a:ext cx="9059400" cy="650274"/>
            <a:chOff x="-2" y="4493225"/>
            <a:chExt cx="9059400" cy="650274"/>
          </a:xfrm>
        </p:grpSpPr>
        <p:pic>
          <p:nvPicPr>
            <p:cNvPr id="138" name="Google Shape;138;p5"/>
            <p:cNvPicPr preferRelativeResize="0"/>
            <p:nvPr/>
          </p:nvPicPr>
          <p:blipFill rotWithShape="1">
            <a:blip r:embed="rId3">
              <a:alphaModFix/>
            </a:blip>
            <a:srcRect b="41911" l="39315" r="44546" t="47276"/>
            <a:stretch/>
          </p:blipFill>
          <p:spPr>
            <a:xfrm>
              <a:off x="-2" y="4587450"/>
              <a:ext cx="1475674" cy="556049"/>
            </a:xfrm>
            <a:prstGeom prst="rect">
              <a:avLst/>
            </a:prstGeom>
            <a:noFill/>
            <a:ln>
              <a:noFill/>
            </a:ln>
          </p:spPr>
        </p:pic>
        <p:grpSp>
          <p:nvGrpSpPr>
            <p:cNvPr id="139" name="Google Shape;139;p5"/>
            <p:cNvGrpSpPr/>
            <p:nvPr/>
          </p:nvGrpSpPr>
          <p:grpSpPr>
            <a:xfrm>
              <a:off x="6738950" y="4493225"/>
              <a:ext cx="2320448" cy="481199"/>
              <a:chOff x="6738950" y="4493225"/>
              <a:chExt cx="2320448" cy="481199"/>
            </a:xfrm>
          </p:grpSpPr>
          <p:pic>
            <p:nvPicPr>
              <p:cNvPr id="140" name="Google Shape;140;p5"/>
              <p:cNvPicPr preferRelativeResize="0"/>
              <p:nvPr/>
            </p:nvPicPr>
            <p:blipFill rotWithShape="1">
              <a:blip r:embed="rId3">
                <a:alphaModFix/>
              </a:blip>
              <a:srcRect b="57350" l="47825" r="33814" t="33293"/>
              <a:stretch/>
            </p:blipFill>
            <p:spPr>
              <a:xfrm>
                <a:off x="7380550" y="4493225"/>
                <a:ext cx="1678848" cy="481199"/>
              </a:xfrm>
              <a:prstGeom prst="rect">
                <a:avLst/>
              </a:prstGeom>
              <a:noFill/>
              <a:ln>
                <a:noFill/>
              </a:ln>
            </p:spPr>
          </p:pic>
          <p:pic>
            <p:nvPicPr>
              <p:cNvPr id="141" name="Google Shape;141;p5"/>
              <p:cNvPicPr preferRelativeResize="0"/>
              <p:nvPr/>
            </p:nvPicPr>
            <p:blipFill rotWithShape="1">
              <a:blip r:embed="rId3">
                <a:alphaModFix/>
              </a:blip>
              <a:srcRect b="57350" l="26308" r="67142" t="33293"/>
              <a:stretch/>
            </p:blipFill>
            <p:spPr>
              <a:xfrm>
                <a:off x="6738950" y="4493225"/>
                <a:ext cx="598824" cy="481199"/>
              </a:xfrm>
              <a:prstGeom prst="rect">
                <a:avLst/>
              </a:prstGeom>
              <a:noFill/>
              <a:ln>
                <a:noFill/>
              </a:ln>
            </p:spPr>
          </p:pic>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6"/>
          <p:cNvSpPr txBox="1"/>
          <p:nvPr>
            <p:ph idx="1" type="subTitle"/>
          </p:nvPr>
        </p:nvSpPr>
        <p:spPr>
          <a:xfrm>
            <a:off x="155850" y="0"/>
            <a:ext cx="8832300" cy="7926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SzPts val="2800"/>
              <a:buNone/>
            </a:pPr>
            <a:r>
              <a:rPr b="1" lang="en" sz="2400" u="sng">
                <a:latin typeface="Montserrat"/>
                <a:ea typeface="Montserrat"/>
                <a:cs typeface="Montserrat"/>
                <a:sym typeface="Montserrat"/>
              </a:rPr>
              <a:t>Execution</a:t>
            </a:r>
            <a:endParaRPr b="1" sz="2400" u="sng">
              <a:latin typeface="Montserrat"/>
              <a:ea typeface="Montserrat"/>
              <a:cs typeface="Montserrat"/>
              <a:sym typeface="Montserrat"/>
            </a:endParaRPr>
          </a:p>
        </p:txBody>
      </p:sp>
      <p:sp>
        <p:nvSpPr>
          <p:cNvPr id="147" name="Google Shape;147;p6"/>
          <p:cNvSpPr txBox="1"/>
          <p:nvPr>
            <p:ph idx="1" type="subTitle"/>
          </p:nvPr>
        </p:nvSpPr>
        <p:spPr>
          <a:xfrm>
            <a:off x="155850" y="669850"/>
            <a:ext cx="4459800" cy="20400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SzPts val="1100"/>
              <a:buNone/>
            </a:pPr>
            <a:r>
              <a:rPr b="1" lang="en" sz="1100"/>
              <a:t>Feasibility of </a:t>
            </a:r>
            <a:r>
              <a:rPr b="1" lang="en" sz="1100"/>
              <a:t>P.E.R.C.Y</a:t>
            </a:r>
            <a:endParaRPr b="1" sz="1100"/>
          </a:p>
          <a:p>
            <a:pPr indent="0" lvl="0" marL="0" rtl="0" algn="l">
              <a:spcBef>
                <a:spcPts val="0"/>
              </a:spcBef>
              <a:spcAft>
                <a:spcPts val="0"/>
              </a:spcAft>
              <a:buClr>
                <a:schemeClr val="dk1"/>
              </a:buClr>
              <a:buSzPts val="1100"/>
              <a:buFont typeface="Arial"/>
              <a:buNone/>
            </a:pPr>
            <a:r>
              <a:t/>
            </a:r>
            <a:endParaRPr b="1" sz="1100"/>
          </a:p>
          <a:p>
            <a:pPr indent="0" lvl="0" marL="0" rtl="0" algn="just">
              <a:lnSpc>
                <a:spcPct val="100000"/>
              </a:lnSpc>
              <a:spcBef>
                <a:spcPts val="0"/>
              </a:spcBef>
              <a:spcAft>
                <a:spcPts val="0"/>
              </a:spcAft>
              <a:buSzPts val="2800"/>
              <a:buNone/>
            </a:pPr>
            <a:r>
              <a:rPr b="1" lang="en" sz="1100"/>
              <a:t>P.E.R.C.Y</a:t>
            </a:r>
            <a:r>
              <a:rPr lang="en" sz="1100"/>
              <a:t>’s feasibility stems from its use of </a:t>
            </a:r>
            <a:r>
              <a:rPr lang="en" sz="1100" u="sng"/>
              <a:t>proven, accessible</a:t>
            </a:r>
            <a:r>
              <a:rPr lang="en" sz="1100"/>
              <a:t> technologies such as depth sensors and inflatable tubes, which are already utilized in automotive and emergency equipment fields. This ensures that its c</a:t>
            </a:r>
            <a:r>
              <a:rPr lang="en" sz="1100" u="sng"/>
              <a:t>omponents are reliable and cost-effective</a:t>
            </a:r>
            <a:r>
              <a:rPr lang="en" sz="1100"/>
              <a:t> for mass production. Designed as a modular attachment, </a:t>
            </a:r>
            <a:r>
              <a:rPr b="1" lang="en" sz="1100"/>
              <a:t>P.E.R.C.Y</a:t>
            </a:r>
            <a:r>
              <a:rPr lang="en" sz="1100"/>
              <a:t> is </a:t>
            </a:r>
            <a:r>
              <a:rPr b="1" lang="en" sz="1100"/>
              <a:t>adaptable to multiple car models</a:t>
            </a:r>
            <a:r>
              <a:rPr lang="en" sz="1100"/>
              <a:t>, making it </a:t>
            </a:r>
            <a:r>
              <a:rPr b="1" lang="en" sz="1100"/>
              <a:t>a practical solution</a:t>
            </a:r>
            <a:r>
              <a:rPr lang="en" sz="1100"/>
              <a:t> that </a:t>
            </a:r>
            <a:r>
              <a:rPr lang="en" sz="1100" u="sng"/>
              <a:t>doesn’t require extensive customization</a:t>
            </a:r>
            <a:r>
              <a:rPr lang="en" sz="1100"/>
              <a:t> or complex installation. These factors contribute to its scalability and durability, essential for real-world application in flood-prone areas.</a:t>
            </a:r>
            <a:endParaRPr sz="1800"/>
          </a:p>
        </p:txBody>
      </p:sp>
      <p:grpSp>
        <p:nvGrpSpPr>
          <p:cNvPr id="148" name="Google Shape;148;p6"/>
          <p:cNvGrpSpPr/>
          <p:nvPr/>
        </p:nvGrpSpPr>
        <p:grpSpPr>
          <a:xfrm>
            <a:off x="-2" y="4493225"/>
            <a:ext cx="9059400" cy="650274"/>
            <a:chOff x="-2" y="4493225"/>
            <a:chExt cx="9059400" cy="650274"/>
          </a:xfrm>
        </p:grpSpPr>
        <p:pic>
          <p:nvPicPr>
            <p:cNvPr id="149" name="Google Shape;149;p6"/>
            <p:cNvPicPr preferRelativeResize="0"/>
            <p:nvPr/>
          </p:nvPicPr>
          <p:blipFill rotWithShape="1">
            <a:blip r:embed="rId3">
              <a:alphaModFix/>
            </a:blip>
            <a:srcRect b="41911" l="39315" r="44546" t="47276"/>
            <a:stretch/>
          </p:blipFill>
          <p:spPr>
            <a:xfrm>
              <a:off x="-2" y="4587450"/>
              <a:ext cx="1475674" cy="556049"/>
            </a:xfrm>
            <a:prstGeom prst="rect">
              <a:avLst/>
            </a:prstGeom>
            <a:noFill/>
            <a:ln>
              <a:noFill/>
            </a:ln>
          </p:spPr>
        </p:pic>
        <p:grpSp>
          <p:nvGrpSpPr>
            <p:cNvPr id="150" name="Google Shape;150;p6"/>
            <p:cNvGrpSpPr/>
            <p:nvPr/>
          </p:nvGrpSpPr>
          <p:grpSpPr>
            <a:xfrm>
              <a:off x="6738950" y="4493225"/>
              <a:ext cx="2320448" cy="481199"/>
              <a:chOff x="6738950" y="4493225"/>
              <a:chExt cx="2320448" cy="481199"/>
            </a:xfrm>
          </p:grpSpPr>
          <p:pic>
            <p:nvPicPr>
              <p:cNvPr id="151" name="Google Shape;151;p6"/>
              <p:cNvPicPr preferRelativeResize="0"/>
              <p:nvPr/>
            </p:nvPicPr>
            <p:blipFill rotWithShape="1">
              <a:blip r:embed="rId3">
                <a:alphaModFix/>
              </a:blip>
              <a:srcRect b="57350" l="47825" r="33814" t="33293"/>
              <a:stretch/>
            </p:blipFill>
            <p:spPr>
              <a:xfrm>
                <a:off x="7380550" y="4493225"/>
                <a:ext cx="1678848" cy="481199"/>
              </a:xfrm>
              <a:prstGeom prst="rect">
                <a:avLst/>
              </a:prstGeom>
              <a:noFill/>
              <a:ln>
                <a:noFill/>
              </a:ln>
            </p:spPr>
          </p:pic>
          <p:pic>
            <p:nvPicPr>
              <p:cNvPr id="152" name="Google Shape;152;p6"/>
              <p:cNvPicPr preferRelativeResize="0"/>
              <p:nvPr/>
            </p:nvPicPr>
            <p:blipFill rotWithShape="1">
              <a:blip r:embed="rId3">
                <a:alphaModFix/>
              </a:blip>
              <a:srcRect b="57350" l="26308" r="67142" t="33293"/>
              <a:stretch/>
            </p:blipFill>
            <p:spPr>
              <a:xfrm>
                <a:off x="6738950" y="4493225"/>
                <a:ext cx="598824" cy="481199"/>
              </a:xfrm>
              <a:prstGeom prst="rect">
                <a:avLst/>
              </a:prstGeom>
              <a:noFill/>
              <a:ln>
                <a:noFill/>
              </a:ln>
            </p:spPr>
          </p:pic>
        </p:grpSp>
      </p:grpSp>
      <p:sp>
        <p:nvSpPr>
          <p:cNvPr id="153" name="Google Shape;153;p6"/>
          <p:cNvSpPr txBox="1"/>
          <p:nvPr>
            <p:ph idx="1" type="subTitle"/>
          </p:nvPr>
        </p:nvSpPr>
        <p:spPr>
          <a:xfrm>
            <a:off x="4281000" y="2709850"/>
            <a:ext cx="4778400" cy="18606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SzPts val="1100"/>
              <a:buNone/>
            </a:pPr>
            <a:r>
              <a:rPr b="1" lang="en" sz="1100"/>
              <a:t>Commercial Potential of </a:t>
            </a:r>
            <a:r>
              <a:rPr b="1" lang="en" sz="1100"/>
              <a:t>P.E.R.C.Y</a:t>
            </a:r>
            <a:endParaRPr b="1" sz="1100"/>
          </a:p>
          <a:p>
            <a:pPr indent="0" lvl="0" marL="0" rtl="0" algn="l">
              <a:spcBef>
                <a:spcPts val="0"/>
              </a:spcBef>
              <a:spcAft>
                <a:spcPts val="0"/>
              </a:spcAft>
              <a:buClr>
                <a:schemeClr val="dk1"/>
              </a:buClr>
              <a:buSzPts val="1100"/>
              <a:buFont typeface="Arial"/>
              <a:buNone/>
            </a:pPr>
            <a:r>
              <a:t/>
            </a:r>
            <a:endParaRPr b="1" sz="1100"/>
          </a:p>
          <a:p>
            <a:pPr indent="0" lvl="0" marL="0" rtl="0" algn="just">
              <a:lnSpc>
                <a:spcPct val="100000"/>
              </a:lnSpc>
              <a:spcBef>
                <a:spcPts val="0"/>
              </a:spcBef>
              <a:spcAft>
                <a:spcPts val="0"/>
              </a:spcAft>
              <a:buSzPts val="2800"/>
              <a:buNone/>
            </a:pPr>
            <a:r>
              <a:rPr b="1" lang="en" sz="1100"/>
              <a:t>P.E.R.C.Y</a:t>
            </a:r>
            <a:r>
              <a:rPr lang="en" sz="1100"/>
              <a:t> addresses </a:t>
            </a:r>
            <a:r>
              <a:rPr b="1" lang="en" sz="1100"/>
              <a:t>a significant market gap</a:t>
            </a:r>
            <a:r>
              <a:rPr lang="en" sz="1100"/>
              <a:t> by offering an affordable, adaptable solution for flood-resilient transportation. Unlike fully amphibious vehicles, which are costly and limited to niche markets,</a:t>
            </a:r>
            <a:r>
              <a:rPr b="1" lang="en" sz="1100"/>
              <a:t> </a:t>
            </a:r>
            <a:r>
              <a:rPr b="1" lang="en" sz="1100"/>
              <a:t>P.E.R.C.Y</a:t>
            </a:r>
            <a:r>
              <a:rPr lang="en" sz="1100"/>
              <a:t>’s attachable module is a viable option for individual car owners and organizations in flood-affected regions. Its </a:t>
            </a:r>
            <a:r>
              <a:rPr b="1" lang="en" sz="1100"/>
              <a:t>potential partnerships</a:t>
            </a:r>
            <a:r>
              <a:rPr lang="en" sz="1100"/>
              <a:t> with </a:t>
            </a:r>
            <a:r>
              <a:rPr lang="en" sz="1100" u="sng"/>
              <a:t>disaster management agencies, NGOs, and automotive manufacturers</a:t>
            </a:r>
            <a:r>
              <a:rPr lang="en" sz="1100"/>
              <a:t> could expand its reach, making it a</a:t>
            </a:r>
            <a:r>
              <a:rPr b="1" lang="en" sz="1100"/>
              <a:t>n impactful, commercially viable product</a:t>
            </a:r>
            <a:r>
              <a:rPr lang="en" sz="1100"/>
              <a:t> that empowers communities to navigate safely during floods.</a:t>
            </a:r>
            <a:endParaRPr sz="1200"/>
          </a:p>
        </p:txBody>
      </p:sp>
      <p:pic>
        <p:nvPicPr>
          <p:cNvPr id="154" name="Google Shape;154;p6" title="Chart"/>
          <p:cNvPicPr preferRelativeResize="0"/>
          <p:nvPr/>
        </p:nvPicPr>
        <p:blipFill>
          <a:blip r:embed="rId4">
            <a:alphaModFix/>
          </a:blip>
          <a:stretch>
            <a:fillRect/>
          </a:stretch>
        </p:blipFill>
        <p:spPr>
          <a:xfrm>
            <a:off x="840050" y="2709850"/>
            <a:ext cx="2836176" cy="1753724"/>
          </a:xfrm>
          <a:prstGeom prst="rect">
            <a:avLst/>
          </a:prstGeom>
          <a:noFill/>
          <a:ln>
            <a:noFill/>
          </a:ln>
        </p:spPr>
      </p:pic>
      <p:pic>
        <p:nvPicPr>
          <p:cNvPr id="155" name="Google Shape;155;p6"/>
          <p:cNvPicPr preferRelativeResize="0"/>
          <p:nvPr/>
        </p:nvPicPr>
        <p:blipFill>
          <a:blip r:embed="rId5">
            <a:alphaModFix/>
          </a:blip>
          <a:stretch>
            <a:fillRect/>
          </a:stretch>
        </p:blipFill>
        <p:spPr>
          <a:xfrm>
            <a:off x="5172789" y="669850"/>
            <a:ext cx="3189587" cy="1860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