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5"/>
    <p:sldMasterId id="2147483676" r:id="rId6"/>
    <p:sldMasterId id="2147483663" r:id="rId7"/>
    <p:sldMasterId id="2147483699" r:id="rId8"/>
  </p:sldMasterIdLst>
  <p:notesMasterIdLst>
    <p:notesMasterId r:id="rId80"/>
  </p:notesMasterIdLst>
  <p:handoutMasterIdLst>
    <p:handoutMasterId r:id="rId81"/>
  </p:handoutMasterIdLst>
  <p:sldIdLst>
    <p:sldId id="256" r:id="rId9"/>
    <p:sldId id="1268" r:id="rId10"/>
    <p:sldId id="361" r:id="rId11"/>
    <p:sldId id="365" r:id="rId12"/>
    <p:sldId id="366" r:id="rId13"/>
    <p:sldId id="367" r:id="rId14"/>
    <p:sldId id="368" r:id="rId15"/>
    <p:sldId id="369" r:id="rId16"/>
    <p:sldId id="370" r:id="rId17"/>
    <p:sldId id="371" r:id="rId18"/>
    <p:sldId id="373" r:id="rId19"/>
    <p:sldId id="1269" r:id="rId20"/>
    <p:sldId id="375" r:id="rId21"/>
    <p:sldId id="377" r:id="rId22"/>
    <p:sldId id="378" r:id="rId23"/>
    <p:sldId id="379" r:id="rId24"/>
    <p:sldId id="376" r:id="rId25"/>
    <p:sldId id="380" r:id="rId26"/>
    <p:sldId id="381" r:id="rId27"/>
    <p:sldId id="372" r:id="rId28"/>
    <p:sldId id="382" r:id="rId29"/>
    <p:sldId id="383" r:id="rId30"/>
    <p:sldId id="384" r:id="rId31"/>
    <p:sldId id="385" r:id="rId32"/>
    <p:sldId id="386" r:id="rId33"/>
    <p:sldId id="387" r:id="rId34"/>
    <p:sldId id="431" r:id="rId35"/>
    <p:sldId id="435" r:id="rId36"/>
    <p:sldId id="434" r:id="rId37"/>
    <p:sldId id="437" r:id="rId38"/>
    <p:sldId id="438" r:id="rId39"/>
    <p:sldId id="389" r:id="rId40"/>
    <p:sldId id="1270" r:id="rId41"/>
    <p:sldId id="425" r:id="rId42"/>
    <p:sldId id="401" r:id="rId43"/>
    <p:sldId id="1307" r:id="rId44"/>
    <p:sldId id="1308" r:id="rId45"/>
    <p:sldId id="1309" r:id="rId46"/>
    <p:sldId id="429" r:id="rId47"/>
    <p:sldId id="1310" r:id="rId48"/>
    <p:sldId id="410" r:id="rId49"/>
    <p:sldId id="411" r:id="rId50"/>
    <p:sldId id="1306" r:id="rId51"/>
    <p:sldId id="391" r:id="rId52"/>
    <p:sldId id="392" r:id="rId53"/>
    <p:sldId id="393" r:id="rId54"/>
    <p:sldId id="412" r:id="rId55"/>
    <p:sldId id="413" r:id="rId56"/>
    <p:sldId id="414" r:id="rId57"/>
    <p:sldId id="394" r:id="rId58"/>
    <p:sldId id="1311" r:id="rId59"/>
    <p:sldId id="396" r:id="rId60"/>
    <p:sldId id="1312" r:id="rId61"/>
    <p:sldId id="1313" r:id="rId62"/>
    <p:sldId id="1314" r:id="rId63"/>
    <p:sldId id="1315" r:id="rId64"/>
    <p:sldId id="1316" r:id="rId65"/>
    <p:sldId id="1317" r:id="rId66"/>
    <p:sldId id="1318" r:id="rId67"/>
    <p:sldId id="1319" r:id="rId68"/>
    <p:sldId id="1320" r:id="rId69"/>
    <p:sldId id="416" r:id="rId70"/>
    <p:sldId id="1263" r:id="rId71"/>
    <p:sldId id="415" r:id="rId72"/>
    <p:sldId id="418" r:id="rId73"/>
    <p:sldId id="419" r:id="rId74"/>
    <p:sldId id="420" r:id="rId75"/>
    <p:sldId id="421" r:id="rId76"/>
    <p:sldId id="430" r:id="rId77"/>
    <p:sldId id="423" r:id="rId78"/>
    <p:sldId id="1305" r:id="rId7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52021"/>
    <a:srgbClr val="0E343A"/>
    <a:srgbClr val="16453E"/>
    <a:srgbClr val="227987"/>
    <a:srgbClr val="FEFEFE"/>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58770" autoAdjust="0"/>
  </p:normalViewPr>
  <p:slideViewPr>
    <p:cSldViewPr snapToGrid="0">
      <p:cViewPr varScale="1">
        <p:scale>
          <a:sx n="53" d="100"/>
          <a:sy n="53" d="100"/>
        </p:scale>
        <p:origin x="1608" y="44"/>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92" d="100"/>
          <a:sy n="92" d="100"/>
        </p:scale>
        <p:origin x="3732" y="102"/>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theme" Target="theme/theme1.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1.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4.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3.xml"/><Relationship Id="rId71" Type="http://schemas.openxmlformats.org/officeDocument/2006/relationships/slide" Target="slides/slide63.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61" Type="http://schemas.openxmlformats.org/officeDocument/2006/relationships/slide" Target="slides/slide53.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7/18/2018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7/18/2018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zone.com/articles/the-dominant-apis-of-spark-datasets-dataframes-and"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https://databricks.com/blog/2016/07/14/a-tale-of-three-apache-spark-apis-rdds-dataframes-and-datasets.html" TargetMode="Externa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www.stratoscale.com/blog/kubernetes/using-kubernetes-for-big-data-workloads/" TargetMode="External"/><Relationship Id="rId2" Type="http://schemas.openxmlformats.org/officeDocument/2006/relationships/slide" Target="../slides/slide49.xml"/><Relationship Id="rId1" Type="http://schemas.openxmlformats.org/officeDocument/2006/relationships/notesMaster" Target="../notesMasters/notesMaster1.xml"/><Relationship Id="rId5" Type="http://schemas.openxmlformats.org/officeDocument/2006/relationships/hyperlink" Target="https://thenewstack.io/mesos-smack-stack-versus-kubernetes-smart-clusters-hosting-spark/" TargetMode="External"/><Relationship Id="rId4" Type="http://schemas.openxmlformats.org/officeDocument/2006/relationships/hyperlink" Target="http://blog.madhukaraphatak.com/scaling-spark-with-kubernetes-part-1/"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parquet.i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second part of Apache Spark Core training</a:t>
            </a:r>
          </a:p>
        </p:txBody>
      </p:sp>
      <p:sp>
        <p:nvSpPr>
          <p:cNvPr id="4" name="Slide Number Placeholder 3"/>
          <p:cNvSpPr>
            <a:spLocks noGrp="1"/>
          </p:cNvSpPr>
          <p:nvPr>
            <p:ph type="sldNum" sz="quarter" idx="10"/>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13214550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i="0" u="none" strike="noStrike" kern="1200" baseline="0" dirty="0" smtClean="0">
                <a:solidFill>
                  <a:schemeClr val="tx1"/>
                </a:solidFill>
                <a:latin typeface="+mn-lt"/>
                <a:ea typeface="+mn-ea"/>
                <a:cs typeface="+mn-cs"/>
              </a:rPr>
              <a:t>A NoSQL (originally referring to </a:t>
            </a:r>
            <a:r>
              <a:rPr lang="en-US" sz="900" b="0" i="1" u="none" strike="noStrike" kern="1200" baseline="0" dirty="0" smtClean="0">
                <a:solidFill>
                  <a:schemeClr val="tx1"/>
                </a:solidFill>
                <a:latin typeface="+mn-lt"/>
                <a:ea typeface="+mn-ea"/>
                <a:cs typeface="+mn-cs"/>
              </a:rPr>
              <a:t>non SQL</a:t>
            </a:r>
            <a:r>
              <a:rPr lang="en-US" sz="900" b="0" i="0" u="none" strike="noStrike" kern="1200" baseline="0" dirty="0" smtClean="0">
                <a:solidFill>
                  <a:schemeClr val="tx1"/>
                </a:solidFill>
                <a:latin typeface="+mn-lt"/>
                <a:ea typeface="+mn-ea"/>
                <a:cs typeface="+mn-cs"/>
              </a:rPr>
              <a:t>, </a:t>
            </a:r>
            <a:r>
              <a:rPr lang="en-US" sz="900" b="0" i="1" u="none" strike="noStrike" kern="1200" baseline="0" dirty="0" smtClean="0">
                <a:solidFill>
                  <a:schemeClr val="tx1"/>
                </a:solidFill>
                <a:latin typeface="+mn-lt"/>
                <a:ea typeface="+mn-ea"/>
                <a:cs typeface="+mn-cs"/>
              </a:rPr>
              <a:t>non relational </a:t>
            </a:r>
            <a:r>
              <a:rPr lang="en-US" sz="900" b="0" i="0" u="none" strike="noStrike" kern="1200" baseline="0" dirty="0" smtClean="0">
                <a:solidFill>
                  <a:schemeClr val="tx1"/>
                </a:solidFill>
                <a:latin typeface="+mn-lt"/>
                <a:ea typeface="+mn-ea"/>
                <a:cs typeface="+mn-cs"/>
              </a:rPr>
              <a:t>or </a:t>
            </a:r>
            <a:r>
              <a:rPr lang="en-US" sz="900" b="0" i="1" u="none" strike="noStrike" kern="1200" baseline="0" dirty="0" smtClean="0">
                <a:solidFill>
                  <a:schemeClr val="tx1"/>
                </a:solidFill>
                <a:latin typeface="+mn-lt"/>
                <a:ea typeface="+mn-ea"/>
                <a:cs typeface="+mn-cs"/>
              </a:rPr>
              <a:t>not only SQL</a:t>
            </a:r>
            <a:r>
              <a:rPr lang="en-US" sz="900" b="0" i="0" u="none" strike="noStrike" kern="1200" baseline="0" dirty="0" smtClean="0">
                <a:solidFill>
                  <a:schemeClr val="tx1"/>
                </a:solidFill>
                <a:latin typeface="+mn-lt"/>
                <a:ea typeface="+mn-ea"/>
                <a:cs typeface="+mn-cs"/>
              </a:rPr>
              <a:t>) database provides a mechanism for storage (https://en.wikipedia.org/wiki/Computer_data_storage) and retrieval (https://en.wikipedia.org/wiki/Data_retrieval) of data which is modeled in means other than the tabular relations used in Relational databases (https://en.wikipedia.org/wiki/Relational_database). NoSQL is a relatively new approach to data management and has been quite popular. The core challenges addressed by No SQL include scalability and performance issues for big data problems. It is important to understand that No SQL databases can often be accessed through SQL, but generally provide API level access to their data structures, which can be exceedingly fast. In addition to that the data might be organized in key/value pairs rather than standard database tables and columns.</a:t>
            </a:r>
          </a:p>
          <a:p>
            <a:r>
              <a:rPr lang="en-US" sz="900" b="0" i="0" u="none" strike="noStrike" kern="1200" baseline="0" dirty="0" smtClean="0">
                <a:solidFill>
                  <a:schemeClr val="tx1"/>
                </a:solidFill>
                <a:latin typeface="+mn-lt"/>
                <a:ea typeface="+mn-ea"/>
                <a:cs typeface="+mn-cs"/>
              </a:rPr>
              <a:t>The most popular No SQL databases include:</a:t>
            </a:r>
          </a:p>
          <a:p>
            <a:pPr marL="171450" indent="-171450">
              <a:buFontTx/>
              <a:buChar char="-"/>
            </a:pPr>
            <a:r>
              <a:rPr lang="en-US" sz="900" b="1" i="0" u="none" strike="noStrike" kern="1200" baseline="0" dirty="0" smtClean="0">
                <a:solidFill>
                  <a:schemeClr val="tx1"/>
                </a:solidFill>
                <a:latin typeface="+mn-lt"/>
                <a:ea typeface="+mn-ea"/>
                <a:cs typeface="+mn-cs"/>
              </a:rPr>
              <a:t>Cassandra</a:t>
            </a:r>
          </a:p>
          <a:p>
            <a:pPr marL="171450" indent="-171450">
              <a:buFontTx/>
              <a:buChar char="-"/>
            </a:pPr>
            <a:r>
              <a:rPr lang="en-US" sz="900" b="1" i="0" u="none" strike="noStrike" kern="1200" baseline="0" dirty="0" smtClean="0">
                <a:solidFill>
                  <a:schemeClr val="tx1"/>
                </a:solidFill>
                <a:latin typeface="+mn-lt"/>
                <a:ea typeface="+mn-ea"/>
                <a:cs typeface="+mn-cs"/>
              </a:rPr>
              <a:t>Hbase</a:t>
            </a:r>
          </a:p>
          <a:p>
            <a:pPr marL="171450" indent="-171450">
              <a:buFontTx/>
              <a:buChar char="-"/>
            </a:pPr>
            <a:r>
              <a:rPr lang="en-US" sz="900" b="1" i="0" u="none" strike="noStrike" kern="1200" baseline="0" dirty="0" smtClean="0">
                <a:solidFill>
                  <a:schemeClr val="tx1"/>
                </a:solidFill>
                <a:latin typeface="+mn-lt"/>
                <a:ea typeface="+mn-ea"/>
                <a:cs typeface="+mn-cs"/>
              </a:rPr>
              <a:t>MongoDB</a:t>
            </a:r>
          </a:p>
          <a:p>
            <a:pPr marL="171450" indent="-171450">
              <a:buFontTx/>
              <a:buChar char="-"/>
            </a:pPr>
            <a:r>
              <a:rPr lang="en-US" sz="900" b="1" i="0" u="none" strike="noStrike" kern="1200" baseline="0" dirty="0" smtClean="0">
                <a:solidFill>
                  <a:schemeClr val="tx1"/>
                </a:solidFill>
                <a:latin typeface="+mn-lt"/>
                <a:ea typeface="+mn-ea"/>
                <a:cs typeface="+mn-cs"/>
              </a:rPr>
              <a:t>Solr</a:t>
            </a:r>
          </a:p>
          <a:p>
            <a:pPr marL="171450" indent="-171450">
              <a:buFontTx/>
              <a:buChar char="-"/>
            </a:pPr>
            <a:endParaRPr lang="en-US" sz="900" b="1" i="0" u="none" strike="noStrike" kern="1200" baseline="0" dirty="0" smtClean="0">
              <a:solidFill>
                <a:schemeClr val="tx1"/>
              </a:solidFill>
              <a:latin typeface="+mn-lt"/>
              <a:ea typeface="+mn-ea"/>
              <a:cs typeface="+mn-cs"/>
            </a:endParaRPr>
          </a:p>
          <a:p>
            <a:pPr marL="0" indent="0">
              <a:buFontTx/>
              <a:buNone/>
            </a:pPr>
            <a:r>
              <a:rPr lang="en-US" sz="900" b="0" i="0" u="none" strike="noStrike" kern="1200" baseline="0" dirty="0" smtClean="0">
                <a:solidFill>
                  <a:schemeClr val="tx1"/>
                </a:solidFill>
                <a:latin typeface="+mn-lt"/>
                <a:ea typeface="+mn-ea"/>
                <a:cs typeface="+mn-cs"/>
              </a:rPr>
              <a:t>Spark has an integration with all of them</a:t>
            </a:r>
          </a:p>
          <a:p>
            <a:pPr marL="0" indent="0">
              <a:buFontTx/>
              <a:buNone/>
            </a:pPr>
            <a:endParaRPr lang="en-US" sz="900" b="0" i="0" u="none" strike="noStrike" kern="1200" baseline="0" dirty="0" smtClean="0">
              <a:solidFill>
                <a:schemeClr val="tx1"/>
              </a:solidFill>
              <a:latin typeface="+mn-lt"/>
              <a:ea typeface="+mn-ea"/>
              <a:cs typeface="+mn-cs"/>
            </a:endParaRPr>
          </a:p>
          <a:p>
            <a:pPr marL="0" indent="0">
              <a:buFontTx/>
              <a:buNone/>
            </a:pPr>
            <a:r>
              <a:rPr lang="en-US" sz="900" b="0" i="0" u="none" strike="noStrike" kern="1200" baseline="0" dirty="0" smtClean="0">
                <a:solidFill>
                  <a:schemeClr val="tx1"/>
                </a:solidFill>
                <a:latin typeface="+mn-lt"/>
                <a:ea typeface="+mn-ea"/>
                <a:cs typeface="+mn-cs"/>
              </a:rPr>
              <a:t>SOURCES:</a:t>
            </a:r>
          </a:p>
          <a:p>
            <a:pPr marL="0" indent="0">
              <a:buFontTx/>
              <a:buNone/>
            </a:pPr>
            <a:r>
              <a:rPr lang="en-US" sz="900" b="0" i="0" u="none" strike="noStrike" kern="1200" baseline="0" dirty="0" smtClean="0">
                <a:solidFill>
                  <a:schemeClr val="tx1"/>
                </a:solidFill>
                <a:latin typeface="+mn-lt"/>
                <a:ea typeface="+mn-ea"/>
                <a:cs typeface="+mn-cs"/>
              </a:rPr>
              <a:t>- </a:t>
            </a:r>
            <a:r>
              <a:rPr lang="en-US" sz="900" b="0" i="0" u="none" strike="noStrike" kern="1200" baseline="0" dirty="0" err="1" smtClean="0">
                <a:solidFill>
                  <a:schemeClr val="tx1"/>
                </a:solidFill>
                <a:latin typeface="+mn-lt"/>
                <a:ea typeface="+mn-ea"/>
                <a:cs typeface="+mn-cs"/>
              </a:rPr>
              <a:t>Learnig</a:t>
            </a:r>
            <a:r>
              <a:rPr lang="en-US" sz="900" b="0" i="0" u="none" strike="noStrike" kern="1200" baseline="0" dirty="0" smtClean="0">
                <a:solidFill>
                  <a:schemeClr val="tx1"/>
                </a:solidFill>
                <a:latin typeface="+mn-lt"/>
                <a:ea typeface="+mn-ea"/>
                <a:cs typeface="+mn-cs"/>
              </a:rPr>
              <a:t> Apache Spark 2</a:t>
            </a:r>
            <a:endParaRPr lang="en-US" sz="9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A874FABB-6DBE-47C4-B626-20167906F475}" type="slidenum">
              <a:rPr lang="en-US" smtClean="0"/>
              <a:t>10</a:t>
            </a:fld>
            <a:endParaRPr lang="en-US"/>
          </a:p>
        </p:txBody>
      </p:sp>
    </p:spTree>
    <p:extLst>
      <p:ext uri="{BB962C8B-B14F-4D97-AF65-F5344CB8AC3E}">
        <p14:creationId xmlns:p14="http://schemas.microsoft.com/office/powerpoint/2010/main" val="251392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just learned what ETL is and what Spark offers to support that processing flow.</a:t>
            </a:r>
          </a:p>
        </p:txBody>
      </p:sp>
      <p:sp>
        <p:nvSpPr>
          <p:cNvPr id="4" name="Slide Number Placeholder 3"/>
          <p:cNvSpPr>
            <a:spLocks noGrp="1"/>
          </p:cNvSpPr>
          <p:nvPr>
            <p:ph type="sldNum" sz="quarter" idx="10"/>
          </p:nvPr>
        </p:nvSpPr>
        <p:spPr/>
        <p:txBody>
          <a:bodyPr/>
          <a:lstStyle/>
          <a:p>
            <a:fld id="{A874FABB-6DBE-47C4-B626-20167906F475}" type="slidenum">
              <a:rPr lang="en-US" smtClean="0"/>
              <a:t>11</a:t>
            </a:fld>
            <a:endParaRPr lang="en-US"/>
          </a:p>
        </p:txBody>
      </p:sp>
    </p:spTree>
    <p:extLst>
      <p:ext uri="{BB962C8B-B14F-4D97-AF65-F5344CB8AC3E}">
        <p14:creationId xmlns:p14="http://schemas.microsoft.com/office/powerpoint/2010/main" val="3496325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RDD (Resilient Distributed Dataset) API has been in Spark since the 1.0 release. This interface will be familiar to any developers who have worked through the standard Spark tutorials. From a developer’s perspective, an RDD is simply a set of Java or Scala objects representing data.</a:t>
            </a:r>
          </a:p>
          <a:p>
            <a:endParaRPr lang="en-US" dirty="0"/>
          </a:p>
          <a:p>
            <a:r>
              <a:rPr lang="en-US" dirty="0"/>
              <a:t>The RDD API provides many transformation methods, such as map(), filter(), and reduce() for performing computations on the data. Each of these methods results in a new RDD representing the transformed data. However, these methods are just defining the operations to be performed and the transformations are not performed until an action method is called. Examples of action methods are collect() and </a:t>
            </a:r>
            <a:r>
              <a:rPr lang="en-US" dirty="0" err="1"/>
              <a:t>saveAsObjectFile</a:t>
            </a:r>
            <a:r>
              <a:rPr lang="en-US" dirty="0"/>
              <a:t>().</a:t>
            </a:r>
          </a:p>
          <a:p>
            <a:endParaRPr lang="en-US" dirty="0"/>
          </a:p>
          <a:p>
            <a:r>
              <a:rPr lang="en-US" dirty="0"/>
              <a:t>SOURCES:</a:t>
            </a:r>
          </a:p>
          <a:p>
            <a:r>
              <a:rPr lang="en-US" dirty="0"/>
              <a:t>-</a:t>
            </a:r>
            <a:r>
              <a:rPr lang="en-US" baseline="0" dirty="0"/>
              <a:t> http://www.agildata.com/apache-spark-rdd-vs-dataframe-vs-dataset/</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2341229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Assume we have a CSV file with people information like first name, last name, age and state person lives in.</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14</a:t>
            </a:fld>
            <a:endParaRPr lang="en-US"/>
          </a:p>
        </p:txBody>
      </p:sp>
    </p:spTree>
    <p:extLst>
      <p:ext uri="{BB962C8B-B14F-4D97-AF65-F5344CB8AC3E}">
        <p14:creationId xmlns:p14="http://schemas.microsoft.com/office/powerpoint/2010/main" val="2408543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create an utility object to read data from that csv file and convert it to Person case class</a:t>
            </a:r>
          </a:p>
        </p:txBody>
      </p:sp>
      <p:sp>
        <p:nvSpPr>
          <p:cNvPr id="4" name="Slide Number Placeholder 3"/>
          <p:cNvSpPr>
            <a:spLocks noGrp="1"/>
          </p:cNvSpPr>
          <p:nvPr>
            <p:ph type="sldNum" sz="quarter" idx="10"/>
          </p:nvPr>
        </p:nvSpPr>
        <p:spPr/>
        <p:txBody>
          <a:bodyPr/>
          <a:lstStyle/>
          <a:p>
            <a:fld id="{A874FABB-6DBE-47C4-B626-20167906F475}" type="slidenum">
              <a:rPr lang="en-US" smtClean="0"/>
              <a:t>15</a:t>
            </a:fld>
            <a:endParaRPr lang="en-US"/>
          </a:p>
        </p:txBody>
      </p:sp>
    </p:spTree>
    <p:extLst>
      <p:ext uri="{BB962C8B-B14F-4D97-AF65-F5344CB8AC3E}">
        <p14:creationId xmlns:p14="http://schemas.microsoft.com/office/powerpoint/2010/main" val="1113953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build an application to filter out people above and beyond 21 separately. First off we can remind how RDD processing looks like.</a:t>
            </a:r>
          </a:p>
          <a:p>
            <a:endParaRPr lang="en-US" dirty="0" smtClean="0"/>
          </a:p>
          <a:p>
            <a:r>
              <a:rPr lang="en-US" dirty="0" smtClean="0"/>
              <a:t>The main advantage of RDDs is that they are simple and well understood because they deal with concrete classes, providing a familiar object-oriented programming style with compile-time type-safety. For example, given an RDD containing instances of Person we can filter by age by referencing the age attribute of each Person object:</a:t>
            </a:r>
          </a:p>
          <a:p>
            <a:endParaRPr lang="en-US" dirty="0" smtClean="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smtClean="0">
                <a:effectLst/>
              </a:rPr>
              <a:t>rdd.filter</a:t>
            </a:r>
            <a:r>
              <a:rPr lang="en-US" dirty="0" smtClean="0">
                <a:effectLst/>
              </a:rPr>
              <a:t>(_.age &gt; 21)</a:t>
            </a:r>
          </a:p>
          <a:p>
            <a:endParaRPr lang="en-US" dirty="0" smtClean="0"/>
          </a:p>
          <a:p>
            <a:r>
              <a:rPr lang="en-US" dirty="0" smtClean="0"/>
              <a:t>The main disadvantage to RDDs is that they don’t perform particularly well. Whenever Spark needs to distribute the data within the cluster, or write the data to disk, it does so using Java serialization by default (although it is possible to use </a:t>
            </a:r>
            <a:r>
              <a:rPr lang="en-US" dirty="0" err="1" smtClean="0"/>
              <a:t>Kryo</a:t>
            </a:r>
            <a:r>
              <a:rPr lang="en-US" dirty="0" smtClean="0"/>
              <a:t> as a faster alternative in most cases). The overhead of serializing individual Java and Scala objects is expensive and requires sending both data and structure between nodes (each serialized object contains the class structure as well as the values). There is also the overhead of garbage collection that results from creating and destroying individual objects.</a:t>
            </a:r>
          </a:p>
          <a:p>
            <a:endParaRPr lang="en-US" dirty="0" smtClean="0"/>
          </a:p>
          <a:p>
            <a:r>
              <a:rPr lang="en-US" dirty="0" smtClean="0"/>
              <a:t>SOURCES:</a:t>
            </a:r>
          </a:p>
          <a:p>
            <a:r>
              <a:rPr lang="en-US" dirty="0" smtClean="0"/>
              <a:t>-</a:t>
            </a:r>
            <a:r>
              <a:rPr lang="en-US" baseline="0" dirty="0" smtClean="0"/>
              <a:t> http://www.agildata.com/apache-spark-rdd-vs-dataframe-vs-dataset/</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16</a:t>
            </a:fld>
            <a:endParaRPr lang="en-US"/>
          </a:p>
        </p:txBody>
      </p:sp>
    </p:spTree>
    <p:extLst>
      <p:ext uri="{BB962C8B-B14F-4D97-AF65-F5344CB8AC3E}">
        <p14:creationId xmlns:p14="http://schemas.microsoft.com/office/powerpoint/2010/main" val="32197685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1.3 introduced a new </a:t>
            </a:r>
            <a:r>
              <a:rPr lang="en-US" b="1" dirty="0" smtClean="0"/>
              <a:t>DataFrame</a:t>
            </a:r>
            <a:r>
              <a:rPr lang="en-US" dirty="0" smtClean="0"/>
              <a:t> API as part of the Project Tungsten initiative which seeks to improve the performance and scalability of Spark. The DataFrame API introduces the concept of a schema to describe the data, allowing Spark to manage the schema and only pass data between nodes, in a much more efficient way than using Java serialization. There are also advantages when performing computations in a single process as Spark can serialize the data into off-heap storage in a binary format and then perform many transformations directly on this off-heap memory, avoiding the garbage-collection costs associated with constructing individual objects for each row in the data set. Because Spark understands the schema, there is no need to use Java serialization to encode the data.</a:t>
            </a:r>
          </a:p>
          <a:p>
            <a:endParaRPr lang="en-US" dirty="0" smtClean="0"/>
          </a:p>
          <a:p>
            <a:r>
              <a:rPr lang="en-US" dirty="0" smtClean="0"/>
              <a:t>The DataFrame API is radically different from the RDD API because it is an API for building a relational query plan that Spark’s Catalyst optimizer can then execute. The API is natural for developers who are familiar with building query plans, but not natural for the majority of developers. The query plan can be built from SQL expressions in strings or from a more functional approach using a fluent-style API.</a:t>
            </a:r>
          </a:p>
          <a:p>
            <a:endParaRPr lang="en-US" dirty="0" smtClean="0"/>
          </a:p>
          <a:p>
            <a:r>
              <a:rPr lang="en-US" dirty="0" smtClean="0"/>
              <a:t>SOURCES:</a:t>
            </a:r>
          </a:p>
          <a:p>
            <a:r>
              <a:rPr lang="en-US" dirty="0" smtClean="0"/>
              <a:t>-</a:t>
            </a:r>
            <a:r>
              <a:rPr lang="en-US" baseline="0" dirty="0" smtClean="0"/>
              <a:t> http://www.agildata.com/apache-spark-rdd-vs-dataframe-vs-dataset/</a:t>
            </a:r>
            <a:endParaRPr lang="en-US" dirty="0" smtClean="0"/>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17</a:t>
            </a:fld>
            <a:endParaRPr lang="en-US"/>
          </a:p>
        </p:txBody>
      </p:sp>
    </p:spTree>
    <p:extLst>
      <p:ext uri="{BB962C8B-B14F-4D97-AF65-F5344CB8AC3E}">
        <p14:creationId xmlns:p14="http://schemas.microsoft.com/office/powerpoint/2010/main" val="497666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DataFrame</a:t>
            </a:r>
            <a:r>
              <a:rPr lang="en-US" dirty="0"/>
              <a:t> is a distributed collection of data organized into named columns. It is conceptually equivalent to a table in a relational database or a data frame in R/Python, but with richer optimizations under the hood. </a:t>
            </a:r>
          </a:p>
        </p:txBody>
      </p:sp>
      <p:sp>
        <p:nvSpPr>
          <p:cNvPr id="4" name="Slide Number Placeholder 3"/>
          <p:cNvSpPr>
            <a:spLocks noGrp="1"/>
          </p:cNvSpPr>
          <p:nvPr>
            <p:ph type="sldNum" sz="quarter" idx="10"/>
          </p:nvPr>
        </p:nvSpPr>
        <p:spPr/>
        <p:txBody>
          <a:bodyPr/>
          <a:lstStyle/>
          <a:p>
            <a:fld id="{A874FABB-6DBE-47C4-B626-20167906F475}" type="slidenum">
              <a:rPr lang="en-US" smtClean="0"/>
              <a:t>18</a:t>
            </a:fld>
            <a:endParaRPr lang="en-US"/>
          </a:p>
        </p:txBody>
      </p:sp>
    </p:spTree>
    <p:extLst>
      <p:ext uri="{BB962C8B-B14F-4D97-AF65-F5344CB8AC3E}">
        <p14:creationId xmlns:p14="http://schemas.microsoft.com/office/powerpoint/2010/main" val="13461141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Example: Filter by attribute with DataFrame:</a:t>
            </a:r>
          </a:p>
          <a:p>
            <a:pPr marL="171450" indent="-171450">
              <a:buFontTx/>
              <a:buChar char="-"/>
            </a:pPr>
            <a:r>
              <a:rPr lang="en-US" b="0" dirty="0" smtClean="0"/>
              <a:t>SQL Style:</a:t>
            </a:r>
            <a:r>
              <a:rPr lang="en-US" b="0" baseline="0" dirty="0" smtClean="0"/>
              <a:t> </a:t>
            </a:r>
          </a:p>
          <a:p>
            <a:r>
              <a:rPr lang="en-US" b="0" baseline="0" dirty="0" smtClean="0">
                <a:effectLst/>
              </a:rPr>
              <a:t>	</a:t>
            </a:r>
            <a:r>
              <a:rPr lang="en-US" dirty="0" err="1" smtClean="0">
                <a:effectLst/>
              </a:rPr>
              <a:t>df.filter</a:t>
            </a:r>
            <a:r>
              <a:rPr lang="en-US" dirty="0" smtClean="0">
                <a:effectLst/>
              </a:rPr>
              <a:t>("age &gt; 21");</a:t>
            </a:r>
          </a:p>
          <a:p>
            <a:pPr marL="171450" indent="-171450">
              <a:buFontTx/>
              <a:buChar char="-"/>
            </a:pPr>
            <a:r>
              <a:rPr lang="en-US" b="0" dirty="0" smtClean="0"/>
              <a:t>Expression builder style:</a:t>
            </a:r>
            <a:r>
              <a:rPr lang="en-US" b="0" baseline="0" dirty="0" smtClean="0"/>
              <a:t> </a:t>
            </a:r>
          </a:p>
          <a:p>
            <a:r>
              <a:rPr lang="en-US" b="0" baseline="0" dirty="0" smtClean="0">
                <a:effectLst/>
              </a:rPr>
              <a:t>	</a:t>
            </a:r>
            <a:r>
              <a:rPr lang="en-US" dirty="0" err="1" smtClean="0">
                <a:effectLst/>
              </a:rPr>
              <a:t>df.filter</a:t>
            </a:r>
            <a:r>
              <a:rPr lang="en-US" dirty="0" smtClean="0">
                <a:effectLst/>
              </a:rPr>
              <a:t>(</a:t>
            </a:r>
            <a:r>
              <a:rPr lang="en-US" dirty="0" err="1" smtClean="0">
                <a:effectLst/>
              </a:rPr>
              <a:t>df.col</a:t>
            </a:r>
            <a:r>
              <a:rPr lang="en-US" dirty="0" smtClean="0">
                <a:effectLst/>
              </a:rPr>
              <a:t>("age").</a:t>
            </a:r>
            <a:r>
              <a:rPr lang="en-US" dirty="0" err="1" smtClean="0">
                <a:effectLst/>
              </a:rPr>
              <a:t>gt</a:t>
            </a:r>
            <a:r>
              <a:rPr lang="en-US" dirty="0" smtClean="0">
                <a:effectLst/>
              </a:rPr>
              <a:t>(21));</a:t>
            </a:r>
          </a:p>
          <a:p>
            <a:endParaRPr lang="en-US" dirty="0" smtClean="0">
              <a:effectLst/>
            </a:endParaRPr>
          </a:p>
          <a:p>
            <a:r>
              <a:rPr lang="en-US" dirty="0" smtClean="0"/>
              <a:t>Because the code is referring to data attributes by name, it is not possible for the compiler to catch any errors. If attribute names are incorrect then the error will only be detected at runtime, when the query plan is created.</a:t>
            </a:r>
          </a:p>
          <a:p>
            <a:endParaRPr lang="en-US" dirty="0" smtClean="0"/>
          </a:p>
          <a:p>
            <a:r>
              <a:rPr lang="en-US" dirty="0" smtClean="0"/>
              <a:t>Another downside with the DataFrame API is that it is very scala-centric and while it does support Java, the support is limited. For example, when creating a DataFrame from an existing RDD of Java objects, Spark’s Catalyst optimizer cannot infer the schema and assumes that any objects in the DataFrame implement the scala. Product interface. Scala case classes work out the box because they implement this interface.</a:t>
            </a:r>
          </a:p>
          <a:p>
            <a:endParaRPr lang="en-US" dirty="0" smtClean="0"/>
          </a:p>
          <a:p>
            <a:r>
              <a:rPr lang="en-US" dirty="0" smtClean="0"/>
              <a:t>SOURCES:</a:t>
            </a:r>
          </a:p>
          <a:p>
            <a:r>
              <a:rPr lang="en-US" dirty="0" smtClean="0"/>
              <a:t>-</a:t>
            </a:r>
            <a:r>
              <a:rPr lang="en-US" baseline="0" dirty="0" smtClean="0"/>
              <a:t> http://www.agildata.com/apache-spark-rdd-vs-dataframe-vs-dataset</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19</a:t>
            </a:fld>
            <a:endParaRPr lang="en-US"/>
          </a:p>
        </p:txBody>
      </p:sp>
    </p:spTree>
    <p:extLst>
      <p:ext uri="{BB962C8B-B14F-4D97-AF65-F5344CB8AC3E}">
        <p14:creationId xmlns:p14="http://schemas.microsoft.com/office/powerpoint/2010/main" val="3453955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API, released as an API preview in Spark 1.6, aims to provide the best of both worlds; the familiar object-oriented programming style and compile-time type-safety of the RDD API but with the performance benefits of the Catalyst query optimizer. Datasets also use the same efficient off-heap storage mechanism as the </a:t>
            </a:r>
            <a:r>
              <a:rPr lang="en-US" dirty="0" err="1"/>
              <a:t>DataFrame</a:t>
            </a:r>
            <a:r>
              <a:rPr lang="en-US" dirty="0"/>
              <a:t> API.</a:t>
            </a:r>
          </a:p>
          <a:p>
            <a:endParaRPr lang="en-US" dirty="0"/>
          </a:p>
          <a:p>
            <a:r>
              <a:rPr lang="en-US" dirty="0"/>
              <a:t>When it comes to serializing data, the Dataset API has the concept of encoders which translate between JVM representations (objects) and Spark’s internal binary format. Spark has built-in encoders which are very advanced in that they generate byte code to interact with off-heap data and provide on-demand access to individual attributes without having to de-serialize an entire object. Spark does not yet provide an API for implementing custom encoders, but that is planned for a future release.</a:t>
            </a:r>
          </a:p>
          <a:p>
            <a:endParaRPr lang="en-US" dirty="0"/>
          </a:p>
          <a:p>
            <a:r>
              <a:rPr lang="en-US" dirty="0"/>
              <a:t>Additionally, the Dataset API is designed to work equally well with both Java and Scala. When working with Java objects, it is important that they are fully bean-compliant. In writing the examples to accompany this article, we ran into errors when trying to create a Dataset in Java from a list of Java objects that were not fully bean-compliant.</a:t>
            </a:r>
          </a:p>
          <a:p>
            <a:endParaRPr lang="en-US" dirty="0"/>
          </a:p>
          <a:p>
            <a:r>
              <a:rPr lang="en-US" dirty="0"/>
              <a:t>SOURCES:</a:t>
            </a:r>
          </a:p>
          <a:p>
            <a:r>
              <a:rPr lang="en-US" dirty="0"/>
              <a:t>-</a:t>
            </a:r>
            <a:r>
              <a:rPr lang="en-US" baseline="0" dirty="0"/>
              <a:t> http://www.agildata.com/apache-spark-rdd-vs-dataframe-vs-dataset/</a:t>
            </a:r>
            <a:endParaRPr lang="en-US" dirty="0"/>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20</a:t>
            </a:fld>
            <a:endParaRPr lang="en-US"/>
          </a:p>
        </p:txBody>
      </p:sp>
    </p:spTree>
    <p:extLst>
      <p:ext uri="{BB962C8B-B14F-4D97-AF65-F5344CB8AC3E}">
        <p14:creationId xmlns:p14="http://schemas.microsoft.com/office/powerpoint/2010/main" val="1872045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t>In the first chapter of this part we are going to talk about ETL and what Spark supports out-of-the-box for it</a:t>
            </a:r>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2</a:t>
            </a:fld>
            <a:endParaRPr lang="en-US"/>
          </a:p>
        </p:txBody>
      </p:sp>
    </p:spTree>
    <p:extLst>
      <p:ext uri="{BB962C8B-B14F-4D97-AF65-F5344CB8AC3E}">
        <p14:creationId xmlns:p14="http://schemas.microsoft.com/office/powerpoint/2010/main" val="24102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Dataset is a strongly typed collection of domain-specific objects that can be transformed in parallel using functional or relational operations. Each Dataset also has an untyped view called a </a:t>
            </a:r>
            <a:r>
              <a:rPr lang="en-US" dirty="0" err="1"/>
              <a:t>DataFrame</a:t>
            </a:r>
            <a:r>
              <a:rPr lang="en-US" dirty="0"/>
              <a:t>, which is a Dataset of Row.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With Apache Spark 2 there are really only two programmatic APIs now; RDD and Dataset. For backwards compatibility, </a:t>
            </a:r>
            <a:r>
              <a:rPr lang="en-US" dirty="0" err="1"/>
              <a:t>DataFrame</a:t>
            </a:r>
            <a:r>
              <a:rPr lang="en-US" dirty="0"/>
              <a:t> still exists but is just a synonym for a Dataset.</a:t>
            </a:r>
          </a:p>
          <a:p>
            <a:endParaRPr lang="en-US" dirty="0"/>
          </a:p>
          <a:p>
            <a:r>
              <a:rPr lang="en-US" dirty="0"/>
              <a:t>SOURCES:</a:t>
            </a:r>
          </a:p>
          <a:p>
            <a:r>
              <a:rPr lang="en-US" dirty="0"/>
              <a:t>- http://www.agildata.com/apache-spark-2-0-api-improvements-rdd-dataframe-dataset-sql/</a:t>
            </a:r>
          </a:p>
        </p:txBody>
      </p:sp>
      <p:sp>
        <p:nvSpPr>
          <p:cNvPr id="4" name="Slide Number Placeholder 3"/>
          <p:cNvSpPr>
            <a:spLocks noGrp="1"/>
          </p:cNvSpPr>
          <p:nvPr>
            <p:ph type="sldNum" sz="quarter" idx="10"/>
          </p:nvPr>
        </p:nvSpPr>
        <p:spPr/>
        <p:txBody>
          <a:bodyPr/>
          <a:lstStyle/>
          <a:p>
            <a:fld id="{A874FABB-6DBE-47C4-B626-20167906F475}" type="slidenum">
              <a:rPr lang="en-US" smtClean="0"/>
              <a:t>21</a:t>
            </a:fld>
            <a:endParaRPr lang="en-US"/>
          </a:p>
        </p:txBody>
      </p:sp>
    </p:spTree>
    <p:extLst>
      <p:ext uri="{BB962C8B-B14F-4D97-AF65-F5344CB8AC3E}">
        <p14:creationId xmlns:p14="http://schemas.microsoft.com/office/powerpoint/2010/main" val="1536473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Transformations with the Dataset API look very much like the RDD API and deal with the Person class rather than an abstraction of a row:</a:t>
            </a:r>
          </a:p>
          <a:p>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err="1">
                <a:effectLst/>
              </a:rPr>
              <a:t>dataset.filter</a:t>
            </a:r>
            <a:r>
              <a:rPr lang="en-US" dirty="0">
                <a:effectLst/>
              </a:rPr>
              <a:t>(_.age &lt; 21);</a:t>
            </a:r>
          </a:p>
          <a:p>
            <a:endParaRPr lang="en-US" dirty="0"/>
          </a:p>
          <a:p>
            <a:r>
              <a:rPr lang="en-US" dirty="0"/>
              <a:t>Despite the similarity with RDD code, this code is building a query plan, rather than dealing with individual objects, and if age is the only attribute accessed, then the rest of the object’s data will not be read from off-heap storage.</a:t>
            </a:r>
          </a:p>
          <a:p>
            <a:endParaRPr lang="en-US" dirty="0"/>
          </a:p>
          <a:p>
            <a:r>
              <a:rPr lang="en-US" dirty="0"/>
              <a:t>SOURCES:</a:t>
            </a:r>
          </a:p>
          <a:p>
            <a:r>
              <a:rPr lang="en-US" dirty="0"/>
              <a:t>-</a:t>
            </a:r>
            <a:r>
              <a:rPr lang="en-US" baseline="0" dirty="0"/>
              <a:t> http://www.agildata.com/apache-spark-rdd-vs-dataframe-vs-dataset/</a:t>
            </a:r>
            <a:endParaRPr lang="en-US" dirty="0"/>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22</a:t>
            </a:fld>
            <a:endParaRPr lang="en-US"/>
          </a:p>
        </p:txBody>
      </p:sp>
    </p:spTree>
    <p:extLst>
      <p:ext uri="{BB962C8B-B14F-4D97-AF65-F5344CB8AC3E}">
        <p14:creationId xmlns:p14="http://schemas.microsoft.com/office/powerpoint/2010/main" val="2537711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have one more look at all the possible ways to deal with data processing using different Spark Abstractions. </a:t>
            </a:r>
          </a:p>
        </p:txBody>
      </p:sp>
      <p:sp>
        <p:nvSpPr>
          <p:cNvPr id="4" name="Slide Number Placeholder 3"/>
          <p:cNvSpPr>
            <a:spLocks noGrp="1"/>
          </p:cNvSpPr>
          <p:nvPr>
            <p:ph type="sldNum" sz="quarter" idx="10"/>
          </p:nvPr>
        </p:nvSpPr>
        <p:spPr/>
        <p:txBody>
          <a:bodyPr/>
          <a:lstStyle/>
          <a:p>
            <a:fld id="{A874FABB-6DBE-47C4-B626-20167906F475}" type="slidenum">
              <a:rPr lang="en-US" smtClean="0"/>
              <a:t>23</a:t>
            </a:fld>
            <a:endParaRPr lang="en-US"/>
          </a:p>
        </p:txBody>
      </p:sp>
    </p:spTree>
    <p:extLst>
      <p:ext uri="{BB962C8B-B14F-4D97-AF65-F5344CB8AC3E}">
        <p14:creationId xmlns:p14="http://schemas.microsoft.com/office/powerpoint/2010/main" val="3914178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is moving from unstructured computation (RDDs) towards structured computation because of many performance optimizations it allows . Data frame was a step in direction of structured computation but </a:t>
            </a:r>
            <a:r>
              <a:rPr lang="en-US" dirty="0" smtClean="0"/>
              <a:t>was</a:t>
            </a:r>
            <a:r>
              <a:rPr lang="en-US" baseline="0" dirty="0" smtClean="0"/>
              <a:t> not</a:t>
            </a:r>
            <a:r>
              <a:rPr lang="en-US" dirty="0" smtClean="0"/>
              <a:t> </a:t>
            </a:r>
            <a:r>
              <a:rPr lang="en-US" dirty="0"/>
              <a:t>developer </a:t>
            </a:r>
            <a:r>
              <a:rPr lang="en-US" dirty="0" smtClean="0"/>
              <a:t>friendly in terms of </a:t>
            </a:r>
            <a:r>
              <a:rPr lang="en-US" dirty="0"/>
              <a:t>compile time safety, lambda functions. Finally Dataset is the unification of </a:t>
            </a:r>
            <a:r>
              <a:rPr lang="en-US" dirty="0" err="1"/>
              <a:t>DataFrame</a:t>
            </a:r>
            <a:r>
              <a:rPr lang="en-US" dirty="0"/>
              <a:t> and RDD to bring the best abstraction out of two. Going forward developers should only be concerned about </a:t>
            </a:r>
            <a:r>
              <a:rPr lang="en-US" dirty="0" err="1"/>
              <a:t>DataSet</a:t>
            </a:r>
            <a:r>
              <a:rPr lang="en-US" dirty="0"/>
              <a:t> while </a:t>
            </a:r>
            <a:r>
              <a:rPr lang="en-US" dirty="0" err="1"/>
              <a:t>DataFrame</a:t>
            </a:r>
            <a:r>
              <a:rPr lang="en-US" dirty="0"/>
              <a:t> and RDD will be discouraged to use. </a:t>
            </a:r>
            <a:br>
              <a:rPr lang="en-US" dirty="0"/>
            </a:br>
            <a:r>
              <a:rPr lang="en-US" dirty="0"/>
              <a:t>But its always better to be aware of the legacy for better understanding of internals. </a:t>
            </a:r>
          </a:p>
          <a:p>
            <a:endParaRPr lang="en-US" dirty="0"/>
          </a:p>
          <a:p>
            <a:r>
              <a:rPr lang="en-US" dirty="0"/>
              <a:t>SOURCES:</a:t>
            </a:r>
          </a:p>
          <a:p>
            <a:pPr marL="171450" indent="-171450">
              <a:buFontTx/>
              <a:buChar char="-"/>
            </a:pPr>
            <a:r>
              <a:rPr lang="en-US" dirty="0"/>
              <a:t>https://www.linkedin.com/pulse/apache-spark-rdd-vs-dataframe-dataset-chandan-Prakash</a:t>
            </a:r>
          </a:p>
        </p:txBody>
      </p:sp>
      <p:sp>
        <p:nvSpPr>
          <p:cNvPr id="4" name="Slide Number Placeholder 3"/>
          <p:cNvSpPr>
            <a:spLocks noGrp="1"/>
          </p:cNvSpPr>
          <p:nvPr>
            <p:ph type="sldNum" sz="quarter" idx="10"/>
          </p:nvPr>
        </p:nvSpPr>
        <p:spPr/>
        <p:txBody>
          <a:bodyPr/>
          <a:lstStyle/>
          <a:p>
            <a:fld id="{A874FABB-6DBE-47C4-B626-20167906F475}" type="slidenum">
              <a:rPr lang="en-US" smtClean="0"/>
              <a:t>24</a:t>
            </a:fld>
            <a:endParaRPr lang="en-US"/>
          </a:p>
        </p:txBody>
      </p:sp>
    </p:spTree>
    <p:extLst>
      <p:ext uri="{BB962C8B-B14F-4D97-AF65-F5344CB8AC3E}">
        <p14:creationId xmlns:p14="http://schemas.microsoft.com/office/powerpoint/2010/main" val="38248254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all the differences between Spark Abstractions. Most important ones are:</a:t>
            </a:r>
          </a:p>
          <a:p>
            <a:pPr marL="171450" indent="-171450">
              <a:buFontTx/>
              <a:buChar char="-"/>
            </a:pPr>
            <a:r>
              <a:rPr lang="en-US" dirty="0"/>
              <a:t>How data gets represented: RDD is a JVM object, while </a:t>
            </a:r>
            <a:r>
              <a:rPr lang="en-US" dirty="0" err="1"/>
              <a:t>DataFrame</a:t>
            </a:r>
            <a:r>
              <a:rPr lang="en-US" dirty="0"/>
              <a:t> stored data in off-heap memory and treats them as Row objects, </a:t>
            </a:r>
            <a:r>
              <a:rPr lang="en-US" dirty="0" err="1"/>
              <a:t>DataSet</a:t>
            </a:r>
            <a:r>
              <a:rPr lang="en-US" dirty="0"/>
              <a:t> still stores everything in off-heap memory, but translates to JVM objects when needed;</a:t>
            </a:r>
          </a:p>
          <a:p>
            <a:pPr marL="171450" indent="-171450">
              <a:buFontTx/>
              <a:buChar char="-"/>
            </a:pPr>
            <a:r>
              <a:rPr lang="en-US" dirty="0"/>
              <a:t>RDD can be always converted to both </a:t>
            </a:r>
            <a:r>
              <a:rPr lang="en-US" dirty="0" err="1"/>
              <a:t>DataFrame</a:t>
            </a:r>
            <a:r>
              <a:rPr lang="en-US" dirty="0"/>
              <a:t> and </a:t>
            </a:r>
            <a:r>
              <a:rPr lang="en-US" dirty="0" err="1"/>
              <a:t>DataSet</a:t>
            </a:r>
            <a:r>
              <a:rPr lang="en-US" dirty="0"/>
              <a:t>; same for </a:t>
            </a:r>
            <a:r>
              <a:rPr lang="en-US" dirty="0" err="1"/>
              <a:t>DataSet</a:t>
            </a:r>
            <a:r>
              <a:rPr lang="en-US" dirty="0"/>
              <a:t>, it also can be converted to both RDD and </a:t>
            </a:r>
            <a:r>
              <a:rPr lang="en-US" dirty="0" err="1"/>
              <a:t>DataFrame</a:t>
            </a:r>
            <a:r>
              <a:rPr lang="en-US" dirty="0"/>
              <a:t>; </a:t>
            </a:r>
            <a:r>
              <a:rPr lang="en-US" dirty="0" err="1"/>
              <a:t>DataFrame</a:t>
            </a:r>
            <a:r>
              <a:rPr lang="en-US" dirty="0"/>
              <a:t> cannot be converted to anything else;</a:t>
            </a:r>
          </a:p>
          <a:p>
            <a:pPr marL="171450" indent="-171450">
              <a:buFontTx/>
              <a:buChar char="-"/>
            </a:pPr>
            <a:r>
              <a:rPr lang="en-US" dirty="0"/>
              <a:t>Note, that Python and R have no compile-time type-safety, so they only have untyped APIs, namely </a:t>
            </a:r>
            <a:r>
              <a:rPr lang="en-US" dirty="0" err="1"/>
              <a:t>DataFrames</a:t>
            </a:r>
            <a:r>
              <a:rPr lang="en-US" dirty="0"/>
              <a:t>;</a:t>
            </a:r>
          </a:p>
        </p:txBody>
      </p:sp>
      <p:sp>
        <p:nvSpPr>
          <p:cNvPr id="4" name="Slide Number Placeholder 3"/>
          <p:cNvSpPr>
            <a:spLocks noGrp="1"/>
          </p:cNvSpPr>
          <p:nvPr>
            <p:ph type="sldNum" sz="quarter" idx="10"/>
          </p:nvPr>
        </p:nvSpPr>
        <p:spPr/>
        <p:txBody>
          <a:bodyPr/>
          <a:lstStyle/>
          <a:p>
            <a:fld id="{A874FABB-6DBE-47C4-B626-20167906F475}" type="slidenum">
              <a:rPr lang="en-US" smtClean="0"/>
              <a:t>25</a:t>
            </a:fld>
            <a:endParaRPr lang="en-US"/>
          </a:p>
        </p:txBody>
      </p:sp>
    </p:spTree>
    <p:extLst>
      <p:ext uri="{BB962C8B-B14F-4D97-AF65-F5344CB8AC3E}">
        <p14:creationId xmlns:p14="http://schemas.microsoft.com/office/powerpoint/2010/main" val="35761875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So when we would like to use RDDs? </a:t>
            </a:r>
            <a:r>
              <a:rPr lang="en-US" dirty="0" smtClean="0"/>
              <a:t>Consider the following scenarios or common use cases for RDD:</a:t>
            </a:r>
          </a:p>
          <a:p>
            <a:endParaRPr lang="en-US" dirty="0" smtClean="0"/>
          </a:p>
          <a:p>
            <a:pPr marL="171450" indent="-171450">
              <a:buFontTx/>
              <a:buChar char="-"/>
            </a:pPr>
            <a:r>
              <a:rPr lang="en-US" dirty="0" smtClean="0"/>
              <a:t>you want low-level transformation and actions and control on your dataset;</a:t>
            </a:r>
          </a:p>
          <a:p>
            <a:pPr marL="171450" indent="-171450">
              <a:buFontTx/>
              <a:buChar char="-"/>
            </a:pPr>
            <a:r>
              <a:rPr lang="en-US" dirty="0" smtClean="0"/>
              <a:t>your data is unstructured, such as media streams or streams of text;</a:t>
            </a:r>
          </a:p>
          <a:p>
            <a:pPr marL="171450" indent="-171450">
              <a:buFontTx/>
              <a:buChar char="-"/>
            </a:pPr>
            <a:r>
              <a:rPr lang="en-US" dirty="0" smtClean="0"/>
              <a:t>you want to manipulate your data with functional programming constructs than domain specific expressions;</a:t>
            </a:r>
          </a:p>
          <a:p>
            <a:pPr marL="171450" indent="-171450">
              <a:buFontTx/>
              <a:buChar char="-"/>
            </a:pPr>
            <a:r>
              <a:rPr lang="en-US" dirty="0" smtClean="0"/>
              <a:t>you don’t care about imposing a schema, such as columnar format, while processing or accessing data attributes by name or column;</a:t>
            </a:r>
          </a:p>
          <a:p>
            <a:pPr marL="171450" indent="-171450">
              <a:buFontTx/>
              <a:buChar char="-"/>
            </a:pPr>
            <a:r>
              <a:rPr lang="en-US" dirty="0" smtClean="0"/>
              <a:t>you can forgo some optimization and performance benefits available with DataFrames and Datasets for structured and semi-structured data.</a:t>
            </a:r>
          </a:p>
          <a:p>
            <a:pPr marL="171450" indent="-171450">
              <a:buFontTx/>
              <a:buChar char="-"/>
            </a:pPr>
            <a:endParaRPr lang="en-US" dirty="0" smtClean="0"/>
          </a:p>
          <a:p>
            <a:r>
              <a:rPr lang="en-US" b="1" dirty="0" smtClean="0"/>
              <a:t>When should we use DataFrames or Datasets?</a:t>
            </a:r>
          </a:p>
          <a:p>
            <a:pPr marL="171450" indent="-171450">
              <a:buFontTx/>
              <a:buChar char="-"/>
            </a:pPr>
            <a:r>
              <a:rPr lang="en-US" dirty="0" smtClean="0"/>
              <a:t>if you want rich semantics, high-level abstractions, and domain specific APIs, use DataFrame or Dataset;</a:t>
            </a:r>
          </a:p>
          <a:p>
            <a:pPr marL="171450" indent="-171450">
              <a:buFontTx/>
              <a:buChar char="-"/>
            </a:pPr>
            <a:r>
              <a:rPr lang="en-US" dirty="0" smtClean="0"/>
              <a:t>if your processing demands high-level expressions, filters, maps, aggregation, averages, sum, SQL queries, columnar access and use of lambda functions on semi-structured data, use DataFrame or Dataset;</a:t>
            </a:r>
          </a:p>
          <a:p>
            <a:pPr marL="171450" indent="-171450">
              <a:buFontTx/>
              <a:buChar char="-"/>
            </a:pPr>
            <a:r>
              <a:rPr lang="en-US" dirty="0" smtClean="0"/>
              <a:t>if you want higher degree of type-safety at compile time, want typed JVM objects, take advantage of Catalyst optimization, and benefit from Tungsten’s efficient code generation, use Dataset;</a:t>
            </a:r>
          </a:p>
          <a:p>
            <a:pPr marL="171450" indent="-171450">
              <a:buFontTx/>
              <a:buChar char="-"/>
            </a:pPr>
            <a:r>
              <a:rPr lang="en-US" dirty="0" smtClean="0"/>
              <a:t>if you want unification and simplification of APIs across Spark Libraries, use DataFrame or Dataset;</a:t>
            </a:r>
          </a:p>
          <a:p>
            <a:pPr marL="171450" indent="-171450">
              <a:buFontTx/>
              <a:buChar char="-"/>
            </a:pPr>
            <a:r>
              <a:rPr lang="en-US" dirty="0" smtClean="0"/>
              <a:t>if you are a R user, use DataFrames;</a:t>
            </a:r>
          </a:p>
          <a:p>
            <a:pPr marL="171450" indent="-171450">
              <a:buFontTx/>
              <a:buChar char="-"/>
            </a:pPr>
            <a:r>
              <a:rPr lang="en-US" dirty="0" smtClean="0"/>
              <a:t>if you are a Python user, use DataFrames and resort back to RDDs if you need more control.</a:t>
            </a:r>
          </a:p>
          <a:p>
            <a:pPr marL="171450" indent="-171450">
              <a:buFontTx/>
              <a:buChar char="-"/>
            </a:pPr>
            <a:endParaRPr lang="en-US" dirty="0" smtClean="0"/>
          </a:p>
          <a:p>
            <a:r>
              <a:rPr lang="en-US" dirty="0" smtClean="0"/>
              <a:t>Previously, before Spark 2 there was a difference between DataSet and DataFrame, so we had a choice, but now as we learned DataFrame is a special kind of DataSet, and starting from Spark 2.0 we opt to use DataSet only.</a:t>
            </a:r>
          </a:p>
          <a:p>
            <a:endParaRPr lang="en-US" dirty="0" smtClean="0"/>
          </a:p>
          <a:p>
            <a:r>
              <a:rPr lang="en-US" dirty="0" smtClean="0"/>
              <a:t>SOURCES:</a:t>
            </a:r>
          </a:p>
          <a:p>
            <a:r>
              <a:rPr lang="en-US" dirty="0" smtClean="0">
                <a:hlinkClick r:id="rId3"/>
              </a:rPr>
              <a:t>https://dzone.com/articles/the-dominant-apis-of-spark-datasets-dataframes-and</a:t>
            </a:r>
            <a:endParaRPr lang="en-US" dirty="0" smtClean="0"/>
          </a:p>
          <a:p>
            <a:r>
              <a:rPr lang="en-US" dirty="0" smtClean="0">
                <a:hlinkClick r:id="rId4"/>
              </a:rPr>
              <a:t>https://databricks.com/blog/2016/07/14/a-tale-of-three-apache-spark-apis-rdds-dataframes-and-datasets.html</a:t>
            </a:r>
            <a:endParaRPr lang="en-US" dirty="0" smtClean="0"/>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26</a:t>
            </a:fld>
            <a:endParaRPr lang="en-US"/>
          </a:p>
        </p:txBody>
      </p:sp>
    </p:spTree>
    <p:extLst>
      <p:ext uri="{BB962C8B-B14F-4D97-AF65-F5344CB8AC3E}">
        <p14:creationId xmlns:p14="http://schemas.microsoft.com/office/powerpoint/2010/main" val="1288732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Structured APIs are the fundamental abstraction that you will leverage to write the majority of your data flows. Spark has two notions of “structured” collections: </a:t>
            </a:r>
            <a:r>
              <a:rPr lang="en-US" dirty="0" err="1"/>
              <a:t>DataFrames</a:t>
            </a:r>
            <a:r>
              <a:rPr lang="en-US" dirty="0"/>
              <a:t> and Datasets. Let’s define what they both represent. </a:t>
            </a:r>
          </a:p>
          <a:p>
            <a:endParaRPr lang="en-US" dirty="0"/>
          </a:p>
          <a:p>
            <a:r>
              <a:rPr lang="en-US" sz="900" b="0" i="0" u="none" strike="noStrike" kern="1200" baseline="0" dirty="0">
                <a:solidFill>
                  <a:schemeClr val="tx1"/>
                </a:solidFill>
                <a:latin typeface="+mn-lt"/>
                <a:ea typeface="+mn-ea"/>
                <a:cs typeface="+mn-cs"/>
              </a:rPr>
              <a:t>To the user, DataFrames and Datasets are (distributed) </a:t>
            </a:r>
            <a:r>
              <a:rPr lang="en-US" sz="900" b="0" i="0" u="none" strike="noStrike" kern="1200" baseline="0" dirty="0" smtClean="0">
                <a:solidFill>
                  <a:schemeClr val="tx1"/>
                </a:solidFill>
                <a:latin typeface="+mn-lt"/>
                <a:ea typeface="+mn-ea"/>
                <a:cs typeface="+mn-cs"/>
              </a:rPr>
              <a:t>tables </a:t>
            </a:r>
            <a:r>
              <a:rPr lang="en-US" sz="900" b="0" i="0" u="none" strike="noStrike" kern="1200" baseline="0" dirty="0">
                <a:solidFill>
                  <a:schemeClr val="tx1"/>
                </a:solidFill>
                <a:latin typeface="+mn-lt"/>
                <a:ea typeface="+mn-ea"/>
                <a:cs typeface="+mn-cs"/>
              </a:rPr>
              <a:t>like collections with well-defined rows and columns. Each column must have the same number of rows as all the other columns (although you can use null to specify the lack of a value) and columns have type information that must be consistent for every row in the collection. To Spark, </a:t>
            </a:r>
            <a:r>
              <a:rPr lang="en-US" sz="900" b="0" i="0" u="none" strike="noStrike" kern="1200" baseline="0" dirty="0" err="1">
                <a:solidFill>
                  <a:schemeClr val="tx1"/>
                </a:solidFill>
                <a:latin typeface="+mn-lt"/>
                <a:ea typeface="+mn-ea"/>
                <a:cs typeface="+mn-cs"/>
              </a:rPr>
              <a:t>DataFrames</a:t>
            </a:r>
            <a:r>
              <a:rPr lang="en-US" sz="900" b="0" i="0" u="none" strike="noStrike" kern="1200" baseline="0" dirty="0">
                <a:solidFill>
                  <a:schemeClr val="tx1"/>
                </a:solidFill>
                <a:latin typeface="+mn-lt"/>
                <a:ea typeface="+mn-ea"/>
                <a:cs typeface="+mn-cs"/>
              </a:rPr>
              <a:t> and Datasets represent immutable, lazily-evaluated plans that specify what operations to apply to data residing at a location to generate some output. When we perform an action on a </a:t>
            </a:r>
            <a:r>
              <a:rPr lang="en-US" sz="900" b="0" i="0" u="none" strike="noStrike" kern="1200" baseline="0" dirty="0" err="1">
                <a:solidFill>
                  <a:schemeClr val="tx1"/>
                </a:solidFill>
                <a:latin typeface="+mn-lt"/>
                <a:ea typeface="+mn-ea"/>
                <a:cs typeface="+mn-cs"/>
              </a:rPr>
              <a:t>DataFrame</a:t>
            </a:r>
            <a:r>
              <a:rPr lang="en-US" sz="900" b="0" i="0" u="none" strike="noStrike" kern="1200" baseline="0" dirty="0">
                <a:solidFill>
                  <a:schemeClr val="tx1"/>
                </a:solidFill>
                <a:latin typeface="+mn-lt"/>
                <a:ea typeface="+mn-ea"/>
                <a:cs typeface="+mn-cs"/>
              </a:rPr>
              <a:t> we instruct Spark to perform the actual transformations and return the result. These represent plans of how to manipulate rows and columns to compute the user’s desired result. </a:t>
            </a:r>
          </a:p>
          <a:p>
            <a:endParaRPr lang="en-US" sz="900" b="0" i="0" u="none" strike="noStrike" kern="1200" baseline="0" dirty="0">
              <a:solidFill>
                <a:schemeClr val="tx1"/>
              </a:solidFill>
              <a:latin typeface="+mn-lt"/>
              <a:ea typeface="+mn-ea"/>
              <a:cs typeface="+mn-cs"/>
            </a:endParaRPr>
          </a:p>
          <a:p>
            <a:r>
              <a:rPr lang="en-US" sz="900" b="0" i="0" u="none" strike="noStrike" kern="1200" baseline="0" dirty="0">
                <a:solidFill>
                  <a:schemeClr val="tx1"/>
                </a:solidFill>
                <a:latin typeface="+mn-lt"/>
                <a:ea typeface="+mn-ea"/>
                <a:cs typeface="+mn-cs"/>
              </a:rPr>
              <a:t>SOURCES:</a:t>
            </a:r>
          </a:p>
          <a:p>
            <a:r>
              <a:rPr lang="en-US" sz="900" b="0" i="0" u="none" strike="noStrike" kern="1200" baseline="0" dirty="0">
                <a:solidFill>
                  <a:schemeClr val="tx1"/>
                </a:solidFill>
                <a:latin typeface="+mn-lt"/>
                <a:ea typeface="+mn-ea"/>
                <a:cs typeface="+mn-cs"/>
              </a:rPr>
              <a:t>- Spark. The Definitive Guide.</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27</a:t>
            </a:fld>
            <a:endParaRPr lang="en-US"/>
          </a:p>
        </p:txBody>
      </p:sp>
    </p:spTree>
    <p:extLst>
      <p:ext uri="{BB962C8B-B14F-4D97-AF65-F5344CB8AC3E}">
        <p14:creationId xmlns:p14="http://schemas.microsoft.com/office/powerpoint/2010/main" val="19802051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0" i="0" u="none" strike="noStrike" kern="1200" baseline="0" dirty="0" smtClean="0">
                <a:solidFill>
                  <a:schemeClr val="tx1"/>
                </a:solidFill>
                <a:latin typeface="+mn-lt"/>
                <a:ea typeface="+mn-ea"/>
                <a:cs typeface="+mn-cs"/>
              </a:rPr>
              <a:t>In order to define rows and columns, we should talk about schemas. A schema defines the column names and types of a DataFrame.</a:t>
            </a:r>
          </a:p>
          <a:p>
            <a:endParaRPr lang="en-US" dirty="0" smtClean="0"/>
          </a:p>
          <a:p>
            <a:r>
              <a:rPr lang="en-US" dirty="0" smtClean="0"/>
              <a:t>In this example we read our csv file with people’s data, then print schema using printSchema method and simply printing an object which represents schema. </a:t>
            </a:r>
          </a:p>
          <a:p>
            <a:endParaRPr lang="en-US" dirty="0" smtClean="0"/>
          </a:p>
          <a:p>
            <a:r>
              <a:rPr lang="en-US" dirty="0" smtClean="0"/>
              <a:t>To read csv file we tell Spark what format it is so Spark can do all the job for us. There is also a short cut, instead of using format(“csv”).load construction, we could simply use csv method pointing to the file we need. But here we wanted to show a generic approach. </a:t>
            </a:r>
          </a:p>
          <a:p>
            <a:endParaRPr lang="en-US" dirty="0" smtClean="0"/>
          </a:p>
          <a:p>
            <a:r>
              <a:rPr lang="en-US" dirty="0" smtClean="0"/>
              <a:t>Please note, csv is a type-less format, so our Schema tells us that all the data inside is a String data</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28</a:t>
            </a:fld>
            <a:endParaRPr lang="en-US"/>
          </a:p>
        </p:txBody>
      </p:sp>
    </p:spTree>
    <p:extLst>
      <p:ext uri="{BB962C8B-B14F-4D97-AF65-F5344CB8AC3E}">
        <p14:creationId xmlns:p14="http://schemas.microsoft.com/office/powerpoint/2010/main" val="1393319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do exactly the same, but use </a:t>
            </a:r>
            <a:r>
              <a:rPr lang="en-US" dirty="0" err="1" smtClean="0"/>
              <a:t>json</a:t>
            </a:r>
            <a:r>
              <a:rPr lang="en-US" dirty="0" smtClean="0"/>
              <a:t> format. Did you notice, that our </a:t>
            </a:r>
            <a:r>
              <a:rPr lang="en-US" dirty="0" err="1" smtClean="0"/>
              <a:t>json</a:t>
            </a:r>
            <a:r>
              <a:rPr lang="en-US" dirty="0" smtClean="0"/>
              <a:t> is not exactly a correct </a:t>
            </a:r>
            <a:r>
              <a:rPr lang="en-US" dirty="0" err="1" smtClean="0"/>
              <a:t>json</a:t>
            </a:r>
            <a:r>
              <a:rPr lang="en-US" dirty="0" smtClean="0"/>
              <a:t> file, but pseudo-</a:t>
            </a:r>
            <a:r>
              <a:rPr lang="en-US" dirty="0" err="1" smtClean="0"/>
              <a:t>json</a:t>
            </a:r>
            <a:r>
              <a:rPr lang="en-US" dirty="0" smtClean="0"/>
              <a:t>? Apache Spark knows how to treat this kind of </a:t>
            </a:r>
            <a:r>
              <a:rPr lang="en-US" dirty="0" err="1" smtClean="0"/>
              <a:t>json</a:t>
            </a:r>
            <a:r>
              <a:rPr lang="en-US" dirty="0" smtClean="0"/>
              <a:t> data, and note, that now all is correct, age is an integer data (long to be more precisely). This is because </a:t>
            </a:r>
            <a:r>
              <a:rPr lang="en-US" dirty="0" err="1" smtClean="0"/>
              <a:t>json</a:t>
            </a:r>
            <a:r>
              <a:rPr lang="en-US" dirty="0" smtClean="0"/>
              <a:t> has data types, not everything is treated as pure Strings there.</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29</a:t>
            </a:fld>
            <a:endParaRPr lang="en-US"/>
          </a:p>
        </p:txBody>
      </p:sp>
    </p:spTree>
    <p:extLst>
      <p:ext uri="{BB962C8B-B14F-4D97-AF65-F5344CB8AC3E}">
        <p14:creationId xmlns:p14="http://schemas.microsoft.com/office/powerpoint/2010/main" val="3702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can we do if Sparks reads some of our data in wrong format? We can define a Schema manually, and apply it, like we do here: we specifically say that there are few columns, and age column is a long. With </a:t>
            </a:r>
            <a:r>
              <a:rPr lang="en-US" dirty="0" err="1" smtClean="0"/>
              <a:t>nullable</a:t>
            </a:r>
            <a:r>
              <a:rPr lang="en-US" dirty="0" smtClean="0"/>
              <a:t> parameter we can let Spark know if a specific column can be null or not, to make it simple in this example we allow everything to be null. </a:t>
            </a:r>
          </a:p>
          <a:p>
            <a:endParaRPr lang="en-US" dirty="0" smtClean="0"/>
          </a:p>
          <a:p>
            <a:r>
              <a:rPr lang="en-US" dirty="0" smtClean="0"/>
              <a:t>Then we not just read a file, we read using a specific Schema (the one we created), and do you see? Age indeed is a long value now. Fantastic!</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30</a:t>
            </a:fld>
            <a:endParaRPr lang="en-US"/>
          </a:p>
        </p:txBody>
      </p:sp>
    </p:spTree>
    <p:extLst>
      <p:ext uri="{BB962C8B-B14F-4D97-AF65-F5344CB8AC3E}">
        <p14:creationId xmlns:p14="http://schemas.microsoft.com/office/powerpoint/2010/main" val="13841593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ETL stands for </a:t>
            </a:r>
            <a:r>
              <a:rPr lang="en-US" b="1" dirty="0" smtClean="0"/>
              <a:t>Extract-Transform-Load</a:t>
            </a:r>
            <a:r>
              <a:rPr lang="en-US" dirty="0" smtClean="0"/>
              <a:t> and it is a process of how data is loaded from the source system to the target System.</a:t>
            </a:r>
          </a:p>
          <a:p>
            <a:endParaRPr lang="en-US" dirty="0" smtClean="0"/>
          </a:p>
          <a:p>
            <a:r>
              <a:rPr lang="en-US" dirty="0" smtClean="0"/>
              <a:t>For example, there is a retail store which has different departments like sales, marketing, logistics etc. Each of them is handling the customer information independently, and the way they store that data is quite different. The sales department have stored it by customer’s name, while marketing department by customer id.</a:t>
            </a:r>
          </a:p>
          <a:p>
            <a:r>
              <a:rPr lang="en-US" dirty="0" smtClean="0"/>
              <a:t>Now if they want to check the history of the customer and want to know what the different products he/she bought owing to different marketing campaigns; it would be very tedious.</a:t>
            </a:r>
          </a:p>
          <a:p>
            <a:r>
              <a:rPr lang="en-US" dirty="0" smtClean="0"/>
              <a:t>The solution is to use a Data warehouse to store information from different sources in a uniform structure using ETL.</a:t>
            </a:r>
          </a:p>
          <a:p>
            <a:endParaRPr lang="en-US" dirty="0" smtClean="0"/>
          </a:p>
          <a:p>
            <a:r>
              <a:rPr lang="en-US" dirty="0" smtClean="0"/>
              <a:t>Although ETL stands for Extract, Transform and Load, sometimes we include Cleansing here as well. Sometimes people say they build ECL process, meaning that they are going to have Extraction, Cleansing and Loading.</a:t>
            </a:r>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3</a:t>
            </a:fld>
            <a:endParaRPr lang="en-US"/>
          </a:p>
        </p:txBody>
      </p:sp>
    </p:spTree>
    <p:extLst>
      <p:ext uri="{BB962C8B-B14F-4D97-AF65-F5344CB8AC3E}">
        <p14:creationId xmlns:p14="http://schemas.microsoft.com/office/powerpoint/2010/main" val="19513155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go, we are able to improve an example we showed before. We do not need an utility class to read csv and convert it to Person, we can throw </a:t>
            </a:r>
            <a:r>
              <a:rPr lang="en-US" dirty="0" smtClean="0"/>
              <a:t>it </a:t>
            </a:r>
            <a:r>
              <a:rPr lang="en-US" dirty="0"/>
              <a:t>away</a:t>
            </a:r>
            <a:r>
              <a:rPr lang="en-US" baseline="0" dirty="0"/>
              <a:t>, and apply a schema to our CSV data file. </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31</a:t>
            </a:fld>
            <a:endParaRPr lang="en-US"/>
          </a:p>
        </p:txBody>
      </p:sp>
    </p:spTree>
    <p:extLst>
      <p:ext uri="{BB962C8B-B14F-4D97-AF65-F5344CB8AC3E}">
        <p14:creationId xmlns:p14="http://schemas.microsoft.com/office/powerpoint/2010/main" val="3482986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you have learned:</a:t>
            </a:r>
          </a:p>
          <a:p>
            <a:pPr marL="171450" indent="-171450">
              <a:buFontTx/>
              <a:buChar char="-"/>
            </a:pPr>
            <a:r>
              <a:rPr lang="en-US" dirty="0"/>
              <a:t>What </a:t>
            </a:r>
            <a:r>
              <a:rPr lang="en-US" dirty="0" err="1"/>
              <a:t>DataFrames</a:t>
            </a:r>
            <a:r>
              <a:rPr lang="en-US" dirty="0"/>
              <a:t> and Datasets are</a:t>
            </a:r>
          </a:p>
          <a:p>
            <a:pPr marL="171450" indent="-171450">
              <a:buFontTx/>
              <a:buChar char="-"/>
            </a:pPr>
            <a:r>
              <a:rPr lang="en-US" dirty="0"/>
              <a:t>What </a:t>
            </a:r>
            <a:r>
              <a:rPr lang="en-US" dirty="0" smtClean="0"/>
              <a:t>are</a:t>
            </a:r>
            <a:r>
              <a:rPr lang="en-US" baseline="0" dirty="0" smtClean="0"/>
              <a:t> </a:t>
            </a:r>
            <a:r>
              <a:rPr lang="en-US" dirty="0" smtClean="0"/>
              <a:t>the differences </a:t>
            </a:r>
            <a:r>
              <a:rPr lang="en-US" dirty="0"/>
              <a:t>between </a:t>
            </a:r>
            <a:r>
              <a:rPr lang="en-US" dirty="0" smtClean="0"/>
              <a:t>various </a:t>
            </a:r>
            <a:r>
              <a:rPr lang="en-US" dirty="0"/>
              <a:t>Spark Abstractions</a:t>
            </a:r>
          </a:p>
          <a:p>
            <a:pPr marL="171450" indent="-171450">
              <a:buFontTx/>
              <a:buChar char="-"/>
            </a:pPr>
            <a:r>
              <a:rPr lang="en-US" dirty="0"/>
              <a:t>What Structured API is</a:t>
            </a:r>
          </a:p>
        </p:txBody>
      </p:sp>
      <p:sp>
        <p:nvSpPr>
          <p:cNvPr id="4" name="Slide Number Placeholder 3"/>
          <p:cNvSpPr>
            <a:spLocks noGrp="1"/>
          </p:cNvSpPr>
          <p:nvPr>
            <p:ph type="sldNum" sz="quarter" idx="10"/>
          </p:nvPr>
        </p:nvSpPr>
        <p:spPr/>
        <p:txBody>
          <a:bodyPr/>
          <a:lstStyle/>
          <a:p>
            <a:fld id="{A874FABB-6DBE-47C4-B626-20167906F475}" type="slidenum">
              <a:rPr lang="en-US" smtClean="0"/>
              <a:t>32</a:t>
            </a:fld>
            <a:endParaRPr lang="en-US"/>
          </a:p>
        </p:txBody>
      </p:sp>
    </p:spTree>
    <p:extLst>
      <p:ext uri="{BB962C8B-B14F-4D97-AF65-F5344CB8AC3E}">
        <p14:creationId xmlns:p14="http://schemas.microsoft.com/office/powerpoint/2010/main" val="17027453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already talked about Spark Components, now it is a time to clarify more on Schedulers Spark supports:</a:t>
            </a:r>
          </a:p>
          <a:p>
            <a:pPr marL="171450" indent="-171450">
              <a:buFontTx/>
              <a:buChar char="-"/>
            </a:pPr>
            <a:r>
              <a:rPr lang="en-US" dirty="0"/>
              <a:t>Local scheduler</a:t>
            </a:r>
          </a:p>
          <a:p>
            <a:pPr marL="171450" indent="-171450">
              <a:buFontTx/>
              <a:buChar char="-"/>
            </a:pPr>
            <a:r>
              <a:rPr lang="en-US" dirty="0"/>
              <a:t>Standalone Scheduler</a:t>
            </a:r>
          </a:p>
          <a:p>
            <a:pPr marL="171450" indent="-171450">
              <a:buFontTx/>
              <a:buChar char="-"/>
            </a:pPr>
            <a:r>
              <a:rPr lang="en-US" dirty="0"/>
              <a:t>YARN</a:t>
            </a:r>
          </a:p>
          <a:p>
            <a:pPr marL="171450" indent="-171450">
              <a:buFontTx/>
              <a:buChar char="-"/>
            </a:pPr>
            <a:r>
              <a:rPr lang="en-US" dirty="0"/>
              <a:t>Mesos</a:t>
            </a:r>
          </a:p>
          <a:p>
            <a:pPr marL="171450" indent="-171450">
              <a:buFontTx/>
              <a:buChar char="-"/>
            </a:pPr>
            <a:r>
              <a:rPr lang="en-US" dirty="0"/>
              <a:t>Kubernetes</a:t>
            </a:r>
          </a:p>
        </p:txBody>
      </p:sp>
      <p:sp>
        <p:nvSpPr>
          <p:cNvPr id="4" name="Slide Number Placeholder 3"/>
          <p:cNvSpPr>
            <a:spLocks noGrp="1"/>
          </p:cNvSpPr>
          <p:nvPr>
            <p:ph type="sldNum" sz="quarter" idx="10"/>
          </p:nvPr>
        </p:nvSpPr>
        <p:spPr/>
        <p:txBody>
          <a:bodyPr/>
          <a:lstStyle/>
          <a:p>
            <a:fld id="{A874FABB-6DBE-47C4-B626-20167906F475}" type="slidenum">
              <a:rPr lang="en-US" smtClean="0"/>
              <a:t>34</a:t>
            </a:fld>
            <a:endParaRPr lang="en-US"/>
          </a:p>
        </p:txBody>
      </p:sp>
    </p:spTree>
    <p:extLst>
      <p:ext uri="{BB962C8B-B14F-4D97-AF65-F5344CB8AC3E}">
        <p14:creationId xmlns:p14="http://schemas.microsoft.com/office/powerpoint/2010/main" val="33847433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 all, let’s talk about spark app submission. Here you can see a short command line to submit spark application. spark-submit expects couple of arguments:</a:t>
            </a:r>
          </a:p>
          <a:p>
            <a:pPr marL="171450" indent="-171450">
              <a:buFontTx/>
              <a:buChar char="-"/>
            </a:pPr>
            <a:r>
              <a:rPr lang="en-US" dirty="0"/>
              <a:t>main-class, which is an entry point for our application</a:t>
            </a:r>
          </a:p>
          <a:p>
            <a:pPr marL="171450" indent="-171450">
              <a:buFontTx/>
              <a:buChar char="-"/>
            </a:pPr>
            <a:r>
              <a:rPr lang="en-US" dirty="0"/>
              <a:t>master-</a:t>
            </a:r>
            <a:r>
              <a:rPr lang="en-US" dirty="0" err="1"/>
              <a:t>url</a:t>
            </a:r>
            <a:r>
              <a:rPr lang="en-US" dirty="0"/>
              <a:t>, which is spark master </a:t>
            </a:r>
            <a:r>
              <a:rPr lang="en-US" dirty="0" err="1"/>
              <a:t>url</a:t>
            </a:r>
            <a:endParaRPr lang="en-US" dirty="0"/>
          </a:p>
          <a:p>
            <a:pPr marL="171450" indent="-171450">
              <a:buFontTx/>
              <a:buChar char="-"/>
            </a:pPr>
            <a:r>
              <a:rPr lang="en-US" dirty="0"/>
              <a:t>deploy-mode, whether to deploy our driver on worker nodes (cluster) or locally (client)</a:t>
            </a:r>
          </a:p>
          <a:p>
            <a:pPr marL="171450" indent="-171450">
              <a:buFontTx/>
              <a:buChar char="-"/>
            </a:pPr>
            <a:r>
              <a:rPr lang="en-US" dirty="0"/>
              <a:t>application-jar, which is a path to the jar with our Spark application</a:t>
            </a:r>
          </a:p>
          <a:p>
            <a:pPr marL="171450" indent="-171450">
              <a:buFontTx/>
              <a:buChar char="-"/>
            </a:pPr>
            <a:r>
              <a:rPr lang="en-US" dirty="0"/>
              <a:t>some arguments we would like to be passed to our spark application</a:t>
            </a:r>
          </a:p>
        </p:txBody>
      </p:sp>
      <p:sp>
        <p:nvSpPr>
          <p:cNvPr id="4" name="Slide Number Placeholder 3"/>
          <p:cNvSpPr>
            <a:spLocks noGrp="1"/>
          </p:cNvSpPr>
          <p:nvPr>
            <p:ph type="sldNum" sz="quarter" idx="10"/>
          </p:nvPr>
        </p:nvSpPr>
        <p:spPr/>
        <p:txBody>
          <a:bodyPr/>
          <a:lstStyle/>
          <a:p>
            <a:fld id="{A874FABB-6DBE-47C4-B626-20167906F475}" type="slidenum">
              <a:rPr lang="en-US" smtClean="0"/>
              <a:t>35</a:t>
            </a:fld>
            <a:endParaRPr lang="en-US"/>
          </a:p>
        </p:txBody>
      </p:sp>
    </p:spTree>
    <p:extLst>
      <p:ext uri="{BB962C8B-B14F-4D97-AF65-F5344CB8AC3E}">
        <p14:creationId xmlns:p14="http://schemas.microsoft.com/office/powerpoint/2010/main" val="917772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basic spark submission command line options, their meaning and default values.</a:t>
            </a:r>
          </a:p>
        </p:txBody>
      </p:sp>
      <p:sp>
        <p:nvSpPr>
          <p:cNvPr id="4" name="Slide Number Placeholder 3"/>
          <p:cNvSpPr>
            <a:spLocks noGrp="1"/>
          </p:cNvSpPr>
          <p:nvPr>
            <p:ph type="sldNum" sz="quarter" idx="10"/>
          </p:nvPr>
        </p:nvSpPr>
        <p:spPr/>
        <p:txBody>
          <a:bodyPr/>
          <a:lstStyle/>
          <a:p>
            <a:fld id="{A874FABB-6DBE-47C4-B626-20167906F475}" type="slidenum">
              <a:rPr lang="en-US" smtClean="0"/>
              <a:t>36</a:t>
            </a:fld>
            <a:endParaRPr lang="en-US"/>
          </a:p>
        </p:txBody>
      </p:sp>
    </p:spTree>
    <p:extLst>
      <p:ext uri="{BB962C8B-B14F-4D97-AF65-F5344CB8AC3E}">
        <p14:creationId xmlns:p14="http://schemas.microsoft.com/office/powerpoint/2010/main" val="473459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Except for already mentioned options, there are much more; here we see some of the options which help us to control memory and cores used; we can also pass some files, extra jars, and even give a human readable name to our application.</a:t>
            </a:r>
          </a:p>
        </p:txBody>
      </p:sp>
      <p:sp>
        <p:nvSpPr>
          <p:cNvPr id="4" name="Slide Number Placeholder 3"/>
          <p:cNvSpPr>
            <a:spLocks noGrp="1"/>
          </p:cNvSpPr>
          <p:nvPr>
            <p:ph type="sldNum" sz="quarter" idx="10"/>
          </p:nvPr>
        </p:nvSpPr>
        <p:spPr/>
        <p:txBody>
          <a:bodyPr/>
          <a:lstStyle/>
          <a:p>
            <a:fld id="{A874FABB-6DBE-47C4-B626-20167906F475}" type="slidenum">
              <a:rPr lang="en-US" smtClean="0"/>
              <a:t>37</a:t>
            </a:fld>
            <a:endParaRPr lang="en-US"/>
          </a:p>
        </p:txBody>
      </p:sp>
    </p:spTree>
    <p:extLst>
      <p:ext uri="{BB962C8B-B14F-4D97-AF65-F5344CB8AC3E}">
        <p14:creationId xmlns:p14="http://schemas.microsoft.com/office/powerpoint/2010/main" val="15183434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different ways to set master </a:t>
            </a:r>
            <a:r>
              <a:rPr lang="en-US" dirty="0" err="1"/>
              <a:t>url</a:t>
            </a:r>
            <a:r>
              <a:rPr lang="en-US" dirty="0"/>
              <a:t>. All depends on what our Scheduler is. In simplest case, we use a local scheduler, then we have many options on how to schedule out resources locally: we can limit it to one thread, assign a specific number of threads, or give all the possible cores.</a:t>
            </a:r>
          </a:p>
          <a:p>
            <a:endParaRPr lang="en-US" dirty="0"/>
          </a:p>
          <a:p>
            <a:r>
              <a:rPr lang="en-US" dirty="0"/>
              <a:t>We can set spark standalone master, whose port by default is 7077</a:t>
            </a:r>
          </a:p>
          <a:p>
            <a:endParaRPr lang="en-US" dirty="0"/>
          </a:p>
          <a:p>
            <a:r>
              <a:rPr lang="en-US" dirty="0"/>
              <a:t>Mesos uses 5050 by default; if Mesos uses Zookeeper then we use </a:t>
            </a:r>
            <a:r>
              <a:rPr lang="en-US" sz="900" dirty="0" err="1"/>
              <a:t>mesos</a:t>
            </a:r>
            <a:r>
              <a:rPr lang="en-US" sz="900" dirty="0"/>
              <a:t>://</a:t>
            </a:r>
            <a:r>
              <a:rPr lang="en-US" sz="900" dirty="0" err="1"/>
              <a:t>zk</a:t>
            </a:r>
            <a:r>
              <a:rPr lang="en-US" sz="900" dirty="0"/>
              <a:t>://.... </a:t>
            </a:r>
          </a:p>
          <a:p>
            <a:endParaRPr lang="en-US" sz="900" dirty="0"/>
          </a:p>
          <a:p>
            <a:r>
              <a:rPr lang="en-US" sz="900" dirty="0"/>
              <a:t>We can also pass Kubernetes as a master scheduler. Note that Kubernetes client mode is not supported, but planned for future releases.</a:t>
            </a:r>
            <a:endParaRPr lang="en-US" dirty="0"/>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38</a:t>
            </a:fld>
            <a:endParaRPr lang="en-US"/>
          </a:p>
        </p:txBody>
      </p:sp>
    </p:spTree>
    <p:extLst>
      <p:ext uri="{BB962C8B-B14F-4D97-AF65-F5344CB8AC3E}">
        <p14:creationId xmlns:p14="http://schemas.microsoft.com/office/powerpoint/2010/main" val="34939028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local mode (or pseudo-cluster) is a non-distributed single-JVM deployment mode. Spark spawns all the execution components - driver, executor, </a:t>
            </a:r>
            <a:r>
              <a:rPr lang="en-US" dirty="0" err="1"/>
              <a:t>LocalSchedulerBackend</a:t>
            </a:r>
            <a:r>
              <a:rPr lang="en-US" dirty="0"/>
              <a:t>, and master - in the same single JVM. The default parallelism is the number of threads as specified in the master URL. This is the only mode where a driver is used for execution.</a:t>
            </a:r>
          </a:p>
          <a:p>
            <a:endParaRPr lang="en-US" dirty="0"/>
          </a:p>
          <a:p>
            <a:r>
              <a:rPr lang="en-US" dirty="0"/>
              <a:t>The local mode is very convenient for testing, debugging or demonstration purposes as it requires no earlier setup to launch Spark applications. </a:t>
            </a:r>
          </a:p>
          <a:p>
            <a:endParaRPr lang="en-US" dirty="0"/>
          </a:p>
          <a:p>
            <a:r>
              <a:rPr lang="en-US" dirty="0"/>
              <a:t>Tasks are not re-executed on failure in local mode (unless local-with-retries master URL is used).</a:t>
            </a:r>
          </a:p>
        </p:txBody>
      </p:sp>
      <p:sp>
        <p:nvSpPr>
          <p:cNvPr id="4" name="Slide Number Placeholder 3"/>
          <p:cNvSpPr>
            <a:spLocks noGrp="1"/>
          </p:cNvSpPr>
          <p:nvPr>
            <p:ph type="sldNum" sz="quarter" idx="10"/>
          </p:nvPr>
        </p:nvSpPr>
        <p:spPr/>
        <p:txBody>
          <a:bodyPr/>
          <a:lstStyle/>
          <a:p>
            <a:fld id="{A874FABB-6DBE-47C4-B626-20167906F475}" type="slidenum">
              <a:rPr lang="en-US" smtClean="0"/>
              <a:t>39</a:t>
            </a:fld>
            <a:endParaRPr lang="en-US"/>
          </a:p>
        </p:txBody>
      </p:sp>
    </p:spTree>
    <p:extLst>
      <p:ext uri="{BB962C8B-B14F-4D97-AF65-F5344CB8AC3E}">
        <p14:creationId xmlns:p14="http://schemas.microsoft.com/office/powerpoint/2010/main" val="932880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talking about cluster managers, let’s step back a bit and talk about what cluster manager is and its possible implementations.</a:t>
            </a:r>
          </a:p>
          <a:p>
            <a:endParaRPr lang="en-US" dirty="0"/>
          </a:p>
          <a:p>
            <a:r>
              <a:rPr lang="en-US" dirty="0"/>
              <a:t>A cluster manager provides centralized management of a cluster, enabling streamlined deployment of core services over the cluster and their subsequent monitoring. There are couple of ways how scheduler can work:</a:t>
            </a:r>
          </a:p>
          <a:p>
            <a:endParaRPr lang="en-US" dirty="0"/>
          </a:p>
          <a:p>
            <a:pPr marL="228600" indent="-228600">
              <a:buAutoNum type="arabicPeriod"/>
            </a:pPr>
            <a:r>
              <a:rPr lang="en-US" b="1" dirty="0"/>
              <a:t>Monolithic</a:t>
            </a:r>
            <a:r>
              <a:rPr lang="en-US" dirty="0"/>
              <a:t> – a single scheduler process runs on one machine, and assigns tasks to machines. All workloads are handled by the same scheduler, and all tasks run through the same scheduling logic. </a:t>
            </a:r>
            <a:endParaRPr lang="en-US" dirty="0" smtClean="0"/>
          </a:p>
          <a:p>
            <a:pPr marL="0" indent="0">
              <a:buNone/>
            </a:pPr>
            <a:r>
              <a:rPr lang="en-US" dirty="0" smtClean="0"/>
              <a:t>Drawbacks</a:t>
            </a:r>
            <a:r>
              <a:rPr lang="en-US" dirty="0"/>
              <a:t>:</a:t>
            </a:r>
          </a:p>
          <a:p>
            <a:pPr marL="685800" lvl="1" indent="-228600">
              <a:buAutoNum type="arabicPeriod"/>
            </a:pPr>
            <a:r>
              <a:rPr lang="en-US" dirty="0"/>
              <a:t>It is quite reasonable to expect a scheduler to treat long-running service jobs and batch analytics jobs differently. </a:t>
            </a:r>
          </a:p>
          <a:p>
            <a:pPr marL="685800" lvl="1" indent="-228600">
              <a:buAutoNum type="arabicPeriod"/>
            </a:pPr>
            <a:r>
              <a:rPr lang="en-US" dirty="0"/>
              <a:t>Since different applications have different needs, supporting them all keeps adding features to the scheduler, increasing the complexity of its logic and implementation. </a:t>
            </a:r>
          </a:p>
          <a:p>
            <a:pPr marL="685800" lvl="1" indent="-228600">
              <a:buAutoNum type="arabicPeriod"/>
            </a:pPr>
            <a:r>
              <a:rPr lang="en-US" dirty="0"/>
              <a:t>The order in which the scheduler processes tasks becomes an issue: queueing effects (e.g., head-of-line blocking) and backlog can become an issue unless the scheduler is carefully designed. </a:t>
            </a:r>
          </a:p>
          <a:p>
            <a:pPr marL="228600" indent="-228600">
              <a:buAutoNum type="arabicPeriod"/>
            </a:pPr>
            <a:r>
              <a:rPr lang="en-US" b="1" dirty="0"/>
              <a:t>Two-level scheduling architectures</a:t>
            </a:r>
            <a:r>
              <a:rPr lang="en-US" dirty="0"/>
              <a:t> address this problem by separating the concerns of </a:t>
            </a:r>
            <a:r>
              <a:rPr lang="en-US" i="1" dirty="0"/>
              <a:t>resource allocation</a:t>
            </a:r>
            <a:r>
              <a:rPr lang="en-US" dirty="0"/>
              <a:t> and </a:t>
            </a:r>
            <a:r>
              <a:rPr lang="en-US" i="1" dirty="0"/>
              <a:t>task placement. </a:t>
            </a:r>
            <a:r>
              <a:rPr lang="en-US" dirty="0"/>
              <a:t>This allows the task placement logic to be tailored towards specific applications, but also maintains the ability to share the cluster between them. Drawbacks:</a:t>
            </a:r>
          </a:p>
          <a:p>
            <a:pPr marL="685800" lvl="1" indent="-228600">
              <a:buAutoNum type="arabicPeriod"/>
            </a:pPr>
            <a:r>
              <a:rPr lang="en-US" i="1" dirty="0"/>
              <a:t>Priority preemption</a:t>
            </a:r>
            <a:r>
              <a:rPr lang="en-US" dirty="0"/>
              <a:t> (higher priority tasks kick out lower priority </a:t>
            </a:r>
            <a:r>
              <a:rPr lang="en-US" dirty="0" smtClean="0"/>
              <a:t>tasks) </a:t>
            </a:r>
            <a:r>
              <a:rPr lang="en-US" dirty="0"/>
              <a:t>becomes difficult to implement: in an offer-based model, the resources occupied by running tasks aren't visible to the upper-level schedulers; in a request-based model, the lower-level resource manager must understand the preemption policy (which may be application-dependent). </a:t>
            </a:r>
          </a:p>
          <a:p>
            <a:pPr marL="685800" lvl="1" indent="-228600">
              <a:buAutoNum type="arabicPeriod"/>
            </a:pPr>
            <a:r>
              <a:rPr lang="en-US" dirty="0"/>
              <a:t>Schedulers are unable to consider </a:t>
            </a:r>
            <a:r>
              <a:rPr lang="en-US" i="1" dirty="0"/>
              <a:t>interference from running workloads</a:t>
            </a:r>
            <a:r>
              <a:rPr lang="en-US" dirty="0"/>
              <a:t> that may degrade resource quality (e.g., "noisy neighbors" that saturate I/O bandwidth), since they cannot see them. </a:t>
            </a:r>
          </a:p>
          <a:p>
            <a:pPr marL="685800" lvl="1" indent="-228600">
              <a:buAutoNum type="arabicPeriod"/>
            </a:pPr>
            <a:r>
              <a:rPr lang="en-US" dirty="0"/>
              <a:t>Application-specific schedulers care about many different aspects of the underlying resources, but their only means of choosing resources is the offer/request interface with the resource manager. This interface can easily become quite complex. </a:t>
            </a:r>
          </a:p>
          <a:p>
            <a:pPr marL="228600" indent="-228600">
              <a:buAutoNum type="arabicPeriod"/>
            </a:pPr>
            <a:r>
              <a:rPr lang="en-US" b="1" dirty="0"/>
              <a:t>Shared-state architectures </a:t>
            </a:r>
            <a:r>
              <a:rPr lang="en-US" dirty="0"/>
              <a:t>address this by moving to a semi-distributed model, in which multiple replicas of cluster state are independently updated by application-level schedulers. After the change is applied locally, the scheduler issues an optimistically concurrent transaction to update the shared cluster state. This transaction may fail, of course: another scheduler may have made a conflicting change in the meantime. Drawbacks: </a:t>
            </a:r>
          </a:p>
          <a:p>
            <a:pPr marL="685800" lvl="1" indent="-228600">
              <a:buAutoNum type="arabicPeriod"/>
            </a:pPr>
            <a:r>
              <a:rPr lang="en-US" dirty="0"/>
              <a:t>they must work with stale information (unlike a centralized scheduler)</a:t>
            </a:r>
          </a:p>
          <a:p>
            <a:pPr marL="685800" lvl="1" indent="-228600">
              <a:buAutoNum type="arabicPeriod"/>
            </a:pPr>
            <a:r>
              <a:rPr lang="en-US" dirty="0"/>
              <a:t>They may experience degraded scheduler performance under high contention (although this can apply to other architectures as well).</a:t>
            </a:r>
          </a:p>
          <a:p>
            <a:pPr marL="114300" lvl="0" indent="0">
              <a:buNone/>
            </a:pPr>
            <a:endParaRPr lang="en-US" dirty="0"/>
          </a:p>
          <a:p>
            <a:pPr marL="114300" lvl="0" indent="0">
              <a:buNone/>
            </a:pPr>
            <a:r>
              <a:rPr lang="en-US" dirty="0"/>
              <a:t>Although Spark supports different schedulers, there has been no </a:t>
            </a:r>
            <a:r>
              <a:rPr lang="en-US" dirty="0" smtClean="0"/>
              <a:t>supported Shared </a:t>
            </a:r>
            <a:r>
              <a:rPr lang="en-US" dirty="0"/>
              <a:t>State Scheduler </a:t>
            </a:r>
            <a:r>
              <a:rPr lang="en-US" dirty="0" smtClean="0"/>
              <a:t>…</a:t>
            </a:r>
            <a:endParaRPr lang="en-US" dirty="0"/>
          </a:p>
          <a:p>
            <a:pPr marL="685800" lvl="1" indent="-228600">
              <a:buAutoNum type="arabicPeriod"/>
            </a:pPr>
            <a:endParaRPr lang="en-US" dirty="0"/>
          </a:p>
          <a:p>
            <a:pPr marL="114300" lvl="0" indent="0">
              <a:buNone/>
            </a:pPr>
            <a:r>
              <a:rPr lang="en-US" dirty="0"/>
              <a:t>SOURCES:</a:t>
            </a:r>
          </a:p>
          <a:p>
            <a:pPr marL="285750" lvl="0" indent="-171450">
              <a:buFontTx/>
              <a:buChar char="-"/>
            </a:pPr>
            <a:r>
              <a:rPr lang="en-US" dirty="0"/>
              <a:t>http://www.bigdatapatterns.org/mechanisms/cluster_manager</a:t>
            </a:r>
          </a:p>
          <a:p>
            <a:pPr marL="285750" lvl="0" indent="-171450">
              <a:buFontTx/>
              <a:buChar char="-"/>
            </a:pPr>
            <a:r>
              <a:rPr lang="en-US" dirty="0"/>
              <a:t>http://www.firmament.io/blog/scheduler-architectures.html</a:t>
            </a:r>
          </a:p>
          <a:p>
            <a:pPr marL="285750" lvl="0" indent="-171450">
              <a:buFontTx/>
              <a:buChar char="-"/>
            </a:pPr>
            <a:r>
              <a:rPr lang="en-US" dirty="0"/>
              <a:t>https://www.cl.cam.ac.uk/research/srg/netos/camsas/blog/2016-03-09-scheduler-architectures.html</a:t>
            </a:r>
          </a:p>
        </p:txBody>
      </p:sp>
      <p:sp>
        <p:nvSpPr>
          <p:cNvPr id="4" name="Slide Number Placeholder 3"/>
          <p:cNvSpPr>
            <a:spLocks noGrp="1"/>
          </p:cNvSpPr>
          <p:nvPr>
            <p:ph type="sldNum" sz="quarter" idx="10"/>
          </p:nvPr>
        </p:nvSpPr>
        <p:spPr/>
        <p:txBody>
          <a:bodyPr/>
          <a:lstStyle/>
          <a:p>
            <a:fld id="{A874FABB-6DBE-47C4-B626-20167906F475}" type="slidenum">
              <a:rPr lang="en-US" smtClean="0"/>
              <a:t>40</a:t>
            </a:fld>
            <a:endParaRPr lang="en-US"/>
          </a:p>
        </p:txBody>
      </p:sp>
    </p:spTree>
    <p:extLst>
      <p:ext uri="{BB962C8B-B14F-4D97-AF65-F5344CB8AC3E}">
        <p14:creationId xmlns:p14="http://schemas.microsoft.com/office/powerpoint/2010/main" val="28511451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Spark Standalone cluster manager is a simple cluster manager available as part of the Spark distribution. It has HA for the master, is resilient to worker failures, has capabilities for managing resources per application, and can run alongside of an existing Hadoop deployment and access HDFS (Hadoop Distributed File System) data. The distribution includes scripts to make it easy to deploy either locally or in the cloud on Amazon EC2. </a:t>
            </a:r>
          </a:p>
          <a:p>
            <a:endParaRPr lang="en-US" dirty="0" smtClean="0"/>
          </a:p>
          <a:p>
            <a:r>
              <a:rPr lang="en-US" dirty="0" smtClean="0"/>
              <a:t>Standalone cluster manager follows </a:t>
            </a:r>
            <a:r>
              <a:rPr lang="en-US" b="1" dirty="0" smtClean="0"/>
              <a:t>Monolithic</a:t>
            </a:r>
            <a:r>
              <a:rPr lang="en-US" b="1" baseline="0" dirty="0" smtClean="0"/>
              <a:t> Scheduler Architecture </a:t>
            </a:r>
            <a:r>
              <a:rPr lang="en-US" baseline="0" dirty="0" smtClean="0"/>
              <a:t>and uses </a:t>
            </a:r>
            <a:r>
              <a:rPr lang="en-US" dirty="0" smtClean="0"/>
              <a:t>a simple FIFO scheduler for applications. By default, each application uses all the available nodes in the cluster. The number of nodes can be limited per application, per user, or globally. Other resources, such as memory, </a:t>
            </a:r>
            <a:r>
              <a:rPr lang="en-US" dirty="0" err="1" smtClean="0"/>
              <a:t>cpus</a:t>
            </a:r>
            <a:r>
              <a:rPr lang="en-US" dirty="0" smtClean="0"/>
              <a:t>, etc. can be controlled via the application’s </a:t>
            </a:r>
            <a:r>
              <a:rPr lang="en-US" i="1" dirty="0" err="1" smtClean="0"/>
              <a:t>SparkConf</a:t>
            </a:r>
            <a:r>
              <a:rPr lang="en-US" i="1" dirty="0" smtClean="0"/>
              <a:t> </a:t>
            </a:r>
            <a:r>
              <a:rPr lang="en-US" dirty="0" smtClean="0"/>
              <a:t>object.</a:t>
            </a:r>
          </a:p>
          <a:p>
            <a:endParaRPr lang="en-US" dirty="0" smtClean="0"/>
          </a:p>
          <a:p>
            <a:r>
              <a:rPr lang="en-US" dirty="0" smtClean="0"/>
              <a:t>For standalone clusters, Spark currently supports two deploy modes. In client mode, the driver is launched in the same process as the client that submits the application. In cluster mode, however, the driver is launched from one of the Worker processes inside the cluster, and the client process exits as soon as it fulfills its responsibility of submitting the application without waiting for the application to finish.</a:t>
            </a:r>
          </a:p>
          <a:p>
            <a:endParaRPr lang="en-US" dirty="0" smtClean="0"/>
          </a:p>
          <a:p>
            <a:r>
              <a:rPr lang="en-US" dirty="0" smtClean="0"/>
              <a:t>SOURCES: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dirty="0" smtClean="0"/>
              <a:t>http://progexc.blogspot.com/2015/09/hacking-and-bending-spark-standalones.html</a:t>
            </a:r>
          </a:p>
          <a:p>
            <a:pPr marL="171450" indent="-171450">
              <a:buFontTx/>
              <a:buChar char="-"/>
            </a:pPr>
            <a:r>
              <a:rPr lang="en-US" dirty="0" smtClean="0"/>
              <a:t>https://spark.apache.org/docs/latest/spark-standalone.html</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41</a:t>
            </a:fld>
            <a:endParaRPr lang="en-US"/>
          </a:p>
        </p:txBody>
      </p:sp>
    </p:spTree>
    <p:extLst>
      <p:ext uri="{BB962C8B-B14F-4D97-AF65-F5344CB8AC3E}">
        <p14:creationId xmlns:p14="http://schemas.microsoft.com/office/powerpoint/2010/main" val="3212673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Extraction step is:</a:t>
            </a:r>
          </a:p>
          <a:p>
            <a:pPr marL="171450" indent="-171450">
              <a:buFontTx/>
              <a:buChar char="-"/>
            </a:pPr>
            <a:r>
              <a:rPr lang="en-US" dirty="0" smtClean="0"/>
              <a:t>Identify Data Source(s)</a:t>
            </a:r>
          </a:p>
          <a:p>
            <a:pPr marL="171450" indent="-171450">
              <a:buFontTx/>
              <a:buChar char="-"/>
            </a:pPr>
            <a:r>
              <a:rPr lang="en-US" dirty="0" smtClean="0"/>
              <a:t>Determine the Frequency and number of Generations planned to be kept</a:t>
            </a:r>
          </a:p>
          <a:p>
            <a:pPr marL="171450" indent="-171450">
              <a:buFontTx/>
              <a:buChar char="-"/>
            </a:pPr>
            <a:r>
              <a:rPr lang="en-US" dirty="0" smtClean="0"/>
              <a:t>Determine the Format of data to be extracted</a:t>
            </a:r>
          </a:p>
          <a:p>
            <a:pPr marL="171450" indent="-171450">
              <a:buFontTx/>
              <a:buChar char="-"/>
            </a:pPr>
            <a:r>
              <a:rPr lang="en-US" dirty="0" smtClean="0"/>
              <a:t>Determine the Size of data to be extracted</a:t>
            </a:r>
          </a:p>
          <a:p>
            <a:pPr marL="171450" indent="-171450">
              <a:buFontTx/>
              <a:buChar char="-"/>
            </a:pPr>
            <a:endParaRPr lang="en-US" dirty="0" smtClean="0"/>
          </a:p>
          <a:p>
            <a:r>
              <a:rPr lang="en-US" dirty="0" smtClean="0"/>
              <a:t>Similarly, the purpose of Data Loading is:</a:t>
            </a:r>
          </a:p>
          <a:p>
            <a:pPr marL="171450" indent="-171450">
              <a:buFontTx/>
              <a:buChar char="-"/>
            </a:pPr>
            <a:r>
              <a:rPr lang="en-US" dirty="0" smtClean="0"/>
              <a:t>Identify Target System(s)</a:t>
            </a:r>
          </a:p>
          <a:p>
            <a:pPr marL="171450" indent="-171450">
              <a:buFontTx/>
              <a:buChar char="-"/>
            </a:pPr>
            <a:r>
              <a:rPr lang="en-US" dirty="0" smtClean="0"/>
              <a:t>Determine the Frequency and number of Generations planned to be kept</a:t>
            </a:r>
          </a:p>
          <a:p>
            <a:pPr marL="171450" indent="-171450">
              <a:buFontTx/>
              <a:buChar char="-"/>
            </a:pPr>
            <a:r>
              <a:rPr lang="en-US" dirty="0" smtClean="0"/>
              <a:t>Determine the Format of the data to load</a:t>
            </a:r>
          </a:p>
          <a:p>
            <a:pPr marL="171450" indent="-171450">
              <a:buFontTx/>
              <a:buChar char="-"/>
            </a:pPr>
            <a:r>
              <a:rPr lang="en-US" dirty="0" smtClean="0"/>
              <a:t>Determine the Size of the data to load</a:t>
            </a:r>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a:t>
            </a:fld>
            <a:endParaRPr lang="en-US"/>
          </a:p>
        </p:txBody>
      </p:sp>
    </p:spTree>
    <p:extLst>
      <p:ext uri="{BB962C8B-B14F-4D97-AF65-F5344CB8AC3E}">
        <p14:creationId xmlns:p14="http://schemas.microsoft.com/office/powerpoint/2010/main" val="20905615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Hadoop YARN, a distributed computing framework for job scheduling and cluster resource management, has HA for masters and slaves, support for Docker containers in non-secure mode,</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YARN manager is a</a:t>
            </a:r>
            <a:r>
              <a:rPr lang="en-US" baseline="0" dirty="0"/>
              <a:t> Two-Level Scheduler Architecture with limited implementation (YARN kind of shares features of Monolithic and Two-Level architectures).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a:t>Application-level logic cannot choose resources (unless it requests much more that it needs from the resource manager)</a:t>
            </a:r>
            <a:r>
              <a:rPr lang="en-US" dirty="0"/>
              <a:t>, but it can only place application-level "tasks" to pre-existing containers that represent cluster-level tasks.</a:t>
            </a:r>
            <a:br>
              <a:rPr lang="en-US" dirty="0"/>
            </a:br>
            <a:r>
              <a:rPr lang="en-US" dirty="0"/>
              <a:t>This is a good fit for a system like Hadoop MapReduce, in which application-level tasks (maps and reduces) must be assigned to a dynamic collection of workers in an application-specific way (e.g., optimized for data locality and per-job). It is less suited to building a more general, multi-application scheduler on top – for example, a service scheduler like the "Marathon" framework for </a:t>
            </a:r>
            <a:r>
              <a:rPr lang="en-US" dirty="0" err="1"/>
              <a:t>Mesos</a:t>
            </a:r>
            <a:r>
              <a:rPr lang="en-US" dirty="0"/>
              <a:t>.</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a:p>
            <a:r>
              <a:rPr lang="en-US" dirty="0"/>
              <a:t>YARN is optimized for scheduling Hadoop jobs, which are historically (and still typically) batch jobs with long run times. This means that YARN was </a:t>
            </a:r>
            <a:r>
              <a:rPr lang="en-US" dirty="0" smtClean="0"/>
              <a:t>neither </a:t>
            </a:r>
            <a:r>
              <a:rPr lang="en-US" dirty="0"/>
              <a:t>designed for long-running services, nor for short-lived interactive queries (like small and fast Spark jobs), and while it’s possible to have it schedule other kinds of workloads, this is not an ideal model. The resource demands, execution model, and architectural demands of MapReduce are very different from those of long-running services, such as web servers or SOA applications, or real-time workloads like those of Spark or Storm. Also, YARN was designed for stateless batch jobs that can be restarted easily if they fail. It does not handle running stateful services like distributed file systems or databases. While YARN’s monolithic scheduler could theoretically evolve to handle different types of workloads (by merging new algorithms upstream into the scheduling code), this is not a lightweight model to support a growing number of current and future scheduling algorithms.</a:t>
            </a:r>
          </a:p>
          <a:p>
            <a:endParaRPr lang="en-US" dirty="0"/>
          </a:p>
          <a:p>
            <a:r>
              <a:rPr lang="en-US" dirty="0"/>
              <a:t>SOURCES: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dirty="0"/>
              <a:t>https://www.safaribooksonline.com/library/view/hadoop-the-definitive/9781491901687/ch04.html</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dirty="0"/>
              <a:t>https://www.oreilly.com/ideas/a-tale-of-two-clusters-mesos-and-yarn</a:t>
            </a:r>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42</a:t>
            </a:fld>
            <a:endParaRPr lang="en-US"/>
          </a:p>
        </p:txBody>
      </p:sp>
    </p:spTree>
    <p:extLst>
      <p:ext uri="{BB962C8B-B14F-4D97-AF65-F5344CB8AC3E}">
        <p14:creationId xmlns:p14="http://schemas.microsoft.com/office/powerpoint/2010/main" val="13582651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deploy modes that can be used to launch Spark applications on YARN. In cluster mode, the Spark driver runs inside an application master process which is managed by YARN on the cluster, and the client can go away after initiating the application</a:t>
            </a:r>
          </a:p>
          <a:p>
            <a:endParaRPr lang="en-US" dirty="0" smtClean="0"/>
          </a:p>
          <a:p>
            <a:r>
              <a:rPr lang="en-US" dirty="0" smtClean="0"/>
              <a:t>SOURCES: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dirty="0" smtClean="0"/>
              <a:t>- https://spark.apache.org/docs/latest/running-on-yarn.html</a:t>
            </a:r>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43</a:t>
            </a:fld>
            <a:endParaRPr lang="en-US"/>
          </a:p>
        </p:txBody>
      </p:sp>
    </p:spTree>
    <p:extLst>
      <p:ext uri="{BB962C8B-B14F-4D97-AF65-F5344CB8AC3E}">
        <p14:creationId xmlns:p14="http://schemas.microsoft.com/office/powerpoint/2010/main" val="31425195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client mode, the driver runs in the client process, and the application master is only used for requesting resources from YARN.</a:t>
            </a:r>
          </a:p>
          <a:p>
            <a:endParaRPr lang="en-US" dirty="0"/>
          </a:p>
          <a:p>
            <a:r>
              <a:rPr lang="en-US" dirty="0"/>
              <a:t>So YARN</a:t>
            </a:r>
            <a:r>
              <a:rPr lang="en-US" baseline="0" dirty="0"/>
              <a:t> supports client and cluster deployment models. To choose which one to use we need to understand where we are comparing to the Spark Cluster: </a:t>
            </a:r>
          </a:p>
          <a:p>
            <a:pPr marL="171450" indent="-171450">
              <a:buFontTx/>
              <a:buChar char="-"/>
            </a:pPr>
            <a:r>
              <a:rPr lang="en-US" baseline="0" dirty="0"/>
              <a:t>In the same network (so client model can be good: </a:t>
            </a:r>
            <a:r>
              <a:rPr lang="en-US" dirty="0"/>
              <a:t>the driver is launched directly within the spark-submit process which acts as a client to the cluster</a:t>
            </a:r>
            <a:r>
              <a:rPr lang="en-US" baseline="0" dirty="0"/>
              <a:t>)</a:t>
            </a:r>
          </a:p>
          <a:p>
            <a:pPr marL="171450" indent="-171450">
              <a:buFontTx/>
              <a:buChar char="-"/>
            </a:pPr>
            <a:r>
              <a:rPr lang="en-US" baseline="0" dirty="0"/>
              <a:t>Out of the cluster network (cluster model can fit better </a:t>
            </a:r>
            <a:r>
              <a:rPr lang="en-US" dirty="0"/>
              <a:t>to minimize network latency between the drivers and the executors and </a:t>
            </a:r>
            <a:r>
              <a:rPr lang="en-US" b="0" dirty="0"/>
              <a:t>it is less vulnerable to remote disconnects crashing the driver and the entire spark job</a:t>
            </a:r>
            <a:r>
              <a:rPr lang="en-US" baseline="0" dirty="0"/>
              <a:t>)</a:t>
            </a:r>
            <a:endParaRPr lang="en-US" dirty="0"/>
          </a:p>
          <a:p>
            <a:endParaRPr lang="en-US" dirty="0"/>
          </a:p>
          <a:p>
            <a:r>
              <a:rPr lang="en-US" dirty="0"/>
              <a:t>SOURCES:</a:t>
            </a:r>
          </a:p>
          <a:p>
            <a:pPr marL="171450" indent="-171450">
              <a:buFontTx/>
              <a:buChar char="-"/>
            </a:pPr>
            <a:r>
              <a:rPr lang="en-US" dirty="0"/>
              <a:t>https://spark.apache.org/docs/latest/running-on-yarn.html</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dirty="0"/>
              <a:t>https://banzaicloud.com/blog/spark-k8s-scheduler/</a:t>
            </a:r>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44</a:t>
            </a:fld>
            <a:endParaRPr lang="en-US"/>
          </a:p>
        </p:txBody>
      </p:sp>
    </p:spTree>
    <p:extLst>
      <p:ext uri="{BB962C8B-B14F-4D97-AF65-F5344CB8AC3E}">
        <p14:creationId xmlns:p14="http://schemas.microsoft.com/office/powerpoint/2010/main" val="1766819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whole flow, </a:t>
            </a:r>
            <a:r>
              <a:rPr lang="en-US" dirty="0" smtClean="0"/>
              <a:t>of what </a:t>
            </a:r>
            <a:r>
              <a:rPr lang="en-US" dirty="0"/>
              <a:t>happens when we submit a Spark application in cluster mode using YARN cluster manager. First YARN resource manager launches Application master in YARN container. That master requests some resources, launches containers with them and launches spark executers inside. These executers are registered with the Driver and Spark is good to run tasks.</a:t>
            </a:r>
          </a:p>
          <a:p>
            <a:endParaRPr lang="en-US" dirty="0"/>
          </a:p>
          <a:p>
            <a:r>
              <a:rPr lang="en-US" dirty="0"/>
              <a:t>SOURCES:</a:t>
            </a:r>
          </a:p>
          <a:p>
            <a:pPr marL="171450" indent="-171450">
              <a:buFontTx/>
              <a:buChar char="-"/>
            </a:pPr>
            <a:r>
              <a:rPr lang="en-US" dirty="0"/>
              <a:t>https://aws.amazon.com/blogs/big-data/submitting-user-applications-with-spark-submit/</a:t>
            </a:r>
          </a:p>
          <a:p>
            <a:pPr marL="0" indent="0">
              <a:buFontTx/>
              <a:buNone/>
            </a:pP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45</a:t>
            </a:fld>
            <a:endParaRPr lang="en-US"/>
          </a:p>
        </p:txBody>
      </p:sp>
    </p:spTree>
    <p:extLst>
      <p:ext uri="{BB962C8B-B14F-4D97-AF65-F5344CB8AC3E}">
        <p14:creationId xmlns:p14="http://schemas.microsoft.com/office/powerpoint/2010/main" val="25844264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flow of what happens when we submit in client mode using YARN, but the only difference is that Driver runs on the client node.</a:t>
            </a:r>
          </a:p>
          <a:p>
            <a:endParaRPr lang="en-US" dirty="0"/>
          </a:p>
          <a:p>
            <a:r>
              <a:rPr lang="en-US" dirty="0"/>
              <a:t>SOURCES:</a:t>
            </a:r>
          </a:p>
          <a:p>
            <a:pPr marL="171450" indent="-171450">
              <a:buFontTx/>
              <a:buChar char="-"/>
            </a:pPr>
            <a:r>
              <a:rPr lang="en-US" dirty="0"/>
              <a:t>https://aws.amazon.com/blogs/big-data/submitting-user-applications-with-spark-submit/</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46</a:t>
            </a:fld>
            <a:endParaRPr lang="en-US"/>
          </a:p>
        </p:txBody>
      </p:sp>
    </p:spTree>
    <p:extLst>
      <p:ext uri="{BB962C8B-B14F-4D97-AF65-F5344CB8AC3E}">
        <p14:creationId xmlns:p14="http://schemas.microsoft.com/office/powerpoint/2010/main" val="9490525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 Mesos is another popular cluster manager. Unlike YARN, which has been developed specifically to serve Hadoop MapReduce, Mesos was built to be a global resource manager for entire data center.</a:t>
            </a:r>
          </a:p>
          <a:p>
            <a:endParaRPr lang="en-US" dirty="0" smtClean="0"/>
          </a:p>
          <a:p>
            <a:r>
              <a:rPr lang="en-US" dirty="0" smtClean="0"/>
              <a:t>Mesos determines which resources are available, and it makes offers back to an application scheduler (the application scheduler and its executor is called a “framework”). Those offers can be accepted or rejected by the framework. This model is considered a non-monolithic model because it is a </a:t>
            </a:r>
            <a:r>
              <a:rPr lang="en-US" b="1" dirty="0" smtClean="0"/>
              <a:t>“two-level” scheduler</a:t>
            </a:r>
            <a:r>
              <a:rPr lang="en-US" dirty="0" smtClean="0"/>
              <a:t>, where scheduling algorithms are pluggable. Mesos allows an infinite number of schedule algorithms to be developed, each with its own strategy for accepting or declining</a:t>
            </a:r>
            <a:r>
              <a:rPr lang="en-US" baseline="0" dirty="0" smtClean="0"/>
              <a:t> </a:t>
            </a:r>
            <a:r>
              <a:rPr lang="en-US" dirty="0" smtClean="0"/>
              <a:t>offers, and can accommodate thousands of these schedulers running multi-tenant on the same cluster.</a:t>
            </a:r>
          </a:p>
          <a:p>
            <a:endParaRPr lang="en-US" dirty="0" smtClean="0"/>
          </a:p>
          <a:p>
            <a:r>
              <a:rPr lang="en-US" dirty="0" smtClean="0"/>
              <a:t>The two-level scheduling model of Mesos allows each framework to decide which algorithms it wants to use for scheduling the jobs. Mesos plays the arbiter, allocating resources across multiple schedulers, resolving conflicts, and making sure resources are fairly distributed based on business strategy. Offers come in, and the framework can then execute a task that consumes those offered resources. Or the framework has the option to decline the offer and wait for another offer to come in. This model is very similar to how multiple apps all run simultaneously on a laptop or smartphone, when they spawn new threads or request more memory, and the operating system arbitrates among all of the requests. One of the nice things about this model is that it is based on years of operating system and distributed systems research and is very scalable. This is a model that Google and Twitter have proven at scale.</a:t>
            </a:r>
          </a:p>
          <a:p>
            <a:endParaRPr lang="en-US" dirty="0" smtClean="0"/>
          </a:p>
          <a:p>
            <a:r>
              <a:rPr lang="en-US" dirty="0" smtClean="0"/>
              <a:t>Spark on Apache Mesos also supports client and cluster modes. There are also two modes Spark can run over Mesos: </a:t>
            </a:r>
          </a:p>
          <a:p>
            <a:pPr marL="171450" indent="-171450">
              <a:buFontTx/>
              <a:buChar char="-"/>
            </a:pPr>
            <a:r>
              <a:rPr lang="en-US" dirty="0" smtClean="0"/>
              <a:t>coarse-grained (default):</a:t>
            </a:r>
            <a:r>
              <a:rPr lang="en-US" baseline="0" dirty="0" smtClean="0"/>
              <a:t> </a:t>
            </a:r>
            <a:r>
              <a:rPr lang="en-US" dirty="0" smtClean="0"/>
              <a:t>each Spark executor runs as a single Mesos task</a:t>
            </a:r>
          </a:p>
          <a:p>
            <a:pPr marL="171450" indent="-171450">
              <a:buFontTx/>
              <a:buChar char="-"/>
            </a:pPr>
            <a:r>
              <a:rPr lang="en-US" dirty="0" smtClean="0"/>
              <a:t>fine-grained (deprecated):</a:t>
            </a:r>
            <a:r>
              <a:rPr lang="en-US" baseline="0" dirty="0" smtClean="0"/>
              <a:t> </a:t>
            </a:r>
            <a:r>
              <a:rPr lang="en-US" dirty="0" smtClean="0"/>
              <a:t>each Spark task inside the Spark executor runs as a separate Mesos task</a:t>
            </a:r>
          </a:p>
          <a:p>
            <a:pPr marL="171450" indent="-171450">
              <a:buFontTx/>
              <a:buChar char="-"/>
            </a:pPr>
            <a:endParaRPr lang="en-US" dirty="0" smtClean="0"/>
          </a:p>
          <a:p>
            <a:r>
              <a:rPr lang="en-US" dirty="0" smtClean="0"/>
              <a:t>From the Granularity point</a:t>
            </a:r>
            <a:r>
              <a:rPr lang="en-US" baseline="0" dirty="0" smtClean="0"/>
              <a:t> of view, </a:t>
            </a:r>
            <a:r>
              <a:rPr lang="en-US" b="1" dirty="0" smtClean="0"/>
              <a:t>Coarse-grained</a:t>
            </a:r>
            <a:r>
              <a:rPr lang="en-US" dirty="0" smtClean="0"/>
              <a:t> materials or systems have fewer, larger discrete components than </a:t>
            </a:r>
            <a:r>
              <a:rPr lang="en-US" b="1" dirty="0" smtClean="0"/>
              <a:t>fine-grained</a:t>
            </a:r>
            <a:r>
              <a:rPr lang="en-US" dirty="0" smtClean="0"/>
              <a:t> materials or systems.</a:t>
            </a:r>
          </a:p>
          <a:p>
            <a:r>
              <a:rPr lang="en-US" dirty="0" smtClean="0"/>
              <a:t>A </a:t>
            </a:r>
            <a:r>
              <a:rPr lang="en-US" b="1" dirty="0" smtClean="0"/>
              <a:t>coarse-grained</a:t>
            </a:r>
            <a:r>
              <a:rPr lang="en-US" dirty="0" smtClean="0"/>
              <a:t> description of a system regards large subcomponents.</a:t>
            </a:r>
          </a:p>
          <a:p>
            <a:r>
              <a:rPr lang="en-US" dirty="0" smtClean="0"/>
              <a:t>A </a:t>
            </a:r>
            <a:r>
              <a:rPr lang="en-US" b="1" dirty="0" smtClean="0"/>
              <a:t>fine-grained</a:t>
            </a:r>
            <a:r>
              <a:rPr lang="en-US" dirty="0" smtClean="0"/>
              <a:t> description regards smaller components of which the larger ones are composed.</a:t>
            </a:r>
          </a:p>
          <a:p>
            <a:pPr marL="0" indent="0">
              <a:buFontTx/>
              <a:buNone/>
            </a:pPr>
            <a:endParaRPr lang="en-US" dirty="0" smtClean="0"/>
          </a:p>
          <a:p>
            <a:pPr marL="0" indent="0">
              <a:buFontTx/>
              <a:buNone/>
            </a:pPr>
            <a:r>
              <a:rPr lang="en-US" dirty="0" smtClean="0"/>
              <a:t>Coarse-grained mode provides lower latency, whereas fine-grained mode provides higher utilization.</a:t>
            </a:r>
          </a:p>
          <a:p>
            <a:endParaRPr lang="en-US" dirty="0" smtClean="0"/>
          </a:p>
          <a:p>
            <a:r>
              <a:rPr lang="en-US" dirty="0" smtClean="0"/>
              <a:t>SOURCES:</a:t>
            </a:r>
          </a:p>
          <a:p>
            <a:pPr marL="171450" indent="-171450">
              <a:buFontTx/>
              <a:buChar char="-"/>
            </a:pPr>
            <a:r>
              <a:rPr lang="en-US" dirty="0" smtClean="0"/>
              <a:t>https://www.oreilly.com/ideas/a-tale-of-two-clusters-mesos-and-yarn</a:t>
            </a:r>
          </a:p>
          <a:p>
            <a:pPr marL="171450" indent="-171450">
              <a:buFontTx/>
              <a:buChar char="-"/>
            </a:pPr>
            <a:r>
              <a:rPr lang="en-US" dirty="0" smtClean="0"/>
              <a:t>https://spark.apache.org/docs/latest/running-on-mesos.html</a:t>
            </a:r>
          </a:p>
          <a:p>
            <a:pPr marL="171450" indent="-171450">
              <a:buFontTx/>
              <a:buChar char="-"/>
            </a:pPr>
            <a:r>
              <a:rPr lang="en-US" dirty="0" smtClean="0"/>
              <a:t>https://en.wikipedia.org/wiki/Granularity</a:t>
            </a:r>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47</a:t>
            </a:fld>
            <a:endParaRPr lang="en-US"/>
          </a:p>
        </p:txBody>
      </p:sp>
    </p:spTree>
    <p:extLst>
      <p:ext uri="{BB962C8B-B14F-4D97-AF65-F5344CB8AC3E}">
        <p14:creationId xmlns:p14="http://schemas.microsoft.com/office/powerpoint/2010/main" val="5067964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Kubernetes is an open-source container-orchestration system for automating deployment, scaling and management of containerized applications[4] that was originally designed by Google and now maintained by the Cloud Native Computing Foundation. It aims to provide a "platform for automating deployment, scaling, and operations of application containers across clusters of hosts". It works with a range of container tools, including Docker.</a:t>
            </a:r>
          </a:p>
          <a:p>
            <a:endParaRPr lang="en-US" dirty="0" smtClean="0"/>
          </a:p>
          <a:p>
            <a:r>
              <a:rPr lang="en-US" dirty="0" smtClean="0"/>
              <a:t>Kubernetes</a:t>
            </a:r>
            <a:r>
              <a:rPr lang="en-US" baseline="0" dirty="0" smtClean="0"/>
              <a:t> is</a:t>
            </a:r>
            <a:r>
              <a:rPr lang="en-US" dirty="0" smtClean="0"/>
              <a:t> an </a:t>
            </a:r>
            <a:r>
              <a:rPr lang="en-US" b="1" dirty="0" smtClean="0"/>
              <a:t>advanced type of monolithic scheduler </a:t>
            </a:r>
            <a:r>
              <a:rPr lang="en-US" dirty="0" smtClean="0"/>
              <a:t>for Pods (a collection of co-located containers that share same namespaces). Originally developed by Google, Kubernetes is lightweight, portable, and massively scalable. The design is highly decoupled and can split into two main components: a </a:t>
            </a:r>
            <a:r>
              <a:rPr lang="en-US" i="1" dirty="0" smtClean="0"/>
              <a:t>control plane</a:t>
            </a:r>
            <a:r>
              <a:rPr lang="en-US" dirty="0" smtClean="0"/>
              <a:t> and </a:t>
            </a:r>
            <a:r>
              <a:rPr lang="en-US" i="1" dirty="0" smtClean="0"/>
              <a:t>worker node services.</a:t>
            </a:r>
            <a:r>
              <a:rPr lang="en-US" dirty="0" smtClean="0"/>
              <a:t> The control plane which takes care of assigning containers to nodes and manages cluster configuration. Worker node services, which run on the individual machines in your cluster, manage the local containers.</a:t>
            </a:r>
          </a:p>
          <a:p>
            <a:endParaRPr lang="en-US" dirty="0" smtClean="0"/>
          </a:p>
          <a:p>
            <a:r>
              <a:rPr lang="en-US" dirty="0" smtClean="0"/>
              <a:t>Within Kubernetes, we have the concept of pod. This is a group of collocated containers, like a pod of whales, or a pod of peas. Containers in the same pod share the same namespace. Namespaces are used for service discovery and segregation.</a:t>
            </a:r>
          </a:p>
          <a:p>
            <a:endParaRPr lang="en-US" dirty="0" smtClean="0"/>
          </a:p>
          <a:p>
            <a:r>
              <a:rPr lang="en-US" dirty="0" smtClean="0"/>
              <a:t>SOURCES:</a:t>
            </a:r>
          </a:p>
          <a:p>
            <a:r>
              <a:rPr lang="en-US" dirty="0" smtClean="0"/>
              <a:t>- https://deis.com/blog/2016/schedulers-pt2-kubernetes/</a:t>
            </a:r>
          </a:p>
          <a:p>
            <a:r>
              <a:rPr lang="en-US" dirty="0" smtClean="0"/>
              <a:t>/</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48</a:t>
            </a:fld>
            <a:endParaRPr lang="en-US"/>
          </a:p>
        </p:txBody>
      </p:sp>
    </p:spTree>
    <p:extLst>
      <p:ext uri="{BB962C8B-B14F-4D97-AF65-F5344CB8AC3E}">
        <p14:creationId xmlns:p14="http://schemas.microsoft.com/office/powerpoint/2010/main" val="22771404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There is short comparison of cluster managers supported by Spark:</a:t>
            </a:r>
          </a:p>
          <a:p>
            <a:endParaRPr lang="en-US" b="0" dirty="0" smtClean="0"/>
          </a:p>
          <a:p>
            <a:pPr marL="228600" indent="-228600">
              <a:buAutoNum type="arabicPeriod"/>
            </a:pPr>
            <a:r>
              <a:rPr lang="en-US" b="0" dirty="0" smtClean="0"/>
              <a:t>Standalone is the easiest to setup, but lacks rich scheduling functionality and can be used only for Spark</a:t>
            </a:r>
          </a:p>
          <a:p>
            <a:pPr marL="228600" indent="-228600">
              <a:buAutoNum type="arabicPeriod"/>
            </a:pPr>
            <a:r>
              <a:rPr lang="en-US" b="0" dirty="0" smtClean="0"/>
              <a:t>YARN comes as a part of Hadoop ecosystem, responsible for both driving the app and requesting resources, is more advanced then Standalone manager</a:t>
            </a:r>
          </a:p>
          <a:p>
            <a:pPr marL="228600" indent="-228600">
              <a:buAutoNum type="arabicPeriod"/>
            </a:pPr>
            <a:r>
              <a:rPr lang="en-US" b="0" dirty="0" smtClean="0"/>
              <a:t>Mesos and Kubernetes both can manage the whole data center, enable coarse grained sharing of resources. Mesos separates scheduling and executing</a:t>
            </a:r>
          </a:p>
          <a:p>
            <a:pPr marL="0" indent="0">
              <a:buNone/>
            </a:pPr>
            <a:endParaRPr lang="en-US" b="0" dirty="0" smtClean="0"/>
          </a:p>
          <a:p>
            <a:r>
              <a:rPr lang="en-US" b="0" dirty="0" smtClean="0"/>
              <a:t>SOURCES:</a:t>
            </a:r>
            <a:endParaRPr lang="en-US" sz="900" b="0" kern="1200" dirty="0" smtClean="0">
              <a:solidFill>
                <a:srgbClr val="FF0000"/>
              </a:solidFill>
              <a:latin typeface="+mn-lt"/>
              <a:ea typeface="+mn-ea"/>
              <a:cs typeface="+mn-cs"/>
              <a:hlinkClick r:id="rId3"/>
            </a:endParaRPr>
          </a:p>
          <a:p>
            <a:pPr marL="171450" indent="-171450">
              <a:buFontTx/>
              <a:buChar char="-"/>
            </a:pPr>
            <a:r>
              <a:rPr lang="en-US" dirty="0" smtClean="0">
                <a:hlinkClick r:id="rId3"/>
              </a:rPr>
              <a:t>https://www.stratoscale.com/blog/kubernetes/using-kubernetes-for-big-data-workloads/</a:t>
            </a:r>
            <a:endParaRPr lang="en-US" dirty="0" smtClean="0"/>
          </a:p>
          <a:p>
            <a:pPr marL="171450" indent="-171450">
              <a:buFontTx/>
              <a:buChar char="-"/>
            </a:pPr>
            <a:r>
              <a:rPr lang="en-US" dirty="0" smtClean="0">
                <a:hlinkClick r:id="rId4"/>
              </a:rPr>
              <a:t>http://blog.madhukaraphatak.com/scaling-spark-with-kubernetes-part-1/</a:t>
            </a:r>
            <a:endParaRPr lang="en-US" dirty="0" smtClean="0"/>
          </a:p>
          <a:p>
            <a:pPr marL="171450" indent="-171450">
              <a:buFontTx/>
              <a:buChar char="-"/>
            </a:pPr>
            <a:r>
              <a:rPr lang="en-US" dirty="0" smtClean="0">
                <a:hlinkClick r:id="rId5"/>
              </a:rPr>
              <a:t>https://thenewstack.io/mesos-smack-stack-versus-kubernetes-smart-clusters-hosting-spark/</a:t>
            </a:r>
            <a:endParaRPr lang="en-US" dirty="0" smtClean="0"/>
          </a:p>
          <a:p>
            <a:pPr marL="171450" indent="-171450">
              <a:buFontTx/>
              <a:buChar char="-"/>
            </a:pPr>
            <a:endParaRPr lang="en-US" dirty="0" smtClean="0"/>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49</a:t>
            </a:fld>
            <a:endParaRPr lang="en-US"/>
          </a:p>
        </p:txBody>
      </p:sp>
    </p:spTree>
    <p:extLst>
      <p:ext uri="{BB962C8B-B14F-4D97-AF65-F5344CB8AC3E}">
        <p14:creationId xmlns:p14="http://schemas.microsoft.com/office/powerpoint/2010/main" val="4492761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submit a spark application, we need a jar to be built. We can use SBT: a Simple Build Tool for this purpose. Here you can see a simple SBT configuration file which tells how our application is called (and therefore jar file will be named), and its version. Then we define Scala and Spark version to be used, and application dependencies (Spark Core and Spark SQL)</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50</a:t>
            </a:fld>
            <a:endParaRPr lang="en-US"/>
          </a:p>
        </p:txBody>
      </p:sp>
    </p:spTree>
    <p:extLst>
      <p:ext uri="{BB962C8B-B14F-4D97-AF65-F5344CB8AC3E}">
        <p14:creationId xmlns:p14="http://schemas.microsoft.com/office/powerpoint/2010/main" val="30320299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package the application from inside </a:t>
            </a:r>
            <a:r>
              <a:rPr lang="en-US" dirty="0" err="1"/>
              <a:t>Intellij</a:t>
            </a:r>
            <a:r>
              <a:rPr lang="en-US" dirty="0"/>
              <a:t> IDEA we can run simple steps:</a:t>
            </a:r>
          </a:p>
          <a:p>
            <a:pPr marL="228600" indent="-228600">
              <a:buAutoNum type="arabicPeriod"/>
            </a:pPr>
            <a:r>
              <a:rPr lang="en-US" dirty="0"/>
              <a:t>Run -&gt; Edit Configuration</a:t>
            </a:r>
          </a:p>
          <a:p>
            <a:pPr marL="228600" indent="-228600">
              <a:buAutoNum type="arabicPeriod"/>
            </a:pPr>
            <a:r>
              <a:rPr lang="en-US" dirty="0"/>
              <a:t>Select “</a:t>
            </a:r>
            <a:r>
              <a:rPr lang="en-US" dirty="0" err="1"/>
              <a:t>sbt</a:t>
            </a:r>
            <a:r>
              <a:rPr lang="en-US" dirty="0"/>
              <a:t> Task”</a:t>
            </a:r>
          </a:p>
          <a:p>
            <a:pPr marL="228600" indent="-228600">
              <a:buAutoNum type="arabicPeriod"/>
            </a:pPr>
            <a:r>
              <a:rPr lang="en-US" dirty="0"/>
              <a:t>You can give this task a name (e.g. “Package Spark Project”)</a:t>
            </a:r>
          </a:p>
          <a:p>
            <a:pPr marL="228600" indent="-228600">
              <a:buAutoNum type="arabicPeriod"/>
            </a:pPr>
            <a:r>
              <a:rPr lang="en-US" dirty="0"/>
              <a:t>And type in SBT tasks you want to perform; in our case it is just “package” which builds the application and creates (“packages”) a jar file out of it</a:t>
            </a:r>
          </a:p>
        </p:txBody>
      </p:sp>
      <p:sp>
        <p:nvSpPr>
          <p:cNvPr id="4" name="Slide Number Placeholder 3"/>
          <p:cNvSpPr>
            <a:spLocks noGrp="1"/>
          </p:cNvSpPr>
          <p:nvPr>
            <p:ph type="sldNum" sz="quarter" idx="10"/>
          </p:nvPr>
        </p:nvSpPr>
        <p:spPr/>
        <p:txBody>
          <a:bodyPr/>
          <a:lstStyle/>
          <a:p>
            <a:fld id="{A874FABB-6DBE-47C4-B626-20167906F475}" type="slidenum">
              <a:rPr lang="en-US" smtClean="0"/>
              <a:t>51</a:t>
            </a:fld>
            <a:endParaRPr lang="en-US"/>
          </a:p>
        </p:txBody>
      </p:sp>
    </p:spTree>
    <p:extLst>
      <p:ext uri="{BB962C8B-B14F-4D97-AF65-F5344CB8AC3E}">
        <p14:creationId xmlns:p14="http://schemas.microsoft.com/office/powerpoint/2010/main" val="3272551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purpose of Data Cleansing:</a:t>
            </a:r>
          </a:p>
          <a:p>
            <a:pPr marL="171450" indent="-171450">
              <a:buFontTx/>
              <a:buChar char="-"/>
            </a:pPr>
            <a:r>
              <a:rPr lang="en-US" dirty="0" smtClean="0"/>
              <a:t>Cleaning, which is removing the data which we think are not complete and make no sense for us</a:t>
            </a:r>
          </a:p>
          <a:p>
            <a:pPr marL="171450" indent="-171450">
              <a:buFontTx/>
              <a:buChar char="-"/>
            </a:pPr>
            <a:r>
              <a:rPr lang="en-US" dirty="0" smtClean="0"/>
              <a:t>Validation, as we might be interested in correct data only</a:t>
            </a:r>
          </a:p>
          <a:p>
            <a:pPr marL="171450" indent="-171450">
              <a:buFontTx/>
              <a:buChar char="-"/>
            </a:pPr>
            <a:r>
              <a:rPr lang="en-US" dirty="0" smtClean="0"/>
              <a:t>Filtering, as we might not need some of the data, or decide that some data just add noise…</a:t>
            </a:r>
          </a:p>
          <a:p>
            <a:pPr marL="171450" indent="-171450">
              <a:buFontTx/>
              <a:buChar char="-"/>
            </a:pPr>
            <a:r>
              <a:rPr lang="en-US" dirty="0" smtClean="0"/>
              <a:t>Correction, as an opposite to the cleaning of incomplete data, we may try to “correct” them if there is a way</a:t>
            </a:r>
          </a:p>
          <a:p>
            <a:pPr marL="171450" indent="-171450">
              <a:buFontTx/>
              <a:buChar char="-"/>
            </a:pPr>
            <a:r>
              <a:rPr lang="en-US" dirty="0" smtClean="0"/>
              <a:t>Deduplication, sometimes we might get same data twice, and this is not always good to have them duplicated</a:t>
            </a:r>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5</a:t>
            </a:fld>
            <a:endParaRPr lang="en-US"/>
          </a:p>
        </p:txBody>
      </p:sp>
    </p:spTree>
    <p:extLst>
      <p:ext uri="{BB962C8B-B14F-4D97-AF65-F5344CB8AC3E}">
        <p14:creationId xmlns:p14="http://schemas.microsoft.com/office/powerpoint/2010/main" val="36706345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 ran, we can find a hellospark_2.11-0.1.jar file in target folder of our project sources. 2.11 is added to notify that this file was created to be ran by Scala 2.11, and 0.1 identifies the version of our application</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52</a:t>
            </a:fld>
            <a:endParaRPr lang="en-US"/>
          </a:p>
        </p:txBody>
      </p:sp>
    </p:spTree>
    <p:extLst>
      <p:ext uri="{BB962C8B-B14F-4D97-AF65-F5344CB8AC3E}">
        <p14:creationId xmlns:p14="http://schemas.microsoft.com/office/powerpoint/2010/main" val="20039185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showed you how to build a project using SBT, but chances are that you are familiar with other build management systems. Here we </a:t>
            </a:r>
            <a:r>
              <a:rPr lang="en-US" dirty="0" smtClean="0"/>
              <a:t>gonna </a:t>
            </a:r>
            <a:r>
              <a:rPr lang="en-US" dirty="0"/>
              <a:t>show you how our build file would look if we use Gradle or Maven, and command line to make same package as we did with SBT.</a:t>
            </a:r>
          </a:p>
          <a:p>
            <a:endParaRPr lang="en-US" dirty="0"/>
          </a:p>
          <a:p>
            <a:r>
              <a:rPr lang="en-US" dirty="0"/>
              <a:t>Although going deeper into comparison of different build tools goes beyond this course, we would like to make a high level hints for you:</a:t>
            </a:r>
          </a:p>
          <a:p>
            <a:pPr marL="171450" indent="-171450">
              <a:buFontTx/>
              <a:buChar char="-"/>
            </a:pPr>
            <a:r>
              <a:rPr lang="en-US" dirty="0"/>
              <a:t>first goes already recognizable one – SBT. SBT was created specifically to be a main build tool for Scala, so no surprise it looks </a:t>
            </a:r>
            <a:r>
              <a:rPr lang="en-US" dirty="0" smtClean="0"/>
              <a:t>like the </a:t>
            </a:r>
            <a:r>
              <a:rPr lang="en-US" dirty="0"/>
              <a:t>most minimalistic one, and uses Scala DSL. Although it stands for “Simple Build Tool”, some people don’t find it simple when project growth and your expectations from a build tool grow as well…</a:t>
            </a:r>
          </a:p>
          <a:p>
            <a:pPr marL="171450" indent="-171450">
              <a:buFontTx/>
              <a:buChar char="-"/>
            </a:pPr>
            <a:r>
              <a:rPr lang="en-US" dirty="0"/>
              <a:t>Gradle is another DSL build on top of Groovy language. Gradle comes across as an agnostic build tool, so we need a couple of lines to be added to reflect Scala language dependencies. But overall it still stays clean, very flexible and has bigger community to support you. Some big projects (like Spring) moved away from Maven to Gradle for its flexibility and minimalism (comparing to Maven build files).</a:t>
            </a:r>
          </a:p>
          <a:p>
            <a:pPr marL="171450" indent="-171450">
              <a:buFontTx/>
              <a:buChar char="-"/>
            </a:pPr>
            <a:r>
              <a:rPr lang="en-US" dirty="0"/>
              <a:t>Maven is quite a standard build tool in Java world. Although it can be used for other JVM languages as well (like Scala in this case). When we say Maven we think of XML, which is the most obvious difference comparing to SBT and Gradle. And therefore Maven feels like less flexible, but on the other hand Maven is here for a long time which results in better support, as well as many people use Maven say for “ages”, which is not the least when you decide on the build tool.</a:t>
            </a:r>
          </a:p>
          <a:p>
            <a:pPr marL="171450" indent="-171450">
              <a:buFontTx/>
              <a:buChar char="-"/>
            </a:pPr>
            <a:endParaRPr lang="en-US" dirty="0"/>
          </a:p>
          <a:p>
            <a:pPr marL="171450" indent="-171450">
              <a:buFontTx/>
              <a:buChar char="-"/>
            </a:pPr>
            <a:r>
              <a:rPr lang="en-US" dirty="0"/>
              <a:t>That was </a:t>
            </a:r>
            <a:r>
              <a:rPr lang="en-US" dirty="0" smtClean="0"/>
              <a:t>a brief comparison</a:t>
            </a:r>
            <a:r>
              <a:rPr lang="en-US" dirty="0"/>
              <a:t>, </a:t>
            </a:r>
            <a:r>
              <a:rPr lang="en-US" dirty="0" smtClean="0"/>
              <a:t>in the end of the day you </a:t>
            </a:r>
            <a:r>
              <a:rPr lang="en-US" dirty="0"/>
              <a:t>decide which way to go, and the best would be to try all of them and make your own impression on them.</a:t>
            </a:r>
          </a:p>
        </p:txBody>
      </p:sp>
      <p:sp>
        <p:nvSpPr>
          <p:cNvPr id="4" name="Slide Number Placeholder 3"/>
          <p:cNvSpPr>
            <a:spLocks noGrp="1"/>
          </p:cNvSpPr>
          <p:nvPr>
            <p:ph type="sldNum" sz="quarter" idx="10"/>
          </p:nvPr>
        </p:nvSpPr>
        <p:spPr/>
        <p:txBody>
          <a:bodyPr/>
          <a:lstStyle/>
          <a:p>
            <a:fld id="{A874FABB-6DBE-47C4-B626-20167906F475}" type="slidenum">
              <a:rPr lang="en-US" smtClean="0"/>
              <a:t>53</a:t>
            </a:fld>
            <a:endParaRPr lang="en-US"/>
          </a:p>
        </p:txBody>
      </p:sp>
    </p:spTree>
    <p:extLst>
      <p:ext uri="{BB962C8B-B14F-4D97-AF65-F5344CB8AC3E}">
        <p14:creationId xmlns:p14="http://schemas.microsoft.com/office/powerpoint/2010/main" val="33387553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t>
            </a:r>
            <a:r>
              <a:rPr lang="en-US" dirty="0" smtClean="0"/>
              <a:t>are </a:t>
            </a:r>
            <a:r>
              <a:rPr lang="en-US" dirty="0"/>
              <a:t>good to proceed. First of all we need to run Spark Cluster. In Linux there is a shell script to do it, on Windows we need to do it manually, meaning we should run Master and then Workers on our own. Here you can see a command line used to run Spark Master. At some point we can see a host Spark Master starts at, and then we see UI </a:t>
            </a:r>
            <a:r>
              <a:rPr lang="en-US" dirty="0" err="1"/>
              <a:t>url</a:t>
            </a:r>
            <a:r>
              <a:rPr lang="en-US" dirty="0"/>
              <a:t> of Spark Master.</a:t>
            </a:r>
          </a:p>
        </p:txBody>
      </p:sp>
      <p:sp>
        <p:nvSpPr>
          <p:cNvPr id="4" name="Slide Number Placeholder 3"/>
          <p:cNvSpPr>
            <a:spLocks noGrp="1"/>
          </p:cNvSpPr>
          <p:nvPr>
            <p:ph type="sldNum" sz="quarter" idx="10"/>
          </p:nvPr>
        </p:nvSpPr>
        <p:spPr/>
        <p:txBody>
          <a:bodyPr/>
          <a:lstStyle/>
          <a:p>
            <a:fld id="{A874FABB-6DBE-47C4-B626-20167906F475}" type="slidenum">
              <a:rPr lang="en-US" smtClean="0"/>
              <a:t>54</a:t>
            </a:fld>
            <a:endParaRPr lang="en-US"/>
          </a:p>
        </p:txBody>
      </p:sp>
    </p:spTree>
    <p:extLst>
      <p:ext uri="{BB962C8B-B14F-4D97-AF65-F5344CB8AC3E}">
        <p14:creationId xmlns:p14="http://schemas.microsoft.com/office/powerpoint/2010/main" val="8255910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open </a:t>
            </a:r>
            <a:r>
              <a:rPr lang="en-US" dirty="0" smtClean="0"/>
              <a:t>web </a:t>
            </a:r>
            <a:r>
              <a:rPr lang="en-US" dirty="0"/>
              <a:t>UI we will see a screen similar to </a:t>
            </a:r>
            <a:r>
              <a:rPr lang="en-US" dirty="0" smtClean="0"/>
              <a:t>this</a:t>
            </a:r>
            <a:r>
              <a:rPr lang="en-US" baseline="0" dirty="0" smtClean="0"/>
              <a:t> one</a:t>
            </a:r>
            <a:r>
              <a:rPr lang="en-US" dirty="0" smtClean="0"/>
              <a:t>. </a:t>
            </a:r>
            <a:r>
              <a:rPr lang="en-US" dirty="0"/>
              <a:t>It will also tell you where Spark Master is running (an IP with 7077 port by default). Please note, there are no workers yet…</a:t>
            </a:r>
          </a:p>
        </p:txBody>
      </p:sp>
      <p:sp>
        <p:nvSpPr>
          <p:cNvPr id="4" name="Slide Number Placeholder 3"/>
          <p:cNvSpPr>
            <a:spLocks noGrp="1"/>
          </p:cNvSpPr>
          <p:nvPr>
            <p:ph type="sldNum" sz="quarter" idx="10"/>
          </p:nvPr>
        </p:nvSpPr>
        <p:spPr/>
        <p:txBody>
          <a:bodyPr/>
          <a:lstStyle/>
          <a:p>
            <a:fld id="{A874FABB-6DBE-47C4-B626-20167906F475}" type="slidenum">
              <a:rPr lang="en-US" smtClean="0"/>
              <a:t>55</a:t>
            </a:fld>
            <a:endParaRPr lang="en-US"/>
          </a:p>
        </p:txBody>
      </p:sp>
    </p:spTree>
    <p:extLst>
      <p:ext uri="{BB962C8B-B14F-4D97-AF65-F5344CB8AC3E}">
        <p14:creationId xmlns:p14="http://schemas.microsoft.com/office/powerpoint/2010/main" val="11379567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run Workers we should run another Spark Class and we can tune Worker up: assign number of CPU cores, memory to be used, and it is necessary to refer to Spark Master. At the end we will be notified that Worker successfully registered with our Master.</a:t>
            </a:r>
          </a:p>
        </p:txBody>
      </p:sp>
      <p:sp>
        <p:nvSpPr>
          <p:cNvPr id="4" name="Slide Number Placeholder 3"/>
          <p:cNvSpPr>
            <a:spLocks noGrp="1"/>
          </p:cNvSpPr>
          <p:nvPr>
            <p:ph type="sldNum" sz="quarter" idx="10"/>
          </p:nvPr>
        </p:nvSpPr>
        <p:spPr/>
        <p:txBody>
          <a:bodyPr/>
          <a:lstStyle/>
          <a:p>
            <a:fld id="{A874FABB-6DBE-47C4-B626-20167906F475}" type="slidenum">
              <a:rPr lang="en-US" smtClean="0"/>
              <a:t>56</a:t>
            </a:fld>
            <a:endParaRPr lang="en-US"/>
          </a:p>
        </p:txBody>
      </p:sp>
    </p:spTree>
    <p:extLst>
      <p:ext uri="{BB962C8B-B14F-4D97-AF65-F5344CB8AC3E}">
        <p14:creationId xmlns:p14="http://schemas.microsoft.com/office/powerpoint/2010/main" val="25919997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refresh our Spark Web UI, and we can see that our new Worker is already there.</a:t>
            </a:r>
          </a:p>
        </p:txBody>
      </p:sp>
      <p:sp>
        <p:nvSpPr>
          <p:cNvPr id="4" name="Slide Number Placeholder 3"/>
          <p:cNvSpPr>
            <a:spLocks noGrp="1"/>
          </p:cNvSpPr>
          <p:nvPr>
            <p:ph type="sldNum" sz="quarter" idx="10"/>
          </p:nvPr>
        </p:nvSpPr>
        <p:spPr/>
        <p:txBody>
          <a:bodyPr/>
          <a:lstStyle/>
          <a:p>
            <a:fld id="{A874FABB-6DBE-47C4-B626-20167906F475}" type="slidenum">
              <a:rPr lang="en-US" smtClean="0"/>
              <a:t>57</a:t>
            </a:fld>
            <a:endParaRPr lang="en-US"/>
          </a:p>
        </p:txBody>
      </p:sp>
    </p:spTree>
    <p:extLst>
      <p:ext uri="{BB962C8B-B14F-4D97-AF65-F5344CB8AC3E}">
        <p14:creationId xmlns:p14="http://schemas.microsoft.com/office/powerpoint/2010/main" val="32667520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submit our application using spark-submit command line, pointing to our Spark Master; in this example we run our Word Counter application providing an input file to count words and where to store the result.</a:t>
            </a:r>
          </a:p>
        </p:txBody>
      </p:sp>
      <p:sp>
        <p:nvSpPr>
          <p:cNvPr id="4" name="Slide Number Placeholder 3"/>
          <p:cNvSpPr>
            <a:spLocks noGrp="1"/>
          </p:cNvSpPr>
          <p:nvPr>
            <p:ph type="sldNum" sz="quarter" idx="10"/>
          </p:nvPr>
        </p:nvSpPr>
        <p:spPr/>
        <p:txBody>
          <a:bodyPr/>
          <a:lstStyle/>
          <a:p>
            <a:fld id="{A874FABB-6DBE-47C4-B626-20167906F475}" type="slidenum">
              <a:rPr lang="en-US" smtClean="0"/>
              <a:t>58</a:t>
            </a:fld>
            <a:endParaRPr lang="en-US"/>
          </a:p>
        </p:txBody>
      </p:sp>
    </p:spTree>
    <p:extLst>
      <p:ext uri="{BB962C8B-B14F-4D97-AF65-F5344CB8AC3E}">
        <p14:creationId xmlns:p14="http://schemas.microsoft.com/office/powerpoint/2010/main" val="21082386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Spark Web UI will show all the drivers which are running or completed, so we can actually find its status and logs if needed. In this case our Driver had finished before we refreshed that page.</a:t>
            </a:r>
          </a:p>
        </p:txBody>
      </p:sp>
      <p:sp>
        <p:nvSpPr>
          <p:cNvPr id="4" name="Slide Number Placeholder 3"/>
          <p:cNvSpPr>
            <a:spLocks noGrp="1"/>
          </p:cNvSpPr>
          <p:nvPr>
            <p:ph type="sldNum" sz="quarter" idx="10"/>
          </p:nvPr>
        </p:nvSpPr>
        <p:spPr/>
        <p:txBody>
          <a:bodyPr/>
          <a:lstStyle/>
          <a:p>
            <a:fld id="{A874FABB-6DBE-47C4-B626-20167906F475}" type="slidenum">
              <a:rPr lang="en-US" smtClean="0"/>
              <a:t>59</a:t>
            </a:fld>
            <a:endParaRPr lang="en-US"/>
          </a:p>
        </p:txBody>
      </p:sp>
    </p:spTree>
    <p:extLst>
      <p:ext uri="{BB962C8B-B14F-4D97-AF65-F5344CB8AC3E}">
        <p14:creationId xmlns:p14="http://schemas.microsoft.com/office/powerpoint/2010/main" val="32033020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t>
            </a:r>
            <a:r>
              <a:rPr lang="en-US" dirty="0" smtClean="0"/>
              <a:t>did</a:t>
            </a:r>
            <a:r>
              <a:rPr lang="en-US" baseline="0" dirty="0" smtClean="0"/>
              <a:t> </a:t>
            </a:r>
            <a:r>
              <a:rPr lang="en-US" dirty="0" smtClean="0"/>
              <a:t>you notice </a:t>
            </a:r>
            <a:r>
              <a:rPr lang="en-US" dirty="0"/>
              <a:t>t</a:t>
            </a:r>
            <a:r>
              <a:rPr lang="en-US" dirty="0" smtClean="0"/>
              <a:t>hat</a:t>
            </a:r>
            <a:r>
              <a:rPr lang="en-US" dirty="0"/>
              <a:t>? We submitted our jar, but we kept it running in local mode, as it was hardcoded in our sources. Being back and commenting that line out, and rebuilding the jar we can submit it again, and in this time it should be run on cluster.</a:t>
            </a:r>
          </a:p>
        </p:txBody>
      </p:sp>
      <p:sp>
        <p:nvSpPr>
          <p:cNvPr id="4" name="Slide Number Placeholder 3"/>
          <p:cNvSpPr>
            <a:spLocks noGrp="1"/>
          </p:cNvSpPr>
          <p:nvPr>
            <p:ph type="sldNum" sz="quarter" idx="10"/>
          </p:nvPr>
        </p:nvSpPr>
        <p:spPr/>
        <p:txBody>
          <a:bodyPr/>
          <a:lstStyle/>
          <a:p>
            <a:fld id="{A874FABB-6DBE-47C4-B626-20167906F475}" type="slidenum">
              <a:rPr lang="en-US" smtClean="0"/>
              <a:t>60</a:t>
            </a:fld>
            <a:endParaRPr lang="en-US"/>
          </a:p>
        </p:txBody>
      </p:sp>
    </p:spTree>
    <p:extLst>
      <p:ext uri="{BB962C8B-B14F-4D97-AF65-F5344CB8AC3E}">
        <p14:creationId xmlns:p14="http://schemas.microsoft.com/office/powerpoint/2010/main" val="23755478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see? Now Spark UI has a row that we have one application completed, so finally </a:t>
            </a:r>
            <a:r>
              <a:rPr lang="en-US" dirty="0" smtClean="0"/>
              <a:t>we worked </a:t>
            </a:r>
            <a:r>
              <a:rPr lang="en-US" dirty="0" err="1" smtClean="0"/>
              <a:t>itout</a:t>
            </a:r>
            <a:r>
              <a:rPr lang="en-US" dirty="0"/>
              <a:t>.</a:t>
            </a:r>
          </a:p>
        </p:txBody>
      </p:sp>
      <p:sp>
        <p:nvSpPr>
          <p:cNvPr id="4" name="Slide Number Placeholder 3"/>
          <p:cNvSpPr>
            <a:spLocks noGrp="1"/>
          </p:cNvSpPr>
          <p:nvPr>
            <p:ph type="sldNum" sz="quarter" idx="10"/>
          </p:nvPr>
        </p:nvSpPr>
        <p:spPr/>
        <p:txBody>
          <a:bodyPr/>
          <a:lstStyle/>
          <a:p>
            <a:fld id="{A874FABB-6DBE-47C4-B626-20167906F475}" type="slidenum">
              <a:rPr lang="en-US" smtClean="0"/>
              <a:t>61</a:t>
            </a:fld>
            <a:endParaRPr lang="en-US"/>
          </a:p>
        </p:txBody>
      </p:sp>
    </p:spTree>
    <p:extLst>
      <p:ext uri="{BB962C8B-B14F-4D97-AF65-F5344CB8AC3E}">
        <p14:creationId xmlns:p14="http://schemas.microsoft.com/office/powerpoint/2010/main" val="3845690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Data Transformations:</a:t>
            </a:r>
          </a:p>
          <a:p>
            <a:pPr marL="171450" indent="-171450">
              <a:buFontTx/>
              <a:buChar char="-"/>
            </a:pPr>
            <a:r>
              <a:rPr lang="en-US" dirty="0"/>
              <a:t>Data Type Conversion</a:t>
            </a:r>
          </a:p>
          <a:p>
            <a:pPr marL="171450" indent="-171450">
              <a:buFontTx/>
              <a:buChar char="-"/>
            </a:pPr>
            <a:r>
              <a:rPr lang="en-US" dirty="0"/>
              <a:t>Data Joining / Combining</a:t>
            </a:r>
          </a:p>
          <a:p>
            <a:pPr marL="171450" indent="-171450">
              <a:buFontTx/>
              <a:buChar char="-"/>
            </a:pPr>
            <a:r>
              <a:rPr lang="en-US" dirty="0"/>
              <a:t>Data Aggregation</a:t>
            </a:r>
          </a:p>
          <a:p>
            <a:pPr marL="171450" indent="-171450">
              <a:buFontTx/>
              <a:buChar char="-"/>
            </a:pPr>
            <a:r>
              <a:rPr lang="en-US" dirty="0"/>
              <a:t>Data Encryption</a:t>
            </a:r>
          </a:p>
          <a:p>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6</a:t>
            </a:fld>
            <a:endParaRPr lang="en-US"/>
          </a:p>
        </p:txBody>
      </p:sp>
    </p:spTree>
    <p:extLst>
      <p:ext uri="{BB962C8B-B14F-4D97-AF65-F5344CB8AC3E}">
        <p14:creationId xmlns:p14="http://schemas.microsoft.com/office/powerpoint/2010/main" val="16370294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learned:</a:t>
            </a:r>
          </a:p>
          <a:p>
            <a:pPr marL="171450" indent="-171450">
              <a:buFontTx/>
              <a:buChar char="-"/>
            </a:pPr>
            <a:r>
              <a:rPr lang="en-US" dirty="0" smtClean="0"/>
              <a:t>Which </a:t>
            </a:r>
            <a:r>
              <a:rPr lang="en-US" dirty="0"/>
              <a:t>Spark deployment modes exist</a:t>
            </a:r>
          </a:p>
          <a:p>
            <a:pPr marL="171450" indent="-171450">
              <a:buFontTx/>
              <a:buChar char="-"/>
            </a:pPr>
            <a:r>
              <a:rPr lang="en-US" dirty="0"/>
              <a:t>What are cluster managers, and what kind of architecture they have</a:t>
            </a:r>
          </a:p>
          <a:p>
            <a:pPr marL="171450" indent="-171450">
              <a:buFontTx/>
              <a:buChar char="-"/>
            </a:pPr>
            <a:r>
              <a:rPr lang="en-US" dirty="0" smtClean="0"/>
              <a:t>Which </a:t>
            </a:r>
            <a:r>
              <a:rPr lang="en-US" dirty="0"/>
              <a:t>cluster managers are supported by Spark</a:t>
            </a:r>
          </a:p>
          <a:p>
            <a:pPr marL="171450" indent="-171450">
              <a:buFontTx/>
              <a:buChar char="-"/>
            </a:pPr>
            <a:r>
              <a:rPr lang="en-US" dirty="0"/>
              <a:t>How to deploy Spark application</a:t>
            </a:r>
          </a:p>
          <a:p>
            <a:pPr marL="171450" indent="-171450">
              <a:buFontTx/>
              <a:buChar char="-"/>
            </a:pPr>
            <a:r>
              <a:rPr lang="en-US" dirty="0"/>
              <a:t>Brief overview of Spark Master Web UI</a:t>
            </a:r>
          </a:p>
        </p:txBody>
      </p:sp>
      <p:sp>
        <p:nvSpPr>
          <p:cNvPr id="4" name="Slide Number Placeholder 3"/>
          <p:cNvSpPr>
            <a:spLocks noGrp="1"/>
          </p:cNvSpPr>
          <p:nvPr>
            <p:ph type="sldNum" sz="quarter" idx="10"/>
          </p:nvPr>
        </p:nvSpPr>
        <p:spPr/>
        <p:txBody>
          <a:bodyPr/>
          <a:lstStyle/>
          <a:p>
            <a:fld id="{A874FABB-6DBE-47C4-B626-20167906F475}" type="slidenum">
              <a:rPr lang="en-US" smtClean="0"/>
              <a:t>62</a:t>
            </a:fld>
            <a:endParaRPr lang="en-US"/>
          </a:p>
        </p:txBody>
      </p:sp>
    </p:spTree>
    <p:extLst>
      <p:ext uri="{BB962C8B-B14F-4D97-AF65-F5344CB8AC3E}">
        <p14:creationId xmlns:p14="http://schemas.microsoft.com/office/powerpoint/2010/main" val="38351652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still are going to use same word counting application to show Spark UI. Previously you’ve learned that Spark Master has a web application so you can see what’s going on overall. Remember, when we talked about Spark Driver, we told that it was responsible for UI as well? So it means each Spark application also has some UI, and we are going to take a look at it. </a:t>
            </a:r>
          </a:p>
          <a:p>
            <a:endParaRPr lang="en-US" dirty="0" smtClean="0"/>
          </a:p>
          <a:p>
            <a:r>
              <a:rPr lang="en-US" dirty="0" smtClean="0"/>
              <a:t>Spark UI is available only while Driver is running, and since our word counting app is very fast, for learning purpose we can “hack” it, and ask to sleep for 10 minutes when all the calculations get done.</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64</a:t>
            </a:fld>
            <a:endParaRPr lang="en-US"/>
          </a:p>
        </p:txBody>
      </p:sp>
    </p:spTree>
    <p:extLst>
      <p:ext uri="{BB962C8B-B14F-4D97-AF65-F5344CB8AC3E}">
        <p14:creationId xmlns:p14="http://schemas.microsoft.com/office/powerpoint/2010/main" val="35213772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when we run that application, we can navigate to Spark UI. It has a list of Jobs, and all the stages </a:t>
            </a:r>
            <a:r>
              <a:rPr lang="en-US" dirty="0" smtClean="0"/>
              <a:t>the </a:t>
            </a:r>
            <a:r>
              <a:rPr lang="en-US" dirty="0"/>
              <a:t>Spark creates.</a:t>
            </a:r>
          </a:p>
        </p:txBody>
      </p:sp>
      <p:sp>
        <p:nvSpPr>
          <p:cNvPr id="4" name="Slide Number Placeholder 3"/>
          <p:cNvSpPr>
            <a:spLocks noGrp="1"/>
          </p:cNvSpPr>
          <p:nvPr>
            <p:ph type="sldNum" sz="quarter" idx="10"/>
          </p:nvPr>
        </p:nvSpPr>
        <p:spPr/>
        <p:txBody>
          <a:bodyPr/>
          <a:lstStyle/>
          <a:p>
            <a:fld id="{A874FABB-6DBE-47C4-B626-20167906F475}" type="slidenum">
              <a:rPr lang="en-US" smtClean="0"/>
              <a:t>65</a:t>
            </a:fld>
            <a:endParaRPr lang="en-US"/>
          </a:p>
        </p:txBody>
      </p:sp>
    </p:spTree>
    <p:extLst>
      <p:ext uri="{BB962C8B-B14F-4D97-AF65-F5344CB8AC3E}">
        <p14:creationId xmlns:p14="http://schemas.microsoft.com/office/powerpoint/2010/main" val="34808539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useful view is Event Timeline, here we can analyze how much </a:t>
            </a:r>
            <a:r>
              <a:rPr lang="en-US" dirty="0" smtClean="0"/>
              <a:t>time </a:t>
            </a:r>
            <a:r>
              <a:rPr lang="en-US" dirty="0"/>
              <a:t>where were spend, it might be helpful for </a:t>
            </a:r>
            <a:r>
              <a:rPr lang="en-US" dirty="0" err="1"/>
              <a:t>twicking</a:t>
            </a:r>
            <a:r>
              <a:rPr lang="en-US" dirty="0"/>
              <a:t> our Spark applications.</a:t>
            </a:r>
          </a:p>
        </p:txBody>
      </p:sp>
      <p:sp>
        <p:nvSpPr>
          <p:cNvPr id="4" name="Slide Number Placeholder 3"/>
          <p:cNvSpPr>
            <a:spLocks noGrp="1"/>
          </p:cNvSpPr>
          <p:nvPr>
            <p:ph type="sldNum" sz="quarter" idx="10"/>
          </p:nvPr>
        </p:nvSpPr>
        <p:spPr/>
        <p:txBody>
          <a:bodyPr/>
          <a:lstStyle/>
          <a:p>
            <a:fld id="{A874FABB-6DBE-47C4-B626-20167906F475}" type="slidenum">
              <a:rPr lang="en-US" smtClean="0"/>
              <a:t>66</a:t>
            </a:fld>
            <a:endParaRPr lang="en-US"/>
          </a:p>
        </p:txBody>
      </p:sp>
    </p:spTree>
    <p:extLst>
      <p:ext uri="{BB962C8B-B14F-4D97-AF65-F5344CB8AC3E}">
        <p14:creationId xmlns:p14="http://schemas.microsoft.com/office/powerpoint/2010/main" val="424775091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even creates a visualization for DAG built for that application. For instance our word counting application has 2 stages, firs stage creates an RDD from the input text file, splits the content by whitespaces, maps 1 to each word, and that’s all at this stage. Next stage runs </a:t>
            </a:r>
            <a:r>
              <a:rPr lang="en-US" dirty="0" err="1"/>
              <a:t>reduceByKey</a:t>
            </a:r>
            <a:r>
              <a:rPr lang="en-US" dirty="0"/>
              <a:t> task, and saves the result to a file.</a:t>
            </a:r>
          </a:p>
        </p:txBody>
      </p:sp>
      <p:sp>
        <p:nvSpPr>
          <p:cNvPr id="4" name="Slide Number Placeholder 3"/>
          <p:cNvSpPr>
            <a:spLocks noGrp="1"/>
          </p:cNvSpPr>
          <p:nvPr>
            <p:ph type="sldNum" sz="quarter" idx="10"/>
          </p:nvPr>
        </p:nvSpPr>
        <p:spPr/>
        <p:txBody>
          <a:bodyPr/>
          <a:lstStyle/>
          <a:p>
            <a:fld id="{A874FABB-6DBE-47C4-B626-20167906F475}" type="slidenum">
              <a:rPr lang="en-US" smtClean="0"/>
              <a:t>67</a:t>
            </a:fld>
            <a:endParaRPr lang="en-US"/>
          </a:p>
        </p:txBody>
      </p:sp>
    </p:spTree>
    <p:extLst>
      <p:ext uri="{BB962C8B-B14F-4D97-AF65-F5344CB8AC3E}">
        <p14:creationId xmlns:p14="http://schemas.microsoft.com/office/powerpoint/2010/main" val="32485076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we can see a summary by executors.</a:t>
            </a:r>
          </a:p>
        </p:txBody>
      </p:sp>
      <p:sp>
        <p:nvSpPr>
          <p:cNvPr id="4" name="Slide Number Placeholder 3"/>
          <p:cNvSpPr>
            <a:spLocks noGrp="1"/>
          </p:cNvSpPr>
          <p:nvPr>
            <p:ph type="sldNum" sz="quarter" idx="10"/>
          </p:nvPr>
        </p:nvSpPr>
        <p:spPr/>
        <p:txBody>
          <a:bodyPr/>
          <a:lstStyle/>
          <a:p>
            <a:fld id="{A874FABB-6DBE-47C4-B626-20167906F475}" type="slidenum">
              <a:rPr lang="en-US" smtClean="0"/>
              <a:t>68</a:t>
            </a:fld>
            <a:endParaRPr lang="en-US"/>
          </a:p>
        </p:txBody>
      </p:sp>
    </p:spTree>
    <p:extLst>
      <p:ext uri="{BB962C8B-B14F-4D97-AF65-F5344CB8AC3E}">
        <p14:creationId xmlns:p14="http://schemas.microsoft.com/office/powerpoint/2010/main" val="4162813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Spark UI </a:t>
            </a:r>
            <a:r>
              <a:rPr lang="en-US" dirty="0" smtClean="0"/>
              <a:t>in which our </a:t>
            </a:r>
            <a:r>
              <a:rPr lang="en-US" dirty="0"/>
              <a:t>driver </a:t>
            </a:r>
            <a:r>
              <a:rPr lang="en-US" dirty="0" smtClean="0"/>
              <a:t>runs also </a:t>
            </a:r>
            <a:r>
              <a:rPr lang="en-US" dirty="0"/>
              <a:t>has </a:t>
            </a:r>
            <a:r>
              <a:rPr lang="en-US" dirty="0" smtClean="0"/>
              <a:t>a </a:t>
            </a:r>
            <a:r>
              <a:rPr lang="en-US" dirty="0"/>
              <a:t>REST </a:t>
            </a:r>
            <a:r>
              <a:rPr lang="en-US" dirty="0" smtClean="0"/>
              <a:t>API, </a:t>
            </a:r>
            <a:r>
              <a:rPr lang="en-US" dirty="0"/>
              <a:t>so we can build </a:t>
            </a:r>
            <a:r>
              <a:rPr lang="en-US" dirty="0" smtClean="0"/>
              <a:t>other </a:t>
            </a:r>
            <a:r>
              <a:rPr lang="en-US" dirty="0"/>
              <a:t>tools around and monitor our Spark Applications. In this example we calculate the time spent for all our jobs.</a:t>
            </a:r>
          </a:p>
        </p:txBody>
      </p:sp>
      <p:sp>
        <p:nvSpPr>
          <p:cNvPr id="4" name="Slide Number Placeholder 3"/>
          <p:cNvSpPr>
            <a:spLocks noGrp="1"/>
          </p:cNvSpPr>
          <p:nvPr>
            <p:ph type="sldNum" sz="quarter" idx="10"/>
          </p:nvPr>
        </p:nvSpPr>
        <p:spPr/>
        <p:txBody>
          <a:bodyPr/>
          <a:lstStyle/>
          <a:p>
            <a:fld id="{A874FABB-6DBE-47C4-B626-20167906F475}" type="slidenum">
              <a:rPr lang="en-US" smtClean="0"/>
              <a:t>69</a:t>
            </a:fld>
            <a:endParaRPr lang="en-US"/>
          </a:p>
        </p:txBody>
      </p:sp>
    </p:spTree>
    <p:extLst>
      <p:ext uri="{BB962C8B-B14F-4D97-AF65-F5344CB8AC3E}">
        <p14:creationId xmlns:p14="http://schemas.microsoft.com/office/powerpoint/2010/main" val="206701388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You’ve learned about Spark Application Web UI and a possibility to use REST API.</a:t>
            </a:r>
          </a:p>
        </p:txBody>
      </p:sp>
      <p:sp>
        <p:nvSpPr>
          <p:cNvPr id="4" name="Slide Number Placeholder 3"/>
          <p:cNvSpPr>
            <a:spLocks noGrp="1"/>
          </p:cNvSpPr>
          <p:nvPr>
            <p:ph type="sldNum" sz="quarter" idx="10"/>
          </p:nvPr>
        </p:nvSpPr>
        <p:spPr/>
        <p:txBody>
          <a:bodyPr/>
          <a:lstStyle/>
          <a:p>
            <a:fld id="{A874FABB-6DBE-47C4-B626-20167906F475}" type="slidenum">
              <a:rPr lang="en-US" smtClean="0"/>
              <a:t>70</a:t>
            </a:fld>
            <a:endParaRPr lang="en-US"/>
          </a:p>
        </p:txBody>
      </p:sp>
    </p:spTree>
    <p:extLst>
      <p:ext uri="{BB962C8B-B14F-4D97-AF65-F5344CB8AC3E}">
        <p14:creationId xmlns:p14="http://schemas.microsoft.com/office/powerpoint/2010/main" val="19278353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874FABB-6DBE-47C4-B626-20167906F475}" type="slidenum">
              <a:rPr lang="en-US" smtClean="0"/>
              <a:t>71</a:t>
            </a:fld>
            <a:endParaRPr lang="en-US"/>
          </a:p>
        </p:txBody>
      </p:sp>
    </p:spTree>
    <p:extLst>
      <p:ext uri="{BB962C8B-B14F-4D97-AF65-F5344CB8AC3E}">
        <p14:creationId xmlns:p14="http://schemas.microsoft.com/office/powerpoint/2010/main" val="2585760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Apache Spark supports a large number of file formats,</a:t>
            </a:r>
            <a:r>
              <a:rPr lang="en-US" baseline="0" dirty="0"/>
              <a:t> which are increasing with every release of Spark. With Apache Spark release 2.0, the following file formats are supported out of the box:</a:t>
            </a:r>
          </a:p>
          <a:p>
            <a:pPr marL="171450" indent="-171450">
              <a:buFontTx/>
              <a:buChar char="-"/>
            </a:pPr>
            <a:r>
              <a:rPr lang="en-US" baseline="0" dirty="0"/>
              <a:t>Text Files</a:t>
            </a:r>
          </a:p>
          <a:p>
            <a:pPr marL="171450" indent="-171450">
              <a:buFontTx/>
              <a:buChar char="-"/>
            </a:pPr>
            <a:r>
              <a:rPr lang="en-US" dirty="0"/>
              <a:t>JSON Files</a:t>
            </a:r>
          </a:p>
          <a:p>
            <a:pPr marL="171450" indent="-171450">
              <a:buFontTx/>
              <a:buChar char="-"/>
            </a:pPr>
            <a:r>
              <a:rPr lang="en-US" dirty="0"/>
              <a:t>CSV/TSV Files</a:t>
            </a:r>
          </a:p>
          <a:p>
            <a:pPr marL="171450" indent="-171450">
              <a:buFontTx/>
              <a:buChar char="-"/>
            </a:pPr>
            <a:r>
              <a:rPr lang="en-US" dirty="0"/>
              <a:t>Sequence Files</a:t>
            </a:r>
          </a:p>
          <a:p>
            <a:pPr marL="171450" indent="-171450">
              <a:buFontTx/>
              <a:buChar char="-"/>
            </a:pPr>
            <a:r>
              <a:rPr lang="en-US" dirty="0"/>
              <a:t>Object Files</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7</a:t>
            </a:fld>
            <a:endParaRPr lang="en-US"/>
          </a:p>
        </p:txBody>
      </p:sp>
    </p:spTree>
    <p:extLst>
      <p:ext uri="{BB962C8B-B14F-4D97-AF65-F5344CB8AC3E}">
        <p14:creationId xmlns:p14="http://schemas.microsoft.com/office/powerpoint/2010/main" val="3813903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Spark supports reading from a variety of data sources.</a:t>
            </a:r>
          </a:p>
          <a:p>
            <a:endParaRPr lang="en-US" dirty="0" smtClean="0"/>
          </a:p>
          <a:p>
            <a:r>
              <a:rPr lang="en-US" b="1" dirty="0" smtClean="0"/>
              <a:t>Apache </a:t>
            </a:r>
            <a:r>
              <a:rPr lang="en-US" b="1" u="none" dirty="0" smtClean="0">
                <a:solidFill>
                  <a:srgbClr val="252021"/>
                </a:solidFill>
                <a:hlinkClick r:id="rId3"/>
              </a:rPr>
              <a:t>Parquet</a:t>
            </a:r>
            <a:r>
              <a:rPr lang="en-US" b="1" dirty="0" smtClean="0"/>
              <a:t> </a:t>
            </a:r>
            <a:r>
              <a:rPr lang="en-US" dirty="0" smtClean="0"/>
              <a:t>is a common columnar format that is supported by many other data processing systems. Spark SQL provides support for both reading and writing Parquet files that automatically preserves the schema of the original data. When writing Parquet files, all columns are automatically converted to be </a:t>
            </a:r>
            <a:r>
              <a:rPr lang="en-US" dirty="0" err="1" smtClean="0"/>
              <a:t>nullable</a:t>
            </a:r>
            <a:r>
              <a:rPr lang="en-US" dirty="0" smtClean="0"/>
              <a:t> for compatibility reasons. </a:t>
            </a:r>
            <a:r>
              <a:rPr lang="en-US" sz="900" b="0" i="0" u="none" strike="noStrike" kern="1200" baseline="0" dirty="0" smtClean="0">
                <a:solidFill>
                  <a:schemeClr val="tx1"/>
                </a:solidFill>
                <a:latin typeface="+mn-lt"/>
                <a:ea typeface="+mn-ea"/>
                <a:cs typeface="+mn-cs"/>
              </a:rPr>
              <a:t>Parquet's design was based on Google's </a:t>
            </a:r>
            <a:r>
              <a:rPr lang="en-US" sz="900" b="0" i="0" u="none" strike="noStrike" kern="1200" baseline="0" dirty="0" err="1" smtClean="0">
                <a:solidFill>
                  <a:schemeClr val="tx1"/>
                </a:solidFill>
                <a:latin typeface="+mn-lt"/>
                <a:ea typeface="+mn-ea"/>
                <a:cs typeface="+mn-cs"/>
              </a:rPr>
              <a:t>Dremel</a:t>
            </a:r>
            <a:r>
              <a:rPr lang="en-US" sz="900" b="0" i="0" u="none" strike="noStrike" kern="1200" baseline="0" dirty="0" smtClean="0">
                <a:solidFill>
                  <a:schemeClr val="tx1"/>
                </a:solidFill>
                <a:latin typeface="+mn-lt"/>
                <a:ea typeface="+mn-ea"/>
                <a:cs typeface="+mn-cs"/>
              </a:rPr>
              <a:t> paper and is considered to be one of the best performing data formats in a</a:t>
            </a:r>
          </a:p>
          <a:p>
            <a:r>
              <a:rPr lang="en-US" sz="900" b="0" i="0" u="none" strike="noStrike" kern="1200" baseline="0" dirty="0" smtClean="0">
                <a:solidFill>
                  <a:schemeClr val="tx1"/>
                </a:solidFill>
                <a:latin typeface="+mn-lt"/>
                <a:ea typeface="+mn-ea"/>
                <a:cs typeface="+mn-cs"/>
              </a:rPr>
              <a:t>number of scenarios.</a:t>
            </a:r>
          </a:p>
          <a:p>
            <a:endParaRPr lang="en-US" sz="900" b="0" i="0" u="none" strike="noStrike" kern="1200" baseline="0" dirty="0" smtClean="0">
              <a:solidFill>
                <a:schemeClr val="tx1"/>
              </a:solidFill>
              <a:latin typeface="+mn-lt"/>
              <a:ea typeface="+mn-ea"/>
              <a:cs typeface="+mn-cs"/>
            </a:endParaRPr>
          </a:p>
          <a:p>
            <a:r>
              <a:rPr lang="en-US" sz="900" b="1" i="0" u="none" strike="noStrike" kern="1200" baseline="0" dirty="0" smtClean="0">
                <a:solidFill>
                  <a:schemeClr val="tx1"/>
                </a:solidFill>
                <a:latin typeface="+mn-lt"/>
                <a:ea typeface="+mn-ea"/>
                <a:cs typeface="+mn-cs"/>
              </a:rPr>
              <a:t>Hive</a:t>
            </a:r>
            <a:r>
              <a:rPr lang="en-US" sz="900" b="0" i="0" u="none" strike="noStrike" kern="1200" baseline="0" dirty="0" smtClean="0">
                <a:solidFill>
                  <a:schemeClr val="tx1"/>
                </a:solidFill>
                <a:latin typeface="+mn-lt"/>
                <a:ea typeface="+mn-ea"/>
                <a:cs typeface="+mn-cs"/>
              </a:rPr>
              <a:t> is a data warehousing infrastructure based on Hadoop. Hive provides SQL-like capabilities to work with data on Hadoop. Traditional SQL queries must be implemented in the MapReduce Java API to execute SQL applications and queries over distributed data. Hive provides the necessary SQL abstraction to integrate SQL-like queries (HiveQL) into the underlying Java without the need to implement queries in the low-level Java API.</a:t>
            </a:r>
          </a:p>
          <a:p>
            <a:r>
              <a:rPr lang="en-US" sz="900" b="1" i="0" u="none" strike="noStrike" kern="1200" baseline="0" dirty="0" smtClean="0">
                <a:solidFill>
                  <a:schemeClr val="tx1"/>
                </a:solidFill>
                <a:latin typeface="+mn-lt"/>
                <a:ea typeface="+mn-ea"/>
                <a:cs typeface="+mn-cs"/>
              </a:rPr>
              <a:t>Spark</a:t>
            </a:r>
            <a:r>
              <a:rPr lang="en-US" sz="900" b="0" i="0" u="none" strike="noStrike" kern="1200" baseline="0" dirty="0" smtClean="0">
                <a:solidFill>
                  <a:schemeClr val="tx1"/>
                </a:solidFill>
                <a:latin typeface="+mn-lt"/>
                <a:ea typeface="+mn-ea"/>
                <a:cs typeface="+mn-cs"/>
              </a:rPr>
              <a:t> supports reading and writing data stored in Apache Hive. You would need to configure Hive with Apache Spark.</a:t>
            </a:r>
          </a:p>
          <a:p>
            <a:endParaRPr lang="en-US" sz="900" b="0" i="0" u="none" strike="noStrike" kern="1200" baseline="0" dirty="0" smtClean="0">
              <a:solidFill>
                <a:schemeClr val="tx1"/>
              </a:solidFill>
              <a:latin typeface="+mn-lt"/>
              <a:ea typeface="+mn-ea"/>
              <a:cs typeface="+mn-cs"/>
            </a:endParaRPr>
          </a:p>
          <a:p>
            <a:r>
              <a:rPr lang="en-US" sz="900" b="1" i="0" u="none" strike="noStrike" kern="1200" baseline="0" dirty="0" smtClean="0">
                <a:solidFill>
                  <a:schemeClr val="tx1"/>
                </a:solidFill>
                <a:latin typeface="+mn-lt"/>
                <a:ea typeface="+mn-ea"/>
                <a:cs typeface="+mn-cs"/>
              </a:rPr>
              <a:t>JDBC</a:t>
            </a:r>
            <a:r>
              <a:rPr lang="en-US" sz="900" b="0" i="0" u="none" strike="noStrike" kern="1200" baseline="0" dirty="0" smtClean="0">
                <a:solidFill>
                  <a:schemeClr val="tx1"/>
                </a:solidFill>
                <a:latin typeface="+mn-lt"/>
                <a:ea typeface="+mn-ea"/>
                <a:cs typeface="+mn-cs"/>
              </a:rPr>
              <a:t>: Spark allows the use of JDBC to connect to a wide variety of databases. Of course the data access via JDBC is relatively slow compared to native database utilities.</a:t>
            </a:r>
          </a:p>
          <a:p>
            <a:endParaRPr lang="en-US" sz="900" b="0" i="0" u="none" strike="noStrike" kern="1200" baseline="0" dirty="0" smtClean="0">
              <a:solidFill>
                <a:schemeClr val="tx1"/>
              </a:solidFill>
              <a:latin typeface="+mn-lt"/>
              <a:ea typeface="+mn-ea"/>
              <a:cs typeface="+mn-cs"/>
            </a:endParaRPr>
          </a:p>
          <a:p>
            <a:r>
              <a:rPr lang="en-US" sz="900" b="0" i="0" u="none" strike="noStrike" kern="1200" baseline="0" dirty="0" smtClean="0">
                <a:solidFill>
                  <a:schemeClr val="tx1"/>
                </a:solidFill>
                <a:latin typeface="+mn-lt"/>
                <a:ea typeface="+mn-ea"/>
                <a:cs typeface="+mn-cs"/>
              </a:rPr>
              <a:t>SOURCES:</a:t>
            </a:r>
          </a:p>
          <a:p>
            <a:pPr marL="171450" indent="-171450">
              <a:buFontTx/>
              <a:buChar char="-"/>
            </a:pPr>
            <a:r>
              <a:rPr lang="en-US" sz="900" b="0" i="0" u="none" strike="noStrike" kern="1200" baseline="0" dirty="0" smtClean="0">
                <a:solidFill>
                  <a:schemeClr val="tx1"/>
                </a:solidFill>
                <a:latin typeface="+mn-lt"/>
                <a:ea typeface="+mn-ea"/>
                <a:cs typeface="+mn-cs"/>
              </a:rPr>
              <a:t>https://spark.apache.org/docs/latest/sql-programming-guide.html</a:t>
            </a:r>
          </a:p>
          <a:p>
            <a:pPr marL="171450" indent="-171450">
              <a:buFontTx/>
              <a:buChar char="-"/>
            </a:pPr>
            <a:r>
              <a:rPr lang="en-US" sz="900" b="0" i="0" u="none" strike="noStrike" kern="1200" baseline="0" dirty="0" smtClean="0">
                <a:solidFill>
                  <a:schemeClr val="tx1"/>
                </a:solidFill>
                <a:latin typeface="+mn-lt"/>
                <a:ea typeface="+mn-ea"/>
                <a:cs typeface="+mn-cs"/>
              </a:rPr>
              <a:t>https://en.wikipedia.org/wiki/Apache_Hive</a:t>
            </a:r>
          </a:p>
          <a:p>
            <a:pPr marL="171450" indent="-171450">
              <a:buFontTx/>
              <a:buChar char="-"/>
            </a:pPr>
            <a:r>
              <a:rPr lang="en-US" sz="900" b="0" i="0" u="none" strike="noStrike" kern="1200" baseline="0" dirty="0" smtClean="0">
                <a:solidFill>
                  <a:schemeClr val="tx1"/>
                </a:solidFill>
                <a:latin typeface="+mn-lt"/>
                <a:ea typeface="+mn-ea"/>
                <a:cs typeface="+mn-cs"/>
              </a:rPr>
              <a:t>Learning Apache Spark 2</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8</a:t>
            </a:fld>
            <a:endParaRPr lang="en-US"/>
          </a:p>
        </p:txBody>
      </p:sp>
    </p:spTree>
    <p:extLst>
      <p:ext uri="{BB962C8B-B14F-4D97-AF65-F5344CB8AC3E}">
        <p14:creationId xmlns:p14="http://schemas.microsoft.com/office/powerpoint/2010/main" val="245649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Production environment, it will be extremely</a:t>
            </a:r>
            <a:r>
              <a:rPr lang="en-US" baseline="0" dirty="0" smtClean="0"/>
              <a:t> rare that you will be working on a </a:t>
            </a:r>
            <a:r>
              <a:rPr lang="en-US" b="1" baseline="0" dirty="0" smtClean="0"/>
              <a:t>local filesystem </a:t>
            </a:r>
            <a:r>
              <a:rPr lang="en-US" baseline="0" dirty="0" smtClean="0"/>
              <a:t>and chances are high that you will be working on distributed file systems such as HDFS and Amazon S3</a:t>
            </a:r>
          </a:p>
          <a:p>
            <a:endParaRPr lang="en-US" baseline="0" dirty="0" smtClean="0"/>
          </a:p>
          <a:p>
            <a:r>
              <a:rPr lang="en-US" b="0" baseline="0" dirty="0" smtClean="0"/>
              <a:t>Hadoop Distributed File System </a:t>
            </a:r>
            <a:r>
              <a:rPr lang="en-US" baseline="0" dirty="0" smtClean="0"/>
              <a:t>(</a:t>
            </a:r>
            <a:r>
              <a:rPr lang="en-US" b="1" baseline="0" dirty="0" smtClean="0"/>
              <a:t>HDFS</a:t>
            </a:r>
            <a:r>
              <a:rPr lang="en-US" baseline="0" dirty="0" smtClean="0"/>
              <a:t>) is a distributed, scalable, and portable filesystem written in Java for Hadoop framework. Spark allows you to read data from HDFS in a very similar way that you would read from a typical filesystem, with the only difference being pointing towards the NameNode and the HDFS port.</a:t>
            </a:r>
          </a:p>
          <a:p>
            <a:endParaRPr lang="en-US" baseline="0" dirty="0" smtClean="0"/>
          </a:p>
          <a:p>
            <a:r>
              <a:rPr lang="en-US" b="1" baseline="0" dirty="0" smtClean="0"/>
              <a:t>S3</a:t>
            </a:r>
            <a:r>
              <a:rPr lang="en-US" baseline="0" dirty="0" smtClean="0"/>
              <a:t> stands for Simple Storage Service, an online storage service provided by Amazon Web Services. The core principles of S3 include scalability, high-availability, low-latency, and low-pricing. S3 provides amazing speed when your cluster is inside Amazon EC2, but the performance can be a nightmare if you are accessing large amounts of data over public Internet</a:t>
            </a:r>
          </a:p>
          <a:p>
            <a:endParaRPr lang="en-US" baseline="0" dirty="0" smtClean="0"/>
          </a:p>
          <a:p>
            <a:r>
              <a:rPr lang="en-US" baseline="0" dirty="0" smtClean="0"/>
              <a:t>SOURCES:</a:t>
            </a:r>
          </a:p>
          <a:p>
            <a:r>
              <a:rPr lang="en-US" baseline="0" dirty="0" smtClean="0"/>
              <a:t>- </a:t>
            </a:r>
            <a:r>
              <a:rPr lang="en-US" baseline="0" dirty="0" err="1" smtClean="0"/>
              <a:t>Laerning</a:t>
            </a:r>
            <a:r>
              <a:rPr lang="en-US" baseline="0" dirty="0" smtClean="0"/>
              <a:t> Apache Spark 2</a:t>
            </a:r>
            <a:endParaRPr lang="en-US" dirty="0"/>
          </a:p>
        </p:txBody>
      </p:sp>
      <p:sp>
        <p:nvSpPr>
          <p:cNvPr id="4" name="Slide Number Placeholder 3"/>
          <p:cNvSpPr>
            <a:spLocks noGrp="1"/>
          </p:cNvSpPr>
          <p:nvPr>
            <p:ph type="sldNum" sz="quarter" idx="10"/>
          </p:nvPr>
        </p:nvSpPr>
        <p:spPr/>
        <p:txBody>
          <a:bodyPr/>
          <a:lstStyle/>
          <a:p>
            <a:fld id="{A874FABB-6DBE-47C4-B626-20167906F475}" type="slidenum">
              <a:rPr lang="en-US" smtClean="0"/>
              <a:t>9</a:t>
            </a:fld>
            <a:endParaRPr lang="en-US"/>
          </a:p>
        </p:txBody>
      </p:sp>
    </p:spTree>
    <p:extLst>
      <p:ext uri="{BB962C8B-B14F-4D97-AF65-F5344CB8AC3E}">
        <p14:creationId xmlns:p14="http://schemas.microsoft.com/office/powerpoint/2010/main" val="31300599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72CC8EF-CE30-B44D-B382-5FFB9C2916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41822" y="0"/>
            <a:ext cx="3695090" cy="5143500"/>
          </a:xfrm>
          <a:prstGeom prst="rect">
            <a:avLst/>
          </a:prstGeom>
        </p:spPr>
      </p:pic>
      <p:sp>
        <p:nvSpPr>
          <p:cNvPr id="2" name="Title 1"/>
          <p:cNvSpPr>
            <a:spLocks noGrp="1"/>
          </p:cNvSpPr>
          <p:nvPr>
            <p:ph type="title" hasCustomPrompt="1"/>
          </p:nvPr>
        </p:nvSpPr>
        <p:spPr>
          <a:xfrm>
            <a:off x="531466" y="1412416"/>
            <a:ext cx="4315968" cy="1421928"/>
          </a:xfrm>
        </p:spPr>
        <p:txBody>
          <a:bodyPr/>
          <a:lstStyle>
            <a:lvl1pPr>
              <a:defRPr/>
            </a:lvl1pPr>
          </a:lstStyle>
          <a:p>
            <a:r>
              <a:rPr lang="en-US" dirty="0"/>
              <a:t>Please add title here</a:t>
            </a:r>
          </a:p>
        </p:txBody>
      </p:sp>
      <p:sp>
        <p:nvSpPr>
          <p:cNvPr id="3" name="Date Placeholder 2"/>
          <p:cNvSpPr>
            <a:spLocks noGrp="1"/>
          </p:cNvSpPr>
          <p:nvPr>
            <p:ph type="dt" sz="half" idx="10"/>
          </p:nvPr>
        </p:nvSpPr>
        <p:spPr>
          <a:solidFill>
            <a:schemeClr val="bg1"/>
          </a:solidFill>
        </p:spPr>
        <p:txBody>
          <a:bodyPr tIns="0" anchor="ctr" anchorCtr="0"/>
          <a:lstStyle>
            <a:lvl1pPr>
              <a:defRPr cap="all" baseline="0"/>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2873547" y="2306574"/>
            <a:ext cx="5143500" cy="530352"/>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653978089"/>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007082933"/>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2158670304"/>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42482412"/>
      </p:ext>
    </p:extLst>
  </p:cSld>
  <p:clrMapOvr>
    <a:masterClrMapping/>
  </p:clrMapOvr>
  <p:extLst mod="1">
    <p:ext uri="{DCECCB84-F9BA-43D5-87BE-67443E8EF086}">
      <p15:sldGuideLst xmlns:p15="http://schemas.microsoft.com/office/powerpoint/2012/main">
        <p15:guide id="1" pos="2400" userDrawn="1">
          <p15:clr>
            <a:srgbClr val="FBAE40"/>
          </p15:clr>
        </p15:guide>
        <p15:guide id="2" orient="horz" pos="152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37854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accent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8640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rgbClr val="227987"/>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accent1"/>
          </a:solidFill>
          <a:ln>
            <a:solidFill>
              <a:srgbClr val="227987"/>
            </a:solidFill>
          </a:ln>
        </p:spPr>
        <p:txBody>
          <a:bodyPr wrap="none" lIns="91440" tIns="0" rIns="91440" bIns="0" anchor="ctr">
            <a:noAutofit/>
          </a:bodyPr>
          <a:lstStyle>
            <a:lvl1pPr marL="0" indent="0" algn="ctr">
              <a:buNone/>
              <a:defRPr sz="1200" b="1" i="0" cap="all" spc="200" baseline="0">
                <a:solidFill>
                  <a:schemeClr val="tx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accent1"/>
          </a:solidFill>
          <a:ln>
            <a:solidFill>
              <a:srgbClr val="227987"/>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accent1"/>
          </a:solidFill>
          <a:ln>
            <a:solidFill>
              <a:srgbClr val="227987"/>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rgbClr val="227987"/>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rgbClr val="227987"/>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3177371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rgbClr val="0E343A"/>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1066786"/>
      </p:ext>
    </p:extLst>
  </p:cSld>
  <p:clrMapOvr>
    <a:masterClrMapping/>
  </p:clrMapOvr>
  <p:extLst mod="1">
    <p:ext uri="{DCECCB84-F9BA-43D5-87BE-67443E8EF086}">
      <p15:sldGuideLst xmlns:p15="http://schemas.microsoft.com/office/powerpoint/2012/main">
        <p15:guide id="1" orient="horz" pos="152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514314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userDrawn="1"/>
        </p:nvCxnSpPr>
        <p:spPr>
          <a:xfrm flipV="1">
            <a:off x="5986464" y="703218"/>
            <a:ext cx="0" cy="4123421"/>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711726"/>
            <a:ext cx="5986464" cy="4089993"/>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userDrawn="1"/>
        </p:nvSpPr>
        <p:spPr>
          <a:xfrm>
            <a:off x="5986464" y="711726"/>
            <a:ext cx="3157536" cy="518593"/>
          </a:xfrm>
          <a:prstGeom prst="rect">
            <a:avLst/>
          </a:prstGeom>
          <a:solidFill>
            <a:srgbClr val="77CED7"/>
          </a:solidFill>
          <a:ln w="12700">
            <a:miter lim="400000"/>
          </a:ln>
          <a:extLst>
            <a:ext uri="{C572A759-6A51-4108-AA02-DFA0A04FC94B}">
              <ma14:wrappingTextBoxFlag xmlns:ma14="http://schemas.microsoft.com/office/mac/drawingml/2011/main" xmlns=""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5986462" y="769496"/>
            <a:ext cx="3157537" cy="438912"/>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6193213" y="1772289"/>
            <a:ext cx="2656378" cy="3054350"/>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6193213" y="1429389"/>
            <a:ext cx="2656378"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spTree>
    <p:extLst>
      <p:ext uri="{BB962C8B-B14F-4D97-AF65-F5344CB8AC3E}">
        <p14:creationId xmlns:p14="http://schemas.microsoft.com/office/powerpoint/2010/main" val="15118937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3163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31466" y="1412416"/>
            <a:ext cx="4315968" cy="1421928"/>
          </a:xfrm>
        </p:spPr>
        <p:txBody>
          <a:bodyPr/>
          <a:lstStyle>
            <a:lvl1pPr>
              <a:defRPr/>
            </a:lvl1pPr>
          </a:lstStyle>
          <a:p>
            <a:r>
              <a:rPr lang="en-US" dirty="0"/>
              <a:t>Please add title here</a:t>
            </a:r>
          </a:p>
        </p:txBody>
      </p:sp>
      <p:sp>
        <p:nvSpPr>
          <p:cNvPr id="3" name="Date Placeholder 2"/>
          <p:cNvSpPr>
            <a:spLocks noGrp="1"/>
          </p:cNvSpPr>
          <p:nvPr>
            <p:ph type="dt" sz="half" idx="10"/>
          </p:nvPr>
        </p:nvSpPr>
        <p:spPr>
          <a:solidFill>
            <a:schemeClr val="bg1"/>
          </a:solidFill>
        </p:spPr>
        <p:txBody>
          <a:bodyPr tIns="0" anchor="ctr" anchorCtr="0"/>
          <a:lstStyle>
            <a:lvl1pPr>
              <a:defRPr cap="all" baseline="0"/>
            </a:lvl1pPr>
          </a:lstStyle>
          <a:p>
            <a:r>
              <a:rPr lang="en-US" dirty="0"/>
              <a:t>DATE OR VENUE</a:t>
            </a:r>
          </a:p>
        </p:txBody>
      </p:sp>
      <p:sp>
        <p:nvSpPr>
          <p:cNvPr id="7" name="Text Placeholder 6"/>
          <p:cNvSpPr>
            <a:spLocks noGrp="1"/>
          </p:cNvSpPr>
          <p:nvPr>
            <p:ph type="body" sz="quarter" idx="11" hasCustomPrompt="1"/>
          </p:nvPr>
        </p:nvSpPr>
        <p:spPr>
          <a:xfrm>
            <a:off x="531466" y="3049747"/>
            <a:ext cx="4315968" cy="313932"/>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5334000" y="0"/>
            <a:ext cx="3810000" cy="51435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5073801" y="0"/>
            <a:ext cx="530352" cy="51435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627880" y="511280"/>
            <a:ext cx="891284" cy="316033"/>
          </a:xfrm>
          <a:prstGeom prst="rect">
            <a:avLst/>
          </a:prstGeom>
        </p:spPr>
      </p:pic>
    </p:spTree>
    <p:extLst>
      <p:ext uri="{BB962C8B-B14F-4D97-AF65-F5344CB8AC3E}">
        <p14:creationId xmlns:p14="http://schemas.microsoft.com/office/powerpoint/2010/main" val="2992641235"/>
      </p:ext>
    </p:extLst>
  </p:cSld>
  <p:clrMapOvr>
    <a:masterClrMapping/>
  </p:clrMapOvr>
  <p:extLst mod="1">
    <p:ext uri="{DCECCB84-F9BA-43D5-87BE-67443E8EF086}">
      <p15:sldGuideLst xmlns:p15="http://schemas.microsoft.com/office/powerpoint/2012/main">
        <p15:guide id="1" pos="3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reaker - Coral">
    <p:bg>
      <p:bgPr>
        <a:solidFill>
          <a:srgbClr val="25202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5F21D-E875-B743-9E0D-1BB481AB92AB}"/>
              </a:ext>
            </a:extLst>
          </p:cNvPr>
          <p:cNvPicPr>
            <a:picLocks noChangeAspect="1"/>
          </p:cNvPicPr>
          <p:nvPr userDrawn="1"/>
        </p:nvPicPr>
        <p:blipFill rotWithShape="1">
          <a:blip r:embed="rId2"/>
          <a:srcRect l="13653" t="29544" r="30496" b="22383"/>
          <a:stretch/>
        </p:blipFill>
        <p:spPr>
          <a:xfrm>
            <a:off x="0" y="-91440"/>
            <a:ext cx="9144000" cy="4871258"/>
          </a:xfrm>
          <a:prstGeom prst="rect">
            <a:avLst/>
          </a:prstGeom>
        </p:spPr>
      </p:pic>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790340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Breaker - Bright Blue">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0AB426-BCCD-3649-AED3-E81985AA0DDA}"/>
              </a:ext>
            </a:extLst>
          </p:cNvPr>
          <p:cNvPicPr>
            <a:picLocks noChangeAspect="1"/>
          </p:cNvPicPr>
          <p:nvPr userDrawn="1"/>
        </p:nvPicPr>
        <p:blipFill rotWithShape="1">
          <a:blip r:embed="rId2"/>
          <a:srcRect t="14777" r="28813" b="17435"/>
          <a:stretch/>
        </p:blipFill>
        <p:spPr>
          <a:xfrm>
            <a:off x="-1" y="0"/>
            <a:ext cx="9144000" cy="4846320"/>
          </a:xfrm>
          <a:prstGeom prst="rect">
            <a:avLst/>
          </a:prstGeom>
        </p:spPr>
      </p:pic>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77202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reaker - EPAM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atin typeface="+mn-lt"/>
              </a:defRPr>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8608758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reaker - Coral">
    <p:bg>
      <p:bgPr>
        <a:solidFill>
          <a:srgbClr val="25202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5F21D-E875-B743-9E0D-1BB481AB92AB}"/>
              </a:ext>
            </a:extLst>
          </p:cNvPr>
          <p:cNvPicPr>
            <a:picLocks noChangeAspect="1"/>
          </p:cNvPicPr>
          <p:nvPr userDrawn="1"/>
        </p:nvPicPr>
        <p:blipFill rotWithShape="1">
          <a:blip r:embed="rId2"/>
          <a:srcRect l="13653" t="29544" r="30496" b="22383"/>
          <a:stretch/>
        </p:blipFill>
        <p:spPr>
          <a:xfrm>
            <a:off x="0" y="-91440"/>
            <a:ext cx="9144000" cy="4871258"/>
          </a:xfrm>
          <a:prstGeom prst="rect">
            <a:avLst/>
          </a:prstGeom>
        </p:spPr>
      </p:pic>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2165456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reaker - Bright Blue">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0AB426-BCCD-3649-AED3-E81985AA0DDA}"/>
              </a:ext>
            </a:extLst>
          </p:cNvPr>
          <p:cNvPicPr>
            <a:picLocks noChangeAspect="1"/>
          </p:cNvPicPr>
          <p:nvPr userDrawn="1"/>
        </p:nvPicPr>
        <p:blipFill rotWithShape="1">
          <a:blip r:embed="rId2"/>
          <a:srcRect t="14777" r="28813" b="17435"/>
          <a:stretch/>
        </p:blipFill>
        <p:spPr>
          <a:xfrm>
            <a:off x="-1" y="0"/>
            <a:ext cx="9144000" cy="4846320"/>
          </a:xfrm>
          <a:prstGeom prst="rect">
            <a:avLst/>
          </a:prstGeom>
        </p:spPr>
      </p:pic>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3046195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reaker - Lime Green">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1625251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385584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68748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7550115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042168743"/>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nvas">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B424F0-7008-EA4F-8D89-B803CD846E34}"/>
              </a:ext>
            </a:extLst>
          </p:cNvPr>
          <p:cNvPicPr>
            <a:picLocks noChangeAspect="1"/>
          </p:cNvPicPr>
          <p:nvPr userDrawn="1"/>
        </p:nvPicPr>
        <p:blipFill>
          <a:blip r:embed="rId2"/>
          <a:stretch>
            <a:fillRect/>
          </a:stretch>
        </p:blipFill>
        <p:spPr>
          <a:xfrm>
            <a:off x="4061637" y="1455332"/>
            <a:ext cx="1291008" cy="1812260"/>
          </a:xfrm>
          <a:prstGeom prst="rect">
            <a:avLst/>
          </a:prstGeom>
        </p:spPr>
      </p:pic>
    </p:spTree>
    <p:extLst>
      <p:ext uri="{BB962C8B-B14F-4D97-AF65-F5344CB8AC3E}">
        <p14:creationId xmlns:p14="http://schemas.microsoft.com/office/powerpoint/2010/main" val="25078770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551398042"/>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82513693"/>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357188" y="1092491"/>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710972" y="1092491"/>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357188" y="4120134"/>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357188" y="1698020"/>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357188" y="2303549"/>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357188" y="2909078"/>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357188" y="3514607"/>
            <a:ext cx="356616" cy="356616"/>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1"/>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710972" y="1697608"/>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710972" y="2302725"/>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710972" y="2907842"/>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710972" y="3512959"/>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710972" y="4118077"/>
            <a:ext cx="3632428" cy="356616"/>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519353315"/>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673894" y="1780394"/>
            <a:ext cx="3986211" cy="2696355"/>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673893"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sp>
        <p:nvSpPr>
          <p:cNvPr id="11"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673893" y="1437495"/>
            <a:ext cx="398621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userDrawn="1"/>
        </p:nvSpPr>
        <p:spPr>
          <a:xfrm>
            <a:off x="5333999"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userDrawn="1"/>
        </p:nvSpPr>
        <p:spPr>
          <a:xfrm>
            <a:off x="6228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Picture Placeholder 11"/>
          <p:cNvSpPr>
            <a:spLocks noGrp="1"/>
          </p:cNvSpPr>
          <p:nvPr>
            <p:ph type="pic" sz="quarter" idx="14" hasCustomPrompt="1"/>
          </p:nvPr>
        </p:nvSpPr>
        <p:spPr>
          <a:xfrm>
            <a:off x="6406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3480114950"/>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4480321" y="1780394"/>
            <a:ext cx="3993357" cy="2696355"/>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4480321" y="1079500"/>
            <a:ext cx="3986213"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Please put name here</a:t>
            </a:r>
          </a:p>
        </p:txBody>
      </p:sp>
      <p:sp>
        <p:nvSpPr>
          <p:cNvPr id="9" name="Rectangle 8"/>
          <p:cNvSpPr/>
          <p:nvPr userDrawn="1"/>
        </p:nvSpPr>
        <p:spPr>
          <a:xfrm>
            <a:off x="-1" y="0"/>
            <a:ext cx="3810001" cy="4826639"/>
          </a:xfrm>
          <a:prstGeom prst="rect">
            <a:avLst/>
          </a:prstGeom>
          <a:solidFill>
            <a:srgbClr val="77CED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userDrawn="1"/>
        </p:nvSpPr>
        <p:spPr>
          <a:xfrm>
            <a:off x="894906" y="1403226"/>
            <a:ext cx="2020186" cy="2020186"/>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Picture Placeholder 11"/>
          <p:cNvSpPr>
            <a:spLocks noGrp="1"/>
          </p:cNvSpPr>
          <p:nvPr>
            <p:ph type="pic" sz="quarter" idx="14" hasCustomPrompt="1"/>
          </p:nvPr>
        </p:nvSpPr>
        <p:spPr>
          <a:xfrm>
            <a:off x="1072895" y="1581215"/>
            <a:ext cx="1664208" cy="1664208"/>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4480321" y="1437495"/>
            <a:ext cx="3993542" cy="3429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917339934"/>
      </p:ext>
    </p:extLst>
  </p:cSld>
  <p:clrMapOvr>
    <a:masterClrMapping/>
  </p:clrMapOvr>
  <p:extLst mod="1">
    <p:ext uri="{DCECCB84-F9BA-43D5-87BE-67443E8EF086}">
      <p15:sldGuideLst xmlns:p15="http://schemas.microsoft.com/office/powerpoint/2012/main">
        <p15:guide id="1" pos="2400">
          <p15:clr>
            <a:srgbClr val="FBAE40"/>
          </p15:clr>
        </p15:guide>
        <p15:guide id="2" orient="horz" pos="1524">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324677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mparison on Color Canvas">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9" y="1079500"/>
            <a:ext cx="3986214" cy="3429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5237507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Content on Color Canvas">
    <p:bg>
      <p:bgPr>
        <a:solidFill>
          <a:schemeClr val="accent4"/>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127175"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5735751"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3431463"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127175" y="799672"/>
            <a:ext cx="2304288" cy="438912"/>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5735751"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3431463" y="1238584"/>
            <a:ext cx="2304288" cy="2903538"/>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25402193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 EPAM Blue">
    <p:bg>
      <p:bgPr>
        <a:solidFill>
          <a:schemeClr val="accent1"/>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780953" y="2098360"/>
            <a:ext cx="5582093" cy="587388"/>
          </a:xfrm>
          <a:prstGeom prst="rect">
            <a:avLst/>
          </a:prstGeom>
        </p:spPr>
        <p:txBody>
          <a:bodyPr anchor="ctr"/>
          <a:lstStyle>
            <a:lvl1pPr marL="0" indent="0" algn="ctr">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1" y="-122440"/>
            <a:ext cx="1548202" cy="1187447"/>
          </a:xfrm>
          <a:prstGeom prst="rect">
            <a:avLst/>
          </a:prstGeom>
        </p:spPr>
      </p:pic>
      <p:pic>
        <p:nvPicPr>
          <p:cNvPr id="4" name="Picture 3"/>
          <p:cNvPicPr>
            <a:picLocks noChangeAspect="1"/>
          </p:cNvPicPr>
          <p:nvPr userDrawn="1"/>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7595798" y="3681859"/>
            <a:ext cx="1548202" cy="1187447"/>
          </a:xfrm>
          <a:prstGeom prst="rect">
            <a:avLst/>
          </a:prstGeom>
        </p:spPr>
      </p:pic>
      <p:sp>
        <p:nvSpPr>
          <p:cNvPr id="7"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151866849"/>
      </p:ext>
    </p:extLst>
  </p:cSld>
  <p:clrMapOvr>
    <a:masterClrMapping/>
  </p:clrMapOvr>
  <p:extLst mod="1">
    <p:ext uri="{DCECCB84-F9BA-43D5-87BE-67443E8EF086}">
      <p15:sldGuideLst xmlns:p15="http://schemas.microsoft.com/office/powerpoint/2012/main">
        <p15:guide id="1" orient="horz" pos="152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95048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8" y="1079500"/>
            <a:ext cx="8429625"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2842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688070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reaker - Bright Blue">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0AB426-BCCD-3649-AED3-E81985AA0DDA}"/>
              </a:ext>
            </a:extLst>
          </p:cNvPr>
          <p:cNvPicPr>
            <a:picLocks noChangeAspect="1"/>
          </p:cNvPicPr>
          <p:nvPr userDrawn="1"/>
        </p:nvPicPr>
        <p:blipFill rotWithShape="1">
          <a:blip r:embed="rId2"/>
          <a:srcRect t="14777" r="28813" b="17435"/>
          <a:stretch/>
        </p:blipFill>
        <p:spPr>
          <a:xfrm>
            <a:off x="-1" y="0"/>
            <a:ext cx="9144000" cy="4846320"/>
          </a:xfrm>
          <a:prstGeom prst="rect">
            <a:avLst/>
          </a:prstGeom>
        </p:spPr>
      </p:pic>
      <p:sp>
        <p:nvSpPr>
          <p:cNvPr id="2" name="Title 1"/>
          <p:cNvSpPr>
            <a:spLocks noGrp="1"/>
          </p:cNvSpPr>
          <p:nvPr>
            <p:ph type="title" hasCustomPrompt="1"/>
          </p:nvPr>
        </p:nvSpPr>
        <p:spPr>
          <a:xfrm>
            <a:off x="1780954" y="1803228"/>
            <a:ext cx="5582093" cy="1220182"/>
          </a:xfrm>
          <a:ln w="6350">
            <a:solidFill>
              <a:schemeClr val="bg1"/>
            </a:solidFill>
          </a:ln>
        </p:spPr>
        <p:txBody>
          <a:bodyPr/>
          <a:lstStyle>
            <a:lvl1pPr algn="ctr">
              <a:lnSpc>
                <a:spcPct val="100000"/>
              </a:lnSpc>
              <a:spcBef>
                <a:spcPts val="380"/>
              </a:spcBef>
              <a:spcAft>
                <a:spcPts val="300"/>
              </a:spcAft>
              <a:defRPr sz="1600" b="1" spc="200" baseline="0"/>
            </a:lvl1pPr>
          </a:lstStyle>
          <a:p>
            <a:r>
              <a:rPr lang="en-US" dirty="0"/>
              <a:t>Please add BREAKER SLIDE TITLE HERE</a:t>
            </a:r>
            <a:br>
              <a:rPr lang="en-US" dirty="0"/>
            </a:br>
            <a:r>
              <a:rPr lang="en-US" dirty="0"/>
              <a:t>Please add SECOND LINE OF TITLE HERE</a:t>
            </a:r>
          </a:p>
        </p:txBody>
      </p:sp>
    </p:spTree>
    <p:extLst>
      <p:ext uri="{BB962C8B-B14F-4D97-AF65-F5344CB8AC3E}">
        <p14:creationId xmlns:p14="http://schemas.microsoft.com/office/powerpoint/2010/main" val="57852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2"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4800600" y="1079500"/>
            <a:ext cx="3986213" cy="33972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4307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8" y="1422400"/>
            <a:ext cx="8429625"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357188" y="1079500"/>
            <a:ext cx="8429625"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cxnSp>
        <p:nvCxnSpPr>
          <p:cNvPr id="6" name="Straight Connector 5"/>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654646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357189" y="1422400"/>
            <a:ext cx="3986211"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sp>
        <p:nvSpPr>
          <p:cNvPr id="6" name="Content Placeholder 5"/>
          <p:cNvSpPr>
            <a:spLocks noGrp="1"/>
          </p:cNvSpPr>
          <p:nvPr>
            <p:ph sz="quarter" idx="12" hasCustomPrompt="1"/>
          </p:nvPr>
        </p:nvSpPr>
        <p:spPr>
          <a:xfrm>
            <a:off x="4800599" y="1422400"/>
            <a:ext cx="3993357" cy="305435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4800597" y="1079500"/>
            <a:ext cx="3993359"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OTHER Highlight goes here</a:t>
            </a:r>
          </a:p>
        </p:txBody>
      </p:sp>
      <p:cxnSp>
        <p:nvCxnSpPr>
          <p:cNvPr id="8" name="Straight Connector 7"/>
          <p:cNvCxnSpPr/>
          <p:nvPr userDrawn="1"/>
        </p:nvCxnSpPr>
        <p:spPr>
          <a:xfrm>
            <a:off x="294409" y="716437"/>
            <a:ext cx="855518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79411192"/>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079500"/>
            <a:ext cx="3986211" cy="33972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00131049"/>
      </p:ext>
    </p:extLst>
  </p:cSld>
  <p:clrMapOvr>
    <a:masterClrMapping/>
  </p:clrMapOvr>
  <p:extLst mod="1">
    <p:ext uri="{DCECCB84-F9BA-43D5-87BE-67443E8EF086}">
      <p15:sldGuideLst xmlns:p15="http://schemas.microsoft.com/office/powerpoint/2012/main">
        <p15:guide id="1" pos="33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357189" y="1422400"/>
            <a:ext cx="3986212" cy="305435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5334000" y="0"/>
            <a:ext cx="3810000" cy="481965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357189" y="1079500"/>
            <a:ext cx="3986212" cy="342900"/>
          </a:xfrm>
        </p:spPr>
        <p:txBody>
          <a:bodyPr wrap="none" bIns="0">
            <a:noAutofit/>
          </a:bodyPr>
          <a:lstStyle>
            <a:lvl1pPr marL="0" indent="0">
              <a:spcBef>
                <a:spcPts val="288"/>
              </a:spcBef>
              <a:buNone/>
              <a:defRPr sz="1200" b="1" i="0" cap="all" spc="200" baseline="0">
                <a:solidFill>
                  <a:schemeClr val="accent1"/>
                </a:solidFill>
              </a:defRPr>
            </a:lvl1pPr>
          </a:lstStyle>
          <a:p>
            <a:pPr lvl="0"/>
            <a:r>
              <a:rPr lang="en-US" dirty="0"/>
              <a:t>Highlight goes here</a:t>
            </a:r>
          </a:p>
        </p:txBody>
      </p:sp>
      <p:cxnSp>
        <p:nvCxnSpPr>
          <p:cNvPr id="7" name="Straight Connector 6"/>
          <p:cNvCxnSpPr/>
          <p:nvPr userDrawn="1"/>
        </p:nvCxnSpPr>
        <p:spPr>
          <a:xfrm>
            <a:off x="294409" y="716437"/>
            <a:ext cx="422202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08217697"/>
      </p:ext>
    </p:extLst>
  </p:cSld>
  <p:clrMapOvr>
    <a:masterClrMapping/>
  </p:clrMapOvr>
  <p:extLst mod="1">
    <p:ext uri="{DCECCB84-F9BA-43D5-87BE-67443E8EF086}">
      <p15:sldGuideLst xmlns:p15="http://schemas.microsoft.com/office/powerpoint/2012/main">
        <p15:guide id="1" pos="33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image" Target="../media/image6.emf"/><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image" Target="../media/image6.emf"/><Relationship Id="rId5" Type="http://schemas.openxmlformats.org/officeDocument/2006/relationships/theme" Target="../theme/theme3.xml"/><Relationship Id="rId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image" Target="../media/image6.emf"/><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theme" Target="../theme/theme4.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31466" y="1412416"/>
            <a:ext cx="4315968" cy="1421928"/>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625596" y="3843769"/>
            <a:ext cx="1945326" cy="399456"/>
          </a:xfrm>
          <a:prstGeom prst="rect">
            <a:avLst/>
          </a:prstGeom>
          <a:solidFill>
            <a:schemeClr val="accent1"/>
          </a:solidFill>
          <a:ln>
            <a:noFill/>
          </a:ln>
        </p:spPr>
        <p:txBody>
          <a:bodyPr vert="horz" lIns="182880" tIns="91440" rIns="182880" bIns="0" rtlCol="0" anchor="ctr" anchorCtr="0"/>
          <a:lstStyle>
            <a:lvl1pPr algn="l">
              <a:defRPr sz="1200" b="1" cap="all" baseline="0">
                <a:solidFill>
                  <a:schemeClr val="tx1"/>
                </a:solidFill>
              </a:defRPr>
            </a:lvl1pPr>
          </a:lstStyle>
          <a:p>
            <a:endParaRPr lang="en-US" dirty="0"/>
          </a:p>
        </p:txBody>
      </p:sp>
    </p:spTree>
    <p:extLst>
      <p:ext uri="{BB962C8B-B14F-4D97-AF65-F5344CB8AC3E}">
        <p14:creationId xmlns:p14="http://schemas.microsoft.com/office/powerpoint/2010/main" val="1487230191"/>
      </p:ext>
    </p:extLst>
  </p:cSld>
  <p:clrMap bg1="lt1" tx1="dk1" bg2="lt2" tx2="dk2" accent1="accent1" accent2="accent2" accent3="accent3" accent4="accent4" accent5="accent5" accent6="accent6" hlink="hlink" folHlink="folHlink"/>
  <p:sldLayoutIdLst>
    <p:sldLayoutId id="2147483662" r:id="rId1"/>
    <p:sldLayoutId id="2147483670" r:id="rId2"/>
    <p:sldLayoutId id="2147483696" r:id="rId3"/>
  </p:sldLayoutIdLst>
  <p:hf hdr="0" ftr="0" dt="0"/>
  <p:txStyles>
    <p:titleStyle>
      <a:lvl1pPr algn="l" defTabSz="685800"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9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8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7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600" indent="0" algn="l" defTabSz="685800"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3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577352991"/>
      </p:ext>
    </p:extLst>
  </p:cSld>
  <p:clrMap bg1="lt1" tx1="dk1" bg2="lt2" tx2="dk2" accent1="accent1" accent2="accent2" accent3="accent3" accent4="accent4" accent5="accent5" accent6="accent6" hlink="hlink" folHlink="folHlink"/>
  <p:sldLayoutIdLst>
    <p:sldLayoutId id="2147483680" r:id="rId1"/>
    <p:sldLayoutId id="2147483683" r:id="rId2"/>
    <p:sldLayoutId id="2147483681" r:id="rId3"/>
    <p:sldLayoutId id="2147483682" r:id="rId4"/>
    <p:sldLayoutId id="2147483685" r:id="rId5"/>
    <p:sldLayoutId id="2147483686" r:id="rId6"/>
    <p:sldLayoutId id="2147483687" r:id="rId7"/>
    <p:sldLayoutId id="2147483692" r:id="rId8"/>
    <p:sldLayoutId id="2147483688" r:id="rId9"/>
    <p:sldLayoutId id="2147483689" r:id="rId10"/>
    <p:sldLayoutId id="2147483684" r:id="rId11"/>
    <p:sldLayoutId id="2147483695" r:id="rId12"/>
    <p:sldLayoutId id="2147483694" r:id="rId13"/>
    <p:sldLayoutId id="2147483690" r:id="rId14"/>
    <p:sldLayoutId id="2147483697" r:id="rId15"/>
    <p:sldLayoutId id="2147483691" r:id="rId16"/>
    <p:sldLayoutId id="2147483698" r:id="rId17"/>
    <p:sldLayoutId id="2147483716" r:id="rId18"/>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userDrawn="1">
          <p15:clr>
            <a:srgbClr val="F26B43"/>
          </p15:clr>
        </p15:guide>
        <p15:guide id="2" orient="horz" pos="338" userDrawn="1">
          <p15:clr>
            <a:srgbClr val="F26B43"/>
          </p15:clr>
        </p15:guide>
        <p15:guide id="3" orient="horz" pos="680" userDrawn="1">
          <p15:clr>
            <a:srgbClr val="F26B43"/>
          </p15:clr>
        </p15:guide>
        <p15:guide id="4" orient="horz" pos="2820" userDrawn="1">
          <p15:clr>
            <a:srgbClr val="F26B43"/>
          </p15:clr>
        </p15:guide>
        <p15:guide id="5" pos="226" userDrawn="1">
          <p15:clr>
            <a:srgbClr val="F26B43"/>
          </p15:clr>
        </p15:guide>
        <p15:guide id="6" pos="5535" userDrawn="1">
          <p15:clr>
            <a:srgbClr val="F26B43"/>
          </p15:clr>
        </p15:guide>
        <p15:guide id="7" orient="horz" pos="896" userDrawn="1">
          <p15:clr>
            <a:srgbClr val="F26B43"/>
          </p15:clr>
        </p15:guide>
        <p15:guide id="8" pos="2736" userDrawn="1">
          <p15:clr>
            <a:srgbClr val="F26B43"/>
          </p15:clr>
        </p15:guide>
        <p15:guide id="9" pos="3024" userDrawn="1">
          <p15:clr>
            <a:srgbClr val="F26B43"/>
          </p15:clr>
        </p15:guide>
        <p15:guide id="10" orient="horz" pos="3036" userDrawn="1">
          <p15:clr>
            <a:srgbClr val="F26B43"/>
          </p15:clr>
        </p15:guide>
        <p15:guide id="11" orient="horz" pos="3084" userDrawn="1">
          <p15:clr>
            <a:srgbClr val="F26B43"/>
          </p15:clr>
        </p15:guide>
        <p15:guide id="12" orient="horz" pos="31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E343A"/>
            </a:gs>
            <a:gs pos="100000">
              <a:srgbClr val="252021"/>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80954" y="1803228"/>
            <a:ext cx="5582093" cy="1220182"/>
          </a:xfrm>
          <a:prstGeom prst="rect">
            <a:avLst/>
          </a:prstGeom>
        </p:spPr>
        <p:txBody>
          <a:bodyPr vert="horz" wrap="square" lIns="91440" tIns="45720" rIns="91440" bIns="45720" rtlCol="0" anchor="ctr">
            <a:noAutofit/>
          </a:bodyPr>
          <a:lstStyle/>
          <a:p>
            <a:pPr algn="ctr"/>
            <a:endParaRPr lang="en-US" sz="4400" b="1" spc="200" dirty="0">
              <a:solidFill>
                <a:schemeClr val="bg1"/>
              </a:solidFill>
              <a:latin typeface="Calibri" charset="0"/>
              <a:ea typeface="Calibri" charset="0"/>
              <a:cs typeface="Calibri" charset="0"/>
            </a:endParaRPr>
          </a:p>
        </p:txBody>
      </p:sp>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Tree>
    <p:extLst>
      <p:ext uri="{BB962C8B-B14F-4D97-AF65-F5344CB8AC3E}">
        <p14:creationId xmlns:p14="http://schemas.microsoft.com/office/powerpoint/2010/main" val="548617574"/>
      </p:ext>
    </p:extLst>
  </p:cSld>
  <p:clrMap bg1="lt1" tx1="dk1" bg2="lt2" tx2="dk2" accent1="accent1" accent2="accent2" accent3="accent3" accent4="accent4" accent5="accent5" accent6="accent6" hlink="hlink" folHlink="folHlink"/>
  <p:sldLayoutIdLst>
    <p:sldLayoutId id="2147483665" r:id="rId1"/>
    <p:sldLayoutId id="2147483668" r:id="rId2"/>
    <p:sldLayoutId id="2147483666" r:id="rId3"/>
    <p:sldLayoutId id="2147483667" r:id="rId4"/>
  </p:sldLayoutIdLst>
  <p:hf hdr="0" ftr="0" dt="0"/>
  <p:txStyles>
    <p:titleStyle>
      <a:lvl1pPr algn="l" defTabSz="914400" rtl="0" eaLnBrk="1" latinLnBrk="0" hangingPunct="1">
        <a:lnSpc>
          <a:spcPct val="90000"/>
        </a:lnSpc>
        <a:spcBef>
          <a:spcPct val="0"/>
        </a:spcBef>
        <a:buNone/>
        <a:defRPr sz="4000" kern="1200" cap="all" baseline="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4826639"/>
            <a:ext cx="9144000" cy="316862"/>
          </a:xfrm>
          <a:prstGeom prst="rect">
            <a:avLst/>
          </a:prstGeom>
          <a:solidFill>
            <a:schemeClr val="accent1">
              <a:lumMod val="2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360364" y="1079500"/>
            <a:ext cx="8426449" cy="3397250"/>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userDrawn="1"/>
        </p:nvPicPr>
        <p:blipFill>
          <a:blip r:embed="rId18" cstate="screen">
            <a:extLst>
              <a:ext uri="{28A0092B-C50C-407E-A947-70E740481C1C}">
                <a14:useLocalDpi xmlns:a14="http://schemas.microsoft.com/office/drawing/2010/main"/>
              </a:ext>
            </a:extLst>
          </a:blip>
          <a:stretch>
            <a:fillRect/>
          </a:stretch>
        </p:blipFill>
        <p:spPr>
          <a:xfrm>
            <a:off x="360364" y="4911973"/>
            <a:ext cx="470910" cy="166976"/>
          </a:xfrm>
          <a:prstGeom prst="rect">
            <a:avLst/>
          </a:prstGeom>
        </p:spPr>
      </p:pic>
      <p:sp>
        <p:nvSpPr>
          <p:cNvPr id="4" name="Title Placeholder 3"/>
          <p:cNvSpPr>
            <a:spLocks noGrp="1"/>
          </p:cNvSpPr>
          <p:nvPr>
            <p:ph type="title"/>
          </p:nvPr>
        </p:nvSpPr>
        <p:spPr>
          <a:xfrm>
            <a:off x="360364" y="228600"/>
            <a:ext cx="8426449" cy="301752"/>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7413441" y="4826639"/>
            <a:ext cx="1373372" cy="316862"/>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5377143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226">
          <p15:clr>
            <a:srgbClr val="F26B43"/>
          </p15:clr>
        </p15:guide>
        <p15:guide id="6" pos="5535">
          <p15:clr>
            <a:srgbClr val="F26B43"/>
          </p15:clr>
        </p15:guide>
        <p15:guide id="7" orient="horz" pos="896">
          <p15:clr>
            <a:srgbClr val="F26B43"/>
          </p15:clr>
        </p15:guide>
        <p15:guide id="8" pos="2736">
          <p15:clr>
            <a:srgbClr val="F26B43"/>
          </p15:clr>
        </p15:guide>
        <p15:guide id="9" pos="3024">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1.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9.xml"/><Relationship Id="rId1" Type="http://schemas.openxmlformats.org/officeDocument/2006/relationships/slideLayout" Target="../slideLayouts/slideLayout17.xml"/><Relationship Id="rId5" Type="http://schemas.openxmlformats.org/officeDocument/2006/relationships/image" Target="../media/image52.png"/><Relationship Id="rId4" Type="http://schemas.openxmlformats.org/officeDocument/2006/relationships/image" Target="../media/image51.png"/></Relationships>
</file>

<file path=ppt/slides/_rels/slide5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17.xml"/><Relationship Id="rId4" Type="http://schemas.openxmlformats.org/officeDocument/2006/relationships/image" Target="../media/image63.png"/></Relationships>
</file>

<file path=ppt/slides/_rels/slide6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17.xml"/><Relationship Id="rId4" Type="http://schemas.openxmlformats.org/officeDocument/2006/relationships/image" Target="../media/image65.png"/></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4.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7.xml"/><Relationship Id="rId5" Type="http://schemas.openxmlformats.org/officeDocument/2006/relationships/image" Target="../media/image31.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7.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6CB0-4F27-C244-B387-C95786FFEF41}"/>
              </a:ext>
            </a:extLst>
          </p:cNvPr>
          <p:cNvSpPr>
            <a:spLocks noGrp="1"/>
          </p:cNvSpPr>
          <p:nvPr>
            <p:ph type="title"/>
          </p:nvPr>
        </p:nvSpPr>
        <p:spPr/>
        <p:txBody>
          <a:bodyPr/>
          <a:lstStyle/>
          <a:p>
            <a:r>
              <a:rPr lang="en-US" dirty="0"/>
              <a:t>BIG DATA</a:t>
            </a:r>
          </a:p>
        </p:txBody>
      </p:sp>
      <p:sp>
        <p:nvSpPr>
          <p:cNvPr id="3" name="Text Placeholder 2">
            <a:extLst>
              <a:ext uri="{FF2B5EF4-FFF2-40B4-BE49-F238E27FC236}">
                <a16:creationId xmlns:a16="http://schemas.microsoft.com/office/drawing/2014/main" id="{9292E832-C045-5048-910F-BFD9462D5BD9}"/>
              </a:ext>
            </a:extLst>
          </p:cNvPr>
          <p:cNvSpPr>
            <a:spLocks noGrp="1"/>
          </p:cNvSpPr>
          <p:nvPr>
            <p:ph type="body" sz="quarter" idx="11"/>
          </p:nvPr>
        </p:nvSpPr>
        <p:spPr/>
        <p:txBody>
          <a:bodyPr/>
          <a:lstStyle/>
          <a:p>
            <a:r>
              <a:rPr lang="en-US" b="0" spc="300" dirty="0"/>
              <a:t>SPARK CORE - PART 2</a:t>
            </a:r>
          </a:p>
        </p:txBody>
      </p:sp>
    </p:spTree>
    <p:extLst>
      <p:ext uri="{BB962C8B-B14F-4D97-AF65-F5344CB8AC3E}">
        <p14:creationId xmlns:p14="http://schemas.microsoft.com/office/powerpoint/2010/main" val="1733196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a:t>
            </a:r>
          </a:p>
        </p:txBody>
      </p:sp>
      <p:sp>
        <p:nvSpPr>
          <p:cNvPr id="3" name="Slide Number Placeholder 2"/>
          <p:cNvSpPr>
            <a:spLocks noGrp="1"/>
          </p:cNvSpPr>
          <p:nvPr>
            <p:ph type="sldNum" sz="quarter" idx="4"/>
          </p:nvPr>
        </p:nvSpPr>
        <p:spPr/>
        <p:txBody>
          <a:bodyPr/>
          <a:lstStyle/>
          <a:p>
            <a:fld id="{3A707DD9-E92B-45E8-BE0A-E6B2EDF345EB}" type="slidenum">
              <a:rPr lang="en-US" smtClean="0"/>
              <a:pPr/>
              <a:t>10</a:t>
            </a:fld>
            <a:endParaRPr lang="en-US" dirty="0"/>
          </a:p>
        </p:txBody>
      </p:sp>
      <p:pic>
        <p:nvPicPr>
          <p:cNvPr id="4" name="Picture 3"/>
          <p:cNvPicPr>
            <a:picLocks noChangeAspect="1"/>
          </p:cNvPicPr>
          <p:nvPr/>
        </p:nvPicPr>
        <p:blipFill>
          <a:blip r:embed="rId3"/>
          <a:stretch>
            <a:fillRect/>
          </a:stretch>
        </p:blipFill>
        <p:spPr>
          <a:xfrm>
            <a:off x="357187" y="1079500"/>
            <a:ext cx="2608947" cy="1749298"/>
          </a:xfrm>
          <a:prstGeom prst="rect">
            <a:avLst/>
          </a:prstGeom>
        </p:spPr>
      </p:pic>
      <p:pic>
        <p:nvPicPr>
          <p:cNvPr id="5" name="Picture 4"/>
          <p:cNvPicPr>
            <a:picLocks noChangeAspect="1"/>
          </p:cNvPicPr>
          <p:nvPr/>
        </p:nvPicPr>
        <p:blipFill>
          <a:blip r:embed="rId4"/>
          <a:stretch>
            <a:fillRect/>
          </a:stretch>
        </p:blipFill>
        <p:spPr>
          <a:xfrm>
            <a:off x="4572000" y="1074500"/>
            <a:ext cx="2581037" cy="1754298"/>
          </a:xfrm>
          <a:prstGeom prst="rect">
            <a:avLst/>
          </a:prstGeom>
        </p:spPr>
      </p:pic>
      <p:pic>
        <p:nvPicPr>
          <p:cNvPr id="6" name="Picture 5"/>
          <p:cNvPicPr>
            <a:picLocks noChangeAspect="1"/>
          </p:cNvPicPr>
          <p:nvPr/>
        </p:nvPicPr>
        <p:blipFill>
          <a:blip r:embed="rId5"/>
          <a:stretch>
            <a:fillRect/>
          </a:stretch>
        </p:blipFill>
        <p:spPr>
          <a:xfrm>
            <a:off x="2438822" y="2986310"/>
            <a:ext cx="1755109" cy="1755109"/>
          </a:xfrm>
          <a:prstGeom prst="rect">
            <a:avLst/>
          </a:prstGeom>
        </p:spPr>
      </p:pic>
      <p:pic>
        <p:nvPicPr>
          <p:cNvPr id="7" name="Picture 6"/>
          <p:cNvPicPr>
            <a:picLocks noChangeAspect="1"/>
          </p:cNvPicPr>
          <p:nvPr/>
        </p:nvPicPr>
        <p:blipFill>
          <a:blip r:embed="rId6"/>
          <a:stretch>
            <a:fillRect/>
          </a:stretch>
        </p:blipFill>
        <p:spPr>
          <a:xfrm>
            <a:off x="5287552" y="2828798"/>
            <a:ext cx="3471351" cy="1754140"/>
          </a:xfrm>
          <a:prstGeom prst="rect">
            <a:avLst/>
          </a:prstGeom>
        </p:spPr>
      </p:pic>
    </p:spTree>
    <p:extLst>
      <p:ext uri="{BB962C8B-B14F-4D97-AF65-F5344CB8AC3E}">
        <p14:creationId xmlns:p14="http://schemas.microsoft.com/office/powerpoint/2010/main" val="77767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Slide Number Placeholder 6"/>
          <p:cNvSpPr>
            <a:spLocks noGrp="1"/>
          </p:cNvSpPr>
          <p:nvPr>
            <p:ph type="sldNum" sz="quarter" idx="4"/>
          </p:nvPr>
        </p:nvSpPr>
        <p:spPr/>
        <p:txBody>
          <a:bodyPr/>
          <a:lstStyle/>
          <a:p>
            <a:fld id="{3A707DD9-E92B-45E8-BE0A-E6B2EDF345EB}" type="slidenum">
              <a:rPr lang="en-US" smtClean="0"/>
              <a:pPr/>
              <a:t>11</a:t>
            </a:fld>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936848" y="1079500"/>
            <a:ext cx="7270305" cy="3397250"/>
          </a:xfrm>
        </p:spPr>
      </p:pic>
    </p:spTree>
    <p:extLst>
      <p:ext uri="{BB962C8B-B14F-4D97-AF65-F5344CB8AC3E}">
        <p14:creationId xmlns:p14="http://schemas.microsoft.com/office/powerpoint/2010/main" val="3986571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DA36-C573-4C55-9218-AE1AE133E4D1}"/>
              </a:ext>
            </a:extLst>
          </p:cNvPr>
          <p:cNvSpPr>
            <a:spLocks noGrp="1"/>
          </p:cNvSpPr>
          <p:nvPr>
            <p:ph type="title"/>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r>
              <a:rPr lang="en-US" sz="2000" dirty="0"/>
              <a:t>DATASETS AND DATAFRAMES</a:t>
            </a:r>
            <a:endParaRPr lang="en-US" sz="2000" spc="300" dirty="0">
              <a:solidFill>
                <a:schemeClr val="accent1"/>
              </a:solidFill>
            </a:endParaRPr>
          </a:p>
        </p:txBody>
      </p:sp>
    </p:spTree>
    <p:extLst>
      <p:ext uri="{BB962C8B-B14F-4D97-AF65-F5344CB8AC3E}">
        <p14:creationId xmlns:p14="http://schemas.microsoft.com/office/powerpoint/2010/main" val="405108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srcRect l="1" r="65892" b="24112"/>
          <a:stretch/>
        </p:blipFill>
        <p:spPr>
          <a:xfrm>
            <a:off x="3109830" y="1214197"/>
            <a:ext cx="3203047" cy="3166547"/>
          </a:xfrm>
          <a:prstGeom prst="rect">
            <a:avLst/>
          </a:prstGeom>
        </p:spPr>
      </p:pic>
      <p:sp>
        <p:nvSpPr>
          <p:cNvPr id="3" name="Title 2"/>
          <p:cNvSpPr>
            <a:spLocks noGrp="1"/>
          </p:cNvSpPr>
          <p:nvPr>
            <p:ph type="title"/>
          </p:nvPr>
        </p:nvSpPr>
        <p:spPr/>
        <p:txBody>
          <a:bodyPr/>
          <a:lstStyle/>
          <a:p>
            <a:r>
              <a:rPr lang="en-US" dirty="0"/>
              <a:t>History of Spark APIs</a:t>
            </a:r>
          </a:p>
        </p:txBody>
      </p:sp>
      <p:sp>
        <p:nvSpPr>
          <p:cNvPr id="2" name="Rectangle 1">
            <a:extLst>
              <a:ext uri="{FF2B5EF4-FFF2-40B4-BE49-F238E27FC236}">
                <a16:creationId xmlns:a16="http://schemas.microsoft.com/office/drawing/2014/main" id="{A213A9C1-0563-4111-9BE7-5B4796D19A36}"/>
              </a:ext>
            </a:extLst>
          </p:cNvPr>
          <p:cNvSpPr/>
          <p:nvPr/>
        </p:nvSpPr>
        <p:spPr>
          <a:xfrm>
            <a:off x="3244362" y="1214197"/>
            <a:ext cx="2690446" cy="3085241"/>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9680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Test CSV file</a:t>
            </a:r>
          </a:p>
        </p:txBody>
      </p:sp>
      <p:sp>
        <p:nvSpPr>
          <p:cNvPr id="5" name="Slide Number Placeholder 4"/>
          <p:cNvSpPr>
            <a:spLocks noGrp="1"/>
          </p:cNvSpPr>
          <p:nvPr>
            <p:ph type="sldNum" sz="quarter" idx="4"/>
          </p:nvPr>
        </p:nvSpPr>
        <p:spPr/>
        <p:txBody>
          <a:bodyPr/>
          <a:lstStyle/>
          <a:p>
            <a:fld id="{3A707DD9-E92B-45E8-BE0A-E6B2EDF345EB}" type="slidenum">
              <a:rPr lang="en-US" smtClean="0"/>
              <a:pPr/>
              <a:t>14</a:t>
            </a:fld>
            <a:endParaRPr lang="en-US" dirty="0"/>
          </a:p>
        </p:txBody>
      </p:sp>
      <p:pic>
        <p:nvPicPr>
          <p:cNvPr id="7" name="Picture 6"/>
          <p:cNvPicPr>
            <a:picLocks noChangeAspect="1"/>
          </p:cNvPicPr>
          <p:nvPr/>
        </p:nvPicPr>
        <p:blipFill>
          <a:blip r:embed="rId3"/>
          <a:stretch>
            <a:fillRect/>
          </a:stretch>
        </p:blipFill>
        <p:spPr>
          <a:xfrm>
            <a:off x="2815332" y="1173629"/>
            <a:ext cx="3513336" cy="3470175"/>
          </a:xfrm>
          <a:prstGeom prst="rect">
            <a:avLst/>
          </a:prstGeom>
        </p:spPr>
      </p:pic>
      <p:sp>
        <p:nvSpPr>
          <p:cNvPr id="2" name="Rectangle 1">
            <a:extLst>
              <a:ext uri="{FF2B5EF4-FFF2-40B4-BE49-F238E27FC236}">
                <a16:creationId xmlns:a16="http://schemas.microsoft.com/office/drawing/2014/main" id="{BD60431C-DB52-4F80-B8DF-06C0859DC929}"/>
              </a:ext>
            </a:extLst>
          </p:cNvPr>
          <p:cNvSpPr/>
          <p:nvPr/>
        </p:nvSpPr>
        <p:spPr>
          <a:xfrm>
            <a:off x="2637692" y="1079500"/>
            <a:ext cx="3903785" cy="367713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5345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Utility classes</a:t>
            </a:r>
          </a:p>
        </p:txBody>
      </p:sp>
      <p:sp>
        <p:nvSpPr>
          <p:cNvPr id="3" name="Slide Number Placeholder 2"/>
          <p:cNvSpPr>
            <a:spLocks noGrp="1"/>
          </p:cNvSpPr>
          <p:nvPr>
            <p:ph type="sldNum" sz="quarter" idx="4"/>
          </p:nvPr>
        </p:nvSpPr>
        <p:spPr/>
        <p:txBody>
          <a:bodyPr/>
          <a:lstStyle/>
          <a:p>
            <a:fld id="{3A707DD9-E92B-45E8-BE0A-E6B2EDF345EB}" type="slidenum">
              <a:rPr lang="en-US" smtClean="0"/>
              <a:pPr/>
              <a:t>15</a:t>
            </a:fld>
            <a:endParaRPr lang="en-US" dirty="0"/>
          </a:p>
        </p:txBody>
      </p:sp>
      <p:sp>
        <p:nvSpPr>
          <p:cNvPr id="5" name="Rectangle 4">
            <a:extLst>
              <a:ext uri="{FF2B5EF4-FFF2-40B4-BE49-F238E27FC236}">
                <a16:creationId xmlns:a16="http://schemas.microsoft.com/office/drawing/2014/main" id="{C21D2F16-97B9-41BC-8B97-0A0697085014}"/>
              </a:ext>
            </a:extLst>
          </p:cNvPr>
          <p:cNvSpPr/>
          <p:nvPr/>
        </p:nvSpPr>
        <p:spPr>
          <a:xfrm>
            <a:off x="2178657" y="1717482"/>
            <a:ext cx="4929923" cy="2107095"/>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ChangeArrowheads="1"/>
          </p:cNvSpPr>
          <p:nvPr/>
        </p:nvSpPr>
        <p:spPr bwMode="auto">
          <a:xfrm>
            <a:off x="2261631" y="1783178"/>
            <a:ext cx="4817344" cy="1815882"/>
          </a:xfrm>
          <a:prstGeom prst="rect">
            <a:avLst/>
          </a:prstGeom>
          <a:noFill/>
          <a:ln w="25400">
            <a:no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rgbClr val="000080"/>
                </a:solidFill>
                <a:latin typeface="Courier New" panose="02070309020205020404" pitchFamily="49" charset="0"/>
                <a:cs typeface="Courier New" panose="02070309020205020404" pitchFamily="49" charset="0"/>
              </a:rPr>
              <a:t>package </a:t>
            </a:r>
            <a:r>
              <a:rPr lang="en-US" altLang="en-US" sz="700" dirty="0" err="1">
                <a:solidFill>
                  <a:srgbClr val="000000"/>
                </a:solidFill>
                <a:latin typeface="Courier New" panose="02070309020205020404" pitchFamily="49" charset="0"/>
                <a:cs typeface="Courier New" panose="02070309020205020404" pitchFamily="49" charset="0"/>
              </a:rPr>
              <a:t>com.epam.sample.spark.utils</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import </a:t>
            </a:r>
            <a:r>
              <a:rPr lang="en-US" altLang="en-US" sz="700" dirty="0" err="1">
                <a:solidFill>
                  <a:srgbClr val="000000"/>
                </a:solidFill>
                <a:latin typeface="Courier New" panose="02070309020205020404" pitchFamily="49" charset="0"/>
                <a:cs typeface="Courier New" panose="02070309020205020404" pitchFamily="49" charset="0"/>
              </a:rPr>
              <a:t>scala.io.Source</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object </a:t>
            </a:r>
            <a:r>
              <a:rPr lang="en-US" altLang="en-US" sz="700" dirty="0" err="1">
                <a:solidFill>
                  <a:srgbClr val="000000"/>
                </a:solidFill>
                <a:latin typeface="Courier New" panose="02070309020205020404" pitchFamily="49" charset="0"/>
                <a:cs typeface="Courier New" panose="02070309020205020404" pitchFamily="49" charset="0"/>
              </a:rPr>
              <a:t>PersonData</a:t>
            </a: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def</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read(): </a:t>
            </a:r>
            <a:r>
              <a:rPr lang="en-US" altLang="en-US" sz="700" dirty="0" err="1">
                <a:solidFill>
                  <a:srgbClr val="20999D"/>
                </a:solidFill>
                <a:latin typeface="Courier New" panose="02070309020205020404" pitchFamily="49" charset="0"/>
                <a:cs typeface="Courier New" panose="02070309020205020404" pitchFamily="49" charset="0"/>
              </a:rPr>
              <a:t>Seq</a:t>
            </a:r>
            <a:r>
              <a:rPr lang="en-US" altLang="en-US" sz="700" dirty="0">
                <a:solidFill>
                  <a:srgbClr val="000000"/>
                </a:solidFill>
                <a:latin typeface="Courier New" panose="02070309020205020404" pitchFamily="49" charset="0"/>
                <a:cs typeface="Courier New" panose="02070309020205020404" pitchFamily="49" charset="0"/>
              </a:rPr>
              <a:t>[Person]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Source.</a:t>
            </a:r>
            <a:r>
              <a:rPr lang="en-US" altLang="en-US" sz="700" i="1" dirty="0" err="1">
                <a:solidFill>
                  <a:srgbClr val="000000"/>
                </a:solidFill>
                <a:latin typeface="Courier New" panose="02070309020205020404" pitchFamily="49" charset="0"/>
                <a:cs typeface="Courier New" panose="02070309020205020404" pitchFamily="49" charset="0"/>
              </a:rPr>
              <a:t>fromInputStream</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getClass.getClassLoader.getResourceAsStream</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"people.csv"</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getLines</a:t>
            </a:r>
            <a:r>
              <a:rPr lang="en-US" altLang="en-US" sz="700" dirty="0">
                <a:solidFill>
                  <a:srgbClr val="000000"/>
                </a:solidFill>
                <a:latin typeface="Courier New" panose="02070309020205020404" pitchFamily="49" charset="0"/>
                <a:cs typeface="Courier New" panose="02070309020205020404" pitchFamily="49" charset="0"/>
              </a:rPr>
              <a:t>().map(line =&gt;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a:solidFill>
                  <a:srgbClr val="000000"/>
                </a:solidFill>
                <a:latin typeface="Courier New" panose="02070309020205020404" pitchFamily="49" charset="0"/>
                <a:cs typeface="Courier New" panose="02070309020205020404" pitchFamily="49" charset="0"/>
              </a:rPr>
              <a:t>parts: Array[</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dirty="0" err="1">
                <a:solidFill>
                  <a:srgbClr val="000000"/>
                </a:solidFill>
                <a:latin typeface="Courier New" panose="02070309020205020404" pitchFamily="49" charset="0"/>
                <a:cs typeface="Courier New" panose="02070309020205020404" pitchFamily="49" charset="0"/>
              </a:rPr>
              <a:t>line.split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000000"/>
                </a:solidFill>
                <a:latin typeface="Courier New" panose="02070309020205020404" pitchFamily="49" charset="0"/>
                <a:cs typeface="Courier New" panose="02070309020205020404" pitchFamily="49" charset="0"/>
              </a:rPr>
              <a:t>Person</a:t>
            </a:r>
            <a:r>
              <a:rPr lang="en-US" altLang="en-US" sz="700" dirty="0">
                <a:solidFill>
                  <a:srgbClr val="000000"/>
                </a:solidFill>
                <a:latin typeface="Courier New" panose="02070309020205020404" pitchFamily="49" charset="0"/>
                <a:cs typeface="Courier New" panose="02070309020205020404" pitchFamily="49" charset="0"/>
              </a:rPr>
              <a:t>(parts(</a:t>
            </a:r>
            <a:r>
              <a:rPr lang="en-US" altLang="en-US" sz="700" dirty="0">
                <a:solidFill>
                  <a:srgbClr val="0000FF"/>
                </a:solidFill>
                <a:latin typeface="Courier New" panose="02070309020205020404" pitchFamily="49" charset="0"/>
                <a:cs typeface="Courier New" panose="02070309020205020404" pitchFamily="49" charset="0"/>
              </a:rPr>
              <a:t>0</a:t>
            </a:r>
            <a:r>
              <a:rPr lang="en-US" altLang="en-US" sz="700" dirty="0">
                <a:solidFill>
                  <a:srgbClr val="000000"/>
                </a:solidFill>
                <a:latin typeface="Courier New" panose="02070309020205020404" pitchFamily="49" charset="0"/>
                <a:cs typeface="Courier New" panose="02070309020205020404" pitchFamily="49" charset="0"/>
              </a:rPr>
              <a:t>), parts(</a:t>
            </a:r>
            <a:r>
              <a:rPr lang="en-US" altLang="en-US" sz="700" dirty="0">
                <a:solidFill>
                  <a:srgbClr val="0000FF"/>
                </a:solidFill>
                <a:latin typeface="Courier New" panose="02070309020205020404" pitchFamily="49" charset="0"/>
                <a:cs typeface="Courier New" panose="02070309020205020404" pitchFamily="49" charset="0"/>
              </a:rPr>
              <a:t>1</a:t>
            </a:r>
            <a:r>
              <a:rPr lang="en-US" altLang="en-US" sz="700" dirty="0">
                <a:solidFill>
                  <a:srgbClr val="000000"/>
                </a:solidFill>
                <a:latin typeface="Courier New" panose="02070309020205020404" pitchFamily="49" charset="0"/>
                <a:cs typeface="Courier New" panose="02070309020205020404" pitchFamily="49" charset="0"/>
              </a:rPr>
              <a:t>), parts(</a:t>
            </a:r>
            <a:r>
              <a:rPr lang="en-US" altLang="en-US" sz="700" dirty="0">
                <a:solidFill>
                  <a:srgbClr val="0000FF"/>
                </a:solidFill>
                <a:latin typeface="Courier New" panose="02070309020205020404" pitchFamily="49" charset="0"/>
                <a:cs typeface="Courier New" panose="02070309020205020404" pitchFamily="49" charset="0"/>
              </a:rPr>
              <a:t>2</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toInt</a:t>
            </a:r>
            <a:r>
              <a:rPr lang="en-US" altLang="en-US" sz="700" dirty="0">
                <a:solidFill>
                  <a:srgbClr val="000000"/>
                </a:solidFill>
                <a:latin typeface="Courier New" panose="02070309020205020404" pitchFamily="49" charset="0"/>
                <a:cs typeface="Courier New" panose="02070309020205020404" pitchFamily="49" charset="0"/>
              </a:rPr>
              <a:t>, parts(</a:t>
            </a:r>
            <a:r>
              <a:rPr lang="en-US" altLang="en-US" sz="700" dirty="0">
                <a:solidFill>
                  <a:srgbClr val="0000FF"/>
                </a:solidFill>
                <a:latin typeface="Courier New" panose="02070309020205020404" pitchFamily="49" charset="0"/>
                <a:cs typeface="Courier New" panose="02070309020205020404" pitchFamily="49" charset="0"/>
              </a:rPr>
              <a:t>3</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toSeq</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case class </a:t>
            </a:r>
            <a:r>
              <a:rPr lang="en-US" altLang="en-US" sz="700" dirty="0">
                <a:solidFill>
                  <a:srgbClr val="000000"/>
                </a:solidFill>
                <a:latin typeface="Courier New" panose="02070309020205020404" pitchFamily="49" charset="0"/>
                <a:cs typeface="Courier New" panose="02070309020205020404" pitchFamily="49" charset="0"/>
              </a:rPr>
              <a:t>Person(first: </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 last: </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 age: </a:t>
            </a:r>
            <a:r>
              <a:rPr lang="en-US" altLang="en-US" sz="700" dirty="0" err="1">
                <a:solidFill>
                  <a:srgbClr val="000000"/>
                </a:solidFill>
                <a:latin typeface="Courier New" panose="02070309020205020404" pitchFamily="49" charset="0"/>
                <a:cs typeface="Courier New" panose="02070309020205020404" pitchFamily="49" charset="0"/>
              </a:rPr>
              <a:t>Int</a:t>
            </a:r>
            <a:r>
              <a:rPr lang="en-US" altLang="en-US" sz="700" dirty="0">
                <a:solidFill>
                  <a:srgbClr val="000000"/>
                </a:solidFill>
                <a:latin typeface="Courier New" panose="02070309020205020404" pitchFamily="49" charset="0"/>
                <a:cs typeface="Courier New" panose="02070309020205020404" pitchFamily="49" charset="0"/>
              </a:rPr>
              <a:t>, state: </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1100" dirty="0">
              <a:latin typeface="Arial" panose="020B0604020202020204" pitchFamily="34" charset="0"/>
            </a:endParaRPr>
          </a:p>
        </p:txBody>
      </p:sp>
    </p:spTree>
    <p:extLst>
      <p:ext uri="{BB962C8B-B14F-4D97-AF65-F5344CB8AC3E}">
        <p14:creationId xmlns:p14="http://schemas.microsoft.com/office/powerpoint/2010/main" val="1299472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RDD example</a:t>
            </a:r>
          </a:p>
        </p:txBody>
      </p:sp>
      <p:sp>
        <p:nvSpPr>
          <p:cNvPr id="3" name="Slide Number Placeholder 2"/>
          <p:cNvSpPr>
            <a:spLocks noGrp="1"/>
          </p:cNvSpPr>
          <p:nvPr>
            <p:ph type="sldNum" sz="quarter" idx="4"/>
          </p:nvPr>
        </p:nvSpPr>
        <p:spPr/>
        <p:txBody>
          <a:bodyPr/>
          <a:lstStyle/>
          <a:p>
            <a:fld id="{3A707DD9-E92B-45E8-BE0A-E6B2EDF345EB}" type="slidenum">
              <a:rPr lang="en-US" smtClean="0"/>
              <a:pPr/>
              <a:t>16</a:t>
            </a:fld>
            <a:endParaRPr lang="en-US" dirty="0"/>
          </a:p>
        </p:txBody>
      </p:sp>
      <p:sp>
        <p:nvSpPr>
          <p:cNvPr id="4" name="Rectangle 1"/>
          <p:cNvSpPr>
            <a:spLocks noChangeArrowheads="1"/>
          </p:cNvSpPr>
          <p:nvPr/>
        </p:nvSpPr>
        <p:spPr bwMode="auto">
          <a:xfrm>
            <a:off x="3144366" y="921793"/>
            <a:ext cx="2855269" cy="3754874"/>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com.epam.sample.spark.utils.PersonData</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org.apache.spark.{SparkConf, SparkContext}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ScalaRDDExample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main(args: Array[</a:t>
            </a:r>
            <a:r>
              <a:rPr kumimoji="0" lang="en-US" altLang="en-US" sz="7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conf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SparkConf()</a:t>
            </a:r>
          </a:p>
          <a:p>
            <a:pPr lvl="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.setMaster(</a:t>
            </a:r>
            <a:r>
              <a:rPr lang="en-US" altLang="en-US" sz="700" b="1" dirty="0">
                <a:solidFill>
                  <a:srgbClr val="008000"/>
                </a:solidFill>
                <a:latin typeface="Courier New" panose="02070309020205020404" pitchFamily="49" charset="0"/>
                <a:cs typeface="Courier New" panose="02070309020205020404" pitchFamily="49" charset="0"/>
              </a:rPr>
              <a:t>"local[*]"</a:t>
            </a:r>
            <a:r>
              <a:rPr lang="en-US" altLang="en-US" sz="700" dirty="0">
                <a:solidFill>
                  <a:srgbClr val="000000"/>
                </a:solidFill>
                <a:latin typeface="Courier New" panose="02070309020205020404" pitchFamily="49" charset="0"/>
                <a:cs typeface="Courier New" panose="02070309020205020404" pitchFamily="49" charset="0"/>
              </a:rPr>
              <a:t>)</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.setAppName(</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"ScalaRDDExample"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 =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SparkContext(conf)</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initial RDD</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rdd = sc.parallelize(PersonData.</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verbose syntax</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"Under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rdd.filter(p =&gt; p.age &lt;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concise syntax</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"Over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rdd.filter(_.age &gt;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terminate spark context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sc.stop()</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990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DataFrame</a:t>
            </a:r>
            <a:r>
              <a:rPr lang="en-US" dirty="0"/>
              <a:t> introduction</a:t>
            </a:r>
          </a:p>
        </p:txBody>
      </p:sp>
      <p:pic>
        <p:nvPicPr>
          <p:cNvPr id="5" name="Picture 4"/>
          <p:cNvPicPr>
            <a:picLocks noChangeAspect="1"/>
          </p:cNvPicPr>
          <p:nvPr/>
        </p:nvPicPr>
        <p:blipFill rotWithShape="1">
          <a:blip r:embed="rId3"/>
          <a:srcRect r="31984"/>
          <a:stretch/>
        </p:blipFill>
        <p:spPr>
          <a:xfrm>
            <a:off x="1978972" y="1110273"/>
            <a:ext cx="5186056" cy="3397250"/>
          </a:xfrm>
          <a:prstGeom prst="rect">
            <a:avLst/>
          </a:prstGeom>
        </p:spPr>
      </p:pic>
      <p:sp>
        <p:nvSpPr>
          <p:cNvPr id="2" name="Rectangle 1">
            <a:extLst>
              <a:ext uri="{FF2B5EF4-FFF2-40B4-BE49-F238E27FC236}">
                <a16:creationId xmlns:a16="http://schemas.microsoft.com/office/drawing/2014/main" id="{3E6931E1-4191-4E48-8F39-8F94EB154130}"/>
              </a:ext>
            </a:extLst>
          </p:cNvPr>
          <p:cNvSpPr/>
          <p:nvPr/>
        </p:nvSpPr>
        <p:spPr>
          <a:xfrm>
            <a:off x="2118946" y="1079500"/>
            <a:ext cx="4870939" cy="3615592"/>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09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What is </a:t>
            </a:r>
            <a:r>
              <a:rPr lang="en-US" dirty="0" err="1"/>
              <a:t>DataFrame</a:t>
            </a:r>
            <a:r>
              <a:rPr lang="en-US" dirty="0"/>
              <a:t>?</a:t>
            </a:r>
          </a:p>
        </p:txBody>
      </p:sp>
      <p:sp>
        <p:nvSpPr>
          <p:cNvPr id="7" name="Content Placeholder 6"/>
          <p:cNvSpPr>
            <a:spLocks noGrp="1"/>
          </p:cNvSpPr>
          <p:nvPr>
            <p:ph sz="quarter" idx="10"/>
          </p:nvPr>
        </p:nvSpPr>
        <p:spPr>
          <a:xfrm>
            <a:off x="216512" y="1123463"/>
            <a:ext cx="8570301" cy="3397250"/>
          </a:xfrm>
        </p:spPr>
        <p:txBody>
          <a:bodyPr/>
          <a:lstStyle/>
          <a:p>
            <a:pPr marL="274320" indent="0">
              <a:lnSpc>
                <a:spcPct val="100000"/>
              </a:lnSpc>
              <a:spcBef>
                <a:spcPts val="0"/>
              </a:spcBef>
              <a:spcAft>
                <a:spcPts val="600"/>
              </a:spcAft>
              <a:buNone/>
            </a:pPr>
            <a:r>
              <a:rPr lang="en-US" sz="1600" dirty="0"/>
              <a:t>A </a:t>
            </a:r>
            <a:r>
              <a:rPr lang="en-US" sz="1600" b="1" dirty="0" err="1"/>
              <a:t>DataFrame</a:t>
            </a:r>
            <a:r>
              <a:rPr lang="en-US" sz="1600" dirty="0"/>
              <a:t> is a distributed collection of data organized into named columns. It is conceptually equivalent to a table in a relational database or a data frame in R/Python, but with richer optimizations under the hood.</a:t>
            </a:r>
          </a:p>
        </p:txBody>
      </p:sp>
      <p:sp>
        <p:nvSpPr>
          <p:cNvPr id="5" name="Slide Number Placeholder 4"/>
          <p:cNvSpPr>
            <a:spLocks noGrp="1"/>
          </p:cNvSpPr>
          <p:nvPr>
            <p:ph type="sldNum" sz="quarter" idx="4"/>
          </p:nvPr>
        </p:nvSpPr>
        <p:spPr/>
        <p:txBody>
          <a:bodyPr/>
          <a:lstStyle/>
          <a:p>
            <a:fld id="{3A707DD9-E92B-45E8-BE0A-E6B2EDF345EB}" type="slidenum">
              <a:rPr lang="en-US" smtClean="0"/>
              <a:pPr/>
              <a:t>18</a:t>
            </a:fld>
            <a:endParaRPr lang="en-US" dirty="0"/>
          </a:p>
        </p:txBody>
      </p:sp>
      <p:pic>
        <p:nvPicPr>
          <p:cNvPr id="9" name="Picture 8"/>
          <p:cNvPicPr>
            <a:picLocks noChangeAspect="1"/>
          </p:cNvPicPr>
          <p:nvPr/>
        </p:nvPicPr>
        <p:blipFill>
          <a:blip r:embed="rId3">
            <a:duotone>
              <a:schemeClr val="accent5">
                <a:shade val="45000"/>
                <a:satMod val="135000"/>
              </a:schemeClr>
              <a:prstClr val="white"/>
            </a:duotone>
          </a:blip>
          <a:stretch>
            <a:fillRect/>
          </a:stretch>
        </p:blipFill>
        <p:spPr>
          <a:xfrm>
            <a:off x="2226423" y="2030697"/>
            <a:ext cx="4691154" cy="2681979"/>
          </a:xfrm>
          <a:prstGeom prst="rect">
            <a:avLst/>
          </a:prstGeom>
        </p:spPr>
      </p:pic>
    </p:spTree>
    <p:extLst>
      <p:ext uri="{BB962C8B-B14F-4D97-AF65-F5344CB8AC3E}">
        <p14:creationId xmlns:p14="http://schemas.microsoft.com/office/powerpoint/2010/main" val="3652234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DataFrame</a:t>
            </a:r>
            <a:r>
              <a:rPr lang="en-US" dirty="0"/>
              <a:t> example</a:t>
            </a:r>
          </a:p>
        </p:txBody>
      </p:sp>
      <p:sp>
        <p:nvSpPr>
          <p:cNvPr id="5" name="Slide Number Placeholder 4"/>
          <p:cNvSpPr>
            <a:spLocks noGrp="1"/>
          </p:cNvSpPr>
          <p:nvPr>
            <p:ph type="sldNum" sz="quarter" idx="4"/>
          </p:nvPr>
        </p:nvSpPr>
        <p:spPr/>
        <p:txBody>
          <a:bodyPr/>
          <a:lstStyle/>
          <a:p>
            <a:fld id="{3A707DD9-E92B-45E8-BE0A-E6B2EDF345EB}" type="slidenum">
              <a:rPr lang="en-US" smtClean="0"/>
              <a:pPr/>
              <a:t>19</a:t>
            </a:fld>
            <a:endParaRPr lang="en-US" dirty="0"/>
          </a:p>
        </p:txBody>
      </p:sp>
      <p:sp>
        <p:nvSpPr>
          <p:cNvPr id="7" name="Rectangle 1"/>
          <p:cNvSpPr>
            <a:spLocks noChangeArrowheads="1"/>
          </p:cNvSpPr>
          <p:nvPr/>
        </p:nvSpPr>
        <p:spPr bwMode="auto">
          <a:xfrm>
            <a:off x="3036949" y="889482"/>
            <a:ext cx="3073277" cy="3754874"/>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com.epam.sample.spark.utils.PersonData</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org.apache.spark.sql.SparkSession</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ScalaDataFrameExample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main(args: Array[</a:t>
            </a:r>
            <a:r>
              <a:rPr kumimoji="0" lang="en-US" altLang="en-US" sz="7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 = SparkSession.</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builder</a:t>
            </a:r>
            <a:b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.master(</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.appName(</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"SparkDataFrameExample"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.getOrCreate()</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initial DataFrame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df = spark.createDataFrame(PersonData.</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verbose syntax</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"Under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df.filter(</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"age &lt;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concise syntax</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"Over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df.filter(df.col(</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"age"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terminate spark context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spark.stop()</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055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DA36-C573-4C55-9218-AE1AE133E4D1}"/>
              </a:ext>
            </a:extLst>
          </p:cNvPr>
          <p:cNvSpPr>
            <a:spLocks noGrp="1"/>
          </p:cNvSpPr>
          <p:nvPr>
            <p:ph type="title"/>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r>
              <a:rPr lang="en-US" sz="2000" dirty="0"/>
              <a:t>SPARK ETL</a:t>
            </a:r>
            <a:endParaRPr lang="en-US" sz="2000" spc="300" dirty="0">
              <a:solidFill>
                <a:schemeClr val="accent1"/>
              </a:solidFill>
            </a:endParaRPr>
          </a:p>
        </p:txBody>
      </p:sp>
    </p:spTree>
    <p:extLst>
      <p:ext uri="{BB962C8B-B14F-4D97-AF65-F5344CB8AC3E}">
        <p14:creationId xmlns:p14="http://schemas.microsoft.com/office/powerpoint/2010/main" val="3584907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DataSet</a:t>
            </a:r>
            <a:r>
              <a:rPr lang="en-US" dirty="0"/>
              <a:t> introduction</a:t>
            </a:r>
          </a:p>
        </p:txBody>
      </p:sp>
      <p:sp>
        <p:nvSpPr>
          <p:cNvPr id="3" name="Slide Number Placeholder 2"/>
          <p:cNvSpPr>
            <a:spLocks noGrp="1"/>
          </p:cNvSpPr>
          <p:nvPr>
            <p:ph type="sldNum" sz="quarter" idx="4"/>
          </p:nvPr>
        </p:nvSpPr>
        <p:spPr/>
        <p:txBody>
          <a:bodyPr/>
          <a:lstStyle/>
          <a:p>
            <a:fld id="{3A707DD9-E92B-45E8-BE0A-E6B2EDF345EB}" type="slidenum">
              <a:rPr lang="en-US" smtClean="0"/>
              <a:pPr/>
              <a:t>20</a:t>
            </a:fld>
            <a:endParaRPr lang="en-US" dirty="0"/>
          </a:p>
        </p:txBody>
      </p:sp>
      <p:pic>
        <p:nvPicPr>
          <p:cNvPr id="7" name="Content Placeholder 6"/>
          <p:cNvPicPr>
            <a:picLocks noGrp="1" noChangeAspect="1"/>
          </p:cNvPicPr>
          <p:nvPr>
            <p:ph sz="quarter" idx="10"/>
          </p:nvPr>
        </p:nvPicPr>
        <p:blipFill rotWithShape="1">
          <a:blip r:embed="rId3"/>
          <a:srcRect l="2401"/>
          <a:stretch/>
        </p:blipFill>
        <p:spPr>
          <a:xfrm>
            <a:off x="650629" y="1114668"/>
            <a:ext cx="7661793" cy="3495857"/>
          </a:xfrm>
          <a:prstGeom prst="rect">
            <a:avLst/>
          </a:prstGeom>
        </p:spPr>
      </p:pic>
      <p:sp>
        <p:nvSpPr>
          <p:cNvPr id="2" name="Rectangle 1">
            <a:extLst>
              <a:ext uri="{FF2B5EF4-FFF2-40B4-BE49-F238E27FC236}">
                <a16:creationId xmlns:a16="http://schemas.microsoft.com/office/drawing/2014/main" id="{02491AC4-7E66-4786-8EA5-A6A06FCE851B}"/>
              </a:ext>
            </a:extLst>
          </p:cNvPr>
          <p:cNvSpPr/>
          <p:nvPr/>
        </p:nvSpPr>
        <p:spPr>
          <a:xfrm>
            <a:off x="589085" y="1079500"/>
            <a:ext cx="7825153" cy="3633177"/>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78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DataSet</a:t>
            </a:r>
            <a:r>
              <a:rPr lang="en-US" dirty="0"/>
              <a:t>?</a:t>
            </a:r>
          </a:p>
        </p:txBody>
      </p:sp>
      <p:sp>
        <p:nvSpPr>
          <p:cNvPr id="6" name="Content Placeholder 5"/>
          <p:cNvSpPr>
            <a:spLocks noGrp="1"/>
          </p:cNvSpPr>
          <p:nvPr>
            <p:ph sz="quarter" idx="10"/>
          </p:nvPr>
        </p:nvSpPr>
        <p:spPr>
          <a:xfrm>
            <a:off x="216511" y="1121507"/>
            <a:ext cx="8429625" cy="3397250"/>
          </a:xfrm>
        </p:spPr>
        <p:txBody>
          <a:bodyPr/>
          <a:lstStyle/>
          <a:p>
            <a:pPr marL="274320" indent="0">
              <a:lnSpc>
                <a:spcPct val="100000"/>
              </a:lnSpc>
              <a:spcBef>
                <a:spcPts val="0"/>
              </a:spcBef>
              <a:spcAft>
                <a:spcPts val="600"/>
              </a:spcAft>
              <a:buNone/>
            </a:pPr>
            <a:r>
              <a:rPr lang="en-US" sz="1600" dirty="0"/>
              <a:t>A </a:t>
            </a:r>
            <a:r>
              <a:rPr lang="en-US" sz="1600" b="1" dirty="0" err="1"/>
              <a:t>DataSet</a:t>
            </a:r>
            <a:r>
              <a:rPr lang="en-US" sz="1600" dirty="0"/>
              <a:t> is a strongly typed collection of domain-specific objects that can be transformed in parallel using functional or relational operations. Each Dataset also has an </a:t>
            </a:r>
            <a:r>
              <a:rPr lang="en-US" sz="1600" dirty="0" err="1"/>
              <a:t>untyped</a:t>
            </a:r>
            <a:r>
              <a:rPr lang="en-US" sz="1600" dirty="0"/>
              <a:t> view called a </a:t>
            </a:r>
            <a:r>
              <a:rPr lang="en-US" sz="1600" dirty="0" err="1"/>
              <a:t>DataFrame</a:t>
            </a:r>
            <a:r>
              <a:rPr lang="en-US" sz="1600" dirty="0"/>
              <a:t>, which is a Dataset of Row. </a:t>
            </a:r>
          </a:p>
        </p:txBody>
      </p:sp>
      <p:sp>
        <p:nvSpPr>
          <p:cNvPr id="5" name="Slide Number Placeholder 4"/>
          <p:cNvSpPr>
            <a:spLocks noGrp="1"/>
          </p:cNvSpPr>
          <p:nvPr>
            <p:ph type="sldNum" sz="quarter" idx="4"/>
          </p:nvPr>
        </p:nvSpPr>
        <p:spPr/>
        <p:txBody>
          <a:bodyPr/>
          <a:lstStyle/>
          <a:p>
            <a:fld id="{3A707DD9-E92B-45E8-BE0A-E6B2EDF345EB}" type="slidenum">
              <a:rPr lang="en-US" smtClean="0"/>
              <a:pPr/>
              <a:t>21</a:t>
            </a:fld>
            <a:endParaRPr lang="en-US" dirty="0"/>
          </a:p>
        </p:txBody>
      </p:sp>
      <p:pic>
        <p:nvPicPr>
          <p:cNvPr id="7" name="Picture 6"/>
          <p:cNvPicPr>
            <a:picLocks noChangeAspect="1"/>
          </p:cNvPicPr>
          <p:nvPr/>
        </p:nvPicPr>
        <p:blipFill>
          <a:blip r:embed="rId3">
            <a:duotone>
              <a:schemeClr val="accent5">
                <a:shade val="45000"/>
                <a:satMod val="135000"/>
              </a:schemeClr>
              <a:prstClr val="white"/>
            </a:duotone>
          </a:blip>
          <a:stretch>
            <a:fillRect/>
          </a:stretch>
        </p:blipFill>
        <p:spPr>
          <a:xfrm>
            <a:off x="357188" y="2475515"/>
            <a:ext cx="8429625" cy="2001235"/>
          </a:xfrm>
          <a:prstGeom prst="rect">
            <a:avLst/>
          </a:prstGeom>
        </p:spPr>
      </p:pic>
    </p:spTree>
    <p:extLst>
      <p:ext uri="{BB962C8B-B14F-4D97-AF65-F5344CB8AC3E}">
        <p14:creationId xmlns:p14="http://schemas.microsoft.com/office/powerpoint/2010/main" val="3136082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DataSet</a:t>
            </a:r>
            <a:r>
              <a:rPr lang="en-US" dirty="0"/>
              <a:t> example</a:t>
            </a:r>
          </a:p>
        </p:txBody>
      </p:sp>
      <p:sp>
        <p:nvSpPr>
          <p:cNvPr id="5" name="Slide Number Placeholder 4"/>
          <p:cNvSpPr>
            <a:spLocks noGrp="1"/>
          </p:cNvSpPr>
          <p:nvPr>
            <p:ph type="sldNum" sz="quarter" idx="4"/>
          </p:nvPr>
        </p:nvSpPr>
        <p:spPr/>
        <p:txBody>
          <a:bodyPr/>
          <a:lstStyle/>
          <a:p>
            <a:fld id="{3A707DD9-E92B-45E8-BE0A-E6B2EDF345EB}" type="slidenum">
              <a:rPr lang="en-US" smtClean="0"/>
              <a:pPr/>
              <a:t>22</a:t>
            </a:fld>
            <a:endParaRPr lang="en-US" dirty="0"/>
          </a:p>
        </p:txBody>
      </p:sp>
      <p:sp>
        <p:nvSpPr>
          <p:cNvPr id="6" name="Rectangle 1"/>
          <p:cNvSpPr>
            <a:spLocks noChangeArrowheads="1"/>
          </p:cNvSpPr>
          <p:nvPr/>
        </p:nvSpPr>
        <p:spPr bwMode="auto">
          <a:xfrm>
            <a:off x="2953608" y="935139"/>
            <a:ext cx="3236784" cy="3754874"/>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com.epam.sample.spark.utils.PersonData</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org.apache.spark.sql.SparkSession</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ScalaDataSetExample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main(args: Array[</a:t>
            </a:r>
            <a:r>
              <a:rPr kumimoji="0" lang="en-US" altLang="en-US" sz="7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 = SparkSession.</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builder</a:t>
            </a:r>
            <a:b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.master(</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.appName(</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"SparkDataSetExample"</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.getOrCreate()</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initial RDD</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spark.implicits._</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dataset = spark.createDataset(PersonData.</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verbose syntax</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"Under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dataset.filter(p =&gt; p.age &lt;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concise syntax</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"Over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dataset.filter(_.age &gt; </a:t>
            </a:r>
            <a:r>
              <a:rPr kumimoji="0" lang="en-US" altLang="en-US" sz="7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terminate spark context</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spark.stop()</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0061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API examples at glance</a:t>
            </a:r>
          </a:p>
        </p:txBody>
      </p:sp>
      <p:sp>
        <p:nvSpPr>
          <p:cNvPr id="3" name="Slide Number Placeholder 2"/>
          <p:cNvSpPr>
            <a:spLocks noGrp="1"/>
          </p:cNvSpPr>
          <p:nvPr>
            <p:ph type="sldNum" sz="quarter" idx="4"/>
          </p:nvPr>
        </p:nvSpPr>
        <p:spPr/>
        <p:txBody>
          <a:bodyPr/>
          <a:lstStyle/>
          <a:p>
            <a:fld id="{3A707DD9-E92B-45E8-BE0A-E6B2EDF345EB}" type="slidenum">
              <a:rPr lang="en-US" smtClean="0"/>
              <a:pPr/>
              <a:t>23</a:t>
            </a:fld>
            <a:endParaRPr lang="en-US" dirty="0"/>
          </a:p>
        </p:txBody>
      </p:sp>
      <p:sp>
        <p:nvSpPr>
          <p:cNvPr id="4" name="Rectangle 1"/>
          <p:cNvSpPr>
            <a:spLocks noChangeArrowheads="1"/>
          </p:cNvSpPr>
          <p:nvPr/>
        </p:nvSpPr>
        <p:spPr bwMode="auto">
          <a:xfrm>
            <a:off x="441644" y="1030025"/>
            <a:ext cx="2462534" cy="3231654"/>
          </a:xfrm>
          <a:prstGeom prst="rect">
            <a:avLst/>
          </a:prstGeom>
          <a:solidFill>
            <a:schemeClr val="accent4">
              <a:lumMod val="20000"/>
              <a:lumOff val="80000"/>
            </a:schemeClr>
          </a:solidFill>
          <a:ln w="6350">
            <a:solidFill>
              <a:schemeClr val="accent4"/>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com.epam.sample.spark.utils.PersonData</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org.apache.spark.{SparkConf, SparkContext}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ScalaRDDExample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main(args: Array[</a:t>
            </a:r>
            <a:r>
              <a:rPr kumimoji="0" lang="en-US" altLang="en-US" sz="6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conf =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SparkConf()</a:t>
            </a:r>
          </a:p>
          <a:p>
            <a:pPr lvl="0" eaLnBrk="0" fontAlgn="base" hangingPunct="0">
              <a:spcBef>
                <a:spcPct val="0"/>
              </a:spcBef>
              <a:spcAft>
                <a:spcPct val="0"/>
              </a:spcAft>
            </a:pPr>
            <a:r>
              <a:rPr lang="en-US" altLang="en-US" sz="600" dirty="0">
                <a:solidFill>
                  <a:srgbClr val="000000"/>
                </a:solidFill>
                <a:latin typeface="Courier New" panose="02070309020205020404" pitchFamily="49" charset="0"/>
                <a:cs typeface="Courier New" panose="02070309020205020404" pitchFamily="49" charset="0"/>
              </a:rPr>
              <a:t>      .setMaster(</a:t>
            </a:r>
            <a:r>
              <a:rPr lang="en-US" altLang="en-US" sz="600" b="1" dirty="0">
                <a:solidFill>
                  <a:srgbClr val="008000"/>
                </a:solidFill>
                <a:latin typeface="Courier New" panose="02070309020205020404" pitchFamily="49" charset="0"/>
                <a:cs typeface="Courier New" panose="02070309020205020404" pitchFamily="49" charset="0"/>
              </a:rPr>
              <a:t>"local[*]"</a:t>
            </a:r>
            <a:r>
              <a:rPr lang="en-US" altLang="en-US" sz="600" dirty="0">
                <a:solidFill>
                  <a:srgbClr val="000000"/>
                </a:solidFill>
                <a:latin typeface="Courier New" panose="02070309020205020404" pitchFamily="49" charset="0"/>
                <a:cs typeface="Courier New" panose="02070309020205020404" pitchFamily="49" charset="0"/>
              </a:rPr>
              <a:t>)</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.setAppName(</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"ScalaRDDExample"</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 =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new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SparkContext(conf)</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initial RDD</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rdd = sc.parallelize(PersonData.</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verbose syntax</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"Under 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rdd.filter(p =&gt; p.age &lt; </a:t>
            </a:r>
            <a:r>
              <a:rPr kumimoji="0" lang="en-US" altLang="en-US" sz="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concise syntax</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"Over 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rdd.filter(_.age &gt; </a:t>
            </a:r>
            <a:r>
              <a:rPr kumimoji="0" lang="en-US" altLang="en-US" sz="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terminate spark context</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sc.stop()</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3101973" y="1030025"/>
            <a:ext cx="2648482" cy="3231654"/>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com.epam.sample.spark.utils.PersonData</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org.apache.spark.sql.SparkSession</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ScalaDataFrameExample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main(args: Array[</a:t>
            </a:r>
            <a:r>
              <a:rPr kumimoji="0" lang="en-US" altLang="en-US" sz="6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 = SparkSession.</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builder</a:t>
            </a:r>
            <a:b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.master(</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.appName(</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"SparkDataFrameExample"</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.getOrCreate()</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initial DataFrame</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df = spark.createDataFrame(PersonData.</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verbose syntax</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"Under 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df.filter(</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"age &lt; 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concise syntax</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"Over 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df.filter(df.col(</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"age"</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).gt(</a:t>
            </a:r>
            <a:r>
              <a:rPr kumimoji="0" lang="en-US" altLang="en-US" sz="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terminate spark context</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spark.stop()</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5948250" y="1030025"/>
            <a:ext cx="2787943" cy="3231654"/>
          </a:xfrm>
          <a:prstGeom prst="rect">
            <a:avLst/>
          </a:prstGeom>
          <a:solidFill>
            <a:schemeClr val="accent1">
              <a:lumMod val="60000"/>
              <a:lumOff val="40000"/>
            </a:schemeClr>
          </a:solidFill>
          <a:ln w="6350">
            <a:solidFill>
              <a:schemeClr val="accent1">
                <a:lumMod val="50000"/>
              </a:schemeClr>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package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com.epam.sample.spark.utils.PersonData</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org.apache.spark.sql.SparkSession</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object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ScalaDataSetExample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def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main(args: Array[</a:t>
            </a:r>
            <a:r>
              <a:rPr kumimoji="0" lang="en-US" altLang="en-US" sz="600" b="0" i="0" u="none" strike="noStrike" cap="none" normalizeH="0" baseline="0" dirty="0">
                <a:ln>
                  <a:noFill/>
                </a:ln>
                <a:solidFill>
                  <a:srgbClr val="20999D"/>
                </a:solidFill>
                <a:effectLst/>
                <a:latin typeface="Courier New" panose="02070309020205020404" pitchFamily="49" charset="0"/>
                <a:cs typeface="Courier New" panose="02070309020205020404" pitchFamily="49" charset="0"/>
              </a:rPr>
              <a:t>String</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 = SparkSession.</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builder</a:t>
            </a:r>
            <a:b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.master(</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"local[*]"</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.appName(</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"SparkDataSetExample"</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.getOrCreate()</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initial RDD</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import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spark.implicits._</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dataset = spark.createDataset(PersonData.</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verbose syntax</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"Under 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dataset.filter(p =&gt; p.age &lt; </a:t>
            </a:r>
            <a:r>
              <a:rPr kumimoji="0" lang="en-US" altLang="en-US" sz="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concise syntax</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"Over 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dataset.filter(_.age &gt; </a:t>
            </a:r>
            <a:r>
              <a:rPr kumimoji="0" lang="en-US" altLang="en-US" sz="600" b="0" i="0" u="none" strike="noStrike" cap="none" normalizeH="0" baseline="0" dirty="0">
                <a:ln>
                  <a:noFill/>
                </a:ln>
                <a:solidFill>
                  <a:srgbClr val="0000FF"/>
                </a:solidFill>
                <a:effectLst/>
                <a:latin typeface="Courier New" panose="02070309020205020404" pitchFamily="49" charset="0"/>
                <a:cs typeface="Courier New" panose="02070309020205020404" pitchFamily="49" charset="0"/>
              </a:rPr>
              <a:t>21</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foreach</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600" b="0" i="1"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terminate spark context</a:t>
            </a:r>
            <a:b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6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spark.stop()</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b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7" name="Rectangle 6"/>
          <p:cNvSpPr/>
          <p:nvPr/>
        </p:nvSpPr>
        <p:spPr>
          <a:xfrm>
            <a:off x="270824" y="2605214"/>
            <a:ext cx="8622563" cy="1086253"/>
          </a:xfrm>
          <a:prstGeom prst="rect">
            <a:avLst/>
          </a:prstGeom>
          <a:noFill/>
          <a:ln w="19050">
            <a:solidFill>
              <a:schemeClr val="accent5">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489187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Spark API conceptions</a:t>
            </a:r>
          </a:p>
        </p:txBody>
      </p:sp>
      <p:sp>
        <p:nvSpPr>
          <p:cNvPr id="3" name="Slide Number Placeholder 2"/>
          <p:cNvSpPr>
            <a:spLocks noGrp="1"/>
          </p:cNvSpPr>
          <p:nvPr>
            <p:ph type="sldNum" sz="quarter" idx="4"/>
          </p:nvPr>
        </p:nvSpPr>
        <p:spPr/>
        <p:txBody>
          <a:bodyPr/>
          <a:lstStyle/>
          <a:p>
            <a:fld id="{3A707DD9-E92B-45E8-BE0A-E6B2EDF345EB}" type="slidenum">
              <a:rPr lang="en-US" smtClean="0"/>
              <a:pPr/>
              <a:t>24</a:t>
            </a:fld>
            <a:endParaRPr lang="en-US" dirty="0"/>
          </a:p>
        </p:txBody>
      </p:sp>
      <p:pic>
        <p:nvPicPr>
          <p:cNvPr id="4"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626" y="1079500"/>
            <a:ext cx="4724747" cy="3409692"/>
          </a:xfrm>
          <a:prstGeom prst="rect">
            <a:avLst/>
          </a:prstGeom>
        </p:spPr>
      </p:pic>
    </p:spTree>
    <p:extLst>
      <p:ext uri="{BB962C8B-B14F-4D97-AF65-F5344CB8AC3E}">
        <p14:creationId xmlns:p14="http://schemas.microsoft.com/office/powerpoint/2010/main" val="3761660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Spark APIs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1987005965"/>
              </p:ext>
            </p:extLst>
          </p:nvPr>
        </p:nvGraphicFramePr>
        <p:xfrm>
          <a:off x="492444" y="765874"/>
          <a:ext cx="8162288" cy="4036316"/>
        </p:xfrm>
        <a:graphic>
          <a:graphicData uri="http://schemas.openxmlformats.org/drawingml/2006/table">
            <a:tbl>
              <a:tblPr firstRow="1" firstCol="1" bandRow="1">
                <a:tableStyleId>{69012ECD-51FC-41F1-AA8D-1B2483CD663E}</a:tableStyleId>
              </a:tblPr>
              <a:tblGrid>
                <a:gridCol w="2040572">
                  <a:extLst>
                    <a:ext uri="{9D8B030D-6E8A-4147-A177-3AD203B41FA5}">
                      <a16:colId xmlns:a16="http://schemas.microsoft.com/office/drawing/2014/main" val="20000"/>
                    </a:ext>
                  </a:extLst>
                </a:gridCol>
                <a:gridCol w="2040572">
                  <a:extLst>
                    <a:ext uri="{9D8B030D-6E8A-4147-A177-3AD203B41FA5}">
                      <a16:colId xmlns:a16="http://schemas.microsoft.com/office/drawing/2014/main" val="20001"/>
                    </a:ext>
                  </a:extLst>
                </a:gridCol>
                <a:gridCol w="2040572">
                  <a:extLst>
                    <a:ext uri="{9D8B030D-6E8A-4147-A177-3AD203B41FA5}">
                      <a16:colId xmlns:a16="http://schemas.microsoft.com/office/drawing/2014/main" val="20002"/>
                    </a:ext>
                  </a:extLst>
                </a:gridCol>
                <a:gridCol w="2040572">
                  <a:extLst>
                    <a:ext uri="{9D8B030D-6E8A-4147-A177-3AD203B41FA5}">
                      <a16:colId xmlns:a16="http://schemas.microsoft.com/office/drawing/2014/main" val="20003"/>
                    </a:ext>
                  </a:extLst>
                </a:gridCol>
              </a:tblGrid>
              <a:tr h="300436">
                <a:tc>
                  <a:txBody>
                    <a:bodyPr/>
                    <a:lstStyle/>
                    <a:p>
                      <a:endParaRPr lang="en-US" sz="1100" dirty="0"/>
                    </a:p>
                  </a:txBody>
                  <a:tcPr/>
                </a:tc>
                <a:tc>
                  <a:txBody>
                    <a:bodyPr/>
                    <a:lstStyle/>
                    <a:p>
                      <a:r>
                        <a:rPr lang="en-US" sz="1400" b="0" dirty="0">
                          <a:solidFill>
                            <a:schemeClr val="bg1"/>
                          </a:solidFill>
                        </a:rPr>
                        <a:t>RDD</a:t>
                      </a:r>
                    </a:p>
                  </a:txBody>
                  <a:tcPr/>
                </a:tc>
                <a:tc>
                  <a:txBody>
                    <a:bodyPr/>
                    <a:lstStyle/>
                    <a:p>
                      <a:r>
                        <a:rPr lang="en-US" sz="1400" b="0" dirty="0" err="1">
                          <a:solidFill>
                            <a:schemeClr val="bg1"/>
                          </a:solidFill>
                        </a:rPr>
                        <a:t>DataFrame</a:t>
                      </a:r>
                      <a:endParaRPr lang="en-US" sz="1400" b="0" dirty="0">
                        <a:solidFill>
                          <a:schemeClr val="bg1"/>
                        </a:solidFill>
                      </a:endParaRPr>
                    </a:p>
                  </a:txBody>
                  <a:tcPr/>
                </a:tc>
                <a:tc>
                  <a:txBody>
                    <a:bodyPr/>
                    <a:lstStyle/>
                    <a:p>
                      <a:r>
                        <a:rPr lang="en-US" sz="1400" b="0" dirty="0" err="1">
                          <a:solidFill>
                            <a:schemeClr val="bg1"/>
                          </a:solidFill>
                        </a:rPr>
                        <a:t>DataSet</a:t>
                      </a:r>
                      <a:endParaRPr lang="en-US" sz="1400" b="0" dirty="0">
                        <a:solidFill>
                          <a:schemeClr val="bg1"/>
                        </a:solidFill>
                      </a:endParaRPr>
                    </a:p>
                  </a:txBody>
                  <a:tcPr/>
                </a:tc>
                <a:extLst>
                  <a:ext uri="{0D108BD9-81ED-4DB2-BD59-A6C34878D82A}">
                    <a16:rowId xmlns:a16="http://schemas.microsoft.com/office/drawing/2014/main" val="10000"/>
                  </a:ext>
                </a:extLst>
              </a:tr>
              <a:tr h="300436">
                <a:tc>
                  <a:txBody>
                    <a:bodyPr/>
                    <a:lstStyle/>
                    <a:p>
                      <a:r>
                        <a:rPr lang="en-US" sz="1200" dirty="0">
                          <a:latin typeface="+mj-lt"/>
                        </a:rPr>
                        <a:t>Spark release</a:t>
                      </a:r>
                    </a:p>
                  </a:txBody>
                  <a:tcPr/>
                </a:tc>
                <a:tc>
                  <a:txBody>
                    <a:bodyPr/>
                    <a:lstStyle/>
                    <a:p>
                      <a:r>
                        <a:rPr lang="en-US" sz="1100" dirty="0">
                          <a:latin typeface="+mj-lt"/>
                        </a:rPr>
                        <a:t>Spark 1.0</a:t>
                      </a:r>
                    </a:p>
                  </a:txBody>
                  <a:tcPr/>
                </a:tc>
                <a:tc>
                  <a:txBody>
                    <a:bodyPr/>
                    <a:lstStyle/>
                    <a:p>
                      <a:r>
                        <a:rPr lang="en-US" sz="1100" dirty="0">
                          <a:latin typeface="+mj-lt"/>
                        </a:rPr>
                        <a:t>Spark 1.3</a:t>
                      </a:r>
                    </a:p>
                  </a:txBody>
                  <a:tcPr/>
                </a:tc>
                <a:tc>
                  <a:txBody>
                    <a:bodyPr/>
                    <a:lstStyle/>
                    <a:p>
                      <a:r>
                        <a:rPr lang="en-US" sz="1100" dirty="0">
                          <a:latin typeface="+mj-lt"/>
                        </a:rPr>
                        <a:t>Spark 1.6</a:t>
                      </a:r>
                    </a:p>
                  </a:txBody>
                  <a:tcPr/>
                </a:tc>
                <a:extLst>
                  <a:ext uri="{0D108BD9-81ED-4DB2-BD59-A6C34878D82A}">
                    <a16:rowId xmlns:a16="http://schemas.microsoft.com/office/drawing/2014/main" val="10001"/>
                  </a:ext>
                </a:extLst>
              </a:tr>
              <a:tr h="300436">
                <a:tc>
                  <a:txBody>
                    <a:bodyPr/>
                    <a:lstStyle/>
                    <a:p>
                      <a:r>
                        <a:rPr lang="en-US" sz="1200" dirty="0">
                          <a:latin typeface="+mj-lt"/>
                        </a:rPr>
                        <a:t>Data formats</a:t>
                      </a:r>
                    </a:p>
                  </a:txBody>
                  <a:tcPr/>
                </a:tc>
                <a:tc>
                  <a:txBody>
                    <a:bodyPr/>
                    <a:lstStyle/>
                    <a:p>
                      <a:r>
                        <a:rPr lang="en-US" sz="1100" dirty="0">
                          <a:latin typeface="+mj-lt"/>
                        </a:rPr>
                        <a:t>structured / unstructured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structured / unstructured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structured / unstructured</a:t>
                      </a:r>
                    </a:p>
                  </a:txBody>
                  <a:tcPr/>
                </a:tc>
                <a:extLst>
                  <a:ext uri="{0D108BD9-81ED-4DB2-BD59-A6C34878D82A}">
                    <a16:rowId xmlns:a16="http://schemas.microsoft.com/office/drawing/2014/main" val="10002"/>
                  </a:ext>
                </a:extLst>
              </a:tr>
              <a:tr h="300436">
                <a:tc>
                  <a:txBody>
                    <a:bodyPr/>
                    <a:lstStyle/>
                    <a:p>
                      <a:r>
                        <a:rPr lang="en-US" sz="1200" dirty="0">
                          <a:latin typeface="+mj-lt"/>
                        </a:rPr>
                        <a:t>Data representation</a:t>
                      </a:r>
                    </a:p>
                  </a:txBody>
                  <a:tcPr/>
                </a:tc>
                <a:tc>
                  <a:txBody>
                    <a:bodyPr/>
                    <a:lstStyle/>
                    <a:p>
                      <a:r>
                        <a:rPr lang="en-US" sz="1100" dirty="0">
                          <a:latin typeface="+mj-lt"/>
                        </a:rPr>
                        <a:t>JVM objects</a:t>
                      </a:r>
                    </a:p>
                  </a:txBody>
                  <a:tcPr/>
                </a:tc>
                <a:tc>
                  <a:txBody>
                    <a:bodyPr/>
                    <a:lstStyle/>
                    <a:p>
                      <a:r>
                        <a:rPr lang="en-US" sz="1100" dirty="0">
                          <a:latin typeface="+mj-lt"/>
                        </a:rPr>
                        <a:t>Row objects</a:t>
                      </a:r>
                    </a:p>
                  </a:txBody>
                  <a:tcPr/>
                </a:tc>
                <a:tc>
                  <a:txBody>
                    <a:bodyPr/>
                    <a:lstStyle/>
                    <a:p>
                      <a:r>
                        <a:rPr lang="en-US" sz="1100" dirty="0">
                          <a:latin typeface="+mj-lt"/>
                        </a:rPr>
                        <a:t>Row on top of JVM objects</a:t>
                      </a:r>
                    </a:p>
                  </a:txBody>
                  <a:tcPr/>
                </a:tc>
                <a:extLst>
                  <a:ext uri="{0D108BD9-81ED-4DB2-BD59-A6C34878D82A}">
                    <a16:rowId xmlns:a16="http://schemas.microsoft.com/office/drawing/2014/main" val="10003"/>
                  </a:ext>
                </a:extLst>
              </a:tr>
              <a:tr h="300436">
                <a:tc>
                  <a:txBody>
                    <a:bodyPr/>
                    <a:lstStyle/>
                    <a:p>
                      <a:r>
                        <a:rPr lang="en-US" sz="1200" dirty="0">
                          <a:latin typeface="+mj-lt"/>
                        </a:rPr>
                        <a:t>Optimization</a:t>
                      </a:r>
                    </a:p>
                  </a:txBody>
                  <a:tcPr/>
                </a:tc>
                <a:tc>
                  <a:txBody>
                    <a:bodyPr/>
                    <a:lstStyle/>
                    <a:p>
                      <a:r>
                        <a:rPr lang="en-US" sz="1100" dirty="0">
                          <a:latin typeface="+mj-lt"/>
                        </a:rPr>
                        <a:t>no</a:t>
                      </a:r>
                    </a:p>
                  </a:txBody>
                  <a:tcPr/>
                </a:tc>
                <a:tc>
                  <a:txBody>
                    <a:bodyPr/>
                    <a:lstStyle/>
                    <a:p>
                      <a:r>
                        <a:rPr lang="en-US" sz="1100" dirty="0">
                          <a:latin typeface="+mj-lt"/>
                        </a:rPr>
                        <a:t>catalyst optimizer</a:t>
                      </a:r>
                    </a:p>
                  </a:txBody>
                  <a:tcPr/>
                </a:tc>
                <a:tc>
                  <a:txBody>
                    <a:bodyPr/>
                    <a:lstStyle/>
                    <a:p>
                      <a:r>
                        <a:rPr lang="en-US" sz="1100" dirty="0" err="1">
                          <a:latin typeface="+mj-lt"/>
                        </a:rPr>
                        <a:t>DataFrame</a:t>
                      </a:r>
                      <a:r>
                        <a:rPr lang="en-US" sz="1100" dirty="0">
                          <a:latin typeface="+mj-lt"/>
                        </a:rPr>
                        <a:t> catalyst optimizer</a:t>
                      </a:r>
                    </a:p>
                  </a:txBody>
                  <a:tcPr/>
                </a:tc>
                <a:extLst>
                  <a:ext uri="{0D108BD9-81ED-4DB2-BD59-A6C34878D82A}">
                    <a16:rowId xmlns:a16="http://schemas.microsoft.com/office/drawing/2014/main" val="10004"/>
                  </a:ext>
                </a:extLst>
              </a:tr>
              <a:tr h="300436">
                <a:tc>
                  <a:txBody>
                    <a:bodyPr/>
                    <a:lstStyle/>
                    <a:p>
                      <a:r>
                        <a:rPr lang="en-US" sz="1200" dirty="0">
                          <a:latin typeface="+mj-lt"/>
                        </a:rPr>
                        <a:t>Serialization</a:t>
                      </a:r>
                    </a:p>
                  </a:txBody>
                  <a:tcPr/>
                </a:tc>
                <a:tc>
                  <a:txBody>
                    <a:bodyPr/>
                    <a:lstStyle/>
                    <a:p>
                      <a:r>
                        <a:rPr lang="en-US" sz="1100" dirty="0">
                          <a:latin typeface="+mj-lt"/>
                        </a:rPr>
                        <a:t>Java serialization</a:t>
                      </a:r>
                    </a:p>
                  </a:txBody>
                  <a:tcPr/>
                </a:tc>
                <a:tc>
                  <a:txBody>
                    <a:bodyPr/>
                    <a:lstStyle/>
                    <a:p>
                      <a:r>
                        <a:rPr lang="en-US" sz="1100" dirty="0">
                          <a:latin typeface="+mj-lt"/>
                        </a:rPr>
                        <a:t>off-heap serialization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off-heap serialization</a:t>
                      </a:r>
                      <a:r>
                        <a:rPr lang="en-US" sz="1100" baseline="0" dirty="0">
                          <a:latin typeface="+mj-lt"/>
                        </a:rPr>
                        <a:t> + encoders</a:t>
                      </a:r>
                      <a:endParaRPr lang="en-US" sz="1100" dirty="0">
                        <a:latin typeface="+mj-lt"/>
                      </a:endParaRPr>
                    </a:p>
                  </a:txBody>
                  <a:tcPr/>
                </a:tc>
                <a:extLst>
                  <a:ext uri="{0D108BD9-81ED-4DB2-BD59-A6C34878D82A}">
                    <a16:rowId xmlns:a16="http://schemas.microsoft.com/office/drawing/2014/main" val="10005"/>
                  </a:ext>
                </a:extLst>
              </a:tr>
              <a:tr h="300436">
                <a:tc>
                  <a:txBody>
                    <a:bodyPr/>
                    <a:lstStyle/>
                    <a:p>
                      <a:r>
                        <a:rPr lang="en-US" sz="1200" dirty="0">
                          <a:latin typeface="+mj-lt"/>
                        </a:rPr>
                        <a:t>Efficiency / Memory use</a:t>
                      </a:r>
                    </a:p>
                  </a:txBody>
                  <a:tcPr/>
                </a:tc>
                <a:tc>
                  <a:txBody>
                    <a:bodyPr/>
                    <a:lstStyle/>
                    <a:p>
                      <a:r>
                        <a:rPr lang="en-US" sz="1100" dirty="0">
                          <a:latin typeface="+mj-lt"/>
                        </a:rPr>
                        <a:t>reduced</a:t>
                      </a:r>
                    </a:p>
                  </a:txBody>
                  <a:tcPr/>
                </a:tc>
                <a:tc>
                  <a:txBody>
                    <a:bodyPr/>
                    <a:lstStyle/>
                    <a:p>
                      <a:r>
                        <a:rPr lang="en-US" sz="1100" dirty="0">
                          <a:latin typeface="+mj-lt"/>
                        </a:rPr>
                        <a:t>improved (off-heap memory)</a:t>
                      </a:r>
                    </a:p>
                  </a:txBody>
                  <a:tcPr/>
                </a:tc>
                <a:tc>
                  <a:txBody>
                    <a:bodyPr/>
                    <a:lstStyle/>
                    <a:p>
                      <a:r>
                        <a:rPr lang="en-US" sz="1100" dirty="0">
                          <a:latin typeface="+mj-lt"/>
                        </a:rPr>
                        <a:t>improved (off-heap memory; on-demand access)</a:t>
                      </a:r>
                    </a:p>
                  </a:txBody>
                  <a:tcPr/>
                </a:tc>
                <a:extLst>
                  <a:ext uri="{0D108BD9-81ED-4DB2-BD59-A6C34878D82A}">
                    <a16:rowId xmlns:a16="http://schemas.microsoft.com/office/drawing/2014/main" val="10006"/>
                  </a:ext>
                </a:extLst>
              </a:tr>
              <a:tr h="300436">
                <a:tc>
                  <a:txBody>
                    <a:bodyPr/>
                    <a:lstStyle/>
                    <a:p>
                      <a:r>
                        <a:rPr lang="en-US" sz="1200" dirty="0">
                          <a:latin typeface="+mj-lt"/>
                        </a:rPr>
                        <a:t>Compile-time safety</a:t>
                      </a:r>
                    </a:p>
                  </a:txBody>
                  <a:tcPr/>
                </a:tc>
                <a:tc>
                  <a:txBody>
                    <a:bodyPr/>
                    <a:lstStyle/>
                    <a:p>
                      <a:r>
                        <a:rPr lang="en-US" sz="1100" dirty="0">
                          <a:latin typeface="+mj-lt"/>
                        </a:rPr>
                        <a:t>yes</a:t>
                      </a:r>
                    </a:p>
                  </a:txBody>
                  <a:tcPr/>
                </a:tc>
                <a:tc>
                  <a:txBody>
                    <a:bodyPr/>
                    <a:lstStyle/>
                    <a:p>
                      <a:r>
                        <a:rPr lang="en-US" sz="1100" dirty="0">
                          <a:latin typeface="+mj-lt"/>
                        </a:rPr>
                        <a:t>lack</a:t>
                      </a:r>
                    </a:p>
                  </a:txBody>
                  <a:tcPr/>
                </a:tc>
                <a:tc>
                  <a:txBody>
                    <a:bodyPr/>
                    <a:lstStyle/>
                    <a:p>
                      <a:r>
                        <a:rPr lang="en-US" sz="1100" dirty="0">
                          <a:latin typeface="+mj-lt"/>
                        </a:rPr>
                        <a:t>yes</a:t>
                      </a:r>
                    </a:p>
                  </a:txBody>
                  <a:tcPr/>
                </a:tc>
                <a:extLst>
                  <a:ext uri="{0D108BD9-81ED-4DB2-BD59-A6C34878D82A}">
                    <a16:rowId xmlns:a16="http://schemas.microsoft.com/office/drawing/2014/main" val="10007"/>
                  </a:ext>
                </a:extLst>
              </a:tr>
              <a:tr h="300436">
                <a:tc>
                  <a:txBody>
                    <a:bodyPr/>
                    <a:lstStyle/>
                    <a:p>
                      <a:r>
                        <a:rPr lang="en-US" sz="1200" dirty="0">
                          <a:latin typeface="+mj-lt"/>
                        </a:rPr>
                        <a:t>Interoperability</a:t>
                      </a:r>
                    </a:p>
                  </a:txBody>
                  <a:tcPr/>
                </a:tc>
                <a:tc>
                  <a:txBody>
                    <a:bodyPr/>
                    <a:lstStyle/>
                    <a:p>
                      <a:r>
                        <a:rPr lang="en-US" sz="1100" dirty="0" err="1">
                          <a:latin typeface="+mj-lt"/>
                        </a:rPr>
                        <a:t>DataFrame</a:t>
                      </a:r>
                      <a:r>
                        <a:rPr lang="en-US" sz="1100" dirty="0">
                          <a:latin typeface="+mj-lt"/>
                        </a:rPr>
                        <a:t> / </a:t>
                      </a:r>
                      <a:r>
                        <a:rPr lang="en-US" sz="1100" dirty="0" err="1">
                          <a:latin typeface="+mj-lt"/>
                        </a:rPr>
                        <a:t>DataSet</a:t>
                      </a:r>
                      <a:endParaRPr lang="en-US" sz="1100" dirty="0">
                        <a:latin typeface="+mj-lt"/>
                      </a:endParaRPr>
                    </a:p>
                  </a:txBody>
                  <a:tcPr/>
                </a:tc>
                <a:tc>
                  <a:txBody>
                    <a:bodyPr/>
                    <a:lstStyle/>
                    <a:p>
                      <a:r>
                        <a:rPr lang="en-US" sz="1100" dirty="0">
                          <a:latin typeface="+mj-lt"/>
                        </a:rPr>
                        <a:t>no</a:t>
                      </a:r>
                    </a:p>
                  </a:txBody>
                  <a:tcPr/>
                </a:tc>
                <a:tc>
                  <a:txBody>
                    <a:bodyPr/>
                    <a:lstStyle/>
                    <a:p>
                      <a:r>
                        <a:rPr lang="en-US" sz="1100" dirty="0">
                          <a:latin typeface="+mj-lt"/>
                        </a:rPr>
                        <a:t>RDD / </a:t>
                      </a:r>
                      <a:r>
                        <a:rPr lang="en-US" sz="1100" dirty="0" err="1">
                          <a:latin typeface="+mj-lt"/>
                        </a:rPr>
                        <a:t>DataFrame</a:t>
                      </a:r>
                      <a:endParaRPr lang="en-US" sz="1100" dirty="0">
                        <a:latin typeface="+mj-lt"/>
                      </a:endParaRPr>
                    </a:p>
                  </a:txBody>
                  <a:tcPr/>
                </a:tc>
                <a:extLst>
                  <a:ext uri="{0D108BD9-81ED-4DB2-BD59-A6C34878D82A}">
                    <a16:rowId xmlns:a16="http://schemas.microsoft.com/office/drawing/2014/main" val="10008"/>
                  </a:ext>
                </a:extLst>
              </a:tr>
              <a:tr h="300436">
                <a:tc>
                  <a:txBody>
                    <a:bodyPr/>
                    <a:lstStyle/>
                    <a:p>
                      <a:r>
                        <a:rPr lang="en-US" sz="1200" dirty="0">
                          <a:latin typeface="+mj-lt"/>
                        </a:rPr>
                        <a:t>Lazy evaluation</a:t>
                      </a:r>
                    </a:p>
                  </a:txBody>
                  <a:tcPr/>
                </a:tc>
                <a:tc>
                  <a:txBody>
                    <a:bodyPr/>
                    <a:lstStyle/>
                    <a:p>
                      <a:r>
                        <a:rPr lang="en-US" sz="1100" dirty="0">
                          <a:latin typeface="+mj-lt"/>
                        </a:rPr>
                        <a:t>yes</a:t>
                      </a:r>
                    </a:p>
                  </a:txBody>
                  <a:tcPr/>
                </a:tc>
                <a:tc>
                  <a:txBody>
                    <a:bodyPr/>
                    <a:lstStyle/>
                    <a:p>
                      <a:r>
                        <a:rPr lang="en-US" sz="1100" dirty="0">
                          <a:latin typeface="+mj-lt"/>
                        </a:rPr>
                        <a:t>yes</a:t>
                      </a:r>
                    </a:p>
                  </a:txBody>
                  <a:tcPr/>
                </a:tc>
                <a:tc>
                  <a:txBody>
                    <a:bodyPr/>
                    <a:lstStyle/>
                    <a:p>
                      <a:r>
                        <a:rPr lang="en-US" sz="1100" dirty="0">
                          <a:latin typeface="+mj-lt"/>
                        </a:rPr>
                        <a:t>yes</a:t>
                      </a:r>
                    </a:p>
                  </a:txBody>
                  <a:tcPr/>
                </a:tc>
                <a:extLst>
                  <a:ext uri="{0D108BD9-81ED-4DB2-BD59-A6C34878D82A}">
                    <a16:rowId xmlns:a16="http://schemas.microsoft.com/office/drawing/2014/main" val="10009"/>
                  </a:ext>
                </a:extLst>
              </a:tr>
              <a:tr h="300436">
                <a:tc>
                  <a:txBody>
                    <a:bodyPr/>
                    <a:lstStyle/>
                    <a:p>
                      <a:r>
                        <a:rPr lang="en-US" sz="1200" dirty="0">
                          <a:latin typeface="+mj-lt"/>
                        </a:rPr>
                        <a:t>Programming language</a:t>
                      </a:r>
                    </a:p>
                  </a:txBody>
                  <a:tcPr/>
                </a:tc>
                <a:tc>
                  <a:txBody>
                    <a:bodyPr/>
                    <a:lstStyle/>
                    <a:p>
                      <a:r>
                        <a:rPr lang="en-US" sz="1100" dirty="0">
                          <a:latin typeface="+mj-lt"/>
                        </a:rPr>
                        <a:t>Scala, Java, Python, R</a:t>
                      </a:r>
                    </a:p>
                  </a:txBody>
                  <a:tcPr/>
                </a:tc>
                <a:tc>
                  <a:txBody>
                    <a:bodyPr/>
                    <a:lstStyle/>
                    <a:p>
                      <a:r>
                        <a:rPr lang="en-US" sz="1100" dirty="0">
                          <a:latin typeface="+mj-lt"/>
                        </a:rPr>
                        <a:t>Scala, Java, Python, R</a:t>
                      </a:r>
                    </a:p>
                  </a:txBody>
                  <a:tcPr/>
                </a:tc>
                <a:tc>
                  <a:txBody>
                    <a:bodyPr/>
                    <a:lstStyle/>
                    <a:p>
                      <a:r>
                        <a:rPr lang="en-US" sz="1100" dirty="0">
                          <a:latin typeface="+mj-lt"/>
                        </a:rPr>
                        <a:t>Scala, Java</a:t>
                      </a:r>
                    </a:p>
                  </a:txBody>
                  <a:tcPr/>
                </a:tc>
                <a:extLst>
                  <a:ext uri="{0D108BD9-81ED-4DB2-BD59-A6C34878D82A}">
                    <a16:rowId xmlns:a16="http://schemas.microsoft.com/office/drawing/2014/main" val="10010"/>
                  </a:ext>
                </a:extLst>
              </a:tr>
              <a:tr h="300436">
                <a:tc>
                  <a:txBody>
                    <a:bodyPr/>
                    <a:lstStyle/>
                    <a:p>
                      <a:r>
                        <a:rPr lang="en-US" sz="1200" dirty="0">
                          <a:latin typeface="+mj-lt"/>
                        </a:rPr>
                        <a:t>Schema projection</a:t>
                      </a:r>
                    </a:p>
                  </a:txBody>
                  <a:tcPr/>
                </a:tc>
                <a:tc>
                  <a:txBody>
                    <a:bodyPr/>
                    <a:lstStyle/>
                    <a:p>
                      <a:r>
                        <a:rPr lang="en-US" sz="1100" dirty="0">
                          <a:latin typeface="+mj-lt"/>
                        </a:rPr>
                        <a:t>manually</a:t>
                      </a:r>
                    </a:p>
                  </a:txBody>
                  <a:tcPr/>
                </a:tc>
                <a:tc>
                  <a:txBody>
                    <a:bodyPr/>
                    <a:lstStyle/>
                    <a:p>
                      <a:r>
                        <a:rPr lang="en-US" sz="1100" dirty="0">
                          <a:latin typeface="+mj-lt"/>
                        </a:rPr>
                        <a:t>automatically</a:t>
                      </a:r>
                    </a:p>
                  </a:txBody>
                  <a:tcPr/>
                </a:tc>
                <a:tc>
                  <a:txBody>
                    <a:bodyPr/>
                    <a:lstStyle/>
                    <a:p>
                      <a:r>
                        <a:rPr lang="en-US" sz="1100" dirty="0">
                          <a:latin typeface="+mj-lt"/>
                        </a:rPr>
                        <a:t>automatically</a:t>
                      </a:r>
                    </a:p>
                  </a:txBody>
                  <a:tcPr/>
                </a:tc>
                <a:extLst>
                  <a:ext uri="{0D108BD9-81ED-4DB2-BD59-A6C34878D82A}">
                    <a16:rowId xmlns:a16="http://schemas.microsoft.com/office/drawing/2014/main" val="10011"/>
                  </a:ext>
                </a:extLst>
              </a:tr>
              <a:tr h="300436">
                <a:tc>
                  <a:txBody>
                    <a:bodyPr/>
                    <a:lstStyle/>
                    <a:p>
                      <a:r>
                        <a:rPr lang="en-US" sz="1200" dirty="0">
                          <a:latin typeface="+mj-lt"/>
                        </a:rPr>
                        <a:t>Aggregation</a:t>
                      </a:r>
                    </a:p>
                  </a:txBody>
                  <a:tcPr/>
                </a:tc>
                <a:tc>
                  <a:txBody>
                    <a:bodyPr/>
                    <a:lstStyle/>
                    <a:p>
                      <a:r>
                        <a:rPr lang="en-US" sz="1100" dirty="0">
                          <a:latin typeface="+mj-lt"/>
                        </a:rPr>
                        <a:t>slower</a:t>
                      </a:r>
                    </a:p>
                  </a:txBody>
                  <a:tcPr/>
                </a:tc>
                <a:tc>
                  <a:txBody>
                    <a:bodyPr/>
                    <a:lstStyle/>
                    <a:p>
                      <a:r>
                        <a:rPr lang="en-US" sz="1100" dirty="0">
                          <a:latin typeface="+mj-lt"/>
                        </a:rPr>
                        <a:t>faster</a:t>
                      </a:r>
                    </a:p>
                  </a:txBody>
                  <a:tcPr/>
                </a:tc>
                <a:tc>
                  <a:txBody>
                    <a:bodyPr/>
                    <a:lstStyle/>
                    <a:p>
                      <a:r>
                        <a:rPr lang="en-US" sz="1100" dirty="0">
                          <a:latin typeface="+mj-lt"/>
                        </a:rPr>
                        <a:t>faster</a:t>
                      </a:r>
                    </a:p>
                  </a:txBody>
                  <a:tcPr/>
                </a:tc>
                <a:extLst>
                  <a:ext uri="{0D108BD9-81ED-4DB2-BD59-A6C34878D82A}">
                    <a16:rowId xmlns:a16="http://schemas.microsoft.com/office/drawing/2014/main" val="10012"/>
                  </a:ext>
                </a:extLst>
              </a:tr>
            </a:tbl>
          </a:graphicData>
        </a:graphic>
      </p:graphicFrame>
      <p:sp>
        <p:nvSpPr>
          <p:cNvPr id="3" name="Slide Number Placeholder 2"/>
          <p:cNvSpPr>
            <a:spLocks noGrp="1"/>
          </p:cNvSpPr>
          <p:nvPr>
            <p:ph type="sldNum" sz="quarter" idx="4"/>
          </p:nvPr>
        </p:nvSpPr>
        <p:spPr/>
        <p:txBody>
          <a:bodyPr/>
          <a:lstStyle/>
          <a:p>
            <a:fld id="{3A707DD9-E92B-45E8-BE0A-E6B2EDF345EB}" type="slidenum">
              <a:rPr lang="en-US" smtClean="0"/>
              <a:pPr/>
              <a:t>25</a:t>
            </a:fld>
            <a:endParaRPr lang="en-US" dirty="0"/>
          </a:p>
        </p:txBody>
      </p:sp>
    </p:spTree>
    <p:extLst>
      <p:ext uri="{BB962C8B-B14F-4D97-AF65-F5344CB8AC3E}">
        <p14:creationId xmlns:p14="http://schemas.microsoft.com/office/powerpoint/2010/main" val="1856086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a:t>
            </a:r>
          </a:p>
        </p:txBody>
      </p:sp>
      <p:sp>
        <p:nvSpPr>
          <p:cNvPr id="6" name="Content Placeholder 5"/>
          <p:cNvSpPr>
            <a:spLocks noGrp="1"/>
          </p:cNvSpPr>
          <p:nvPr>
            <p:ph sz="quarter" idx="10"/>
          </p:nvPr>
        </p:nvSpPr>
        <p:spPr>
          <a:xfrm>
            <a:off x="360364" y="1431205"/>
            <a:ext cx="4268998" cy="1327573"/>
          </a:xfrm>
        </p:spPr>
        <p:txBody>
          <a:bodyPr/>
          <a:lstStyle/>
          <a:p>
            <a:pPr marL="274320" indent="-274320">
              <a:lnSpc>
                <a:spcPct val="100000"/>
              </a:lnSpc>
              <a:spcBef>
                <a:spcPts val="0"/>
              </a:spcBef>
              <a:spcAft>
                <a:spcPts val="600"/>
              </a:spcAft>
              <a:buClr>
                <a:schemeClr val="accent1"/>
              </a:buClr>
            </a:pPr>
            <a:r>
              <a:rPr lang="en-US" sz="1200" dirty="0"/>
              <a:t>On unstructured data, like streams</a:t>
            </a:r>
          </a:p>
          <a:p>
            <a:pPr marL="274320" indent="-274320">
              <a:lnSpc>
                <a:spcPct val="100000"/>
              </a:lnSpc>
              <a:spcBef>
                <a:spcPts val="0"/>
              </a:spcBef>
              <a:spcAft>
                <a:spcPts val="600"/>
              </a:spcAft>
              <a:buClr>
                <a:schemeClr val="accent1"/>
              </a:buClr>
            </a:pPr>
            <a:r>
              <a:rPr lang="en-US" sz="1200" dirty="0"/>
              <a:t>When data manipulation involves constructs of functional programming</a:t>
            </a:r>
          </a:p>
          <a:p>
            <a:pPr marL="274320" indent="-274320">
              <a:lnSpc>
                <a:spcPct val="100000"/>
              </a:lnSpc>
              <a:spcBef>
                <a:spcPts val="0"/>
              </a:spcBef>
              <a:spcAft>
                <a:spcPts val="600"/>
              </a:spcAft>
              <a:buClr>
                <a:schemeClr val="accent1"/>
              </a:buClr>
            </a:pPr>
            <a:r>
              <a:rPr lang="en-US" sz="1200" dirty="0"/>
              <a:t>The data access and processing is free of schema impositions</a:t>
            </a:r>
          </a:p>
          <a:p>
            <a:pPr marL="274320" indent="-274320">
              <a:lnSpc>
                <a:spcPct val="100000"/>
              </a:lnSpc>
              <a:spcBef>
                <a:spcPts val="0"/>
              </a:spcBef>
              <a:spcAft>
                <a:spcPts val="600"/>
              </a:spcAft>
              <a:buClr>
                <a:schemeClr val="accent1"/>
              </a:buClr>
            </a:pPr>
            <a:r>
              <a:rPr lang="en-US" sz="1200" dirty="0"/>
              <a:t>Require low-level transformations and actions</a:t>
            </a:r>
          </a:p>
          <a:p>
            <a:endParaRPr lang="en-US" dirty="0"/>
          </a:p>
        </p:txBody>
      </p:sp>
      <p:sp>
        <p:nvSpPr>
          <p:cNvPr id="7" name="Text Placeholder 6"/>
          <p:cNvSpPr>
            <a:spLocks noGrp="1"/>
          </p:cNvSpPr>
          <p:nvPr>
            <p:ph type="body" sz="quarter" idx="11"/>
          </p:nvPr>
        </p:nvSpPr>
        <p:spPr>
          <a:xfrm>
            <a:off x="360364" y="1151805"/>
            <a:ext cx="3986212" cy="342900"/>
          </a:xfrm>
        </p:spPr>
        <p:txBody>
          <a:bodyPr/>
          <a:lstStyle/>
          <a:p>
            <a:r>
              <a:rPr lang="en-US" sz="1400" dirty="0"/>
              <a:t>RDD</a:t>
            </a:r>
          </a:p>
        </p:txBody>
      </p:sp>
      <p:sp>
        <p:nvSpPr>
          <p:cNvPr id="8" name="Content Placeholder 7"/>
          <p:cNvSpPr>
            <a:spLocks noGrp="1"/>
          </p:cNvSpPr>
          <p:nvPr>
            <p:ph sz="quarter" idx="12"/>
          </p:nvPr>
        </p:nvSpPr>
        <p:spPr>
          <a:xfrm>
            <a:off x="360366" y="3165178"/>
            <a:ext cx="4211634" cy="1429173"/>
          </a:xfrm>
        </p:spPr>
        <p:txBody>
          <a:bodyPr/>
          <a:lstStyle/>
          <a:p>
            <a:pPr marL="274320" indent="-274320">
              <a:lnSpc>
                <a:spcPct val="100000"/>
              </a:lnSpc>
              <a:spcBef>
                <a:spcPts val="0"/>
              </a:spcBef>
              <a:spcAft>
                <a:spcPts val="600"/>
              </a:spcAft>
              <a:buClr>
                <a:schemeClr val="accent1"/>
              </a:buClr>
            </a:pPr>
            <a:r>
              <a:rPr lang="en-US" sz="1200" dirty="0"/>
              <a:t>Rich semantics</a:t>
            </a:r>
          </a:p>
          <a:p>
            <a:pPr marL="274320" indent="-274320">
              <a:lnSpc>
                <a:spcPct val="100000"/>
              </a:lnSpc>
              <a:spcBef>
                <a:spcPts val="0"/>
              </a:spcBef>
              <a:spcAft>
                <a:spcPts val="600"/>
              </a:spcAft>
              <a:buClr>
                <a:schemeClr val="accent1"/>
              </a:buClr>
            </a:pPr>
            <a:r>
              <a:rPr lang="en-US" sz="1200" dirty="0"/>
              <a:t>High-level abstractions</a:t>
            </a:r>
          </a:p>
          <a:p>
            <a:pPr marL="274320" indent="-274320">
              <a:lnSpc>
                <a:spcPct val="100000"/>
              </a:lnSpc>
              <a:spcBef>
                <a:spcPts val="0"/>
              </a:spcBef>
              <a:spcAft>
                <a:spcPts val="600"/>
              </a:spcAft>
              <a:buClr>
                <a:schemeClr val="accent1"/>
              </a:buClr>
            </a:pPr>
            <a:r>
              <a:rPr lang="en-US" sz="1200" dirty="0"/>
              <a:t>Domain-specific APIs</a:t>
            </a:r>
          </a:p>
          <a:p>
            <a:pPr marL="274320" indent="-274320">
              <a:lnSpc>
                <a:spcPct val="100000"/>
              </a:lnSpc>
              <a:spcBef>
                <a:spcPts val="0"/>
              </a:spcBef>
              <a:spcAft>
                <a:spcPts val="600"/>
              </a:spcAft>
              <a:buClr>
                <a:schemeClr val="accent1"/>
              </a:buClr>
            </a:pPr>
            <a:r>
              <a:rPr lang="en-US" sz="1200" dirty="0"/>
              <a:t>Processing of high-level operations (i.e. filters maps)</a:t>
            </a:r>
          </a:p>
          <a:p>
            <a:pPr marL="274320" indent="-274320">
              <a:lnSpc>
                <a:spcPct val="100000"/>
              </a:lnSpc>
              <a:spcBef>
                <a:spcPts val="0"/>
              </a:spcBef>
              <a:spcAft>
                <a:spcPts val="600"/>
              </a:spcAft>
              <a:buClr>
                <a:schemeClr val="accent1"/>
              </a:buClr>
            </a:pPr>
            <a:r>
              <a:rPr lang="en-US" sz="1200" dirty="0"/>
              <a:t>Use columnar access and lambda functions on semi-structured data</a:t>
            </a:r>
          </a:p>
          <a:p>
            <a:endParaRPr lang="en-US" dirty="0"/>
          </a:p>
        </p:txBody>
      </p:sp>
      <p:sp>
        <p:nvSpPr>
          <p:cNvPr id="9" name="Text Placeholder 8"/>
          <p:cNvSpPr>
            <a:spLocks noGrp="1"/>
          </p:cNvSpPr>
          <p:nvPr>
            <p:ph type="body" sz="quarter" idx="13"/>
          </p:nvPr>
        </p:nvSpPr>
        <p:spPr>
          <a:xfrm>
            <a:off x="360364" y="2866728"/>
            <a:ext cx="3993359" cy="342900"/>
          </a:xfrm>
        </p:spPr>
        <p:txBody>
          <a:bodyPr/>
          <a:lstStyle/>
          <a:p>
            <a:r>
              <a:rPr lang="en-US" sz="1400" dirty="0" err="1"/>
              <a:t>DataSet</a:t>
            </a:r>
            <a:r>
              <a:rPr lang="en-US" sz="1400" dirty="0"/>
              <a:t> / </a:t>
            </a:r>
            <a:r>
              <a:rPr lang="en-US" sz="1400" dirty="0" err="1"/>
              <a:t>DataFrame</a:t>
            </a:r>
            <a:endParaRPr lang="en-US" sz="1400" dirty="0"/>
          </a:p>
        </p:txBody>
      </p:sp>
      <p:sp>
        <p:nvSpPr>
          <p:cNvPr id="5" name="Slide Number Placeholder 4"/>
          <p:cNvSpPr>
            <a:spLocks noGrp="1"/>
          </p:cNvSpPr>
          <p:nvPr>
            <p:ph type="sldNum" sz="quarter" idx="4"/>
          </p:nvPr>
        </p:nvSpPr>
        <p:spPr/>
        <p:txBody>
          <a:bodyPr/>
          <a:lstStyle/>
          <a:p>
            <a:fld id="{3A707DD9-E92B-45E8-BE0A-E6B2EDF345EB}" type="slidenum">
              <a:rPr lang="en-US" smtClean="0"/>
              <a:pPr/>
              <a:t>26</a:t>
            </a:fld>
            <a:endParaRPr lang="en-US" dirty="0"/>
          </a:p>
        </p:txBody>
      </p:sp>
      <p:sp>
        <p:nvSpPr>
          <p:cNvPr id="10" name="Content Placeholder 5"/>
          <p:cNvSpPr txBox="1">
            <a:spLocks/>
          </p:cNvSpPr>
          <p:nvPr/>
        </p:nvSpPr>
        <p:spPr>
          <a:xfrm>
            <a:off x="4800601" y="1427564"/>
            <a:ext cx="3986212" cy="1327573"/>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nSpc>
                <a:spcPct val="100000"/>
              </a:lnSpc>
              <a:spcBef>
                <a:spcPts val="0"/>
              </a:spcBef>
              <a:spcAft>
                <a:spcPts val="600"/>
              </a:spcAft>
              <a:buClr>
                <a:schemeClr val="accent1"/>
              </a:buClr>
            </a:pPr>
            <a:r>
              <a:rPr lang="en-US" sz="1200" dirty="0"/>
              <a:t>High-degree safety at runtime</a:t>
            </a:r>
          </a:p>
          <a:p>
            <a:pPr marL="274320" indent="-274320">
              <a:lnSpc>
                <a:spcPct val="100000"/>
              </a:lnSpc>
              <a:spcBef>
                <a:spcPts val="0"/>
              </a:spcBef>
              <a:spcAft>
                <a:spcPts val="600"/>
              </a:spcAft>
              <a:buClr>
                <a:schemeClr val="accent1"/>
              </a:buClr>
            </a:pPr>
            <a:r>
              <a:rPr lang="en-US" sz="1200" dirty="0"/>
              <a:t>Take advantage of typed JVM objects</a:t>
            </a:r>
          </a:p>
          <a:p>
            <a:pPr marL="274320" indent="-274320">
              <a:lnSpc>
                <a:spcPct val="100000"/>
              </a:lnSpc>
              <a:spcBef>
                <a:spcPts val="0"/>
              </a:spcBef>
              <a:spcAft>
                <a:spcPts val="600"/>
              </a:spcAft>
              <a:buClr>
                <a:schemeClr val="accent1"/>
              </a:buClr>
            </a:pPr>
            <a:r>
              <a:rPr lang="en-US" sz="1200" dirty="0"/>
              <a:t>Take advantage of the Catalyst optimizer</a:t>
            </a:r>
          </a:p>
          <a:p>
            <a:pPr marL="274320" indent="-274320">
              <a:lnSpc>
                <a:spcPct val="100000"/>
              </a:lnSpc>
              <a:spcBef>
                <a:spcPts val="0"/>
              </a:spcBef>
              <a:spcAft>
                <a:spcPts val="600"/>
              </a:spcAft>
              <a:buClr>
                <a:schemeClr val="accent1"/>
              </a:buClr>
            </a:pPr>
            <a:r>
              <a:rPr lang="en-US" sz="1200" dirty="0"/>
              <a:t>Save space</a:t>
            </a:r>
          </a:p>
          <a:p>
            <a:pPr marL="274320" indent="-274320">
              <a:lnSpc>
                <a:spcPct val="100000"/>
              </a:lnSpc>
              <a:spcBef>
                <a:spcPts val="0"/>
              </a:spcBef>
              <a:spcAft>
                <a:spcPts val="600"/>
              </a:spcAft>
              <a:buClr>
                <a:schemeClr val="accent1"/>
              </a:buClr>
            </a:pPr>
            <a:r>
              <a:rPr lang="en-US" sz="1200" dirty="0"/>
              <a:t>Faster execution</a:t>
            </a:r>
          </a:p>
        </p:txBody>
      </p:sp>
      <p:sp>
        <p:nvSpPr>
          <p:cNvPr id="11" name="Text Placeholder 6"/>
          <p:cNvSpPr txBox="1">
            <a:spLocks/>
          </p:cNvSpPr>
          <p:nvPr/>
        </p:nvSpPr>
        <p:spPr>
          <a:xfrm>
            <a:off x="4989512" y="1160610"/>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Dataset</a:t>
            </a:r>
          </a:p>
        </p:txBody>
      </p:sp>
      <p:sp>
        <p:nvSpPr>
          <p:cNvPr id="12" name="Content Placeholder 7"/>
          <p:cNvSpPr txBox="1">
            <a:spLocks/>
          </p:cNvSpPr>
          <p:nvPr/>
        </p:nvSpPr>
        <p:spPr>
          <a:xfrm>
            <a:off x="4800601" y="3173970"/>
            <a:ext cx="3993357" cy="549148"/>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nSpc>
                <a:spcPct val="100000"/>
              </a:lnSpc>
              <a:spcBef>
                <a:spcPts val="0"/>
              </a:spcBef>
              <a:spcAft>
                <a:spcPts val="600"/>
              </a:spcAft>
              <a:buClr>
                <a:schemeClr val="accent1"/>
              </a:buClr>
            </a:pPr>
            <a:r>
              <a:rPr lang="en-US" sz="1200" dirty="0"/>
              <a:t>Low-level functionality</a:t>
            </a:r>
          </a:p>
          <a:p>
            <a:pPr marL="274320" indent="-274320">
              <a:lnSpc>
                <a:spcPct val="100000"/>
              </a:lnSpc>
              <a:spcBef>
                <a:spcPts val="0"/>
              </a:spcBef>
              <a:spcAft>
                <a:spcPts val="600"/>
              </a:spcAft>
              <a:buClr>
                <a:schemeClr val="accent1"/>
              </a:buClr>
            </a:pPr>
            <a:r>
              <a:rPr lang="en-US" sz="1200" dirty="0"/>
              <a:t>Tight control</a:t>
            </a:r>
          </a:p>
        </p:txBody>
      </p:sp>
      <p:sp>
        <p:nvSpPr>
          <p:cNvPr id="13" name="Text Placeholder 8"/>
          <p:cNvSpPr txBox="1">
            <a:spLocks/>
          </p:cNvSpPr>
          <p:nvPr/>
        </p:nvSpPr>
        <p:spPr>
          <a:xfrm>
            <a:off x="4989512" y="2866728"/>
            <a:ext cx="3993359"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err="1"/>
              <a:t>DataFrame</a:t>
            </a:r>
            <a:endParaRPr lang="en-US" sz="1400" dirty="0"/>
          </a:p>
        </p:txBody>
      </p:sp>
    </p:spTree>
    <p:extLst>
      <p:ext uri="{BB962C8B-B14F-4D97-AF65-F5344CB8AC3E}">
        <p14:creationId xmlns:p14="http://schemas.microsoft.com/office/powerpoint/2010/main" val="3062434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Structured API</a:t>
            </a:r>
          </a:p>
        </p:txBody>
      </p:sp>
      <p:sp>
        <p:nvSpPr>
          <p:cNvPr id="7" name="Slide Number Placeholder 6"/>
          <p:cNvSpPr>
            <a:spLocks noGrp="1"/>
          </p:cNvSpPr>
          <p:nvPr>
            <p:ph type="sldNum" sz="quarter" idx="4"/>
          </p:nvPr>
        </p:nvSpPr>
        <p:spPr>
          <a:xfrm>
            <a:off x="7413441" y="4826639"/>
            <a:ext cx="1373372" cy="316862"/>
          </a:xfrm>
        </p:spPr>
        <p:txBody>
          <a:bodyPr/>
          <a:lstStyle/>
          <a:p>
            <a:fld id="{3A707DD9-E92B-45E8-BE0A-E6B2EDF345EB}" type="slidenum">
              <a:rPr lang="en-US" smtClean="0"/>
              <a:pPr/>
              <a:t>27</a:t>
            </a:fld>
            <a:endParaRPr lang="en-US" dirty="0"/>
          </a:p>
        </p:txBody>
      </p:sp>
      <p:sp>
        <p:nvSpPr>
          <p:cNvPr id="2" name="Rectangle 1">
            <a:extLst>
              <a:ext uri="{FF2B5EF4-FFF2-40B4-BE49-F238E27FC236}">
                <a16:creationId xmlns:a16="http://schemas.microsoft.com/office/drawing/2014/main" id="{FAA88624-EDEC-44FC-926F-2718E56B3C51}"/>
              </a:ext>
            </a:extLst>
          </p:cNvPr>
          <p:cNvSpPr/>
          <p:nvPr/>
        </p:nvSpPr>
        <p:spPr>
          <a:xfrm>
            <a:off x="885257" y="979870"/>
            <a:ext cx="7416778" cy="3655504"/>
          </a:xfrm>
          <a:prstGeom prst="rect">
            <a:avLst/>
          </a:prstGeom>
          <a:solidFill>
            <a:schemeClr val="accent1">
              <a:lumMod val="40000"/>
              <a:lumOff val="60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1F5A575-A3B1-4DCF-B0A6-20A9E6B65A15}"/>
              </a:ext>
            </a:extLst>
          </p:cNvPr>
          <p:cNvSpPr txBox="1"/>
          <p:nvPr/>
        </p:nvSpPr>
        <p:spPr>
          <a:xfrm>
            <a:off x="959687" y="1020655"/>
            <a:ext cx="3015634" cy="523220"/>
          </a:xfrm>
          <a:prstGeom prst="rect">
            <a:avLst/>
          </a:prstGeom>
          <a:noFill/>
        </p:spPr>
        <p:txBody>
          <a:bodyPr wrap="none" rtlCol="0">
            <a:spAutoFit/>
          </a:bodyPr>
          <a:lstStyle/>
          <a:p>
            <a:r>
              <a:rPr lang="en-US" sz="1400" b="1" dirty="0">
                <a:latin typeface="+mj-lt"/>
              </a:rPr>
              <a:t>Spark Core</a:t>
            </a:r>
          </a:p>
          <a:p>
            <a:r>
              <a:rPr lang="en-US" sz="1400" dirty="0">
                <a:latin typeface="+mj-lt"/>
              </a:rPr>
              <a:t>Core abstraction and processing engine</a:t>
            </a:r>
          </a:p>
        </p:txBody>
      </p:sp>
      <p:sp>
        <p:nvSpPr>
          <p:cNvPr id="4" name="Rectangle 3">
            <a:extLst>
              <a:ext uri="{FF2B5EF4-FFF2-40B4-BE49-F238E27FC236}">
                <a16:creationId xmlns:a16="http://schemas.microsoft.com/office/drawing/2014/main" id="{F73AC753-CF02-4F54-B8A4-BED43768AF87}"/>
              </a:ext>
            </a:extLst>
          </p:cNvPr>
          <p:cNvSpPr/>
          <p:nvPr/>
        </p:nvSpPr>
        <p:spPr>
          <a:xfrm>
            <a:off x="1369338" y="1705705"/>
            <a:ext cx="1230923" cy="5011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Scala</a:t>
            </a:r>
          </a:p>
        </p:txBody>
      </p:sp>
      <p:sp>
        <p:nvSpPr>
          <p:cNvPr id="9" name="Rectangle 8">
            <a:extLst>
              <a:ext uri="{FF2B5EF4-FFF2-40B4-BE49-F238E27FC236}">
                <a16:creationId xmlns:a16="http://schemas.microsoft.com/office/drawing/2014/main" id="{0DBDA98D-7F44-4A96-8ED7-D5955C1B2070}"/>
              </a:ext>
            </a:extLst>
          </p:cNvPr>
          <p:cNvSpPr/>
          <p:nvPr/>
        </p:nvSpPr>
        <p:spPr>
          <a:xfrm>
            <a:off x="4815744" y="1705705"/>
            <a:ext cx="1230923" cy="5011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Python</a:t>
            </a:r>
          </a:p>
        </p:txBody>
      </p:sp>
      <p:sp>
        <p:nvSpPr>
          <p:cNvPr id="10" name="Rectangle 9">
            <a:extLst>
              <a:ext uri="{FF2B5EF4-FFF2-40B4-BE49-F238E27FC236}">
                <a16:creationId xmlns:a16="http://schemas.microsoft.com/office/drawing/2014/main" id="{72D4123A-51E0-4BBA-AE61-AED08442FA67}"/>
              </a:ext>
            </a:extLst>
          </p:cNvPr>
          <p:cNvSpPr/>
          <p:nvPr/>
        </p:nvSpPr>
        <p:spPr>
          <a:xfrm>
            <a:off x="3092541" y="1705705"/>
            <a:ext cx="1230923" cy="5011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Java</a:t>
            </a:r>
          </a:p>
        </p:txBody>
      </p:sp>
      <p:sp>
        <p:nvSpPr>
          <p:cNvPr id="5" name="Rectangle 4">
            <a:extLst>
              <a:ext uri="{FF2B5EF4-FFF2-40B4-BE49-F238E27FC236}">
                <a16:creationId xmlns:a16="http://schemas.microsoft.com/office/drawing/2014/main" id="{C8CAEECE-5740-4872-B2A5-03901E5514FE}"/>
              </a:ext>
            </a:extLst>
          </p:cNvPr>
          <p:cNvSpPr/>
          <p:nvPr/>
        </p:nvSpPr>
        <p:spPr>
          <a:xfrm>
            <a:off x="1142720" y="2399168"/>
            <a:ext cx="6858561" cy="950614"/>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A55B0-E63E-434B-9DB5-99947DF00409}"/>
              </a:ext>
            </a:extLst>
          </p:cNvPr>
          <p:cNvSpPr/>
          <p:nvPr/>
        </p:nvSpPr>
        <p:spPr>
          <a:xfrm>
            <a:off x="1142719" y="3499996"/>
            <a:ext cx="6858561" cy="950614"/>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219B79E-A516-4F4C-8D97-9C96E73C9D79}"/>
              </a:ext>
            </a:extLst>
          </p:cNvPr>
          <p:cNvSpPr txBox="1"/>
          <p:nvPr/>
        </p:nvSpPr>
        <p:spPr>
          <a:xfrm>
            <a:off x="1199069" y="3570073"/>
            <a:ext cx="1216872" cy="307777"/>
          </a:xfrm>
          <a:prstGeom prst="rect">
            <a:avLst/>
          </a:prstGeom>
          <a:noFill/>
        </p:spPr>
        <p:txBody>
          <a:bodyPr wrap="none" rtlCol="0">
            <a:spAutoFit/>
          </a:bodyPr>
          <a:lstStyle/>
          <a:p>
            <a:r>
              <a:rPr lang="en-US" sz="1400" dirty="0">
                <a:latin typeface="+mj-lt"/>
              </a:rPr>
              <a:t>Low level APIs</a:t>
            </a:r>
          </a:p>
        </p:txBody>
      </p:sp>
      <p:sp>
        <p:nvSpPr>
          <p:cNvPr id="13" name="TextBox 12">
            <a:extLst>
              <a:ext uri="{FF2B5EF4-FFF2-40B4-BE49-F238E27FC236}">
                <a16:creationId xmlns:a16="http://schemas.microsoft.com/office/drawing/2014/main" id="{9628295E-ED96-4487-B89A-B2B00E3142B2}"/>
              </a:ext>
            </a:extLst>
          </p:cNvPr>
          <p:cNvSpPr txBox="1"/>
          <p:nvPr/>
        </p:nvSpPr>
        <p:spPr>
          <a:xfrm>
            <a:off x="1195104" y="2438698"/>
            <a:ext cx="1312411" cy="307777"/>
          </a:xfrm>
          <a:prstGeom prst="rect">
            <a:avLst/>
          </a:prstGeom>
          <a:noFill/>
        </p:spPr>
        <p:txBody>
          <a:bodyPr wrap="none" rtlCol="0">
            <a:spAutoFit/>
          </a:bodyPr>
          <a:lstStyle/>
          <a:p>
            <a:r>
              <a:rPr lang="en-US" sz="1400" dirty="0">
                <a:latin typeface="+mj-lt"/>
              </a:rPr>
              <a:t>Structured APIs</a:t>
            </a:r>
          </a:p>
        </p:txBody>
      </p:sp>
      <p:sp>
        <p:nvSpPr>
          <p:cNvPr id="15" name="Rectangle 14">
            <a:extLst>
              <a:ext uri="{FF2B5EF4-FFF2-40B4-BE49-F238E27FC236}">
                <a16:creationId xmlns:a16="http://schemas.microsoft.com/office/drawing/2014/main" id="{07AE2A25-4691-4CB8-AC65-8E85C1B1C29B}"/>
              </a:ext>
            </a:extLst>
          </p:cNvPr>
          <p:cNvSpPr/>
          <p:nvPr/>
        </p:nvSpPr>
        <p:spPr>
          <a:xfrm>
            <a:off x="2621441" y="2652004"/>
            <a:ext cx="1439490" cy="501161"/>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Datasets</a:t>
            </a:r>
          </a:p>
        </p:txBody>
      </p:sp>
      <p:sp>
        <p:nvSpPr>
          <p:cNvPr id="16" name="Rectangle 15">
            <a:extLst>
              <a:ext uri="{FF2B5EF4-FFF2-40B4-BE49-F238E27FC236}">
                <a16:creationId xmlns:a16="http://schemas.microsoft.com/office/drawing/2014/main" id="{99DE6E56-E2EE-48CA-9EFC-166346D5141D}"/>
              </a:ext>
            </a:extLst>
          </p:cNvPr>
          <p:cNvSpPr/>
          <p:nvPr/>
        </p:nvSpPr>
        <p:spPr>
          <a:xfrm>
            <a:off x="4312815" y="2650621"/>
            <a:ext cx="1439490" cy="501161"/>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Dataframes</a:t>
            </a:r>
            <a:endParaRPr lang="en-US" sz="1400" dirty="0">
              <a:solidFill>
                <a:schemeClr val="tx1"/>
              </a:solidFill>
            </a:endParaRPr>
          </a:p>
        </p:txBody>
      </p:sp>
      <p:sp>
        <p:nvSpPr>
          <p:cNvPr id="17" name="Rectangle 16">
            <a:extLst>
              <a:ext uri="{FF2B5EF4-FFF2-40B4-BE49-F238E27FC236}">
                <a16:creationId xmlns:a16="http://schemas.microsoft.com/office/drawing/2014/main" id="{9601B4CE-444C-42DC-9E3C-0D6AE977C458}"/>
              </a:ext>
            </a:extLst>
          </p:cNvPr>
          <p:cNvSpPr/>
          <p:nvPr/>
        </p:nvSpPr>
        <p:spPr>
          <a:xfrm>
            <a:off x="6000476" y="2645178"/>
            <a:ext cx="1439490" cy="501161"/>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SQL</a:t>
            </a:r>
          </a:p>
        </p:txBody>
      </p:sp>
      <p:sp>
        <p:nvSpPr>
          <p:cNvPr id="18" name="Rectangle 17">
            <a:extLst>
              <a:ext uri="{FF2B5EF4-FFF2-40B4-BE49-F238E27FC236}">
                <a16:creationId xmlns:a16="http://schemas.microsoft.com/office/drawing/2014/main" id="{CD0DB2A7-4D8A-4927-AA20-2E4EFCDA10A0}"/>
              </a:ext>
            </a:extLst>
          </p:cNvPr>
          <p:cNvSpPr/>
          <p:nvPr/>
        </p:nvSpPr>
        <p:spPr>
          <a:xfrm>
            <a:off x="5180708" y="3791251"/>
            <a:ext cx="1435229" cy="501161"/>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RDDs</a:t>
            </a:r>
          </a:p>
        </p:txBody>
      </p:sp>
      <p:sp>
        <p:nvSpPr>
          <p:cNvPr id="19" name="Rectangle 18">
            <a:extLst>
              <a:ext uri="{FF2B5EF4-FFF2-40B4-BE49-F238E27FC236}">
                <a16:creationId xmlns:a16="http://schemas.microsoft.com/office/drawing/2014/main" id="{73E6DAAA-8DD0-4622-A559-C2D56CA9E003}"/>
              </a:ext>
            </a:extLst>
          </p:cNvPr>
          <p:cNvSpPr/>
          <p:nvPr/>
        </p:nvSpPr>
        <p:spPr>
          <a:xfrm>
            <a:off x="3162962" y="3791251"/>
            <a:ext cx="1435229" cy="501161"/>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Distributed variables</a:t>
            </a:r>
          </a:p>
        </p:txBody>
      </p:sp>
      <p:sp>
        <p:nvSpPr>
          <p:cNvPr id="20" name="Rectangle 19">
            <a:extLst>
              <a:ext uri="{FF2B5EF4-FFF2-40B4-BE49-F238E27FC236}">
                <a16:creationId xmlns:a16="http://schemas.microsoft.com/office/drawing/2014/main" id="{3D02298A-4FB5-4F7E-B849-347512A602EE}"/>
              </a:ext>
            </a:extLst>
          </p:cNvPr>
          <p:cNvSpPr/>
          <p:nvPr/>
        </p:nvSpPr>
        <p:spPr>
          <a:xfrm>
            <a:off x="6538947" y="1705705"/>
            <a:ext cx="1230923" cy="5011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R</a:t>
            </a:r>
          </a:p>
        </p:txBody>
      </p:sp>
    </p:spTree>
    <p:extLst>
      <p:ext uri="{BB962C8B-B14F-4D97-AF65-F5344CB8AC3E}">
        <p14:creationId xmlns:p14="http://schemas.microsoft.com/office/powerpoint/2010/main" val="2810963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Schema</a:t>
            </a:r>
          </a:p>
        </p:txBody>
      </p:sp>
      <p:sp>
        <p:nvSpPr>
          <p:cNvPr id="5" name="Slide Number Placeholder 4"/>
          <p:cNvSpPr>
            <a:spLocks noGrp="1"/>
          </p:cNvSpPr>
          <p:nvPr>
            <p:ph type="sldNum" sz="quarter" idx="4"/>
          </p:nvPr>
        </p:nvSpPr>
        <p:spPr/>
        <p:txBody>
          <a:bodyPr/>
          <a:lstStyle/>
          <a:p>
            <a:fld id="{3A707DD9-E92B-45E8-BE0A-E6B2EDF345EB}" type="slidenum">
              <a:rPr lang="en-US" smtClean="0"/>
              <a:pPr/>
              <a:t>28</a:t>
            </a:fld>
            <a:endParaRPr lang="en-US" dirty="0"/>
          </a:p>
        </p:txBody>
      </p:sp>
      <p:sp>
        <p:nvSpPr>
          <p:cNvPr id="7" name="Rectangle 1"/>
          <p:cNvSpPr>
            <a:spLocks noChangeArrowheads="1"/>
          </p:cNvSpPr>
          <p:nvPr/>
        </p:nvSpPr>
        <p:spPr bwMode="auto">
          <a:xfrm>
            <a:off x="360364" y="979517"/>
            <a:ext cx="4544834" cy="2246769"/>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700" b="1" dirty="0">
                <a:solidFill>
                  <a:srgbClr val="000080"/>
                </a:solidFill>
                <a:latin typeface="Courier New" panose="02070309020205020404" pitchFamily="49" charset="0"/>
                <a:cs typeface="Courier New" panose="02070309020205020404" pitchFamily="49" charset="0"/>
              </a:rPr>
              <a:t>package </a:t>
            </a:r>
            <a:r>
              <a:rPr lang="en-US" altLang="en-US" sz="700" dirty="0" err="1">
                <a:solidFill>
                  <a:srgbClr val="000000"/>
                </a:solidFill>
                <a:latin typeface="Courier New" panose="02070309020205020404" pitchFamily="49" charset="0"/>
                <a:cs typeface="Courier New" panose="02070309020205020404" pitchFamily="49" charset="0"/>
              </a:rPr>
              <a:t>com.epam.sample.spark</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import </a:t>
            </a:r>
            <a:r>
              <a:rPr lang="en-US" altLang="en-US" sz="700" dirty="0" err="1">
                <a:solidFill>
                  <a:srgbClr val="000000"/>
                </a:solidFill>
                <a:latin typeface="Courier New" panose="02070309020205020404" pitchFamily="49" charset="0"/>
                <a:cs typeface="Courier New" panose="02070309020205020404" pitchFamily="49" charset="0"/>
              </a:rPr>
              <a:t>org.apache.spark.sql.SparkSession</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object </a:t>
            </a:r>
            <a:r>
              <a:rPr lang="en-US" altLang="en-US" sz="700" dirty="0" err="1">
                <a:solidFill>
                  <a:srgbClr val="000000"/>
                </a:solidFill>
                <a:latin typeface="Courier New" panose="02070309020205020404" pitchFamily="49" charset="0"/>
                <a:cs typeface="Courier New" panose="02070309020205020404" pitchFamily="49" charset="0"/>
              </a:rPr>
              <a:t>StructuredAPISchema</a:t>
            </a: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def</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main(</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 Array[</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 Unit =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val</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spark = </a:t>
            </a:r>
            <a:r>
              <a:rPr lang="en-US" altLang="en-US" sz="700" dirty="0" err="1">
                <a:solidFill>
                  <a:srgbClr val="000000"/>
                </a:solidFill>
                <a:latin typeface="Courier New" panose="02070309020205020404" pitchFamily="49" charset="0"/>
                <a:cs typeface="Courier New" panose="02070309020205020404" pitchFamily="49" charset="0"/>
              </a:rPr>
              <a:t>SparkSession.</a:t>
            </a:r>
            <a:r>
              <a:rPr lang="en-US" altLang="en-US" sz="700" i="1" dirty="0" err="1">
                <a:solidFill>
                  <a:srgbClr val="000000"/>
                </a:solidFill>
                <a:latin typeface="Courier New" panose="02070309020205020404" pitchFamily="49" charset="0"/>
                <a:cs typeface="Courier New" panose="02070309020205020404" pitchFamily="49" charset="0"/>
              </a:rPr>
              <a:t>builder</a:t>
            </a:r>
            <a:r>
              <a:rPr lang="en-US" altLang="en-US" sz="700" i="1" dirty="0">
                <a:solidFill>
                  <a:srgbClr val="000000"/>
                </a:solidFill>
                <a:latin typeface="Courier New" panose="02070309020205020404" pitchFamily="49" charset="0"/>
                <a:cs typeface="Courier New" panose="02070309020205020404" pitchFamily="49" charset="0"/>
              </a:rPr>
              <a:t/>
            </a:r>
            <a:br>
              <a:rPr lang="en-US" altLang="en-US" sz="700" i="1" dirty="0">
                <a:solidFill>
                  <a:srgbClr val="000000"/>
                </a:solidFill>
                <a:latin typeface="Courier New" panose="02070309020205020404" pitchFamily="49" charset="0"/>
                <a:cs typeface="Courier New" panose="02070309020205020404" pitchFamily="49" charset="0"/>
              </a:rPr>
            </a:br>
            <a:r>
              <a:rPr lang="en-US" altLang="en-US" sz="700" i="1" dirty="0">
                <a:solidFill>
                  <a:srgbClr val="000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.master(</a:t>
            </a:r>
            <a:r>
              <a:rPr lang="en-US" altLang="en-US" sz="700" b="1" dirty="0">
                <a:solidFill>
                  <a:srgbClr val="008000"/>
                </a:solidFill>
                <a:latin typeface="Courier New" panose="02070309020205020404" pitchFamily="49" charset="0"/>
                <a:cs typeface="Courier New" panose="02070309020205020404" pitchFamily="49" charset="0"/>
              </a:rPr>
              <a:t>"local[*]"</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appName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StructuredAPISchemaExample</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getOrCreate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val</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dirty="0" err="1">
                <a:solidFill>
                  <a:srgbClr val="000000"/>
                </a:solidFill>
                <a:latin typeface="Courier New" panose="02070309020205020404" pitchFamily="49" charset="0"/>
                <a:cs typeface="Courier New" panose="02070309020205020404" pitchFamily="49" charset="0"/>
              </a:rPr>
              <a:t>spark.read.format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"csv"</a:t>
            </a:r>
            <a:r>
              <a:rPr lang="en-US" altLang="en-US" sz="700" dirty="0">
                <a:solidFill>
                  <a:srgbClr val="000000"/>
                </a:solidFill>
                <a:latin typeface="Courier New" panose="02070309020205020404" pitchFamily="49" charset="0"/>
                <a:cs typeface="Courier New" panose="02070309020205020404" pitchFamily="49" charset="0"/>
              </a:rPr>
              <a:t>).load(</a:t>
            </a:r>
            <a:r>
              <a:rPr lang="en-US" altLang="en-US" sz="700" b="1" dirty="0">
                <a:solidFill>
                  <a:srgbClr val="008000"/>
                </a:solidFill>
                <a:latin typeface="Courier New" panose="02070309020205020404" pitchFamily="49" charset="0"/>
                <a:cs typeface="Courier New" panose="02070309020205020404" pitchFamily="49" charset="0"/>
              </a:rPr>
              <a:t>"C:</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spark</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data</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batch</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people.csv"</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df.printSchema</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000000"/>
                </a:solidFill>
                <a:latin typeface="Courier New" panose="02070309020205020404" pitchFamily="49" charset="0"/>
                <a:cs typeface="Courier New" panose="02070309020205020404" pitchFamily="49" charset="0"/>
              </a:rPr>
              <a:t>print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df.schema</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spark.stop</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1400" dirty="0">
              <a:latin typeface="Arial" panose="020B0604020202020204" pitchFamily="34" charset="0"/>
            </a:endParaRPr>
          </a:p>
        </p:txBody>
      </p:sp>
      <p:sp>
        <p:nvSpPr>
          <p:cNvPr id="8" name="Rectangle 1"/>
          <p:cNvSpPr>
            <a:spLocks noChangeArrowheads="1"/>
          </p:cNvSpPr>
          <p:nvPr/>
        </p:nvSpPr>
        <p:spPr bwMode="auto">
          <a:xfrm>
            <a:off x="360364" y="3675451"/>
            <a:ext cx="8426449" cy="846386"/>
          </a:xfrm>
          <a:prstGeom prst="rect">
            <a:avLst/>
          </a:prstGeom>
          <a:solidFill>
            <a:schemeClr val="tx1">
              <a:lumMod val="50000"/>
              <a:lumOff val="50000"/>
            </a:schemeClr>
          </a:solidFill>
          <a:ln w="6350">
            <a:solidFill>
              <a:schemeClr val="tx1">
                <a:lumMod val="75000"/>
                <a:lumOff val="25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root</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_c0: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_c1: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_c2: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_c3: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endParaRPr lang="en-US" altLang="en-US" sz="700" b="1"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700" b="1" dirty="0" err="1">
                <a:solidFill>
                  <a:schemeClr val="bg1"/>
                </a:solidFill>
                <a:latin typeface="Courier New" panose="02070309020205020404" pitchFamily="49" charset="0"/>
                <a:cs typeface="Courier New" panose="02070309020205020404" pitchFamily="49" charset="0"/>
              </a:rPr>
              <a:t>StructType</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(_c0,StringType,true),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(_c1,StringType,true),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(_c2,StringType,true),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(_c3,StringType,true))</a:t>
            </a:r>
            <a:endParaRPr lang="en-US" altLang="en-US" sz="700" dirty="0">
              <a:solidFill>
                <a:schemeClr val="bg1"/>
              </a:solidFill>
              <a:latin typeface="Arial" panose="020B0604020202020204" pitchFamily="34" charset="0"/>
            </a:endParaRPr>
          </a:p>
        </p:txBody>
      </p:sp>
      <p:cxnSp>
        <p:nvCxnSpPr>
          <p:cNvPr id="10" name="Straight Arrow Connector 9"/>
          <p:cNvCxnSpPr>
            <a:cxnSpLocks/>
            <a:stCxn id="7" idx="2"/>
            <a:endCxn id="8" idx="0"/>
          </p:cNvCxnSpPr>
          <p:nvPr/>
        </p:nvCxnSpPr>
        <p:spPr>
          <a:xfrm>
            <a:off x="2632781" y="3226286"/>
            <a:ext cx="1940808" cy="449165"/>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
        <p:nvSpPr>
          <p:cNvPr id="18" name="Rectangle 1"/>
          <p:cNvSpPr>
            <a:spLocks noChangeArrowheads="1"/>
          </p:cNvSpPr>
          <p:nvPr/>
        </p:nvSpPr>
        <p:spPr bwMode="auto">
          <a:xfrm>
            <a:off x="6287031" y="1626414"/>
            <a:ext cx="1220206" cy="954107"/>
          </a:xfrm>
          <a:prstGeom prst="rect">
            <a:avLst/>
          </a:prstGeom>
          <a:solidFill>
            <a:schemeClr val="accent1">
              <a:lumMod val="60000"/>
              <a:lumOff val="40000"/>
            </a:schemeClr>
          </a:solidFill>
          <a:ln w="6350">
            <a:solidFill>
              <a:schemeClr val="accent1">
                <a:lumMod val="75000"/>
              </a:schemeClr>
            </a:solid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700" b="1" dirty="0">
                <a:solidFill>
                  <a:srgbClr val="008000"/>
                </a:solidFill>
                <a:latin typeface="Courier New" panose="02070309020205020404" pitchFamily="49" charset="0"/>
                <a:cs typeface="Courier New" panose="02070309020205020404" pitchFamily="49" charset="0"/>
              </a:rPr>
              <a:t>Rosella</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Burks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22</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NV</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Damien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Avila</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16</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CO</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Robin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Olsen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21</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NJ</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Edgar</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Moises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30</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OR</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Heath</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Brian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25</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WI</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Elvin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Claude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27</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NY</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Edmund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Mosley</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19</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MI</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Antoine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Derek</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18</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WA</a:t>
            </a:r>
            <a:endParaRPr lang="en-US" altLang="en-US" sz="1400" dirty="0">
              <a:latin typeface="Arial" panose="020B0604020202020204" pitchFamily="34" charset="0"/>
            </a:endParaRPr>
          </a:p>
        </p:txBody>
      </p:sp>
      <p:cxnSp>
        <p:nvCxnSpPr>
          <p:cNvPr id="21" name="Straight Arrow Connector 20"/>
          <p:cNvCxnSpPr>
            <a:stCxn id="18" idx="1"/>
            <a:endCxn id="7" idx="3"/>
          </p:cNvCxnSpPr>
          <p:nvPr/>
        </p:nvCxnSpPr>
        <p:spPr>
          <a:xfrm flipH="1" flipV="1">
            <a:off x="4905198" y="2102902"/>
            <a:ext cx="1381833" cy="566"/>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783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JSON schema</a:t>
            </a:r>
          </a:p>
        </p:txBody>
      </p:sp>
      <p:sp>
        <p:nvSpPr>
          <p:cNvPr id="5" name="Slide Number Placeholder 4"/>
          <p:cNvSpPr>
            <a:spLocks noGrp="1"/>
          </p:cNvSpPr>
          <p:nvPr>
            <p:ph type="sldNum" sz="quarter" idx="4"/>
          </p:nvPr>
        </p:nvSpPr>
        <p:spPr/>
        <p:txBody>
          <a:bodyPr/>
          <a:lstStyle/>
          <a:p>
            <a:fld id="{3A707DD9-E92B-45E8-BE0A-E6B2EDF345EB}" type="slidenum">
              <a:rPr lang="en-US" smtClean="0"/>
              <a:pPr/>
              <a:t>29</a:t>
            </a:fld>
            <a:endParaRPr lang="en-US" dirty="0"/>
          </a:p>
        </p:txBody>
      </p:sp>
      <p:sp>
        <p:nvSpPr>
          <p:cNvPr id="7" name="Rectangle 1"/>
          <p:cNvSpPr>
            <a:spLocks noChangeArrowheads="1"/>
          </p:cNvSpPr>
          <p:nvPr/>
        </p:nvSpPr>
        <p:spPr bwMode="auto">
          <a:xfrm>
            <a:off x="360364" y="974027"/>
            <a:ext cx="4399891" cy="2354491"/>
          </a:xfrm>
          <a:prstGeom prst="rect">
            <a:avLst/>
          </a:prstGeom>
          <a:solidFill>
            <a:schemeClr val="accent1">
              <a:lumMod val="20000"/>
              <a:lumOff val="80000"/>
            </a:schemeClr>
          </a:solidFill>
          <a:ln w="6350">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700" b="1" dirty="0">
                <a:solidFill>
                  <a:srgbClr val="000080"/>
                </a:solidFill>
                <a:latin typeface="Courier New" panose="02070309020205020404" pitchFamily="49" charset="0"/>
                <a:cs typeface="Courier New" panose="02070309020205020404" pitchFamily="49" charset="0"/>
              </a:rPr>
              <a:t>package </a:t>
            </a:r>
            <a:r>
              <a:rPr lang="en-US" altLang="en-US" sz="700" dirty="0" err="1">
                <a:solidFill>
                  <a:srgbClr val="000000"/>
                </a:solidFill>
                <a:latin typeface="Courier New" panose="02070309020205020404" pitchFamily="49" charset="0"/>
                <a:cs typeface="Courier New" panose="02070309020205020404" pitchFamily="49" charset="0"/>
              </a:rPr>
              <a:t>com.epam.sample.spark</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import </a:t>
            </a:r>
            <a:r>
              <a:rPr lang="en-US" altLang="en-US" sz="700" dirty="0" err="1">
                <a:solidFill>
                  <a:srgbClr val="000000"/>
                </a:solidFill>
                <a:latin typeface="Courier New" panose="02070309020205020404" pitchFamily="49" charset="0"/>
                <a:cs typeface="Courier New" panose="02070309020205020404" pitchFamily="49" charset="0"/>
              </a:rPr>
              <a:t>org.apache.spark.sql.SparkSession</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object </a:t>
            </a:r>
            <a:r>
              <a:rPr lang="en-US" altLang="en-US" sz="700" dirty="0" err="1">
                <a:solidFill>
                  <a:srgbClr val="000000"/>
                </a:solidFill>
                <a:latin typeface="Courier New" panose="02070309020205020404" pitchFamily="49" charset="0"/>
                <a:cs typeface="Courier New" panose="02070309020205020404" pitchFamily="49" charset="0"/>
              </a:rPr>
              <a:t>StructuredAPISchema</a:t>
            </a: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def</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main(</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 Array[</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 Unit =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val</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spark = </a:t>
            </a:r>
            <a:r>
              <a:rPr lang="en-US" altLang="en-US" sz="700" dirty="0" err="1">
                <a:solidFill>
                  <a:srgbClr val="000000"/>
                </a:solidFill>
                <a:latin typeface="Courier New" panose="02070309020205020404" pitchFamily="49" charset="0"/>
                <a:cs typeface="Courier New" panose="02070309020205020404" pitchFamily="49" charset="0"/>
              </a:rPr>
              <a:t>SparkSession.</a:t>
            </a:r>
            <a:r>
              <a:rPr lang="en-US" altLang="en-US" sz="700" i="1" dirty="0" err="1">
                <a:solidFill>
                  <a:srgbClr val="000000"/>
                </a:solidFill>
                <a:latin typeface="Courier New" panose="02070309020205020404" pitchFamily="49" charset="0"/>
                <a:cs typeface="Courier New" panose="02070309020205020404" pitchFamily="49" charset="0"/>
              </a:rPr>
              <a:t>builder</a:t>
            </a:r>
            <a:r>
              <a:rPr lang="en-US" altLang="en-US" sz="700" i="1" dirty="0">
                <a:solidFill>
                  <a:srgbClr val="000000"/>
                </a:solidFill>
                <a:latin typeface="Courier New" panose="02070309020205020404" pitchFamily="49" charset="0"/>
                <a:cs typeface="Courier New" panose="02070309020205020404" pitchFamily="49" charset="0"/>
              </a:rPr>
              <a:t/>
            </a:r>
            <a:br>
              <a:rPr lang="en-US" altLang="en-US" sz="700" i="1" dirty="0">
                <a:solidFill>
                  <a:srgbClr val="000000"/>
                </a:solidFill>
                <a:latin typeface="Courier New" panose="02070309020205020404" pitchFamily="49" charset="0"/>
                <a:cs typeface="Courier New" panose="02070309020205020404" pitchFamily="49" charset="0"/>
              </a:rPr>
            </a:br>
            <a:r>
              <a:rPr lang="en-US" altLang="en-US" sz="700" i="1" dirty="0">
                <a:solidFill>
                  <a:srgbClr val="000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.master(</a:t>
            </a:r>
            <a:r>
              <a:rPr lang="en-US" altLang="en-US" sz="700" b="1" dirty="0">
                <a:solidFill>
                  <a:srgbClr val="008000"/>
                </a:solidFill>
                <a:latin typeface="Courier New" panose="02070309020205020404" pitchFamily="49" charset="0"/>
                <a:cs typeface="Courier New" panose="02070309020205020404" pitchFamily="49" charset="0"/>
              </a:rPr>
              <a:t>"local[*]"</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appName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StructuredAPISchemaExample</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getOrCreate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val</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dirty="0" err="1">
                <a:solidFill>
                  <a:srgbClr val="000000"/>
                </a:solidFill>
                <a:latin typeface="Courier New" panose="02070309020205020404" pitchFamily="49" charset="0"/>
                <a:cs typeface="Courier New" panose="02070309020205020404" pitchFamily="49" charset="0"/>
              </a:rPr>
              <a:t>spark.read.format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json</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).load(</a:t>
            </a:r>
            <a:r>
              <a:rPr lang="en-US" altLang="en-US" sz="700" b="1" dirty="0">
                <a:solidFill>
                  <a:srgbClr val="008000"/>
                </a:solidFill>
                <a:latin typeface="Courier New" panose="02070309020205020404" pitchFamily="49" charset="0"/>
                <a:cs typeface="Courier New" panose="02070309020205020404" pitchFamily="49" charset="0"/>
              </a:rPr>
              <a:t>"C:</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spark</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data</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batch</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people.json"</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df.printSchema</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000000"/>
                </a:solidFill>
                <a:latin typeface="Courier New" panose="02070309020205020404" pitchFamily="49" charset="0"/>
                <a:cs typeface="Courier New" panose="02070309020205020404" pitchFamily="49" charset="0"/>
              </a:rPr>
              <a:t>print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df.schema</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spark.stop</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1400" dirty="0">
              <a:latin typeface="Arial" panose="020B0604020202020204" pitchFamily="34" charset="0"/>
            </a:endParaRPr>
          </a:p>
        </p:txBody>
      </p:sp>
      <p:sp>
        <p:nvSpPr>
          <p:cNvPr id="8" name="Rectangle 1"/>
          <p:cNvSpPr>
            <a:spLocks noChangeArrowheads="1"/>
          </p:cNvSpPr>
          <p:nvPr/>
        </p:nvSpPr>
        <p:spPr bwMode="auto">
          <a:xfrm>
            <a:off x="337131" y="3622506"/>
            <a:ext cx="8449682" cy="954107"/>
          </a:xfrm>
          <a:prstGeom prst="rect">
            <a:avLst/>
          </a:prstGeom>
          <a:solidFill>
            <a:schemeClr val="tx1">
              <a:lumMod val="50000"/>
              <a:lumOff val="50000"/>
            </a:schemeClr>
          </a:solidFill>
          <a:ln w="6350">
            <a:solidFill>
              <a:schemeClr val="tx1">
                <a:lumMod val="75000"/>
                <a:lumOff val="25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root</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age: long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a:t>
            </a:r>
            <a:r>
              <a:rPr lang="en-US" altLang="en-US" sz="700" b="1" dirty="0" err="1">
                <a:solidFill>
                  <a:schemeClr val="bg1"/>
                </a:solidFill>
                <a:latin typeface="Courier New" panose="02070309020205020404" pitchFamily="49" charset="0"/>
                <a:cs typeface="Courier New" panose="02070309020205020404" pitchFamily="49" charset="0"/>
              </a:rPr>
              <a:t>first_name</a:t>
            </a:r>
            <a:r>
              <a:rPr lang="en-US" altLang="en-US" sz="700" b="1" dirty="0">
                <a:solidFill>
                  <a:schemeClr val="bg1"/>
                </a:solidFill>
                <a:latin typeface="Courier New" panose="02070309020205020404" pitchFamily="49" charset="0"/>
                <a:cs typeface="Courier New" panose="02070309020205020404" pitchFamily="49" charset="0"/>
              </a:rPr>
              <a:t>: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a:t>
            </a:r>
            <a:r>
              <a:rPr lang="en-US" altLang="en-US" sz="700" b="1" dirty="0" err="1">
                <a:solidFill>
                  <a:schemeClr val="bg1"/>
                </a:solidFill>
                <a:latin typeface="Courier New" panose="02070309020205020404" pitchFamily="49" charset="0"/>
                <a:cs typeface="Courier New" panose="02070309020205020404" pitchFamily="49" charset="0"/>
              </a:rPr>
              <a:t>last_name</a:t>
            </a:r>
            <a:r>
              <a:rPr lang="en-US" altLang="en-US" sz="700" b="1" dirty="0">
                <a:solidFill>
                  <a:schemeClr val="bg1"/>
                </a:solidFill>
                <a:latin typeface="Courier New" panose="02070309020205020404" pitchFamily="49" charset="0"/>
                <a:cs typeface="Courier New" panose="02070309020205020404" pitchFamily="49" charset="0"/>
              </a:rPr>
              <a:t>: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state: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endParaRPr lang="en-US" altLang="en-US" sz="700" b="1"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700" b="1" dirty="0" err="1">
                <a:solidFill>
                  <a:schemeClr val="bg1"/>
                </a:solidFill>
                <a:latin typeface="Courier New" panose="02070309020205020404" pitchFamily="49" charset="0"/>
                <a:cs typeface="Courier New" panose="02070309020205020404" pitchFamily="49" charset="0"/>
              </a:rPr>
              <a:t>StructType</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age,LongType,true</a:t>
            </a:r>
            <a:r>
              <a:rPr lang="en-US" altLang="en-US" sz="700" b="1" dirty="0">
                <a:solidFill>
                  <a:schemeClr val="bg1"/>
                </a:solidFill>
                <a:latin typeface="Courier New" panose="02070309020205020404" pitchFamily="49" charset="0"/>
                <a:cs typeface="Courier New" panose="02070309020205020404" pitchFamily="49" charset="0"/>
              </a:rPr>
              <a:t>),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first_name,StringType,true</a:t>
            </a:r>
            <a:r>
              <a:rPr lang="en-US" altLang="en-US" sz="700" b="1" dirty="0">
                <a:solidFill>
                  <a:schemeClr val="bg1"/>
                </a:solidFill>
                <a:latin typeface="Courier New" panose="02070309020205020404" pitchFamily="49" charset="0"/>
                <a:cs typeface="Courier New" panose="02070309020205020404" pitchFamily="49" charset="0"/>
              </a:rPr>
              <a:t>),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last_name,StringType,true</a:t>
            </a:r>
            <a:r>
              <a:rPr lang="en-US" altLang="en-US" sz="700" b="1" dirty="0">
                <a:solidFill>
                  <a:schemeClr val="bg1"/>
                </a:solidFill>
                <a:latin typeface="Courier New" panose="02070309020205020404" pitchFamily="49" charset="0"/>
                <a:cs typeface="Courier New" panose="02070309020205020404" pitchFamily="49" charset="0"/>
              </a:rPr>
              <a:t>),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state,StringType,true</a:t>
            </a:r>
            <a:r>
              <a:rPr lang="en-US" altLang="en-US" sz="700" b="1" dirty="0">
                <a:solidFill>
                  <a:schemeClr val="bg1"/>
                </a:solidFill>
                <a:latin typeface="Courier New" panose="02070309020205020404" pitchFamily="49" charset="0"/>
                <a:cs typeface="Courier New" panose="02070309020205020404" pitchFamily="49" charset="0"/>
              </a:rPr>
              <a:t>))</a:t>
            </a:r>
            <a:endParaRPr lang="en-US" altLang="en-US" sz="700" dirty="0">
              <a:solidFill>
                <a:schemeClr val="bg1"/>
              </a:solidFill>
              <a:latin typeface="Arial" panose="020B0604020202020204" pitchFamily="34" charset="0"/>
            </a:endParaRPr>
          </a:p>
        </p:txBody>
      </p:sp>
      <p:cxnSp>
        <p:nvCxnSpPr>
          <p:cNvPr id="10" name="Straight Arrow Connector 9"/>
          <p:cNvCxnSpPr>
            <a:cxnSpLocks/>
            <a:stCxn id="7" idx="2"/>
            <a:endCxn id="8" idx="0"/>
          </p:cNvCxnSpPr>
          <p:nvPr/>
        </p:nvCxnSpPr>
        <p:spPr>
          <a:xfrm>
            <a:off x="2560310" y="3328518"/>
            <a:ext cx="2001662" cy="293988"/>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
        <p:nvSpPr>
          <p:cNvPr id="18" name="Rectangle 1"/>
          <p:cNvSpPr>
            <a:spLocks noChangeArrowheads="1"/>
          </p:cNvSpPr>
          <p:nvPr/>
        </p:nvSpPr>
        <p:spPr bwMode="auto">
          <a:xfrm>
            <a:off x="5066956" y="1740155"/>
            <a:ext cx="3717684" cy="830997"/>
          </a:xfrm>
          <a:prstGeom prst="rect">
            <a:avLst/>
          </a:prstGeom>
          <a:solidFill>
            <a:schemeClr val="accent1">
              <a:lumMod val="60000"/>
              <a:lumOff val="40000"/>
            </a:schemeClr>
          </a:solidFill>
          <a:ln w="6350">
            <a:solidFill>
              <a:schemeClr val="accent1">
                <a:lumMod val="75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first_name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"Rosella"</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last_name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"Burks"</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"age"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dirty="0">
                <a:solidFill>
                  <a:srgbClr val="0000FF"/>
                </a:solidFill>
                <a:latin typeface="Courier New" panose="02070309020205020404" pitchFamily="49" charset="0"/>
                <a:cs typeface="Courier New" panose="02070309020205020404" pitchFamily="49" charset="0"/>
              </a:rPr>
              <a:t>22</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"state"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"NV" </a:t>
            </a:r>
            <a:r>
              <a:rPr lang="en-US" altLang="en-US" sz="600" dirty="0">
                <a:solidFill>
                  <a:srgbClr val="000000"/>
                </a:solidFill>
                <a:latin typeface="Courier New" panose="02070309020205020404" pitchFamily="49" charset="0"/>
                <a:cs typeface="Courier New" panose="02070309020205020404" pitchFamily="49" charset="0"/>
              </a:rPr>
              <a:t>}</a:t>
            </a:r>
            <a:br>
              <a:rPr lang="en-US" altLang="en-US" sz="600" dirty="0">
                <a:solidFill>
                  <a:srgbClr val="000000"/>
                </a:solidFill>
                <a:latin typeface="Courier New" panose="02070309020205020404" pitchFamily="49" charset="0"/>
                <a:cs typeface="Courier New" panose="02070309020205020404" pitchFamily="49" charset="0"/>
              </a:rPr>
            </a:b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first_name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"Damien"</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last_name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"Avila"</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"age"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dirty="0">
                <a:solidFill>
                  <a:srgbClr val="0000FF"/>
                </a:solidFill>
                <a:latin typeface="Courier New" panose="02070309020205020404" pitchFamily="49" charset="0"/>
                <a:cs typeface="Courier New" panose="02070309020205020404" pitchFamily="49" charset="0"/>
              </a:rPr>
              <a:t>16</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"state"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"CO" </a:t>
            </a:r>
            <a:r>
              <a:rPr lang="en-US" altLang="en-US" sz="600" dirty="0">
                <a:solidFill>
                  <a:srgbClr val="000000"/>
                </a:solidFill>
                <a:latin typeface="Courier New" panose="02070309020205020404" pitchFamily="49" charset="0"/>
                <a:cs typeface="Courier New" panose="02070309020205020404" pitchFamily="49" charset="0"/>
              </a:rPr>
              <a:t>}</a:t>
            </a:r>
            <a:br>
              <a:rPr lang="en-US" altLang="en-US" sz="600" dirty="0">
                <a:solidFill>
                  <a:srgbClr val="000000"/>
                </a:solidFill>
                <a:latin typeface="Courier New" panose="02070309020205020404" pitchFamily="49" charset="0"/>
                <a:cs typeface="Courier New" panose="02070309020205020404" pitchFamily="49" charset="0"/>
              </a:rPr>
            </a:b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first_name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"Robin"</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last_name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"Olsen"</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"age"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dirty="0">
                <a:solidFill>
                  <a:srgbClr val="0000FF"/>
                </a:solidFill>
                <a:latin typeface="Courier New" panose="02070309020205020404" pitchFamily="49" charset="0"/>
                <a:cs typeface="Courier New" panose="02070309020205020404" pitchFamily="49" charset="0"/>
              </a:rPr>
              <a:t>21</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"state"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"NJ" </a:t>
            </a:r>
            <a:r>
              <a:rPr lang="en-US" altLang="en-US" sz="600" dirty="0">
                <a:solidFill>
                  <a:srgbClr val="000000"/>
                </a:solidFill>
                <a:latin typeface="Courier New" panose="02070309020205020404" pitchFamily="49" charset="0"/>
                <a:cs typeface="Courier New" panose="02070309020205020404" pitchFamily="49" charset="0"/>
              </a:rPr>
              <a:t>}</a:t>
            </a:r>
            <a:br>
              <a:rPr lang="en-US" altLang="en-US" sz="600" dirty="0">
                <a:solidFill>
                  <a:srgbClr val="000000"/>
                </a:solidFill>
                <a:latin typeface="Courier New" panose="02070309020205020404" pitchFamily="49" charset="0"/>
                <a:cs typeface="Courier New" panose="02070309020205020404" pitchFamily="49" charset="0"/>
              </a:rPr>
            </a:b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first_name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"Edgar"</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last_name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"Moises"</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"age"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dirty="0">
                <a:solidFill>
                  <a:srgbClr val="0000FF"/>
                </a:solidFill>
                <a:latin typeface="Courier New" panose="02070309020205020404" pitchFamily="49" charset="0"/>
                <a:cs typeface="Courier New" panose="02070309020205020404" pitchFamily="49" charset="0"/>
              </a:rPr>
              <a:t>30</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"state"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"OR" </a:t>
            </a:r>
            <a:r>
              <a:rPr lang="en-US" altLang="en-US" sz="600" dirty="0">
                <a:solidFill>
                  <a:srgbClr val="000000"/>
                </a:solidFill>
                <a:latin typeface="Courier New" panose="02070309020205020404" pitchFamily="49" charset="0"/>
                <a:cs typeface="Courier New" panose="02070309020205020404" pitchFamily="49" charset="0"/>
              </a:rPr>
              <a:t>}</a:t>
            </a:r>
            <a:br>
              <a:rPr lang="en-US" altLang="en-US" sz="600" dirty="0">
                <a:solidFill>
                  <a:srgbClr val="000000"/>
                </a:solidFill>
                <a:latin typeface="Courier New" panose="02070309020205020404" pitchFamily="49" charset="0"/>
                <a:cs typeface="Courier New" panose="02070309020205020404" pitchFamily="49" charset="0"/>
              </a:rPr>
            </a:b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first_name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"Heath"</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last_name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"Brian"</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"age"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dirty="0">
                <a:solidFill>
                  <a:srgbClr val="0000FF"/>
                </a:solidFill>
                <a:latin typeface="Courier New" panose="02070309020205020404" pitchFamily="49" charset="0"/>
                <a:cs typeface="Courier New" panose="02070309020205020404" pitchFamily="49" charset="0"/>
              </a:rPr>
              <a:t>25</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"state"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"WI" </a:t>
            </a:r>
            <a:r>
              <a:rPr lang="en-US" altLang="en-US" sz="600" dirty="0">
                <a:solidFill>
                  <a:srgbClr val="000000"/>
                </a:solidFill>
                <a:latin typeface="Courier New" panose="02070309020205020404" pitchFamily="49" charset="0"/>
                <a:cs typeface="Courier New" panose="02070309020205020404" pitchFamily="49" charset="0"/>
              </a:rPr>
              <a:t>}</a:t>
            </a:r>
            <a:br>
              <a:rPr lang="en-US" altLang="en-US" sz="600" dirty="0">
                <a:solidFill>
                  <a:srgbClr val="000000"/>
                </a:solidFill>
                <a:latin typeface="Courier New" panose="02070309020205020404" pitchFamily="49" charset="0"/>
                <a:cs typeface="Courier New" panose="02070309020205020404" pitchFamily="49" charset="0"/>
              </a:rPr>
            </a:b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first_name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"Elvin"</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last_name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"Claude"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"age"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dirty="0">
                <a:solidFill>
                  <a:srgbClr val="0000FF"/>
                </a:solidFill>
                <a:latin typeface="Courier New" panose="02070309020205020404" pitchFamily="49" charset="0"/>
                <a:cs typeface="Courier New" panose="02070309020205020404" pitchFamily="49" charset="0"/>
              </a:rPr>
              <a:t>27</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"state"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"NY" </a:t>
            </a:r>
            <a:r>
              <a:rPr lang="en-US" altLang="en-US" sz="600" dirty="0">
                <a:solidFill>
                  <a:srgbClr val="000000"/>
                </a:solidFill>
                <a:latin typeface="Courier New" panose="02070309020205020404" pitchFamily="49" charset="0"/>
                <a:cs typeface="Courier New" panose="02070309020205020404" pitchFamily="49" charset="0"/>
              </a:rPr>
              <a:t>}</a:t>
            </a:r>
            <a:br>
              <a:rPr lang="en-US" altLang="en-US" sz="600" dirty="0">
                <a:solidFill>
                  <a:srgbClr val="000000"/>
                </a:solidFill>
                <a:latin typeface="Courier New" panose="02070309020205020404" pitchFamily="49" charset="0"/>
                <a:cs typeface="Courier New" panose="02070309020205020404" pitchFamily="49" charset="0"/>
              </a:rPr>
            </a:b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first_name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"Edmund"</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last_name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"Mosley"</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"age"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dirty="0">
                <a:solidFill>
                  <a:srgbClr val="0000FF"/>
                </a:solidFill>
                <a:latin typeface="Courier New" panose="02070309020205020404" pitchFamily="49" charset="0"/>
                <a:cs typeface="Courier New" panose="02070309020205020404" pitchFamily="49" charset="0"/>
              </a:rPr>
              <a:t>19</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"state"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"MI" </a:t>
            </a:r>
            <a:r>
              <a:rPr lang="en-US" altLang="en-US" sz="600" dirty="0">
                <a:solidFill>
                  <a:srgbClr val="000000"/>
                </a:solidFill>
                <a:latin typeface="Courier New" panose="02070309020205020404" pitchFamily="49" charset="0"/>
                <a:cs typeface="Courier New" panose="02070309020205020404" pitchFamily="49" charset="0"/>
              </a:rPr>
              <a:t>}</a:t>
            </a:r>
            <a:br>
              <a:rPr lang="en-US" altLang="en-US" sz="600" dirty="0">
                <a:solidFill>
                  <a:srgbClr val="000000"/>
                </a:solidFill>
                <a:latin typeface="Courier New" panose="02070309020205020404" pitchFamily="49" charset="0"/>
                <a:cs typeface="Courier New" panose="02070309020205020404" pitchFamily="49" charset="0"/>
              </a:rPr>
            </a:b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first_name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"Antoine"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b="1" dirty="0" err="1">
                <a:solidFill>
                  <a:srgbClr val="660E7A"/>
                </a:solidFill>
                <a:latin typeface="Courier New" panose="02070309020205020404" pitchFamily="49" charset="0"/>
                <a:cs typeface="Courier New" panose="02070309020205020404" pitchFamily="49" charset="0"/>
              </a:rPr>
              <a:t>last_name</a:t>
            </a:r>
            <a:r>
              <a:rPr lang="en-US" altLang="en-US" sz="600" b="1" dirty="0">
                <a:solidFill>
                  <a:srgbClr val="660E7A"/>
                </a:solidFill>
                <a:latin typeface="Courier New" panose="02070309020205020404" pitchFamily="49" charset="0"/>
                <a:cs typeface="Courier New" panose="02070309020205020404" pitchFamily="49" charset="0"/>
              </a:rPr>
              <a:t>"</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"Derek"</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"age"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dirty="0">
                <a:solidFill>
                  <a:srgbClr val="0000FF"/>
                </a:solidFill>
                <a:latin typeface="Courier New" panose="02070309020205020404" pitchFamily="49" charset="0"/>
                <a:cs typeface="Courier New" panose="02070309020205020404" pitchFamily="49" charset="0"/>
              </a:rPr>
              <a:t>18</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660E7A"/>
                </a:solidFill>
                <a:latin typeface="Courier New" panose="02070309020205020404" pitchFamily="49" charset="0"/>
                <a:cs typeface="Courier New" panose="02070309020205020404" pitchFamily="49" charset="0"/>
              </a:rPr>
              <a:t>"state"</a:t>
            </a:r>
            <a:r>
              <a:rPr lang="en-US" altLang="en-US" sz="600" dirty="0">
                <a:solidFill>
                  <a:srgbClr val="000000"/>
                </a:solidFill>
                <a:latin typeface="Courier New" panose="02070309020205020404" pitchFamily="49" charset="0"/>
                <a:cs typeface="Courier New" panose="02070309020205020404" pitchFamily="49" charset="0"/>
              </a:rPr>
              <a:t>: </a:t>
            </a:r>
            <a:r>
              <a:rPr lang="en-US" altLang="en-US" sz="600" b="1" dirty="0">
                <a:solidFill>
                  <a:srgbClr val="008000"/>
                </a:solidFill>
                <a:latin typeface="Courier New" panose="02070309020205020404" pitchFamily="49" charset="0"/>
                <a:cs typeface="Courier New" panose="02070309020205020404" pitchFamily="49" charset="0"/>
              </a:rPr>
              <a:t>"WA" </a:t>
            </a:r>
            <a:r>
              <a:rPr lang="en-US" altLang="en-US" sz="600" dirty="0">
                <a:solidFill>
                  <a:srgbClr val="000000"/>
                </a:solidFill>
                <a:latin typeface="Courier New" panose="02070309020205020404" pitchFamily="49" charset="0"/>
                <a:cs typeface="Courier New" panose="02070309020205020404" pitchFamily="49" charset="0"/>
              </a:rPr>
              <a:t>}</a:t>
            </a:r>
            <a:endParaRPr lang="en-US" altLang="en-US" sz="1200" dirty="0">
              <a:latin typeface="Arial" panose="020B0604020202020204" pitchFamily="34" charset="0"/>
            </a:endParaRPr>
          </a:p>
        </p:txBody>
      </p:sp>
      <p:cxnSp>
        <p:nvCxnSpPr>
          <p:cNvPr id="21" name="Straight Arrow Connector 20"/>
          <p:cNvCxnSpPr>
            <a:cxnSpLocks/>
            <a:stCxn id="18" idx="1"/>
            <a:endCxn id="7" idx="3"/>
          </p:cNvCxnSpPr>
          <p:nvPr/>
        </p:nvCxnSpPr>
        <p:spPr>
          <a:xfrm flipH="1" flipV="1">
            <a:off x="4760255" y="2151273"/>
            <a:ext cx="306701" cy="4381"/>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
        <p:nvSpPr>
          <p:cNvPr id="24" name="Rectangle 4"/>
          <p:cNvSpPr>
            <a:spLocks noChangeArrowheads="1"/>
          </p:cNvSpPr>
          <p:nvPr/>
        </p:nvSpPr>
        <p:spPr bwMode="auto">
          <a:xfrm>
            <a:off x="152400" y="1963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7260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ETL?</a:t>
            </a:r>
          </a:p>
        </p:txBody>
      </p:sp>
      <p:sp>
        <p:nvSpPr>
          <p:cNvPr id="3" name="Slide Number Placeholder 2"/>
          <p:cNvSpPr>
            <a:spLocks noGrp="1"/>
          </p:cNvSpPr>
          <p:nvPr>
            <p:ph type="sldNum" sz="quarter" idx="4"/>
          </p:nvPr>
        </p:nvSpPr>
        <p:spPr/>
        <p:txBody>
          <a:bodyPr/>
          <a:lstStyle/>
          <a:p>
            <a:fld id="{3A707DD9-E92B-45E8-BE0A-E6B2EDF345EB}" type="slidenum">
              <a:rPr lang="en-US" smtClean="0"/>
              <a:pPr/>
              <a:t>3</a:t>
            </a:fld>
            <a:endParaRPr lang="en-US" dirty="0"/>
          </a:p>
        </p:txBody>
      </p:sp>
      <p:grpSp>
        <p:nvGrpSpPr>
          <p:cNvPr id="11" name="Group 10">
            <a:extLst>
              <a:ext uri="{FF2B5EF4-FFF2-40B4-BE49-F238E27FC236}">
                <a16:creationId xmlns:a16="http://schemas.microsoft.com/office/drawing/2014/main" id="{18D3012F-7285-4EE6-BBF1-5A6BE31C9BBD}"/>
              </a:ext>
            </a:extLst>
          </p:cNvPr>
          <p:cNvGrpSpPr/>
          <p:nvPr/>
        </p:nvGrpSpPr>
        <p:grpSpPr>
          <a:xfrm>
            <a:off x="360364" y="1503485"/>
            <a:ext cx="8429626" cy="2136531"/>
            <a:chOff x="358775" y="1503484"/>
            <a:chExt cx="8429626" cy="2136531"/>
          </a:xfrm>
        </p:grpSpPr>
        <p:sp>
          <p:nvSpPr>
            <p:cNvPr id="5" name="Arrow: Right 4">
              <a:extLst>
                <a:ext uri="{FF2B5EF4-FFF2-40B4-BE49-F238E27FC236}">
                  <a16:creationId xmlns:a16="http://schemas.microsoft.com/office/drawing/2014/main" id="{A64A81C0-6E5C-41F7-B6AB-B60E855D510F}"/>
                </a:ext>
              </a:extLst>
            </p:cNvPr>
            <p:cNvSpPr/>
            <p:nvPr/>
          </p:nvSpPr>
          <p:spPr>
            <a:xfrm>
              <a:off x="358775" y="1503484"/>
              <a:ext cx="8429626" cy="2136531"/>
            </a:xfrm>
            <a:prstGeom prst="rightArrow">
              <a:avLst/>
            </a:prstGeom>
            <a:solidFill>
              <a:schemeClr val="accent1">
                <a:lumMod val="20000"/>
                <a:lumOff val="8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0E5BD9D-D925-419F-A00F-373082143418}"/>
                </a:ext>
              </a:extLst>
            </p:cNvPr>
            <p:cNvSpPr/>
            <p:nvPr/>
          </p:nvSpPr>
          <p:spPr>
            <a:xfrm>
              <a:off x="474784" y="2124438"/>
              <a:ext cx="1512277" cy="894621"/>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200" b="1" dirty="0">
                  <a:solidFill>
                    <a:schemeClr val="tx1"/>
                  </a:solidFill>
                  <a:latin typeface="+mj-lt"/>
                </a:rPr>
                <a:t>Extract</a:t>
              </a:r>
            </a:p>
            <a:p>
              <a:pPr algn="ctr"/>
              <a:r>
                <a:rPr lang="en-US" sz="1200" dirty="0">
                  <a:solidFill>
                    <a:schemeClr val="tx1"/>
                  </a:solidFill>
                  <a:latin typeface="+mj-lt"/>
                </a:rPr>
                <a:t>Extracts Data from the source system</a:t>
              </a:r>
            </a:p>
          </p:txBody>
        </p:sp>
        <p:sp>
          <p:nvSpPr>
            <p:cNvPr id="7" name="Rectangle 6">
              <a:extLst>
                <a:ext uri="{FF2B5EF4-FFF2-40B4-BE49-F238E27FC236}">
                  <a16:creationId xmlns:a16="http://schemas.microsoft.com/office/drawing/2014/main" id="{5A740C5D-8996-4EEE-AD68-1E1FCC92F8D7}"/>
                </a:ext>
              </a:extLst>
            </p:cNvPr>
            <p:cNvSpPr/>
            <p:nvPr/>
          </p:nvSpPr>
          <p:spPr>
            <a:xfrm>
              <a:off x="2103070" y="2124438"/>
              <a:ext cx="1512277" cy="894622"/>
            </a:xfrm>
            <a:prstGeom prst="rect">
              <a:avLst/>
            </a:prstGeom>
            <a:solidFill>
              <a:schemeClr val="accent5">
                <a:lumMod val="40000"/>
                <a:lumOff val="60000"/>
              </a:schemeClr>
            </a:solidFill>
            <a:ln w="63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200" b="1" dirty="0">
                  <a:solidFill>
                    <a:schemeClr val="tx1"/>
                  </a:solidFill>
                  <a:latin typeface="+mj-lt"/>
                </a:rPr>
                <a:t>Cleansing</a:t>
              </a:r>
            </a:p>
            <a:p>
              <a:pPr algn="ctr"/>
              <a:r>
                <a:rPr lang="en-US" sz="1200" dirty="0">
                  <a:solidFill>
                    <a:schemeClr val="tx1"/>
                  </a:solidFill>
                  <a:latin typeface="+mj-lt"/>
                </a:rPr>
                <a:t>Detect and corrupt or inaccurate records</a:t>
              </a:r>
            </a:p>
          </p:txBody>
        </p:sp>
        <p:sp>
          <p:nvSpPr>
            <p:cNvPr id="8" name="Rectangle 7">
              <a:extLst>
                <a:ext uri="{FF2B5EF4-FFF2-40B4-BE49-F238E27FC236}">
                  <a16:creationId xmlns:a16="http://schemas.microsoft.com/office/drawing/2014/main" id="{E08EEA36-21EF-47C7-B634-4B09DDE226B3}"/>
                </a:ext>
              </a:extLst>
            </p:cNvPr>
            <p:cNvSpPr/>
            <p:nvPr/>
          </p:nvSpPr>
          <p:spPr>
            <a:xfrm>
              <a:off x="3815862" y="2124439"/>
              <a:ext cx="1512277" cy="89462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200" b="1" dirty="0">
                  <a:solidFill>
                    <a:schemeClr val="tx1"/>
                  </a:solidFill>
                  <a:latin typeface="+mj-lt"/>
                </a:rPr>
                <a:t>Transform</a:t>
              </a:r>
            </a:p>
            <a:p>
              <a:pPr algn="ctr"/>
              <a:r>
                <a:rPr lang="en-US" sz="950" dirty="0">
                  <a:solidFill>
                    <a:schemeClr val="tx1"/>
                  </a:solidFill>
                  <a:latin typeface="+mj-lt"/>
                </a:rPr>
                <a:t>Apply functions to conform data to a standard dimensional schema</a:t>
              </a:r>
            </a:p>
          </p:txBody>
        </p:sp>
        <p:sp>
          <p:nvSpPr>
            <p:cNvPr id="9" name="Rectangle 8">
              <a:extLst>
                <a:ext uri="{FF2B5EF4-FFF2-40B4-BE49-F238E27FC236}">
                  <a16:creationId xmlns:a16="http://schemas.microsoft.com/office/drawing/2014/main" id="{0C3DB5D5-A359-4FA5-9CE3-75E600AE118B}"/>
                </a:ext>
              </a:extLst>
            </p:cNvPr>
            <p:cNvSpPr/>
            <p:nvPr/>
          </p:nvSpPr>
          <p:spPr>
            <a:xfrm>
              <a:off x="5486401" y="2124439"/>
              <a:ext cx="1512277" cy="89462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200" b="1" dirty="0">
                  <a:solidFill>
                    <a:schemeClr val="tx1"/>
                  </a:solidFill>
                  <a:latin typeface="+mj-lt"/>
                </a:rPr>
                <a:t>Load</a:t>
              </a:r>
            </a:p>
            <a:p>
              <a:pPr algn="ctr"/>
              <a:r>
                <a:rPr lang="en-US" sz="1050" dirty="0">
                  <a:solidFill>
                    <a:schemeClr val="tx1"/>
                  </a:solidFill>
                  <a:latin typeface="+mj-lt"/>
                </a:rPr>
                <a:t>Load the data into the Target Storage for consumption</a:t>
              </a:r>
            </a:p>
          </p:txBody>
        </p:sp>
        <p:sp>
          <p:nvSpPr>
            <p:cNvPr id="10" name="Rectangle 9">
              <a:extLst>
                <a:ext uri="{FF2B5EF4-FFF2-40B4-BE49-F238E27FC236}">
                  <a16:creationId xmlns:a16="http://schemas.microsoft.com/office/drawing/2014/main" id="{C1A12A4D-4EBB-49CB-ABF0-61608A82B635}"/>
                </a:ext>
              </a:extLst>
            </p:cNvPr>
            <p:cNvSpPr/>
            <p:nvPr/>
          </p:nvSpPr>
          <p:spPr>
            <a:xfrm>
              <a:off x="7156939" y="2124439"/>
              <a:ext cx="1512277" cy="89462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en-US" sz="1200" b="1" dirty="0">
                  <a:solidFill>
                    <a:schemeClr val="tx1"/>
                  </a:solidFill>
                  <a:latin typeface="+mj-lt"/>
                </a:rPr>
                <a:t>Process</a:t>
              </a:r>
            </a:p>
            <a:p>
              <a:pPr algn="ctr"/>
              <a:r>
                <a:rPr lang="en-US" sz="1050" dirty="0">
                  <a:solidFill>
                    <a:schemeClr val="tx1"/>
                  </a:solidFill>
                  <a:latin typeface="+mj-lt"/>
                </a:rPr>
                <a:t>Load the data from the data ,art into the cube for browsing</a:t>
              </a:r>
            </a:p>
          </p:txBody>
        </p:sp>
      </p:grpSp>
    </p:spTree>
    <p:extLst>
      <p:ext uri="{BB962C8B-B14F-4D97-AF65-F5344CB8AC3E}">
        <p14:creationId xmlns:p14="http://schemas.microsoft.com/office/powerpoint/2010/main" val="2411624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Schema definition</a:t>
            </a:r>
          </a:p>
        </p:txBody>
      </p:sp>
      <p:sp>
        <p:nvSpPr>
          <p:cNvPr id="5" name="Slide Number Placeholder 4"/>
          <p:cNvSpPr>
            <a:spLocks noGrp="1"/>
          </p:cNvSpPr>
          <p:nvPr>
            <p:ph type="sldNum" sz="quarter" idx="4"/>
          </p:nvPr>
        </p:nvSpPr>
        <p:spPr/>
        <p:txBody>
          <a:bodyPr/>
          <a:lstStyle/>
          <a:p>
            <a:fld id="{3A707DD9-E92B-45E8-BE0A-E6B2EDF345EB}" type="slidenum">
              <a:rPr lang="en-US" smtClean="0"/>
              <a:pPr/>
              <a:t>30</a:t>
            </a:fld>
            <a:endParaRPr lang="en-US" dirty="0"/>
          </a:p>
        </p:txBody>
      </p:sp>
      <p:sp>
        <p:nvSpPr>
          <p:cNvPr id="7" name="Rectangle 1"/>
          <p:cNvSpPr>
            <a:spLocks noChangeArrowheads="1"/>
          </p:cNvSpPr>
          <p:nvPr/>
        </p:nvSpPr>
        <p:spPr bwMode="auto">
          <a:xfrm>
            <a:off x="360364" y="971048"/>
            <a:ext cx="3509294" cy="2246769"/>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endParaRPr lang="en-US" altLang="en-US" sz="700" dirty="0">
              <a:solidFill>
                <a:srgbClr val="000000"/>
              </a:solidFill>
              <a:latin typeface="Courier New" panose="02070309020205020404" pitchFamily="49" charset="0"/>
              <a:cs typeface="Courier New" panose="02070309020205020404" pitchFamily="49" charset="0"/>
            </a:endParaRPr>
          </a:p>
          <a:p>
            <a:pPr lvl="0" defTabSz="91440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val</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peopleSchema</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new </a:t>
            </a:r>
            <a:r>
              <a:rPr lang="en-US" altLang="en-US" sz="700" dirty="0" err="1">
                <a:solidFill>
                  <a:srgbClr val="000000"/>
                </a:solidFill>
                <a:latin typeface="Courier New" panose="02070309020205020404" pitchFamily="49" charset="0"/>
                <a:cs typeface="Courier New" panose="02070309020205020404" pitchFamily="49" charset="0"/>
              </a:rPr>
              <a:t>StructType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i="1" dirty="0">
                <a:solidFill>
                  <a:srgbClr val="000000"/>
                </a:solidFill>
                <a:latin typeface="Courier New" panose="02070309020205020404" pitchFamily="49" charset="0"/>
                <a:cs typeface="Courier New" panose="02070309020205020404" pitchFamily="49" charset="0"/>
              </a:rPr>
              <a:t>Array</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StructField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first_name</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StringType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nullable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true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StructField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last_name</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StringType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nullable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true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StructField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"age"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LongType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nullable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true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StructField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"state"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StringType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nullable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true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val</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dirty="0" err="1">
                <a:solidFill>
                  <a:srgbClr val="000000"/>
                </a:solidFill>
                <a:latin typeface="Courier New" panose="02070309020205020404" pitchFamily="49" charset="0"/>
                <a:cs typeface="Courier New" panose="02070309020205020404" pitchFamily="49" charset="0"/>
              </a:rPr>
              <a:t>spark.read.format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"csv"</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.schema(</a:t>
            </a:r>
            <a:r>
              <a:rPr lang="en-US" altLang="en-US" sz="700" dirty="0" err="1">
                <a:solidFill>
                  <a:srgbClr val="000000"/>
                </a:solidFill>
                <a:latin typeface="Courier New" panose="02070309020205020404" pitchFamily="49" charset="0"/>
                <a:cs typeface="Courier New" panose="02070309020205020404" pitchFamily="49" charset="0"/>
              </a:rPr>
              <a:t>peopleSchema</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.load(</a:t>
            </a:r>
            <a:r>
              <a:rPr lang="en-US" altLang="en-US" sz="700" b="1" dirty="0">
                <a:solidFill>
                  <a:srgbClr val="008000"/>
                </a:solidFill>
                <a:latin typeface="Courier New" panose="02070309020205020404" pitchFamily="49" charset="0"/>
                <a:cs typeface="Courier New" panose="02070309020205020404" pitchFamily="49" charset="0"/>
              </a:rPr>
              <a:t>"C:</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spark</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data</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batch</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people.csv"</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df.printSchema</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000000"/>
                </a:solidFill>
                <a:latin typeface="Courier New" panose="02070309020205020404" pitchFamily="49" charset="0"/>
                <a:cs typeface="Courier New" panose="02070309020205020404" pitchFamily="49" charset="0"/>
              </a:rPr>
              <a:t>print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df.schema</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endParaRPr lang="en-US" altLang="en-US" sz="700" dirty="0">
              <a:solidFill>
                <a:srgbClr val="000000"/>
              </a:solidFill>
              <a:latin typeface="Courier New" panose="02070309020205020404" pitchFamily="49" charset="0"/>
              <a:cs typeface="Courier New" panose="02070309020205020404" pitchFamily="49" charset="0"/>
            </a:endParaRPr>
          </a:p>
        </p:txBody>
      </p:sp>
      <p:sp>
        <p:nvSpPr>
          <p:cNvPr id="8" name="Rectangle 1"/>
          <p:cNvSpPr>
            <a:spLocks noChangeArrowheads="1"/>
          </p:cNvSpPr>
          <p:nvPr/>
        </p:nvSpPr>
        <p:spPr bwMode="auto">
          <a:xfrm>
            <a:off x="360364" y="3621591"/>
            <a:ext cx="8426449" cy="954107"/>
          </a:xfrm>
          <a:prstGeom prst="rect">
            <a:avLst/>
          </a:prstGeom>
          <a:solidFill>
            <a:schemeClr val="tx1">
              <a:lumMod val="50000"/>
              <a:lumOff val="50000"/>
            </a:schemeClr>
          </a:solidFill>
          <a:ln w="6350">
            <a:solidFill>
              <a:schemeClr val="tx1">
                <a:lumMod val="75000"/>
                <a:lumOff val="25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root</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a:t>
            </a:r>
            <a:r>
              <a:rPr lang="en-US" altLang="en-US" sz="700" b="1" dirty="0" err="1">
                <a:solidFill>
                  <a:schemeClr val="bg1"/>
                </a:solidFill>
                <a:latin typeface="Courier New" panose="02070309020205020404" pitchFamily="49" charset="0"/>
                <a:cs typeface="Courier New" panose="02070309020205020404" pitchFamily="49" charset="0"/>
              </a:rPr>
              <a:t>first_name</a:t>
            </a:r>
            <a:r>
              <a:rPr lang="en-US" altLang="en-US" sz="700" b="1" dirty="0">
                <a:solidFill>
                  <a:schemeClr val="bg1"/>
                </a:solidFill>
                <a:latin typeface="Courier New" panose="02070309020205020404" pitchFamily="49" charset="0"/>
                <a:cs typeface="Courier New" panose="02070309020205020404" pitchFamily="49" charset="0"/>
              </a:rPr>
              <a:t>: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a:t>
            </a:r>
            <a:r>
              <a:rPr lang="en-US" altLang="en-US" sz="700" b="1" dirty="0" err="1">
                <a:solidFill>
                  <a:schemeClr val="bg1"/>
                </a:solidFill>
                <a:latin typeface="Courier New" panose="02070309020205020404" pitchFamily="49" charset="0"/>
                <a:cs typeface="Courier New" panose="02070309020205020404" pitchFamily="49" charset="0"/>
              </a:rPr>
              <a:t>last_name</a:t>
            </a:r>
            <a:r>
              <a:rPr lang="en-US" altLang="en-US" sz="700" b="1" dirty="0">
                <a:solidFill>
                  <a:schemeClr val="bg1"/>
                </a:solidFill>
                <a:latin typeface="Courier New" panose="02070309020205020404" pitchFamily="49" charset="0"/>
                <a:cs typeface="Courier New" panose="02070309020205020404" pitchFamily="49" charset="0"/>
              </a:rPr>
              <a:t>: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age: long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 |-- state: string (</a:t>
            </a:r>
            <a:r>
              <a:rPr lang="en-US" altLang="en-US" sz="700" b="1" dirty="0" err="1">
                <a:solidFill>
                  <a:schemeClr val="bg1"/>
                </a:solidFill>
                <a:latin typeface="Courier New" panose="02070309020205020404" pitchFamily="49" charset="0"/>
                <a:cs typeface="Courier New" panose="02070309020205020404" pitchFamily="49" charset="0"/>
              </a:rPr>
              <a:t>nullable</a:t>
            </a:r>
            <a:r>
              <a:rPr lang="en-US" altLang="en-US" sz="700" b="1" dirty="0">
                <a:solidFill>
                  <a:schemeClr val="bg1"/>
                </a:solidFill>
                <a:latin typeface="Courier New" panose="02070309020205020404" pitchFamily="49" charset="0"/>
                <a:cs typeface="Courier New" panose="02070309020205020404" pitchFamily="49" charset="0"/>
              </a:rPr>
              <a:t> = true)</a:t>
            </a:r>
          </a:p>
          <a:p>
            <a:pPr lvl="0" eaLnBrk="0" fontAlgn="base" hangingPunct="0">
              <a:spcBef>
                <a:spcPct val="0"/>
              </a:spcBef>
              <a:spcAft>
                <a:spcPct val="0"/>
              </a:spcAft>
            </a:pPr>
            <a:endParaRPr lang="en-US" altLang="en-US" sz="700" b="1"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700" b="1" dirty="0" err="1">
                <a:solidFill>
                  <a:schemeClr val="bg1"/>
                </a:solidFill>
                <a:latin typeface="Courier New" panose="02070309020205020404" pitchFamily="49" charset="0"/>
                <a:cs typeface="Courier New" panose="02070309020205020404" pitchFamily="49" charset="0"/>
              </a:rPr>
              <a:t>StructType</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first_name,StringType,true</a:t>
            </a:r>
            <a:r>
              <a:rPr lang="en-US" altLang="en-US" sz="700" b="1" dirty="0">
                <a:solidFill>
                  <a:schemeClr val="bg1"/>
                </a:solidFill>
                <a:latin typeface="Courier New" panose="02070309020205020404" pitchFamily="49" charset="0"/>
                <a:cs typeface="Courier New" panose="02070309020205020404" pitchFamily="49" charset="0"/>
              </a:rPr>
              <a:t>),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last_name,StringType,true</a:t>
            </a:r>
            <a:r>
              <a:rPr lang="en-US" altLang="en-US" sz="700" b="1" dirty="0">
                <a:solidFill>
                  <a:schemeClr val="bg1"/>
                </a:solidFill>
                <a:latin typeface="Courier New" panose="02070309020205020404" pitchFamily="49" charset="0"/>
                <a:cs typeface="Courier New" panose="02070309020205020404" pitchFamily="49" charset="0"/>
              </a:rPr>
              <a:t>),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age,LongType,true</a:t>
            </a:r>
            <a:r>
              <a:rPr lang="en-US" altLang="en-US" sz="700" b="1" dirty="0">
                <a:solidFill>
                  <a:schemeClr val="bg1"/>
                </a:solidFill>
                <a:latin typeface="Courier New" panose="02070309020205020404" pitchFamily="49" charset="0"/>
                <a:cs typeface="Courier New" panose="02070309020205020404" pitchFamily="49" charset="0"/>
              </a:rPr>
              <a:t>), </a:t>
            </a:r>
            <a:r>
              <a:rPr lang="en-US" altLang="en-US" sz="700" b="1" dirty="0" err="1">
                <a:solidFill>
                  <a:schemeClr val="bg1"/>
                </a:solidFill>
                <a:latin typeface="Courier New" panose="02070309020205020404" pitchFamily="49" charset="0"/>
                <a:cs typeface="Courier New" panose="02070309020205020404" pitchFamily="49" charset="0"/>
              </a:rPr>
              <a:t>StructField</a:t>
            </a:r>
            <a:r>
              <a:rPr lang="en-US" altLang="en-US" sz="700" b="1" dirty="0">
                <a:solidFill>
                  <a:schemeClr val="bg1"/>
                </a:solidFill>
                <a:latin typeface="Courier New" panose="02070309020205020404" pitchFamily="49" charset="0"/>
                <a:cs typeface="Courier New" panose="02070309020205020404" pitchFamily="49" charset="0"/>
              </a:rPr>
              <a:t>(</a:t>
            </a:r>
            <a:r>
              <a:rPr lang="en-US" altLang="en-US" sz="700" b="1" dirty="0" err="1">
                <a:solidFill>
                  <a:schemeClr val="bg1"/>
                </a:solidFill>
                <a:latin typeface="Courier New" panose="02070309020205020404" pitchFamily="49" charset="0"/>
                <a:cs typeface="Courier New" panose="02070309020205020404" pitchFamily="49" charset="0"/>
              </a:rPr>
              <a:t>state,StringType,true</a:t>
            </a:r>
            <a:r>
              <a:rPr lang="en-US" altLang="en-US" sz="700" b="1" dirty="0">
                <a:solidFill>
                  <a:schemeClr val="bg1"/>
                </a:solidFill>
                <a:latin typeface="Courier New" panose="02070309020205020404" pitchFamily="49" charset="0"/>
                <a:cs typeface="Courier New" panose="02070309020205020404" pitchFamily="49" charset="0"/>
              </a:rPr>
              <a:t>))</a:t>
            </a:r>
            <a:endParaRPr lang="en-US" altLang="en-US" sz="700" dirty="0">
              <a:solidFill>
                <a:schemeClr val="bg1"/>
              </a:solidFill>
              <a:latin typeface="Arial" panose="020B0604020202020204" pitchFamily="34" charset="0"/>
            </a:endParaRPr>
          </a:p>
        </p:txBody>
      </p:sp>
      <p:cxnSp>
        <p:nvCxnSpPr>
          <p:cNvPr id="10" name="Straight Arrow Connector 9"/>
          <p:cNvCxnSpPr>
            <a:cxnSpLocks/>
            <a:stCxn id="7" idx="2"/>
            <a:endCxn id="8" idx="0"/>
          </p:cNvCxnSpPr>
          <p:nvPr/>
        </p:nvCxnSpPr>
        <p:spPr>
          <a:xfrm>
            <a:off x="2115011" y="3217817"/>
            <a:ext cx="2458578" cy="403774"/>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
        <p:nvSpPr>
          <p:cNvPr id="18" name="Rectangle 1"/>
          <p:cNvSpPr>
            <a:spLocks noChangeArrowheads="1"/>
          </p:cNvSpPr>
          <p:nvPr/>
        </p:nvSpPr>
        <p:spPr bwMode="auto">
          <a:xfrm>
            <a:off x="6287031" y="1617378"/>
            <a:ext cx="1220206" cy="954107"/>
          </a:xfrm>
          <a:prstGeom prst="rect">
            <a:avLst/>
          </a:prstGeom>
          <a:solidFill>
            <a:schemeClr val="accent1">
              <a:lumMod val="60000"/>
              <a:lumOff val="40000"/>
            </a:schemeClr>
          </a:solidFill>
          <a:ln w="6350">
            <a:solidFill>
              <a:schemeClr val="accent1">
                <a:lumMod val="75000"/>
              </a:schemeClr>
            </a:solid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700" b="1" dirty="0">
                <a:solidFill>
                  <a:srgbClr val="008000"/>
                </a:solidFill>
                <a:latin typeface="Courier New" panose="02070309020205020404" pitchFamily="49" charset="0"/>
                <a:cs typeface="Courier New" panose="02070309020205020404" pitchFamily="49" charset="0"/>
              </a:rPr>
              <a:t>Rosella</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Burks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22</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NV</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Damien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Avila</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16</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CO</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Robin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Olsen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21</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NJ</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Edgar</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Moises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30</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OR</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Heath</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Brian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25</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WI</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Elvin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Claude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27</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NY</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Edmund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Mosley</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19</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MI</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Antoine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Derek</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18</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WA</a:t>
            </a:r>
            <a:endParaRPr lang="en-US" altLang="en-US" sz="1400" dirty="0">
              <a:latin typeface="Arial" panose="020B0604020202020204" pitchFamily="34" charset="0"/>
            </a:endParaRPr>
          </a:p>
        </p:txBody>
      </p:sp>
      <p:cxnSp>
        <p:nvCxnSpPr>
          <p:cNvPr id="21" name="Straight Arrow Connector 20"/>
          <p:cNvCxnSpPr>
            <a:stCxn id="18" idx="1"/>
            <a:endCxn id="7" idx="3"/>
          </p:cNvCxnSpPr>
          <p:nvPr/>
        </p:nvCxnSpPr>
        <p:spPr>
          <a:xfrm flipH="1">
            <a:off x="3869658" y="2094432"/>
            <a:ext cx="2417373" cy="1"/>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612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Back to people sampling</a:t>
            </a:r>
          </a:p>
        </p:txBody>
      </p:sp>
      <p:sp>
        <p:nvSpPr>
          <p:cNvPr id="5" name="Slide Number Placeholder 4"/>
          <p:cNvSpPr>
            <a:spLocks noGrp="1"/>
          </p:cNvSpPr>
          <p:nvPr>
            <p:ph type="sldNum" sz="quarter" idx="4"/>
          </p:nvPr>
        </p:nvSpPr>
        <p:spPr/>
        <p:txBody>
          <a:bodyPr/>
          <a:lstStyle/>
          <a:p>
            <a:fld id="{3A707DD9-E92B-45E8-BE0A-E6B2EDF345EB}" type="slidenum">
              <a:rPr lang="en-US" smtClean="0"/>
              <a:pPr/>
              <a:t>31</a:t>
            </a:fld>
            <a:endParaRPr lang="en-US" dirty="0"/>
          </a:p>
        </p:txBody>
      </p:sp>
      <p:sp>
        <p:nvSpPr>
          <p:cNvPr id="7" name="Rectangle 1"/>
          <p:cNvSpPr>
            <a:spLocks noChangeArrowheads="1"/>
          </p:cNvSpPr>
          <p:nvPr/>
        </p:nvSpPr>
        <p:spPr bwMode="auto">
          <a:xfrm>
            <a:off x="783696" y="1657783"/>
            <a:ext cx="3073277" cy="1492716"/>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700" i="1" dirty="0">
                <a:solidFill>
                  <a:srgbClr val="808080"/>
                </a:solidFill>
                <a:latin typeface="Courier New" panose="02070309020205020404" pitchFamily="49" charset="0"/>
                <a:cs typeface="Courier New" panose="02070309020205020404" pitchFamily="49" charset="0"/>
              </a:rPr>
              <a:t>//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load initial DataFrame</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1" i="0" u="none" strike="noStrike" cap="none" normalizeH="0" baseline="0" dirty="0">
                <a:ln>
                  <a:noFill/>
                </a:ln>
                <a:solidFill>
                  <a:srgbClr val="000080"/>
                </a:solidFill>
                <a:effectLst/>
                <a:latin typeface="Courier New" panose="02070309020205020404" pitchFamily="49" charset="0"/>
                <a:cs typeface="Courier New" panose="02070309020205020404" pitchFamily="49" charset="0"/>
              </a:rPr>
              <a:t>val </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df = spark.createDataFrame(PersonData.</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read</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 verbose syntax</a:t>
            </a:r>
            <a:b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"Under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df.filter(</a:t>
            </a:r>
            <a:r>
              <a:rPr kumimoji="0" lang="en-US" altLang="en-US" sz="700" b="1" i="0" u="none" strike="noStrike" cap="none" normalizeH="0" baseline="0" dirty="0">
                <a:ln>
                  <a:noFill/>
                </a:ln>
                <a:solidFill>
                  <a:srgbClr val="008000"/>
                </a:solidFill>
                <a:effectLst/>
                <a:latin typeface="Courier New" panose="02070309020205020404" pitchFamily="49" charset="0"/>
                <a:cs typeface="Courier New" panose="02070309020205020404" pitchFamily="49" charset="0"/>
              </a:rPr>
              <a:t>"age &lt; 21"</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.collect</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.foreach(row =&gt; </a:t>
            </a:r>
            <a:r>
              <a:rPr kumimoji="0" lang="en-US" altLang="en-US" sz="700" b="0" i="1"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println</a:t>
            </a: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(row))</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
            <a:br>
              <a:rPr kumimoji="0" lang="en-US" altLang="en-US" sz="7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700" b="0" i="1" u="none" strike="noStrike" cap="none" normalizeH="0" baseline="0" dirty="0">
                <a:ln>
                  <a:noFill/>
                </a:ln>
                <a:solidFill>
                  <a:srgbClr val="808080"/>
                </a:solidFill>
                <a:effectLst/>
                <a:latin typeface="Courier New" panose="02070309020205020404" pitchFamily="49" charset="0"/>
                <a:cs typeface="Courier New" panose="02070309020205020404" pitchFamily="49" charset="0"/>
              </a:rPr>
              <a:t>// ...</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4839231" y="849870"/>
            <a:ext cx="3509294" cy="3108543"/>
          </a:xfrm>
          <a:prstGeom prst="rect">
            <a:avLst/>
          </a:prstGeom>
          <a:solidFill>
            <a:schemeClr val="accent1">
              <a:lumMod val="60000"/>
              <a:lumOff val="40000"/>
            </a:schemeClr>
          </a:solidFill>
          <a:ln w="6350">
            <a:solidFill>
              <a:schemeClr val="accent1">
                <a:lumMod val="50000"/>
              </a:schemeClr>
            </a:solid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700" i="1" dirty="0">
                <a:solidFill>
                  <a:srgbClr val="808080"/>
                </a:solidFill>
                <a:latin typeface="Courier New" panose="02070309020205020404" pitchFamily="49" charset="0"/>
                <a:cs typeface="Courier New" panose="02070309020205020404" pitchFamily="49" charset="0"/>
              </a:rPr>
              <a:t>// ...</a:t>
            </a:r>
          </a:p>
          <a:p>
            <a:pPr lvl="0" defTabSz="91440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808080"/>
                </a:solidFill>
                <a:latin typeface="Courier New" panose="02070309020205020404" pitchFamily="49" charset="0"/>
                <a:cs typeface="Courier New" panose="02070309020205020404" pitchFamily="49" charset="0"/>
              </a:rPr>
              <a:t>// load initial </a:t>
            </a:r>
            <a:r>
              <a:rPr lang="en-US" altLang="en-US" sz="700" i="1" dirty="0" err="1">
                <a:solidFill>
                  <a:srgbClr val="808080"/>
                </a:solidFill>
                <a:latin typeface="Courier New" panose="02070309020205020404" pitchFamily="49" charset="0"/>
                <a:cs typeface="Courier New" panose="02070309020205020404" pitchFamily="49" charset="0"/>
              </a:rPr>
              <a:t>DataFrame</a:t>
            </a:r>
            <a:r>
              <a:rPr lang="en-US" altLang="en-US" sz="700" i="1" dirty="0">
                <a:solidFill>
                  <a:srgbClr val="808080"/>
                </a:solidFill>
                <a:latin typeface="Courier New" panose="02070309020205020404" pitchFamily="49" charset="0"/>
                <a:cs typeface="Courier New" panose="02070309020205020404" pitchFamily="49" charset="0"/>
              </a:rPr>
              <a:t/>
            </a:r>
            <a:br>
              <a:rPr lang="en-US" altLang="en-US" sz="700" i="1" dirty="0">
                <a:solidFill>
                  <a:srgbClr val="80808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a:r>
            <a:br>
              <a:rPr lang="en-US" altLang="en-US" sz="700" i="1" dirty="0">
                <a:solidFill>
                  <a:srgbClr val="80808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val</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peopleSchema</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new </a:t>
            </a:r>
            <a:r>
              <a:rPr lang="en-US" altLang="en-US" sz="700" dirty="0" err="1">
                <a:solidFill>
                  <a:srgbClr val="000000"/>
                </a:solidFill>
                <a:latin typeface="Courier New" panose="02070309020205020404" pitchFamily="49" charset="0"/>
                <a:cs typeface="Courier New" panose="02070309020205020404" pitchFamily="49" charset="0"/>
              </a:rPr>
              <a:t>StructType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i="1" dirty="0">
                <a:solidFill>
                  <a:srgbClr val="000000"/>
                </a:solidFill>
                <a:latin typeface="Courier New" panose="02070309020205020404" pitchFamily="49" charset="0"/>
                <a:cs typeface="Courier New" panose="02070309020205020404" pitchFamily="49" charset="0"/>
              </a:rPr>
              <a:t>Array</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StructField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first_name</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StringType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nullable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true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StructField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last_name</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StringType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nullable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true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StructField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"age"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StringType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nullable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true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StructField</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"state"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StringType</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nullable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true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val</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dirty="0" err="1">
                <a:solidFill>
                  <a:srgbClr val="000000"/>
                </a:solidFill>
                <a:latin typeface="Courier New" panose="02070309020205020404" pitchFamily="49" charset="0"/>
                <a:cs typeface="Courier New" panose="02070309020205020404" pitchFamily="49" charset="0"/>
              </a:rPr>
              <a:t>spark.read.format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"csv"</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.schema(</a:t>
            </a:r>
            <a:r>
              <a:rPr lang="en-US" altLang="en-US" sz="700" dirty="0" err="1">
                <a:solidFill>
                  <a:srgbClr val="000000"/>
                </a:solidFill>
                <a:latin typeface="Courier New" panose="02070309020205020404" pitchFamily="49" charset="0"/>
                <a:cs typeface="Courier New" panose="02070309020205020404" pitchFamily="49" charset="0"/>
              </a:rPr>
              <a:t>peopleSchema</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.load(</a:t>
            </a:r>
            <a:r>
              <a:rPr lang="en-US" altLang="en-US" sz="700" b="1" dirty="0">
                <a:solidFill>
                  <a:srgbClr val="008000"/>
                </a:solidFill>
                <a:latin typeface="Courier New" panose="02070309020205020404" pitchFamily="49" charset="0"/>
                <a:cs typeface="Courier New" panose="02070309020205020404" pitchFamily="49" charset="0"/>
              </a:rPr>
              <a:t>"C:</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spark</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data</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batch</a:t>
            </a:r>
            <a:r>
              <a:rPr lang="en-US" altLang="en-US" sz="700" b="1" dirty="0">
                <a:solidFill>
                  <a:srgbClr val="00008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people.csv"</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808080"/>
                </a:solidFill>
                <a:latin typeface="Courier New" panose="02070309020205020404" pitchFamily="49" charset="0"/>
                <a:cs typeface="Courier New" panose="02070309020205020404" pitchFamily="49" charset="0"/>
              </a:rPr>
              <a:t>// verbose syntax</a:t>
            </a:r>
            <a:br>
              <a:rPr lang="en-US" altLang="en-US" sz="700" i="1" dirty="0">
                <a:solidFill>
                  <a:srgbClr val="80808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a:t>
            </a:r>
            <a:r>
              <a:rPr lang="en-US" altLang="en-US" sz="700" i="1" dirty="0" err="1">
                <a:solidFill>
                  <a:srgbClr val="000000"/>
                </a:solidFill>
                <a:latin typeface="Courier New" panose="02070309020205020404" pitchFamily="49" charset="0"/>
                <a:cs typeface="Courier New" panose="02070309020205020404" pitchFamily="49" charset="0"/>
              </a:rPr>
              <a:t>println</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"Under 21"</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df.select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df.col</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first_name</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).as(</a:t>
            </a:r>
            <a:r>
              <a:rPr lang="en-US" altLang="en-US" sz="700" b="1" dirty="0">
                <a:solidFill>
                  <a:srgbClr val="008000"/>
                </a:solidFill>
                <a:latin typeface="Courier New" panose="02070309020205020404" pitchFamily="49" charset="0"/>
                <a:cs typeface="Courier New" panose="02070309020205020404" pitchFamily="49" charset="0"/>
              </a:rPr>
              <a:t>"Name"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000000"/>
                </a:solidFill>
                <a:latin typeface="Courier New" panose="02070309020205020404" pitchFamily="49" charset="0"/>
                <a:cs typeface="Courier New" panose="02070309020205020404" pitchFamily="49" charset="0"/>
              </a:rPr>
              <a:t>col</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last_name</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).as(</a:t>
            </a:r>
            <a:r>
              <a:rPr lang="en-US" altLang="en-US" sz="700" b="1" dirty="0">
                <a:solidFill>
                  <a:srgbClr val="008000"/>
                </a:solidFill>
                <a:latin typeface="Courier New" panose="02070309020205020404" pitchFamily="49" charset="0"/>
                <a:cs typeface="Courier New" panose="02070309020205020404" pitchFamily="49" charset="0"/>
              </a:rPr>
              <a:t>"Surname"</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000000"/>
                </a:solidFill>
                <a:latin typeface="Courier New" panose="02070309020205020404" pitchFamily="49" charset="0"/>
                <a:cs typeface="Courier New" panose="02070309020205020404" pitchFamily="49" charset="0"/>
              </a:rPr>
              <a:t>expr</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"age as Years"</a:t>
            </a:r>
            <a:r>
              <a:rPr lang="en-US" altLang="en-US" sz="700" dirty="0">
                <a:solidFill>
                  <a:srgbClr val="000000"/>
                </a:solidFill>
                <a:latin typeface="Courier New" panose="02070309020205020404" pitchFamily="49" charset="0"/>
                <a:cs typeface="Courier New" panose="02070309020205020404" pitchFamily="49" charset="0"/>
              </a:rPr>
              <a:t>).cast(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int</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000000"/>
                </a:solidFill>
                <a:latin typeface="Courier New" panose="02070309020205020404" pitchFamily="49" charset="0"/>
                <a:cs typeface="Courier New" panose="02070309020205020404" pitchFamily="49" charset="0"/>
              </a:rPr>
              <a:t>lit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a:solidFill>
                  <a:srgbClr val="0000FF"/>
                </a:solidFill>
                <a:latin typeface="Courier New" panose="02070309020205020404" pitchFamily="49" charset="0"/>
                <a:cs typeface="Courier New" panose="02070309020205020404" pitchFamily="49" charset="0"/>
              </a:rPr>
              <a:t>1</a:t>
            </a:r>
            <a:r>
              <a:rPr lang="en-US" altLang="en-US" sz="700" dirty="0">
                <a:solidFill>
                  <a:srgbClr val="000000"/>
                </a:solidFill>
                <a:latin typeface="Courier New" panose="02070309020205020404" pitchFamily="49" charset="0"/>
                <a:cs typeface="Courier New" panose="02070309020205020404" pitchFamily="49" charset="0"/>
              </a:rPr>
              <a:t>).as(</a:t>
            </a:r>
            <a:r>
              <a:rPr lang="en-US" altLang="en-US" sz="700" b="1" dirty="0">
                <a:solidFill>
                  <a:srgbClr val="008000"/>
                </a:solidFill>
                <a:latin typeface="Courier New" panose="02070309020205020404" pitchFamily="49" charset="0"/>
                <a:cs typeface="Courier New" panose="02070309020205020404" pitchFamily="49" charset="0"/>
              </a:rPr>
              <a:t>"something"</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).where(</a:t>
            </a:r>
            <a:r>
              <a:rPr lang="en-US" altLang="en-US" sz="700" b="1" dirty="0">
                <a:solidFill>
                  <a:srgbClr val="008000"/>
                </a:solidFill>
                <a:latin typeface="Courier New" panose="02070309020205020404" pitchFamily="49" charset="0"/>
                <a:cs typeface="Courier New" panose="02070309020205020404" pitchFamily="49" charset="0"/>
              </a:rPr>
              <a:t>"Years &lt; 21"</a:t>
            </a:r>
            <a:r>
              <a:rPr lang="en-US" altLang="en-US" sz="700" dirty="0">
                <a:solidFill>
                  <a:srgbClr val="000000"/>
                </a:solidFill>
                <a:latin typeface="Courier New" panose="02070309020205020404" pitchFamily="49" charset="0"/>
                <a:cs typeface="Courier New" panose="02070309020205020404" pitchFamily="49" charset="0"/>
              </a:rPr>
              <a:t>)</a:t>
            </a:r>
          </a:p>
          <a:p>
            <a:pPr defTabSz="91440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orderBy</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"Years"</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.collect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foreach</a:t>
            </a:r>
            <a:r>
              <a:rPr lang="en-US" altLang="en-US" sz="700" dirty="0">
                <a:solidFill>
                  <a:srgbClr val="000000"/>
                </a:solidFill>
                <a:latin typeface="Courier New" panose="02070309020205020404" pitchFamily="49" charset="0"/>
                <a:cs typeface="Courier New" panose="02070309020205020404" pitchFamily="49" charset="0"/>
              </a:rPr>
              <a:t>(row =&gt; </a:t>
            </a:r>
            <a:r>
              <a:rPr lang="en-US" altLang="en-US" sz="700" i="1" dirty="0" err="1">
                <a:solidFill>
                  <a:srgbClr val="000000"/>
                </a:solidFill>
                <a:latin typeface="Courier New" panose="02070309020205020404" pitchFamily="49" charset="0"/>
                <a:cs typeface="Courier New" panose="02070309020205020404" pitchFamily="49" charset="0"/>
              </a:rPr>
              <a:t>println</a:t>
            </a:r>
            <a:r>
              <a:rPr lang="en-US" altLang="en-US" sz="700" dirty="0">
                <a:solidFill>
                  <a:srgbClr val="000000"/>
                </a:solidFill>
                <a:latin typeface="Courier New" panose="02070309020205020404" pitchFamily="49" charset="0"/>
                <a:cs typeface="Courier New" panose="02070309020205020404" pitchFamily="49" charset="0"/>
              </a:rPr>
              <a:t>(row))</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a:t>
            </a:r>
            <a:endParaRPr lang="en-US" altLang="en-US" sz="1400" dirty="0">
              <a:latin typeface="Arial" panose="020B0604020202020204" pitchFamily="34" charset="0"/>
            </a:endParaRPr>
          </a:p>
        </p:txBody>
      </p:sp>
      <p:cxnSp>
        <p:nvCxnSpPr>
          <p:cNvPr id="4" name="Straight Arrow Connector 3"/>
          <p:cNvCxnSpPr>
            <a:stCxn id="7" idx="3"/>
            <a:endCxn id="8" idx="1"/>
          </p:cNvCxnSpPr>
          <p:nvPr/>
        </p:nvCxnSpPr>
        <p:spPr>
          <a:xfrm>
            <a:off x="3856973" y="2404141"/>
            <a:ext cx="982258" cy="1"/>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
        <p:nvSpPr>
          <p:cNvPr id="9" name="Rectangle 1"/>
          <p:cNvSpPr>
            <a:spLocks noChangeArrowheads="1"/>
          </p:cNvSpPr>
          <p:nvPr/>
        </p:nvSpPr>
        <p:spPr bwMode="auto">
          <a:xfrm>
            <a:off x="5956524" y="4163254"/>
            <a:ext cx="1274708" cy="523220"/>
          </a:xfrm>
          <a:prstGeom prst="rect">
            <a:avLst/>
          </a:prstGeom>
          <a:solidFill>
            <a:schemeClr val="tx1">
              <a:lumMod val="50000"/>
              <a:lumOff val="50000"/>
            </a:schemeClr>
          </a:solidFill>
          <a:ln w="6350">
            <a:solidFill>
              <a:schemeClr val="tx1">
                <a:lumMod val="75000"/>
                <a:lumOff val="25000"/>
              </a:schemeClr>
            </a:solidFill>
            <a:miter lim="800000"/>
            <a:headEnd/>
            <a:tailEnd/>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Under 21</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[Damien,Avila,16,1]</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[Antoine,Derek,18,1]</a:t>
            </a:r>
          </a:p>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[Edmund,Mosley,19,1]</a:t>
            </a:r>
            <a:endParaRPr lang="en-US" altLang="en-US" sz="700" dirty="0">
              <a:solidFill>
                <a:schemeClr val="bg1"/>
              </a:solidFill>
              <a:latin typeface="Arial" panose="020B0604020202020204" pitchFamily="34" charset="0"/>
            </a:endParaRPr>
          </a:p>
        </p:txBody>
      </p:sp>
      <p:sp>
        <p:nvSpPr>
          <p:cNvPr id="10" name="Rectangle 1"/>
          <p:cNvSpPr>
            <a:spLocks noChangeArrowheads="1"/>
          </p:cNvSpPr>
          <p:nvPr/>
        </p:nvSpPr>
        <p:spPr bwMode="auto">
          <a:xfrm>
            <a:off x="1755115" y="4163254"/>
            <a:ext cx="1130438" cy="523220"/>
          </a:xfrm>
          <a:prstGeom prst="rect">
            <a:avLst/>
          </a:prstGeom>
          <a:solidFill>
            <a:schemeClr val="tx1">
              <a:lumMod val="50000"/>
              <a:lumOff val="50000"/>
            </a:schemeClr>
          </a:solidFill>
          <a:ln w="6350">
            <a:solidFill>
              <a:schemeClr val="tx1">
                <a:lumMod val="75000"/>
                <a:lumOff val="25000"/>
              </a:schemeClr>
            </a:solidFill>
            <a:miter lim="800000"/>
            <a:headEnd/>
            <a:tailEnd/>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Under 21</a:t>
            </a:r>
          </a:p>
          <a:p>
            <a:pPr lvl="0" eaLnBrk="0" fontAlgn="base" hangingPunct="0">
              <a:spcBef>
                <a:spcPct val="0"/>
              </a:spcBef>
              <a:spcAft>
                <a:spcPct val="0"/>
              </a:spcAft>
            </a:pPr>
            <a:r>
              <a:rPr lang="en-US" altLang="en-US" sz="700" dirty="0">
                <a:solidFill>
                  <a:schemeClr val="bg1"/>
                </a:solidFill>
                <a:latin typeface="Arial" panose="020B0604020202020204" pitchFamily="34" charset="0"/>
              </a:rPr>
              <a:t>[Damien,Avila,16,CO]</a:t>
            </a:r>
          </a:p>
          <a:p>
            <a:pPr lvl="0" eaLnBrk="0" fontAlgn="base" hangingPunct="0">
              <a:spcBef>
                <a:spcPct val="0"/>
              </a:spcBef>
              <a:spcAft>
                <a:spcPct val="0"/>
              </a:spcAft>
            </a:pPr>
            <a:r>
              <a:rPr lang="en-US" altLang="en-US" sz="700" dirty="0">
                <a:solidFill>
                  <a:schemeClr val="bg1"/>
                </a:solidFill>
                <a:latin typeface="Arial" panose="020B0604020202020204" pitchFamily="34" charset="0"/>
              </a:rPr>
              <a:t>[Edmund,Mosley,19,MI]</a:t>
            </a:r>
          </a:p>
          <a:p>
            <a:pPr lvl="0" eaLnBrk="0" fontAlgn="base" hangingPunct="0">
              <a:spcBef>
                <a:spcPct val="0"/>
              </a:spcBef>
              <a:spcAft>
                <a:spcPct val="0"/>
              </a:spcAft>
            </a:pPr>
            <a:r>
              <a:rPr lang="en-US" altLang="en-US" sz="700" dirty="0">
                <a:solidFill>
                  <a:schemeClr val="bg1"/>
                </a:solidFill>
                <a:latin typeface="Arial" panose="020B0604020202020204" pitchFamily="34" charset="0"/>
              </a:rPr>
              <a:t>[Antoine,Derek,18,WA]</a:t>
            </a:r>
          </a:p>
        </p:txBody>
      </p:sp>
      <p:cxnSp>
        <p:nvCxnSpPr>
          <p:cNvPr id="12" name="Straight Arrow Connector 11"/>
          <p:cNvCxnSpPr>
            <a:stCxn id="7" idx="2"/>
            <a:endCxn id="10" idx="0"/>
          </p:cNvCxnSpPr>
          <p:nvPr/>
        </p:nvCxnSpPr>
        <p:spPr>
          <a:xfrm flipH="1">
            <a:off x="2320334" y="3150499"/>
            <a:ext cx="1" cy="1012755"/>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9" idx="0"/>
          </p:cNvCxnSpPr>
          <p:nvPr/>
        </p:nvCxnSpPr>
        <p:spPr>
          <a:xfrm>
            <a:off x="6593878" y="3958413"/>
            <a:ext cx="0" cy="204841"/>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432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Slide Number Placeholder 6"/>
          <p:cNvSpPr>
            <a:spLocks noGrp="1"/>
          </p:cNvSpPr>
          <p:nvPr>
            <p:ph type="sldNum" sz="quarter" idx="4"/>
          </p:nvPr>
        </p:nvSpPr>
        <p:spPr/>
        <p:txBody>
          <a:bodyPr/>
          <a:lstStyle/>
          <a:p>
            <a:fld id="{3A707DD9-E92B-45E8-BE0A-E6B2EDF345EB}" type="slidenum">
              <a:rPr lang="en-US" smtClean="0"/>
              <a:pPr/>
              <a:t>32</a:t>
            </a:fld>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936848" y="1079500"/>
            <a:ext cx="7270305" cy="3397250"/>
          </a:xfrm>
        </p:spPr>
      </p:pic>
    </p:spTree>
    <p:extLst>
      <p:ext uri="{BB962C8B-B14F-4D97-AF65-F5344CB8AC3E}">
        <p14:creationId xmlns:p14="http://schemas.microsoft.com/office/powerpoint/2010/main" val="26997980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DA36-C573-4C55-9218-AE1AE133E4D1}"/>
              </a:ext>
            </a:extLst>
          </p:cNvPr>
          <p:cNvSpPr>
            <a:spLocks noGrp="1"/>
          </p:cNvSpPr>
          <p:nvPr>
            <p:ph type="title"/>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r>
              <a:rPr lang="en-US" sz="2000" dirty="0"/>
              <a:t>SPARK DEPLOYMENT</a:t>
            </a:r>
            <a:endParaRPr lang="en-US" sz="2000" spc="300" dirty="0">
              <a:solidFill>
                <a:schemeClr val="accent1"/>
              </a:solidFill>
            </a:endParaRPr>
          </a:p>
        </p:txBody>
      </p:sp>
    </p:spTree>
    <p:extLst>
      <p:ext uri="{BB962C8B-B14F-4D97-AF65-F5344CB8AC3E}">
        <p14:creationId xmlns:p14="http://schemas.microsoft.com/office/powerpoint/2010/main" val="3189816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Spark deployment models</a:t>
            </a:r>
          </a:p>
        </p:txBody>
      </p:sp>
      <p:grpSp>
        <p:nvGrpSpPr>
          <p:cNvPr id="46" name="Group 45">
            <a:extLst>
              <a:ext uri="{FF2B5EF4-FFF2-40B4-BE49-F238E27FC236}">
                <a16:creationId xmlns:a16="http://schemas.microsoft.com/office/drawing/2014/main" id="{EB3D7BEB-9A9E-444A-8E2E-33234B2585C2}"/>
              </a:ext>
            </a:extLst>
          </p:cNvPr>
          <p:cNvGrpSpPr/>
          <p:nvPr/>
        </p:nvGrpSpPr>
        <p:grpSpPr>
          <a:xfrm>
            <a:off x="370855" y="1234646"/>
            <a:ext cx="1776046" cy="523220"/>
            <a:chOff x="597877" y="1244034"/>
            <a:chExt cx="1776046" cy="523220"/>
          </a:xfrm>
        </p:grpSpPr>
        <p:sp>
          <p:nvSpPr>
            <p:cNvPr id="4" name="Rectangle 3">
              <a:extLst>
                <a:ext uri="{FF2B5EF4-FFF2-40B4-BE49-F238E27FC236}">
                  <a16:creationId xmlns:a16="http://schemas.microsoft.com/office/drawing/2014/main" id="{10822767-08C6-4F94-A764-956C1585071C}"/>
                </a:ext>
              </a:extLst>
            </p:cNvPr>
            <p:cNvSpPr/>
            <p:nvPr/>
          </p:nvSpPr>
          <p:spPr>
            <a:xfrm>
              <a:off x="597877" y="1246271"/>
              <a:ext cx="1776046" cy="51874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10235DE-BE5E-4F24-9542-1AC0DCB4AE06}"/>
                </a:ext>
              </a:extLst>
            </p:cNvPr>
            <p:cNvSpPr txBox="1"/>
            <p:nvPr/>
          </p:nvSpPr>
          <p:spPr>
            <a:xfrm>
              <a:off x="815589" y="1244034"/>
              <a:ext cx="1340623" cy="523220"/>
            </a:xfrm>
            <a:prstGeom prst="rect">
              <a:avLst/>
            </a:prstGeom>
            <a:noFill/>
          </p:spPr>
          <p:txBody>
            <a:bodyPr wrap="none" rtlCol="0">
              <a:spAutoFit/>
            </a:bodyPr>
            <a:lstStyle/>
            <a:p>
              <a:pPr algn="ctr"/>
              <a:r>
                <a:rPr lang="en-US" sz="1400" dirty="0"/>
                <a:t>Spark SQL</a:t>
              </a:r>
            </a:p>
            <a:p>
              <a:pPr algn="ctr"/>
              <a:r>
                <a:rPr lang="en-US" sz="1400" dirty="0"/>
                <a:t>Structured Data</a:t>
              </a:r>
            </a:p>
          </p:txBody>
        </p:sp>
      </p:grpSp>
      <p:grpSp>
        <p:nvGrpSpPr>
          <p:cNvPr id="47" name="Group 46">
            <a:extLst>
              <a:ext uri="{FF2B5EF4-FFF2-40B4-BE49-F238E27FC236}">
                <a16:creationId xmlns:a16="http://schemas.microsoft.com/office/drawing/2014/main" id="{96B39D73-928F-48F5-B342-0D6EA9761968}"/>
              </a:ext>
            </a:extLst>
          </p:cNvPr>
          <p:cNvGrpSpPr/>
          <p:nvPr/>
        </p:nvGrpSpPr>
        <p:grpSpPr>
          <a:xfrm>
            <a:off x="2579603" y="1234646"/>
            <a:ext cx="1776046" cy="523220"/>
            <a:chOff x="2567354" y="1244034"/>
            <a:chExt cx="1776046" cy="523220"/>
          </a:xfrm>
        </p:grpSpPr>
        <p:sp>
          <p:nvSpPr>
            <p:cNvPr id="6" name="Rectangle 5">
              <a:extLst>
                <a:ext uri="{FF2B5EF4-FFF2-40B4-BE49-F238E27FC236}">
                  <a16:creationId xmlns:a16="http://schemas.microsoft.com/office/drawing/2014/main" id="{CA2A25CC-7918-4AC2-8E62-60F6C30695D5}"/>
                </a:ext>
              </a:extLst>
            </p:cNvPr>
            <p:cNvSpPr/>
            <p:nvPr/>
          </p:nvSpPr>
          <p:spPr>
            <a:xfrm>
              <a:off x="2567354" y="1246271"/>
              <a:ext cx="1776046" cy="51874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D7C3D5-5DFD-4828-97AF-31ABB65C89BE}"/>
                </a:ext>
              </a:extLst>
            </p:cNvPr>
            <p:cNvSpPr txBox="1"/>
            <p:nvPr/>
          </p:nvSpPr>
          <p:spPr>
            <a:xfrm>
              <a:off x="2785066" y="1244034"/>
              <a:ext cx="1340623" cy="523220"/>
            </a:xfrm>
            <a:prstGeom prst="rect">
              <a:avLst/>
            </a:prstGeom>
            <a:noFill/>
          </p:spPr>
          <p:txBody>
            <a:bodyPr wrap="none" rtlCol="0">
              <a:spAutoFit/>
            </a:bodyPr>
            <a:lstStyle/>
            <a:p>
              <a:pPr algn="ctr"/>
              <a:r>
                <a:rPr lang="en-US" sz="1400" dirty="0"/>
                <a:t>Spark </a:t>
              </a:r>
              <a:r>
                <a:rPr lang="en-US" sz="1400" dirty="0" err="1"/>
                <a:t>Sreaming</a:t>
              </a:r>
              <a:endParaRPr lang="en-US" sz="1400" dirty="0"/>
            </a:p>
            <a:p>
              <a:pPr algn="ctr"/>
              <a:r>
                <a:rPr lang="en-US" sz="1400" dirty="0"/>
                <a:t>Real-time</a:t>
              </a:r>
            </a:p>
          </p:txBody>
        </p:sp>
      </p:grpSp>
      <p:grpSp>
        <p:nvGrpSpPr>
          <p:cNvPr id="45" name="Group 44">
            <a:extLst>
              <a:ext uri="{FF2B5EF4-FFF2-40B4-BE49-F238E27FC236}">
                <a16:creationId xmlns:a16="http://schemas.microsoft.com/office/drawing/2014/main" id="{C18F6656-6266-4679-B4B2-BA93BB1C3387}"/>
              </a:ext>
            </a:extLst>
          </p:cNvPr>
          <p:cNvGrpSpPr/>
          <p:nvPr/>
        </p:nvGrpSpPr>
        <p:grpSpPr>
          <a:xfrm>
            <a:off x="4788351" y="1234646"/>
            <a:ext cx="1776046" cy="523220"/>
            <a:chOff x="4536831" y="1244034"/>
            <a:chExt cx="1776046" cy="523220"/>
          </a:xfrm>
        </p:grpSpPr>
        <p:sp>
          <p:nvSpPr>
            <p:cNvPr id="8" name="Rectangle 7">
              <a:extLst>
                <a:ext uri="{FF2B5EF4-FFF2-40B4-BE49-F238E27FC236}">
                  <a16:creationId xmlns:a16="http://schemas.microsoft.com/office/drawing/2014/main" id="{817D2B89-1504-4690-9392-F26481CBD4D6}"/>
                </a:ext>
              </a:extLst>
            </p:cNvPr>
            <p:cNvSpPr/>
            <p:nvPr/>
          </p:nvSpPr>
          <p:spPr>
            <a:xfrm>
              <a:off x="4536831" y="1246271"/>
              <a:ext cx="1776046" cy="51874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B98A71F-B32F-40DC-8283-6E5308358393}"/>
                </a:ext>
              </a:extLst>
            </p:cNvPr>
            <p:cNvSpPr txBox="1"/>
            <p:nvPr/>
          </p:nvSpPr>
          <p:spPr>
            <a:xfrm>
              <a:off x="4679300" y="1244034"/>
              <a:ext cx="1491114" cy="523220"/>
            </a:xfrm>
            <a:prstGeom prst="rect">
              <a:avLst/>
            </a:prstGeom>
            <a:noFill/>
          </p:spPr>
          <p:txBody>
            <a:bodyPr wrap="none" rtlCol="0">
              <a:spAutoFit/>
            </a:bodyPr>
            <a:lstStyle/>
            <a:p>
              <a:pPr algn="ctr"/>
              <a:r>
                <a:rPr lang="en-US" sz="1400" dirty="0" err="1"/>
                <a:t>Mllib</a:t>
              </a:r>
              <a:r>
                <a:rPr lang="en-US" sz="1400" dirty="0"/>
                <a:t> &amp; Spark ML</a:t>
              </a:r>
            </a:p>
            <a:p>
              <a:pPr algn="ctr"/>
              <a:r>
                <a:rPr lang="en-US" sz="1400" dirty="0"/>
                <a:t>Machine Learning</a:t>
              </a:r>
            </a:p>
          </p:txBody>
        </p:sp>
      </p:grpSp>
      <p:grpSp>
        <p:nvGrpSpPr>
          <p:cNvPr id="44" name="Group 43">
            <a:extLst>
              <a:ext uri="{FF2B5EF4-FFF2-40B4-BE49-F238E27FC236}">
                <a16:creationId xmlns:a16="http://schemas.microsoft.com/office/drawing/2014/main" id="{2339C4EA-2E98-4D70-BC0F-478A9110477E}"/>
              </a:ext>
            </a:extLst>
          </p:cNvPr>
          <p:cNvGrpSpPr/>
          <p:nvPr/>
        </p:nvGrpSpPr>
        <p:grpSpPr>
          <a:xfrm>
            <a:off x="6997099" y="1234646"/>
            <a:ext cx="1776046" cy="523220"/>
            <a:chOff x="6997099" y="1225259"/>
            <a:chExt cx="1776046" cy="523220"/>
          </a:xfrm>
        </p:grpSpPr>
        <p:sp>
          <p:nvSpPr>
            <p:cNvPr id="10" name="Rectangle 9">
              <a:extLst>
                <a:ext uri="{FF2B5EF4-FFF2-40B4-BE49-F238E27FC236}">
                  <a16:creationId xmlns:a16="http://schemas.microsoft.com/office/drawing/2014/main" id="{01E80DDC-B0B9-46C6-AF39-39DBE8BC54A9}"/>
                </a:ext>
              </a:extLst>
            </p:cNvPr>
            <p:cNvSpPr/>
            <p:nvPr/>
          </p:nvSpPr>
          <p:spPr>
            <a:xfrm>
              <a:off x="6997099" y="1227496"/>
              <a:ext cx="1776046" cy="51874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5D14915-6702-417B-9E84-964C80CFB891}"/>
                </a:ext>
              </a:extLst>
            </p:cNvPr>
            <p:cNvSpPr txBox="1"/>
            <p:nvPr/>
          </p:nvSpPr>
          <p:spPr>
            <a:xfrm>
              <a:off x="7161272" y="1225259"/>
              <a:ext cx="1447705" cy="523220"/>
            </a:xfrm>
            <a:prstGeom prst="rect">
              <a:avLst/>
            </a:prstGeom>
            <a:noFill/>
          </p:spPr>
          <p:txBody>
            <a:bodyPr wrap="none" rtlCol="0">
              <a:spAutoFit/>
            </a:bodyPr>
            <a:lstStyle/>
            <a:p>
              <a:pPr algn="ctr"/>
              <a:r>
                <a:rPr lang="en-US" sz="1400" dirty="0" err="1"/>
                <a:t>GraphX</a:t>
              </a:r>
              <a:endParaRPr lang="en-US" sz="1400" dirty="0"/>
            </a:p>
            <a:p>
              <a:pPr algn="ctr"/>
              <a:r>
                <a:rPr lang="en-US" sz="1400" dirty="0"/>
                <a:t>Graph Processing</a:t>
              </a:r>
            </a:p>
          </p:txBody>
        </p:sp>
      </p:grpSp>
      <p:sp>
        <p:nvSpPr>
          <p:cNvPr id="12" name="Rectangle 11">
            <a:extLst>
              <a:ext uri="{FF2B5EF4-FFF2-40B4-BE49-F238E27FC236}">
                <a16:creationId xmlns:a16="http://schemas.microsoft.com/office/drawing/2014/main" id="{1DB92C0C-2E34-4FE6-83AB-3118E932F6EF}"/>
              </a:ext>
            </a:extLst>
          </p:cNvPr>
          <p:cNvSpPr/>
          <p:nvPr/>
        </p:nvSpPr>
        <p:spPr>
          <a:xfrm>
            <a:off x="357187" y="1987062"/>
            <a:ext cx="8415958" cy="1081453"/>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1DB7064-4F2F-41E4-B44A-61FF3009A6EA}"/>
              </a:ext>
            </a:extLst>
          </p:cNvPr>
          <p:cNvSpPr txBox="1"/>
          <p:nvPr/>
        </p:nvSpPr>
        <p:spPr>
          <a:xfrm>
            <a:off x="393026" y="2004568"/>
            <a:ext cx="3055068" cy="523220"/>
          </a:xfrm>
          <a:prstGeom prst="rect">
            <a:avLst/>
          </a:prstGeom>
          <a:noFill/>
        </p:spPr>
        <p:txBody>
          <a:bodyPr wrap="none" rtlCol="0">
            <a:spAutoFit/>
          </a:bodyPr>
          <a:lstStyle/>
          <a:p>
            <a:r>
              <a:rPr lang="en-US" sz="1400" dirty="0"/>
              <a:t>Spark Core</a:t>
            </a:r>
          </a:p>
          <a:p>
            <a:r>
              <a:rPr lang="en-US" sz="1400" dirty="0"/>
              <a:t>Core abstraction and processing engine</a:t>
            </a:r>
          </a:p>
        </p:txBody>
      </p:sp>
      <p:grpSp>
        <p:nvGrpSpPr>
          <p:cNvPr id="39" name="Group 38">
            <a:extLst>
              <a:ext uri="{FF2B5EF4-FFF2-40B4-BE49-F238E27FC236}">
                <a16:creationId xmlns:a16="http://schemas.microsoft.com/office/drawing/2014/main" id="{44AC9E18-D051-4998-8275-EDE1088F6369}"/>
              </a:ext>
            </a:extLst>
          </p:cNvPr>
          <p:cNvGrpSpPr/>
          <p:nvPr/>
        </p:nvGrpSpPr>
        <p:grpSpPr>
          <a:xfrm>
            <a:off x="729762" y="2549769"/>
            <a:ext cx="1239715" cy="439616"/>
            <a:chOff x="729762" y="2549769"/>
            <a:chExt cx="1239715" cy="439616"/>
          </a:xfrm>
        </p:grpSpPr>
        <p:sp>
          <p:nvSpPr>
            <p:cNvPr id="14" name="Rectangle 13">
              <a:extLst>
                <a:ext uri="{FF2B5EF4-FFF2-40B4-BE49-F238E27FC236}">
                  <a16:creationId xmlns:a16="http://schemas.microsoft.com/office/drawing/2014/main" id="{3B237343-13A1-430F-A4EB-2B763717D370}"/>
                </a:ext>
              </a:extLst>
            </p:cNvPr>
            <p:cNvSpPr/>
            <p:nvPr/>
          </p:nvSpPr>
          <p:spPr>
            <a:xfrm>
              <a:off x="729762" y="2549769"/>
              <a:ext cx="1239715" cy="43961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p:txBody>
        </p:sp>
        <p:sp>
          <p:nvSpPr>
            <p:cNvPr id="15" name="TextBox 14">
              <a:extLst>
                <a:ext uri="{FF2B5EF4-FFF2-40B4-BE49-F238E27FC236}">
                  <a16:creationId xmlns:a16="http://schemas.microsoft.com/office/drawing/2014/main" id="{24A9E79D-BC67-45E5-9D00-8F25FCB6C287}"/>
                </a:ext>
              </a:extLst>
            </p:cNvPr>
            <p:cNvSpPr txBox="1"/>
            <p:nvPr/>
          </p:nvSpPr>
          <p:spPr>
            <a:xfrm>
              <a:off x="1072075" y="2615689"/>
              <a:ext cx="555088" cy="307777"/>
            </a:xfrm>
            <a:prstGeom prst="rect">
              <a:avLst/>
            </a:prstGeom>
            <a:noFill/>
          </p:spPr>
          <p:txBody>
            <a:bodyPr wrap="none" rtlCol="0">
              <a:spAutoFit/>
            </a:bodyPr>
            <a:lstStyle/>
            <a:p>
              <a:r>
                <a:rPr lang="en-US" sz="1400" dirty="0">
                  <a:latin typeface="+mj-lt"/>
                </a:rPr>
                <a:t>Scala</a:t>
              </a:r>
            </a:p>
          </p:txBody>
        </p:sp>
      </p:grpSp>
      <p:grpSp>
        <p:nvGrpSpPr>
          <p:cNvPr id="40" name="Group 39">
            <a:extLst>
              <a:ext uri="{FF2B5EF4-FFF2-40B4-BE49-F238E27FC236}">
                <a16:creationId xmlns:a16="http://schemas.microsoft.com/office/drawing/2014/main" id="{2DA1C5A8-270D-46CB-A959-E96FA4FA3DB0}"/>
              </a:ext>
            </a:extLst>
          </p:cNvPr>
          <p:cNvGrpSpPr/>
          <p:nvPr/>
        </p:nvGrpSpPr>
        <p:grpSpPr>
          <a:xfrm>
            <a:off x="2156212" y="2551292"/>
            <a:ext cx="1239715" cy="439616"/>
            <a:chOff x="2156212" y="2551292"/>
            <a:chExt cx="1239715" cy="439616"/>
          </a:xfrm>
        </p:grpSpPr>
        <p:sp>
          <p:nvSpPr>
            <p:cNvPr id="16" name="Rectangle 15">
              <a:extLst>
                <a:ext uri="{FF2B5EF4-FFF2-40B4-BE49-F238E27FC236}">
                  <a16:creationId xmlns:a16="http://schemas.microsoft.com/office/drawing/2014/main" id="{2B0DC276-6F1C-4682-8A43-0964D02576D0}"/>
                </a:ext>
              </a:extLst>
            </p:cNvPr>
            <p:cNvSpPr/>
            <p:nvPr/>
          </p:nvSpPr>
          <p:spPr>
            <a:xfrm>
              <a:off x="2156212" y="2551292"/>
              <a:ext cx="1239715" cy="43961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p:txBody>
        </p:sp>
        <p:sp>
          <p:nvSpPr>
            <p:cNvPr id="17" name="TextBox 16">
              <a:extLst>
                <a:ext uri="{FF2B5EF4-FFF2-40B4-BE49-F238E27FC236}">
                  <a16:creationId xmlns:a16="http://schemas.microsoft.com/office/drawing/2014/main" id="{19459A56-D5E1-46E2-8C72-37AE46EB4F6C}"/>
                </a:ext>
              </a:extLst>
            </p:cNvPr>
            <p:cNvSpPr txBox="1"/>
            <p:nvPr/>
          </p:nvSpPr>
          <p:spPr>
            <a:xfrm>
              <a:off x="2534304" y="2617212"/>
              <a:ext cx="483530" cy="307777"/>
            </a:xfrm>
            <a:prstGeom prst="rect">
              <a:avLst/>
            </a:prstGeom>
            <a:noFill/>
          </p:spPr>
          <p:txBody>
            <a:bodyPr wrap="none" rtlCol="0">
              <a:spAutoFit/>
            </a:bodyPr>
            <a:lstStyle/>
            <a:p>
              <a:r>
                <a:rPr lang="en-US" sz="1400" dirty="0">
                  <a:latin typeface="+mj-lt"/>
                </a:rPr>
                <a:t>Java</a:t>
              </a:r>
            </a:p>
          </p:txBody>
        </p:sp>
      </p:grpSp>
      <p:grpSp>
        <p:nvGrpSpPr>
          <p:cNvPr id="41" name="Group 40">
            <a:extLst>
              <a:ext uri="{FF2B5EF4-FFF2-40B4-BE49-F238E27FC236}">
                <a16:creationId xmlns:a16="http://schemas.microsoft.com/office/drawing/2014/main" id="{9FD29AF4-F998-4081-BA95-535D2F24D98D}"/>
              </a:ext>
            </a:extLst>
          </p:cNvPr>
          <p:cNvGrpSpPr/>
          <p:nvPr/>
        </p:nvGrpSpPr>
        <p:grpSpPr>
          <a:xfrm>
            <a:off x="3582662" y="2552815"/>
            <a:ext cx="1239715" cy="439616"/>
            <a:chOff x="3582662" y="2552815"/>
            <a:chExt cx="1239715" cy="439616"/>
          </a:xfrm>
        </p:grpSpPr>
        <p:sp>
          <p:nvSpPr>
            <p:cNvPr id="18" name="Rectangle 17">
              <a:extLst>
                <a:ext uri="{FF2B5EF4-FFF2-40B4-BE49-F238E27FC236}">
                  <a16:creationId xmlns:a16="http://schemas.microsoft.com/office/drawing/2014/main" id="{729ECA6A-F292-4ECE-8DDC-6FCE0302E41A}"/>
                </a:ext>
              </a:extLst>
            </p:cNvPr>
            <p:cNvSpPr/>
            <p:nvPr/>
          </p:nvSpPr>
          <p:spPr>
            <a:xfrm>
              <a:off x="3582662" y="2552815"/>
              <a:ext cx="1239715" cy="43961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p:txBody>
        </p:sp>
        <p:sp>
          <p:nvSpPr>
            <p:cNvPr id="19" name="TextBox 18">
              <a:extLst>
                <a:ext uri="{FF2B5EF4-FFF2-40B4-BE49-F238E27FC236}">
                  <a16:creationId xmlns:a16="http://schemas.microsoft.com/office/drawing/2014/main" id="{123990FE-2AB3-40D2-B71C-F1D68D1AD56D}"/>
                </a:ext>
              </a:extLst>
            </p:cNvPr>
            <p:cNvSpPr txBox="1"/>
            <p:nvPr/>
          </p:nvSpPr>
          <p:spPr>
            <a:xfrm>
              <a:off x="3856527" y="2618735"/>
              <a:ext cx="691984" cy="307777"/>
            </a:xfrm>
            <a:prstGeom prst="rect">
              <a:avLst/>
            </a:prstGeom>
            <a:noFill/>
          </p:spPr>
          <p:txBody>
            <a:bodyPr wrap="none" rtlCol="0">
              <a:spAutoFit/>
            </a:bodyPr>
            <a:lstStyle/>
            <a:p>
              <a:r>
                <a:rPr lang="en-US" sz="1400" dirty="0">
                  <a:latin typeface="+mj-lt"/>
                </a:rPr>
                <a:t>Python</a:t>
              </a:r>
            </a:p>
          </p:txBody>
        </p:sp>
      </p:grpSp>
      <p:grpSp>
        <p:nvGrpSpPr>
          <p:cNvPr id="42" name="Group 41">
            <a:extLst>
              <a:ext uri="{FF2B5EF4-FFF2-40B4-BE49-F238E27FC236}">
                <a16:creationId xmlns:a16="http://schemas.microsoft.com/office/drawing/2014/main" id="{3144215F-6742-4A3D-A14C-9EA0DCFB5F23}"/>
              </a:ext>
            </a:extLst>
          </p:cNvPr>
          <p:cNvGrpSpPr/>
          <p:nvPr/>
        </p:nvGrpSpPr>
        <p:grpSpPr>
          <a:xfrm>
            <a:off x="5009112" y="2554338"/>
            <a:ext cx="1239715" cy="439616"/>
            <a:chOff x="5009112" y="2554338"/>
            <a:chExt cx="1239715" cy="439616"/>
          </a:xfrm>
        </p:grpSpPr>
        <p:sp>
          <p:nvSpPr>
            <p:cNvPr id="20" name="Rectangle 19">
              <a:extLst>
                <a:ext uri="{FF2B5EF4-FFF2-40B4-BE49-F238E27FC236}">
                  <a16:creationId xmlns:a16="http://schemas.microsoft.com/office/drawing/2014/main" id="{C5502792-F6F2-4326-A5A6-C4301853CE34}"/>
                </a:ext>
              </a:extLst>
            </p:cNvPr>
            <p:cNvSpPr/>
            <p:nvPr/>
          </p:nvSpPr>
          <p:spPr>
            <a:xfrm>
              <a:off x="5009112" y="2554338"/>
              <a:ext cx="1239715" cy="43961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p:txBody>
        </p:sp>
        <p:sp>
          <p:nvSpPr>
            <p:cNvPr id="21" name="TextBox 20">
              <a:extLst>
                <a:ext uri="{FF2B5EF4-FFF2-40B4-BE49-F238E27FC236}">
                  <a16:creationId xmlns:a16="http://schemas.microsoft.com/office/drawing/2014/main" id="{0C492069-ED12-4DA9-8BA4-F95F42A167B7}"/>
                </a:ext>
              </a:extLst>
            </p:cNvPr>
            <p:cNvSpPr txBox="1"/>
            <p:nvPr/>
          </p:nvSpPr>
          <p:spPr>
            <a:xfrm>
              <a:off x="5397976" y="2620258"/>
              <a:ext cx="461986" cy="307777"/>
            </a:xfrm>
            <a:prstGeom prst="rect">
              <a:avLst/>
            </a:prstGeom>
            <a:noFill/>
          </p:spPr>
          <p:txBody>
            <a:bodyPr wrap="none" rtlCol="0">
              <a:spAutoFit/>
            </a:bodyPr>
            <a:lstStyle/>
            <a:p>
              <a:r>
                <a:rPr lang="en-US" sz="1400" dirty="0">
                  <a:latin typeface="+mj-lt"/>
                </a:rPr>
                <a:t>SQL</a:t>
              </a:r>
            </a:p>
          </p:txBody>
        </p:sp>
      </p:grpSp>
      <p:grpSp>
        <p:nvGrpSpPr>
          <p:cNvPr id="43" name="Group 42">
            <a:extLst>
              <a:ext uri="{FF2B5EF4-FFF2-40B4-BE49-F238E27FC236}">
                <a16:creationId xmlns:a16="http://schemas.microsoft.com/office/drawing/2014/main" id="{749F5B85-BB4C-4759-B9C3-C026875F419C}"/>
              </a:ext>
            </a:extLst>
          </p:cNvPr>
          <p:cNvGrpSpPr/>
          <p:nvPr/>
        </p:nvGrpSpPr>
        <p:grpSpPr>
          <a:xfrm>
            <a:off x="6435562" y="2555861"/>
            <a:ext cx="1239715" cy="439616"/>
            <a:chOff x="6435562" y="2555861"/>
            <a:chExt cx="1239715" cy="439616"/>
          </a:xfrm>
        </p:grpSpPr>
        <p:sp>
          <p:nvSpPr>
            <p:cNvPr id="22" name="Rectangle 21">
              <a:extLst>
                <a:ext uri="{FF2B5EF4-FFF2-40B4-BE49-F238E27FC236}">
                  <a16:creationId xmlns:a16="http://schemas.microsoft.com/office/drawing/2014/main" id="{550C5362-ADD8-41E7-9E72-CF3D35936872}"/>
                </a:ext>
              </a:extLst>
            </p:cNvPr>
            <p:cNvSpPr/>
            <p:nvPr/>
          </p:nvSpPr>
          <p:spPr>
            <a:xfrm>
              <a:off x="6435562" y="2555861"/>
              <a:ext cx="1239715" cy="439616"/>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latin typeface="+mj-lt"/>
              </a:endParaRPr>
            </a:p>
          </p:txBody>
        </p:sp>
        <p:sp>
          <p:nvSpPr>
            <p:cNvPr id="23" name="TextBox 22">
              <a:extLst>
                <a:ext uri="{FF2B5EF4-FFF2-40B4-BE49-F238E27FC236}">
                  <a16:creationId xmlns:a16="http://schemas.microsoft.com/office/drawing/2014/main" id="{504B8349-7BE0-4119-8AC9-E307AF30A87D}"/>
                </a:ext>
              </a:extLst>
            </p:cNvPr>
            <p:cNvSpPr txBox="1"/>
            <p:nvPr/>
          </p:nvSpPr>
          <p:spPr>
            <a:xfrm>
              <a:off x="6914996" y="2621781"/>
              <a:ext cx="280846" cy="307777"/>
            </a:xfrm>
            <a:prstGeom prst="rect">
              <a:avLst/>
            </a:prstGeom>
            <a:noFill/>
          </p:spPr>
          <p:txBody>
            <a:bodyPr wrap="none" rtlCol="0">
              <a:spAutoFit/>
            </a:bodyPr>
            <a:lstStyle/>
            <a:p>
              <a:r>
                <a:rPr lang="en-US" sz="1400" dirty="0">
                  <a:latin typeface="+mj-lt"/>
                </a:rPr>
                <a:t>R</a:t>
              </a:r>
            </a:p>
          </p:txBody>
        </p:sp>
      </p:grpSp>
      <p:grpSp>
        <p:nvGrpSpPr>
          <p:cNvPr id="35" name="Group 34">
            <a:extLst>
              <a:ext uri="{FF2B5EF4-FFF2-40B4-BE49-F238E27FC236}">
                <a16:creationId xmlns:a16="http://schemas.microsoft.com/office/drawing/2014/main" id="{E6CE864B-DAFD-47F4-B085-96733512A130}"/>
              </a:ext>
            </a:extLst>
          </p:cNvPr>
          <p:cNvGrpSpPr/>
          <p:nvPr/>
        </p:nvGrpSpPr>
        <p:grpSpPr>
          <a:xfrm>
            <a:off x="376836" y="3395032"/>
            <a:ext cx="1559323" cy="518746"/>
            <a:chOff x="376836" y="3395032"/>
            <a:chExt cx="1559323" cy="518746"/>
          </a:xfrm>
        </p:grpSpPr>
        <p:sp>
          <p:nvSpPr>
            <p:cNvPr id="24" name="Rectangle 23">
              <a:extLst>
                <a:ext uri="{FF2B5EF4-FFF2-40B4-BE49-F238E27FC236}">
                  <a16:creationId xmlns:a16="http://schemas.microsoft.com/office/drawing/2014/main" id="{64BFABC9-A432-471D-A2B9-55789E27EC26}"/>
                </a:ext>
              </a:extLst>
            </p:cNvPr>
            <p:cNvSpPr/>
            <p:nvPr/>
          </p:nvSpPr>
          <p:spPr>
            <a:xfrm>
              <a:off x="376836" y="3395032"/>
              <a:ext cx="1559323" cy="51874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D5C7B4E-C3B8-47D1-8771-3A99F92EABD0}"/>
                </a:ext>
              </a:extLst>
            </p:cNvPr>
            <p:cNvSpPr txBox="1"/>
            <p:nvPr/>
          </p:nvSpPr>
          <p:spPr>
            <a:xfrm>
              <a:off x="495835" y="3500517"/>
              <a:ext cx="1321324" cy="307777"/>
            </a:xfrm>
            <a:prstGeom prst="rect">
              <a:avLst/>
            </a:prstGeom>
            <a:noFill/>
          </p:spPr>
          <p:txBody>
            <a:bodyPr wrap="none" rtlCol="0">
              <a:spAutoFit/>
            </a:bodyPr>
            <a:lstStyle/>
            <a:p>
              <a:pPr algn="ctr"/>
              <a:r>
                <a:rPr lang="en-US" sz="1400" dirty="0"/>
                <a:t>Local Scheduler</a:t>
              </a:r>
            </a:p>
          </p:txBody>
        </p:sp>
      </p:grpSp>
      <p:grpSp>
        <p:nvGrpSpPr>
          <p:cNvPr id="34" name="Group 33">
            <a:extLst>
              <a:ext uri="{FF2B5EF4-FFF2-40B4-BE49-F238E27FC236}">
                <a16:creationId xmlns:a16="http://schemas.microsoft.com/office/drawing/2014/main" id="{AC6FEAC5-A963-4B7E-B12E-6C89A2A963E9}"/>
              </a:ext>
            </a:extLst>
          </p:cNvPr>
          <p:cNvGrpSpPr/>
          <p:nvPr/>
        </p:nvGrpSpPr>
        <p:grpSpPr>
          <a:xfrm>
            <a:off x="2092002" y="3382283"/>
            <a:ext cx="1559322" cy="523220"/>
            <a:chOff x="2092002" y="3382283"/>
            <a:chExt cx="1559322" cy="523220"/>
          </a:xfrm>
        </p:grpSpPr>
        <p:sp>
          <p:nvSpPr>
            <p:cNvPr id="26" name="Rectangle 25">
              <a:extLst>
                <a:ext uri="{FF2B5EF4-FFF2-40B4-BE49-F238E27FC236}">
                  <a16:creationId xmlns:a16="http://schemas.microsoft.com/office/drawing/2014/main" id="{15F17DBA-0844-49DC-96D3-9A37472D5C76}"/>
                </a:ext>
              </a:extLst>
            </p:cNvPr>
            <p:cNvSpPr/>
            <p:nvPr/>
          </p:nvSpPr>
          <p:spPr>
            <a:xfrm>
              <a:off x="2092002" y="3384520"/>
              <a:ext cx="1559322" cy="51874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2CE5CA0-52CB-44B2-AB69-42B66E24730B}"/>
                </a:ext>
              </a:extLst>
            </p:cNvPr>
            <p:cNvSpPr txBox="1"/>
            <p:nvPr/>
          </p:nvSpPr>
          <p:spPr>
            <a:xfrm>
              <a:off x="2339568" y="3382283"/>
              <a:ext cx="1064191" cy="523220"/>
            </a:xfrm>
            <a:prstGeom prst="rect">
              <a:avLst/>
            </a:prstGeom>
            <a:noFill/>
          </p:spPr>
          <p:txBody>
            <a:bodyPr wrap="square" rtlCol="0">
              <a:spAutoFit/>
            </a:bodyPr>
            <a:lstStyle/>
            <a:p>
              <a:pPr algn="ctr"/>
              <a:r>
                <a:rPr lang="en-US" sz="1400" dirty="0"/>
                <a:t>Standalone Scheduler</a:t>
              </a:r>
            </a:p>
          </p:txBody>
        </p:sp>
      </p:grpSp>
      <p:grpSp>
        <p:nvGrpSpPr>
          <p:cNvPr id="36" name="Group 35">
            <a:extLst>
              <a:ext uri="{FF2B5EF4-FFF2-40B4-BE49-F238E27FC236}">
                <a16:creationId xmlns:a16="http://schemas.microsoft.com/office/drawing/2014/main" id="{A1C36F6B-D265-45F8-A67D-37B95330A303}"/>
              </a:ext>
            </a:extLst>
          </p:cNvPr>
          <p:cNvGrpSpPr/>
          <p:nvPr/>
        </p:nvGrpSpPr>
        <p:grpSpPr>
          <a:xfrm>
            <a:off x="3757092" y="3395032"/>
            <a:ext cx="1616147" cy="518746"/>
            <a:chOff x="3881274" y="3357344"/>
            <a:chExt cx="1616147" cy="518746"/>
          </a:xfrm>
        </p:grpSpPr>
        <p:sp>
          <p:nvSpPr>
            <p:cNvPr id="28" name="Rectangle 27">
              <a:extLst>
                <a:ext uri="{FF2B5EF4-FFF2-40B4-BE49-F238E27FC236}">
                  <a16:creationId xmlns:a16="http://schemas.microsoft.com/office/drawing/2014/main" id="{404F95F1-06B8-4536-A7E3-CFD845269AEA}"/>
                </a:ext>
              </a:extLst>
            </p:cNvPr>
            <p:cNvSpPr/>
            <p:nvPr/>
          </p:nvSpPr>
          <p:spPr>
            <a:xfrm>
              <a:off x="3909687" y="3357344"/>
              <a:ext cx="1559321" cy="51874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56292C0-C641-4CC6-9C8A-6EB76295EDF9}"/>
                </a:ext>
              </a:extLst>
            </p:cNvPr>
            <p:cNvSpPr txBox="1"/>
            <p:nvPr/>
          </p:nvSpPr>
          <p:spPr>
            <a:xfrm>
              <a:off x="3881274" y="3378190"/>
              <a:ext cx="1616147" cy="477054"/>
            </a:xfrm>
            <a:prstGeom prst="rect">
              <a:avLst/>
            </a:prstGeom>
            <a:noFill/>
          </p:spPr>
          <p:txBody>
            <a:bodyPr wrap="none" rtlCol="0">
              <a:spAutoFit/>
            </a:bodyPr>
            <a:lstStyle/>
            <a:p>
              <a:pPr algn="ctr"/>
              <a:r>
                <a:rPr lang="en-US" sz="1400" dirty="0"/>
                <a:t>YARN</a:t>
              </a:r>
            </a:p>
            <a:p>
              <a:pPr algn="ctr"/>
              <a:r>
                <a:rPr lang="en-US" sz="1100" dirty="0"/>
                <a:t>Hadoop Cluster Manager</a:t>
              </a:r>
            </a:p>
          </p:txBody>
        </p:sp>
      </p:grpSp>
      <p:grpSp>
        <p:nvGrpSpPr>
          <p:cNvPr id="37" name="Group 36">
            <a:extLst>
              <a:ext uri="{FF2B5EF4-FFF2-40B4-BE49-F238E27FC236}">
                <a16:creationId xmlns:a16="http://schemas.microsoft.com/office/drawing/2014/main" id="{F16B5C3F-785B-46B9-AB71-C38AB514693E}"/>
              </a:ext>
            </a:extLst>
          </p:cNvPr>
          <p:cNvGrpSpPr/>
          <p:nvPr/>
        </p:nvGrpSpPr>
        <p:grpSpPr>
          <a:xfrm>
            <a:off x="5491092" y="3395032"/>
            <a:ext cx="1559321" cy="518746"/>
            <a:chOff x="5491092" y="3395032"/>
            <a:chExt cx="1559321" cy="518746"/>
          </a:xfrm>
        </p:grpSpPr>
        <p:sp>
          <p:nvSpPr>
            <p:cNvPr id="30" name="Rectangle 29">
              <a:extLst>
                <a:ext uri="{FF2B5EF4-FFF2-40B4-BE49-F238E27FC236}">
                  <a16:creationId xmlns:a16="http://schemas.microsoft.com/office/drawing/2014/main" id="{50D8881B-034A-458D-B5AB-2F9DF31BD0AF}"/>
                </a:ext>
              </a:extLst>
            </p:cNvPr>
            <p:cNvSpPr/>
            <p:nvPr/>
          </p:nvSpPr>
          <p:spPr>
            <a:xfrm>
              <a:off x="5491092" y="3395032"/>
              <a:ext cx="1559321" cy="51874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8D439D5-1173-47C1-9DBC-8F69664F2275}"/>
                </a:ext>
              </a:extLst>
            </p:cNvPr>
            <p:cNvSpPr txBox="1"/>
            <p:nvPr/>
          </p:nvSpPr>
          <p:spPr>
            <a:xfrm>
              <a:off x="5938770" y="3500517"/>
              <a:ext cx="663964" cy="307777"/>
            </a:xfrm>
            <a:prstGeom prst="rect">
              <a:avLst/>
            </a:prstGeom>
            <a:noFill/>
          </p:spPr>
          <p:txBody>
            <a:bodyPr wrap="none" rtlCol="0">
              <a:spAutoFit/>
            </a:bodyPr>
            <a:lstStyle/>
            <a:p>
              <a:pPr algn="ctr"/>
              <a:r>
                <a:rPr lang="en-US" sz="1400" dirty="0"/>
                <a:t>Mesos</a:t>
              </a:r>
            </a:p>
          </p:txBody>
        </p:sp>
      </p:grpSp>
      <p:grpSp>
        <p:nvGrpSpPr>
          <p:cNvPr id="38" name="Group 37">
            <a:extLst>
              <a:ext uri="{FF2B5EF4-FFF2-40B4-BE49-F238E27FC236}">
                <a16:creationId xmlns:a16="http://schemas.microsoft.com/office/drawing/2014/main" id="{ECD5120E-B9A9-4ED7-9479-97BD82D3A92A}"/>
              </a:ext>
            </a:extLst>
          </p:cNvPr>
          <p:cNvGrpSpPr/>
          <p:nvPr/>
        </p:nvGrpSpPr>
        <p:grpSpPr>
          <a:xfrm>
            <a:off x="7195842" y="3395032"/>
            <a:ext cx="1559321" cy="518746"/>
            <a:chOff x="7195842" y="3395032"/>
            <a:chExt cx="1559321" cy="518746"/>
          </a:xfrm>
        </p:grpSpPr>
        <p:sp>
          <p:nvSpPr>
            <p:cNvPr id="32" name="Rectangle 31">
              <a:extLst>
                <a:ext uri="{FF2B5EF4-FFF2-40B4-BE49-F238E27FC236}">
                  <a16:creationId xmlns:a16="http://schemas.microsoft.com/office/drawing/2014/main" id="{1A1A8678-A27F-4935-9D1F-D96145A010D2}"/>
                </a:ext>
              </a:extLst>
            </p:cNvPr>
            <p:cNvSpPr/>
            <p:nvPr/>
          </p:nvSpPr>
          <p:spPr>
            <a:xfrm>
              <a:off x="7195842" y="3395032"/>
              <a:ext cx="1559321" cy="51874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BCE3269-8439-4C80-BC4E-688B04015E03}"/>
                </a:ext>
              </a:extLst>
            </p:cNvPr>
            <p:cNvSpPr txBox="1"/>
            <p:nvPr/>
          </p:nvSpPr>
          <p:spPr>
            <a:xfrm>
              <a:off x="7459977" y="3415878"/>
              <a:ext cx="1031051" cy="477054"/>
            </a:xfrm>
            <a:prstGeom prst="rect">
              <a:avLst/>
            </a:prstGeom>
            <a:noFill/>
          </p:spPr>
          <p:txBody>
            <a:bodyPr wrap="none" rtlCol="0">
              <a:spAutoFit/>
            </a:bodyPr>
            <a:lstStyle/>
            <a:p>
              <a:pPr algn="ctr"/>
              <a:r>
                <a:rPr lang="en-US" sz="1400" dirty="0"/>
                <a:t>Kubernetes</a:t>
              </a:r>
            </a:p>
            <a:p>
              <a:pPr algn="ctr"/>
              <a:r>
                <a:rPr lang="en-US" sz="1100" dirty="0"/>
                <a:t>(experimental)</a:t>
              </a:r>
            </a:p>
          </p:txBody>
        </p:sp>
      </p:grpSp>
    </p:spTree>
    <p:extLst>
      <p:ext uri="{BB962C8B-B14F-4D97-AF65-F5344CB8AC3E}">
        <p14:creationId xmlns:p14="http://schemas.microsoft.com/office/powerpoint/2010/main" val="2830186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Spark submit command line</a:t>
            </a:r>
          </a:p>
        </p:txBody>
      </p:sp>
      <p:sp>
        <p:nvSpPr>
          <p:cNvPr id="5" name="Slide Number Placeholder 4"/>
          <p:cNvSpPr>
            <a:spLocks noGrp="1"/>
          </p:cNvSpPr>
          <p:nvPr>
            <p:ph type="sldNum" sz="quarter" idx="4"/>
          </p:nvPr>
        </p:nvSpPr>
        <p:spPr/>
        <p:txBody>
          <a:bodyPr/>
          <a:lstStyle/>
          <a:p>
            <a:fld id="{3A707DD9-E92B-45E8-BE0A-E6B2EDF345EB}" type="slidenum">
              <a:rPr lang="en-US" smtClean="0"/>
              <a:pPr/>
              <a:t>35</a:t>
            </a:fld>
            <a:endParaRPr lang="en-US" dirty="0"/>
          </a:p>
        </p:txBody>
      </p:sp>
      <p:sp>
        <p:nvSpPr>
          <p:cNvPr id="7" name="Rectangle 1">
            <a:extLst>
              <a:ext uri="{FF2B5EF4-FFF2-40B4-BE49-F238E27FC236}">
                <a16:creationId xmlns:a16="http://schemas.microsoft.com/office/drawing/2014/main" id="{F43CFAEB-97BF-4AB2-946F-312FF86FD591}"/>
              </a:ext>
            </a:extLst>
          </p:cNvPr>
          <p:cNvSpPr>
            <a:spLocks noChangeArrowheads="1"/>
          </p:cNvSpPr>
          <p:nvPr/>
        </p:nvSpPr>
        <p:spPr bwMode="auto">
          <a:xfrm>
            <a:off x="360364" y="1388982"/>
            <a:ext cx="2239369" cy="2631490"/>
          </a:xfrm>
          <a:prstGeom prst="rect">
            <a:avLst/>
          </a:prstGeom>
          <a:solidFill>
            <a:schemeClr val="accent1">
              <a:lumMod val="20000"/>
              <a:lumOff val="80000"/>
            </a:schemeClr>
          </a:solidFill>
          <a:ln w="6350">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100" dirty="0">
                <a:latin typeface="+mj-lt"/>
              </a:rPr>
              <a:t>./bin/spark-submit \ </a:t>
            </a:r>
          </a:p>
          <a:p>
            <a:pPr lvl="0" eaLnBrk="0" fontAlgn="base" hangingPunct="0">
              <a:spcBef>
                <a:spcPct val="0"/>
              </a:spcBef>
              <a:spcAft>
                <a:spcPct val="0"/>
              </a:spcAft>
            </a:pPr>
            <a:endParaRPr lang="en-US" altLang="en-US" sz="1100" dirty="0">
              <a:latin typeface="+mj-lt"/>
            </a:endParaRPr>
          </a:p>
          <a:p>
            <a:pPr lvl="0" eaLnBrk="0" fontAlgn="base" hangingPunct="0">
              <a:spcBef>
                <a:spcPct val="0"/>
              </a:spcBef>
              <a:spcAft>
                <a:spcPct val="0"/>
              </a:spcAft>
            </a:pPr>
            <a:r>
              <a:rPr lang="en-US" altLang="en-US" sz="1100" dirty="0">
                <a:latin typeface="+mj-lt"/>
              </a:rPr>
              <a:t>    --class &lt;main-class&gt; \ </a:t>
            </a:r>
          </a:p>
          <a:p>
            <a:pPr lvl="0" eaLnBrk="0" fontAlgn="base" hangingPunct="0">
              <a:spcBef>
                <a:spcPct val="0"/>
              </a:spcBef>
              <a:spcAft>
                <a:spcPct val="0"/>
              </a:spcAft>
            </a:pPr>
            <a:endParaRPr lang="en-US" altLang="en-US" sz="1100" dirty="0">
              <a:latin typeface="+mj-lt"/>
            </a:endParaRPr>
          </a:p>
          <a:p>
            <a:pPr lvl="0" eaLnBrk="0" fontAlgn="base" hangingPunct="0">
              <a:spcBef>
                <a:spcPct val="0"/>
              </a:spcBef>
              <a:spcAft>
                <a:spcPct val="0"/>
              </a:spcAft>
            </a:pPr>
            <a:r>
              <a:rPr lang="en-US" altLang="en-US" sz="1100" dirty="0">
                <a:latin typeface="+mj-lt"/>
              </a:rPr>
              <a:t>    --master &lt;master-</a:t>
            </a:r>
            <a:r>
              <a:rPr lang="en-US" altLang="en-US" sz="1100" dirty="0" err="1">
                <a:latin typeface="+mj-lt"/>
              </a:rPr>
              <a:t>url</a:t>
            </a:r>
            <a:r>
              <a:rPr lang="en-US" altLang="en-US" sz="1100" dirty="0">
                <a:latin typeface="+mj-lt"/>
              </a:rPr>
              <a:t>&gt; \ </a:t>
            </a:r>
          </a:p>
          <a:p>
            <a:pPr lvl="0" eaLnBrk="0" fontAlgn="base" hangingPunct="0">
              <a:spcBef>
                <a:spcPct val="0"/>
              </a:spcBef>
              <a:spcAft>
                <a:spcPct val="0"/>
              </a:spcAft>
            </a:pPr>
            <a:endParaRPr lang="en-US" altLang="en-US" sz="1100" dirty="0">
              <a:latin typeface="+mj-lt"/>
            </a:endParaRPr>
          </a:p>
          <a:p>
            <a:pPr lvl="0" eaLnBrk="0" fontAlgn="base" hangingPunct="0">
              <a:spcBef>
                <a:spcPct val="0"/>
              </a:spcBef>
              <a:spcAft>
                <a:spcPct val="0"/>
              </a:spcAft>
            </a:pPr>
            <a:r>
              <a:rPr lang="en-US" altLang="en-US" sz="1100" dirty="0">
                <a:latin typeface="+mj-lt"/>
              </a:rPr>
              <a:t>    --deploy-mode &lt;deploy-mode&gt; \</a:t>
            </a:r>
          </a:p>
          <a:p>
            <a:pPr lvl="0" eaLnBrk="0" fontAlgn="base" hangingPunct="0">
              <a:spcBef>
                <a:spcPct val="0"/>
              </a:spcBef>
              <a:spcAft>
                <a:spcPct val="0"/>
              </a:spcAft>
            </a:pPr>
            <a:r>
              <a:rPr lang="en-US" altLang="en-US" sz="1100" dirty="0">
                <a:latin typeface="+mj-lt"/>
              </a:rPr>
              <a:t> </a:t>
            </a:r>
          </a:p>
          <a:p>
            <a:pPr lvl="0" eaLnBrk="0" fontAlgn="base" hangingPunct="0">
              <a:spcBef>
                <a:spcPct val="0"/>
              </a:spcBef>
              <a:spcAft>
                <a:spcPct val="0"/>
              </a:spcAft>
            </a:pPr>
            <a:r>
              <a:rPr lang="en-US" altLang="en-US" sz="1100" dirty="0">
                <a:latin typeface="+mj-lt"/>
              </a:rPr>
              <a:t>    --</a:t>
            </a:r>
            <a:r>
              <a:rPr lang="en-US" altLang="en-US" sz="1100" dirty="0" err="1">
                <a:latin typeface="+mj-lt"/>
              </a:rPr>
              <a:t>conf</a:t>
            </a:r>
            <a:r>
              <a:rPr lang="en-US" altLang="en-US" sz="1100" dirty="0">
                <a:latin typeface="+mj-lt"/>
              </a:rPr>
              <a:t> &lt;key&gt;=&lt;value&gt; \ </a:t>
            </a:r>
          </a:p>
          <a:p>
            <a:pPr lvl="0" eaLnBrk="0" fontAlgn="base" hangingPunct="0">
              <a:spcBef>
                <a:spcPct val="0"/>
              </a:spcBef>
              <a:spcAft>
                <a:spcPct val="0"/>
              </a:spcAft>
            </a:pPr>
            <a:endParaRPr lang="en-US" altLang="en-US" sz="1100" dirty="0">
              <a:latin typeface="+mj-lt"/>
            </a:endParaRPr>
          </a:p>
          <a:p>
            <a:pPr lvl="0" eaLnBrk="0" fontAlgn="base" hangingPunct="0">
              <a:spcBef>
                <a:spcPct val="0"/>
              </a:spcBef>
              <a:spcAft>
                <a:spcPct val="0"/>
              </a:spcAft>
            </a:pPr>
            <a:r>
              <a:rPr lang="en-US" altLang="en-US" sz="1100" dirty="0">
                <a:latin typeface="+mj-lt"/>
              </a:rPr>
              <a:t>    ... # other options </a:t>
            </a:r>
          </a:p>
          <a:p>
            <a:pPr lvl="0" eaLnBrk="0" fontAlgn="base" hangingPunct="0">
              <a:spcBef>
                <a:spcPct val="0"/>
              </a:spcBef>
              <a:spcAft>
                <a:spcPct val="0"/>
              </a:spcAft>
            </a:pPr>
            <a:endParaRPr lang="en-US" altLang="en-US" sz="1100" dirty="0">
              <a:latin typeface="+mj-lt"/>
            </a:endParaRPr>
          </a:p>
          <a:p>
            <a:pPr lvl="0" eaLnBrk="0" fontAlgn="base" hangingPunct="0">
              <a:spcBef>
                <a:spcPct val="0"/>
              </a:spcBef>
              <a:spcAft>
                <a:spcPct val="0"/>
              </a:spcAft>
            </a:pPr>
            <a:r>
              <a:rPr lang="en-US" altLang="en-US" sz="1100" dirty="0">
                <a:latin typeface="+mj-lt"/>
              </a:rPr>
              <a:t>    &lt;application-jar&gt; \ </a:t>
            </a:r>
          </a:p>
          <a:p>
            <a:pPr lvl="0" eaLnBrk="0" fontAlgn="base" hangingPunct="0">
              <a:spcBef>
                <a:spcPct val="0"/>
              </a:spcBef>
              <a:spcAft>
                <a:spcPct val="0"/>
              </a:spcAft>
            </a:pPr>
            <a:endParaRPr lang="en-US" altLang="en-US" sz="1100" dirty="0">
              <a:latin typeface="+mj-lt"/>
            </a:endParaRPr>
          </a:p>
          <a:p>
            <a:pPr lvl="0" eaLnBrk="0" fontAlgn="base" hangingPunct="0">
              <a:spcBef>
                <a:spcPct val="0"/>
              </a:spcBef>
              <a:spcAft>
                <a:spcPct val="0"/>
              </a:spcAft>
            </a:pPr>
            <a:r>
              <a:rPr lang="en-US" altLang="en-US" sz="1100" dirty="0">
                <a:latin typeface="+mj-lt"/>
              </a:rPr>
              <a:t>    [application-arguments]</a:t>
            </a:r>
            <a:endParaRPr lang="en-US" altLang="en-US" sz="3200" dirty="0">
              <a:latin typeface="+mj-lt"/>
            </a:endParaRPr>
          </a:p>
        </p:txBody>
      </p:sp>
      <p:sp>
        <p:nvSpPr>
          <p:cNvPr id="8" name="Callout: Line with Accent Bar 6">
            <a:extLst>
              <a:ext uri="{FF2B5EF4-FFF2-40B4-BE49-F238E27FC236}">
                <a16:creationId xmlns:a16="http://schemas.microsoft.com/office/drawing/2014/main" id="{F034B557-C7A7-4EA0-A80B-1B02630C0114}"/>
              </a:ext>
            </a:extLst>
          </p:cNvPr>
          <p:cNvSpPr/>
          <p:nvPr/>
        </p:nvSpPr>
        <p:spPr>
          <a:xfrm>
            <a:off x="3558122" y="953305"/>
            <a:ext cx="7057910" cy="512379"/>
          </a:xfrm>
          <a:prstGeom prst="accentCallout1">
            <a:avLst>
              <a:gd name="adj1" fmla="val 52795"/>
              <a:gd name="adj2" fmla="val -819"/>
              <a:gd name="adj3" fmla="val 179821"/>
              <a:gd name="adj4" fmla="val -25320"/>
            </a:avLst>
          </a:prstGeom>
          <a:noFill/>
          <a:ln>
            <a:solidFill>
              <a:schemeClr val="accent1">
                <a:lumMod val="50000"/>
              </a:schemeClr>
            </a:solidFill>
            <a:prstDash val="dash"/>
            <a:tailEnd type="triangle"/>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latin typeface="+mj-lt"/>
              </a:rPr>
              <a:t>The entry point for your application (e.g. </a:t>
            </a:r>
            <a:r>
              <a:rPr lang="en-US" sz="1200" dirty="0" err="1">
                <a:solidFill>
                  <a:schemeClr val="tx1"/>
                </a:solidFill>
                <a:latin typeface="+mj-lt"/>
              </a:rPr>
              <a:t>apache.spark.example.SparkPi</a:t>
            </a:r>
            <a:r>
              <a:rPr lang="en-US" sz="1200" dirty="0">
                <a:solidFill>
                  <a:schemeClr val="tx1"/>
                </a:solidFill>
                <a:latin typeface="+mj-lt"/>
              </a:rPr>
              <a:t>)</a:t>
            </a:r>
          </a:p>
        </p:txBody>
      </p:sp>
      <p:sp>
        <p:nvSpPr>
          <p:cNvPr id="9" name="Callout: Line with Accent Bar 7">
            <a:extLst>
              <a:ext uri="{FF2B5EF4-FFF2-40B4-BE49-F238E27FC236}">
                <a16:creationId xmlns:a16="http://schemas.microsoft.com/office/drawing/2014/main" id="{B3A4F827-310B-4F9F-A174-BA73AF3AA3F0}"/>
              </a:ext>
            </a:extLst>
          </p:cNvPr>
          <p:cNvSpPr/>
          <p:nvPr/>
        </p:nvSpPr>
        <p:spPr>
          <a:xfrm>
            <a:off x="3558122" y="1666636"/>
            <a:ext cx="7057910" cy="512379"/>
          </a:xfrm>
          <a:prstGeom prst="accentCallout1">
            <a:avLst>
              <a:gd name="adj1" fmla="val 48343"/>
              <a:gd name="adj2" fmla="val -719"/>
              <a:gd name="adj3" fmla="val 103233"/>
              <a:gd name="adj4" fmla="val -23741"/>
            </a:avLst>
          </a:prstGeom>
          <a:noFill/>
          <a:ln>
            <a:solidFill>
              <a:schemeClr val="accent1">
                <a:lumMod val="50000"/>
              </a:schemeClr>
            </a:solidFill>
            <a:prstDash val="dash"/>
            <a:tailEnd type="triangle"/>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latin typeface="+mj-lt"/>
              </a:rPr>
              <a:t>The master URL for the cluster</a:t>
            </a:r>
          </a:p>
        </p:txBody>
      </p:sp>
      <p:sp>
        <p:nvSpPr>
          <p:cNvPr id="10" name="Callout: Line with Accent Bar 8">
            <a:extLst>
              <a:ext uri="{FF2B5EF4-FFF2-40B4-BE49-F238E27FC236}">
                <a16:creationId xmlns:a16="http://schemas.microsoft.com/office/drawing/2014/main" id="{2BF3765B-AF89-4332-8B39-932F71D8EC59}"/>
              </a:ext>
            </a:extLst>
          </p:cNvPr>
          <p:cNvSpPr/>
          <p:nvPr/>
        </p:nvSpPr>
        <p:spPr>
          <a:xfrm>
            <a:off x="3575706" y="2366421"/>
            <a:ext cx="7057910" cy="512379"/>
          </a:xfrm>
          <a:prstGeom prst="accentCallout1">
            <a:avLst>
              <a:gd name="adj1" fmla="val 51422"/>
              <a:gd name="adj2" fmla="val -1011"/>
              <a:gd name="adj3" fmla="val 29715"/>
              <a:gd name="adj4" fmla="val -15840"/>
            </a:avLst>
          </a:prstGeom>
          <a:noFill/>
          <a:ln>
            <a:solidFill>
              <a:schemeClr val="accent1">
                <a:lumMod val="50000"/>
              </a:schemeClr>
            </a:solidFill>
            <a:prstDash val="dash"/>
            <a:tailEnd type="triangle"/>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latin typeface="+mj-lt"/>
              </a:rPr>
              <a:t>Whether to deploy your driver on worker nodes (cluster) or locally (client)</a:t>
            </a:r>
          </a:p>
        </p:txBody>
      </p:sp>
      <p:sp>
        <p:nvSpPr>
          <p:cNvPr id="11" name="Callout: Line with Accent Bar 9">
            <a:extLst>
              <a:ext uri="{FF2B5EF4-FFF2-40B4-BE49-F238E27FC236}">
                <a16:creationId xmlns:a16="http://schemas.microsoft.com/office/drawing/2014/main" id="{6558268B-C87F-4D89-870F-10D0D409A53A}"/>
              </a:ext>
            </a:extLst>
          </p:cNvPr>
          <p:cNvSpPr/>
          <p:nvPr/>
        </p:nvSpPr>
        <p:spPr>
          <a:xfrm>
            <a:off x="3575706" y="3079752"/>
            <a:ext cx="5211107" cy="512379"/>
          </a:xfrm>
          <a:prstGeom prst="accentCallout1">
            <a:avLst>
              <a:gd name="adj1" fmla="val 53070"/>
              <a:gd name="adj2" fmla="val -1073"/>
              <a:gd name="adj3" fmla="val 87587"/>
              <a:gd name="adj4" fmla="val -27302"/>
            </a:avLst>
          </a:prstGeom>
          <a:noFill/>
          <a:ln>
            <a:solidFill>
              <a:schemeClr val="accent1">
                <a:lumMod val="50000"/>
              </a:schemeClr>
            </a:solidFill>
            <a:prstDash val="dash"/>
            <a:tailEnd type="triangle"/>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latin typeface="+mj-lt"/>
              </a:rPr>
              <a:t>This is the path to your fat JAR file. The URL should be visible to all nodes in your cluster</a:t>
            </a:r>
          </a:p>
        </p:txBody>
      </p:sp>
      <p:sp>
        <p:nvSpPr>
          <p:cNvPr id="12" name="Callout: Line with Accent Bar 10">
            <a:extLst>
              <a:ext uri="{FF2B5EF4-FFF2-40B4-BE49-F238E27FC236}">
                <a16:creationId xmlns:a16="http://schemas.microsoft.com/office/drawing/2014/main" id="{4CA83F32-38D3-4439-B09A-17A21155C23B}"/>
              </a:ext>
            </a:extLst>
          </p:cNvPr>
          <p:cNvSpPr/>
          <p:nvPr/>
        </p:nvSpPr>
        <p:spPr>
          <a:xfrm>
            <a:off x="3566914" y="3793083"/>
            <a:ext cx="7057910" cy="512379"/>
          </a:xfrm>
          <a:prstGeom prst="accentCallout1">
            <a:avLst>
              <a:gd name="adj1" fmla="val 50515"/>
              <a:gd name="adj2" fmla="val -1021"/>
              <a:gd name="adj3" fmla="val 20686"/>
              <a:gd name="adj4" fmla="val -22981"/>
            </a:avLst>
          </a:prstGeom>
          <a:noFill/>
          <a:ln>
            <a:solidFill>
              <a:schemeClr val="accent1">
                <a:lumMod val="50000"/>
              </a:schemeClr>
            </a:solidFill>
            <a:prstDash val="dash"/>
            <a:tailEnd type="triangle"/>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a:solidFill>
                  <a:schemeClr val="tx1"/>
                </a:solidFill>
                <a:latin typeface="+mj-lt"/>
              </a:rPr>
              <a:t>These are any possible arguments that you pass to your application</a:t>
            </a:r>
          </a:p>
        </p:txBody>
      </p:sp>
    </p:spTree>
    <p:extLst>
      <p:ext uri="{BB962C8B-B14F-4D97-AF65-F5344CB8AC3E}">
        <p14:creationId xmlns:p14="http://schemas.microsoft.com/office/powerpoint/2010/main" val="2999294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Submit Command Line Basic Options</a:t>
            </a:r>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1611013638"/>
              </p:ext>
            </p:extLst>
          </p:nvPr>
        </p:nvGraphicFramePr>
        <p:xfrm>
          <a:off x="357188" y="1079500"/>
          <a:ext cx="8429628" cy="3053080"/>
        </p:xfrm>
        <a:graphic>
          <a:graphicData uri="http://schemas.openxmlformats.org/drawingml/2006/table">
            <a:tbl>
              <a:tblPr firstRow="1" bandRow="1">
                <a:tableStyleId>{5C22544A-7EE6-4342-B048-85BDC9FD1C3A}</a:tableStyleId>
              </a:tblPr>
              <a:tblGrid>
                <a:gridCol w="1349692">
                  <a:extLst>
                    <a:ext uri="{9D8B030D-6E8A-4147-A177-3AD203B41FA5}">
                      <a16:colId xmlns:a16="http://schemas.microsoft.com/office/drawing/2014/main" val="20000"/>
                    </a:ext>
                  </a:extLst>
                </a:gridCol>
                <a:gridCol w="1564640">
                  <a:extLst>
                    <a:ext uri="{9D8B030D-6E8A-4147-A177-3AD203B41FA5}">
                      <a16:colId xmlns:a16="http://schemas.microsoft.com/office/drawing/2014/main" val="20001"/>
                    </a:ext>
                  </a:extLst>
                </a:gridCol>
                <a:gridCol w="1009227">
                  <a:extLst>
                    <a:ext uri="{9D8B030D-6E8A-4147-A177-3AD203B41FA5}">
                      <a16:colId xmlns:a16="http://schemas.microsoft.com/office/drawing/2014/main" val="20002"/>
                    </a:ext>
                  </a:extLst>
                </a:gridCol>
                <a:gridCol w="2905760">
                  <a:extLst>
                    <a:ext uri="{9D8B030D-6E8A-4147-A177-3AD203B41FA5}">
                      <a16:colId xmlns:a16="http://schemas.microsoft.com/office/drawing/2014/main" val="20003"/>
                    </a:ext>
                  </a:extLst>
                </a:gridCol>
                <a:gridCol w="1009226">
                  <a:extLst>
                    <a:ext uri="{9D8B030D-6E8A-4147-A177-3AD203B41FA5}">
                      <a16:colId xmlns:a16="http://schemas.microsoft.com/office/drawing/2014/main" val="20004"/>
                    </a:ext>
                  </a:extLst>
                </a:gridCol>
                <a:gridCol w="591083">
                  <a:extLst>
                    <a:ext uri="{9D8B030D-6E8A-4147-A177-3AD203B41FA5}">
                      <a16:colId xmlns:a16="http://schemas.microsoft.com/office/drawing/2014/main" val="20005"/>
                    </a:ext>
                  </a:extLst>
                </a:gridCol>
              </a:tblGrid>
              <a:tr h="370840">
                <a:tc>
                  <a:txBody>
                    <a:bodyPr/>
                    <a:lstStyle/>
                    <a:p>
                      <a:r>
                        <a:rPr lang="en-US" sz="1000" dirty="0">
                          <a:latin typeface="+mj-lt"/>
                        </a:rPr>
                        <a:t>CLI option</a:t>
                      </a:r>
                    </a:p>
                  </a:txBody>
                  <a:tcPr/>
                </a:tc>
                <a:tc>
                  <a:txBody>
                    <a:bodyPr/>
                    <a:lstStyle/>
                    <a:p>
                      <a:r>
                        <a:rPr lang="en-US" sz="1000" dirty="0">
                          <a:latin typeface="+mj-lt"/>
                        </a:rPr>
                        <a:t>Spark property</a:t>
                      </a:r>
                    </a:p>
                  </a:txBody>
                  <a:tcPr/>
                </a:tc>
                <a:tc>
                  <a:txBody>
                    <a:bodyPr/>
                    <a:lstStyle/>
                    <a:p>
                      <a:r>
                        <a:rPr lang="en-US" sz="1000" dirty="0">
                          <a:latin typeface="+mj-lt"/>
                        </a:rPr>
                        <a:t>Environment variable</a:t>
                      </a:r>
                    </a:p>
                  </a:txBody>
                  <a:tcPr/>
                </a:tc>
                <a:tc>
                  <a:txBody>
                    <a:bodyPr/>
                    <a:lstStyle/>
                    <a:p>
                      <a:r>
                        <a:rPr lang="en-US" sz="1000" dirty="0">
                          <a:latin typeface="+mj-lt"/>
                        </a:rPr>
                        <a:t>Description</a:t>
                      </a:r>
                    </a:p>
                  </a:txBody>
                  <a:tcPr/>
                </a:tc>
                <a:tc>
                  <a:txBody>
                    <a:bodyPr/>
                    <a:lstStyle/>
                    <a:p>
                      <a:r>
                        <a:rPr lang="en-US" sz="1000" dirty="0">
                          <a:latin typeface="+mj-lt"/>
                        </a:rPr>
                        <a:t>Internal property</a:t>
                      </a:r>
                    </a:p>
                  </a:txBody>
                  <a:tcPr/>
                </a:tc>
                <a:tc>
                  <a:txBody>
                    <a:bodyPr/>
                    <a:lstStyle/>
                    <a:p>
                      <a:r>
                        <a:rPr lang="en-US" sz="1000" dirty="0">
                          <a:latin typeface="+mj-lt"/>
                        </a:rPr>
                        <a:t>default</a:t>
                      </a:r>
                    </a:p>
                  </a:txBody>
                  <a:tcPr/>
                </a:tc>
                <a:extLst>
                  <a:ext uri="{0D108BD9-81ED-4DB2-BD59-A6C34878D82A}">
                    <a16:rowId xmlns:a16="http://schemas.microsoft.com/office/drawing/2014/main" val="10000"/>
                  </a:ext>
                </a:extLst>
              </a:tr>
              <a:tr h="370840">
                <a:tc>
                  <a:txBody>
                    <a:bodyPr/>
                    <a:lstStyle/>
                    <a:p>
                      <a:r>
                        <a:rPr lang="en-US" sz="1000" dirty="0">
                          <a:latin typeface="+mj-lt"/>
                        </a:rPr>
                        <a:t>--class</a:t>
                      </a:r>
                    </a:p>
                  </a:txBody>
                  <a:tcPr/>
                </a:tc>
                <a:tc>
                  <a:txBody>
                    <a:bodyPr/>
                    <a:lstStyle/>
                    <a:p>
                      <a:endParaRPr lang="en-US" sz="1000" dirty="0">
                        <a:latin typeface="+mj-lt"/>
                      </a:endParaRPr>
                    </a:p>
                  </a:txBody>
                  <a:tcPr/>
                </a:tc>
                <a:tc>
                  <a:txBody>
                    <a:bodyPr/>
                    <a:lstStyle/>
                    <a:p>
                      <a:endParaRPr lang="en-US" sz="1000">
                        <a:latin typeface="+mj-lt"/>
                      </a:endParaRPr>
                    </a:p>
                  </a:txBody>
                  <a:tcPr/>
                </a:tc>
                <a:tc>
                  <a:txBody>
                    <a:bodyPr/>
                    <a:lstStyle/>
                    <a:p>
                      <a:endParaRPr lang="en-US" sz="1000">
                        <a:latin typeface="+mj-lt"/>
                      </a:endParaRPr>
                    </a:p>
                  </a:txBody>
                  <a:tcPr/>
                </a:tc>
                <a:tc>
                  <a:txBody>
                    <a:bodyPr/>
                    <a:lstStyle/>
                    <a:p>
                      <a:endParaRPr lang="en-US" sz="1000" dirty="0">
                        <a:latin typeface="+mj-lt"/>
                      </a:endParaRPr>
                    </a:p>
                  </a:txBody>
                  <a:tcPr/>
                </a:tc>
                <a:tc>
                  <a:txBody>
                    <a:bodyPr/>
                    <a:lstStyle/>
                    <a:p>
                      <a:endParaRPr lang="en-US" sz="1000">
                        <a:latin typeface="+mj-lt"/>
                      </a:endParaRPr>
                    </a:p>
                  </a:txBody>
                  <a:tcPr/>
                </a:tc>
                <a:extLst>
                  <a:ext uri="{0D108BD9-81ED-4DB2-BD59-A6C34878D82A}">
                    <a16:rowId xmlns:a16="http://schemas.microsoft.com/office/drawing/2014/main" val="10001"/>
                  </a:ext>
                </a:extLst>
              </a:tr>
              <a:tr h="370840">
                <a:tc>
                  <a:txBody>
                    <a:bodyPr/>
                    <a:lstStyle/>
                    <a:p>
                      <a:r>
                        <a:rPr lang="en-US" sz="1000" dirty="0">
                          <a:latin typeface="+mj-lt"/>
                        </a:rPr>
                        <a:t>--master</a:t>
                      </a:r>
                    </a:p>
                  </a:txBody>
                  <a:tcPr/>
                </a:tc>
                <a:tc>
                  <a:txBody>
                    <a:bodyPr/>
                    <a:lstStyle/>
                    <a:p>
                      <a:r>
                        <a:rPr lang="en-US" sz="1000" dirty="0" err="1">
                          <a:latin typeface="+mj-lt"/>
                        </a:rPr>
                        <a:t>spark.master</a:t>
                      </a:r>
                      <a:endParaRPr lang="en-US" sz="1000" dirty="0">
                        <a:latin typeface="+mj-lt"/>
                      </a:endParaRPr>
                    </a:p>
                  </a:txBody>
                  <a:tcPr/>
                </a:tc>
                <a:tc>
                  <a:txBody>
                    <a:bodyPr/>
                    <a:lstStyle/>
                    <a:p>
                      <a:r>
                        <a:rPr lang="en-US" sz="1000" dirty="0">
                          <a:latin typeface="+mj-lt"/>
                        </a:rPr>
                        <a:t>MASTER</a:t>
                      </a:r>
                    </a:p>
                  </a:txBody>
                  <a:tcPr/>
                </a:tc>
                <a:tc>
                  <a:txBody>
                    <a:bodyPr/>
                    <a:lstStyle/>
                    <a:p>
                      <a:r>
                        <a:rPr lang="en-US" sz="1000" dirty="0">
                          <a:latin typeface="+mj-lt"/>
                        </a:rPr>
                        <a:t>Master URL. Defaults to</a:t>
                      </a:r>
                    </a:p>
                    <a:p>
                      <a:r>
                        <a:rPr lang="en-US" sz="1000" dirty="0">
                          <a:latin typeface="+mj-lt"/>
                        </a:rPr>
                        <a:t>(e.g. spark://23.195.26.187:7077)</a:t>
                      </a:r>
                    </a:p>
                  </a:txBody>
                  <a:tcPr/>
                </a:tc>
                <a:tc>
                  <a:txBody>
                    <a:bodyPr/>
                    <a:lstStyle/>
                    <a:p>
                      <a:r>
                        <a:rPr lang="en-US" sz="1000" dirty="0">
                          <a:latin typeface="+mj-lt"/>
                        </a:rPr>
                        <a:t>master</a:t>
                      </a:r>
                    </a:p>
                  </a:txBody>
                  <a:tcPr/>
                </a:tc>
                <a:tc>
                  <a:txBody>
                    <a:bodyPr/>
                    <a:lstStyle/>
                    <a:p>
                      <a:r>
                        <a:rPr lang="en-US" sz="1000" dirty="0">
                          <a:latin typeface="+mj-lt"/>
                        </a:rPr>
                        <a:t>local[*]</a:t>
                      </a:r>
                    </a:p>
                  </a:txBody>
                  <a:tcPr/>
                </a:tc>
                <a:extLst>
                  <a:ext uri="{0D108BD9-81ED-4DB2-BD59-A6C34878D82A}">
                    <a16:rowId xmlns:a16="http://schemas.microsoft.com/office/drawing/2014/main" val="10002"/>
                  </a:ext>
                </a:extLst>
              </a:tr>
              <a:tr h="370840">
                <a:tc>
                  <a:txBody>
                    <a:bodyPr/>
                    <a:lstStyle/>
                    <a:p>
                      <a:r>
                        <a:rPr lang="en-US" sz="1000" dirty="0">
                          <a:latin typeface="+mj-lt"/>
                        </a:rPr>
                        <a:t>--deploy-mode</a:t>
                      </a:r>
                    </a:p>
                  </a:txBody>
                  <a:tcPr/>
                </a:tc>
                <a:tc>
                  <a:txBody>
                    <a:bodyPr/>
                    <a:lstStyle/>
                    <a:p>
                      <a:r>
                        <a:rPr lang="en-US" sz="1000" dirty="0" err="1">
                          <a:latin typeface="+mj-lt"/>
                        </a:rPr>
                        <a:t>spark.submit.deployMode</a:t>
                      </a:r>
                      <a:endParaRPr lang="en-US" sz="1000" dirty="0">
                        <a:latin typeface="+mj-lt"/>
                      </a:endParaRPr>
                    </a:p>
                  </a:txBody>
                  <a:tcPr/>
                </a:tc>
                <a:tc>
                  <a:txBody>
                    <a:bodyPr/>
                    <a:lstStyle/>
                    <a:p>
                      <a:r>
                        <a:rPr lang="en-US" sz="1000" dirty="0">
                          <a:latin typeface="+mj-lt"/>
                        </a:rPr>
                        <a:t>DEPLOY_MODE</a:t>
                      </a:r>
                    </a:p>
                  </a:txBody>
                  <a:tcPr/>
                </a:tc>
                <a:tc>
                  <a:txBody>
                    <a:bodyPr/>
                    <a:lstStyle/>
                    <a:p>
                      <a:r>
                        <a:rPr lang="en-US" sz="1000" dirty="0">
                          <a:latin typeface="+mj-lt"/>
                        </a:rPr>
                        <a:t>Whether to deploy your driver on the worker nodes (cluster) or locally as an external client (client)</a:t>
                      </a:r>
                    </a:p>
                  </a:txBody>
                  <a:tcPr/>
                </a:tc>
                <a:tc>
                  <a:txBody>
                    <a:bodyPr/>
                    <a:lstStyle/>
                    <a:p>
                      <a:endParaRPr lang="en-US" sz="1000" dirty="0">
                        <a:latin typeface="+mj-lt"/>
                      </a:endParaRPr>
                    </a:p>
                  </a:txBody>
                  <a:tcPr/>
                </a:tc>
                <a:tc>
                  <a:txBody>
                    <a:bodyPr/>
                    <a:lstStyle/>
                    <a:p>
                      <a:r>
                        <a:rPr lang="en-US" sz="1000" dirty="0">
                          <a:latin typeface="+mj-lt"/>
                        </a:rPr>
                        <a:t>client</a:t>
                      </a:r>
                    </a:p>
                  </a:txBody>
                  <a:tcPr/>
                </a:tc>
                <a:extLst>
                  <a:ext uri="{0D108BD9-81ED-4DB2-BD59-A6C34878D82A}">
                    <a16:rowId xmlns:a16="http://schemas.microsoft.com/office/drawing/2014/main" val="10003"/>
                  </a:ext>
                </a:extLst>
              </a:tr>
              <a:tr h="370840">
                <a:tc>
                  <a:txBody>
                    <a:bodyPr/>
                    <a:lstStyle/>
                    <a:p>
                      <a:r>
                        <a:rPr lang="en-US" sz="1000" dirty="0">
                          <a:latin typeface="+mj-lt"/>
                        </a:rPr>
                        <a:t>--</a:t>
                      </a:r>
                      <a:r>
                        <a:rPr lang="en-US" sz="1000" dirty="0" err="1">
                          <a:latin typeface="+mj-lt"/>
                        </a:rPr>
                        <a:t>conf</a:t>
                      </a:r>
                      <a:endParaRPr lang="en-US" sz="1000" dirty="0">
                        <a:latin typeface="+mj-lt"/>
                      </a:endParaRPr>
                    </a:p>
                  </a:txBody>
                  <a:tcPr/>
                </a:tc>
                <a:tc>
                  <a:txBody>
                    <a:bodyPr/>
                    <a:lstStyle/>
                    <a:p>
                      <a:endParaRPr lang="en-US" sz="1000">
                        <a:latin typeface="+mj-lt"/>
                      </a:endParaRPr>
                    </a:p>
                  </a:txBody>
                  <a:tcPr/>
                </a:tc>
                <a:tc>
                  <a:txBody>
                    <a:bodyPr/>
                    <a:lstStyle/>
                    <a:p>
                      <a:endParaRPr lang="en-US" sz="1000">
                        <a:latin typeface="+mj-lt"/>
                      </a:endParaRPr>
                    </a:p>
                  </a:txBody>
                  <a:tcPr/>
                </a:tc>
                <a:tc>
                  <a:txBody>
                    <a:bodyPr/>
                    <a:lstStyle/>
                    <a:p>
                      <a:r>
                        <a:rPr lang="en-US" sz="1000" dirty="0">
                          <a:latin typeface="+mj-lt"/>
                        </a:rPr>
                        <a:t>Arbitrary Spark configuration property in key=value format</a:t>
                      </a:r>
                    </a:p>
                  </a:txBody>
                  <a:tcPr/>
                </a:tc>
                <a:tc>
                  <a:txBody>
                    <a:bodyPr/>
                    <a:lstStyle/>
                    <a:p>
                      <a:r>
                        <a:rPr lang="en-US" sz="1000" dirty="0" err="1">
                          <a:latin typeface="+mj-lt"/>
                        </a:rPr>
                        <a:t>sparkProperties</a:t>
                      </a:r>
                      <a:endParaRPr lang="en-US" sz="1000" dirty="0">
                        <a:latin typeface="+mj-lt"/>
                      </a:endParaRPr>
                    </a:p>
                  </a:txBody>
                  <a:tcPr/>
                </a:tc>
                <a:tc>
                  <a:txBody>
                    <a:bodyPr/>
                    <a:lstStyle/>
                    <a:p>
                      <a:endParaRPr lang="en-US" sz="1000" dirty="0">
                        <a:latin typeface="+mj-lt"/>
                      </a:endParaRPr>
                    </a:p>
                  </a:txBody>
                  <a:tcPr/>
                </a:tc>
                <a:extLst>
                  <a:ext uri="{0D108BD9-81ED-4DB2-BD59-A6C34878D82A}">
                    <a16:rowId xmlns:a16="http://schemas.microsoft.com/office/drawing/2014/main" val="10004"/>
                  </a:ext>
                </a:extLst>
              </a:tr>
              <a:tr h="370840">
                <a:tc>
                  <a:txBody>
                    <a:bodyPr/>
                    <a:lstStyle/>
                    <a:p>
                      <a:r>
                        <a:rPr lang="en-US" sz="1000" dirty="0">
                          <a:latin typeface="+mj-lt"/>
                        </a:rPr>
                        <a:t>application-jar</a:t>
                      </a:r>
                    </a:p>
                  </a:txBody>
                  <a:tcPr/>
                </a:tc>
                <a:tc>
                  <a:txBody>
                    <a:bodyPr/>
                    <a:lstStyle/>
                    <a:p>
                      <a:endParaRPr lang="en-US" sz="1000">
                        <a:latin typeface="+mj-lt"/>
                      </a:endParaRPr>
                    </a:p>
                  </a:txBody>
                  <a:tcPr/>
                </a:tc>
                <a:tc>
                  <a:txBody>
                    <a:bodyPr/>
                    <a:lstStyle/>
                    <a:p>
                      <a:endParaRPr lang="en-US" sz="1000">
                        <a:latin typeface="+mj-lt"/>
                      </a:endParaRPr>
                    </a:p>
                  </a:txBody>
                  <a:tcPr/>
                </a:tc>
                <a:tc>
                  <a:txBody>
                    <a:bodyPr/>
                    <a:lstStyle/>
                    <a:p>
                      <a:r>
                        <a:rPr lang="en-US" sz="1000" dirty="0">
                          <a:latin typeface="+mj-lt"/>
                        </a:rPr>
                        <a:t>Path to a bundled jar including your application and all dependencies. The URL must be globally visible inside of your cluster, for instance, an hdfs:// path or a file:// path that is present on all nodes</a:t>
                      </a:r>
                    </a:p>
                  </a:txBody>
                  <a:tcPr/>
                </a:tc>
                <a:tc>
                  <a:txBody>
                    <a:bodyPr/>
                    <a:lstStyle/>
                    <a:p>
                      <a:endParaRPr lang="en-US" sz="1000">
                        <a:latin typeface="+mj-lt"/>
                      </a:endParaRPr>
                    </a:p>
                  </a:txBody>
                  <a:tcPr/>
                </a:tc>
                <a:tc>
                  <a:txBody>
                    <a:bodyPr/>
                    <a:lstStyle/>
                    <a:p>
                      <a:endParaRPr lang="en-US" sz="1000">
                        <a:latin typeface="+mj-lt"/>
                      </a:endParaRPr>
                    </a:p>
                  </a:txBody>
                  <a:tcPr/>
                </a:tc>
                <a:extLst>
                  <a:ext uri="{0D108BD9-81ED-4DB2-BD59-A6C34878D82A}">
                    <a16:rowId xmlns:a16="http://schemas.microsoft.com/office/drawing/2014/main" val="10005"/>
                  </a:ext>
                </a:extLst>
              </a:tr>
              <a:tr h="370840">
                <a:tc>
                  <a:txBody>
                    <a:bodyPr/>
                    <a:lstStyle/>
                    <a:p>
                      <a:r>
                        <a:rPr lang="en-US" sz="1000" dirty="0">
                          <a:latin typeface="+mj-lt"/>
                        </a:rPr>
                        <a:t>application-arguments</a:t>
                      </a:r>
                    </a:p>
                  </a:txBody>
                  <a:tcPr/>
                </a:tc>
                <a:tc>
                  <a:txBody>
                    <a:bodyPr/>
                    <a:lstStyle/>
                    <a:p>
                      <a:endParaRPr lang="en-US" sz="1000">
                        <a:latin typeface="+mj-lt"/>
                      </a:endParaRPr>
                    </a:p>
                  </a:txBody>
                  <a:tcPr/>
                </a:tc>
                <a:tc>
                  <a:txBody>
                    <a:bodyPr/>
                    <a:lstStyle/>
                    <a:p>
                      <a:endParaRPr lang="en-US" sz="1000">
                        <a:latin typeface="+mj-lt"/>
                      </a:endParaRPr>
                    </a:p>
                  </a:txBody>
                  <a:tcPr/>
                </a:tc>
                <a:tc>
                  <a:txBody>
                    <a:bodyPr/>
                    <a:lstStyle/>
                    <a:p>
                      <a:r>
                        <a:rPr lang="en-US" sz="1000" dirty="0">
                          <a:latin typeface="+mj-lt"/>
                        </a:rPr>
                        <a:t>Arguments passed to the main method of your main class, if any</a:t>
                      </a:r>
                    </a:p>
                  </a:txBody>
                  <a:tcPr/>
                </a:tc>
                <a:tc>
                  <a:txBody>
                    <a:bodyPr/>
                    <a:lstStyle/>
                    <a:p>
                      <a:endParaRPr lang="en-US" sz="1000">
                        <a:latin typeface="+mj-lt"/>
                      </a:endParaRPr>
                    </a:p>
                  </a:txBody>
                  <a:tcPr/>
                </a:tc>
                <a:tc>
                  <a:txBody>
                    <a:bodyPr/>
                    <a:lstStyle/>
                    <a:p>
                      <a:endParaRPr lang="en-US" sz="1000" dirty="0">
                        <a:latin typeface="+mj-lt"/>
                      </a:endParaRPr>
                    </a:p>
                  </a:txBody>
                  <a:tcPr/>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4"/>
          </p:nvPr>
        </p:nvSpPr>
        <p:spPr/>
        <p:txBody>
          <a:bodyPr/>
          <a:lstStyle/>
          <a:p>
            <a:fld id="{3A707DD9-E92B-45E8-BE0A-E6B2EDF345EB}" type="slidenum">
              <a:rPr lang="en-US" smtClean="0"/>
              <a:pPr/>
              <a:t>36</a:t>
            </a:fld>
            <a:endParaRPr lang="en-US" dirty="0"/>
          </a:p>
        </p:txBody>
      </p:sp>
    </p:spTree>
    <p:extLst>
      <p:ext uri="{BB962C8B-B14F-4D97-AF65-F5344CB8AC3E}">
        <p14:creationId xmlns:p14="http://schemas.microsoft.com/office/powerpoint/2010/main" val="3831518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Spark Submit Command Line Options</a:t>
            </a:r>
          </a:p>
        </p:txBody>
      </p:sp>
      <p:graphicFrame>
        <p:nvGraphicFramePr>
          <p:cNvPr id="8" name="Content Placeholder 7"/>
          <p:cNvGraphicFramePr>
            <a:graphicFrameLocks noGrp="1"/>
          </p:cNvGraphicFramePr>
          <p:nvPr>
            <p:ph sz="quarter" idx="10"/>
            <p:extLst>
              <p:ext uri="{D42A27DB-BD31-4B8C-83A1-F6EECF244321}">
                <p14:modId xmlns:p14="http://schemas.microsoft.com/office/powerpoint/2010/main" val="1301962184"/>
              </p:ext>
            </p:extLst>
          </p:nvPr>
        </p:nvGraphicFramePr>
        <p:xfrm>
          <a:off x="360364" y="638875"/>
          <a:ext cx="8429628" cy="4079240"/>
        </p:xfrm>
        <a:graphic>
          <a:graphicData uri="http://schemas.openxmlformats.org/drawingml/2006/table">
            <a:tbl>
              <a:tblPr firstRow="1" bandRow="1">
                <a:tableStyleId>{5C22544A-7EE6-4342-B048-85BDC9FD1C3A}</a:tableStyleId>
              </a:tblPr>
              <a:tblGrid>
                <a:gridCol w="1342919">
                  <a:extLst>
                    <a:ext uri="{9D8B030D-6E8A-4147-A177-3AD203B41FA5}">
                      <a16:colId xmlns:a16="http://schemas.microsoft.com/office/drawing/2014/main" val="20000"/>
                    </a:ext>
                  </a:extLst>
                </a:gridCol>
                <a:gridCol w="1571413">
                  <a:extLst>
                    <a:ext uri="{9D8B030D-6E8A-4147-A177-3AD203B41FA5}">
                      <a16:colId xmlns:a16="http://schemas.microsoft.com/office/drawing/2014/main" val="20001"/>
                    </a:ext>
                  </a:extLst>
                </a:gridCol>
                <a:gridCol w="1598507">
                  <a:extLst>
                    <a:ext uri="{9D8B030D-6E8A-4147-A177-3AD203B41FA5}">
                      <a16:colId xmlns:a16="http://schemas.microsoft.com/office/drawing/2014/main" val="20002"/>
                    </a:ext>
                  </a:extLst>
                </a:gridCol>
                <a:gridCol w="2052320">
                  <a:extLst>
                    <a:ext uri="{9D8B030D-6E8A-4147-A177-3AD203B41FA5}">
                      <a16:colId xmlns:a16="http://schemas.microsoft.com/office/drawing/2014/main" val="20003"/>
                    </a:ext>
                  </a:extLst>
                </a:gridCol>
                <a:gridCol w="1273386">
                  <a:extLst>
                    <a:ext uri="{9D8B030D-6E8A-4147-A177-3AD203B41FA5}">
                      <a16:colId xmlns:a16="http://schemas.microsoft.com/office/drawing/2014/main" val="20004"/>
                    </a:ext>
                  </a:extLst>
                </a:gridCol>
                <a:gridCol w="591083">
                  <a:extLst>
                    <a:ext uri="{9D8B030D-6E8A-4147-A177-3AD203B41FA5}">
                      <a16:colId xmlns:a16="http://schemas.microsoft.com/office/drawing/2014/main" val="20005"/>
                    </a:ext>
                  </a:extLst>
                </a:gridCol>
              </a:tblGrid>
              <a:tr h="370840">
                <a:tc>
                  <a:txBody>
                    <a:bodyPr/>
                    <a:lstStyle/>
                    <a:p>
                      <a:r>
                        <a:rPr lang="en-US" sz="900">
                          <a:latin typeface="+mj-lt"/>
                        </a:rPr>
                        <a:t>CLI option</a:t>
                      </a:r>
                      <a:endParaRPr lang="en-US" sz="900" dirty="0">
                        <a:latin typeface="+mj-lt"/>
                      </a:endParaRPr>
                    </a:p>
                  </a:txBody>
                  <a:tcPr/>
                </a:tc>
                <a:tc>
                  <a:txBody>
                    <a:bodyPr/>
                    <a:lstStyle/>
                    <a:p>
                      <a:r>
                        <a:rPr lang="en-US" sz="900">
                          <a:latin typeface="+mj-lt"/>
                        </a:rPr>
                        <a:t>Spark property</a:t>
                      </a:r>
                      <a:endParaRPr lang="en-US" sz="900" dirty="0">
                        <a:latin typeface="+mj-lt"/>
                      </a:endParaRPr>
                    </a:p>
                  </a:txBody>
                  <a:tcPr/>
                </a:tc>
                <a:tc>
                  <a:txBody>
                    <a:bodyPr/>
                    <a:lstStyle/>
                    <a:p>
                      <a:r>
                        <a:rPr lang="en-US" sz="900">
                          <a:latin typeface="+mj-lt"/>
                        </a:rPr>
                        <a:t>Environment variable</a:t>
                      </a:r>
                      <a:endParaRPr lang="en-US" sz="900" dirty="0">
                        <a:latin typeface="+mj-lt"/>
                      </a:endParaRPr>
                    </a:p>
                  </a:txBody>
                  <a:tcPr/>
                </a:tc>
                <a:tc>
                  <a:txBody>
                    <a:bodyPr/>
                    <a:lstStyle/>
                    <a:p>
                      <a:r>
                        <a:rPr lang="en-US" sz="900">
                          <a:latin typeface="+mj-lt"/>
                        </a:rPr>
                        <a:t>Description</a:t>
                      </a:r>
                      <a:endParaRPr lang="en-US" sz="900" dirty="0">
                        <a:latin typeface="+mj-lt"/>
                      </a:endParaRPr>
                    </a:p>
                  </a:txBody>
                  <a:tcPr/>
                </a:tc>
                <a:tc>
                  <a:txBody>
                    <a:bodyPr/>
                    <a:lstStyle/>
                    <a:p>
                      <a:r>
                        <a:rPr lang="en-US" sz="900">
                          <a:latin typeface="+mj-lt"/>
                        </a:rPr>
                        <a:t>Internal property</a:t>
                      </a:r>
                      <a:endParaRPr lang="en-US" sz="900" dirty="0">
                        <a:latin typeface="+mj-lt"/>
                      </a:endParaRPr>
                    </a:p>
                  </a:txBody>
                  <a:tcPr/>
                </a:tc>
                <a:tc>
                  <a:txBody>
                    <a:bodyPr/>
                    <a:lstStyle/>
                    <a:p>
                      <a:r>
                        <a:rPr lang="en-US" sz="900">
                          <a:latin typeface="+mj-lt"/>
                        </a:rPr>
                        <a:t>default</a:t>
                      </a:r>
                      <a:endParaRPr lang="en-US" sz="900" dirty="0">
                        <a:latin typeface="+mj-lt"/>
                      </a:endParaRPr>
                    </a:p>
                  </a:txBody>
                  <a:tcPr/>
                </a:tc>
                <a:extLst>
                  <a:ext uri="{0D108BD9-81ED-4DB2-BD59-A6C34878D82A}">
                    <a16:rowId xmlns:a16="http://schemas.microsoft.com/office/drawing/2014/main" val="10000"/>
                  </a:ext>
                </a:extLst>
              </a:tr>
              <a:tr h="370840">
                <a:tc>
                  <a:txBody>
                    <a:bodyPr/>
                    <a:lstStyle/>
                    <a:p>
                      <a:r>
                        <a:rPr lang="en-US" sz="900" b="0" i="0" u="none" strike="noStrike" kern="1200" baseline="0">
                          <a:solidFill>
                            <a:schemeClr val="dk1"/>
                          </a:solidFill>
                          <a:latin typeface="+mj-lt"/>
                          <a:ea typeface="+mn-ea"/>
                          <a:cs typeface="+mn-cs"/>
                        </a:rPr>
                        <a:t>--executor-memory</a:t>
                      </a:r>
                      <a:endParaRPr lang="en-US" sz="900" dirty="0">
                        <a:latin typeface="+mj-lt"/>
                      </a:endParaRPr>
                    </a:p>
                  </a:txBody>
                  <a:tcPr/>
                </a:tc>
                <a:tc>
                  <a:txBody>
                    <a:bodyPr/>
                    <a:lstStyle/>
                    <a:p>
                      <a:r>
                        <a:rPr lang="en-US" sz="900" dirty="0" err="1">
                          <a:latin typeface="+mj-lt"/>
                        </a:rPr>
                        <a:t>spark.executor.memory</a:t>
                      </a:r>
                      <a:endParaRPr lang="en-US" sz="900" dirty="0">
                        <a:latin typeface="+mj-lt"/>
                      </a:endParaRPr>
                    </a:p>
                  </a:txBody>
                  <a:tcPr/>
                </a:tc>
                <a:tc>
                  <a:txBody>
                    <a:bodyPr/>
                    <a:lstStyle/>
                    <a:p>
                      <a:r>
                        <a:rPr lang="en-US" sz="900">
                          <a:latin typeface="+mj-lt"/>
                        </a:rPr>
                        <a:t>SPARK_EXECUTOR_MEMORY</a:t>
                      </a:r>
                      <a:endParaRPr lang="en-US" sz="900" dirty="0">
                        <a:latin typeface="+mj-lt"/>
                      </a:endParaRP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900" dirty="0">
                          <a:latin typeface="+mj-lt"/>
                        </a:rPr>
                        <a:t>An executor’s memory</a:t>
                      </a:r>
                    </a:p>
                  </a:txBody>
                  <a:tcPr anchor="ctr"/>
                </a:tc>
                <a:tc>
                  <a:txBody>
                    <a:bodyPr/>
                    <a:lstStyle/>
                    <a:p>
                      <a:r>
                        <a:rPr lang="en-US" sz="900">
                          <a:latin typeface="+mj-lt"/>
                        </a:rPr>
                        <a:t>executorMemory</a:t>
                      </a:r>
                      <a:endParaRPr lang="en-US" sz="900" dirty="0">
                        <a:latin typeface="+mj-lt"/>
                      </a:endParaRPr>
                    </a:p>
                  </a:txBody>
                  <a:tcPr anchor="ctr"/>
                </a:tc>
                <a:tc>
                  <a:txBody>
                    <a:bodyPr/>
                    <a:lstStyle/>
                    <a:p>
                      <a:r>
                        <a:rPr lang="en-US" sz="900" b="0" i="0" u="none" strike="noStrike" kern="1200" baseline="0">
                          <a:solidFill>
                            <a:schemeClr val="dk1"/>
                          </a:solidFill>
                          <a:latin typeface="+mj-lt"/>
                          <a:ea typeface="+mn-ea"/>
                          <a:cs typeface="+mn-cs"/>
                        </a:rPr>
                        <a:t>512m</a:t>
                      </a:r>
                      <a:endParaRPr lang="en-US" sz="900" dirty="0">
                        <a:latin typeface="+mj-lt"/>
                      </a:endParaRPr>
                    </a:p>
                  </a:txBody>
                  <a:tcPr/>
                </a:tc>
                <a:extLst>
                  <a:ext uri="{0D108BD9-81ED-4DB2-BD59-A6C34878D82A}">
                    <a16:rowId xmlns:a16="http://schemas.microsoft.com/office/drawing/2014/main" val="10001"/>
                  </a:ext>
                </a:extLst>
              </a:tr>
              <a:tr h="370840">
                <a:tc>
                  <a:txBody>
                    <a:bodyPr/>
                    <a:lstStyle/>
                    <a:p>
                      <a:r>
                        <a:rPr lang="en-US" sz="900" dirty="0">
                          <a:latin typeface="+mj-lt"/>
                        </a:rPr>
                        <a:t>--</a:t>
                      </a:r>
                      <a:r>
                        <a:rPr lang="en-US" sz="900" b="0" i="0" u="none" strike="noStrike" kern="1200" baseline="0" dirty="0">
                          <a:solidFill>
                            <a:schemeClr val="dk1"/>
                          </a:solidFill>
                          <a:latin typeface="+mj-lt"/>
                          <a:ea typeface="+mn-ea"/>
                          <a:cs typeface="+mn-cs"/>
                        </a:rPr>
                        <a:t>executor-cores</a:t>
                      </a:r>
                      <a:endParaRPr lang="en-US" sz="900" dirty="0">
                        <a:latin typeface="+mj-lt"/>
                      </a:endParaRPr>
                    </a:p>
                  </a:txBody>
                  <a:tcPr/>
                </a:tc>
                <a:tc>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900">
                          <a:latin typeface="+mj-lt"/>
                        </a:rPr>
                        <a:t>spark.executor.cores</a:t>
                      </a:r>
                      <a:endParaRPr lang="en-US" sz="900" dirty="0">
                        <a:latin typeface="+mj-lt"/>
                      </a:endParaRPr>
                    </a:p>
                  </a:txBody>
                  <a:tcPr/>
                </a:tc>
                <a:tc>
                  <a:txBody>
                    <a:bodyPr/>
                    <a:lstStyle/>
                    <a:p>
                      <a:r>
                        <a:rPr lang="en-US" sz="900">
                          <a:latin typeface="+mj-lt"/>
                        </a:rPr>
                        <a:t>SPARK_EXECUTOR_CORES</a:t>
                      </a:r>
                      <a:endParaRPr lang="en-US" sz="900" dirty="0">
                        <a:latin typeface="+mj-lt"/>
                      </a:endParaRPr>
                    </a:p>
                  </a:txBody>
                  <a:tcPr/>
                </a:tc>
                <a:tc>
                  <a:txBody>
                    <a:bodyPr/>
                    <a:lstStyle/>
                    <a:p>
                      <a:r>
                        <a:rPr lang="en-US" sz="900">
                          <a:latin typeface="+mj-lt"/>
                        </a:rPr>
                        <a:t>The number of executor CPU cores</a:t>
                      </a:r>
                      <a:endParaRPr lang="en-US" sz="900" dirty="0">
                        <a:latin typeface="+mj-lt"/>
                      </a:endParaRPr>
                    </a:p>
                  </a:txBody>
                  <a:tcPr/>
                </a:tc>
                <a:tc>
                  <a:txBody>
                    <a:bodyPr/>
                    <a:lstStyle/>
                    <a:p>
                      <a:r>
                        <a:rPr lang="en-US" sz="900">
                          <a:latin typeface="+mj-lt"/>
                        </a:rPr>
                        <a:t>executorCores</a:t>
                      </a:r>
                      <a:endParaRPr lang="en-US" sz="900" dirty="0">
                        <a:latin typeface="+mj-lt"/>
                      </a:endParaRPr>
                    </a:p>
                  </a:txBody>
                  <a:tcPr/>
                </a:tc>
                <a:tc>
                  <a:txBody>
                    <a:bodyPr/>
                    <a:lstStyle/>
                    <a:p>
                      <a:r>
                        <a:rPr lang="en-US" sz="900">
                          <a:latin typeface="+mj-lt"/>
                        </a:rPr>
                        <a:t>1</a:t>
                      </a:r>
                      <a:endParaRPr lang="en-US" sz="900" dirty="0">
                        <a:latin typeface="+mj-lt"/>
                      </a:endParaRPr>
                    </a:p>
                  </a:txBody>
                  <a:tcPr/>
                </a:tc>
                <a:extLst>
                  <a:ext uri="{0D108BD9-81ED-4DB2-BD59-A6C34878D82A}">
                    <a16:rowId xmlns:a16="http://schemas.microsoft.com/office/drawing/2014/main" val="10002"/>
                  </a:ext>
                </a:extLst>
              </a:tr>
              <a:tr h="370840">
                <a:tc>
                  <a:txBody>
                    <a:bodyPr/>
                    <a:lstStyle/>
                    <a:p>
                      <a:r>
                        <a:rPr lang="en-US" sz="900">
                          <a:latin typeface="+mj-lt"/>
                        </a:rPr>
                        <a:t>--</a:t>
                      </a:r>
                      <a:r>
                        <a:rPr lang="en-US" sz="900" b="0" i="0" u="none" strike="noStrike" kern="1200" baseline="0">
                          <a:solidFill>
                            <a:schemeClr val="dk1"/>
                          </a:solidFill>
                          <a:latin typeface="+mj-lt"/>
                          <a:ea typeface="+mn-ea"/>
                          <a:cs typeface="+mn-cs"/>
                        </a:rPr>
                        <a:t>total-executor-cores</a:t>
                      </a:r>
                      <a:endParaRPr lang="en-US" sz="900" dirty="0">
                        <a:latin typeface="+mj-lt"/>
                      </a:endParaRPr>
                    </a:p>
                  </a:txBody>
                  <a:tcPr/>
                </a:tc>
                <a:tc>
                  <a:txBody>
                    <a:bodyPr/>
                    <a:lstStyle/>
                    <a:p>
                      <a:r>
                        <a:rPr lang="en-US" sz="900">
                          <a:latin typeface="+mj-lt"/>
                        </a:rPr>
                        <a:t>spark.cores.max</a:t>
                      </a:r>
                      <a:endParaRPr lang="en-US" sz="900" dirty="0">
                        <a:latin typeface="+mj-lt"/>
                      </a:endParaRPr>
                    </a:p>
                  </a:txBody>
                  <a:tcPr/>
                </a:tc>
                <a:tc>
                  <a:txBody>
                    <a:bodyPr/>
                    <a:lstStyle/>
                    <a:p>
                      <a:endParaRPr lang="en-US" sz="900" dirty="0">
                        <a:latin typeface="+mj-lt"/>
                      </a:endParaRPr>
                    </a:p>
                  </a:txBody>
                  <a:tcPr/>
                </a:tc>
                <a:tc>
                  <a:txBody>
                    <a:bodyPr/>
                    <a:lstStyle/>
                    <a:p>
                      <a:endParaRPr lang="en-US" sz="900" dirty="0">
                        <a:latin typeface="+mj-lt"/>
                      </a:endParaRPr>
                    </a:p>
                  </a:txBody>
                  <a:tcPr/>
                </a:tc>
                <a:tc>
                  <a:txBody>
                    <a:bodyPr/>
                    <a:lstStyle/>
                    <a:p>
                      <a:r>
                        <a:rPr lang="en-US" sz="900">
                          <a:latin typeface="+mj-lt"/>
                        </a:rPr>
                        <a:t>totalExecutorCores</a:t>
                      </a:r>
                      <a:endParaRPr lang="en-US" sz="900" dirty="0">
                        <a:latin typeface="+mj-lt"/>
                      </a:endParaRPr>
                    </a:p>
                  </a:txBody>
                  <a:tcPr/>
                </a:tc>
                <a:tc>
                  <a:txBody>
                    <a:bodyPr/>
                    <a:lstStyle/>
                    <a:p>
                      <a:r>
                        <a:rPr lang="en-US" sz="900">
                          <a:latin typeface="+mj-lt"/>
                        </a:rPr>
                        <a:t>none</a:t>
                      </a:r>
                      <a:endParaRPr lang="en-US" sz="900" dirty="0">
                        <a:latin typeface="+mj-lt"/>
                      </a:endParaRPr>
                    </a:p>
                  </a:txBody>
                  <a:tcPr/>
                </a:tc>
                <a:extLst>
                  <a:ext uri="{0D108BD9-81ED-4DB2-BD59-A6C34878D82A}">
                    <a16:rowId xmlns:a16="http://schemas.microsoft.com/office/drawing/2014/main" val="10003"/>
                  </a:ext>
                </a:extLst>
              </a:tr>
              <a:tr h="370840">
                <a:tc>
                  <a:txBody>
                    <a:bodyPr/>
                    <a:lstStyle/>
                    <a:p>
                      <a:r>
                        <a:rPr lang="en-US" sz="900">
                          <a:latin typeface="+mj-lt"/>
                        </a:rPr>
                        <a:t>--driver-memory</a:t>
                      </a:r>
                      <a:endParaRPr lang="en-US" sz="900" dirty="0">
                        <a:latin typeface="+mj-lt"/>
                      </a:endParaRPr>
                    </a:p>
                  </a:txBody>
                  <a:tcPr/>
                </a:tc>
                <a:tc>
                  <a:txBody>
                    <a:bodyPr/>
                    <a:lstStyle/>
                    <a:p>
                      <a:r>
                        <a:rPr lang="en-US" sz="900">
                          <a:latin typeface="+mj-lt"/>
                        </a:rPr>
                        <a:t>spark.driver.memory</a:t>
                      </a:r>
                      <a:endParaRPr lang="en-US" sz="900" dirty="0">
                        <a:latin typeface="+mj-lt"/>
                      </a:endParaRPr>
                    </a:p>
                  </a:txBody>
                  <a:tcPr/>
                </a:tc>
                <a:tc>
                  <a:txBody>
                    <a:bodyPr/>
                    <a:lstStyle/>
                    <a:p>
                      <a:r>
                        <a:rPr lang="en-US" sz="900">
                          <a:latin typeface="+mj-lt"/>
                        </a:rPr>
                        <a:t>SPARK_DRIVER_MEMORY</a:t>
                      </a:r>
                      <a:endParaRPr lang="en-US" sz="900" dirty="0">
                        <a:latin typeface="+mj-lt"/>
                      </a:endParaRPr>
                    </a:p>
                  </a:txBody>
                  <a:tcPr/>
                </a:tc>
                <a:tc>
                  <a:txBody>
                    <a:bodyPr/>
                    <a:lstStyle/>
                    <a:p>
                      <a:r>
                        <a:rPr lang="en-US" sz="900">
                          <a:latin typeface="+mj-lt"/>
                        </a:rPr>
                        <a:t>The driver’s memory</a:t>
                      </a:r>
                      <a:endParaRPr lang="en-US" sz="900" dirty="0">
                        <a:latin typeface="+mj-lt"/>
                      </a:endParaRPr>
                    </a:p>
                  </a:txBody>
                  <a:tcPr/>
                </a:tc>
                <a:tc>
                  <a:txBody>
                    <a:bodyPr/>
                    <a:lstStyle/>
                    <a:p>
                      <a:r>
                        <a:rPr lang="en-US" sz="900">
                          <a:latin typeface="+mj-lt"/>
                        </a:rPr>
                        <a:t>driverMemory</a:t>
                      </a:r>
                      <a:endParaRPr lang="en-US" sz="900" dirty="0">
                        <a:latin typeface="+mj-lt"/>
                      </a:endParaRPr>
                    </a:p>
                  </a:txBody>
                  <a:tcPr/>
                </a:tc>
                <a:tc>
                  <a:txBody>
                    <a:bodyPr/>
                    <a:lstStyle/>
                    <a:p>
                      <a:endParaRPr lang="en-US" sz="900" dirty="0">
                        <a:latin typeface="+mj-lt"/>
                      </a:endParaRPr>
                    </a:p>
                  </a:txBody>
                  <a:tcPr/>
                </a:tc>
                <a:extLst>
                  <a:ext uri="{0D108BD9-81ED-4DB2-BD59-A6C34878D82A}">
                    <a16:rowId xmlns:a16="http://schemas.microsoft.com/office/drawing/2014/main" val="10004"/>
                  </a:ext>
                </a:extLst>
              </a:tr>
              <a:tr h="370840">
                <a:tc>
                  <a:txBody>
                    <a:bodyPr/>
                    <a:lstStyle/>
                    <a:p>
                      <a:r>
                        <a:rPr lang="en-US" sz="900">
                          <a:latin typeface="+mj-lt"/>
                        </a:rPr>
                        <a:t>--driver-cores</a:t>
                      </a:r>
                      <a:endParaRPr lang="en-US" sz="900" dirty="0">
                        <a:latin typeface="+mj-lt"/>
                      </a:endParaRPr>
                    </a:p>
                  </a:txBody>
                  <a:tcPr/>
                </a:tc>
                <a:tc>
                  <a:txBody>
                    <a:bodyPr/>
                    <a:lstStyle/>
                    <a:p>
                      <a:r>
                        <a:rPr lang="en-US" sz="900">
                          <a:latin typeface="+mj-lt"/>
                        </a:rPr>
                        <a:t>spark.driver.cores</a:t>
                      </a:r>
                      <a:endParaRPr lang="en-US" sz="900" dirty="0">
                        <a:latin typeface="+mj-lt"/>
                      </a:endParaRPr>
                    </a:p>
                  </a:txBody>
                  <a:tcPr/>
                </a:tc>
                <a:tc>
                  <a:txBody>
                    <a:bodyPr/>
                    <a:lstStyle/>
                    <a:p>
                      <a:endParaRPr lang="en-US" sz="900" dirty="0">
                        <a:latin typeface="+mj-lt"/>
                      </a:endParaRPr>
                    </a:p>
                  </a:txBody>
                  <a:tcPr/>
                </a:tc>
                <a:tc>
                  <a:txBody>
                    <a:bodyPr/>
                    <a:lstStyle/>
                    <a:p>
                      <a:endParaRPr lang="en-US" sz="900" dirty="0">
                        <a:latin typeface="+mj-lt"/>
                      </a:endParaRPr>
                    </a:p>
                  </a:txBody>
                  <a:tcPr/>
                </a:tc>
                <a:tc>
                  <a:txBody>
                    <a:bodyPr/>
                    <a:lstStyle/>
                    <a:p>
                      <a:r>
                        <a:rPr lang="en-US" sz="900">
                          <a:latin typeface="+mj-lt"/>
                        </a:rPr>
                        <a:t>driverCores</a:t>
                      </a:r>
                      <a:endParaRPr lang="en-US" sz="900" dirty="0">
                        <a:latin typeface="+mj-lt"/>
                      </a:endParaRPr>
                    </a:p>
                  </a:txBody>
                  <a:tcPr/>
                </a:tc>
                <a:tc>
                  <a:txBody>
                    <a:bodyPr/>
                    <a:lstStyle/>
                    <a:p>
                      <a:endParaRPr lang="en-US" sz="900" dirty="0">
                        <a:latin typeface="+mj-lt"/>
                      </a:endParaRPr>
                    </a:p>
                  </a:txBody>
                  <a:tcPr/>
                </a:tc>
                <a:extLst>
                  <a:ext uri="{0D108BD9-81ED-4DB2-BD59-A6C34878D82A}">
                    <a16:rowId xmlns:a16="http://schemas.microsoft.com/office/drawing/2014/main" val="10005"/>
                  </a:ext>
                </a:extLst>
              </a:tr>
              <a:tr h="370840">
                <a:tc>
                  <a:txBody>
                    <a:bodyPr/>
                    <a:lstStyle/>
                    <a:p>
                      <a:r>
                        <a:rPr lang="en-US" sz="900">
                          <a:latin typeface="+mj-lt"/>
                        </a:rPr>
                        <a:t>--driver-java-options</a:t>
                      </a:r>
                      <a:endParaRPr lang="en-US" sz="900" dirty="0">
                        <a:latin typeface="+mj-lt"/>
                      </a:endParaRPr>
                    </a:p>
                  </a:txBody>
                  <a:tcPr/>
                </a:tc>
                <a:tc>
                  <a:txBody>
                    <a:bodyPr/>
                    <a:lstStyle/>
                    <a:p>
                      <a:r>
                        <a:rPr lang="en-US" sz="900">
                          <a:latin typeface="+mj-lt"/>
                        </a:rPr>
                        <a:t>spark.driver.extraJavaOptions</a:t>
                      </a:r>
                      <a:endParaRPr lang="en-US" sz="900" dirty="0">
                        <a:latin typeface="+mj-lt"/>
                      </a:endParaRPr>
                    </a:p>
                  </a:txBody>
                  <a:tcPr/>
                </a:tc>
                <a:tc>
                  <a:txBody>
                    <a:bodyPr/>
                    <a:lstStyle/>
                    <a:p>
                      <a:endParaRPr lang="en-US" sz="900">
                        <a:latin typeface="+mj-lt"/>
                      </a:endParaRPr>
                    </a:p>
                  </a:txBody>
                  <a:tcPr/>
                </a:tc>
                <a:tc>
                  <a:txBody>
                    <a:bodyPr/>
                    <a:lstStyle/>
                    <a:p>
                      <a:r>
                        <a:rPr lang="en-US" sz="900">
                          <a:latin typeface="+mj-lt"/>
                        </a:rPr>
                        <a:t>The driver’s JVM options</a:t>
                      </a:r>
                      <a:endParaRPr lang="en-US" sz="900" dirty="0">
                        <a:latin typeface="+mj-lt"/>
                      </a:endParaRPr>
                    </a:p>
                  </a:txBody>
                  <a:tcPr/>
                </a:tc>
                <a:tc>
                  <a:txBody>
                    <a:bodyPr/>
                    <a:lstStyle/>
                    <a:p>
                      <a:r>
                        <a:rPr lang="en-US" sz="900">
                          <a:latin typeface="+mj-lt"/>
                        </a:rPr>
                        <a:t>driverExtraJavaOptions</a:t>
                      </a:r>
                      <a:endParaRPr lang="en-US" sz="900" dirty="0">
                        <a:latin typeface="+mj-lt"/>
                      </a:endParaRPr>
                    </a:p>
                  </a:txBody>
                  <a:tcPr/>
                </a:tc>
                <a:tc>
                  <a:txBody>
                    <a:bodyPr/>
                    <a:lstStyle/>
                    <a:p>
                      <a:endParaRPr lang="en-US" sz="900" dirty="0">
                        <a:latin typeface="+mj-lt"/>
                      </a:endParaRPr>
                    </a:p>
                  </a:txBody>
                  <a:tcPr/>
                </a:tc>
                <a:extLst>
                  <a:ext uri="{0D108BD9-81ED-4DB2-BD59-A6C34878D82A}">
                    <a16:rowId xmlns:a16="http://schemas.microsoft.com/office/drawing/2014/main" val="10006"/>
                  </a:ext>
                </a:extLst>
              </a:tr>
              <a:tr h="370840">
                <a:tc>
                  <a:txBody>
                    <a:bodyPr/>
                    <a:lstStyle/>
                    <a:p>
                      <a:r>
                        <a:rPr lang="en-US" sz="900">
                          <a:latin typeface="+mj-lt"/>
                        </a:rPr>
                        <a:t>--files</a:t>
                      </a:r>
                      <a:endParaRPr lang="en-US" sz="900" dirty="0">
                        <a:latin typeface="+mj-lt"/>
                      </a:endParaRPr>
                    </a:p>
                  </a:txBody>
                  <a:tcPr/>
                </a:tc>
                <a:tc>
                  <a:txBody>
                    <a:bodyPr/>
                    <a:lstStyle/>
                    <a:p>
                      <a:r>
                        <a:rPr lang="en-US" sz="900">
                          <a:latin typeface="+mj-lt"/>
                        </a:rPr>
                        <a:t>spark.files</a:t>
                      </a:r>
                      <a:endParaRPr lang="en-US" sz="900" dirty="0">
                        <a:latin typeface="+mj-lt"/>
                      </a:endParaRPr>
                    </a:p>
                  </a:txBody>
                  <a:tcPr/>
                </a:tc>
                <a:tc>
                  <a:txBody>
                    <a:bodyPr/>
                    <a:lstStyle/>
                    <a:p>
                      <a:endParaRPr lang="en-US" sz="900">
                        <a:latin typeface="+mj-lt"/>
                      </a:endParaRPr>
                    </a:p>
                  </a:txBody>
                  <a:tcPr/>
                </a:tc>
                <a:tc>
                  <a:txBody>
                    <a:bodyPr/>
                    <a:lstStyle/>
                    <a:p>
                      <a:endParaRPr lang="en-US" sz="900" dirty="0">
                        <a:latin typeface="+mj-lt"/>
                      </a:endParaRPr>
                    </a:p>
                  </a:txBody>
                  <a:tcPr/>
                </a:tc>
                <a:tc>
                  <a:txBody>
                    <a:bodyPr/>
                    <a:lstStyle/>
                    <a:p>
                      <a:r>
                        <a:rPr lang="en-US" sz="900">
                          <a:latin typeface="+mj-lt"/>
                        </a:rPr>
                        <a:t>files</a:t>
                      </a:r>
                      <a:endParaRPr lang="en-US" sz="900" dirty="0">
                        <a:latin typeface="+mj-lt"/>
                      </a:endParaRPr>
                    </a:p>
                  </a:txBody>
                  <a:tcPr/>
                </a:tc>
                <a:tc>
                  <a:txBody>
                    <a:bodyPr/>
                    <a:lstStyle/>
                    <a:p>
                      <a:endParaRPr lang="en-US" sz="900" dirty="0">
                        <a:latin typeface="+mj-lt"/>
                      </a:endParaRPr>
                    </a:p>
                  </a:txBody>
                  <a:tcPr/>
                </a:tc>
                <a:extLst>
                  <a:ext uri="{0D108BD9-81ED-4DB2-BD59-A6C34878D82A}">
                    <a16:rowId xmlns:a16="http://schemas.microsoft.com/office/drawing/2014/main" val="10007"/>
                  </a:ext>
                </a:extLst>
              </a:tr>
              <a:tr h="370840">
                <a:tc>
                  <a:txBody>
                    <a:bodyPr/>
                    <a:lstStyle/>
                    <a:p>
                      <a:r>
                        <a:rPr lang="en-US" sz="900">
                          <a:latin typeface="+mj-lt"/>
                        </a:rPr>
                        <a:t>--verbose</a:t>
                      </a:r>
                      <a:endParaRPr lang="en-US" sz="900" dirty="0">
                        <a:latin typeface="+mj-lt"/>
                      </a:endParaRPr>
                    </a:p>
                  </a:txBody>
                  <a:tcPr/>
                </a:tc>
                <a:tc>
                  <a:txBody>
                    <a:bodyPr/>
                    <a:lstStyle/>
                    <a:p>
                      <a:endParaRPr lang="en-US" sz="900" dirty="0">
                        <a:latin typeface="+mj-lt"/>
                      </a:endParaRPr>
                    </a:p>
                  </a:txBody>
                  <a:tcPr/>
                </a:tc>
                <a:tc>
                  <a:txBody>
                    <a:bodyPr/>
                    <a:lstStyle/>
                    <a:p>
                      <a:endParaRPr lang="en-US" sz="900">
                        <a:latin typeface="+mj-lt"/>
                      </a:endParaRPr>
                    </a:p>
                  </a:txBody>
                  <a:tcPr/>
                </a:tc>
                <a:tc>
                  <a:txBody>
                    <a:bodyPr/>
                    <a:lstStyle/>
                    <a:p>
                      <a:endParaRPr lang="en-US" sz="900">
                        <a:latin typeface="+mj-lt"/>
                      </a:endParaRPr>
                    </a:p>
                  </a:txBody>
                  <a:tcPr/>
                </a:tc>
                <a:tc>
                  <a:txBody>
                    <a:bodyPr/>
                    <a:lstStyle/>
                    <a:p>
                      <a:r>
                        <a:rPr lang="en-US" sz="900">
                          <a:latin typeface="+mj-lt"/>
                        </a:rPr>
                        <a:t>verbose</a:t>
                      </a:r>
                      <a:endParaRPr lang="en-US" sz="900" dirty="0">
                        <a:latin typeface="+mj-lt"/>
                      </a:endParaRPr>
                    </a:p>
                  </a:txBody>
                  <a:tcPr/>
                </a:tc>
                <a:tc>
                  <a:txBody>
                    <a:bodyPr/>
                    <a:lstStyle/>
                    <a:p>
                      <a:endParaRPr lang="en-US" sz="900" dirty="0">
                        <a:latin typeface="+mj-lt"/>
                      </a:endParaRPr>
                    </a:p>
                  </a:txBody>
                  <a:tcPr/>
                </a:tc>
                <a:extLst>
                  <a:ext uri="{0D108BD9-81ED-4DB2-BD59-A6C34878D82A}">
                    <a16:rowId xmlns:a16="http://schemas.microsoft.com/office/drawing/2014/main" val="10008"/>
                  </a:ext>
                </a:extLst>
              </a:tr>
              <a:tr h="370840">
                <a:tc>
                  <a:txBody>
                    <a:bodyPr/>
                    <a:lstStyle/>
                    <a:p>
                      <a:r>
                        <a:rPr lang="en-US" sz="900">
                          <a:latin typeface="+mj-lt"/>
                        </a:rPr>
                        <a:t>--jars</a:t>
                      </a:r>
                      <a:endParaRPr lang="en-US" sz="900" dirty="0">
                        <a:latin typeface="+mj-lt"/>
                      </a:endParaRPr>
                    </a:p>
                  </a:txBody>
                  <a:tcPr/>
                </a:tc>
                <a:tc>
                  <a:txBody>
                    <a:bodyPr/>
                    <a:lstStyle/>
                    <a:p>
                      <a:r>
                        <a:rPr lang="en-US" sz="900">
                          <a:latin typeface="+mj-lt"/>
                        </a:rPr>
                        <a:t>spark.jars</a:t>
                      </a:r>
                      <a:endParaRPr lang="en-US" sz="900" dirty="0">
                        <a:latin typeface="+mj-lt"/>
                      </a:endParaRPr>
                    </a:p>
                  </a:txBody>
                  <a:tcPr/>
                </a:tc>
                <a:tc>
                  <a:txBody>
                    <a:bodyPr/>
                    <a:lstStyle/>
                    <a:p>
                      <a:endParaRPr lang="en-US" sz="900" dirty="0">
                        <a:latin typeface="+mj-lt"/>
                      </a:endParaRPr>
                    </a:p>
                  </a:txBody>
                  <a:tcPr/>
                </a:tc>
                <a:tc>
                  <a:txBody>
                    <a:bodyPr/>
                    <a:lstStyle/>
                    <a:p>
                      <a:r>
                        <a:rPr lang="en-US" sz="900">
                          <a:latin typeface="+mj-lt"/>
                        </a:rPr>
                        <a:t>A list of jar files to be placed in the working directory of your application</a:t>
                      </a:r>
                      <a:endParaRPr lang="en-US" sz="900" dirty="0">
                        <a:latin typeface="+mj-lt"/>
                      </a:endParaRPr>
                    </a:p>
                  </a:txBody>
                  <a:tcPr/>
                </a:tc>
                <a:tc>
                  <a:txBody>
                    <a:bodyPr/>
                    <a:lstStyle/>
                    <a:p>
                      <a:r>
                        <a:rPr lang="en-US" sz="900">
                          <a:latin typeface="+mj-lt"/>
                        </a:rPr>
                        <a:t>jars</a:t>
                      </a:r>
                      <a:endParaRPr lang="en-US" sz="900" dirty="0">
                        <a:latin typeface="+mj-lt"/>
                      </a:endParaRPr>
                    </a:p>
                  </a:txBody>
                  <a:tcPr/>
                </a:tc>
                <a:tc>
                  <a:txBody>
                    <a:bodyPr/>
                    <a:lstStyle/>
                    <a:p>
                      <a:endParaRPr lang="en-US" sz="900" dirty="0">
                        <a:latin typeface="+mj-lt"/>
                      </a:endParaRPr>
                    </a:p>
                  </a:txBody>
                  <a:tcPr/>
                </a:tc>
                <a:extLst>
                  <a:ext uri="{0D108BD9-81ED-4DB2-BD59-A6C34878D82A}">
                    <a16:rowId xmlns:a16="http://schemas.microsoft.com/office/drawing/2014/main" val="10009"/>
                  </a:ext>
                </a:extLst>
              </a:tr>
              <a:tr h="370840">
                <a:tc>
                  <a:txBody>
                    <a:bodyPr/>
                    <a:lstStyle/>
                    <a:p>
                      <a:r>
                        <a:rPr lang="en-US" sz="900">
                          <a:latin typeface="+mj-lt"/>
                        </a:rPr>
                        <a:t>--name</a:t>
                      </a:r>
                      <a:endParaRPr lang="en-US" sz="900" dirty="0">
                        <a:latin typeface="+mj-lt"/>
                      </a:endParaRPr>
                    </a:p>
                  </a:txBody>
                  <a:tcPr/>
                </a:tc>
                <a:tc>
                  <a:txBody>
                    <a:bodyPr/>
                    <a:lstStyle/>
                    <a:p>
                      <a:r>
                        <a:rPr lang="en-US" sz="900">
                          <a:latin typeface="+mj-lt"/>
                        </a:rPr>
                        <a:t>spark.app.name</a:t>
                      </a:r>
                      <a:endParaRPr lang="en-US" sz="900" dirty="0">
                        <a:latin typeface="+mj-lt"/>
                      </a:endParaRPr>
                    </a:p>
                  </a:txBody>
                  <a:tcPr/>
                </a:tc>
                <a:tc>
                  <a:txBody>
                    <a:bodyPr/>
                    <a:lstStyle/>
                    <a:p>
                      <a:r>
                        <a:rPr lang="en-US" sz="900">
                          <a:latin typeface="+mj-lt"/>
                        </a:rPr>
                        <a:t>SPARK_YARN_APP_NAME (YARN only)</a:t>
                      </a:r>
                      <a:endParaRPr lang="en-US" sz="900" dirty="0">
                        <a:latin typeface="+mj-lt"/>
                      </a:endParaRPr>
                    </a:p>
                  </a:txBody>
                  <a:tcPr/>
                </a:tc>
                <a:tc>
                  <a:txBody>
                    <a:bodyPr/>
                    <a:lstStyle/>
                    <a:p>
                      <a:r>
                        <a:rPr lang="en-US" sz="900">
                          <a:latin typeface="+mj-lt"/>
                        </a:rPr>
                        <a:t>A human-readable name for your application</a:t>
                      </a:r>
                      <a:endParaRPr lang="en-US" sz="900" dirty="0">
                        <a:latin typeface="+mj-lt"/>
                      </a:endParaRPr>
                    </a:p>
                  </a:txBody>
                  <a:tcPr/>
                </a:tc>
                <a:tc>
                  <a:txBody>
                    <a:bodyPr/>
                    <a:lstStyle/>
                    <a:p>
                      <a:r>
                        <a:rPr lang="en-US" sz="900">
                          <a:latin typeface="+mj-lt"/>
                        </a:rPr>
                        <a:t>name</a:t>
                      </a:r>
                      <a:endParaRPr lang="en-US" sz="900" dirty="0">
                        <a:latin typeface="+mj-lt"/>
                      </a:endParaRPr>
                    </a:p>
                  </a:txBody>
                  <a:tcPr/>
                </a:tc>
                <a:tc>
                  <a:txBody>
                    <a:bodyPr/>
                    <a:lstStyle/>
                    <a:p>
                      <a:endParaRPr lang="en-US" sz="900" dirty="0">
                        <a:latin typeface="+mj-lt"/>
                      </a:endParaRPr>
                    </a:p>
                  </a:txBody>
                  <a:tcP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4"/>
          </p:nvPr>
        </p:nvSpPr>
        <p:spPr/>
        <p:txBody>
          <a:bodyPr/>
          <a:lstStyle/>
          <a:p>
            <a:fld id="{3A707DD9-E92B-45E8-BE0A-E6B2EDF345EB}" type="slidenum">
              <a:rPr lang="en-US" smtClean="0"/>
              <a:pPr/>
              <a:t>37</a:t>
            </a:fld>
            <a:endParaRPr lang="en-US" dirty="0"/>
          </a:p>
        </p:txBody>
      </p:sp>
    </p:spTree>
    <p:extLst>
      <p:ext uri="{BB962C8B-B14F-4D97-AF65-F5344CB8AC3E}">
        <p14:creationId xmlns:p14="http://schemas.microsoft.com/office/powerpoint/2010/main" val="415319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URLs</a:t>
            </a:r>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4213592905"/>
              </p:ext>
            </p:extLst>
          </p:nvPr>
        </p:nvGraphicFramePr>
        <p:xfrm>
          <a:off x="357187" y="638875"/>
          <a:ext cx="8429626" cy="4079240"/>
        </p:xfrm>
        <a:graphic>
          <a:graphicData uri="http://schemas.openxmlformats.org/drawingml/2006/table">
            <a:tbl>
              <a:tblPr firstRow="1" bandRow="1">
                <a:tableStyleId>{5C22544A-7EE6-4342-B048-85BDC9FD1C3A}</a:tableStyleId>
              </a:tblPr>
              <a:tblGrid>
                <a:gridCol w="2121852">
                  <a:extLst>
                    <a:ext uri="{9D8B030D-6E8A-4147-A177-3AD203B41FA5}">
                      <a16:colId xmlns:a16="http://schemas.microsoft.com/office/drawing/2014/main" val="20000"/>
                    </a:ext>
                  </a:extLst>
                </a:gridCol>
                <a:gridCol w="6307774">
                  <a:extLst>
                    <a:ext uri="{9D8B030D-6E8A-4147-A177-3AD203B41FA5}">
                      <a16:colId xmlns:a16="http://schemas.microsoft.com/office/drawing/2014/main" val="20001"/>
                    </a:ext>
                  </a:extLst>
                </a:gridCol>
              </a:tblGrid>
              <a:tr h="370840">
                <a:tc>
                  <a:txBody>
                    <a:bodyPr/>
                    <a:lstStyle/>
                    <a:p>
                      <a:r>
                        <a:rPr lang="en-US" sz="900" dirty="0">
                          <a:latin typeface="+mj-lt"/>
                        </a:rPr>
                        <a:t>Master URL</a:t>
                      </a:r>
                    </a:p>
                  </a:txBody>
                  <a:tcPr/>
                </a:tc>
                <a:tc>
                  <a:txBody>
                    <a:bodyPr/>
                    <a:lstStyle/>
                    <a:p>
                      <a:r>
                        <a:rPr lang="en-US" sz="900" dirty="0">
                          <a:latin typeface="+mj-lt"/>
                        </a:rPr>
                        <a:t>Meaning</a:t>
                      </a:r>
                    </a:p>
                  </a:txBody>
                  <a:tcPr/>
                </a:tc>
                <a:extLst>
                  <a:ext uri="{0D108BD9-81ED-4DB2-BD59-A6C34878D82A}">
                    <a16:rowId xmlns:a16="http://schemas.microsoft.com/office/drawing/2014/main" val="10000"/>
                  </a:ext>
                </a:extLst>
              </a:tr>
              <a:tr h="370840">
                <a:tc>
                  <a:txBody>
                    <a:bodyPr/>
                    <a:lstStyle/>
                    <a:p>
                      <a:r>
                        <a:rPr lang="en-US" sz="900" dirty="0">
                          <a:latin typeface="+mj-lt"/>
                        </a:rPr>
                        <a:t>local</a:t>
                      </a:r>
                    </a:p>
                  </a:txBody>
                  <a:tcPr/>
                </a:tc>
                <a:tc>
                  <a:txBody>
                    <a:bodyPr/>
                    <a:lstStyle/>
                    <a:p>
                      <a:r>
                        <a:rPr lang="en-US" sz="900" dirty="0">
                          <a:latin typeface="+mj-lt"/>
                        </a:rPr>
                        <a:t>Run Spark locally with one worker thread (i.e. no parallelism at all)</a:t>
                      </a:r>
                    </a:p>
                  </a:txBody>
                  <a:tcPr/>
                </a:tc>
                <a:extLst>
                  <a:ext uri="{0D108BD9-81ED-4DB2-BD59-A6C34878D82A}">
                    <a16:rowId xmlns:a16="http://schemas.microsoft.com/office/drawing/2014/main" val="10001"/>
                  </a:ext>
                </a:extLst>
              </a:tr>
              <a:tr h="370840">
                <a:tc>
                  <a:txBody>
                    <a:bodyPr/>
                    <a:lstStyle/>
                    <a:p>
                      <a:r>
                        <a:rPr lang="en-US" sz="900" dirty="0">
                          <a:latin typeface="+mj-lt"/>
                        </a:rPr>
                        <a:t>local[K]</a:t>
                      </a:r>
                    </a:p>
                  </a:txBody>
                  <a:tcPr/>
                </a:tc>
                <a:tc>
                  <a:txBody>
                    <a:bodyPr/>
                    <a:lstStyle/>
                    <a:p>
                      <a:r>
                        <a:rPr lang="en-US" sz="900" dirty="0">
                          <a:latin typeface="+mj-lt"/>
                        </a:rPr>
                        <a:t>Run Spark locally with K worker threads (ideally, set this to the number of cores on your machine) </a:t>
                      </a:r>
                    </a:p>
                  </a:txBody>
                  <a:tcPr/>
                </a:tc>
                <a:extLst>
                  <a:ext uri="{0D108BD9-81ED-4DB2-BD59-A6C34878D82A}">
                    <a16:rowId xmlns:a16="http://schemas.microsoft.com/office/drawing/2014/main" val="10002"/>
                  </a:ext>
                </a:extLst>
              </a:tr>
              <a:tr h="370840">
                <a:tc>
                  <a:txBody>
                    <a:bodyPr/>
                    <a:lstStyle/>
                    <a:p>
                      <a:r>
                        <a:rPr lang="en-US" sz="900" dirty="0">
                          <a:latin typeface="+mj-lt"/>
                        </a:rPr>
                        <a:t>local[K,F]</a:t>
                      </a:r>
                    </a:p>
                  </a:txBody>
                  <a:tcPr/>
                </a:tc>
                <a:tc>
                  <a:txBody>
                    <a:bodyPr/>
                    <a:lstStyle/>
                    <a:p>
                      <a:r>
                        <a:rPr lang="en-US" sz="900" dirty="0">
                          <a:latin typeface="+mj-lt"/>
                        </a:rPr>
                        <a:t>Run Spark locally with K worker threads and F </a:t>
                      </a:r>
                      <a:r>
                        <a:rPr lang="en-US" sz="900" dirty="0" err="1">
                          <a:latin typeface="+mj-lt"/>
                        </a:rPr>
                        <a:t>maxFailures</a:t>
                      </a:r>
                      <a:endParaRPr lang="en-US" sz="900" dirty="0">
                        <a:latin typeface="+mj-lt"/>
                      </a:endParaRPr>
                    </a:p>
                  </a:txBody>
                  <a:tcPr/>
                </a:tc>
                <a:extLst>
                  <a:ext uri="{0D108BD9-81ED-4DB2-BD59-A6C34878D82A}">
                    <a16:rowId xmlns:a16="http://schemas.microsoft.com/office/drawing/2014/main" val="10003"/>
                  </a:ext>
                </a:extLst>
              </a:tr>
              <a:tr h="370840">
                <a:tc>
                  <a:txBody>
                    <a:bodyPr/>
                    <a:lstStyle/>
                    <a:p>
                      <a:r>
                        <a:rPr lang="en-US" sz="900" dirty="0">
                          <a:latin typeface="+mj-lt"/>
                        </a:rPr>
                        <a:t>local[*]</a:t>
                      </a:r>
                    </a:p>
                  </a:txBody>
                  <a:tcPr/>
                </a:tc>
                <a:tc>
                  <a:txBody>
                    <a:bodyPr/>
                    <a:lstStyle/>
                    <a:p>
                      <a:r>
                        <a:rPr lang="en-US" sz="900" dirty="0">
                          <a:latin typeface="+mj-lt"/>
                        </a:rPr>
                        <a:t>Run Spark locally with as many worker threads as logical cores on your machine</a:t>
                      </a:r>
                    </a:p>
                  </a:txBody>
                  <a:tcPr/>
                </a:tc>
                <a:extLst>
                  <a:ext uri="{0D108BD9-81ED-4DB2-BD59-A6C34878D82A}">
                    <a16:rowId xmlns:a16="http://schemas.microsoft.com/office/drawing/2014/main" val="10004"/>
                  </a:ext>
                </a:extLst>
              </a:tr>
              <a:tr h="370840">
                <a:tc>
                  <a:txBody>
                    <a:bodyPr/>
                    <a:lstStyle/>
                    <a:p>
                      <a:r>
                        <a:rPr lang="en-US" sz="900" dirty="0">
                          <a:latin typeface="+mj-lt"/>
                        </a:rPr>
                        <a:t>local[*,F]</a:t>
                      </a:r>
                    </a:p>
                  </a:txBody>
                  <a:tcPr/>
                </a:tc>
                <a:tc>
                  <a:txBody>
                    <a:bodyPr/>
                    <a:lstStyle/>
                    <a:p>
                      <a:r>
                        <a:rPr lang="en-US" sz="900" dirty="0">
                          <a:latin typeface="+mj-lt"/>
                        </a:rPr>
                        <a:t>Run Spark locally with as many worker threads as logical cores on your machine and F </a:t>
                      </a:r>
                      <a:r>
                        <a:rPr lang="en-US" sz="900" dirty="0" err="1">
                          <a:latin typeface="+mj-lt"/>
                        </a:rPr>
                        <a:t>maxFailures</a:t>
                      </a:r>
                      <a:endParaRPr lang="en-US" sz="900" dirty="0">
                        <a:latin typeface="+mj-lt"/>
                      </a:endParaRPr>
                    </a:p>
                  </a:txBody>
                  <a:tcPr/>
                </a:tc>
                <a:extLst>
                  <a:ext uri="{0D108BD9-81ED-4DB2-BD59-A6C34878D82A}">
                    <a16:rowId xmlns:a16="http://schemas.microsoft.com/office/drawing/2014/main" val="10005"/>
                  </a:ext>
                </a:extLst>
              </a:tr>
              <a:tr h="370840">
                <a:tc>
                  <a:txBody>
                    <a:bodyPr/>
                    <a:lstStyle/>
                    <a:p>
                      <a:r>
                        <a:rPr lang="en-US" sz="900" dirty="0">
                          <a:latin typeface="+mj-lt"/>
                        </a:rPr>
                        <a:t>spark://HOST:PORT</a:t>
                      </a:r>
                    </a:p>
                  </a:txBody>
                  <a:tcPr/>
                </a:tc>
                <a:tc>
                  <a:txBody>
                    <a:bodyPr/>
                    <a:lstStyle/>
                    <a:p>
                      <a:r>
                        <a:rPr lang="en-US" sz="900" dirty="0">
                          <a:latin typeface="+mj-lt"/>
                        </a:rPr>
                        <a:t>Connect to the given Spark standalone cluster master</a:t>
                      </a:r>
                    </a:p>
                  </a:txBody>
                  <a:tcPr/>
                </a:tc>
                <a:extLst>
                  <a:ext uri="{0D108BD9-81ED-4DB2-BD59-A6C34878D82A}">
                    <a16:rowId xmlns:a16="http://schemas.microsoft.com/office/drawing/2014/main" val="10006"/>
                  </a:ext>
                </a:extLst>
              </a:tr>
              <a:tr h="370840">
                <a:tc>
                  <a:txBody>
                    <a:bodyPr/>
                    <a:lstStyle/>
                    <a:p>
                      <a:r>
                        <a:rPr lang="fr-FR" sz="900" dirty="0">
                          <a:latin typeface="+mj-lt"/>
                        </a:rPr>
                        <a:t>spark://HOST1:PORT1,HOST2:PORT2</a:t>
                      </a:r>
                      <a:endParaRPr lang="en-US" sz="900" dirty="0">
                        <a:latin typeface="+mj-lt"/>
                      </a:endParaRPr>
                    </a:p>
                  </a:txBody>
                  <a:tcPr/>
                </a:tc>
                <a:tc>
                  <a:txBody>
                    <a:bodyPr/>
                    <a:lstStyle/>
                    <a:p>
                      <a:r>
                        <a:rPr lang="en-US" sz="900" dirty="0">
                          <a:latin typeface="+mj-lt"/>
                        </a:rPr>
                        <a:t>Connect to the given Spark standalone cluster with standby masters with Zookeeper</a:t>
                      </a:r>
                    </a:p>
                  </a:txBody>
                  <a:tcPr/>
                </a:tc>
                <a:extLst>
                  <a:ext uri="{0D108BD9-81ED-4DB2-BD59-A6C34878D82A}">
                    <a16:rowId xmlns:a16="http://schemas.microsoft.com/office/drawing/2014/main" val="10007"/>
                  </a:ext>
                </a:extLst>
              </a:tr>
              <a:tr h="370840">
                <a:tc>
                  <a:txBody>
                    <a:bodyPr/>
                    <a:lstStyle/>
                    <a:p>
                      <a:r>
                        <a:rPr lang="en-US" sz="900" dirty="0">
                          <a:latin typeface="+mj-lt"/>
                        </a:rPr>
                        <a:t>mesos://HOST:PORT</a:t>
                      </a:r>
                    </a:p>
                  </a:txBody>
                  <a:tcPr/>
                </a:tc>
                <a:tc>
                  <a:txBody>
                    <a:bodyPr/>
                    <a:lstStyle/>
                    <a:p>
                      <a:r>
                        <a:rPr lang="en-US" sz="900" dirty="0">
                          <a:latin typeface="+mj-lt"/>
                        </a:rPr>
                        <a:t>Connect to the given Mesos cluster. To submit with --deploy-mode cluster</a:t>
                      </a:r>
                    </a:p>
                  </a:txBody>
                  <a:tcPr/>
                </a:tc>
                <a:extLst>
                  <a:ext uri="{0D108BD9-81ED-4DB2-BD59-A6C34878D82A}">
                    <a16:rowId xmlns:a16="http://schemas.microsoft.com/office/drawing/2014/main" val="10008"/>
                  </a:ext>
                </a:extLst>
              </a:tr>
              <a:tr h="370840">
                <a:tc>
                  <a:txBody>
                    <a:bodyPr/>
                    <a:lstStyle/>
                    <a:p>
                      <a:r>
                        <a:rPr lang="en-US" sz="900" dirty="0">
                          <a:latin typeface="+mj-lt"/>
                        </a:rPr>
                        <a:t>yarn</a:t>
                      </a:r>
                    </a:p>
                  </a:txBody>
                  <a:tcPr/>
                </a:tc>
                <a:tc>
                  <a:txBody>
                    <a:bodyPr/>
                    <a:lstStyle/>
                    <a:p>
                      <a:r>
                        <a:rPr lang="en-US" sz="900" dirty="0">
                          <a:latin typeface="+mj-lt"/>
                        </a:rPr>
                        <a:t>Connect to a YARN cluster in client or cluster mode depending on the value of --deploy-mode. The cluster location will be found based on the HADOOP_CONF_DIR or YARN_CONF_DIR variable. </a:t>
                      </a:r>
                    </a:p>
                  </a:txBody>
                  <a:tcPr/>
                </a:tc>
                <a:extLst>
                  <a:ext uri="{0D108BD9-81ED-4DB2-BD59-A6C34878D82A}">
                    <a16:rowId xmlns:a16="http://schemas.microsoft.com/office/drawing/2014/main" val="10009"/>
                  </a:ext>
                </a:extLst>
              </a:tr>
              <a:tr h="370840">
                <a:tc>
                  <a:txBody>
                    <a:bodyPr/>
                    <a:lstStyle/>
                    <a:p>
                      <a:r>
                        <a:rPr lang="en-US" sz="900" dirty="0">
                          <a:latin typeface="+mj-lt"/>
                        </a:rPr>
                        <a:t>k8s://HOST:PORT</a:t>
                      </a:r>
                    </a:p>
                  </a:txBody>
                  <a:tcPr/>
                </a:tc>
                <a:tc>
                  <a:txBody>
                    <a:bodyPr/>
                    <a:lstStyle/>
                    <a:p>
                      <a:r>
                        <a:rPr lang="en-US" sz="900" dirty="0">
                          <a:latin typeface="+mj-lt"/>
                        </a:rPr>
                        <a:t>Connect to a Kubernetes cluster in cluster mode. The HOST and PORT refer to the Kubernetes API Server. It connects using TLS by default. In order to force it to use an unsecured connection, you can use k8s://http://HOST:PORT. </a:t>
                      </a:r>
                    </a:p>
                  </a:txBody>
                  <a:tcP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4"/>
          </p:nvPr>
        </p:nvSpPr>
        <p:spPr/>
        <p:txBody>
          <a:bodyPr/>
          <a:lstStyle/>
          <a:p>
            <a:fld id="{3A707DD9-E92B-45E8-BE0A-E6B2EDF345EB}" type="slidenum">
              <a:rPr lang="en-US" smtClean="0"/>
              <a:pPr/>
              <a:t>38</a:t>
            </a:fld>
            <a:endParaRPr lang="en-US" dirty="0"/>
          </a:p>
        </p:txBody>
      </p:sp>
    </p:spTree>
    <p:extLst>
      <p:ext uri="{BB962C8B-B14F-4D97-AF65-F5344CB8AC3E}">
        <p14:creationId xmlns:p14="http://schemas.microsoft.com/office/powerpoint/2010/main" val="500015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Local mode</a:t>
            </a:r>
          </a:p>
        </p:txBody>
      </p:sp>
      <p:sp>
        <p:nvSpPr>
          <p:cNvPr id="5" name="Slide Number Placeholder 4"/>
          <p:cNvSpPr>
            <a:spLocks noGrp="1"/>
          </p:cNvSpPr>
          <p:nvPr>
            <p:ph type="sldNum" sz="quarter" idx="4"/>
          </p:nvPr>
        </p:nvSpPr>
        <p:spPr/>
        <p:txBody>
          <a:bodyPr/>
          <a:lstStyle/>
          <a:p>
            <a:fld id="{3A707DD9-E92B-45E8-BE0A-E6B2EDF345EB}" type="slidenum">
              <a:rPr lang="en-US" smtClean="0"/>
              <a:pPr/>
              <a:t>39</a:t>
            </a:fld>
            <a:endParaRPr lang="en-US" dirty="0"/>
          </a:p>
        </p:txBody>
      </p:sp>
      <p:grpSp>
        <p:nvGrpSpPr>
          <p:cNvPr id="20" name="Group 19">
            <a:extLst>
              <a:ext uri="{FF2B5EF4-FFF2-40B4-BE49-F238E27FC236}">
                <a16:creationId xmlns:a16="http://schemas.microsoft.com/office/drawing/2014/main" id="{C699BDC0-C889-44EE-82F1-ECADEC2B6162}"/>
              </a:ext>
            </a:extLst>
          </p:cNvPr>
          <p:cNvGrpSpPr/>
          <p:nvPr/>
        </p:nvGrpSpPr>
        <p:grpSpPr>
          <a:xfrm>
            <a:off x="2523393" y="1084645"/>
            <a:ext cx="4097215" cy="3392105"/>
            <a:chOff x="2602523" y="1084645"/>
            <a:chExt cx="4097215" cy="3392105"/>
          </a:xfrm>
        </p:grpSpPr>
        <p:sp>
          <p:nvSpPr>
            <p:cNvPr id="2" name="Rectangle 1">
              <a:extLst>
                <a:ext uri="{FF2B5EF4-FFF2-40B4-BE49-F238E27FC236}">
                  <a16:creationId xmlns:a16="http://schemas.microsoft.com/office/drawing/2014/main" id="{0D2BA7AA-FCC0-4A11-8706-C9658FAF6011}"/>
                </a:ext>
              </a:extLst>
            </p:cNvPr>
            <p:cNvSpPr/>
            <p:nvPr/>
          </p:nvSpPr>
          <p:spPr>
            <a:xfrm>
              <a:off x="2602523" y="1084645"/>
              <a:ext cx="4097215" cy="3392105"/>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E4B1B4B-7841-4A8B-ACC0-A9B4F68D6543}"/>
                </a:ext>
              </a:extLst>
            </p:cNvPr>
            <p:cNvSpPr txBox="1"/>
            <p:nvPr/>
          </p:nvSpPr>
          <p:spPr>
            <a:xfrm>
              <a:off x="2637692" y="1106938"/>
              <a:ext cx="1817549" cy="523220"/>
            </a:xfrm>
            <a:prstGeom prst="rect">
              <a:avLst/>
            </a:prstGeom>
            <a:noFill/>
          </p:spPr>
          <p:txBody>
            <a:bodyPr wrap="none" rtlCol="0">
              <a:spAutoFit/>
            </a:bodyPr>
            <a:lstStyle/>
            <a:p>
              <a:r>
                <a:rPr lang="en-US" sz="1400" dirty="0">
                  <a:latin typeface="+mj-lt"/>
                </a:rPr>
                <a:t>Local Machine</a:t>
              </a:r>
            </a:p>
            <a:p>
              <a:r>
                <a:rPr lang="en-US" sz="1400" dirty="0">
                  <a:latin typeface="+mj-lt"/>
                </a:rPr>
                <a:t>Spark: master=local[4]</a:t>
              </a:r>
            </a:p>
          </p:txBody>
        </p:sp>
        <p:sp>
          <p:nvSpPr>
            <p:cNvPr id="4" name="Rectangle 3">
              <a:extLst>
                <a:ext uri="{FF2B5EF4-FFF2-40B4-BE49-F238E27FC236}">
                  <a16:creationId xmlns:a16="http://schemas.microsoft.com/office/drawing/2014/main" id="{982F8E1A-FC2C-491B-B0A4-D6DF9EB1A3BD}"/>
                </a:ext>
              </a:extLst>
            </p:cNvPr>
            <p:cNvSpPr/>
            <p:nvPr/>
          </p:nvSpPr>
          <p:spPr>
            <a:xfrm>
              <a:off x="2734408" y="1899709"/>
              <a:ext cx="1817549" cy="822081"/>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59B01CC-EB52-461A-BE6F-8FDCD9C6E97F}"/>
                </a:ext>
              </a:extLst>
            </p:cNvPr>
            <p:cNvSpPr/>
            <p:nvPr/>
          </p:nvSpPr>
          <p:spPr>
            <a:xfrm>
              <a:off x="4717073" y="1899708"/>
              <a:ext cx="1817549" cy="822081"/>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C5E983-5A96-4FCD-8955-4EC929C960EE}"/>
                </a:ext>
              </a:extLst>
            </p:cNvPr>
            <p:cNvSpPr/>
            <p:nvPr/>
          </p:nvSpPr>
          <p:spPr>
            <a:xfrm>
              <a:off x="2734504" y="3125812"/>
              <a:ext cx="1817549" cy="822081"/>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DB09A-6927-4D1E-9A4F-D5CC2E8F062C}"/>
                </a:ext>
              </a:extLst>
            </p:cNvPr>
            <p:cNvSpPr/>
            <p:nvPr/>
          </p:nvSpPr>
          <p:spPr>
            <a:xfrm>
              <a:off x="4717072" y="3125812"/>
              <a:ext cx="1817549" cy="822081"/>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551645-9811-4BAC-AE92-D16167724812}"/>
                </a:ext>
              </a:extLst>
            </p:cNvPr>
            <p:cNvSpPr txBox="1"/>
            <p:nvPr/>
          </p:nvSpPr>
          <p:spPr>
            <a:xfrm>
              <a:off x="3027453" y="1921213"/>
              <a:ext cx="1151084" cy="307777"/>
            </a:xfrm>
            <a:prstGeom prst="rect">
              <a:avLst/>
            </a:prstGeom>
            <a:noFill/>
          </p:spPr>
          <p:txBody>
            <a:bodyPr wrap="none" rtlCol="0">
              <a:spAutoFit/>
            </a:bodyPr>
            <a:lstStyle/>
            <a:p>
              <a:r>
                <a:rPr lang="en-US" sz="1400" dirty="0">
                  <a:latin typeface="+mj-lt"/>
                </a:rPr>
                <a:t>Driver, core 1</a:t>
              </a:r>
            </a:p>
          </p:txBody>
        </p:sp>
        <p:sp>
          <p:nvSpPr>
            <p:cNvPr id="12" name="TextBox 11">
              <a:extLst>
                <a:ext uri="{FF2B5EF4-FFF2-40B4-BE49-F238E27FC236}">
                  <a16:creationId xmlns:a16="http://schemas.microsoft.com/office/drawing/2014/main" id="{FDB08EE0-8A9E-420C-AAE5-219FA10BA680}"/>
                </a:ext>
              </a:extLst>
            </p:cNvPr>
            <p:cNvSpPr txBox="1"/>
            <p:nvPr/>
          </p:nvSpPr>
          <p:spPr>
            <a:xfrm>
              <a:off x="5022637" y="1921213"/>
              <a:ext cx="1242071" cy="307777"/>
            </a:xfrm>
            <a:prstGeom prst="rect">
              <a:avLst/>
            </a:prstGeom>
            <a:noFill/>
          </p:spPr>
          <p:txBody>
            <a:bodyPr wrap="none" rtlCol="0">
              <a:spAutoFit/>
            </a:bodyPr>
            <a:lstStyle/>
            <a:p>
              <a:r>
                <a:rPr lang="en-US" sz="1400" dirty="0">
                  <a:latin typeface="+mj-lt"/>
                </a:rPr>
                <a:t>Worker, core 2</a:t>
              </a:r>
            </a:p>
          </p:txBody>
        </p:sp>
        <p:sp>
          <p:nvSpPr>
            <p:cNvPr id="13" name="TextBox 12">
              <a:extLst>
                <a:ext uri="{FF2B5EF4-FFF2-40B4-BE49-F238E27FC236}">
                  <a16:creationId xmlns:a16="http://schemas.microsoft.com/office/drawing/2014/main" id="{4E83826B-6CA9-4D90-8F7D-A4006D296F14}"/>
                </a:ext>
              </a:extLst>
            </p:cNvPr>
            <p:cNvSpPr txBox="1"/>
            <p:nvPr/>
          </p:nvSpPr>
          <p:spPr>
            <a:xfrm>
              <a:off x="2969312" y="3149147"/>
              <a:ext cx="1388970" cy="307777"/>
            </a:xfrm>
            <a:prstGeom prst="rect">
              <a:avLst/>
            </a:prstGeom>
            <a:noFill/>
          </p:spPr>
          <p:txBody>
            <a:bodyPr wrap="none" rtlCol="0">
              <a:spAutoFit/>
            </a:bodyPr>
            <a:lstStyle/>
            <a:p>
              <a:r>
                <a:rPr lang="en-US" sz="1400" dirty="0">
                  <a:latin typeface="+mj-lt"/>
                </a:rPr>
                <a:t>Worker 2, core 3</a:t>
              </a:r>
            </a:p>
          </p:txBody>
        </p:sp>
        <p:sp>
          <p:nvSpPr>
            <p:cNvPr id="14" name="TextBox 13">
              <a:extLst>
                <a:ext uri="{FF2B5EF4-FFF2-40B4-BE49-F238E27FC236}">
                  <a16:creationId xmlns:a16="http://schemas.microsoft.com/office/drawing/2014/main" id="{5560D220-9086-46D2-9B6A-E6A35A90B1BC}"/>
                </a:ext>
              </a:extLst>
            </p:cNvPr>
            <p:cNvSpPr txBox="1"/>
            <p:nvPr/>
          </p:nvSpPr>
          <p:spPr>
            <a:xfrm>
              <a:off x="4951880" y="3151513"/>
              <a:ext cx="1388970" cy="307777"/>
            </a:xfrm>
            <a:prstGeom prst="rect">
              <a:avLst/>
            </a:prstGeom>
            <a:noFill/>
          </p:spPr>
          <p:txBody>
            <a:bodyPr wrap="none" rtlCol="0">
              <a:spAutoFit/>
            </a:bodyPr>
            <a:lstStyle/>
            <a:p>
              <a:r>
                <a:rPr lang="en-US" sz="1400" dirty="0">
                  <a:latin typeface="+mj-lt"/>
                </a:rPr>
                <a:t>Worker 3, core 4</a:t>
              </a:r>
            </a:p>
          </p:txBody>
        </p:sp>
        <p:sp>
          <p:nvSpPr>
            <p:cNvPr id="15" name="Rectangle 14">
              <a:extLst>
                <a:ext uri="{FF2B5EF4-FFF2-40B4-BE49-F238E27FC236}">
                  <a16:creationId xmlns:a16="http://schemas.microsoft.com/office/drawing/2014/main" id="{B3F449EE-935E-48CE-B59E-EE2FAB61E802}"/>
                </a:ext>
              </a:extLst>
            </p:cNvPr>
            <p:cNvSpPr/>
            <p:nvPr/>
          </p:nvSpPr>
          <p:spPr>
            <a:xfrm>
              <a:off x="4914440" y="2285702"/>
              <a:ext cx="1422811" cy="344467"/>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Executor 1</a:t>
              </a:r>
            </a:p>
          </p:txBody>
        </p:sp>
        <p:sp>
          <p:nvSpPr>
            <p:cNvPr id="16" name="Rectangle 15">
              <a:extLst>
                <a:ext uri="{FF2B5EF4-FFF2-40B4-BE49-F238E27FC236}">
                  <a16:creationId xmlns:a16="http://schemas.microsoft.com/office/drawing/2014/main" id="{CD525ADC-075E-4E90-B6A1-3879C0C81AF9}"/>
                </a:ext>
              </a:extLst>
            </p:cNvPr>
            <p:cNvSpPr/>
            <p:nvPr/>
          </p:nvSpPr>
          <p:spPr>
            <a:xfrm>
              <a:off x="4914440" y="3504817"/>
              <a:ext cx="1422811" cy="344467"/>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Executor 3</a:t>
              </a:r>
            </a:p>
          </p:txBody>
        </p:sp>
        <p:sp>
          <p:nvSpPr>
            <p:cNvPr id="17" name="Rectangle 16">
              <a:extLst>
                <a:ext uri="{FF2B5EF4-FFF2-40B4-BE49-F238E27FC236}">
                  <a16:creationId xmlns:a16="http://schemas.microsoft.com/office/drawing/2014/main" id="{470F8711-B8B5-46BF-82A5-370E9F578A87}"/>
                </a:ext>
              </a:extLst>
            </p:cNvPr>
            <p:cNvSpPr/>
            <p:nvPr/>
          </p:nvSpPr>
          <p:spPr>
            <a:xfrm>
              <a:off x="2931775" y="3504817"/>
              <a:ext cx="1422811" cy="344467"/>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Executor 2</a:t>
              </a:r>
            </a:p>
          </p:txBody>
        </p:sp>
      </p:grpSp>
    </p:spTree>
    <p:extLst>
      <p:ext uri="{BB962C8B-B14F-4D97-AF65-F5344CB8AC3E}">
        <p14:creationId xmlns:p14="http://schemas.microsoft.com/office/powerpoint/2010/main" val="3811712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Extraction &amp; data loading</a:t>
            </a:r>
          </a:p>
        </p:txBody>
      </p:sp>
      <p:sp>
        <p:nvSpPr>
          <p:cNvPr id="3" name="Slide Number Placeholder 2"/>
          <p:cNvSpPr>
            <a:spLocks noGrp="1"/>
          </p:cNvSpPr>
          <p:nvPr>
            <p:ph type="sldNum" sz="quarter" idx="4"/>
          </p:nvPr>
        </p:nvSpPr>
        <p:spPr/>
        <p:txBody>
          <a:bodyPr/>
          <a:lstStyle/>
          <a:p>
            <a:fld id="{3A707DD9-E92B-45E8-BE0A-E6B2EDF345EB}" type="slidenum">
              <a:rPr lang="en-US" smtClean="0"/>
              <a:pPr/>
              <a:t>4</a:t>
            </a:fld>
            <a:endParaRPr lang="en-US" dirty="0"/>
          </a:p>
        </p:txBody>
      </p:sp>
      <p:pic>
        <p:nvPicPr>
          <p:cNvPr id="4" name="Picture 3"/>
          <p:cNvPicPr>
            <a:picLocks noChangeAspect="1"/>
          </p:cNvPicPr>
          <p:nvPr/>
        </p:nvPicPr>
        <p:blipFill>
          <a:blip r:embed="rId3">
            <a:duotone>
              <a:schemeClr val="accent5">
                <a:shade val="45000"/>
                <a:satMod val="135000"/>
              </a:schemeClr>
              <a:prstClr val="white"/>
            </a:duotone>
          </a:blip>
          <a:stretch>
            <a:fillRect/>
          </a:stretch>
        </p:blipFill>
        <p:spPr>
          <a:xfrm>
            <a:off x="999327" y="916427"/>
            <a:ext cx="1743104" cy="1743104"/>
          </a:xfrm>
          <a:prstGeom prst="rect">
            <a:avLst/>
          </a:prstGeom>
        </p:spPr>
      </p:pic>
      <p:pic>
        <p:nvPicPr>
          <p:cNvPr id="5" name="Picture 4"/>
          <p:cNvPicPr>
            <a:picLocks noChangeAspect="1"/>
          </p:cNvPicPr>
          <p:nvPr/>
        </p:nvPicPr>
        <p:blipFill>
          <a:blip r:embed="rId4">
            <a:duotone>
              <a:schemeClr val="accent5">
                <a:shade val="45000"/>
                <a:satMod val="135000"/>
              </a:schemeClr>
              <a:prstClr val="white"/>
            </a:duotone>
          </a:blip>
          <a:stretch>
            <a:fillRect/>
          </a:stretch>
        </p:blipFill>
        <p:spPr>
          <a:xfrm>
            <a:off x="4485535" y="916427"/>
            <a:ext cx="1886827" cy="1743104"/>
          </a:xfrm>
          <a:prstGeom prst="rect">
            <a:avLst/>
          </a:prstGeom>
        </p:spPr>
      </p:pic>
      <p:pic>
        <p:nvPicPr>
          <p:cNvPr id="6" name="Picture 5"/>
          <p:cNvPicPr>
            <a:picLocks noChangeAspect="1"/>
          </p:cNvPicPr>
          <p:nvPr/>
        </p:nvPicPr>
        <p:blipFill>
          <a:blip r:embed="rId5">
            <a:duotone>
              <a:schemeClr val="accent5">
                <a:shade val="45000"/>
                <a:satMod val="135000"/>
              </a:schemeClr>
              <a:prstClr val="white"/>
            </a:duotone>
          </a:blip>
          <a:stretch>
            <a:fillRect/>
          </a:stretch>
        </p:blipFill>
        <p:spPr>
          <a:xfrm>
            <a:off x="2742431" y="2819380"/>
            <a:ext cx="1743104" cy="1743104"/>
          </a:xfrm>
          <a:prstGeom prst="rect">
            <a:avLst/>
          </a:prstGeom>
        </p:spPr>
      </p:pic>
      <p:pic>
        <p:nvPicPr>
          <p:cNvPr id="7" name="Picture 6"/>
          <p:cNvPicPr>
            <a:picLocks noChangeAspect="1"/>
          </p:cNvPicPr>
          <p:nvPr/>
        </p:nvPicPr>
        <p:blipFill>
          <a:blip r:embed="rId6">
            <a:duotone>
              <a:schemeClr val="accent5">
                <a:shade val="45000"/>
                <a:satMod val="135000"/>
              </a:schemeClr>
              <a:prstClr val="white"/>
            </a:duotone>
          </a:blip>
          <a:stretch>
            <a:fillRect/>
          </a:stretch>
        </p:blipFill>
        <p:spPr>
          <a:xfrm>
            <a:off x="6372362" y="2819380"/>
            <a:ext cx="1743104" cy="1743104"/>
          </a:xfrm>
          <a:prstGeom prst="rect">
            <a:avLst/>
          </a:prstGeom>
        </p:spPr>
      </p:pic>
    </p:spTree>
    <p:extLst>
      <p:ext uri="{BB962C8B-B14F-4D97-AF65-F5344CB8AC3E}">
        <p14:creationId xmlns:p14="http://schemas.microsoft.com/office/powerpoint/2010/main" val="10099403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Cluster Scheduling Architectures</a:t>
            </a:r>
          </a:p>
        </p:txBody>
      </p:sp>
      <p:sp>
        <p:nvSpPr>
          <p:cNvPr id="5" name="Slide Number Placeholder 4"/>
          <p:cNvSpPr>
            <a:spLocks noGrp="1"/>
          </p:cNvSpPr>
          <p:nvPr>
            <p:ph type="sldNum" sz="quarter" idx="4"/>
          </p:nvPr>
        </p:nvSpPr>
        <p:spPr/>
        <p:txBody>
          <a:bodyPr/>
          <a:lstStyle/>
          <a:p>
            <a:fld id="{3A707DD9-E92B-45E8-BE0A-E6B2EDF345EB}" type="slidenum">
              <a:rPr lang="en-US" smtClean="0"/>
              <a:pPr/>
              <a:t>40</a:t>
            </a:fld>
            <a:endParaRPr lang="en-US" dirty="0"/>
          </a:p>
        </p:txBody>
      </p:sp>
      <p:pic>
        <p:nvPicPr>
          <p:cNvPr id="14" name="Content Placeholder 13">
            <a:extLst>
              <a:ext uri="{FF2B5EF4-FFF2-40B4-BE49-F238E27FC236}">
                <a16:creationId xmlns:a16="http://schemas.microsoft.com/office/drawing/2014/main" id="{260FD015-BE73-4B4B-9122-137AD4472984}"/>
              </a:ext>
            </a:extLst>
          </p:cNvPr>
          <p:cNvPicPr>
            <a:picLocks noGrp="1" noChangeAspect="1"/>
          </p:cNvPicPr>
          <p:nvPr>
            <p:ph sz="quarter" idx="10"/>
          </p:nvPr>
        </p:nvPicPr>
        <p:blipFill>
          <a:blip r:embed="rId3"/>
          <a:stretch>
            <a:fillRect/>
          </a:stretch>
        </p:blipFill>
        <p:spPr>
          <a:xfrm>
            <a:off x="966217" y="802824"/>
            <a:ext cx="7211565" cy="4023815"/>
          </a:xfrm>
          <a:prstGeom prst="rect">
            <a:avLst/>
          </a:prstGeom>
        </p:spPr>
      </p:pic>
    </p:spTree>
    <p:extLst>
      <p:ext uri="{BB962C8B-B14F-4D97-AF65-F5344CB8AC3E}">
        <p14:creationId xmlns:p14="http://schemas.microsoft.com/office/powerpoint/2010/main" val="42218346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74ACEBF-C6AF-4CFC-8F39-9D8D74744A5A}"/>
              </a:ext>
            </a:extLst>
          </p:cNvPr>
          <p:cNvSpPr/>
          <p:nvPr/>
        </p:nvSpPr>
        <p:spPr>
          <a:xfrm>
            <a:off x="1776549" y="1889760"/>
            <a:ext cx="1236617" cy="1733006"/>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9E83ED6A-C192-44B3-9E04-D61B40BC14BF}"/>
              </a:ext>
            </a:extLst>
          </p:cNvPr>
          <p:cNvSpPr/>
          <p:nvPr/>
        </p:nvSpPr>
        <p:spPr>
          <a:xfrm>
            <a:off x="3814354" y="1088209"/>
            <a:ext cx="3526972" cy="160274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727A34F-1454-4CFE-B2FD-AB971F0496FE}"/>
              </a:ext>
            </a:extLst>
          </p:cNvPr>
          <p:cNvSpPr/>
          <p:nvPr/>
        </p:nvSpPr>
        <p:spPr>
          <a:xfrm>
            <a:off x="3814354" y="2795543"/>
            <a:ext cx="3526972" cy="160274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DE4FE27-A023-4CD1-9539-3B8A7C56909C}"/>
              </a:ext>
            </a:extLst>
          </p:cNvPr>
          <p:cNvSpPr/>
          <p:nvPr/>
        </p:nvSpPr>
        <p:spPr>
          <a:xfrm>
            <a:off x="1876697" y="2266885"/>
            <a:ext cx="1036320" cy="322217"/>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Master</a:t>
            </a:r>
          </a:p>
        </p:txBody>
      </p:sp>
      <p:sp>
        <p:nvSpPr>
          <p:cNvPr id="9" name="Rectangle 8">
            <a:extLst>
              <a:ext uri="{FF2B5EF4-FFF2-40B4-BE49-F238E27FC236}">
                <a16:creationId xmlns:a16="http://schemas.microsoft.com/office/drawing/2014/main" id="{0AE123C5-DD16-44FB-8F03-290ABAB47408}"/>
              </a:ext>
            </a:extLst>
          </p:cNvPr>
          <p:cNvSpPr/>
          <p:nvPr/>
        </p:nvSpPr>
        <p:spPr>
          <a:xfrm>
            <a:off x="1876697" y="2696036"/>
            <a:ext cx="1031964" cy="33528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History Server</a:t>
            </a:r>
          </a:p>
        </p:txBody>
      </p:sp>
      <p:sp>
        <p:nvSpPr>
          <p:cNvPr id="10" name="Rectangle 9">
            <a:extLst>
              <a:ext uri="{FF2B5EF4-FFF2-40B4-BE49-F238E27FC236}">
                <a16:creationId xmlns:a16="http://schemas.microsoft.com/office/drawing/2014/main" id="{38881D9D-C114-4574-B0EF-90DFEFA0AED8}"/>
              </a:ext>
            </a:extLst>
          </p:cNvPr>
          <p:cNvSpPr/>
          <p:nvPr/>
        </p:nvSpPr>
        <p:spPr>
          <a:xfrm>
            <a:off x="1876697" y="3138250"/>
            <a:ext cx="1036320" cy="33528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a:t>
            </a:r>
          </a:p>
        </p:txBody>
      </p:sp>
      <p:sp>
        <p:nvSpPr>
          <p:cNvPr id="40" name="Rectangle 39">
            <a:extLst>
              <a:ext uri="{FF2B5EF4-FFF2-40B4-BE49-F238E27FC236}">
                <a16:creationId xmlns:a16="http://schemas.microsoft.com/office/drawing/2014/main" id="{0BF3E7A3-DBED-4EEE-BB39-72D65087F89C}"/>
              </a:ext>
            </a:extLst>
          </p:cNvPr>
          <p:cNvSpPr/>
          <p:nvPr/>
        </p:nvSpPr>
        <p:spPr>
          <a:xfrm>
            <a:off x="4389119" y="1175657"/>
            <a:ext cx="2847703" cy="444137"/>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DA96D09-199C-4B00-9B43-2B06ECC005F0}"/>
              </a:ext>
            </a:extLst>
          </p:cNvPr>
          <p:cNvSpPr/>
          <p:nvPr/>
        </p:nvSpPr>
        <p:spPr>
          <a:xfrm>
            <a:off x="4389119" y="1676644"/>
            <a:ext cx="2847703" cy="444137"/>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4F178D8-A045-4965-8BD3-2F91D5AB7E9D}"/>
              </a:ext>
            </a:extLst>
          </p:cNvPr>
          <p:cNvSpPr/>
          <p:nvPr/>
        </p:nvSpPr>
        <p:spPr>
          <a:xfrm>
            <a:off x="4389119" y="2177631"/>
            <a:ext cx="2847703" cy="444137"/>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3620F624-A3E3-4C49-9B60-8A3954EC0223}"/>
              </a:ext>
            </a:extLst>
          </p:cNvPr>
          <p:cNvSpPr/>
          <p:nvPr/>
        </p:nvSpPr>
        <p:spPr>
          <a:xfrm>
            <a:off x="4389119" y="2870208"/>
            <a:ext cx="2847703" cy="444137"/>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D52875A-7B50-4CB8-AA2F-E3F5FD74E9C6}"/>
              </a:ext>
            </a:extLst>
          </p:cNvPr>
          <p:cNvSpPr/>
          <p:nvPr/>
        </p:nvSpPr>
        <p:spPr>
          <a:xfrm>
            <a:off x="4384595" y="3381163"/>
            <a:ext cx="2847703" cy="444137"/>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999E508-BCED-46E5-BE8A-FB66642B1A5E}"/>
              </a:ext>
            </a:extLst>
          </p:cNvPr>
          <p:cNvSpPr/>
          <p:nvPr/>
        </p:nvSpPr>
        <p:spPr>
          <a:xfrm>
            <a:off x="4380071" y="3892118"/>
            <a:ext cx="2847703" cy="444137"/>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B9BC3B-DC45-4791-AF7F-858746864C58}"/>
              </a:ext>
            </a:extLst>
          </p:cNvPr>
          <p:cNvSpPr/>
          <p:nvPr/>
        </p:nvSpPr>
        <p:spPr>
          <a:xfrm>
            <a:off x="4963885" y="1246051"/>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Memory</a:t>
            </a:r>
          </a:p>
        </p:txBody>
      </p:sp>
      <p:sp>
        <p:nvSpPr>
          <p:cNvPr id="12" name="Rectangle 11">
            <a:extLst>
              <a:ext uri="{FF2B5EF4-FFF2-40B4-BE49-F238E27FC236}">
                <a16:creationId xmlns:a16="http://schemas.microsoft.com/office/drawing/2014/main" id="{F0467FBC-59A4-4553-8A50-DDADA2575618}"/>
              </a:ext>
            </a:extLst>
          </p:cNvPr>
          <p:cNvSpPr/>
          <p:nvPr/>
        </p:nvSpPr>
        <p:spPr>
          <a:xfrm>
            <a:off x="4963885" y="1741896"/>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Memory</a:t>
            </a:r>
          </a:p>
        </p:txBody>
      </p:sp>
      <p:sp>
        <p:nvSpPr>
          <p:cNvPr id="13" name="Rectangle 12">
            <a:extLst>
              <a:ext uri="{FF2B5EF4-FFF2-40B4-BE49-F238E27FC236}">
                <a16:creationId xmlns:a16="http://schemas.microsoft.com/office/drawing/2014/main" id="{A2424C41-2C15-4088-89F5-26F87B8FD279}"/>
              </a:ext>
            </a:extLst>
          </p:cNvPr>
          <p:cNvSpPr/>
          <p:nvPr/>
        </p:nvSpPr>
        <p:spPr>
          <a:xfrm>
            <a:off x="4963885" y="2246450"/>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Memory</a:t>
            </a:r>
          </a:p>
        </p:txBody>
      </p:sp>
      <p:sp>
        <p:nvSpPr>
          <p:cNvPr id="14" name="Rectangle 13">
            <a:extLst>
              <a:ext uri="{FF2B5EF4-FFF2-40B4-BE49-F238E27FC236}">
                <a16:creationId xmlns:a16="http://schemas.microsoft.com/office/drawing/2014/main" id="{2CB3F2B1-272A-4023-B788-7A445A0F98D7}"/>
              </a:ext>
            </a:extLst>
          </p:cNvPr>
          <p:cNvSpPr/>
          <p:nvPr/>
        </p:nvSpPr>
        <p:spPr>
          <a:xfrm>
            <a:off x="4963885" y="2944731"/>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Memory</a:t>
            </a:r>
          </a:p>
        </p:txBody>
      </p:sp>
      <p:sp>
        <p:nvSpPr>
          <p:cNvPr id="15" name="Rectangle 14">
            <a:extLst>
              <a:ext uri="{FF2B5EF4-FFF2-40B4-BE49-F238E27FC236}">
                <a16:creationId xmlns:a16="http://schemas.microsoft.com/office/drawing/2014/main" id="{8B9C51DD-E36A-4E2A-87E1-9B0B5DAE4DF5}"/>
              </a:ext>
            </a:extLst>
          </p:cNvPr>
          <p:cNvSpPr/>
          <p:nvPr/>
        </p:nvSpPr>
        <p:spPr>
          <a:xfrm>
            <a:off x="4963885" y="3449230"/>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Memory</a:t>
            </a:r>
          </a:p>
        </p:txBody>
      </p:sp>
      <p:sp>
        <p:nvSpPr>
          <p:cNvPr id="16" name="Rectangle 15">
            <a:extLst>
              <a:ext uri="{FF2B5EF4-FFF2-40B4-BE49-F238E27FC236}">
                <a16:creationId xmlns:a16="http://schemas.microsoft.com/office/drawing/2014/main" id="{52DD17F6-96FB-4D90-8395-34C221469D0C}"/>
              </a:ext>
            </a:extLst>
          </p:cNvPr>
          <p:cNvSpPr/>
          <p:nvPr/>
        </p:nvSpPr>
        <p:spPr>
          <a:xfrm>
            <a:off x="4963885" y="3953729"/>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Memory</a:t>
            </a:r>
          </a:p>
        </p:txBody>
      </p:sp>
      <p:sp>
        <p:nvSpPr>
          <p:cNvPr id="17" name="Rectangle 16">
            <a:extLst>
              <a:ext uri="{FF2B5EF4-FFF2-40B4-BE49-F238E27FC236}">
                <a16:creationId xmlns:a16="http://schemas.microsoft.com/office/drawing/2014/main" id="{C03079B7-9534-4A9B-9D17-143CD73BA22F}"/>
              </a:ext>
            </a:extLst>
          </p:cNvPr>
          <p:cNvSpPr/>
          <p:nvPr/>
        </p:nvSpPr>
        <p:spPr>
          <a:xfrm>
            <a:off x="6104707" y="3953729"/>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Core 1</a:t>
            </a:r>
          </a:p>
        </p:txBody>
      </p:sp>
      <p:sp>
        <p:nvSpPr>
          <p:cNvPr id="18" name="Rectangle 17">
            <a:extLst>
              <a:ext uri="{FF2B5EF4-FFF2-40B4-BE49-F238E27FC236}">
                <a16:creationId xmlns:a16="http://schemas.microsoft.com/office/drawing/2014/main" id="{72A5041A-5A09-43CA-A818-B4BDB53C910E}"/>
              </a:ext>
            </a:extLst>
          </p:cNvPr>
          <p:cNvSpPr/>
          <p:nvPr/>
        </p:nvSpPr>
        <p:spPr>
          <a:xfrm>
            <a:off x="6104706" y="3448631"/>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Core 1</a:t>
            </a:r>
          </a:p>
        </p:txBody>
      </p:sp>
      <p:sp>
        <p:nvSpPr>
          <p:cNvPr id="19" name="Rectangle 18">
            <a:extLst>
              <a:ext uri="{FF2B5EF4-FFF2-40B4-BE49-F238E27FC236}">
                <a16:creationId xmlns:a16="http://schemas.microsoft.com/office/drawing/2014/main" id="{3731D113-F20F-4356-B74C-FC45FA98A4EA}"/>
              </a:ext>
            </a:extLst>
          </p:cNvPr>
          <p:cNvSpPr/>
          <p:nvPr/>
        </p:nvSpPr>
        <p:spPr>
          <a:xfrm>
            <a:off x="6104705" y="2943533"/>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Core 1</a:t>
            </a:r>
          </a:p>
        </p:txBody>
      </p:sp>
      <p:sp>
        <p:nvSpPr>
          <p:cNvPr id="20" name="Rectangle 19">
            <a:extLst>
              <a:ext uri="{FF2B5EF4-FFF2-40B4-BE49-F238E27FC236}">
                <a16:creationId xmlns:a16="http://schemas.microsoft.com/office/drawing/2014/main" id="{3A468F63-12E8-46A3-9FDA-FA014AA68A21}"/>
              </a:ext>
            </a:extLst>
          </p:cNvPr>
          <p:cNvSpPr/>
          <p:nvPr/>
        </p:nvSpPr>
        <p:spPr>
          <a:xfrm>
            <a:off x="6095996" y="2272964"/>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Core 1</a:t>
            </a:r>
            <a:endParaRPr lang="en-US" dirty="0">
              <a:solidFill>
                <a:schemeClr val="tx1"/>
              </a:solidFill>
              <a:latin typeface="+mj-lt"/>
            </a:endParaRPr>
          </a:p>
        </p:txBody>
      </p:sp>
      <p:sp>
        <p:nvSpPr>
          <p:cNvPr id="21" name="Rectangle 20">
            <a:extLst>
              <a:ext uri="{FF2B5EF4-FFF2-40B4-BE49-F238E27FC236}">
                <a16:creationId xmlns:a16="http://schemas.microsoft.com/office/drawing/2014/main" id="{7946886B-241F-4FFE-837C-8EABC7A241F2}"/>
              </a:ext>
            </a:extLst>
          </p:cNvPr>
          <p:cNvSpPr/>
          <p:nvPr/>
        </p:nvSpPr>
        <p:spPr>
          <a:xfrm>
            <a:off x="6095996" y="1746730"/>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Core 1</a:t>
            </a:r>
          </a:p>
        </p:txBody>
      </p:sp>
      <p:sp>
        <p:nvSpPr>
          <p:cNvPr id="22" name="Rectangle 21">
            <a:extLst>
              <a:ext uri="{FF2B5EF4-FFF2-40B4-BE49-F238E27FC236}">
                <a16:creationId xmlns:a16="http://schemas.microsoft.com/office/drawing/2014/main" id="{682E62F7-532B-4547-A2F4-102DC8125663}"/>
              </a:ext>
            </a:extLst>
          </p:cNvPr>
          <p:cNvSpPr/>
          <p:nvPr/>
        </p:nvSpPr>
        <p:spPr>
          <a:xfrm>
            <a:off x="6095996" y="1237914"/>
            <a:ext cx="1018904" cy="295366"/>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Core 1</a:t>
            </a:r>
          </a:p>
        </p:txBody>
      </p:sp>
      <p:sp>
        <p:nvSpPr>
          <p:cNvPr id="23" name="TextBox 22">
            <a:extLst>
              <a:ext uri="{FF2B5EF4-FFF2-40B4-BE49-F238E27FC236}">
                <a16:creationId xmlns:a16="http://schemas.microsoft.com/office/drawing/2014/main" id="{B74B0AFA-FBF1-49E7-846A-22AB134D9EE3}"/>
              </a:ext>
            </a:extLst>
          </p:cNvPr>
          <p:cNvSpPr txBox="1"/>
          <p:nvPr/>
        </p:nvSpPr>
        <p:spPr>
          <a:xfrm>
            <a:off x="1750880" y="1905631"/>
            <a:ext cx="704937" cy="307777"/>
          </a:xfrm>
          <a:prstGeom prst="rect">
            <a:avLst/>
          </a:prstGeom>
          <a:noFill/>
        </p:spPr>
        <p:txBody>
          <a:bodyPr wrap="none" rtlCol="0">
            <a:spAutoFit/>
          </a:bodyPr>
          <a:lstStyle/>
          <a:p>
            <a:r>
              <a:rPr lang="en-US" sz="1400" b="1" dirty="0">
                <a:latin typeface="+mj-lt"/>
              </a:rPr>
              <a:t>Master</a:t>
            </a:r>
            <a:endParaRPr lang="en-US" b="1" dirty="0">
              <a:latin typeface="+mj-lt"/>
            </a:endParaRPr>
          </a:p>
        </p:txBody>
      </p:sp>
      <p:sp>
        <p:nvSpPr>
          <p:cNvPr id="24" name="TextBox 23">
            <a:extLst>
              <a:ext uri="{FF2B5EF4-FFF2-40B4-BE49-F238E27FC236}">
                <a16:creationId xmlns:a16="http://schemas.microsoft.com/office/drawing/2014/main" id="{A7D8DC2B-7025-4C2D-A15F-5C097F71C75A}"/>
              </a:ext>
            </a:extLst>
          </p:cNvPr>
          <p:cNvSpPr txBox="1"/>
          <p:nvPr/>
        </p:nvSpPr>
        <p:spPr>
          <a:xfrm>
            <a:off x="3798058" y="1114623"/>
            <a:ext cx="545342" cy="307777"/>
          </a:xfrm>
          <a:prstGeom prst="rect">
            <a:avLst/>
          </a:prstGeom>
          <a:noFill/>
        </p:spPr>
        <p:txBody>
          <a:bodyPr wrap="none" rtlCol="0">
            <a:spAutoFit/>
          </a:bodyPr>
          <a:lstStyle/>
          <a:p>
            <a:r>
              <a:rPr lang="en-US" sz="1400" b="1" dirty="0">
                <a:latin typeface="+mj-lt"/>
              </a:rPr>
              <a:t>Slave</a:t>
            </a:r>
            <a:endParaRPr lang="en-US" b="1" dirty="0">
              <a:latin typeface="+mj-lt"/>
            </a:endParaRPr>
          </a:p>
        </p:txBody>
      </p:sp>
      <p:sp>
        <p:nvSpPr>
          <p:cNvPr id="25" name="TextBox 24">
            <a:extLst>
              <a:ext uri="{FF2B5EF4-FFF2-40B4-BE49-F238E27FC236}">
                <a16:creationId xmlns:a16="http://schemas.microsoft.com/office/drawing/2014/main" id="{482872B0-2325-4B01-AE50-A238D41295FA}"/>
              </a:ext>
            </a:extLst>
          </p:cNvPr>
          <p:cNvSpPr txBox="1"/>
          <p:nvPr/>
        </p:nvSpPr>
        <p:spPr>
          <a:xfrm>
            <a:off x="4338260" y="1268511"/>
            <a:ext cx="617477" cy="261610"/>
          </a:xfrm>
          <a:prstGeom prst="rect">
            <a:avLst/>
          </a:prstGeom>
          <a:noFill/>
        </p:spPr>
        <p:txBody>
          <a:bodyPr wrap="none" rtlCol="0">
            <a:spAutoFit/>
          </a:bodyPr>
          <a:lstStyle/>
          <a:p>
            <a:r>
              <a:rPr lang="en-US" sz="1100" dirty="0"/>
              <a:t>Worker</a:t>
            </a:r>
          </a:p>
        </p:txBody>
      </p:sp>
      <p:sp>
        <p:nvSpPr>
          <p:cNvPr id="26" name="TextBox 25">
            <a:extLst>
              <a:ext uri="{FF2B5EF4-FFF2-40B4-BE49-F238E27FC236}">
                <a16:creationId xmlns:a16="http://schemas.microsoft.com/office/drawing/2014/main" id="{E4A6CAC6-6FAF-4804-987F-EF08E467EAFA}"/>
              </a:ext>
            </a:extLst>
          </p:cNvPr>
          <p:cNvSpPr txBox="1"/>
          <p:nvPr/>
        </p:nvSpPr>
        <p:spPr>
          <a:xfrm>
            <a:off x="4346408" y="1777288"/>
            <a:ext cx="617477" cy="261610"/>
          </a:xfrm>
          <a:prstGeom prst="rect">
            <a:avLst/>
          </a:prstGeom>
          <a:noFill/>
        </p:spPr>
        <p:txBody>
          <a:bodyPr wrap="none" rtlCol="0">
            <a:spAutoFit/>
          </a:bodyPr>
          <a:lstStyle/>
          <a:p>
            <a:r>
              <a:rPr lang="en-US" sz="1100" dirty="0"/>
              <a:t>Worker</a:t>
            </a:r>
          </a:p>
        </p:txBody>
      </p:sp>
      <p:sp>
        <p:nvSpPr>
          <p:cNvPr id="27" name="TextBox 26">
            <a:extLst>
              <a:ext uri="{FF2B5EF4-FFF2-40B4-BE49-F238E27FC236}">
                <a16:creationId xmlns:a16="http://schemas.microsoft.com/office/drawing/2014/main" id="{E99FBBD7-B28F-410C-BD72-6C90436EB0C3}"/>
              </a:ext>
            </a:extLst>
          </p:cNvPr>
          <p:cNvSpPr txBox="1"/>
          <p:nvPr/>
        </p:nvSpPr>
        <p:spPr>
          <a:xfrm>
            <a:off x="4346407" y="2968536"/>
            <a:ext cx="617477" cy="261610"/>
          </a:xfrm>
          <a:prstGeom prst="rect">
            <a:avLst/>
          </a:prstGeom>
          <a:noFill/>
        </p:spPr>
        <p:txBody>
          <a:bodyPr wrap="none" rtlCol="0">
            <a:spAutoFit/>
          </a:bodyPr>
          <a:lstStyle/>
          <a:p>
            <a:r>
              <a:rPr lang="en-US" sz="1100" dirty="0"/>
              <a:t>Worker</a:t>
            </a:r>
          </a:p>
        </p:txBody>
      </p:sp>
      <p:sp>
        <p:nvSpPr>
          <p:cNvPr id="28" name="TextBox 27">
            <a:extLst>
              <a:ext uri="{FF2B5EF4-FFF2-40B4-BE49-F238E27FC236}">
                <a16:creationId xmlns:a16="http://schemas.microsoft.com/office/drawing/2014/main" id="{84B20125-6A03-4034-A8D5-D3C24736CFBC}"/>
              </a:ext>
            </a:extLst>
          </p:cNvPr>
          <p:cNvSpPr txBox="1"/>
          <p:nvPr/>
        </p:nvSpPr>
        <p:spPr>
          <a:xfrm>
            <a:off x="4346406" y="3461132"/>
            <a:ext cx="617477" cy="261610"/>
          </a:xfrm>
          <a:prstGeom prst="rect">
            <a:avLst/>
          </a:prstGeom>
          <a:noFill/>
        </p:spPr>
        <p:txBody>
          <a:bodyPr wrap="none" rtlCol="0">
            <a:spAutoFit/>
          </a:bodyPr>
          <a:lstStyle/>
          <a:p>
            <a:r>
              <a:rPr lang="en-US" sz="1100" dirty="0"/>
              <a:t>Worker</a:t>
            </a:r>
          </a:p>
        </p:txBody>
      </p:sp>
      <p:sp>
        <p:nvSpPr>
          <p:cNvPr id="29" name="TextBox 28">
            <a:extLst>
              <a:ext uri="{FF2B5EF4-FFF2-40B4-BE49-F238E27FC236}">
                <a16:creationId xmlns:a16="http://schemas.microsoft.com/office/drawing/2014/main" id="{C1878EC2-D2CC-4C97-B391-D8893AB62FF7}"/>
              </a:ext>
            </a:extLst>
          </p:cNvPr>
          <p:cNvSpPr txBox="1"/>
          <p:nvPr/>
        </p:nvSpPr>
        <p:spPr>
          <a:xfrm>
            <a:off x="4356641" y="3971808"/>
            <a:ext cx="314510" cy="30008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619200B5-3A91-4F28-B9DA-DE410CFE5E19}"/>
              </a:ext>
            </a:extLst>
          </p:cNvPr>
          <p:cNvSpPr txBox="1"/>
          <p:nvPr/>
        </p:nvSpPr>
        <p:spPr>
          <a:xfrm>
            <a:off x="4346406" y="2259933"/>
            <a:ext cx="314510" cy="30008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4CA3CB60-F19E-46FC-B77E-FE6BA7E45F59}"/>
              </a:ext>
            </a:extLst>
          </p:cNvPr>
          <p:cNvSpPr txBox="1"/>
          <p:nvPr/>
        </p:nvSpPr>
        <p:spPr>
          <a:xfrm>
            <a:off x="3794116" y="2818495"/>
            <a:ext cx="314510" cy="300082"/>
          </a:xfrm>
          <a:prstGeom prst="rect">
            <a:avLst/>
          </a:prstGeom>
          <a:noFill/>
        </p:spPr>
        <p:txBody>
          <a:bodyPr wrap="none" rtlCol="0">
            <a:spAutoFit/>
          </a:bodyPr>
          <a:lstStyle/>
          <a:p>
            <a:r>
              <a:rPr lang="en-US" dirty="0"/>
              <a:t>…</a:t>
            </a:r>
          </a:p>
        </p:txBody>
      </p:sp>
      <p:sp>
        <p:nvSpPr>
          <p:cNvPr id="6" name="Title 5"/>
          <p:cNvSpPr>
            <a:spLocks noGrp="1"/>
          </p:cNvSpPr>
          <p:nvPr>
            <p:ph type="title"/>
          </p:nvPr>
        </p:nvSpPr>
        <p:spPr/>
        <p:txBody>
          <a:bodyPr/>
          <a:lstStyle/>
          <a:p>
            <a:r>
              <a:rPr lang="en-US" dirty="0"/>
              <a:t>Standalone cluster manager</a:t>
            </a:r>
          </a:p>
        </p:txBody>
      </p:sp>
      <p:sp>
        <p:nvSpPr>
          <p:cNvPr id="5" name="Slide Number Placeholder 4"/>
          <p:cNvSpPr>
            <a:spLocks noGrp="1"/>
          </p:cNvSpPr>
          <p:nvPr>
            <p:ph type="sldNum" sz="quarter" idx="4"/>
          </p:nvPr>
        </p:nvSpPr>
        <p:spPr/>
        <p:txBody>
          <a:bodyPr/>
          <a:lstStyle/>
          <a:p>
            <a:fld id="{3A707DD9-E92B-45E8-BE0A-E6B2EDF345EB}" type="slidenum">
              <a:rPr lang="en-US" smtClean="0"/>
              <a:pPr/>
              <a:t>41</a:t>
            </a:fld>
            <a:endParaRPr lang="en-US" dirty="0"/>
          </a:p>
        </p:txBody>
      </p:sp>
      <p:cxnSp>
        <p:nvCxnSpPr>
          <p:cNvPr id="34" name="Straight Arrow Connector 33">
            <a:extLst>
              <a:ext uri="{FF2B5EF4-FFF2-40B4-BE49-F238E27FC236}">
                <a16:creationId xmlns:a16="http://schemas.microsoft.com/office/drawing/2014/main" id="{7A1885CF-2558-41C2-957D-D07D7BF09B1D}"/>
              </a:ext>
            </a:extLst>
          </p:cNvPr>
          <p:cNvCxnSpPr/>
          <p:nvPr/>
        </p:nvCxnSpPr>
        <p:spPr>
          <a:xfrm>
            <a:off x="3196046" y="1905631"/>
            <a:ext cx="618308"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132225-9DED-48E3-902B-47BFA943FB85}"/>
              </a:ext>
            </a:extLst>
          </p:cNvPr>
          <p:cNvCxnSpPr/>
          <p:nvPr/>
        </p:nvCxnSpPr>
        <p:spPr>
          <a:xfrm>
            <a:off x="3196046" y="3599448"/>
            <a:ext cx="618308"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AB0CADF-2CDE-4045-832D-53A97C8313D6}"/>
              </a:ext>
            </a:extLst>
          </p:cNvPr>
          <p:cNvCxnSpPr>
            <a:cxnSpLocks/>
          </p:cNvCxnSpPr>
          <p:nvPr/>
        </p:nvCxnSpPr>
        <p:spPr>
          <a:xfrm>
            <a:off x="3196046" y="1905631"/>
            <a:ext cx="0" cy="1693817"/>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222AD5F-8937-4BDD-B093-6D344E213A8F}"/>
              </a:ext>
            </a:extLst>
          </p:cNvPr>
          <p:cNvCxnSpPr>
            <a:cxnSpLocks/>
          </p:cNvCxnSpPr>
          <p:nvPr/>
        </p:nvCxnSpPr>
        <p:spPr>
          <a:xfrm flipH="1">
            <a:off x="3013364" y="2747556"/>
            <a:ext cx="182682"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4415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CB9914-F12F-4160-92FD-687FDC3C69E3}"/>
              </a:ext>
            </a:extLst>
          </p:cNvPr>
          <p:cNvSpPr/>
          <p:nvPr/>
        </p:nvSpPr>
        <p:spPr>
          <a:xfrm>
            <a:off x="993913" y="1121134"/>
            <a:ext cx="1304014" cy="691763"/>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7F3474-65D8-4FD5-931B-80192F8FED9F}"/>
              </a:ext>
            </a:extLst>
          </p:cNvPr>
          <p:cNvSpPr/>
          <p:nvPr/>
        </p:nvSpPr>
        <p:spPr>
          <a:xfrm>
            <a:off x="4880777" y="1215076"/>
            <a:ext cx="1304014" cy="2052910"/>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15EAF0-6C2B-4F5A-B2EC-80E235DCF9DF}"/>
              </a:ext>
            </a:extLst>
          </p:cNvPr>
          <p:cNvSpPr/>
          <p:nvPr/>
        </p:nvSpPr>
        <p:spPr>
          <a:xfrm>
            <a:off x="4992095" y="2404414"/>
            <a:ext cx="1081378" cy="747422"/>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484D79-02F1-4DF8-B57D-4E71E7588E97}"/>
              </a:ext>
            </a:extLst>
          </p:cNvPr>
          <p:cNvSpPr/>
          <p:nvPr/>
        </p:nvSpPr>
        <p:spPr>
          <a:xfrm>
            <a:off x="6838121" y="2350641"/>
            <a:ext cx="1284137" cy="2054382"/>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CA031F-B254-4507-81FF-94309965ED98}"/>
              </a:ext>
            </a:extLst>
          </p:cNvPr>
          <p:cNvSpPr/>
          <p:nvPr/>
        </p:nvSpPr>
        <p:spPr>
          <a:xfrm>
            <a:off x="2959211" y="1121133"/>
            <a:ext cx="1304014" cy="691763"/>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F5724D1-81D3-4FA2-8432-8CAC0EB2FC66}"/>
              </a:ext>
            </a:extLst>
          </p:cNvPr>
          <p:cNvSpPr/>
          <p:nvPr/>
        </p:nvSpPr>
        <p:spPr>
          <a:xfrm>
            <a:off x="6938382" y="3554233"/>
            <a:ext cx="1081378" cy="747422"/>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DB3B00C4-12C0-4409-AD3B-68AE888ECB02}"/>
              </a:ext>
            </a:extLst>
          </p:cNvPr>
          <p:cNvSpPr/>
          <p:nvPr/>
        </p:nvSpPr>
        <p:spPr>
          <a:xfrm>
            <a:off x="5104737" y="2735249"/>
            <a:ext cx="858741" cy="318052"/>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Application Process</a:t>
            </a:r>
          </a:p>
        </p:txBody>
      </p:sp>
      <p:sp>
        <p:nvSpPr>
          <p:cNvPr id="17" name="Rectangle 16">
            <a:extLst>
              <a:ext uri="{FF2B5EF4-FFF2-40B4-BE49-F238E27FC236}">
                <a16:creationId xmlns:a16="http://schemas.microsoft.com/office/drawing/2014/main" id="{CE0317D0-6D79-4DF3-9522-38625D7C2FF9}"/>
              </a:ext>
            </a:extLst>
          </p:cNvPr>
          <p:cNvSpPr/>
          <p:nvPr/>
        </p:nvSpPr>
        <p:spPr>
          <a:xfrm>
            <a:off x="7049700" y="3860441"/>
            <a:ext cx="858741" cy="318052"/>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Application Process</a:t>
            </a:r>
          </a:p>
        </p:txBody>
      </p:sp>
      <p:sp>
        <p:nvSpPr>
          <p:cNvPr id="3" name="Rectangle 2">
            <a:extLst>
              <a:ext uri="{FF2B5EF4-FFF2-40B4-BE49-F238E27FC236}">
                <a16:creationId xmlns:a16="http://schemas.microsoft.com/office/drawing/2014/main" id="{B1D45C6F-5D1E-4A2F-82CE-88EF43CF18B8}"/>
              </a:ext>
            </a:extLst>
          </p:cNvPr>
          <p:cNvSpPr/>
          <p:nvPr/>
        </p:nvSpPr>
        <p:spPr>
          <a:xfrm>
            <a:off x="1105231" y="1375576"/>
            <a:ext cx="1081378" cy="333954"/>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88B66A5-334F-4487-AF8A-DD0070C682F5}"/>
              </a:ext>
            </a:extLst>
          </p:cNvPr>
          <p:cNvSpPr/>
          <p:nvPr/>
        </p:nvSpPr>
        <p:spPr>
          <a:xfrm>
            <a:off x="3062042" y="1375576"/>
            <a:ext cx="1081378" cy="333954"/>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9133F5-3F69-4095-903C-D1626BCE5369}"/>
              </a:ext>
            </a:extLst>
          </p:cNvPr>
          <p:cNvSpPr/>
          <p:nvPr/>
        </p:nvSpPr>
        <p:spPr>
          <a:xfrm>
            <a:off x="4992095" y="1478942"/>
            <a:ext cx="1081378" cy="333954"/>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96E208B-54D9-4227-A6F7-B12EDF30DCC9}"/>
              </a:ext>
            </a:extLst>
          </p:cNvPr>
          <p:cNvSpPr/>
          <p:nvPr/>
        </p:nvSpPr>
        <p:spPr>
          <a:xfrm>
            <a:off x="6938382" y="2611148"/>
            <a:ext cx="1081378" cy="333954"/>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Hadoop YARN</a:t>
            </a:r>
          </a:p>
        </p:txBody>
      </p:sp>
      <p:sp>
        <p:nvSpPr>
          <p:cNvPr id="5" name="Slide Number Placeholder 4"/>
          <p:cNvSpPr>
            <a:spLocks noGrp="1"/>
          </p:cNvSpPr>
          <p:nvPr>
            <p:ph type="sldNum" sz="quarter" idx="4"/>
          </p:nvPr>
        </p:nvSpPr>
        <p:spPr/>
        <p:txBody>
          <a:bodyPr/>
          <a:lstStyle/>
          <a:p>
            <a:fld id="{3A707DD9-E92B-45E8-BE0A-E6B2EDF345EB}" type="slidenum">
              <a:rPr lang="en-US" smtClean="0"/>
              <a:pPr/>
              <a:t>42</a:t>
            </a:fld>
            <a:endParaRPr lang="en-US" dirty="0"/>
          </a:p>
        </p:txBody>
      </p:sp>
      <p:sp>
        <p:nvSpPr>
          <p:cNvPr id="9" name="Rectangle 8">
            <a:extLst>
              <a:ext uri="{FF2B5EF4-FFF2-40B4-BE49-F238E27FC236}">
                <a16:creationId xmlns:a16="http://schemas.microsoft.com/office/drawing/2014/main" id="{EC73426B-3074-46B9-BE50-BAECE1B15FA1}"/>
              </a:ext>
            </a:extLst>
          </p:cNvPr>
          <p:cNvSpPr/>
          <p:nvPr/>
        </p:nvSpPr>
        <p:spPr>
          <a:xfrm>
            <a:off x="360364" y="2644838"/>
            <a:ext cx="6096000" cy="1831912"/>
          </a:xfrm>
          <a:prstGeom prst="rect">
            <a:avLst/>
          </a:prstGeom>
        </p:spPr>
        <p:txBody>
          <a:bodyPr>
            <a:spAutoFit/>
          </a:bodyPr>
          <a:lstStyle/>
          <a:p>
            <a:pPr>
              <a:lnSpc>
                <a:spcPct val="160000"/>
              </a:lnSpc>
              <a:buClr>
                <a:schemeClr val="accent2"/>
              </a:buClr>
            </a:pPr>
            <a:r>
              <a:rPr lang="en-US" sz="1200" dirty="0">
                <a:solidFill>
                  <a:schemeClr val="accent1"/>
                </a:solidFill>
                <a:latin typeface="+mj-lt"/>
              </a:rPr>
              <a:t>1</a:t>
            </a:r>
            <a:r>
              <a:rPr lang="en-US" sz="1200" dirty="0">
                <a:latin typeface="+mj-lt"/>
              </a:rPr>
              <a:t> - Submit YARN Application</a:t>
            </a:r>
          </a:p>
          <a:p>
            <a:pPr>
              <a:lnSpc>
                <a:spcPct val="160000"/>
              </a:lnSpc>
              <a:buClr>
                <a:schemeClr val="accent2"/>
              </a:buClr>
            </a:pPr>
            <a:r>
              <a:rPr lang="en-US" sz="1200" dirty="0">
                <a:solidFill>
                  <a:schemeClr val="accent1"/>
                </a:solidFill>
                <a:latin typeface="+mj-lt"/>
              </a:rPr>
              <a:t>2</a:t>
            </a:r>
            <a:r>
              <a:rPr lang="en-US" sz="1200" dirty="0">
                <a:latin typeface="+mj-lt"/>
              </a:rPr>
              <a:t> – Start Container</a:t>
            </a:r>
          </a:p>
          <a:p>
            <a:pPr>
              <a:lnSpc>
                <a:spcPct val="160000"/>
              </a:lnSpc>
              <a:buClr>
                <a:schemeClr val="accent2"/>
              </a:buClr>
            </a:pPr>
            <a:r>
              <a:rPr lang="en-US" sz="1200" dirty="0">
                <a:solidFill>
                  <a:schemeClr val="accent1"/>
                </a:solidFill>
                <a:latin typeface="+mj-lt"/>
              </a:rPr>
              <a:t>3</a:t>
            </a:r>
            <a:r>
              <a:rPr lang="en-US" sz="1200" dirty="0">
                <a:latin typeface="+mj-lt"/>
              </a:rPr>
              <a:t> – Launch Container</a:t>
            </a:r>
          </a:p>
          <a:p>
            <a:pPr>
              <a:lnSpc>
                <a:spcPct val="160000"/>
              </a:lnSpc>
              <a:buClr>
                <a:schemeClr val="accent2"/>
              </a:buClr>
            </a:pPr>
            <a:r>
              <a:rPr lang="en-US" sz="1200" dirty="0">
                <a:solidFill>
                  <a:schemeClr val="accent1"/>
                </a:solidFill>
                <a:latin typeface="+mj-lt"/>
              </a:rPr>
              <a:t>4</a:t>
            </a:r>
            <a:r>
              <a:rPr lang="en-US" sz="1200" dirty="0">
                <a:latin typeface="+mj-lt"/>
              </a:rPr>
              <a:t> – Allocate Resources (heartbeat)</a:t>
            </a:r>
          </a:p>
          <a:p>
            <a:pPr>
              <a:lnSpc>
                <a:spcPct val="160000"/>
              </a:lnSpc>
              <a:buClr>
                <a:schemeClr val="accent2"/>
              </a:buClr>
            </a:pPr>
            <a:r>
              <a:rPr lang="en-US" sz="1200" dirty="0">
                <a:solidFill>
                  <a:schemeClr val="accent1"/>
                </a:solidFill>
                <a:latin typeface="+mj-lt"/>
              </a:rPr>
              <a:t>5</a:t>
            </a:r>
            <a:r>
              <a:rPr lang="en-US" sz="1200" dirty="0">
                <a:latin typeface="+mj-lt"/>
              </a:rPr>
              <a:t> – Start Container</a:t>
            </a:r>
          </a:p>
          <a:p>
            <a:pPr>
              <a:lnSpc>
                <a:spcPct val="160000"/>
              </a:lnSpc>
              <a:buClr>
                <a:schemeClr val="accent2"/>
              </a:buClr>
            </a:pPr>
            <a:r>
              <a:rPr lang="en-US" sz="1200" dirty="0">
                <a:solidFill>
                  <a:schemeClr val="accent1"/>
                </a:solidFill>
                <a:latin typeface="+mj-lt"/>
              </a:rPr>
              <a:t>6</a:t>
            </a:r>
            <a:r>
              <a:rPr lang="en-US" sz="1200" dirty="0">
                <a:latin typeface="+mj-lt"/>
              </a:rPr>
              <a:t> – Launch Container</a:t>
            </a:r>
          </a:p>
        </p:txBody>
      </p:sp>
      <p:sp>
        <p:nvSpPr>
          <p:cNvPr id="18" name="TextBox 17">
            <a:extLst>
              <a:ext uri="{FF2B5EF4-FFF2-40B4-BE49-F238E27FC236}">
                <a16:creationId xmlns:a16="http://schemas.microsoft.com/office/drawing/2014/main" id="{D3D4C6AF-6DDF-4696-ACDD-8A24BBD0FA95}"/>
              </a:ext>
            </a:extLst>
          </p:cNvPr>
          <p:cNvSpPr txBox="1"/>
          <p:nvPr/>
        </p:nvSpPr>
        <p:spPr>
          <a:xfrm>
            <a:off x="1218689" y="1079500"/>
            <a:ext cx="898195" cy="276999"/>
          </a:xfrm>
          <a:prstGeom prst="rect">
            <a:avLst/>
          </a:prstGeom>
          <a:noFill/>
        </p:spPr>
        <p:txBody>
          <a:bodyPr wrap="none" rtlCol="0">
            <a:spAutoFit/>
          </a:bodyPr>
          <a:lstStyle/>
          <a:p>
            <a:pPr algn="ctr"/>
            <a:r>
              <a:rPr lang="en-US" sz="1200" dirty="0"/>
              <a:t>Client node</a:t>
            </a:r>
          </a:p>
        </p:txBody>
      </p:sp>
      <p:sp>
        <p:nvSpPr>
          <p:cNvPr id="19" name="TextBox 18">
            <a:extLst>
              <a:ext uri="{FF2B5EF4-FFF2-40B4-BE49-F238E27FC236}">
                <a16:creationId xmlns:a16="http://schemas.microsoft.com/office/drawing/2014/main" id="{34C1829F-E742-437A-AC81-6E90A0D62264}"/>
              </a:ext>
            </a:extLst>
          </p:cNvPr>
          <p:cNvSpPr txBox="1"/>
          <p:nvPr/>
        </p:nvSpPr>
        <p:spPr>
          <a:xfrm>
            <a:off x="2860627" y="1108538"/>
            <a:ext cx="1457450" cy="246221"/>
          </a:xfrm>
          <a:prstGeom prst="rect">
            <a:avLst/>
          </a:prstGeom>
          <a:noFill/>
        </p:spPr>
        <p:txBody>
          <a:bodyPr wrap="none" rtlCol="0">
            <a:spAutoFit/>
          </a:bodyPr>
          <a:lstStyle/>
          <a:p>
            <a:pPr algn="ctr"/>
            <a:r>
              <a:rPr lang="en-US" sz="1000" dirty="0"/>
              <a:t>Resource Manager node</a:t>
            </a:r>
          </a:p>
        </p:txBody>
      </p:sp>
      <p:sp>
        <p:nvSpPr>
          <p:cNvPr id="20" name="TextBox 19">
            <a:extLst>
              <a:ext uri="{FF2B5EF4-FFF2-40B4-BE49-F238E27FC236}">
                <a16:creationId xmlns:a16="http://schemas.microsoft.com/office/drawing/2014/main" id="{27FBB5EA-F928-4575-B835-6BB04B38D485}"/>
              </a:ext>
            </a:extLst>
          </p:cNvPr>
          <p:cNvSpPr txBox="1"/>
          <p:nvPr/>
        </p:nvSpPr>
        <p:spPr>
          <a:xfrm>
            <a:off x="4907226" y="1217332"/>
            <a:ext cx="1311578" cy="253916"/>
          </a:xfrm>
          <a:prstGeom prst="rect">
            <a:avLst/>
          </a:prstGeom>
          <a:noFill/>
        </p:spPr>
        <p:txBody>
          <a:bodyPr wrap="none" rtlCol="0">
            <a:spAutoFit/>
          </a:bodyPr>
          <a:lstStyle/>
          <a:p>
            <a:pPr algn="ctr"/>
            <a:r>
              <a:rPr lang="en-US" sz="1050" dirty="0"/>
              <a:t>Node Manager node</a:t>
            </a:r>
          </a:p>
        </p:txBody>
      </p:sp>
      <p:sp>
        <p:nvSpPr>
          <p:cNvPr id="21" name="TextBox 20">
            <a:extLst>
              <a:ext uri="{FF2B5EF4-FFF2-40B4-BE49-F238E27FC236}">
                <a16:creationId xmlns:a16="http://schemas.microsoft.com/office/drawing/2014/main" id="{1C46DDC3-A4CC-494C-B0BE-913373E02A3A}"/>
              </a:ext>
            </a:extLst>
          </p:cNvPr>
          <p:cNvSpPr txBox="1"/>
          <p:nvPr/>
        </p:nvSpPr>
        <p:spPr>
          <a:xfrm>
            <a:off x="6848723" y="2334149"/>
            <a:ext cx="1311578" cy="253916"/>
          </a:xfrm>
          <a:prstGeom prst="rect">
            <a:avLst/>
          </a:prstGeom>
          <a:noFill/>
        </p:spPr>
        <p:txBody>
          <a:bodyPr wrap="none" rtlCol="0">
            <a:spAutoFit/>
          </a:bodyPr>
          <a:lstStyle/>
          <a:p>
            <a:pPr algn="ctr"/>
            <a:r>
              <a:rPr lang="en-US" sz="1050" dirty="0"/>
              <a:t>Node Manager node</a:t>
            </a:r>
          </a:p>
        </p:txBody>
      </p:sp>
      <p:sp>
        <p:nvSpPr>
          <p:cNvPr id="22" name="TextBox 21">
            <a:extLst>
              <a:ext uri="{FF2B5EF4-FFF2-40B4-BE49-F238E27FC236}">
                <a16:creationId xmlns:a16="http://schemas.microsoft.com/office/drawing/2014/main" id="{3DBADD70-160F-4E13-AA76-92908F88E9E5}"/>
              </a:ext>
            </a:extLst>
          </p:cNvPr>
          <p:cNvSpPr txBox="1"/>
          <p:nvPr/>
        </p:nvSpPr>
        <p:spPr>
          <a:xfrm>
            <a:off x="1065034" y="1422400"/>
            <a:ext cx="1176925" cy="261610"/>
          </a:xfrm>
          <a:prstGeom prst="rect">
            <a:avLst/>
          </a:prstGeom>
          <a:noFill/>
        </p:spPr>
        <p:txBody>
          <a:bodyPr wrap="none" rtlCol="0">
            <a:spAutoFit/>
          </a:bodyPr>
          <a:lstStyle/>
          <a:p>
            <a:r>
              <a:rPr lang="en-US" sz="1050" dirty="0">
                <a:latin typeface="+mj-lt"/>
              </a:rPr>
              <a:t>Application client</a:t>
            </a:r>
          </a:p>
        </p:txBody>
      </p:sp>
      <p:sp>
        <p:nvSpPr>
          <p:cNvPr id="23" name="TextBox 22">
            <a:extLst>
              <a:ext uri="{FF2B5EF4-FFF2-40B4-BE49-F238E27FC236}">
                <a16:creationId xmlns:a16="http://schemas.microsoft.com/office/drawing/2014/main" id="{9ED981EB-F16A-407D-9764-A546059ACEC1}"/>
              </a:ext>
            </a:extLst>
          </p:cNvPr>
          <p:cNvSpPr txBox="1"/>
          <p:nvPr/>
        </p:nvSpPr>
        <p:spPr>
          <a:xfrm>
            <a:off x="2982455" y="1411748"/>
            <a:ext cx="1213794" cy="261610"/>
          </a:xfrm>
          <a:prstGeom prst="rect">
            <a:avLst/>
          </a:prstGeom>
          <a:noFill/>
        </p:spPr>
        <p:txBody>
          <a:bodyPr wrap="none" rtlCol="0">
            <a:spAutoFit/>
          </a:bodyPr>
          <a:lstStyle/>
          <a:p>
            <a:r>
              <a:rPr lang="en-US" sz="1050" dirty="0" err="1">
                <a:latin typeface="+mj-lt"/>
              </a:rPr>
              <a:t>ResourceManager</a:t>
            </a:r>
            <a:endParaRPr lang="en-US" sz="1050" dirty="0">
              <a:latin typeface="+mj-lt"/>
            </a:endParaRPr>
          </a:p>
        </p:txBody>
      </p:sp>
      <p:sp>
        <p:nvSpPr>
          <p:cNvPr id="24" name="TextBox 23">
            <a:extLst>
              <a:ext uri="{FF2B5EF4-FFF2-40B4-BE49-F238E27FC236}">
                <a16:creationId xmlns:a16="http://schemas.microsoft.com/office/drawing/2014/main" id="{6F8A2C40-0CEA-4DC3-8FB5-BA92C6727FF5}"/>
              </a:ext>
            </a:extLst>
          </p:cNvPr>
          <p:cNvSpPr txBox="1"/>
          <p:nvPr/>
        </p:nvSpPr>
        <p:spPr>
          <a:xfrm>
            <a:off x="5078747" y="1519234"/>
            <a:ext cx="968535" cy="253916"/>
          </a:xfrm>
          <a:prstGeom prst="rect">
            <a:avLst/>
          </a:prstGeom>
          <a:noFill/>
        </p:spPr>
        <p:txBody>
          <a:bodyPr wrap="none" rtlCol="0">
            <a:spAutoFit/>
          </a:bodyPr>
          <a:lstStyle/>
          <a:p>
            <a:r>
              <a:rPr lang="en-US" sz="1050" dirty="0" err="1">
                <a:latin typeface="+mj-lt"/>
              </a:rPr>
              <a:t>NodeManager</a:t>
            </a:r>
            <a:endParaRPr lang="en-US" sz="1050" dirty="0">
              <a:latin typeface="+mj-lt"/>
            </a:endParaRPr>
          </a:p>
        </p:txBody>
      </p:sp>
      <p:sp>
        <p:nvSpPr>
          <p:cNvPr id="25" name="TextBox 24">
            <a:extLst>
              <a:ext uri="{FF2B5EF4-FFF2-40B4-BE49-F238E27FC236}">
                <a16:creationId xmlns:a16="http://schemas.microsoft.com/office/drawing/2014/main" id="{E3447040-4FF5-4496-AC63-4A33384BD695}"/>
              </a:ext>
            </a:extLst>
          </p:cNvPr>
          <p:cNvSpPr txBox="1"/>
          <p:nvPr/>
        </p:nvSpPr>
        <p:spPr>
          <a:xfrm>
            <a:off x="6994802" y="2664747"/>
            <a:ext cx="968535" cy="253916"/>
          </a:xfrm>
          <a:prstGeom prst="rect">
            <a:avLst/>
          </a:prstGeom>
          <a:noFill/>
        </p:spPr>
        <p:txBody>
          <a:bodyPr wrap="none" rtlCol="0">
            <a:spAutoFit/>
          </a:bodyPr>
          <a:lstStyle/>
          <a:p>
            <a:r>
              <a:rPr lang="en-US" sz="1050" dirty="0" err="1">
                <a:latin typeface="+mj-lt"/>
              </a:rPr>
              <a:t>NodeManager</a:t>
            </a:r>
            <a:endParaRPr lang="en-US" sz="1050" dirty="0">
              <a:latin typeface="+mj-lt"/>
            </a:endParaRPr>
          </a:p>
        </p:txBody>
      </p:sp>
      <p:sp>
        <p:nvSpPr>
          <p:cNvPr id="26" name="TextBox 25">
            <a:extLst>
              <a:ext uri="{FF2B5EF4-FFF2-40B4-BE49-F238E27FC236}">
                <a16:creationId xmlns:a16="http://schemas.microsoft.com/office/drawing/2014/main" id="{4AE92326-9A1D-4AED-97F0-F60349F52365}"/>
              </a:ext>
            </a:extLst>
          </p:cNvPr>
          <p:cNvSpPr txBox="1"/>
          <p:nvPr/>
        </p:nvSpPr>
        <p:spPr>
          <a:xfrm>
            <a:off x="7118233" y="3522017"/>
            <a:ext cx="721672" cy="253916"/>
          </a:xfrm>
          <a:prstGeom prst="rect">
            <a:avLst/>
          </a:prstGeom>
          <a:noFill/>
        </p:spPr>
        <p:txBody>
          <a:bodyPr wrap="none" rtlCol="0">
            <a:spAutoFit/>
          </a:bodyPr>
          <a:lstStyle/>
          <a:p>
            <a:r>
              <a:rPr lang="en-US" sz="1050" dirty="0">
                <a:latin typeface="+mj-lt"/>
              </a:rPr>
              <a:t>Container</a:t>
            </a:r>
          </a:p>
        </p:txBody>
      </p:sp>
      <p:sp>
        <p:nvSpPr>
          <p:cNvPr id="27" name="TextBox 26">
            <a:extLst>
              <a:ext uri="{FF2B5EF4-FFF2-40B4-BE49-F238E27FC236}">
                <a16:creationId xmlns:a16="http://schemas.microsoft.com/office/drawing/2014/main" id="{57CF1594-1E23-4946-B50C-BB253F272A08}"/>
              </a:ext>
            </a:extLst>
          </p:cNvPr>
          <p:cNvSpPr txBox="1"/>
          <p:nvPr/>
        </p:nvSpPr>
        <p:spPr>
          <a:xfrm>
            <a:off x="5184194" y="2410831"/>
            <a:ext cx="721672" cy="253916"/>
          </a:xfrm>
          <a:prstGeom prst="rect">
            <a:avLst/>
          </a:prstGeom>
          <a:noFill/>
        </p:spPr>
        <p:txBody>
          <a:bodyPr wrap="none" rtlCol="0">
            <a:spAutoFit/>
          </a:bodyPr>
          <a:lstStyle/>
          <a:p>
            <a:r>
              <a:rPr lang="en-US" sz="1050" dirty="0">
                <a:latin typeface="+mj-lt"/>
              </a:rPr>
              <a:t>Container</a:t>
            </a:r>
          </a:p>
        </p:txBody>
      </p:sp>
      <p:cxnSp>
        <p:nvCxnSpPr>
          <p:cNvPr id="29" name="Straight Arrow Connector 28">
            <a:extLst>
              <a:ext uri="{FF2B5EF4-FFF2-40B4-BE49-F238E27FC236}">
                <a16:creationId xmlns:a16="http://schemas.microsoft.com/office/drawing/2014/main" id="{528BC8EE-23D4-4617-BF5C-18247E5E0642}"/>
              </a:ext>
            </a:extLst>
          </p:cNvPr>
          <p:cNvCxnSpPr>
            <a:stCxn id="2" idx="3"/>
            <a:endCxn id="7" idx="1"/>
          </p:cNvCxnSpPr>
          <p:nvPr/>
        </p:nvCxnSpPr>
        <p:spPr>
          <a:xfrm flipV="1">
            <a:off x="2297927" y="1467015"/>
            <a:ext cx="661284"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1A6DF11-1D79-4F6B-9F94-7F79330D55B3}"/>
              </a:ext>
            </a:extLst>
          </p:cNvPr>
          <p:cNvCxnSpPr>
            <a:cxnSpLocks/>
          </p:cNvCxnSpPr>
          <p:nvPr/>
        </p:nvCxnSpPr>
        <p:spPr>
          <a:xfrm flipV="1">
            <a:off x="4251553" y="1467015"/>
            <a:ext cx="638499"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C6687FE-6F00-4E43-9CFB-F7C788160AF6}"/>
              </a:ext>
            </a:extLst>
          </p:cNvPr>
          <p:cNvCxnSpPr>
            <a:cxnSpLocks/>
          </p:cNvCxnSpPr>
          <p:nvPr/>
        </p:nvCxnSpPr>
        <p:spPr>
          <a:xfrm>
            <a:off x="5971430" y="2778125"/>
            <a:ext cx="985329"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9A16817-6B69-4C12-A10A-AE3E60E6A6E3}"/>
              </a:ext>
            </a:extLst>
          </p:cNvPr>
          <p:cNvCxnSpPr>
            <a:cxnSpLocks/>
          </p:cNvCxnSpPr>
          <p:nvPr/>
        </p:nvCxnSpPr>
        <p:spPr>
          <a:xfrm flipH="1">
            <a:off x="7509813" y="2942106"/>
            <a:ext cx="221" cy="60392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F3A23A2-7CE0-4966-B5C6-45C1A6940E30}"/>
              </a:ext>
            </a:extLst>
          </p:cNvPr>
          <p:cNvCxnSpPr>
            <a:cxnSpLocks/>
          </p:cNvCxnSpPr>
          <p:nvPr/>
        </p:nvCxnSpPr>
        <p:spPr>
          <a:xfrm flipH="1">
            <a:off x="5525585" y="1806695"/>
            <a:ext cx="221" cy="60392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4E25AFC3-290A-4474-8D67-960D50EC1497}"/>
              </a:ext>
            </a:extLst>
          </p:cNvPr>
          <p:cNvCxnSpPr>
            <a:endCxn id="7" idx="2"/>
          </p:cNvCxnSpPr>
          <p:nvPr/>
        </p:nvCxnSpPr>
        <p:spPr>
          <a:xfrm rot="10800000">
            <a:off x="3611219" y="1812897"/>
            <a:ext cx="1493519" cy="1105767"/>
          </a:xfrm>
          <a:prstGeom prst="bentConnector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082AB28-7D3B-448C-8E1B-FB6B88C005B5}"/>
              </a:ext>
            </a:extLst>
          </p:cNvPr>
          <p:cNvSpPr/>
          <p:nvPr/>
        </p:nvSpPr>
        <p:spPr>
          <a:xfrm>
            <a:off x="2476472" y="1352052"/>
            <a:ext cx="232058" cy="232058"/>
          </a:xfrm>
          <a:prstGeom prst="ellipse">
            <a:avLst/>
          </a:prstGeom>
          <a:solidFill>
            <a:schemeClr val="accent1">
              <a:lumMod val="40000"/>
              <a:lumOff val="6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p>
        </p:txBody>
      </p:sp>
      <p:sp>
        <p:nvSpPr>
          <p:cNvPr id="40" name="Oval 39">
            <a:extLst>
              <a:ext uri="{FF2B5EF4-FFF2-40B4-BE49-F238E27FC236}">
                <a16:creationId xmlns:a16="http://schemas.microsoft.com/office/drawing/2014/main" id="{55C9BDD6-2EB0-4284-B385-6BAD1C02D36C}"/>
              </a:ext>
            </a:extLst>
          </p:cNvPr>
          <p:cNvSpPr/>
          <p:nvPr/>
        </p:nvSpPr>
        <p:spPr>
          <a:xfrm>
            <a:off x="4440070" y="1352052"/>
            <a:ext cx="232058" cy="232058"/>
          </a:xfrm>
          <a:prstGeom prst="ellipse">
            <a:avLst/>
          </a:prstGeom>
          <a:solidFill>
            <a:schemeClr val="accent1">
              <a:lumMod val="40000"/>
              <a:lumOff val="6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p>
        </p:txBody>
      </p:sp>
      <p:sp>
        <p:nvSpPr>
          <p:cNvPr id="41" name="Oval 40">
            <a:extLst>
              <a:ext uri="{FF2B5EF4-FFF2-40B4-BE49-F238E27FC236}">
                <a16:creationId xmlns:a16="http://schemas.microsoft.com/office/drawing/2014/main" id="{99394DF6-96FA-4C35-9DA4-A5A4AAF35DAE}"/>
              </a:ext>
            </a:extLst>
          </p:cNvPr>
          <p:cNvSpPr/>
          <p:nvPr/>
        </p:nvSpPr>
        <p:spPr>
          <a:xfrm>
            <a:off x="6341811" y="2662096"/>
            <a:ext cx="232058" cy="232058"/>
          </a:xfrm>
          <a:prstGeom prst="ellipse">
            <a:avLst/>
          </a:prstGeom>
          <a:solidFill>
            <a:schemeClr val="accent1">
              <a:lumMod val="40000"/>
              <a:lumOff val="6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5</a:t>
            </a:r>
            <a:endParaRPr lang="en-US" sz="1200" dirty="0">
              <a:solidFill>
                <a:schemeClr val="tx1"/>
              </a:solidFill>
            </a:endParaRPr>
          </a:p>
        </p:txBody>
      </p:sp>
      <p:sp>
        <p:nvSpPr>
          <p:cNvPr id="42" name="Oval 41">
            <a:extLst>
              <a:ext uri="{FF2B5EF4-FFF2-40B4-BE49-F238E27FC236}">
                <a16:creationId xmlns:a16="http://schemas.microsoft.com/office/drawing/2014/main" id="{C78BC338-DF8D-4FEA-B895-2970E7EF923A}"/>
              </a:ext>
            </a:extLst>
          </p:cNvPr>
          <p:cNvSpPr/>
          <p:nvPr/>
        </p:nvSpPr>
        <p:spPr>
          <a:xfrm>
            <a:off x="7388483" y="3100401"/>
            <a:ext cx="232058" cy="232058"/>
          </a:xfrm>
          <a:prstGeom prst="ellipse">
            <a:avLst/>
          </a:prstGeom>
          <a:solidFill>
            <a:schemeClr val="accent1">
              <a:lumMod val="40000"/>
              <a:lumOff val="6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6</a:t>
            </a:r>
          </a:p>
        </p:txBody>
      </p:sp>
      <p:sp>
        <p:nvSpPr>
          <p:cNvPr id="43" name="Oval 42">
            <a:extLst>
              <a:ext uri="{FF2B5EF4-FFF2-40B4-BE49-F238E27FC236}">
                <a16:creationId xmlns:a16="http://schemas.microsoft.com/office/drawing/2014/main" id="{34734C0B-9AEC-4A88-8031-26D5A9EB52DF}"/>
              </a:ext>
            </a:extLst>
          </p:cNvPr>
          <p:cNvSpPr/>
          <p:nvPr/>
        </p:nvSpPr>
        <p:spPr>
          <a:xfrm>
            <a:off x="5413370" y="1959134"/>
            <a:ext cx="232058" cy="232058"/>
          </a:xfrm>
          <a:prstGeom prst="ellipse">
            <a:avLst/>
          </a:prstGeom>
          <a:solidFill>
            <a:schemeClr val="accent1">
              <a:lumMod val="40000"/>
              <a:lumOff val="6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p>
        </p:txBody>
      </p:sp>
      <p:sp>
        <p:nvSpPr>
          <p:cNvPr id="45" name="Oval 44">
            <a:extLst>
              <a:ext uri="{FF2B5EF4-FFF2-40B4-BE49-F238E27FC236}">
                <a16:creationId xmlns:a16="http://schemas.microsoft.com/office/drawing/2014/main" id="{EDE61349-B721-43AD-B73F-3092F981245C}"/>
              </a:ext>
            </a:extLst>
          </p:cNvPr>
          <p:cNvSpPr/>
          <p:nvPr/>
        </p:nvSpPr>
        <p:spPr>
          <a:xfrm>
            <a:off x="4223914" y="2795917"/>
            <a:ext cx="232058" cy="232058"/>
          </a:xfrm>
          <a:prstGeom prst="ellipse">
            <a:avLst/>
          </a:prstGeom>
          <a:solidFill>
            <a:schemeClr val="accent1">
              <a:lumMod val="40000"/>
              <a:lumOff val="6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p>
        </p:txBody>
      </p:sp>
    </p:spTree>
    <p:extLst>
      <p:ext uri="{BB962C8B-B14F-4D97-AF65-F5344CB8AC3E}">
        <p14:creationId xmlns:p14="http://schemas.microsoft.com/office/powerpoint/2010/main" val="2302055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C2FA068-015D-4B71-959F-2521754B44B0}"/>
              </a:ext>
            </a:extLst>
          </p:cNvPr>
          <p:cNvSpPr/>
          <p:nvPr/>
        </p:nvSpPr>
        <p:spPr>
          <a:xfrm>
            <a:off x="3303765" y="3439431"/>
            <a:ext cx="2266122" cy="1248355"/>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35BFA29-8E8B-4790-87B5-EE6D298FCB58}"/>
              </a:ext>
            </a:extLst>
          </p:cNvPr>
          <p:cNvSpPr/>
          <p:nvPr/>
        </p:nvSpPr>
        <p:spPr>
          <a:xfrm>
            <a:off x="3248108" y="3378086"/>
            <a:ext cx="2266122" cy="1248355"/>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C83448-0395-4FB6-9822-8DCD91B9CFB7}"/>
              </a:ext>
            </a:extLst>
          </p:cNvPr>
          <p:cNvSpPr/>
          <p:nvPr/>
        </p:nvSpPr>
        <p:spPr>
          <a:xfrm>
            <a:off x="3186486" y="3316200"/>
            <a:ext cx="2266122" cy="1248355"/>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93C521-7058-44B1-9813-F2AEB0C59DB6}"/>
              </a:ext>
            </a:extLst>
          </p:cNvPr>
          <p:cNvSpPr/>
          <p:nvPr/>
        </p:nvSpPr>
        <p:spPr>
          <a:xfrm>
            <a:off x="3132815" y="3254314"/>
            <a:ext cx="2266122" cy="1248355"/>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A98B65-E0E9-49ED-9399-3D6FF823A1DA}"/>
              </a:ext>
            </a:extLst>
          </p:cNvPr>
          <p:cNvSpPr/>
          <p:nvPr/>
        </p:nvSpPr>
        <p:spPr>
          <a:xfrm>
            <a:off x="3764446" y="1281397"/>
            <a:ext cx="1174402" cy="1019287"/>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A77B2-7671-4A59-BF68-06681041F556}"/>
              </a:ext>
            </a:extLst>
          </p:cNvPr>
          <p:cNvSpPr/>
          <p:nvPr/>
        </p:nvSpPr>
        <p:spPr>
          <a:xfrm>
            <a:off x="798113" y="1281397"/>
            <a:ext cx="1174402" cy="1019287"/>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8E3899-7C8B-4A51-95A6-33CFD6A8B118}"/>
              </a:ext>
            </a:extLst>
          </p:cNvPr>
          <p:cNvSpPr/>
          <p:nvPr/>
        </p:nvSpPr>
        <p:spPr>
          <a:xfrm>
            <a:off x="6710901" y="1286093"/>
            <a:ext cx="1174402" cy="1019287"/>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183BB8-8891-4651-AC0C-9B34C46F0A2E}"/>
              </a:ext>
            </a:extLst>
          </p:cNvPr>
          <p:cNvSpPr/>
          <p:nvPr/>
        </p:nvSpPr>
        <p:spPr>
          <a:xfrm>
            <a:off x="6769729" y="3736739"/>
            <a:ext cx="956002" cy="715977"/>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852E1A-BA21-4020-B2E5-D8C21FDB16E5}"/>
              </a:ext>
            </a:extLst>
          </p:cNvPr>
          <p:cNvSpPr/>
          <p:nvPr/>
        </p:nvSpPr>
        <p:spPr>
          <a:xfrm>
            <a:off x="4317682" y="3736739"/>
            <a:ext cx="956002" cy="71597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7B70ED-0DAE-4590-91A5-0C817A386066}"/>
              </a:ext>
            </a:extLst>
          </p:cNvPr>
          <p:cNvSpPr/>
          <p:nvPr/>
        </p:nvSpPr>
        <p:spPr>
          <a:xfrm>
            <a:off x="3285506" y="3736739"/>
            <a:ext cx="956002" cy="71597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60D0962-1999-4D8E-9580-A9EE9B653F82}"/>
              </a:ext>
            </a:extLst>
          </p:cNvPr>
          <p:cNvSpPr/>
          <p:nvPr/>
        </p:nvSpPr>
        <p:spPr>
          <a:xfrm>
            <a:off x="3270073" y="3348142"/>
            <a:ext cx="2003729" cy="278296"/>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Spark client deployment with YARN</a:t>
            </a:r>
          </a:p>
        </p:txBody>
      </p:sp>
      <p:sp>
        <p:nvSpPr>
          <p:cNvPr id="5" name="Slide Number Placeholder 4"/>
          <p:cNvSpPr>
            <a:spLocks noGrp="1"/>
          </p:cNvSpPr>
          <p:nvPr>
            <p:ph type="sldNum" sz="quarter" idx="4"/>
          </p:nvPr>
        </p:nvSpPr>
        <p:spPr>
          <a:xfrm>
            <a:off x="7413441" y="4826639"/>
            <a:ext cx="1373372" cy="316862"/>
          </a:xfrm>
        </p:spPr>
        <p:txBody>
          <a:bodyPr/>
          <a:lstStyle/>
          <a:p>
            <a:fld id="{3A707DD9-E92B-45E8-BE0A-E6B2EDF345EB}" type="slidenum">
              <a:rPr lang="en-US" smtClean="0"/>
              <a:pPr/>
              <a:t>43</a:t>
            </a:fld>
            <a:endParaRPr lang="en-US" dirty="0"/>
          </a:p>
        </p:txBody>
      </p:sp>
      <p:sp>
        <p:nvSpPr>
          <p:cNvPr id="17" name="Rectangle 16">
            <a:extLst>
              <a:ext uri="{FF2B5EF4-FFF2-40B4-BE49-F238E27FC236}">
                <a16:creationId xmlns:a16="http://schemas.microsoft.com/office/drawing/2014/main" id="{8E7D5EBB-B97D-4814-B075-B607412EAC82}"/>
              </a:ext>
            </a:extLst>
          </p:cNvPr>
          <p:cNvSpPr/>
          <p:nvPr/>
        </p:nvSpPr>
        <p:spPr>
          <a:xfrm>
            <a:off x="3871983" y="1506917"/>
            <a:ext cx="952831" cy="691200"/>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3B04BC-DCC6-4A42-B590-CDCB50736EE1}"/>
              </a:ext>
            </a:extLst>
          </p:cNvPr>
          <p:cNvSpPr txBox="1"/>
          <p:nvPr/>
        </p:nvSpPr>
        <p:spPr>
          <a:xfrm>
            <a:off x="3871983" y="1506917"/>
            <a:ext cx="952830" cy="338554"/>
          </a:xfrm>
          <a:prstGeom prst="rect">
            <a:avLst/>
          </a:prstGeom>
          <a:noFill/>
        </p:spPr>
        <p:txBody>
          <a:bodyPr wrap="square" rtlCol="0">
            <a:spAutoFit/>
          </a:bodyPr>
          <a:lstStyle/>
          <a:p>
            <a:pPr algn="ctr"/>
            <a:r>
              <a:rPr lang="en-US" sz="800" dirty="0"/>
              <a:t>Spark Application Master</a:t>
            </a:r>
          </a:p>
        </p:txBody>
      </p:sp>
      <p:sp>
        <p:nvSpPr>
          <p:cNvPr id="19" name="TextBox 18">
            <a:extLst>
              <a:ext uri="{FF2B5EF4-FFF2-40B4-BE49-F238E27FC236}">
                <a16:creationId xmlns:a16="http://schemas.microsoft.com/office/drawing/2014/main" id="{D541BB66-C6BD-4E3E-B8B9-2482A491C843}"/>
              </a:ext>
            </a:extLst>
          </p:cNvPr>
          <p:cNvSpPr txBox="1"/>
          <p:nvPr/>
        </p:nvSpPr>
        <p:spPr>
          <a:xfrm>
            <a:off x="1130276" y="1664931"/>
            <a:ext cx="510076" cy="261610"/>
          </a:xfrm>
          <a:prstGeom prst="rect">
            <a:avLst/>
          </a:prstGeom>
          <a:noFill/>
        </p:spPr>
        <p:txBody>
          <a:bodyPr wrap="none" rtlCol="0">
            <a:spAutoFit/>
          </a:bodyPr>
          <a:lstStyle/>
          <a:p>
            <a:pPr algn="ctr"/>
            <a:r>
              <a:rPr lang="en-US" sz="1100" dirty="0">
                <a:latin typeface="+mj-lt"/>
              </a:rPr>
              <a:t>Client</a:t>
            </a:r>
          </a:p>
        </p:txBody>
      </p:sp>
      <p:sp>
        <p:nvSpPr>
          <p:cNvPr id="20" name="TextBox 19">
            <a:extLst>
              <a:ext uri="{FF2B5EF4-FFF2-40B4-BE49-F238E27FC236}">
                <a16:creationId xmlns:a16="http://schemas.microsoft.com/office/drawing/2014/main" id="{1FB22A5E-16B5-4E48-ADD7-7E23ECAC00AC}"/>
              </a:ext>
            </a:extLst>
          </p:cNvPr>
          <p:cNvSpPr txBox="1"/>
          <p:nvPr/>
        </p:nvSpPr>
        <p:spPr>
          <a:xfrm>
            <a:off x="3716649" y="1247863"/>
            <a:ext cx="1083951" cy="261610"/>
          </a:xfrm>
          <a:prstGeom prst="rect">
            <a:avLst/>
          </a:prstGeom>
          <a:noFill/>
        </p:spPr>
        <p:txBody>
          <a:bodyPr wrap="none" rtlCol="0">
            <a:spAutoFit/>
          </a:bodyPr>
          <a:lstStyle/>
          <a:p>
            <a:r>
              <a:rPr lang="en-US" sz="1100" dirty="0">
                <a:latin typeface="+mj-lt"/>
              </a:rPr>
              <a:t>YARN Container</a:t>
            </a:r>
          </a:p>
        </p:txBody>
      </p:sp>
      <p:sp>
        <p:nvSpPr>
          <p:cNvPr id="21" name="TextBox 20">
            <a:extLst>
              <a:ext uri="{FF2B5EF4-FFF2-40B4-BE49-F238E27FC236}">
                <a16:creationId xmlns:a16="http://schemas.microsoft.com/office/drawing/2014/main" id="{CFBE8081-55CE-4371-B1C6-415532E3C104}"/>
              </a:ext>
            </a:extLst>
          </p:cNvPr>
          <p:cNvSpPr txBox="1"/>
          <p:nvPr/>
        </p:nvSpPr>
        <p:spPr>
          <a:xfrm>
            <a:off x="6769729" y="1580293"/>
            <a:ext cx="1056746" cy="430887"/>
          </a:xfrm>
          <a:prstGeom prst="rect">
            <a:avLst/>
          </a:prstGeom>
          <a:noFill/>
        </p:spPr>
        <p:txBody>
          <a:bodyPr wrap="square" rtlCol="0">
            <a:spAutoFit/>
          </a:bodyPr>
          <a:lstStyle/>
          <a:p>
            <a:pPr algn="ctr"/>
            <a:r>
              <a:rPr lang="en-US" sz="1100" dirty="0">
                <a:latin typeface="+mj-lt"/>
              </a:rPr>
              <a:t>YARN Resource Manager</a:t>
            </a:r>
          </a:p>
        </p:txBody>
      </p:sp>
      <p:sp>
        <p:nvSpPr>
          <p:cNvPr id="22" name="TextBox 21">
            <a:extLst>
              <a:ext uri="{FF2B5EF4-FFF2-40B4-BE49-F238E27FC236}">
                <a16:creationId xmlns:a16="http://schemas.microsoft.com/office/drawing/2014/main" id="{E781A73B-142B-4E01-95B4-34DFC2429C97}"/>
              </a:ext>
            </a:extLst>
          </p:cNvPr>
          <p:cNvSpPr txBox="1"/>
          <p:nvPr/>
        </p:nvSpPr>
        <p:spPr>
          <a:xfrm>
            <a:off x="3587766" y="3364060"/>
            <a:ext cx="1415592" cy="246221"/>
          </a:xfrm>
          <a:prstGeom prst="rect">
            <a:avLst/>
          </a:prstGeom>
          <a:noFill/>
        </p:spPr>
        <p:txBody>
          <a:bodyPr wrap="square" rtlCol="0">
            <a:spAutoFit/>
          </a:bodyPr>
          <a:lstStyle/>
          <a:p>
            <a:pPr algn="ctr"/>
            <a:r>
              <a:rPr lang="en-US" sz="1000" dirty="0">
                <a:latin typeface="+mj-lt"/>
              </a:rPr>
              <a:t>YARN </a:t>
            </a:r>
            <a:r>
              <a:rPr lang="en-US" sz="1000" dirty="0" err="1">
                <a:latin typeface="+mj-lt"/>
              </a:rPr>
              <a:t>NodeManager</a:t>
            </a:r>
            <a:endParaRPr lang="en-US" sz="1000" dirty="0">
              <a:latin typeface="+mj-lt"/>
            </a:endParaRPr>
          </a:p>
        </p:txBody>
      </p:sp>
      <p:sp>
        <p:nvSpPr>
          <p:cNvPr id="23" name="TextBox 22">
            <a:extLst>
              <a:ext uri="{FF2B5EF4-FFF2-40B4-BE49-F238E27FC236}">
                <a16:creationId xmlns:a16="http://schemas.microsoft.com/office/drawing/2014/main" id="{5E933C82-2F6B-4D3B-BBB4-48DB2A9892C0}"/>
              </a:ext>
            </a:extLst>
          </p:cNvPr>
          <p:cNvSpPr txBox="1"/>
          <p:nvPr/>
        </p:nvSpPr>
        <p:spPr>
          <a:xfrm>
            <a:off x="3285506" y="3715657"/>
            <a:ext cx="923651" cy="230832"/>
          </a:xfrm>
          <a:prstGeom prst="rect">
            <a:avLst/>
          </a:prstGeom>
          <a:noFill/>
        </p:spPr>
        <p:txBody>
          <a:bodyPr wrap="none" rtlCol="0">
            <a:spAutoFit/>
          </a:bodyPr>
          <a:lstStyle/>
          <a:p>
            <a:pPr algn="ctr"/>
            <a:r>
              <a:rPr lang="en-US" sz="900" dirty="0">
                <a:latin typeface="+mj-lt"/>
              </a:rPr>
              <a:t>YARN Container</a:t>
            </a:r>
          </a:p>
        </p:txBody>
      </p:sp>
      <p:sp>
        <p:nvSpPr>
          <p:cNvPr id="24" name="TextBox 23">
            <a:extLst>
              <a:ext uri="{FF2B5EF4-FFF2-40B4-BE49-F238E27FC236}">
                <a16:creationId xmlns:a16="http://schemas.microsoft.com/office/drawing/2014/main" id="{5681FD28-380F-4B7B-BB7D-2F524A371C30}"/>
              </a:ext>
            </a:extLst>
          </p:cNvPr>
          <p:cNvSpPr txBox="1"/>
          <p:nvPr/>
        </p:nvSpPr>
        <p:spPr>
          <a:xfrm>
            <a:off x="4350033" y="3715657"/>
            <a:ext cx="923651" cy="230832"/>
          </a:xfrm>
          <a:prstGeom prst="rect">
            <a:avLst/>
          </a:prstGeom>
          <a:noFill/>
        </p:spPr>
        <p:txBody>
          <a:bodyPr wrap="none" rtlCol="0">
            <a:spAutoFit/>
          </a:bodyPr>
          <a:lstStyle/>
          <a:p>
            <a:pPr algn="ctr"/>
            <a:r>
              <a:rPr lang="en-US" sz="900" dirty="0">
                <a:latin typeface="+mj-lt"/>
              </a:rPr>
              <a:t>YARN Container</a:t>
            </a:r>
          </a:p>
        </p:txBody>
      </p:sp>
      <p:sp>
        <p:nvSpPr>
          <p:cNvPr id="27" name="TextBox 26">
            <a:extLst>
              <a:ext uri="{FF2B5EF4-FFF2-40B4-BE49-F238E27FC236}">
                <a16:creationId xmlns:a16="http://schemas.microsoft.com/office/drawing/2014/main" id="{5CD8C8B1-A5DB-437D-84D6-001EBDAC2F7E}"/>
              </a:ext>
            </a:extLst>
          </p:cNvPr>
          <p:cNvSpPr txBox="1"/>
          <p:nvPr/>
        </p:nvSpPr>
        <p:spPr>
          <a:xfrm>
            <a:off x="6931073" y="3739820"/>
            <a:ext cx="617477" cy="215444"/>
          </a:xfrm>
          <a:prstGeom prst="rect">
            <a:avLst/>
          </a:prstGeom>
          <a:noFill/>
        </p:spPr>
        <p:txBody>
          <a:bodyPr wrap="none" rtlCol="0">
            <a:spAutoFit/>
          </a:bodyPr>
          <a:lstStyle/>
          <a:p>
            <a:r>
              <a:rPr lang="en-US" sz="800" dirty="0">
                <a:latin typeface="+mj-lt"/>
              </a:rPr>
              <a:t>Spark Task</a:t>
            </a:r>
          </a:p>
        </p:txBody>
      </p:sp>
      <p:sp>
        <p:nvSpPr>
          <p:cNvPr id="28" name="TextBox 27">
            <a:extLst>
              <a:ext uri="{FF2B5EF4-FFF2-40B4-BE49-F238E27FC236}">
                <a16:creationId xmlns:a16="http://schemas.microsoft.com/office/drawing/2014/main" id="{69A2081A-F20D-44C6-AAD5-798C3ACB9FAC}"/>
              </a:ext>
            </a:extLst>
          </p:cNvPr>
          <p:cNvSpPr txBox="1"/>
          <p:nvPr/>
        </p:nvSpPr>
        <p:spPr>
          <a:xfrm>
            <a:off x="5322308" y="1679197"/>
            <a:ext cx="950901" cy="184666"/>
          </a:xfrm>
          <a:prstGeom prst="rect">
            <a:avLst/>
          </a:prstGeom>
          <a:noFill/>
        </p:spPr>
        <p:txBody>
          <a:bodyPr wrap="none" rtlCol="0">
            <a:spAutoFit/>
          </a:bodyPr>
          <a:lstStyle/>
          <a:p>
            <a:r>
              <a:rPr lang="en-US" sz="600" dirty="0">
                <a:latin typeface="+mj-lt"/>
              </a:rPr>
              <a:t>Resource request / reply</a:t>
            </a:r>
          </a:p>
        </p:txBody>
      </p:sp>
      <p:sp>
        <p:nvSpPr>
          <p:cNvPr id="29" name="TextBox 28">
            <a:extLst>
              <a:ext uri="{FF2B5EF4-FFF2-40B4-BE49-F238E27FC236}">
                <a16:creationId xmlns:a16="http://schemas.microsoft.com/office/drawing/2014/main" id="{F09D0631-9B5B-4D66-9422-1CBD63590823}"/>
              </a:ext>
            </a:extLst>
          </p:cNvPr>
          <p:cNvSpPr txBox="1"/>
          <p:nvPr/>
        </p:nvSpPr>
        <p:spPr>
          <a:xfrm>
            <a:off x="2439908" y="1847766"/>
            <a:ext cx="768159" cy="184666"/>
          </a:xfrm>
          <a:prstGeom prst="rect">
            <a:avLst/>
          </a:prstGeom>
          <a:noFill/>
        </p:spPr>
        <p:txBody>
          <a:bodyPr wrap="none" rtlCol="0">
            <a:spAutoFit/>
          </a:bodyPr>
          <a:lstStyle/>
          <a:p>
            <a:r>
              <a:rPr lang="en-US" sz="600" dirty="0">
                <a:latin typeface="+mj-lt"/>
              </a:rPr>
              <a:t>Launch application</a:t>
            </a:r>
          </a:p>
        </p:txBody>
      </p:sp>
      <p:sp>
        <p:nvSpPr>
          <p:cNvPr id="30" name="TextBox 29">
            <a:extLst>
              <a:ext uri="{FF2B5EF4-FFF2-40B4-BE49-F238E27FC236}">
                <a16:creationId xmlns:a16="http://schemas.microsoft.com/office/drawing/2014/main" id="{8BF38802-7771-4D89-9A7E-0A636FAFAC1C}"/>
              </a:ext>
            </a:extLst>
          </p:cNvPr>
          <p:cNvSpPr txBox="1"/>
          <p:nvPr/>
        </p:nvSpPr>
        <p:spPr>
          <a:xfrm rot="16200000">
            <a:off x="4238229" y="2692851"/>
            <a:ext cx="886781" cy="184666"/>
          </a:xfrm>
          <a:prstGeom prst="rect">
            <a:avLst/>
          </a:prstGeom>
          <a:noFill/>
        </p:spPr>
        <p:txBody>
          <a:bodyPr wrap="none" rtlCol="0">
            <a:spAutoFit/>
          </a:bodyPr>
          <a:lstStyle/>
          <a:p>
            <a:r>
              <a:rPr lang="en-US" sz="600" dirty="0">
                <a:latin typeface="+mj-lt"/>
              </a:rPr>
              <a:t>Launch Spark Executor</a:t>
            </a:r>
          </a:p>
        </p:txBody>
      </p:sp>
      <p:sp>
        <p:nvSpPr>
          <p:cNvPr id="31" name="TextBox 30">
            <a:extLst>
              <a:ext uri="{FF2B5EF4-FFF2-40B4-BE49-F238E27FC236}">
                <a16:creationId xmlns:a16="http://schemas.microsoft.com/office/drawing/2014/main" id="{FAAD24D0-6320-4963-BB0E-6F47A5206DE8}"/>
              </a:ext>
            </a:extLst>
          </p:cNvPr>
          <p:cNvSpPr txBox="1"/>
          <p:nvPr/>
        </p:nvSpPr>
        <p:spPr>
          <a:xfrm rot="16200000">
            <a:off x="3401702" y="2671229"/>
            <a:ext cx="1114408" cy="184666"/>
          </a:xfrm>
          <a:prstGeom prst="rect">
            <a:avLst/>
          </a:prstGeom>
          <a:noFill/>
        </p:spPr>
        <p:txBody>
          <a:bodyPr wrap="none" rtlCol="0">
            <a:spAutoFit/>
          </a:bodyPr>
          <a:lstStyle/>
          <a:p>
            <a:r>
              <a:rPr lang="en-US" sz="600" dirty="0">
                <a:latin typeface="+mj-lt"/>
              </a:rPr>
              <a:t>Issue Application Commands</a:t>
            </a:r>
          </a:p>
        </p:txBody>
      </p:sp>
      <p:sp>
        <p:nvSpPr>
          <p:cNvPr id="32" name="Rectangle 31">
            <a:extLst>
              <a:ext uri="{FF2B5EF4-FFF2-40B4-BE49-F238E27FC236}">
                <a16:creationId xmlns:a16="http://schemas.microsoft.com/office/drawing/2014/main" id="{66FCC942-6597-4E41-9415-48EA21970700}"/>
              </a:ext>
            </a:extLst>
          </p:cNvPr>
          <p:cNvSpPr/>
          <p:nvPr/>
        </p:nvSpPr>
        <p:spPr>
          <a:xfrm>
            <a:off x="3320258" y="3989930"/>
            <a:ext cx="840822" cy="358570"/>
          </a:xfrm>
          <a:prstGeom prst="rect">
            <a:avLst/>
          </a:prstGeom>
          <a:solidFill>
            <a:schemeClr val="accent1">
              <a:lumMod val="20000"/>
              <a:lumOff val="8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j-lt"/>
              </a:rPr>
              <a:t>Spark Executor</a:t>
            </a:r>
          </a:p>
        </p:txBody>
      </p:sp>
      <p:sp>
        <p:nvSpPr>
          <p:cNvPr id="33" name="Rectangle 32">
            <a:extLst>
              <a:ext uri="{FF2B5EF4-FFF2-40B4-BE49-F238E27FC236}">
                <a16:creationId xmlns:a16="http://schemas.microsoft.com/office/drawing/2014/main" id="{007BA4E4-2114-4493-999C-53F60373AADD}"/>
              </a:ext>
            </a:extLst>
          </p:cNvPr>
          <p:cNvSpPr/>
          <p:nvPr/>
        </p:nvSpPr>
        <p:spPr>
          <a:xfrm>
            <a:off x="4371281" y="3989930"/>
            <a:ext cx="840822" cy="358570"/>
          </a:xfrm>
          <a:prstGeom prst="rect">
            <a:avLst/>
          </a:prstGeom>
          <a:solidFill>
            <a:schemeClr val="accent1">
              <a:lumMod val="20000"/>
              <a:lumOff val="8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j-lt"/>
              </a:rPr>
              <a:t>Spark Executor</a:t>
            </a:r>
          </a:p>
        </p:txBody>
      </p:sp>
      <p:cxnSp>
        <p:nvCxnSpPr>
          <p:cNvPr id="35" name="Straight Arrow Connector 34">
            <a:extLst>
              <a:ext uri="{FF2B5EF4-FFF2-40B4-BE49-F238E27FC236}">
                <a16:creationId xmlns:a16="http://schemas.microsoft.com/office/drawing/2014/main" id="{A2918F36-697E-427F-BF08-4A0DD0BB297F}"/>
              </a:ext>
            </a:extLst>
          </p:cNvPr>
          <p:cNvCxnSpPr>
            <a:stCxn id="33" idx="3"/>
          </p:cNvCxnSpPr>
          <p:nvPr/>
        </p:nvCxnSpPr>
        <p:spPr>
          <a:xfrm>
            <a:off x="5212103" y="4169215"/>
            <a:ext cx="1557626" cy="0"/>
          </a:xfrm>
          <a:prstGeom prst="straightConnector1">
            <a:avLst/>
          </a:prstGeom>
          <a:ln w="12700">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72586A0-A2EA-44E0-82AC-9F36DCD15BFD}"/>
              </a:ext>
            </a:extLst>
          </p:cNvPr>
          <p:cNvCxnSpPr>
            <a:cxnSpLocks/>
            <a:stCxn id="17" idx="3"/>
          </p:cNvCxnSpPr>
          <p:nvPr/>
        </p:nvCxnSpPr>
        <p:spPr>
          <a:xfrm>
            <a:off x="4824814" y="1852517"/>
            <a:ext cx="1878136"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ACB1E3B-6A21-4207-80D6-3E45F4E54BA2}"/>
              </a:ext>
            </a:extLst>
          </p:cNvPr>
          <p:cNvCxnSpPr/>
          <p:nvPr/>
        </p:nvCxnSpPr>
        <p:spPr>
          <a:xfrm>
            <a:off x="4756667" y="2300684"/>
            <a:ext cx="0" cy="1049572"/>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77419FB-50C3-4848-8184-A0FBEC5511A1}"/>
              </a:ext>
            </a:extLst>
          </p:cNvPr>
          <p:cNvCxnSpPr/>
          <p:nvPr/>
        </p:nvCxnSpPr>
        <p:spPr>
          <a:xfrm>
            <a:off x="4039263" y="2190383"/>
            <a:ext cx="0" cy="1809123"/>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7BE74D-0FE6-4AFC-8EF9-6FFC4F6DF77D}"/>
              </a:ext>
            </a:extLst>
          </p:cNvPr>
          <p:cNvCxnSpPr>
            <a:cxnSpLocks/>
          </p:cNvCxnSpPr>
          <p:nvPr/>
        </p:nvCxnSpPr>
        <p:spPr>
          <a:xfrm>
            <a:off x="1979875" y="2002729"/>
            <a:ext cx="1886698"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62EF70B-A061-4BDA-A4D8-1BC661A63380}"/>
              </a:ext>
            </a:extLst>
          </p:cNvPr>
          <p:cNvSpPr/>
          <p:nvPr/>
        </p:nvSpPr>
        <p:spPr>
          <a:xfrm>
            <a:off x="3977640" y="1787942"/>
            <a:ext cx="731520" cy="35857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j-lt"/>
              </a:rPr>
              <a:t>Spark Driver</a:t>
            </a:r>
          </a:p>
        </p:txBody>
      </p:sp>
    </p:spTree>
    <p:extLst>
      <p:ext uri="{BB962C8B-B14F-4D97-AF65-F5344CB8AC3E}">
        <p14:creationId xmlns:p14="http://schemas.microsoft.com/office/powerpoint/2010/main" val="495117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C2FA068-015D-4B71-959F-2521754B44B0}"/>
              </a:ext>
            </a:extLst>
          </p:cNvPr>
          <p:cNvSpPr/>
          <p:nvPr/>
        </p:nvSpPr>
        <p:spPr>
          <a:xfrm>
            <a:off x="3303765" y="3439431"/>
            <a:ext cx="2266122" cy="1248355"/>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35BFA29-8E8B-4790-87B5-EE6D298FCB58}"/>
              </a:ext>
            </a:extLst>
          </p:cNvPr>
          <p:cNvSpPr/>
          <p:nvPr/>
        </p:nvSpPr>
        <p:spPr>
          <a:xfrm>
            <a:off x="3248108" y="3378086"/>
            <a:ext cx="2266122" cy="1248355"/>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9C83448-0395-4FB6-9822-8DCD91B9CFB7}"/>
              </a:ext>
            </a:extLst>
          </p:cNvPr>
          <p:cNvSpPr/>
          <p:nvPr/>
        </p:nvSpPr>
        <p:spPr>
          <a:xfrm>
            <a:off x="3186486" y="3316200"/>
            <a:ext cx="2266122" cy="1248355"/>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93C521-7058-44B1-9813-F2AEB0C59DB6}"/>
              </a:ext>
            </a:extLst>
          </p:cNvPr>
          <p:cNvSpPr/>
          <p:nvPr/>
        </p:nvSpPr>
        <p:spPr>
          <a:xfrm>
            <a:off x="3132815" y="3254314"/>
            <a:ext cx="2266122" cy="1248355"/>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A98B65-E0E9-49ED-9399-3D6FF823A1DA}"/>
              </a:ext>
            </a:extLst>
          </p:cNvPr>
          <p:cNvSpPr/>
          <p:nvPr/>
        </p:nvSpPr>
        <p:spPr>
          <a:xfrm>
            <a:off x="3764446" y="1281397"/>
            <a:ext cx="1174402" cy="1019287"/>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ADA77B2-7671-4A59-BF68-06681041F556}"/>
              </a:ext>
            </a:extLst>
          </p:cNvPr>
          <p:cNvSpPr/>
          <p:nvPr/>
        </p:nvSpPr>
        <p:spPr>
          <a:xfrm>
            <a:off x="798113" y="1281397"/>
            <a:ext cx="1174402" cy="1019287"/>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C8E3899-7C8B-4A51-95A6-33CFD6A8B118}"/>
              </a:ext>
            </a:extLst>
          </p:cNvPr>
          <p:cNvSpPr/>
          <p:nvPr/>
        </p:nvSpPr>
        <p:spPr>
          <a:xfrm>
            <a:off x="6710901" y="1286093"/>
            <a:ext cx="1174402" cy="1019287"/>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183BB8-8891-4651-AC0C-9B34C46F0A2E}"/>
              </a:ext>
            </a:extLst>
          </p:cNvPr>
          <p:cNvSpPr/>
          <p:nvPr/>
        </p:nvSpPr>
        <p:spPr>
          <a:xfrm>
            <a:off x="6769729" y="3736739"/>
            <a:ext cx="956002" cy="715977"/>
          </a:xfrm>
          <a:prstGeom prst="rect">
            <a:avLst/>
          </a:prstGeom>
          <a:solidFill>
            <a:schemeClr val="accent1">
              <a:lumMod val="20000"/>
              <a:lumOff val="80000"/>
            </a:schemeClr>
          </a:solidFill>
          <a:ln w="63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852E1A-BA21-4020-B2E5-D8C21FDB16E5}"/>
              </a:ext>
            </a:extLst>
          </p:cNvPr>
          <p:cNvSpPr/>
          <p:nvPr/>
        </p:nvSpPr>
        <p:spPr>
          <a:xfrm>
            <a:off x="4317682" y="3736739"/>
            <a:ext cx="956002" cy="71597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7B70ED-0DAE-4590-91A5-0C817A386066}"/>
              </a:ext>
            </a:extLst>
          </p:cNvPr>
          <p:cNvSpPr/>
          <p:nvPr/>
        </p:nvSpPr>
        <p:spPr>
          <a:xfrm>
            <a:off x="3285506" y="3736739"/>
            <a:ext cx="956002" cy="715977"/>
          </a:xfrm>
          <a:prstGeom prst="rect">
            <a:avLst/>
          </a:prstGeom>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60D0962-1999-4D8E-9580-A9EE9B653F82}"/>
              </a:ext>
            </a:extLst>
          </p:cNvPr>
          <p:cNvSpPr/>
          <p:nvPr/>
        </p:nvSpPr>
        <p:spPr>
          <a:xfrm>
            <a:off x="3270073" y="3348142"/>
            <a:ext cx="2003729" cy="278296"/>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Spark client deployment with YARN</a:t>
            </a:r>
          </a:p>
        </p:txBody>
      </p:sp>
      <p:sp>
        <p:nvSpPr>
          <p:cNvPr id="5" name="Slide Number Placeholder 4"/>
          <p:cNvSpPr>
            <a:spLocks noGrp="1"/>
          </p:cNvSpPr>
          <p:nvPr>
            <p:ph type="sldNum" sz="quarter" idx="4"/>
          </p:nvPr>
        </p:nvSpPr>
        <p:spPr>
          <a:xfrm>
            <a:off x="7413441" y="4826639"/>
            <a:ext cx="1373372" cy="316862"/>
          </a:xfrm>
        </p:spPr>
        <p:txBody>
          <a:bodyPr/>
          <a:lstStyle/>
          <a:p>
            <a:fld id="{3A707DD9-E92B-45E8-BE0A-E6B2EDF345EB}" type="slidenum">
              <a:rPr lang="en-US" smtClean="0"/>
              <a:pPr/>
              <a:t>44</a:t>
            </a:fld>
            <a:endParaRPr lang="en-US" dirty="0"/>
          </a:p>
        </p:txBody>
      </p:sp>
      <p:sp>
        <p:nvSpPr>
          <p:cNvPr id="16" name="Rectangle 15">
            <a:extLst>
              <a:ext uri="{FF2B5EF4-FFF2-40B4-BE49-F238E27FC236}">
                <a16:creationId xmlns:a16="http://schemas.microsoft.com/office/drawing/2014/main" id="{862EF70B-A061-4BDA-A4D8-1BC661A63380}"/>
              </a:ext>
            </a:extLst>
          </p:cNvPr>
          <p:cNvSpPr/>
          <p:nvPr/>
        </p:nvSpPr>
        <p:spPr>
          <a:xfrm>
            <a:off x="1019554" y="1724376"/>
            <a:ext cx="731520" cy="35857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j-lt"/>
              </a:rPr>
              <a:t>Spark Driver</a:t>
            </a:r>
          </a:p>
        </p:txBody>
      </p:sp>
      <p:sp>
        <p:nvSpPr>
          <p:cNvPr id="17" name="Rectangle 16">
            <a:extLst>
              <a:ext uri="{FF2B5EF4-FFF2-40B4-BE49-F238E27FC236}">
                <a16:creationId xmlns:a16="http://schemas.microsoft.com/office/drawing/2014/main" id="{8E7D5EBB-B97D-4814-B075-B607412EAC82}"/>
              </a:ext>
            </a:extLst>
          </p:cNvPr>
          <p:cNvSpPr/>
          <p:nvPr/>
        </p:nvSpPr>
        <p:spPr>
          <a:xfrm>
            <a:off x="3871983" y="1506917"/>
            <a:ext cx="952831" cy="691200"/>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E3B04BC-DCC6-4A42-B590-CDCB50736EE1}"/>
              </a:ext>
            </a:extLst>
          </p:cNvPr>
          <p:cNvSpPr txBox="1"/>
          <p:nvPr/>
        </p:nvSpPr>
        <p:spPr>
          <a:xfrm>
            <a:off x="3871983" y="1506917"/>
            <a:ext cx="952830" cy="338554"/>
          </a:xfrm>
          <a:prstGeom prst="rect">
            <a:avLst/>
          </a:prstGeom>
          <a:noFill/>
        </p:spPr>
        <p:txBody>
          <a:bodyPr wrap="square" rtlCol="0">
            <a:spAutoFit/>
          </a:bodyPr>
          <a:lstStyle/>
          <a:p>
            <a:pPr algn="ctr"/>
            <a:r>
              <a:rPr lang="en-US" sz="800" dirty="0"/>
              <a:t>Spark Application Master</a:t>
            </a:r>
          </a:p>
        </p:txBody>
      </p:sp>
      <p:sp>
        <p:nvSpPr>
          <p:cNvPr id="19" name="TextBox 18">
            <a:extLst>
              <a:ext uri="{FF2B5EF4-FFF2-40B4-BE49-F238E27FC236}">
                <a16:creationId xmlns:a16="http://schemas.microsoft.com/office/drawing/2014/main" id="{D541BB66-C6BD-4E3E-B8B9-2482A491C843}"/>
              </a:ext>
            </a:extLst>
          </p:cNvPr>
          <p:cNvSpPr txBox="1"/>
          <p:nvPr/>
        </p:nvSpPr>
        <p:spPr>
          <a:xfrm>
            <a:off x="826689" y="1257384"/>
            <a:ext cx="1165704" cy="261610"/>
          </a:xfrm>
          <a:prstGeom prst="rect">
            <a:avLst/>
          </a:prstGeom>
          <a:noFill/>
        </p:spPr>
        <p:txBody>
          <a:bodyPr wrap="none" rtlCol="0">
            <a:spAutoFit/>
          </a:bodyPr>
          <a:lstStyle/>
          <a:p>
            <a:r>
              <a:rPr lang="en-US" sz="1100" dirty="0">
                <a:latin typeface="+mj-lt"/>
              </a:rPr>
              <a:t>Client application</a:t>
            </a:r>
          </a:p>
        </p:txBody>
      </p:sp>
      <p:sp>
        <p:nvSpPr>
          <p:cNvPr id="20" name="TextBox 19">
            <a:extLst>
              <a:ext uri="{FF2B5EF4-FFF2-40B4-BE49-F238E27FC236}">
                <a16:creationId xmlns:a16="http://schemas.microsoft.com/office/drawing/2014/main" id="{1FB22A5E-16B5-4E48-ADD7-7E23ECAC00AC}"/>
              </a:ext>
            </a:extLst>
          </p:cNvPr>
          <p:cNvSpPr txBox="1"/>
          <p:nvPr/>
        </p:nvSpPr>
        <p:spPr>
          <a:xfrm>
            <a:off x="3716649" y="1247863"/>
            <a:ext cx="1083951" cy="261610"/>
          </a:xfrm>
          <a:prstGeom prst="rect">
            <a:avLst/>
          </a:prstGeom>
          <a:noFill/>
        </p:spPr>
        <p:txBody>
          <a:bodyPr wrap="none" rtlCol="0">
            <a:spAutoFit/>
          </a:bodyPr>
          <a:lstStyle/>
          <a:p>
            <a:r>
              <a:rPr lang="en-US" sz="1100" dirty="0">
                <a:latin typeface="+mj-lt"/>
              </a:rPr>
              <a:t>YARN Container</a:t>
            </a:r>
          </a:p>
        </p:txBody>
      </p:sp>
      <p:sp>
        <p:nvSpPr>
          <p:cNvPr id="21" name="TextBox 20">
            <a:extLst>
              <a:ext uri="{FF2B5EF4-FFF2-40B4-BE49-F238E27FC236}">
                <a16:creationId xmlns:a16="http://schemas.microsoft.com/office/drawing/2014/main" id="{CFBE8081-55CE-4371-B1C6-415532E3C104}"/>
              </a:ext>
            </a:extLst>
          </p:cNvPr>
          <p:cNvSpPr txBox="1"/>
          <p:nvPr/>
        </p:nvSpPr>
        <p:spPr>
          <a:xfrm>
            <a:off x="6769729" y="1580293"/>
            <a:ext cx="1056746" cy="430887"/>
          </a:xfrm>
          <a:prstGeom prst="rect">
            <a:avLst/>
          </a:prstGeom>
          <a:noFill/>
        </p:spPr>
        <p:txBody>
          <a:bodyPr wrap="square" rtlCol="0">
            <a:spAutoFit/>
          </a:bodyPr>
          <a:lstStyle/>
          <a:p>
            <a:pPr algn="ctr"/>
            <a:r>
              <a:rPr lang="en-US" sz="1100" dirty="0">
                <a:latin typeface="+mj-lt"/>
              </a:rPr>
              <a:t>YARN Resource Manager</a:t>
            </a:r>
          </a:p>
        </p:txBody>
      </p:sp>
      <p:sp>
        <p:nvSpPr>
          <p:cNvPr id="22" name="TextBox 21">
            <a:extLst>
              <a:ext uri="{FF2B5EF4-FFF2-40B4-BE49-F238E27FC236}">
                <a16:creationId xmlns:a16="http://schemas.microsoft.com/office/drawing/2014/main" id="{E781A73B-142B-4E01-95B4-34DFC2429C97}"/>
              </a:ext>
            </a:extLst>
          </p:cNvPr>
          <p:cNvSpPr txBox="1"/>
          <p:nvPr/>
        </p:nvSpPr>
        <p:spPr>
          <a:xfrm>
            <a:off x="3587766" y="3364060"/>
            <a:ext cx="1415592" cy="246221"/>
          </a:xfrm>
          <a:prstGeom prst="rect">
            <a:avLst/>
          </a:prstGeom>
          <a:noFill/>
        </p:spPr>
        <p:txBody>
          <a:bodyPr wrap="square" rtlCol="0">
            <a:spAutoFit/>
          </a:bodyPr>
          <a:lstStyle/>
          <a:p>
            <a:pPr algn="ctr"/>
            <a:r>
              <a:rPr lang="en-US" sz="1000" dirty="0">
                <a:latin typeface="+mj-lt"/>
              </a:rPr>
              <a:t>YARN </a:t>
            </a:r>
            <a:r>
              <a:rPr lang="en-US" sz="1000" dirty="0" err="1">
                <a:latin typeface="+mj-lt"/>
              </a:rPr>
              <a:t>NodeManager</a:t>
            </a:r>
            <a:endParaRPr lang="en-US" sz="1000" dirty="0">
              <a:latin typeface="+mj-lt"/>
            </a:endParaRPr>
          </a:p>
        </p:txBody>
      </p:sp>
      <p:sp>
        <p:nvSpPr>
          <p:cNvPr id="23" name="TextBox 22">
            <a:extLst>
              <a:ext uri="{FF2B5EF4-FFF2-40B4-BE49-F238E27FC236}">
                <a16:creationId xmlns:a16="http://schemas.microsoft.com/office/drawing/2014/main" id="{5E933C82-2F6B-4D3B-BBB4-48DB2A9892C0}"/>
              </a:ext>
            </a:extLst>
          </p:cNvPr>
          <p:cNvSpPr txBox="1"/>
          <p:nvPr/>
        </p:nvSpPr>
        <p:spPr>
          <a:xfrm>
            <a:off x="3285506" y="3715657"/>
            <a:ext cx="923651" cy="230832"/>
          </a:xfrm>
          <a:prstGeom prst="rect">
            <a:avLst/>
          </a:prstGeom>
          <a:noFill/>
        </p:spPr>
        <p:txBody>
          <a:bodyPr wrap="none" rtlCol="0">
            <a:spAutoFit/>
          </a:bodyPr>
          <a:lstStyle/>
          <a:p>
            <a:pPr algn="ctr"/>
            <a:r>
              <a:rPr lang="en-US" sz="900" dirty="0">
                <a:latin typeface="+mj-lt"/>
              </a:rPr>
              <a:t>YARN Container</a:t>
            </a:r>
          </a:p>
        </p:txBody>
      </p:sp>
      <p:sp>
        <p:nvSpPr>
          <p:cNvPr id="24" name="TextBox 23">
            <a:extLst>
              <a:ext uri="{FF2B5EF4-FFF2-40B4-BE49-F238E27FC236}">
                <a16:creationId xmlns:a16="http://schemas.microsoft.com/office/drawing/2014/main" id="{5681FD28-380F-4B7B-BB7D-2F524A371C30}"/>
              </a:ext>
            </a:extLst>
          </p:cNvPr>
          <p:cNvSpPr txBox="1"/>
          <p:nvPr/>
        </p:nvSpPr>
        <p:spPr>
          <a:xfrm>
            <a:off x="4350033" y="3715657"/>
            <a:ext cx="923651" cy="230832"/>
          </a:xfrm>
          <a:prstGeom prst="rect">
            <a:avLst/>
          </a:prstGeom>
          <a:noFill/>
        </p:spPr>
        <p:txBody>
          <a:bodyPr wrap="none" rtlCol="0">
            <a:spAutoFit/>
          </a:bodyPr>
          <a:lstStyle/>
          <a:p>
            <a:pPr algn="ctr"/>
            <a:r>
              <a:rPr lang="en-US" sz="900" dirty="0">
                <a:latin typeface="+mj-lt"/>
              </a:rPr>
              <a:t>YARN Container</a:t>
            </a:r>
          </a:p>
        </p:txBody>
      </p:sp>
      <p:sp>
        <p:nvSpPr>
          <p:cNvPr id="27" name="TextBox 26">
            <a:extLst>
              <a:ext uri="{FF2B5EF4-FFF2-40B4-BE49-F238E27FC236}">
                <a16:creationId xmlns:a16="http://schemas.microsoft.com/office/drawing/2014/main" id="{5CD8C8B1-A5DB-437D-84D6-001EBDAC2F7E}"/>
              </a:ext>
            </a:extLst>
          </p:cNvPr>
          <p:cNvSpPr txBox="1"/>
          <p:nvPr/>
        </p:nvSpPr>
        <p:spPr>
          <a:xfrm>
            <a:off x="6931073" y="3739820"/>
            <a:ext cx="617477" cy="215444"/>
          </a:xfrm>
          <a:prstGeom prst="rect">
            <a:avLst/>
          </a:prstGeom>
          <a:noFill/>
        </p:spPr>
        <p:txBody>
          <a:bodyPr wrap="none" rtlCol="0">
            <a:spAutoFit/>
          </a:bodyPr>
          <a:lstStyle/>
          <a:p>
            <a:r>
              <a:rPr lang="en-US" sz="800" dirty="0">
                <a:latin typeface="+mj-lt"/>
              </a:rPr>
              <a:t>Spark Task</a:t>
            </a:r>
          </a:p>
        </p:txBody>
      </p:sp>
      <p:sp>
        <p:nvSpPr>
          <p:cNvPr id="28" name="TextBox 27">
            <a:extLst>
              <a:ext uri="{FF2B5EF4-FFF2-40B4-BE49-F238E27FC236}">
                <a16:creationId xmlns:a16="http://schemas.microsoft.com/office/drawing/2014/main" id="{69A2081A-F20D-44C6-AAD5-798C3ACB9FAC}"/>
              </a:ext>
            </a:extLst>
          </p:cNvPr>
          <p:cNvSpPr txBox="1"/>
          <p:nvPr/>
        </p:nvSpPr>
        <p:spPr>
          <a:xfrm>
            <a:off x="5322308" y="1679197"/>
            <a:ext cx="950901" cy="184666"/>
          </a:xfrm>
          <a:prstGeom prst="rect">
            <a:avLst/>
          </a:prstGeom>
          <a:noFill/>
        </p:spPr>
        <p:txBody>
          <a:bodyPr wrap="none" rtlCol="0">
            <a:spAutoFit/>
          </a:bodyPr>
          <a:lstStyle/>
          <a:p>
            <a:r>
              <a:rPr lang="en-US" sz="600" dirty="0">
                <a:latin typeface="+mj-lt"/>
              </a:rPr>
              <a:t>Resource request / reply</a:t>
            </a:r>
          </a:p>
        </p:txBody>
      </p:sp>
      <p:sp>
        <p:nvSpPr>
          <p:cNvPr id="29" name="TextBox 28">
            <a:extLst>
              <a:ext uri="{FF2B5EF4-FFF2-40B4-BE49-F238E27FC236}">
                <a16:creationId xmlns:a16="http://schemas.microsoft.com/office/drawing/2014/main" id="{F09D0631-9B5B-4D66-9422-1CBD63590823}"/>
              </a:ext>
            </a:extLst>
          </p:cNvPr>
          <p:cNvSpPr txBox="1"/>
          <p:nvPr/>
        </p:nvSpPr>
        <p:spPr>
          <a:xfrm>
            <a:off x="2439908" y="1738668"/>
            <a:ext cx="894797" cy="184666"/>
          </a:xfrm>
          <a:prstGeom prst="rect">
            <a:avLst/>
          </a:prstGeom>
          <a:noFill/>
        </p:spPr>
        <p:txBody>
          <a:bodyPr wrap="none" rtlCol="0">
            <a:spAutoFit/>
          </a:bodyPr>
          <a:lstStyle/>
          <a:p>
            <a:r>
              <a:rPr lang="en-US" sz="600" dirty="0">
                <a:latin typeface="+mj-lt"/>
              </a:rPr>
              <a:t>Application commands</a:t>
            </a:r>
          </a:p>
        </p:txBody>
      </p:sp>
      <p:sp>
        <p:nvSpPr>
          <p:cNvPr id="30" name="TextBox 29">
            <a:extLst>
              <a:ext uri="{FF2B5EF4-FFF2-40B4-BE49-F238E27FC236}">
                <a16:creationId xmlns:a16="http://schemas.microsoft.com/office/drawing/2014/main" id="{8BF38802-7771-4D89-9A7E-0A636FAFAC1C}"/>
              </a:ext>
            </a:extLst>
          </p:cNvPr>
          <p:cNvSpPr txBox="1"/>
          <p:nvPr/>
        </p:nvSpPr>
        <p:spPr>
          <a:xfrm rot="16200000">
            <a:off x="4238229" y="2692851"/>
            <a:ext cx="886781" cy="184666"/>
          </a:xfrm>
          <a:prstGeom prst="rect">
            <a:avLst/>
          </a:prstGeom>
          <a:noFill/>
        </p:spPr>
        <p:txBody>
          <a:bodyPr wrap="none" rtlCol="0">
            <a:spAutoFit/>
          </a:bodyPr>
          <a:lstStyle/>
          <a:p>
            <a:r>
              <a:rPr lang="en-US" sz="600" dirty="0">
                <a:latin typeface="+mj-lt"/>
              </a:rPr>
              <a:t>Launch Spark Executor</a:t>
            </a:r>
          </a:p>
        </p:txBody>
      </p:sp>
      <p:sp>
        <p:nvSpPr>
          <p:cNvPr id="31" name="TextBox 30">
            <a:extLst>
              <a:ext uri="{FF2B5EF4-FFF2-40B4-BE49-F238E27FC236}">
                <a16:creationId xmlns:a16="http://schemas.microsoft.com/office/drawing/2014/main" id="{FAAD24D0-6320-4963-BB0E-6F47A5206DE8}"/>
              </a:ext>
            </a:extLst>
          </p:cNvPr>
          <p:cNvSpPr txBox="1"/>
          <p:nvPr/>
        </p:nvSpPr>
        <p:spPr>
          <a:xfrm rot="16200000">
            <a:off x="3401702" y="2679180"/>
            <a:ext cx="1114408" cy="184666"/>
          </a:xfrm>
          <a:prstGeom prst="rect">
            <a:avLst/>
          </a:prstGeom>
          <a:noFill/>
        </p:spPr>
        <p:txBody>
          <a:bodyPr wrap="none" rtlCol="0">
            <a:spAutoFit/>
          </a:bodyPr>
          <a:lstStyle/>
          <a:p>
            <a:r>
              <a:rPr lang="en-US" sz="600" dirty="0">
                <a:latin typeface="+mj-lt"/>
              </a:rPr>
              <a:t>Issue Application Commands</a:t>
            </a:r>
          </a:p>
        </p:txBody>
      </p:sp>
      <p:sp>
        <p:nvSpPr>
          <p:cNvPr id="32" name="Rectangle 31">
            <a:extLst>
              <a:ext uri="{FF2B5EF4-FFF2-40B4-BE49-F238E27FC236}">
                <a16:creationId xmlns:a16="http://schemas.microsoft.com/office/drawing/2014/main" id="{66FCC942-6597-4E41-9415-48EA21970700}"/>
              </a:ext>
            </a:extLst>
          </p:cNvPr>
          <p:cNvSpPr/>
          <p:nvPr/>
        </p:nvSpPr>
        <p:spPr>
          <a:xfrm>
            <a:off x="3320258" y="3989930"/>
            <a:ext cx="840822" cy="35857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j-lt"/>
              </a:rPr>
              <a:t>Spark Executor</a:t>
            </a:r>
          </a:p>
        </p:txBody>
      </p:sp>
      <p:sp>
        <p:nvSpPr>
          <p:cNvPr id="33" name="Rectangle 32">
            <a:extLst>
              <a:ext uri="{FF2B5EF4-FFF2-40B4-BE49-F238E27FC236}">
                <a16:creationId xmlns:a16="http://schemas.microsoft.com/office/drawing/2014/main" id="{007BA4E4-2114-4493-999C-53F60373AADD}"/>
              </a:ext>
            </a:extLst>
          </p:cNvPr>
          <p:cNvSpPr/>
          <p:nvPr/>
        </p:nvSpPr>
        <p:spPr>
          <a:xfrm>
            <a:off x="4371281" y="3989930"/>
            <a:ext cx="840822" cy="35857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mj-lt"/>
              </a:rPr>
              <a:t>Spark Executor</a:t>
            </a:r>
          </a:p>
        </p:txBody>
      </p:sp>
      <p:cxnSp>
        <p:nvCxnSpPr>
          <p:cNvPr id="35" name="Straight Arrow Connector 34">
            <a:extLst>
              <a:ext uri="{FF2B5EF4-FFF2-40B4-BE49-F238E27FC236}">
                <a16:creationId xmlns:a16="http://schemas.microsoft.com/office/drawing/2014/main" id="{A2918F36-697E-427F-BF08-4A0DD0BB297F}"/>
              </a:ext>
            </a:extLst>
          </p:cNvPr>
          <p:cNvCxnSpPr>
            <a:stCxn id="33" idx="3"/>
          </p:cNvCxnSpPr>
          <p:nvPr/>
        </p:nvCxnSpPr>
        <p:spPr>
          <a:xfrm>
            <a:off x="5212103" y="4169215"/>
            <a:ext cx="1557626" cy="0"/>
          </a:xfrm>
          <a:prstGeom prst="straightConnector1">
            <a:avLst/>
          </a:prstGeom>
          <a:ln w="9525">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72586A0-A2EA-44E0-82AC-9F36DCD15BFD}"/>
              </a:ext>
            </a:extLst>
          </p:cNvPr>
          <p:cNvCxnSpPr>
            <a:cxnSpLocks/>
            <a:stCxn id="17" idx="3"/>
          </p:cNvCxnSpPr>
          <p:nvPr/>
        </p:nvCxnSpPr>
        <p:spPr>
          <a:xfrm>
            <a:off x="4824814" y="1852517"/>
            <a:ext cx="1878136"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ACB1E3B-6A21-4207-80D6-3E45F4E54BA2}"/>
              </a:ext>
            </a:extLst>
          </p:cNvPr>
          <p:cNvCxnSpPr/>
          <p:nvPr/>
        </p:nvCxnSpPr>
        <p:spPr>
          <a:xfrm>
            <a:off x="4756667" y="2300684"/>
            <a:ext cx="0" cy="1049572"/>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77419FB-50C3-4848-8184-A0FBEC5511A1}"/>
              </a:ext>
            </a:extLst>
          </p:cNvPr>
          <p:cNvCxnSpPr/>
          <p:nvPr/>
        </p:nvCxnSpPr>
        <p:spPr>
          <a:xfrm>
            <a:off x="4039263" y="2190383"/>
            <a:ext cx="0" cy="1809123"/>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77BE74D-0FE6-4AFC-8EF9-6FFC4F6DF77D}"/>
              </a:ext>
            </a:extLst>
          </p:cNvPr>
          <p:cNvCxnSpPr>
            <a:stCxn id="16" idx="3"/>
          </p:cNvCxnSpPr>
          <p:nvPr/>
        </p:nvCxnSpPr>
        <p:spPr>
          <a:xfrm>
            <a:off x="1751074" y="1903661"/>
            <a:ext cx="2121211"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1168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C017C26-0DB3-4FA2-80B6-9E84A22EC3AA}"/>
              </a:ext>
            </a:extLst>
          </p:cNvPr>
          <p:cNvSpPr/>
          <p:nvPr/>
        </p:nvSpPr>
        <p:spPr>
          <a:xfrm>
            <a:off x="7175863" y="1246382"/>
            <a:ext cx="1538376" cy="2219629"/>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8563EB8-28DC-4281-9627-B91B974D1C5D}"/>
              </a:ext>
            </a:extLst>
          </p:cNvPr>
          <p:cNvSpPr/>
          <p:nvPr/>
        </p:nvSpPr>
        <p:spPr>
          <a:xfrm>
            <a:off x="400594" y="1245326"/>
            <a:ext cx="1558835" cy="72281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Client</a:t>
            </a:r>
          </a:p>
        </p:txBody>
      </p:sp>
      <p:sp>
        <p:nvSpPr>
          <p:cNvPr id="7" name="Rectangle 6">
            <a:extLst>
              <a:ext uri="{FF2B5EF4-FFF2-40B4-BE49-F238E27FC236}">
                <a16:creationId xmlns:a16="http://schemas.microsoft.com/office/drawing/2014/main" id="{336F19BE-7398-461E-9BCB-BFA9998782E2}"/>
              </a:ext>
            </a:extLst>
          </p:cNvPr>
          <p:cNvSpPr/>
          <p:nvPr/>
        </p:nvSpPr>
        <p:spPr>
          <a:xfrm>
            <a:off x="2573383" y="1254034"/>
            <a:ext cx="1558835" cy="722811"/>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YARN Resource Manager</a:t>
            </a:r>
          </a:p>
        </p:txBody>
      </p:sp>
      <p:sp>
        <p:nvSpPr>
          <p:cNvPr id="9" name="Rectangle 8">
            <a:extLst>
              <a:ext uri="{FF2B5EF4-FFF2-40B4-BE49-F238E27FC236}">
                <a16:creationId xmlns:a16="http://schemas.microsoft.com/office/drawing/2014/main" id="{9D629D06-D064-4C48-906D-AF12B0561F9C}"/>
              </a:ext>
            </a:extLst>
          </p:cNvPr>
          <p:cNvSpPr/>
          <p:nvPr/>
        </p:nvSpPr>
        <p:spPr>
          <a:xfrm>
            <a:off x="7274489" y="1512286"/>
            <a:ext cx="1341121" cy="516811"/>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9D2B7F5-846C-42BB-8427-3FD9B0282352}"/>
              </a:ext>
            </a:extLst>
          </p:cNvPr>
          <p:cNvSpPr/>
          <p:nvPr/>
        </p:nvSpPr>
        <p:spPr>
          <a:xfrm>
            <a:off x="4868092" y="1245326"/>
            <a:ext cx="1584960" cy="2124891"/>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D0E9203-A65C-4920-9EB1-33AD5602561F}"/>
              </a:ext>
            </a:extLst>
          </p:cNvPr>
          <p:cNvSpPr/>
          <p:nvPr/>
        </p:nvSpPr>
        <p:spPr>
          <a:xfrm>
            <a:off x="5050971" y="1654629"/>
            <a:ext cx="1245326" cy="1567542"/>
          </a:xfrm>
          <a:prstGeom prst="rect">
            <a:avLst/>
          </a:prstGeom>
          <a:solidFill>
            <a:schemeClr val="accent1">
              <a:lumMod val="40000"/>
              <a:lumOff val="60000"/>
            </a:schemeClr>
          </a:solidFill>
          <a:ln>
            <a:solidFill>
              <a:schemeClr val="accent1">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99E226-5A83-4381-B0DE-204272C29F16}"/>
              </a:ext>
            </a:extLst>
          </p:cNvPr>
          <p:cNvSpPr/>
          <p:nvPr/>
        </p:nvSpPr>
        <p:spPr>
          <a:xfrm>
            <a:off x="5207725" y="2090057"/>
            <a:ext cx="931817" cy="940525"/>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7DD6218-F985-4106-95F6-2C90EAD6930A}"/>
              </a:ext>
            </a:extLst>
          </p:cNvPr>
          <p:cNvSpPr/>
          <p:nvPr/>
        </p:nvSpPr>
        <p:spPr>
          <a:xfrm>
            <a:off x="5313958" y="2390589"/>
            <a:ext cx="718458" cy="526782"/>
          </a:xfrm>
          <a:prstGeom prst="rect">
            <a:avLst/>
          </a:prstGeom>
          <a:solidFill>
            <a:schemeClr val="accent4">
              <a:lumMod val="40000"/>
              <a:lumOff val="60000"/>
            </a:schemeClr>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ABEDC7-B983-401F-BBA7-23DCF5E25DCE}"/>
              </a:ext>
            </a:extLst>
          </p:cNvPr>
          <p:cNvSpPr/>
          <p:nvPr/>
        </p:nvSpPr>
        <p:spPr>
          <a:xfrm>
            <a:off x="7280365" y="2429691"/>
            <a:ext cx="1332413" cy="984069"/>
          </a:xfrm>
          <a:prstGeom prst="rect">
            <a:avLst/>
          </a:prstGeom>
          <a:solidFill>
            <a:schemeClr val="accent1">
              <a:lumMod val="40000"/>
              <a:lumOff val="6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Spark submit cluster with YARN</a:t>
            </a:r>
          </a:p>
        </p:txBody>
      </p:sp>
      <p:sp>
        <p:nvSpPr>
          <p:cNvPr id="5" name="Slide Number Placeholder 4"/>
          <p:cNvSpPr>
            <a:spLocks noGrp="1"/>
          </p:cNvSpPr>
          <p:nvPr>
            <p:ph type="sldNum" sz="quarter" idx="4"/>
          </p:nvPr>
        </p:nvSpPr>
        <p:spPr/>
        <p:txBody>
          <a:bodyPr/>
          <a:lstStyle/>
          <a:p>
            <a:fld id="{3A707DD9-E92B-45E8-BE0A-E6B2EDF345EB}" type="slidenum">
              <a:rPr lang="en-US" smtClean="0"/>
              <a:pPr/>
              <a:t>45</a:t>
            </a:fld>
            <a:endParaRPr lang="en-US" dirty="0"/>
          </a:p>
        </p:txBody>
      </p:sp>
      <p:sp>
        <p:nvSpPr>
          <p:cNvPr id="11" name="Rectangle 10"/>
          <p:cNvSpPr/>
          <p:nvPr/>
        </p:nvSpPr>
        <p:spPr>
          <a:xfrm>
            <a:off x="362720" y="2317537"/>
            <a:ext cx="6096000" cy="2422843"/>
          </a:xfrm>
          <a:prstGeom prst="rect">
            <a:avLst/>
          </a:prstGeom>
        </p:spPr>
        <p:txBody>
          <a:bodyPr>
            <a:spAutoFit/>
          </a:bodyPr>
          <a:lstStyle/>
          <a:p>
            <a:pPr>
              <a:lnSpc>
                <a:spcPct val="160000"/>
              </a:lnSpc>
              <a:buClr>
                <a:schemeClr val="accent2"/>
              </a:buClr>
            </a:pPr>
            <a:r>
              <a:rPr lang="en-US" sz="1200" dirty="0">
                <a:solidFill>
                  <a:schemeClr val="accent1"/>
                </a:solidFill>
                <a:latin typeface="+mj-lt"/>
              </a:rPr>
              <a:t>1</a:t>
            </a:r>
            <a:r>
              <a:rPr lang="en-US" sz="1200" dirty="0">
                <a:latin typeface="+mj-lt"/>
              </a:rPr>
              <a:t> - Submit Application</a:t>
            </a:r>
          </a:p>
          <a:p>
            <a:pPr>
              <a:lnSpc>
                <a:spcPct val="160000"/>
              </a:lnSpc>
              <a:buClr>
                <a:schemeClr val="accent2"/>
              </a:buClr>
            </a:pPr>
            <a:r>
              <a:rPr lang="en-US" sz="1200" dirty="0">
                <a:solidFill>
                  <a:schemeClr val="accent1"/>
                </a:solidFill>
                <a:latin typeface="+mj-lt"/>
              </a:rPr>
              <a:t>2</a:t>
            </a:r>
            <a:r>
              <a:rPr lang="en-US" sz="1200" dirty="0">
                <a:latin typeface="+mj-lt"/>
              </a:rPr>
              <a:t> - Launch Application Master</a:t>
            </a:r>
          </a:p>
          <a:p>
            <a:pPr>
              <a:lnSpc>
                <a:spcPct val="160000"/>
              </a:lnSpc>
              <a:buClr>
                <a:schemeClr val="accent2"/>
              </a:buClr>
            </a:pPr>
            <a:r>
              <a:rPr lang="en-US" sz="1200" dirty="0">
                <a:solidFill>
                  <a:schemeClr val="accent1"/>
                </a:solidFill>
                <a:latin typeface="+mj-lt"/>
              </a:rPr>
              <a:t>3</a:t>
            </a:r>
            <a:r>
              <a:rPr lang="en-US" sz="1200" dirty="0">
                <a:latin typeface="+mj-lt"/>
              </a:rPr>
              <a:t> - Run Driver</a:t>
            </a:r>
          </a:p>
          <a:p>
            <a:pPr>
              <a:lnSpc>
                <a:spcPct val="160000"/>
              </a:lnSpc>
              <a:buClr>
                <a:schemeClr val="accent2"/>
              </a:buClr>
            </a:pPr>
            <a:r>
              <a:rPr lang="en-US" sz="1200" dirty="0">
                <a:solidFill>
                  <a:schemeClr val="accent1"/>
                </a:solidFill>
                <a:latin typeface="+mj-lt"/>
              </a:rPr>
              <a:t>4</a:t>
            </a:r>
            <a:r>
              <a:rPr lang="en-US" sz="1200" dirty="0">
                <a:latin typeface="+mj-lt"/>
              </a:rPr>
              <a:t>, </a:t>
            </a:r>
            <a:r>
              <a:rPr lang="en-US" sz="1200" dirty="0">
                <a:solidFill>
                  <a:schemeClr val="accent1"/>
                </a:solidFill>
                <a:latin typeface="+mj-lt"/>
              </a:rPr>
              <a:t>5</a:t>
            </a:r>
            <a:r>
              <a:rPr lang="en-US" sz="1200" dirty="0">
                <a:latin typeface="+mj-lt"/>
              </a:rPr>
              <a:t> - Request Resources</a:t>
            </a:r>
          </a:p>
          <a:p>
            <a:pPr>
              <a:lnSpc>
                <a:spcPct val="160000"/>
              </a:lnSpc>
              <a:buClr>
                <a:schemeClr val="accent2"/>
              </a:buClr>
            </a:pPr>
            <a:r>
              <a:rPr lang="en-US" sz="1200" dirty="0">
                <a:solidFill>
                  <a:schemeClr val="accent1"/>
                </a:solidFill>
                <a:latin typeface="+mj-lt"/>
              </a:rPr>
              <a:t>6</a:t>
            </a:r>
            <a:r>
              <a:rPr lang="en-US" sz="1200" dirty="0">
                <a:latin typeface="+mj-lt"/>
              </a:rPr>
              <a:t> - Launch Containers</a:t>
            </a:r>
          </a:p>
          <a:p>
            <a:pPr>
              <a:lnSpc>
                <a:spcPct val="160000"/>
              </a:lnSpc>
              <a:buClr>
                <a:schemeClr val="accent2"/>
              </a:buClr>
            </a:pPr>
            <a:r>
              <a:rPr lang="en-US" sz="1200" dirty="0">
                <a:solidFill>
                  <a:schemeClr val="accent1"/>
                </a:solidFill>
                <a:latin typeface="+mj-lt"/>
              </a:rPr>
              <a:t>7</a:t>
            </a:r>
            <a:r>
              <a:rPr lang="en-US" sz="1200" dirty="0">
                <a:latin typeface="+mj-lt"/>
              </a:rPr>
              <a:t> - Launch Spark Executors</a:t>
            </a:r>
          </a:p>
          <a:p>
            <a:pPr>
              <a:lnSpc>
                <a:spcPct val="160000"/>
              </a:lnSpc>
              <a:buClr>
                <a:schemeClr val="accent2"/>
              </a:buClr>
            </a:pPr>
            <a:r>
              <a:rPr lang="en-US" sz="1200" dirty="0">
                <a:solidFill>
                  <a:schemeClr val="accent1"/>
                </a:solidFill>
                <a:latin typeface="+mj-lt"/>
              </a:rPr>
              <a:t>8</a:t>
            </a:r>
            <a:r>
              <a:rPr lang="en-US" sz="1200" dirty="0">
                <a:latin typeface="+mj-lt"/>
              </a:rPr>
              <a:t> - Register with the Driver</a:t>
            </a:r>
          </a:p>
          <a:p>
            <a:pPr>
              <a:lnSpc>
                <a:spcPct val="160000"/>
              </a:lnSpc>
              <a:buClr>
                <a:schemeClr val="accent2"/>
              </a:buClr>
            </a:pPr>
            <a:r>
              <a:rPr lang="en-US" sz="1200" dirty="0">
                <a:solidFill>
                  <a:schemeClr val="accent1"/>
                </a:solidFill>
                <a:latin typeface="+mj-lt"/>
              </a:rPr>
              <a:t>9</a:t>
            </a:r>
            <a:r>
              <a:rPr lang="en-US" sz="1200" dirty="0">
                <a:latin typeface="+mj-lt"/>
              </a:rPr>
              <a:t> - Launch Tasks</a:t>
            </a:r>
          </a:p>
        </p:txBody>
      </p:sp>
      <p:sp>
        <p:nvSpPr>
          <p:cNvPr id="10" name="Rectangle 9">
            <a:extLst>
              <a:ext uri="{FF2B5EF4-FFF2-40B4-BE49-F238E27FC236}">
                <a16:creationId xmlns:a16="http://schemas.microsoft.com/office/drawing/2014/main" id="{C6147ACB-715E-4883-B444-24E9513DE776}"/>
              </a:ext>
            </a:extLst>
          </p:cNvPr>
          <p:cNvSpPr/>
          <p:nvPr/>
        </p:nvSpPr>
        <p:spPr>
          <a:xfrm>
            <a:off x="7478813" y="2761335"/>
            <a:ext cx="936173" cy="50438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07B07606-C5B0-4092-BF39-1CFA31E3D82F}"/>
              </a:ext>
            </a:extLst>
          </p:cNvPr>
          <p:cNvCxnSpPr/>
          <p:nvPr/>
        </p:nvCxnSpPr>
        <p:spPr>
          <a:xfrm>
            <a:off x="1959429" y="1613937"/>
            <a:ext cx="613954"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2E32F11-BE1B-4659-90E4-F7ACE6F2659B}"/>
              </a:ext>
            </a:extLst>
          </p:cNvPr>
          <p:cNvCxnSpPr>
            <a:cxnSpLocks/>
          </p:cNvCxnSpPr>
          <p:nvPr/>
        </p:nvCxnSpPr>
        <p:spPr>
          <a:xfrm>
            <a:off x="6302086" y="1770691"/>
            <a:ext cx="978279"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0B766BB4-001D-4409-A82C-4D82EB5B216F}"/>
              </a:ext>
            </a:extLst>
          </p:cNvPr>
          <p:cNvGrpSpPr/>
          <p:nvPr/>
        </p:nvGrpSpPr>
        <p:grpSpPr>
          <a:xfrm>
            <a:off x="4135582" y="939022"/>
            <a:ext cx="1535876" cy="715607"/>
            <a:chOff x="4135582" y="939022"/>
            <a:chExt cx="1535876" cy="715607"/>
          </a:xfrm>
        </p:grpSpPr>
        <p:cxnSp>
          <p:nvCxnSpPr>
            <p:cNvPr id="37" name="Straight Arrow Connector 36">
              <a:extLst>
                <a:ext uri="{FF2B5EF4-FFF2-40B4-BE49-F238E27FC236}">
                  <a16:creationId xmlns:a16="http://schemas.microsoft.com/office/drawing/2014/main" id="{71DD26B2-D5A9-4F55-9C15-472B7F15142B}"/>
                </a:ext>
              </a:extLst>
            </p:cNvPr>
            <p:cNvCxnSpPr/>
            <p:nvPr/>
          </p:nvCxnSpPr>
          <p:spPr>
            <a:xfrm>
              <a:off x="5671458" y="939022"/>
              <a:ext cx="0" cy="715607"/>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7E035356-D4A5-4A3F-A157-447CEA8438C2}"/>
                </a:ext>
              </a:extLst>
            </p:cNvPr>
            <p:cNvCxnSpPr>
              <a:cxnSpLocks/>
            </p:cNvCxnSpPr>
            <p:nvPr/>
          </p:nvCxnSpPr>
          <p:spPr>
            <a:xfrm flipV="1">
              <a:off x="4135582" y="949235"/>
              <a:ext cx="1533698" cy="668932"/>
            </a:xfrm>
            <a:prstGeom prst="bentConnector3">
              <a:avLst>
                <a:gd name="adj1" fmla="val 50000"/>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CF1C950F-C15C-48FC-8FEA-0196705ADAB4}"/>
              </a:ext>
            </a:extLst>
          </p:cNvPr>
          <p:cNvCxnSpPr/>
          <p:nvPr/>
        </p:nvCxnSpPr>
        <p:spPr>
          <a:xfrm>
            <a:off x="5921829" y="3163869"/>
            <a:ext cx="1558834"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F0DEA23-4DB8-4D23-B216-25F47426F75C}"/>
              </a:ext>
            </a:extLst>
          </p:cNvPr>
          <p:cNvSpPr txBox="1"/>
          <p:nvPr/>
        </p:nvSpPr>
        <p:spPr>
          <a:xfrm>
            <a:off x="7691776" y="1250158"/>
            <a:ext cx="473078" cy="276999"/>
          </a:xfrm>
          <a:prstGeom prst="rect">
            <a:avLst/>
          </a:prstGeom>
          <a:noFill/>
        </p:spPr>
        <p:txBody>
          <a:bodyPr wrap="none" rtlCol="0">
            <a:spAutoFit/>
          </a:bodyPr>
          <a:lstStyle/>
          <a:p>
            <a:r>
              <a:rPr lang="en-US" sz="1200" dirty="0"/>
              <a:t>Host</a:t>
            </a:r>
          </a:p>
        </p:txBody>
      </p:sp>
      <p:grpSp>
        <p:nvGrpSpPr>
          <p:cNvPr id="62" name="Group 61">
            <a:extLst>
              <a:ext uri="{FF2B5EF4-FFF2-40B4-BE49-F238E27FC236}">
                <a16:creationId xmlns:a16="http://schemas.microsoft.com/office/drawing/2014/main" id="{A8E6C358-DB1F-4DF0-BD06-318283DEB65D}"/>
              </a:ext>
            </a:extLst>
          </p:cNvPr>
          <p:cNvGrpSpPr/>
          <p:nvPr/>
        </p:nvGrpSpPr>
        <p:grpSpPr>
          <a:xfrm>
            <a:off x="5294811" y="3040620"/>
            <a:ext cx="374469" cy="608174"/>
            <a:chOff x="5294811" y="3040620"/>
            <a:chExt cx="374469" cy="608174"/>
          </a:xfrm>
        </p:grpSpPr>
        <p:cxnSp>
          <p:nvCxnSpPr>
            <p:cNvPr id="57" name="Straight Arrow Connector 56">
              <a:extLst>
                <a:ext uri="{FF2B5EF4-FFF2-40B4-BE49-F238E27FC236}">
                  <a16:creationId xmlns:a16="http://schemas.microsoft.com/office/drawing/2014/main" id="{4FBA8F4F-68C8-4FF0-91BF-F7419489AA9E}"/>
                </a:ext>
              </a:extLst>
            </p:cNvPr>
            <p:cNvCxnSpPr/>
            <p:nvPr/>
          </p:nvCxnSpPr>
          <p:spPr>
            <a:xfrm flipV="1">
              <a:off x="5294811" y="3040620"/>
              <a:ext cx="0" cy="608174"/>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855FF0A-AF3F-46EA-9D6C-9CD1D7F62728}"/>
                </a:ext>
              </a:extLst>
            </p:cNvPr>
            <p:cNvCxnSpPr/>
            <p:nvPr/>
          </p:nvCxnSpPr>
          <p:spPr>
            <a:xfrm>
              <a:off x="5669280" y="3222171"/>
              <a:ext cx="0" cy="426623"/>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C542D95-2D25-4626-9738-4C9059EEF78F}"/>
                </a:ext>
              </a:extLst>
            </p:cNvPr>
            <p:cNvCxnSpPr/>
            <p:nvPr/>
          </p:nvCxnSpPr>
          <p:spPr>
            <a:xfrm flipH="1">
              <a:off x="5294811" y="3648794"/>
              <a:ext cx="374469"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64" name="Connector: Elbow 63">
            <a:extLst>
              <a:ext uri="{FF2B5EF4-FFF2-40B4-BE49-F238E27FC236}">
                <a16:creationId xmlns:a16="http://schemas.microsoft.com/office/drawing/2014/main" id="{133DB6F4-6226-44FD-A023-60E1CAC769BE}"/>
              </a:ext>
            </a:extLst>
          </p:cNvPr>
          <p:cNvCxnSpPr/>
          <p:nvPr/>
        </p:nvCxnSpPr>
        <p:spPr>
          <a:xfrm rot="10800000">
            <a:off x="3352801" y="1976845"/>
            <a:ext cx="1698171" cy="1036680"/>
          </a:xfrm>
          <a:prstGeom prst="bentConnector3">
            <a:avLst>
              <a:gd name="adj1" fmla="val 99744"/>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4A9F3923-2CE4-45E1-8128-2EC02D85BC1B}"/>
              </a:ext>
            </a:extLst>
          </p:cNvPr>
          <p:cNvGrpSpPr/>
          <p:nvPr/>
        </p:nvGrpSpPr>
        <p:grpSpPr>
          <a:xfrm>
            <a:off x="4664979" y="2293012"/>
            <a:ext cx="647250" cy="360968"/>
            <a:chOff x="4664979" y="2293012"/>
            <a:chExt cx="647250" cy="360968"/>
          </a:xfrm>
        </p:grpSpPr>
        <p:cxnSp>
          <p:nvCxnSpPr>
            <p:cNvPr id="67" name="Straight Arrow Connector 66">
              <a:extLst>
                <a:ext uri="{FF2B5EF4-FFF2-40B4-BE49-F238E27FC236}">
                  <a16:creationId xmlns:a16="http://schemas.microsoft.com/office/drawing/2014/main" id="{6801DB52-B8FC-4C0C-8177-F80434DE709A}"/>
                </a:ext>
              </a:extLst>
            </p:cNvPr>
            <p:cNvCxnSpPr/>
            <p:nvPr/>
          </p:nvCxnSpPr>
          <p:spPr>
            <a:xfrm>
              <a:off x="4664979" y="2293012"/>
              <a:ext cx="542746"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4C4DA31-D7C3-478D-9CE4-0AAA3AFE0D28}"/>
                </a:ext>
              </a:extLst>
            </p:cNvPr>
            <p:cNvCxnSpPr/>
            <p:nvPr/>
          </p:nvCxnSpPr>
          <p:spPr>
            <a:xfrm flipH="1">
              <a:off x="4664979" y="2653980"/>
              <a:ext cx="647250"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C5F21C6-32DF-4AFB-A17F-86C10812C37B}"/>
                </a:ext>
              </a:extLst>
            </p:cNvPr>
            <p:cNvCxnSpPr/>
            <p:nvPr/>
          </p:nvCxnSpPr>
          <p:spPr>
            <a:xfrm flipV="1">
              <a:off x="4664979" y="2293012"/>
              <a:ext cx="0" cy="36096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D4EDF1A7-402C-4275-934C-625FEDD71C73}"/>
              </a:ext>
            </a:extLst>
          </p:cNvPr>
          <p:cNvGrpSpPr/>
          <p:nvPr/>
        </p:nvGrpSpPr>
        <p:grpSpPr>
          <a:xfrm>
            <a:off x="6030687" y="2662689"/>
            <a:ext cx="1449977" cy="254682"/>
            <a:chOff x="6030687" y="2662689"/>
            <a:chExt cx="1449977" cy="254682"/>
          </a:xfrm>
        </p:grpSpPr>
        <p:cxnSp>
          <p:nvCxnSpPr>
            <p:cNvPr id="74" name="Straight Arrow Connector 73">
              <a:extLst>
                <a:ext uri="{FF2B5EF4-FFF2-40B4-BE49-F238E27FC236}">
                  <a16:creationId xmlns:a16="http://schemas.microsoft.com/office/drawing/2014/main" id="{32FED1BE-9D89-4539-AC19-9ED6BE23F703}"/>
                </a:ext>
              </a:extLst>
            </p:cNvPr>
            <p:cNvCxnSpPr>
              <a:cxnSpLocks/>
            </p:cNvCxnSpPr>
            <p:nvPr/>
          </p:nvCxnSpPr>
          <p:spPr>
            <a:xfrm flipH="1">
              <a:off x="6030687" y="2662689"/>
              <a:ext cx="775358"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BD8D0111-4429-4B7A-8C6E-70E1CFCE10B7}"/>
                </a:ext>
              </a:extLst>
            </p:cNvPr>
            <p:cNvCxnSpPr>
              <a:cxnSpLocks/>
            </p:cNvCxnSpPr>
            <p:nvPr/>
          </p:nvCxnSpPr>
          <p:spPr>
            <a:xfrm flipH="1">
              <a:off x="6798540" y="2855672"/>
              <a:ext cx="682124"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5A7BCD6-2690-4C85-94A4-96B2D6CF19BB}"/>
                </a:ext>
              </a:extLst>
            </p:cNvPr>
            <p:cNvCxnSpPr/>
            <p:nvPr/>
          </p:nvCxnSpPr>
          <p:spPr>
            <a:xfrm flipV="1">
              <a:off x="6798540" y="2662689"/>
              <a:ext cx="0" cy="254682"/>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7" name="Oval 16">
            <a:extLst>
              <a:ext uri="{FF2B5EF4-FFF2-40B4-BE49-F238E27FC236}">
                <a16:creationId xmlns:a16="http://schemas.microsoft.com/office/drawing/2014/main" id="{DC6F9327-EC6B-42B4-ABDD-FAA85FBCC4B5}"/>
              </a:ext>
            </a:extLst>
          </p:cNvPr>
          <p:cNvSpPr/>
          <p:nvPr/>
        </p:nvSpPr>
        <p:spPr>
          <a:xfrm>
            <a:off x="2158558" y="1505079"/>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a:t>
            </a:r>
          </a:p>
        </p:txBody>
      </p:sp>
      <p:sp>
        <p:nvSpPr>
          <p:cNvPr id="18" name="Oval 17">
            <a:extLst>
              <a:ext uri="{FF2B5EF4-FFF2-40B4-BE49-F238E27FC236}">
                <a16:creationId xmlns:a16="http://schemas.microsoft.com/office/drawing/2014/main" id="{2F623F91-5B0C-4029-AEFA-F1690E85804D}"/>
              </a:ext>
            </a:extLst>
          </p:cNvPr>
          <p:cNvSpPr/>
          <p:nvPr/>
        </p:nvSpPr>
        <p:spPr>
          <a:xfrm>
            <a:off x="4949319" y="863100"/>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a:t>
            </a:r>
          </a:p>
        </p:txBody>
      </p:sp>
      <p:sp>
        <p:nvSpPr>
          <p:cNvPr id="19" name="Oval 18">
            <a:extLst>
              <a:ext uri="{FF2B5EF4-FFF2-40B4-BE49-F238E27FC236}">
                <a16:creationId xmlns:a16="http://schemas.microsoft.com/office/drawing/2014/main" id="{169FEB55-0274-4715-A44F-D82CD5CFA5A1}"/>
              </a:ext>
            </a:extLst>
          </p:cNvPr>
          <p:cNvSpPr/>
          <p:nvPr/>
        </p:nvSpPr>
        <p:spPr>
          <a:xfrm>
            <a:off x="4563328" y="2365725"/>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4</a:t>
            </a:r>
          </a:p>
        </p:txBody>
      </p:sp>
      <p:sp>
        <p:nvSpPr>
          <p:cNvPr id="20" name="Oval 19">
            <a:extLst>
              <a:ext uri="{FF2B5EF4-FFF2-40B4-BE49-F238E27FC236}">
                <a16:creationId xmlns:a16="http://schemas.microsoft.com/office/drawing/2014/main" id="{813CE115-9CED-4EBA-B582-B3E7CAC4016B}"/>
              </a:ext>
            </a:extLst>
          </p:cNvPr>
          <p:cNvSpPr/>
          <p:nvPr/>
        </p:nvSpPr>
        <p:spPr>
          <a:xfrm>
            <a:off x="3941978" y="2908662"/>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5</a:t>
            </a:r>
          </a:p>
        </p:txBody>
      </p:sp>
      <p:sp>
        <p:nvSpPr>
          <p:cNvPr id="21" name="Oval 20">
            <a:extLst>
              <a:ext uri="{FF2B5EF4-FFF2-40B4-BE49-F238E27FC236}">
                <a16:creationId xmlns:a16="http://schemas.microsoft.com/office/drawing/2014/main" id="{2CF53D97-F9B5-4359-9164-885F276DEBFC}"/>
              </a:ext>
            </a:extLst>
          </p:cNvPr>
          <p:cNvSpPr/>
          <p:nvPr/>
        </p:nvSpPr>
        <p:spPr>
          <a:xfrm>
            <a:off x="5384748" y="3538434"/>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a:t>
            </a:r>
          </a:p>
        </p:txBody>
      </p:sp>
      <p:sp>
        <p:nvSpPr>
          <p:cNvPr id="22" name="Oval 21">
            <a:extLst>
              <a:ext uri="{FF2B5EF4-FFF2-40B4-BE49-F238E27FC236}">
                <a16:creationId xmlns:a16="http://schemas.microsoft.com/office/drawing/2014/main" id="{4A2ABA8C-551E-4922-8BF5-8B8BC9F3F0B5}"/>
              </a:ext>
            </a:extLst>
          </p:cNvPr>
          <p:cNvSpPr/>
          <p:nvPr/>
        </p:nvSpPr>
        <p:spPr>
          <a:xfrm>
            <a:off x="6696888" y="3057147"/>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9</a:t>
            </a:r>
          </a:p>
        </p:txBody>
      </p:sp>
      <p:cxnSp>
        <p:nvCxnSpPr>
          <p:cNvPr id="30" name="Straight Arrow Connector 29">
            <a:extLst>
              <a:ext uri="{FF2B5EF4-FFF2-40B4-BE49-F238E27FC236}">
                <a16:creationId xmlns:a16="http://schemas.microsoft.com/office/drawing/2014/main" id="{17E6F5A1-2714-4F47-83E6-D17FC9791EC4}"/>
              </a:ext>
            </a:extLst>
          </p:cNvPr>
          <p:cNvCxnSpPr>
            <a:cxnSpLocks/>
          </p:cNvCxnSpPr>
          <p:nvPr/>
        </p:nvCxnSpPr>
        <p:spPr>
          <a:xfrm>
            <a:off x="7945049" y="2029097"/>
            <a:ext cx="0" cy="400594"/>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F00777F0-CA87-4506-9649-D63421341912}"/>
              </a:ext>
            </a:extLst>
          </p:cNvPr>
          <p:cNvSpPr/>
          <p:nvPr/>
        </p:nvSpPr>
        <p:spPr>
          <a:xfrm>
            <a:off x="7837750" y="2092156"/>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7</a:t>
            </a:r>
          </a:p>
        </p:txBody>
      </p:sp>
      <p:sp>
        <p:nvSpPr>
          <p:cNvPr id="24" name="Oval 23">
            <a:extLst>
              <a:ext uri="{FF2B5EF4-FFF2-40B4-BE49-F238E27FC236}">
                <a16:creationId xmlns:a16="http://schemas.microsoft.com/office/drawing/2014/main" id="{F19DFE53-89CF-456B-A6CC-DE825B074096}"/>
              </a:ext>
            </a:extLst>
          </p:cNvPr>
          <p:cNvSpPr/>
          <p:nvPr/>
        </p:nvSpPr>
        <p:spPr>
          <a:xfrm>
            <a:off x="6696888" y="1672085"/>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6</a:t>
            </a:r>
          </a:p>
        </p:txBody>
      </p:sp>
      <p:sp>
        <p:nvSpPr>
          <p:cNvPr id="25" name="Oval 24">
            <a:extLst>
              <a:ext uri="{FF2B5EF4-FFF2-40B4-BE49-F238E27FC236}">
                <a16:creationId xmlns:a16="http://schemas.microsoft.com/office/drawing/2014/main" id="{1BF1BEEE-6055-4BB5-B4E3-305FFC7D0AFD}"/>
              </a:ext>
            </a:extLst>
          </p:cNvPr>
          <p:cNvSpPr/>
          <p:nvPr/>
        </p:nvSpPr>
        <p:spPr>
          <a:xfrm>
            <a:off x="6701243" y="2751529"/>
            <a:ext cx="203303" cy="203303"/>
          </a:xfrm>
          <a:prstGeom prst="ellipse">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8</a:t>
            </a:r>
          </a:p>
        </p:txBody>
      </p:sp>
      <p:cxnSp>
        <p:nvCxnSpPr>
          <p:cNvPr id="45" name="Straight Connector 44">
            <a:extLst>
              <a:ext uri="{FF2B5EF4-FFF2-40B4-BE49-F238E27FC236}">
                <a16:creationId xmlns:a16="http://schemas.microsoft.com/office/drawing/2014/main" id="{F74AE6A4-0404-4EC8-9C6E-BCAA3572824D}"/>
              </a:ext>
            </a:extLst>
          </p:cNvPr>
          <p:cNvCxnSpPr/>
          <p:nvPr/>
        </p:nvCxnSpPr>
        <p:spPr>
          <a:xfrm>
            <a:off x="5921829" y="2917371"/>
            <a:ext cx="0" cy="246498"/>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F0F9CF94-33F3-42D7-9B6B-8C3C9E9767DF}"/>
              </a:ext>
            </a:extLst>
          </p:cNvPr>
          <p:cNvSpPr txBox="1"/>
          <p:nvPr/>
        </p:nvSpPr>
        <p:spPr>
          <a:xfrm>
            <a:off x="5077047" y="1293108"/>
            <a:ext cx="1167051" cy="276999"/>
          </a:xfrm>
          <a:prstGeom prst="rect">
            <a:avLst/>
          </a:prstGeom>
          <a:noFill/>
        </p:spPr>
        <p:txBody>
          <a:bodyPr wrap="none" rtlCol="0">
            <a:spAutoFit/>
          </a:bodyPr>
          <a:lstStyle/>
          <a:p>
            <a:r>
              <a:rPr lang="en-US" sz="1200" dirty="0"/>
              <a:t>YARN Container</a:t>
            </a:r>
          </a:p>
        </p:txBody>
      </p:sp>
      <p:sp>
        <p:nvSpPr>
          <p:cNvPr id="85" name="TextBox 84">
            <a:extLst>
              <a:ext uri="{FF2B5EF4-FFF2-40B4-BE49-F238E27FC236}">
                <a16:creationId xmlns:a16="http://schemas.microsoft.com/office/drawing/2014/main" id="{E14815A8-EED9-409E-86BB-E24D35B1C341}"/>
              </a:ext>
            </a:extLst>
          </p:cNvPr>
          <p:cNvSpPr txBox="1"/>
          <p:nvPr/>
        </p:nvSpPr>
        <p:spPr>
          <a:xfrm>
            <a:off x="7265215" y="1525958"/>
            <a:ext cx="1359668" cy="261610"/>
          </a:xfrm>
          <a:prstGeom prst="rect">
            <a:avLst/>
          </a:prstGeom>
          <a:noFill/>
        </p:spPr>
        <p:txBody>
          <a:bodyPr wrap="none" rtlCol="0">
            <a:spAutoFit/>
          </a:bodyPr>
          <a:lstStyle/>
          <a:p>
            <a:r>
              <a:rPr lang="en-US" sz="1100" dirty="0">
                <a:latin typeface="+mj-lt"/>
              </a:rPr>
              <a:t>YARN </a:t>
            </a:r>
            <a:r>
              <a:rPr lang="en-US" sz="1100" dirty="0" err="1">
                <a:latin typeface="+mj-lt"/>
              </a:rPr>
              <a:t>NodeManager</a:t>
            </a:r>
            <a:endParaRPr lang="en-US" sz="1100" dirty="0">
              <a:latin typeface="+mj-lt"/>
            </a:endParaRPr>
          </a:p>
        </p:txBody>
      </p:sp>
      <p:sp>
        <p:nvSpPr>
          <p:cNvPr id="86" name="TextBox 85">
            <a:extLst>
              <a:ext uri="{FF2B5EF4-FFF2-40B4-BE49-F238E27FC236}">
                <a16:creationId xmlns:a16="http://schemas.microsoft.com/office/drawing/2014/main" id="{21B40FB8-2DBD-4A4E-9A1D-17999018C2C0}"/>
              </a:ext>
            </a:extLst>
          </p:cNvPr>
          <p:cNvSpPr txBox="1"/>
          <p:nvPr/>
        </p:nvSpPr>
        <p:spPr>
          <a:xfrm>
            <a:off x="7419154" y="2470403"/>
            <a:ext cx="1167051" cy="276999"/>
          </a:xfrm>
          <a:prstGeom prst="rect">
            <a:avLst/>
          </a:prstGeom>
          <a:noFill/>
        </p:spPr>
        <p:txBody>
          <a:bodyPr wrap="none" rtlCol="0">
            <a:spAutoFit/>
          </a:bodyPr>
          <a:lstStyle/>
          <a:p>
            <a:r>
              <a:rPr lang="en-US" sz="1200" dirty="0">
                <a:latin typeface="+mj-lt"/>
              </a:rPr>
              <a:t>YARN Container</a:t>
            </a:r>
          </a:p>
        </p:txBody>
      </p:sp>
      <p:sp>
        <p:nvSpPr>
          <p:cNvPr id="87" name="TextBox 86">
            <a:extLst>
              <a:ext uri="{FF2B5EF4-FFF2-40B4-BE49-F238E27FC236}">
                <a16:creationId xmlns:a16="http://schemas.microsoft.com/office/drawing/2014/main" id="{F71185F1-FD9F-473B-B497-E659F29FF274}"/>
              </a:ext>
            </a:extLst>
          </p:cNvPr>
          <p:cNvSpPr txBox="1"/>
          <p:nvPr/>
        </p:nvSpPr>
        <p:spPr>
          <a:xfrm>
            <a:off x="7478812" y="2798082"/>
            <a:ext cx="936174" cy="430887"/>
          </a:xfrm>
          <a:prstGeom prst="rect">
            <a:avLst/>
          </a:prstGeom>
          <a:noFill/>
        </p:spPr>
        <p:txBody>
          <a:bodyPr wrap="square" rtlCol="0">
            <a:spAutoFit/>
          </a:bodyPr>
          <a:lstStyle/>
          <a:p>
            <a:pPr algn="ctr"/>
            <a:r>
              <a:rPr lang="en-US" sz="1100" dirty="0">
                <a:latin typeface="+mj-lt"/>
              </a:rPr>
              <a:t>Executor Container</a:t>
            </a:r>
          </a:p>
        </p:txBody>
      </p:sp>
      <p:sp>
        <p:nvSpPr>
          <p:cNvPr id="88" name="TextBox 87">
            <a:extLst>
              <a:ext uri="{FF2B5EF4-FFF2-40B4-BE49-F238E27FC236}">
                <a16:creationId xmlns:a16="http://schemas.microsoft.com/office/drawing/2014/main" id="{4FEBA4BE-0A01-452F-BD28-EAB6B2716076}"/>
              </a:ext>
            </a:extLst>
          </p:cNvPr>
          <p:cNvSpPr txBox="1"/>
          <p:nvPr/>
        </p:nvSpPr>
        <p:spPr>
          <a:xfrm>
            <a:off x="5137884" y="2538564"/>
            <a:ext cx="1070607" cy="230832"/>
          </a:xfrm>
          <a:prstGeom prst="rect">
            <a:avLst/>
          </a:prstGeom>
          <a:noFill/>
        </p:spPr>
        <p:txBody>
          <a:bodyPr wrap="square" rtlCol="0">
            <a:spAutoFit/>
          </a:bodyPr>
          <a:lstStyle/>
          <a:p>
            <a:pPr algn="ctr"/>
            <a:r>
              <a:rPr lang="en-US" sz="900" dirty="0" err="1"/>
              <a:t>SparkContext</a:t>
            </a:r>
            <a:endParaRPr lang="en-US" sz="900" dirty="0"/>
          </a:p>
        </p:txBody>
      </p:sp>
      <p:sp>
        <p:nvSpPr>
          <p:cNvPr id="89" name="TextBox 88">
            <a:extLst>
              <a:ext uri="{FF2B5EF4-FFF2-40B4-BE49-F238E27FC236}">
                <a16:creationId xmlns:a16="http://schemas.microsoft.com/office/drawing/2014/main" id="{172B8D60-62B4-49AF-8D19-09959058CC58}"/>
              </a:ext>
            </a:extLst>
          </p:cNvPr>
          <p:cNvSpPr txBox="1"/>
          <p:nvPr/>
        </p:nvSpPr>
        <p:spPr>
          <a:xfrm>
            <a:off x="5203368" y="2088219"/>
            <a:ext cx="936174" cy="261610"/>
          </a:xfrm>
          <a:prstGeom prst="rect">
            <a:avLst/>
          </a:prstGeom>
          <a:noFill/>
        </p:spPr>
        <p:txBody>
          <a:bodyPr wrap="square" rtlCol="0">
            <a:spAutoFit/>
          </a:bodyPr>
          <a:lstStyle/>
          <a:p>
            <a:pPr algn="ctr"/>
            <a:r>
              <a:rPr lang="en-US" sz="1100" dirty="0">
                <a:latin typeface="+mj-lt"/>
              </a:rPr>
              <a:t>Spark Driver</a:t>
            </a:r>
          </a:p>
        </p:txBody>
      </p:sp>
      <p:sp>
        <p:nvSpPr>
          <p:cNvPr id="90" name="TextBox 89">
            <a:extLst>
              <a:ext uri="{FF2B5EF4-FFF2-40B4-BE49-F238E27FC236}">
                <a16:creationId xmlns:a16="http://schemas.microsoft.com/office/drawing/2014/main" id="{F7CCCE76-2041-43AE-BA67-39EC312FF78C}"/>
              </a:ext>
            </a:extLst>
          </p:cNvPr>
          <p:cNvSpPr txBox="1"/>
          <p:nvPr/>
        </p:nvSpPr>
        <p:spPr>
          <a:xfrm>
            <a:off x="5082329" y="1659945"/>
            <a:ext cx="1182611" cy="430887"/>
          </a:xfrm>
          <a:prstGeom prst="rect">
            <a:avLst/>
          </a:prstGeom>
          <a:noFill/>
        </p:spPr>
        <p:txBody>
          <a:bodyPr wrap="square" rtlCol="0">
            <a:spAutoFit/>
          </a:bodyPr>
          <a:lstStyle/>
          <a:p>
            <a:pPr algn="ctr"/>
            <a:r>
              <a:rPr lang="en-US" sz="1100" dirty="0">
                <a:latin typeface="+mj-lt"/>
              </a:rPr>
              <a:t>Spark Application Master</a:t>
            </a:r>
          </a:p>
        </p:txBody>
      </p:sp>
    </p:spTree>
    <p:extLst>
      <p:ext uri="{BB962C8B-B14F-4D97-AF65-F5344CB8AC3E}">
        <p14:creationId xmlns:p14="http://schemas.microsoft.com/office/powerpoint/2010/main" val="14780902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0EBD7E-89B5-4817-AD9D-EBF52904CAE1}"/>
              </a:ext>
            </a:extLst>
          </p:cNvPr>
          <p:cNvSpPr/>
          <p:nvPr/>
        </p:nvSpPr>
        <p:spPr>
          <a:xfrm>
            <a:off x="7174139" y="1115104"/>
            <a:ext cx="1567543" cy="2215724"/>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14ECDAA-0192-4197-8280-D20B0CB41109}"/>
              </a:ext>
            </a:extLst>
          </p:cNvPr>
          <p:cNvSpPr/>
          <p:nvPr/>
        </p:nvSpPr>
        <p:spPr>
          <a:xfrm>
            <a:off x="4876227" y="1110951"/>
            <a:ext cx="1567543" cy="1567543"/>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33FB8FB-E0DE-4B0D-A952-247C45CEEC8B}"/>
              </a:ext>
            </a:extLst>
          </p:cNvPr>
          <p:cNvSpPr/>
          <p:nvPr/>
        </p:nvSpPr>
        <p:spPr>
          <a:xfrm>
            <a:off x="402318" y="1110951"/>
            <a:ext cx="1567543" cy="1567543"/>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DA6E4A7-B248-43F9-848F-8396C84FD7A3}"/>
              </a:ext>
            </a:extLst>
          </p:cNvPr>
          <p:cNvSpPr/>
          <p:nvPr/>
        </p:nvSpPr>
        <p:spPr>
          <a:xfrm>
            <a:off x="611339" y="1506829"/>
            <a:ext cx="1173303" cy="955932"/>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DC5F60-7F92-4C86-9CFE-641537248188}"/>
              </a:ext>
            </a:extLst>
          </p:cNvPr>
          <p:cNvSpPr/>
          <p:nvPr/>
        </p:nvSpPr>
        <p:spPr>
          <a:xfrm>
            <a:off x="7277097" y="2301074"/>
            <a:ext cx="1343287" cy="959042"/>
          </a:xfrm>
          <a:prstGeom prst="rect">
            <a:avLst/>
          </a:prstGeom>
          <a:solidFill>
            <a:schemeClr val="accent1">
              <a:lumMod val="40000"/>
              <a:lumOff val="6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F0DE6E-06D1-49B2-8B3E-E16711809037}"/>
              </a:ext>
            </a:extLst>
          </p:cNvPr>
          <p:cNvSpPr/>
          <p:nvPr/>
        </p:nvSpPr>
        <p:spPr>
          <a:xfrm>
            <a:off x="7480662" y="2621280"/>
            <a:ext cx="921559" cy="505097"/>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A8D9073-D7A4-4AB1-BFF5-A6398A542125}"/>
              </a:ext>
            </a:extLst>
          </p:cNvPr>
          <p:cNvSpPr/>
          <p:nvPr/>
        </p:nvSpPr>
        <p:spPr>
          <a:xfrm>
            <a:off x="7269490" y="1380299"/>
            <a:ext cx="1343287" cy="505097"/>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A0F6440-B9D4-442B-882E-02E9B8ED7EBF}"/>
              </a:ext>
            </a:extLst>
          </p:cNvPr>
          <p:cNvSpPr/>
          <p:nvPr/>
        </p:nvSpPr>
        <p:spPr>
          <a:xfrm>
            <a:off x="5041690" y="1532708"/>
            <a:ext cx="1236617" cy="940526"/>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A44C7BE-C7A8-4A0C-8FB3-460034F24EE5}"/>
              </a:ext>
            </a:extLst>
          </p:cNvPr>
          <p:cNvSpPr/>
          <p:nvPr/>
        </p:nvSpPr>
        <p:spPr>
          <a:xfrm>
            <a:off x="2568023" y="1110952"/>
            <a:ext cx="1567543" cy="726557"/>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Spark submit client with YARN</a:t>
            </a:r>
          </a:p>
        </p:txBody>
      </p:sp>
      <p:sp>
        <p:nvSpPr>
          <p:cNvPr id="74" name="Rectangle 73">
            <a:extLst>
              <a:ext uri="{FF2B5EF4-FFF2-40B4-BE49-F238E27FC236}">
                <a16:creationId xmlns:a16="http://schemas.microsoft.com/office/drawing/2014/main" id="{34C4D4A8-0D03-4EF3-A401-CE2B3AF01839}"/>
              </a:ext>
            </a:extLst>
          </p:cNvPr>
          <p:cNvSpPr/>
          <p:nvPr/>
        </p:nvSpPr>
        <p:spPr>
          <a:xfrm>
            <a:off x="749334" y="1811630"/>
            <a:ext cx="917111" cy="522228"/>
          </a:xfrm>
          <a:prstGeom prst="rect">
            <a:avLst/>
          </a:prstGeom>
          <a:solidFill>
            <a:schemeClr val="accent4">
              <a:lumMod val="40000"/>
              <a:lumOff val="60000"/>
            </a:schemeClr>
          </a:solidFill>
          <a:ln w="63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4"/>
          </p:nvPr>
        </p:nvSpPr>
        <p:spPr/>
        <p:txBody>
          <a:bodyPr/>
          <a:lstStyle/>
          <a:p>
            <a:fld id="{3A707DD9-E92B-45E8-BE0A-E6B2EDF345EB}" type="slidenum">
              <a:rPr lang="en-US" smtClean="0"/>
              <a:pPr/>
              <a:t>46</a:t>
            </a:fld>
            <a:endParaRPr lang="en-US" dirty="0"/>
          </a:p>
        </p:txBody>
      </p:sp>
      <p:sp>
        <p:nvSpPr>
          <p:cNvPr id="11" name="Rectangle 10"/>
          <p:cNvSpPr/>
          <p:nvPr/>
        </p:nvSpPr>
        <p:spPr>
          <a:xfrm>
            <a:off x="1902991" y="3415771"/>
            <a:ext cx="2897609" cy="1240981"/>
          </a:xfrm>
          <a:prstGeom prst="rect">
            <a:avLst/>
          </a:prstGeom>
        </p:spPr>
        <p:txBody>
          <a:bodyPr wrap="square">
            <a:spAutoFit/>
          </a:bodyPr>
          <a:lstStyle/>
          <a:p>
            <a:pPr>
              <a:lnSpc>
                <a:spcPct val="160000"/>
              </a:lnSpc>
              <a:buClr>
                <a:schemeClr val="accent2"/>
              </a:buClr>
            </a:pPr>
            <a:r>
              <a:rPr lang="en-US" sz="1200" dirty="0">
                <a:solidFill>
                  <a:schemeClr val="accent1"/>
                </a:solidFill>
                <a:latin typeface="+mj-lt"/>
              </a:rPr>
              <a:t>1 </a:t>
            </a:r>
            <a:r>
              <a:rPr lang="en-US" sz="1200" dirty="0">
                <a:latin typeface="+mj-lt"/>
              </a:rPr>
              <a:t>- Run Driver</a:t>
            </a:r>
          </a:p>
          <a:p>
            <a:pPr>
              <a:lnSpc>
                <a:spcPct val="160000"/>
              </a:lnSpc>
              <a:buClr>
                <a:schemeClr val="accent2"/>
              </a:buClr>
            </a:pPr>
            <a:r>
              <a:rPr lang="en-US" sz="1200" dirty="0">
                <a:solidFill>
                  <a:schemeClr val="accent1"/>
                </a:solidFill>
                <a:latin typeface="+mj-lt"/>
              </a:rPr>
              <a:t>2</a:t>
            </a:r>
            <a:r>
              <a:rPr lang="en-US" sz="1200" dirty="0">
                <a:latin typeface="+mj-lt"/>
              </a:rPr>
              <a:t> - Submit Application</a:t>
            </a:r>
          </a:p>
          <a:p>
            <a:pPr>
              <a:lnSpc>
                <a:spcPct val="160000"/>
              </a:lnSpc>
              <a:buClr>
                <a:schemeClr val="accent2"/>
              </a:buClr>
            </a:pPr>
            <a:r>
              <a:rPr lang="en-US" sz="1200" dirty="0">
                <a:solidFill>
                  <a:schemeClr val="accent1"/>
                </a:solidFill>
                <a:latin typeface="+mj-lt"/>
              </a:rPr>
              <a:t>3</a:t>
            </a:r>
            <a:r>
              <a:rPr lang="en-US" sz="1200" dirty="0">
                <a:latin typeface="+mj-lt"/>
              </a:rPr>
              <a:t> - Launch Application Master</a:t>
            </a:r>
          </a:p>
          <a:p>
            <a:pPr>
              <a:lnSpc>
                <a:spcPct val="160000"/>
              </a:lnSpc>
              <a:buClr>
                <a:schemeClr val="accent2"/>
              </a:buClr>
            </a:pPr>
            <a:r>
              <a:rPr lang="en-US" sz="1200" dirty="0">
                <a:solidFill>
                  <a:schemeClr val="accent1"/>
                </a:solidFill>
                <a:latin typeface="+mj-lt"/>
              </a:rPr>
              <a:t>4</a:t>
            </a:r>
            <a:r>
              <a:rPr lang="en-US" sz="1200" dirty="0">
                <a:latin typeface="+mj-lt"/>
              </a:rPr>
              <a:t>,</a:t>
            </a:r>
            <a:r>
              <a:rPr lang="en-US" sz="1200" dirty="0">
                <a:solidFill>
                  <a:schemeClr val="accent3">
                    <a:lumMod val="60000"/>
                    <a:lumOff val="40000"/>
                  </a:schemeClr>
                </a:solidFill>
                <a:latin typeface="+mj-lt"/>
              </a:rPr>
              <a:t> </a:t>
            </a:r>
            <a:r>
              <a:rPr lang="en-US" sz="1200" dirty="0">
                <a:solidFill>
                  <a:schemeClr val="accent1"/>
                </a:solidFill>
                <a:latin typeface="+mj-lt"/>
              </a:rPr>
              <a:t>5</a:t>
            </a:r>
            <a:r>
              <a:rPr lang="en-US" sz="1200" dirty="0">
                <a:latin typeface="+mj-lt"/>
              </a:rPr>
              <a:t> - Request Resources</a:t>
            </a:r>
          </a:p>
        </p:txBody>
      </p:sp>
      <p:sp>
        <p:nvSpPr>
          <p:cNvPr id="12" name="Rectangle 11"/>
          <p:cNvSpPr/>
          <p:nvPr/>
        </p:nvSpPr>
        <p:spPr>
          <a:xfrm>
            <a:off x="4800600" y="3415771"/>
            <a:ext cx="2897609" cy="1240981"/>
          </a:xfrm>
          <a:prstGeom prst="rect">
            <a:avLst/>
          </a:prstGeom>
        </p:spPr>
        <p:txBody>
          <a:bodyPr wrap="square">
            <a:spAutoFit/>
          </a:bodyPr>
          <a:lstStyle/>
          <a:p>
            <a:pPr>
              <a:lnSpc>
                <a:spcPct val="160000"/>
              </a:lnSpc>
              <a:buClr>
                <a:schemeClr val="accent2"/>
              </a:buClr>
            </a:pPr>
            <a:r>
              <a:rPr lang="en-US" sz="1200" dirty="0">
                <a:solidFill>
                  <a:schemeClr val="accent1"/>
                </a:solidFill>
                <a:latin typeface="+mj-lt"/>
              </a:rPr>
              <a:t>6</a:t>
            </a:r>
            <a:r>
              <a:rPr lang="en-US" sz="1200" dirty="0">
                <a:latin typeface="+mj-lt"/>
              </a:rPr>
              <a:t> - Launch Containers via YARN </a:t>
            </a:r>
            <a:r>
              <a:rPr lang="en-US" sz="1200" dirty="0" err="1">
                <a:latin typeface="+mj-lt"/>
              </a:rPr>
              <a:t>NodeMaster</a:t>
            </a:r>
            <a:endParaRPr lang="en-US" sz="1200" dirty="0">
              <a:latin typeface="+mj-lt"/>
            </a:endParaRPr>
          </a:p>
          <a:p>
            <a:pPr>
              <a:lnSpc>
                <a:spcPct val="160000"/>
              </a:lnSpc>
              <a:buClr>
                <a:schemeClr val="accent2"/>
              </a:buClr>
            </a:pPr>
            <a:r>
              <a:rPr lang="en-US" sz="1200" dirty="0">
                <a:solidFill>
                  <a:schemeClr val="accent1"/>
                </a:solidFill>
                <a:latin typeface="+mj-lt"/>
              </a:rPr>
              <a:t>7</a:t>
            </a:r>
            <a:r>
              <a:rPr lang="en-US" sz="1200" dirty="0">
                <a:latin typeface="+mj-lt"/>
              </a:rPr>
              <a:t> - Launch Spark Executors</a:t>
            </a:r>
          </a:p>
          <a:p>
            <a:pPr>
              <a:lnSpc>
                <a:spcPct val="160000"/>
              </a:lnSpc>
              <a:buClr>
                <a:schemeClr val="accent2"/>
              </a:buClr>
            </a:pPr>
            <a:r>
              <a:rPr lang="en-US" sz="1200" dirty="0">
                <a:solidFill>
                  <a:schemeClr val="accent1"/>
                </a:solidFill>
                <a:latin typeface="+mj-lt"/>
              </a:rPr>
              <a:t>8</a:t>
            </a:r>
            <a:r>
              <a:rPr lang="en-US" sz="1200" dirty="0">
                <a:latin typeface="+mj-lt"/>
              </a:rPr>
              <a:t> - Register with the Driver</a:t>
            </a:r>
          </a:p>
          <a:p>
            <a:pPr>
              <a:lnSpc>
                <a:spcPct val="160000"/>
              </a:lnSpc>
              <a:buClr>
                <a:schemeClr val="accent2"/>
              </a:buClr>
            </a:pPr>
            <a:r>
              <a:rPr lang="en-US" sz="1200" dirty="0">
                <a:solidFill>
                  <a:schemeClr val="accent1"/>
                </a:solidFill>
                <a:latin typeface="+mj-lt"/>
              </a:rPr>
              <a:t>9</a:t>
            </a:r>
            <a:r>
              <a:rPr lang="en-US" sz="1200" dirty="0">
                <a:latin typeface="+mj-lt"/>
              </a:rPr>
              <a:t> - Launch Tasks</a:t>
            </a:r>
          </a:p>
        </p:txBody>
      </p:sp>
      <p:sp>
        <p:nvSpPr>
          <p:cNvPr id="25" name="TextBox 24">
            <a:extLst>
              <a:ext uri="{FF2B5EF4-FFF2-40B4-BE49-F238E27FC236}">
                <a16:creationId xmlns:a16="http://schemas.microsoft.com/office/drawing/2014/main" id="{E031B63D-D0F8-4E8A-AD88-97C7E60FE9A4}"/>
              </a:ext>
            </a:extLst>
          </p:cNvPr>
          <p:cNvSpPr txBox="1"/>
          <p:nvPr/>
        </p:nvSpPr>
        <p:spPr>
          <a:xfrm>
            <a:off x="914124" y="1116560"/>
            <a:ext cx="543931" cy="276999"/>
          </a:xfrm>
          <a:prstGeom prst="rect">
            <a:avLst/>
          </a:prstGeom>
          <a:noFill/>
        </p:spPr>
        <p:txBody>
          <a:bodyPr wrap="none" rtlCol="0">
            <a:spAutoFit/>
          </a:bodyPr>
          <a:lstStyle/>
          <a:p>
            <a:r>
              <a:rPr lang="en-US" sz="1200" dirty="0"/>
              <a:t>Client</a:t>
            </a:r>
          </a:p>
        </p:txBody>
      </p:sp>
      <p:sp>
        <p:nvSpPr>
          <p:cNvPr id="26" name="TextBox 25">
            <a:extLst>
              <a:ext uri="{FF2B5EF4-FFF2-40B4-BE49-F238E27FC236}">
                <a16:creationId xmlns:a16="http://schemas.microsoft.com/office/drawing/2014/main" id="{608C6405-AE53-4904-A6EE-2888CC9CF4EB}"/>
              </a:ext>
            </a:extLst>
          </p:cNvPr>
          <p:cNvSpPr txBox="1"/>
          <p:nvPr/>
        </p:nvSpPr>
        <p:spPr>
          <a:xfrm>
            <a:off x="2708033" y="1243398"/>
            <a:ext cx="1287522" cy="461665"/>
          </a:xfrm>
          <a:prstGeom prst="rect">
            <a:avLst/>
          </a:prstGeom>
          <a:noFill/>
        </p:spPr>
        <p:txBody>
          <a:bodyPr wrap="square" rtlCol="0">
            <a:spAutoFit/>
          </a:bodyPr>
          <a:lstStyle/>
          <a:p>
            <a:pPr algn="ctr"/>
            <a:r>
              <a:rPr lang="en-US" sz="1200" dirty="0"/>
              <a:t>YARN Resource Manager</a:t>
            </a:r>
          </a:p>
        </p:txBody>
      </p:sp>
      <p:sp>
        <p:nvSpPr>
          <p:cNvPr id="27" name="TextBox 26">
            <a:extLst>
              <a:ext uri="{FF2B5EF4-FFF2-40B4-BE49-F238E27FC236}">
                <a16:creationId xmlns:a16="http://schemas.microsoft.com/office/drawing/2014/main" id="{7E786CC9-5ADA-4BF7-A8A6-D589A01CEB7E}"/>
              </a:ext>
            </a:extLst>
          </p:cNvPr>
          <p:cNvSpPr txBox="1"/>
          <p:nvPr/>
        </p:nvSpPr>
        <p:spPr>
          <a:xfrm>
            <a:off x="5034226" y="1154701"/>
            <a:ext cx="1287522" cy="276999"/>
          </a:xfrm>
          <a:prstGeom prst="rect">
            <a:avLst/>
          </a:prstGeom>
          <a:noFill/>
        </p:spPr>
        <p:txBody>
          <a:bodyPr wrap="square" rtlCol="0">
            <a:spAutoFit/>
          </a:bodyPr>
          <a:lstStyle/>
          <a:p>
            <a:pPr algn="ctr"/>
            <a:r>
              <a:rPr lang="en-US" sz="1200" dirty="0"/>
              <a:t>YARN Container</a:t>
            </a:r>
          </a:p>
        </p:txBody>
      </p:sp>
      <p:sp>
        <p:nvSpPr>
          <p:cNvPr id="28" name="TextBox 27">
            <a:extLst>
              <a:ext uri="{FF2B5EF4-FFF2-40B4-BE49-F238E27FC236}">
                <a16:creationId xmlns:a16="http://schemas.microsoft.com/office/drawing/2014/main" id="{62C30E9B-6C8E-4E33-8833-3129BE43FD71}"/>
              </a:ext>
            </a:extLst>
          </p:cNvPr>
          <p:cNvSpPr txBox="1"/>
          <p:nvPr/>
        </p:nvSpPr>
        <p:spPr>
          <a:xfrm>
            <a:off x="7297371" y="1116560"/>
            <a:ext cx="1287522" cy="276999"/>
          </a:xfrm>
          <a:prstGeom prst="rect">
            <a:avLst/>
          </a:prstGeom>
          <a:noFill/>
        </p:spPr>
        <p:txBody>
          <a:bodyPr wrap="square" rtlCol="0">
            <a:spAutoFit/>
          </a:bodyPr>
          <a:lstStyle/>
          <a:p>
            <a:pPr algn="ctr"/>
            <a:r>
              <a:rPr lang="en-US" sz="1200" dirty="0"/>
              <a:t>Host</a:t>
            </a:r>
          </a:p>
        </p:txBody>
      </p:sp>
      <p:sp>
        <p:nvSpPr>
          <p:cNvPr id="29" name="TextBox 28">
            <a:extLst>
              <a:ext uri="{FF2B5EF4-FFF2-40B4-BE49-F238E27FC236}">
                <a16:creationId xmlns:a16="http://schemas.microsoft.com/office/drawing/2014/main" id="{BE025C1D-D0C2-4F2C-B55C-7B90E4141270}"/>
              </a:ext>
            </a:extLst>
          </p:cNvPr>
          <p:cNvSpPr txBox="1"/>
          <p:nvPr/>
        </p:nvSpPr>
        <p:spPr>
          <a:xfrm>
            <a:off x="763696" y="1531773"/>
            <a:ext cx="888385" cy="261610"/>
          </a:xfrm>
          <a:prstGeom prst="rect">
            <a:avLst/>
          </a:prstGeom>
          <a:noFill/>
        </p:spPr>
        <p:txBody>
          <a:bodyPr wrap="none" rtlCol="0">
            <a:spAutoFit/>
          </a:bodyPr>
          <a:lstStyle/>
          <a:p>
            <a:r>
              <a:rPr lang="en-US" sz="1050" dirty="0"/>
              <a:t>Spark Driver</a:t>
            </a:r>
          </a:p>
        </p:txBody>
      </p:sp>
      <p:sp>
        <p:nvSpPr>
          <p:cNvPr id="30" name="TextBox 29">
            <a:extLst>
              <a:ext uri="{FF2B5EF4-FFF2-40B4-BE49-F238E27FC236}">
                <a16:creationId xmlns:a16="http://schemas.microsoft.com/office/drawing/2014/main" id="{A6CA0018-FA69-4EE0-9470-8CAC7378F9D7}"/>
              </a:ext>
            </a:extLst>
          </p:cNvPr>
          <p:cNvSpPr txBox="1"/>
          <p:nvPr/>
        </p:nvSpPr>
        <p:spPr>
          <a:xfrm>
            <a:off x="754519" y="1951596"/>
            <a:ext cx="917239" cy="253916"/>
          </a:xfrm>
          <a:prstGeom prst="rect">
            <a:avLst/>
          </a:prstGeom>
          <a:noFill/>
        </p:spPr>
        <p:txBody>
          <a:bodyPr wrap="none" rtlCol="0">
            <a:spAutoFit/>
          </a:bodyPr>
          <a:lstStyle/>
          <a:p>
            <a:r>
              <a:rPr lang="en-US" sz="1050" dirty="0" err="1"/>
              <a:t>SparkContext</a:t>
            </a:r>
            <a:endParaRPr lang="en-US" sz="1050" dirty="0"/>
          </a:p>
        </p:txBody>
      </p:sp>
      <p:sp>
        <p:nvSpPr>
          <p:cNvPr id="75" name="Rectangle 74">
            <a:extLst>
              <a:ext uri="{FF2B5EF4-FFF2-40B4-BE49-F238E27FC236}">
                <a16:creationId xmlns:a16="http://schemas.microsoft.com/office/drawing/2014/main" id="{742EAE57-FB5E-4582-923D-1C1F085B50CE}"/>
              </a:ext>
            </a:extLst>
          </p:cNvPr>
          <p:cNvSpPr/>
          <p:nvPr/>
        </p:nvSpPr>
        <p:spPr>
          <a:xfrm>
            <a:off x="7278199" y="1376479"/>
            <a:ext cx="1334579" cy="52199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F6BAB3CE-2771-4E0C-870C-0BC537DE3243}"/>
              </a:ext>
            </a:extLst>
          </p:cNvPr>
          <p:cNvSpPr txBox="1"/>
          <p:nvPr/>
        </p:nvSpPr>
        <p:spPr>
          <a:xfrm>
            <a:off x="5066403" y="1557459"/>
            <a:ext cx="1156517" cy="415498"/>
          </a:xfrm>
          <a:prstGeom prst="rect">
            <a:avLst/>
          </a:prstGeom>
          <a:noFill/>
        </p:spPr>
        <p:txBody>
          <a:bodyPr wrap="square" rtlCol="0">
            <a:spAutoFit/>
          </a:bodyPr>
          <a:lstStyle/>
          <a:p>
            <a:pPr algn="ctr"/>
            <a:r>
              <a:rPr lang="en-US" sz="1050" dirty="0"/>
              <a:t>Spark Application Master</a:t>
            </a:r>
          </a:p>
        </p:txBody>
      </p:sp>
      <p:sp>
        <p:nvSpPr>
          <p:cNvPr id="76" name="Rectangle 75">
            <a:extLst>
              <a:ext uri="{FF2B5EF4-FFF2-40B4-BE49-F238E27FC236}">
                <a16:creationId xmlns:a16="http://schemas.microsoft.com/office/drawing/2014/main" id="{22DD06C8-9B4E-442F-A8DF-59F788EE7910}"/>
              </a:ext>
            </a:extLst>
          </p:cNvPr>
          <p:cNvSpPr/>
          <p:nvPr/>
        </p:nvSpPr>
        <p:spPr>
          <a:xfrm>
            <a:off x="7480662" y="2630374"/>
            <a:ext cx="932159" cy="521990"/>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BBB0960-CBB8-4AEF-8CBA-8AB5BFDBA794}"/>
              </a:ext>
            </a:extLst>
          </p:cNvPr>
          <p:cNvSpPr txBox="1"/>
          <p:nvPr/>
        </p:nvSpPr>
        <p:spPr>
          <a:xfrm>
            <a:off x="7277968" y="1376479"/>
            <a:ext cx="1358011" cy="253916"/>
          </a:xfrm>
          <a:prstGeom prst="rect">
            <a:avLst/>
          </a:prstGeom>
          <a:noFill/>
        </p:spPr>
        <p:txBody>
          <a:bodyPr wrap="square" rtlCol="0">
            <a:spAutoFit/>
          </a:bodyPr>
          <a:lstStyle/>
          <a:p>
            <a:pPr algn="ctr"/>
            <a:r>
              <a:rPr lang="en-US" sz="1050" dirty="0"/>
              <a:t>YARN </a:t>
            </a:r>
            <a:r>
              <a:rPr lang="en-US" sz="1050" dirty="0" err="1"/>
              <a:t>NodeManager</a:t>
            </a:r>
            <a:endParaRPr lang="en-US" sz="1050" dirty="0"/>
          </a:p>
        </p:txBody>
      </p:sp>
      <p:sp>
        <p:nvSpPr>
          <p:cNvPr id="33" name="TextBox 32">
            <a:extLst>
              <a:ext uri="{FF2B5EF4-FFF2-40B4-BE49-F238E27FC236}">
                <a16:creationId xmlns:a16="http://schemas.microsoft.com/office/drawing/2014/main" id="{665A447B-95EE-42C1-B6BC-142C835452C8}"/>
              </a:ext>
            </a:extLst>
          </p:cNvPr>
          <p:cNvSpPr txBox="1"/>
          <p:nvPr/>
        </p:nvSpPr>
        <p:spPr>
          <a:xfrm>
            <a:off x="7362873" y="2696863"/>
            <a:ext cx="1156517" cy="415498"/>
          </a:xfrm>
          <a:prstGeom prst="rect">
            <a:avLst/>
          </a:prstGeom>
          <a:noFill/>
        </p:spPr>
        <p:txBody>
          <a:bodyPr wrap="square" rtlCol="0">
            <a:spAutoFit/>
          </a:bodyPr>
          <a:lstStyle/>
          <a:p>
            <a:pPr algn="ctr"/>
            <a:r>
              <a:rPr lang="en-US" sz="1050" dirty="0"/>
              <a:t>Executor Container</a:t>
            </a:r>
          </a:p>
        </p:txBody>
      </p:sp>
      <p:cxnSp>
        <p:nvCxnSpPr>
          <p:cNvPr id="35" name="Straight Arrow Connector 34">
            <a:extLst>
              <a:ext uri="{FF2B5EF4-FFF2-40B4-BE49-F238E27FC236}">
                <a16:creationId xmlns:a16="http://schemas.microsoft.com/office/drawing/2014/main" id="{9BCA88FE-CAA1-4AC7-940D-743AD079D9A8}"/>
              </a:ext>
            </a:extLst>
          </p:cNvPr>
          <p:cNvCxnSpPr>
            <a:cxnSpLocks/>
          </p:cNvCxnSpPr>
          <p:nvPr/>
        </p:nvCxnSpPr>
        <p:spPr>
          <a:xfrm>
            <a:off x="1663337" y="2069969"/>
            <a:ext cx="3396343"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4393E3F-278C-4F98-A426-3B4CE4F58D92}"/>
              </a:ext>
            </a:extLst>
          </p:cNvPr>
          <p:cNvCxnSpPr>
            <a:cxnSpLocks/>
          </p:cNvCxnSpPr>
          <p:nvPr/>
        </p:nvCxnSpPr>
        <p:spPr>
          <a:xfrm>
            <a:off x="6287589" y="1649395"/>
            <a:ext cx="981901"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D950B5A1-113C-4C50-B1D0-D17BC299D0CC}"/>
              </a:ext>
            </a:extLst>
          </p:cNvPr>
          <p:cNvCxnSpPr>
            <a:cxnSpLocks/>
          </p:cNvCxnSpPr>
          <p:nvPr/>
        </p:nvCxnSpPr>
        <p:spPr>
          <a:xfrm>
            <a:off x="4145280" y="1594583"/>
            <a:ext cx="908960"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A60B719-E5E9-4217-B3A1-667C3566E636}"/>
              </a:ext>
            </a:extLst>
          </p:cNvPr>
          <p:cNvCxnSpPr>
            <a:cxnSpLocks/>
          </p:cNvCxnSpPr>
          <p:nvPr/>
        </p:nvCxnSpPr>
        <p:spPr>
          <a:xfrm>
            <a:off x="1959429" y="1482939"/>
            <a:ext cx="592026"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8083CED-F133-432F-8B08-763A74F18040}"/>
              </a:ext>
            </a:extLst>
          </p:cNvPr>
          <p:cNvCxnSpPr/>
          <p:nvPr/>
        </p:nvCxnSpPr>
        <p:spPr>
          <a:xfrm flipH="1">
            <a:off x="4145280" y="1801561"/>
            <a:ext cx="908960" cy="0"/>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321C82E-CF54-4AEE-ADDA-826AE7E39B62}"/>
              </a:ext>
            </a:extLst>
          </p:cNvPr>
          <p:cNvCxnSpPr>
            <a:cxnSpLocks/>
          </p:cNvCxnSpPr>
          <p:nvPr/>
        </p:nvCxnSpPr>
        <p:spPr>
          <a:xfrm>
            <a:off x="7956973" y="1885396"/>
            <a:ext cx="2661" cy="404958"/>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8210966-034E-4A11-862A-C71A7C82B703}"/>
              </a:ext>
            </a:extLst>
          </p:cNvPr>
          <p:cNvCxnSpPr/>
          <p:nvPr/>
        </p:nvCxnSpPr>
        <p:spPr>
          <a:xfrm>
            <a:off x="1345185" y="2333858"/>
            <a:ext cx="5926472" cy="696725"/>
          </a:xfrm>
          <a:prstGeom prst="bentConnector3">
            <a:avLst>
              <a:gd name="adj1" fmla="val -255"/>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57FCA571-2DAB-49A4-B495-1C0B1B5327DE}"/>
              </a:ext>
            </a:extLst>
          </p:cNvPr>
          <p:cNvGrpSpPr/>
          <p:nvPr/>
        </p:nvGrpSpPr>
        <p:grpSpPr>
          <a:xfrm>
            <a:off x="755846" y="2473234"/>
            <a:ext cx="436738" cy="514091"/>
            <a:chOff x="755846" y="2473234"/>
            <a:chExt cx="436738" cy="514091"/>
          </a:xfrm>
        </p:grpSpPr>
        <p:cxnSp>
          <p:nvCxnSpPr>
            <p:cNvPr id="64" name="Straight Connector 63">
              <a:extLst>
                <a:ext uri="{FF2B5EF4-FFF2-40B4-BE49-F238E27FC236}">
                  <a16:creationId xmlns:a16="http://schemas.microsoft.com/office/drawing/2014/main" id="{1CA0CE09-AF22-4DE3-94E2-CC24A7B91674}"/>
                </a:ext>
              </a:extLst>
            </p:cNvPr>
            <p:cNvCxnSpPr/>
            <p:nvPr/>
          </p:nvCxnSpPr>
          <p:spPr>
            <a:xfrm>
              <a:off x="1186089" y="2678494"/>
              <a:ext cx="0" cy="308831"/>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0A7A6D-2274-40CE-859C-3CABFD3ABBD4}"/>
                </a:ext>
              </a:extLst>
            </p:cNvPr>
            <p:cNvCxnSpPr/>
            <p:nvPr/>
          </p:nvCxnSpPr>
          <p:spPr>
            <a:xfrm flipH="1">
              <a:off x="755846" y="2987325"/>
              <a:ext cx="436738" cy="0"/>
            </a:xfrm>
            <a:prstGeom prst="line">
              <a:avLst/>
            </a:prstGeom>
            <a:ln>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7C16BC7-D349-4993-8227-C484203DC01C}"/>
                </a:ext>
              </a:extLst>
            </p:cNvPr>
            <p:cNvCxnSpPr/>
            <p:nvPr/>
          </p:nvCxnSpPr>
          <p:spPr>
            <a:xfrm flipV="1">
              <a:off x="755846" y="2473234"/>
              <a:ext cx="0" cy="51409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Connector: Elbow 70">
            <a:extLst>
              <a:ext uri="{FF2B5EF4-FFF2-40B4-BE49-F238E27FC236}">
                <a16:creationId xmlns:a16="http://schemas.microsoft.com/office/drawing/2014/main" id="{51C194F3-A0B9-4A6E-9CDD-76B6205254EA}"/>
              </a:ext>
            </a:extLst>
          </p:cNvPr>
          <p:cNvCxnSpPr/>
          <p:nvPr/>
        </p:nvCxnSpPr>
        <p:spPr>
          <a:xfrm rot="10800000">
            <a:off x="1489166" y="2360023"/>
            <a:ext cx="5991496" cy="418560"/>
          </a:xfrm>
          <a:prstGeom prst="bentConnector3">
            <a:avLst>
              <a:gd name="adj1" fmla="val 100000"/>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734462E-EF0C-4152-9DAD-866A245E8B41}"/>
              </a:ext>
            </a:extLst>
          </p:cNvPr>
          <p:cNvSpPr/>
          <p:nvPr/>
        </p:nvSpPr>
        <p:spPr>
          <a:xfrm>
            <a:off x="847067" y="2873828"/>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1</a:t>
            </a:r>
          </a:p>
        </p:txBody>
      </p:sp>
      <p:sp>
        <p:nvSpPr>
          <p:cNvPr id="16" name="Oval 15">
            <a:extLst>
              <a:ext uri="{FF2B5EF4-FFF2-40B4-BE49-F238E27FC236}">
                <a16:creationId xmlns:a16="http://schemas.microsoft.com/office/drawing/2014/main" id="{195BAB99-5771-4501-8F86-E6EE6DB8D6B7}"/>
              </a:ext>
            </a:extLst>
          </p:cNvPr>
          <p:cNvSpPr/>
          <p:nvPr/>
        </p:nvSpPr>
        <p:spPr>
          <a:xfrm>
            <a:off x="2115853" y="1369455"/>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2</a:t>
            </a:r>
          </a:p>
        </p:txBody>
      </p:sp>
      <p:sp>
        <p:nvSpPr>
          <p:cNvPr id="18" name="Oval 17">
            <a:extLst>
              <a:ext uri="{FF2B5EF4-FFF2-40B4-BE49-F238E27FC236}">
                <a16:creationId xmlns:a16="http://schemas.microsoft.com/office/drawing/2014/main" id="{9972EBA3-0658-4650-932B-F7EE00F849EF}"/>
              </a:ext>
            </a:extLst>
          </p:cNvPr>
          <p:cNvSpPr/>
          <p:nvPr/>
        </p:nvSpPr>
        <p:spPr>
          <a:xfrm>
            <a:off x="3219473" y="1968136"/>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4</a:t>
            </a:r>
          </a:p>
        </p:txBody>
      </p:sp>
      <p:sp>
        <p:nvSpPr>
          <p:cNvPr id="20" name="Oval 19">
            <a:extLst>
              <a:ext uri="{FF2B5EF4-FFF2-40B4-BE49-F238E27FC236}">
                <a16:creationId xmlns:a16="http://schemas.microsoft.com/office/drawing/2014/main" id="{3037749E-D212-405C-A1E9-B9193397B891}"/>
              </a:ext>
            </a:extLst>
          </p:cNvPr>
          <p:cNvSpPr/>
          <p:nvPr/>
        </p:nvSpPr>
        <p:spPr>
          <a:xfrm>
            <a:off x="6675120" y="1535897"/>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6</a:t>
            </a:r>
          </a:p>
        </p:txBody>
      </p:sp>
      <p:sp>
        <p:nvSpPr>
          <p:cNvPr id="22" name="Oval 21">
            <a:extLst>
              <a:ext uri="{FF2B5EF4-FFF2-40B4-BE49-F238E27FC236}">
                <a16:creationId xmlns:a16="http://schemas.microsoft.com/office/drawing/2014/main" id="{EA823F04-0397-4857-9B4E-8E3C6CD4DED6}"/>
              </a:ext>
            </a:extLst>
          </p:cNvPr>
          <p:cNvSpPr/>
          <p:nvPr/>
        </p:nvSpPr>
        <p:spPr>
          <a:xfrm>
            <a:off x="4444948" y="1728490"/>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3</a:t>
            </a:r>
          </a:p>
        </p:txBody>
      </p:sp>
      <p:sp>
        <p:nvSpPr>
          <p:cNvPr id="23" name="Oval 22">
            <a:extLst>
              <a:ext uri="{FF2B5EF4-FFF2-40B4-BE49-F238E27FC236}">
                <a16:creationId xmlns:a16="http://schemas.microsoft.com/office/drawing/2014/main" id="{A56B721A-A067-472F-B4D3-1792F22CE341}"/>
              </a:ext>
            </a:extLst>
          </p:cNvPr>
          <p:cNvSpPr/>
          <p:nvPr/>
        </p:nvSpPr>
        <p:spPr>
          <a:xfrm>
            <a:off x="3918863" y="2665086"/>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8</a:t>
            </a:r>
          </a:p>
        </p:txBody>
      </p:sp>
      <p:sp>
        <p:nvSpPr>
          <p:cNvPr id="21" name="Oval 20">
            <a:extLst>
              <a:ext uri="{FF2B5EF4-FFF2-40B4-BE49-F238E27FC236}">
                <a16:creationId xmlns:a16="http://schemas.microsoft.com/office/drawing/2014/main" id="{E833ACB8-A916-4349-A3C0-9E769B5435E5}"/>
              </a:ext>
            </a:extLst>
          </p:cNvPr>
          <p:cNvSpPr/>
          <p:nvPr/>
        </p:nvSpPr>
        <p:spPr>
          <a:xfrm>
            <a:off x="7852548" y="1941785"/>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7</a:t>
            </a:r>
          </a:p>
        </p:txBody>
      </p:sp>
      <p:sp>
        <p:nvSpPr>
          <p:cNvPr id="24" name="Oval 23">
            <a:extLst>
              <a:ext uri="{FF2B5EF4-FFF2-40B4-BE49-F238E27FC236}">
                <a16:creationId xmlns:a16="http://schemas.microsoft.com/office/drawing/2014/main" id="{AED64A8C-CC96-431F-836B-175C7168D9A4}"/>
              </a:ext>
            </a:extLst>
          </p:cNvPr>
          <p:cNvSpPr/>
          <p:nvPr/>
        </p:nvSpPr>
        <p:spPr>
          <a:xfrm>
            <a:off x="3918863" y="2934078"/>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9</a:t>
            </a:r>
          </a:p>
        </p:txBody>
      </p:sp>
      <p:sp>
        <p:nvSpPr>
          <p:cNvPr id="19" name="Oval 18">
            <a:extLst>
              <a:ext uri="{FF2B5EF4-FFF2-40B4-BE49-F238E27FC236}">
                <a16:creationId xmlns:a16="http://schemas.microsoft.com/office/drawing/2014/main" id="{DA6A618F-DF4C-4B9A-BB4B-5A1BA7C70B47}"/>
              </a:ext>
            </a:extLst>
          </p:cNvPr>
          <p:cNvSpPr/>
          <p:nvPr/>
        </p:nvSpPr>
        <p:spPr>
          <a:xfrm>
            <a:off x="4444949" y="1455702"/>
            <a:ext cx="226995" cy="226995"/>
          </a:xfrm>
          <a:prstGeom prst="ellipse">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5</a:t>
            </a:r>
          </a:p>
        </p:txBody>
      </p:sp>
      <p:sp>
        <p:nvSpPr>
          <p:cNvPr id="77" name="TextBox 76">
            <a:extLst>
              <a:ext uri="{FF2B5EF4-FFF2-40B4-BE49-F238E27FC236}">
                <a16:creationId xmlns:a16="http://schemas.microsoft.com/office/drawing/2014/main" id="{B747B364-36E3-4E6E-A223-9FA9746BAE31}"/>
              </a:ext>
            </a:extLst>
          </p:cNvPr>
          <p:cNvSpPr txBox="1"/>
          <p:nvPr/>
        </p:nvSpPr>
        <p:spPr>
          <a:xfrm>
            <a:off x="7304979" y="2339817"/>
            <a:ext cx="1287522" cy="276999"/>
          </a:xfrm>
          <a:prstGeom prst="rect">
            <a:avLst/>
          </a:prstGeom>
          <a:noFill/>
        </p:spPr>
        <p:txBody>
          <a:bodyPr wrap="square" rtlCol="0">
            <a:spAutoFit/>
          </a:bodyPr>
          <a:lstStyle/>
          <a:p>
            <a:pPr algn="ctr"/>
            <a:r>
              <a:rPr lang="en-US" sz="1200" dirty="0"/>
              <a:t>YARN Container</a:t>
            </a:r>
          </a:p>
        </p:txBody>
      </p:sp>
    </p:spTree>
    <p:extLst>
      <p:ext uri="{BB962C8B-B14F-4D97-AF65-F5344CB8AC3E}">
        <p14:creationId xmlns:p14="http://schemas.microsoft.com/office/powerpoint/2010/main" val="4177861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71">
            <a:extLst>
              <a:ext uri="{FF2B5EF4-FFF2-40B4-BE49-F238E27FC236}">
                <a16:creationId xmlns:a16="http://schemas.microsoft.com/office/drawing/2014/main" id="{D3E9C939-3A6E-4249-9A4B-7607D335EF88}"/>
              </a:ext>
            </a:extLst>
          </p:cNvPr>
          <p:cNvSpPr/>
          <p:nvPr/>
        </p:nvSpPr>
        <p:spPr>
          <a:xfrm>
            <a:off x="5179597" y="1190476"/>
            <a:ext cx="819646" cy="791661"/>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p:cNvSpPr>
            <a:spLocks noGrp="1"/>
          </p:cNvSpPr>
          <p:nvPr>
            <p:ph type="title"/>
          </p:nvPr>
        </p:nvSpPr>
        <p:spPr/>
        <p:txBody>
          <a:bodyPr/>
          <a:lstStyle/>
          <a:p>
            <a:r>
              <a:rPr lang="en-US" dirty="0"/>
              <a:t>Apache </a:t>
            </a:r>
            <a:r>
              <a:rPr lang="en-US" dirty="0" err="1"/>
              <a:t>Mesos</a:t>
            </a:r>
            <a:endParaRPr lang="en-US" dirty="0"/>
          </a:p>
        </p:txBody>
      </p:sp>
      <p:sp>
        <p:nvSpPr>
          <p:cNvPr id="5" name="Slide Number Placeholder 4"/>
          <p:cNvSpPr>
            <a:spLocks noGrp="1"/>
          </p:cNvSpPr>
          <p:nvPr>
            <p:ph type="sldNum" sz="quarter" idx="4"/>
          </p:nvPr>
        </p:nvSpPr>
        <p:spPr/>
        <p:txBody>
          <a:bodyPr/>
          <a:lstStyle/>
          <a:p>
            <a:fld id="{3A707DD9-E92B-45E8-BE0A-E6B2EDF345EB}" type="slidenum">
              <a:rPr lang="en-US" smtClean="0"/>
              <a:pPr/>
              <a:t>47</a:t>
            </a:fld>
            <a:endParaRPr lang="en-US" dirty="0"/>
          </a:p>
        </p:txBody>
      </p:sp>
      <p:sp>
        <p:nvSpPr>
          <p:cNvPr id="61" name="Rectangle 60">
            <a:extLst>
              <a:ext uri="{FF2B5EF4-FFF2-40B4-BE49-F238E27FC236}">
                <a16:creationId xmlns:a16="http://schemas.microsoft.com/office/drawing/2014/main" id="{9462620A-4091-4AB5-B071-11D605179122}"/>
              </a:ext>
            </a:extLst>
          </p:cNvPr>
          <p:cNvSpPr/>
          <p:nvPr/>
        </p:nvSpPr>
        <p:spPr>
          <a:xfrm>
            <a:off x="3442112" y="3431177"/>
            <a:ext cx="1639293" cy="126402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4074D18F-F1B8-468D-94B1-DB0370906154}"/>
              </a:ext>
            </a:extLst>
          </p:cNvPr>
          <p:cNvSpPr/>
          <p:nvPr/>
        </p:nvSpPr>
        <p:spPr>
          <a:xfrm>
            <a:off x="5197015" y="3431177"/>
            <a:ext cx="1639293" cy="126402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B51CF11E-21E4-4CC1-89A8-4D415777D2AD}"/>
              </a:ext>
            </a:extLst>
          </p:cNvPr>
          <p:cNvGrpSpPr/>
          <p:nvPr/>
        </p:nvGrpSpPr>
        <p:grpSpPr>
          <a:xfrm>
            <a:off x="5304342" y="3714284"/>
            <a:ext cx="1285032" cy="897801"/>
            <a:chOff x="7214109" y="3304993"/>
            <a:chExt cx="1285032" cy="897801"/>
          </a:xfrm>
        </p:grpSpPr>
        <p:sp>
          <p:nvSpPr>
            <p:cNvPr id="7" name="Rectangle 6">
              <a:extLst>
                <a:ext uri="{FF2B5EF4-FFF2-40B4-BE49-F238E27FC236}">
                  <a16:creationId xmlns:a16="http://schemas.microsoft.com/office/drawing/2014/main" id="{22B2F867-01A0-45CF-998E-71FA587DBAA0}"/>
                </a:ext>
              </a:extLst>
            </p:cNvPr>
            <p:cNvSpPr/>
            <p:nvPr/>
          </p:nvSpPr>
          <p:spPr>
            <a:xfrm>
              <a:off x="7335177" y="330499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7997DD-F5BB-4CDF-A6D5-8820CD66D4A6}"/>
                </a:ext>
              </a:extLst>
            </p:cNvPr>
            <p:cNvSpPr/>
            <p:nvPr/>
          </p:nvSpPr>
          <p:spPr>
            <a:xfrm>
              <a:off x="7274643" y="335806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5A44CE4-48A7-4D35-A65E-CF84A7B73051}"/>
                </a:ext>
              </a:extLst>
            </p:cNvPr>
            <p:cNvSpPr/>
            <p:nvPr/>
          </p:nvSpPr>
          <p:spPr>
            <a:xfrm>
              <a:off x="7214109" y="341113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E1236EF-1018-498F-B6FB-2FB35A415FD6}"/>
                </a:ext>
              </a:extLst>
            </p:cNvPr>
            <p:cNvSpPr txBox="1"/>
            <p:nvPr/>
          </p:nvSpPr>
          <p:spPr>
            <a:xfrm>
              <a:off x="7452086" y="3492283"/>
              <a:ext cx="688009" cy="261610"/>
            </a:xfrm>
            <a:prstGeom prst="rect">
              <a:avLst/>
            </a:prstGeom>
            <a:noFill/>
          </p:spPr>
          <p:txBody>
            <a:bodyPr wrap="none" rtlCol="0">
              <a:spAutoFit/>
            </a:bodyPr>
            <a:lstStyle/>
            <a:p>
              <a:r>
                <a:rPr lang="en-US" sz="1100" dirty="0"/>
                <a:t>Executor</a:t>
              </a:r>
            </a:p>
          </p:txBody>
        </p:sp>
        <p:sp>
          <p:nvSpPr>
            <p:cNvPr id="4" name="Rectangle 3">
              <a:extLst>
                <a:ext uri="{FF2B5EF4-FFF2-40B4-BE49-F238E27FC236}">
                  <a16:creationId xmlns:a16="http://schemas.microsoft.com/office/drawing/2014/main" id="{BD518CF9-3ED5-4F95-9818-5AB6397674B3}"/>
                </a:ext>
              </a:extLst>
            </p:cNvPr>
            <p:cNvSpPr/>
            <p:nvPr/>
          </p:nvSpPr>
          <p:spPr>
            <a:xfrm>
              <a:off x="7277338" y="3810999"/>
              <a:ext cx="485120" cy="242523"/>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Task</a:t>
              </a:r>
            </a:p>
          </p:txBody>
        </p:sp>
        <p:sp>
          <p:nvSpPr>
            <p:cNvPr id="10" name="Rectangle 9">
              <a:extLst>
                <a:ext uri="{FF2B5EF4-FFF2-40B4-BE49-F238E27FC236}">
                  <a16:creationId xmlns:a16="http://schemas.microsoft.com/office/drawing/2014/main" id="{BC51FFD2-A56E-42D0-961E-71484948059E}"/>
                </a:ext>
              </a:extLst>
            </p:cNvPr>
            <p:cNvSpPr/>
            <p:nvPr/>
          </p:nvSpPr>
          <p:spPr>
            <a:xfrm>
              <a:off x="7830571" y="3804012"/>
              <a:ext cx="485120" cy="242523"/>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Task</a:t>
              </a:r>
            </a:p>
          </p:txBody>
        </p:sp>
      </p:grpSp>
      <p:sp>
        <p:nvSpPr>
          <p:cNvPr id="57" name="Rectangle 56">
            <a:extLst>
              <a:ext uri="{FF2B5EF4-FFF2-40B4-BE49-F238E27FC236}">
                <a16:creationId xmlns:a16="http://schemas.microsoft.com/office/drawing/2014/main" id="{9CAAC093-29B2-4F77-814F-C71EEDF406D3}"/>
              </a:ext>
            </a:extLst>
          </p:cNvPr>
          <p:cNvSpPr/>
          <p:nvPr/>
        </p:nvSpPr>
        <p:spPr>
          <a:xfrm>
            <a:off x="1687209" y="3431177"/>
            <a:ext cx="1639293" cy="1264020"/>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FE2425B1-BD9E-4C60-B2DD-1FCE50A850EC}"/>
              </a:ext>
            </a:extLst>
          </p:cNvPr>
          <p:cNvGrpSpPr/>
          <p:nvPr/>
        </p:nvGrpSpPr>
        <p:grpSpPr>
          <a:xfrm>
            <a:off x="3573436" y="3714284"/>
            <a:ext cx="1285032" cy="897801"/>
            <a:chOff x="7214109" y="3304993"/>
            <a:chExt cx="1285032" cy="897801"/>
          </a:xfrm>
        </p:grpSpPr>
        <p:sp>
          <p:nvSpPr>
            <p:cNvPr id="25" name="Rectangle 24">
              <a:extLst>
                <a:ext uri="{FF2B5EF4-FFF2-40B4-BE49-F238E27FC236}">
                  <a16:creationId xmlns:a16="http://schemas.microsoft.com/office/drawing/2014/main" id="{A31F917B-68E4-4118-89FA-694E9F59B78B}"/>
                </a:ext>
              </a:extLst>
            </p:cNvPr>
            <p:cNvSpPr/>
            <p:nvPr/>
          </p:nvSpPr>
          <p:spPr>
            <a:xfrm>
              <a:off x="7335177" y="330499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960C986-68B6-402A-8CC1-1CBC61E89D58}"/>
                </a:ext>
              </a:extLst>
            </p:cNvPr>
            <p:cNvSpPr/>
            <p:nvPr/>
          </p:nvSpPr>
          <p:spPr>
            <a:xfrm>
              <a:off x="7274643" y="335806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104EA15-E599-4809-B37E-5BB2459A55D1}"/>
                </a:ext>
              </a:extLst>
            </p:cNvPr>
            <p:cNvSpPr/>
            <p:nvPr/>
          </p:nvSpPr>
          <p:spPr>
            <a:xfrm>
              <a:off x="7214109" y="341113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73FF333-3B7C-4B00-8239-8D5927CDB93B}"/>
                </a:ext>
              </a:extLst>
            </p:cNvPr>
            <p:cNvSpPr txBox="1"/>
            <p:nvPr/>
          </p:nvSpPr>
          <p:spPr>
            <a:xfrm>
              <a:off x="7452086" y="3492283"/>
              <a:ext cx="688009" cy="261610"/>
            </a:xfrm>
            <a:prstGeom prst="rect">
              <a:avLst/>
            </a:prstGeom>
            <a:noFill/>
          </p:spPr>
          <p:txBody>
            <a:bodyPr wrap="none" rtlCol="0">
              <a:spAutoFit/>
            </a:bodyPr>
            <a:lstStyle/>
            <a:p>
              <a:r>
                <a:rPr lang="en-US" sz="1100" dirty="0"/>
                <a:t>Executor</a:t>
              </a:r>
            </a:p>
          </p:txBody>
        </p:sp>
        <p:sp>
          <p:nvSpPr>
            <p:cNvPr id="29" name="Rectangle 28">
              <a:extLst>
                <a:ext uri="{FF2B5EF4-FFF2-40B4-BE49-F238E27FC236}">
                  <a16:creationId xmlns:a16="http://schemas.microsoft.com/office/drawing/2014/main" id="{6DDF2D74-67BB-4CAF-9D1F-E856ABBEEA4E}"/>
                </a:ext>
              </a:extLst>
            </p:cNvPr>
            <p:cNvSpPr/>
            <p:nvPr/>
          </p:nvSpPr>
          <p:spPr>
            <a:xfrm>
              <a:off x="7277338" y="3810999"/>
              <a:ext cx="485120" cy="242523"/>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Task</a:t>
              </a:r>
            </a:p>
          </p:txBody>
        </p:sp>
        <p:sp>
          <p:nvSpPr>
            <p:cNvPr id="30" name="Rectangle 29">
              <a:extLst>
                <a:ext uri="{FF2B5EF4-FFF2-40B4-BE49-F238E27FC236}">
                  <a16:creationId xmlns:a16="http://schemas.microsoft.com/office/drawing/2014/main" id="{B7BF7414-F928-41FC-8ABC-F49F8A9F1ACA}"/>
                </a:ext>
              </a:extLst>
            </p:cNvPr>
            <p:cNvSpPr/>
            <p:nvPr/>
          </p:nvSpPr>
          <p:spPr>
            <a:xfrm>
              <a:off x="7830571" y="3804012"/>
              <a:ext cx="485120" cy="242523"/>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Task</a:t>
              </a:r>
            </a:p>
          </p:txBody>
        </p:sp>
      </p:grpSp>
      <p:grpSp>
        <p:nvGrpSpPr>
          <p:cNvPr id="31" name="Group 30">
            <a:extLst>
              <a:ext uri="{FF2B5EF4-FFF2-40B4-BE49-F238E27FC236}">
                <a16:creationId xmlns:a16="http://schemas.microsoft.com/office/drawing/2014/main" id="{B46AE3BB-B456-4AF0-AB00-507F932BB15C}"/>
              </a:ext>
            </a:extLst>
          </p:cNvPr>
          <p:cNvGrpSpPr/>
          <p:nvPr/>
        </p:nvGrpSpPr>
        <p:grpSpPr>
          <a:xfrm>
            <a:off x="1853544" y="3714284"/>
            <a:ext cx="1285032" cy="897801"/>
            <a:chOff x="7214109" y="3304993"/>
            <a:chExt cx="1285032" cy="897801"/>
          </a:xfrm>
        </p:grpSpPr>
        <p:sp>
          <p:nvSpPr>
            <p:cNvPr id="32" name="Rectangle 31">
              <a:extLst>
                <a:ext uri="{FF2B5EF4-FFF2-40B4-BE49-F238E27FC236}">
                  <a16:creationId xmlns:a16="http://schemas.microsoft.com/office/drawing/2014/main" id="{663FC024-E04C-4D40-AA40-FDCDE2FCE57D}"/>
                </a:ext>
              </a:extLst>
            </p:cNvPr>
            <p:cNvSpPr/>
            <p:nvPr/>
          </p:nvSpPr>
          <p:spPr>
            <a:xfrm>
              <a:off x="7335177" y="330499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CFB3762-C3D6-4AEA-953C-1AD4AEFB6680}"/>
                </a:ext>
              </a:extLst>
            </p:cNvPr>
            <p:cNvSpPr/>
            <p:nvPr/>
          </p:nvSpPr>
          <p:spPr>
            <a:xfrm>
              <a:off x="7274643" y="335806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B916296-553A-4A58-B75C-49A722E69E05}"/>
                </a:ext>
              </a:extLst>
            </p:cNvPr>
            <p:cNvSpPr/>
            <p:nvPr/>
          </p:nvSpPr>
          <p:spPr>
            <a:xfrm>
              <a:off x="7214109" y="3411133"/>
              <a:ext cx="1163964" cy="79166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1CBD3DE-ECA7-464C-963A-1AF9055F1E43}"/>
                </a:ext>
              </a:extLst>
            </p:cNvPr>
            <p:cNvSpPr txBox="1"/>
            <p:nvPr/>
          </p:nvSpPr>
          <p:spPr>
            <a:xfrm>
              <a:off x="7452086" y="3492283"/>
              <a:ext cx="688009" cy="261610"/>
            </a:xfrm>
            <a:prstGeom prst="rect">
              <a:avLst/>
            </a:prstGeom>
            <a:noFill/>
          </p:spPr>
          <p:txBody>
            <a:bodyPr wrap="none" rtlCol="0">
              <a:spAutoFit/>
            </a:bodyPr>
            <a:lstStyle/>
            <a:p>
              <a:r>
                <a:rPr lang="en-US" sz="1100" dirty="0"/>
                <a:t>Executor</a:t>
              </a:r>
            </a:p>
          </p:txBody>
        </p:sp>
        <p:sp>
          <p:nvSpPr>
            <p:cNvPr id="36" name="Rectangle 35">
              <a:extLst>
                <a:ext uri="{FF2B5EF4-FFF2-40B4-BE49-F238E27FC236}">
                  <a16:creationId xmlns:a16="http://schemas.microsoft.com/office/drawing/2014/main" id="{3E920D64-B367-4661-9A64-466DC8131B45}"/>
                </a:ext>
              </a:extLst>
            </p:cNvPr>
            <p:cNvSpPr/>
            <p:nvPr/>
          </p:nvSpPr>
          <p:spPr>
            <a:xfrm>
              <a:off x="7277338" y="3810999"/>
              <a:ext cx="485120" cy="242523"/>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Task</a:t>
              </a:r>
            </a:p>
          </p:txBody>
        </p:sp>
        <p:sp>
          <p:nvSpPr>
            <p:cNvPr id="37" name="Rectangle 36">
              <a:extLst>
                <a:ext uri="{FF2B5EF4-FFF2-40B4-BE49-F238E27FC236}">
                  <a16:creationId xmlns:a16="http://schemas.microsoft.com/office/drawing/2014/main" id="{D460B23E-2CE8-4DF7-BCBD-43AA7C079686}"/>
                </a:ext>
              </a:extLst>
            </p:cNvPr>
            <p:cNvSpPr/>
            <p:nvPr/>
          </p:nvSpPr>
          <p:spPr>
            <a:xfrm>
              <a:off x="7830571" y="3804012"/>
              <a:ext cx="485120" cy="242523"/>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Task</a:t>
              </a:r>
            </a:p>
          </p:txBody>
        </p:sp>
      </p:grpSp>
      <p:sp>
        <p:nvSpPr>
          <p:cNvPr id="38" name="Rectangle 37">
            <a:extLst>
              <a:ext uri="{FF2B5EF4-FFF2-40B4-BE49-F238E27FC236}">
                <a16:creationId xmlns:a16="http://schemas.microsoft.com/office/drawing/2014/main" id="{6D62463F-410D-46FF-8D3A-02472767FEF4}"/>
              </a:ext>
            </a:extLst>
          </p:cNvPr>
          <p:cNvSpPr/>
          <p:nvPr/>
        </p:nvSpPr>
        <p:spPr>
          <a:xfrm>
            <a:off x="3646683" y="2531661"/>
            <a:ext cx="1132115" cy="348342"/>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Master Leader</a:t>
            </a:r>
          </a:p>
        </p:txBody>
      </p:sp>
      <p:sp>
        <p:nvSpPr>
          <p:cNvPr id="39" name="Rectangle 38">
            <a:extLst>
              <a:ext uri="{FF2B5EF4-FFF2-40B4-BE49-F238E27FC236}">
                <a16:creationId xmlns:a16="http://schemas.microsoft.com/office/drawing/2014/main" id="{8F97B452-41C7-4225-9976-F27B926371B9}"/>
              </a:ext>
            </a:extLst>
          </p:cNvPr>
          <p:cNvSpPr/>
          <p:nvPr/>
        </p:nvSpPr>
        <p:spPr>
          <a:xfrm>
            <a:off x="5037105" y="2531661"/>
            <a:ext cx="1132115" cy="348342"/>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Master Standby</a:t>
            </a:r>
          </a:p>
        </p:txBody>
      </p:sp>
      <p:sp>
        <p:nvSpPr>
          <p:cNvPr id="40" name="Rectangle 39">
            <a:extLst>
              <a:ext uri="{FF2B5EF4-FFF2-40B4-BE49-F238E27FC236}">
                <a16:creationId xmlns:a16="http://schemas.microsoft.com/office/drawing/2014/main" id="{C180BB09-397F-434D-A575-65275EB69C5A}"/>
              </a:ext>
            </a:extLst>
          </p:cNvPr>
          <p:cNvSpPr/>
          <p:nvPr/>
        </p:nvSpPr>
        <p:spPr>
          <a:xfrm>
            <a:off x="6401448" y="2531661"/>
            <a:ext cx="1132115" cy="348342"/>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Master Standby</a:t>
            </a:r>
          </a:p>
        </p:txBody>
      </p:sp>
      <p:grpSp>
        <p:nvGrpSpPr>
          <p:cNvPr id="41" name="Group 40">
            <a:extLst>
              <a:ext uri="{FF2B5EF4-FFF2-40B4-BE49-F238E27FC236}">
                <a16:creationId xmlns:a16="http://schemas.microsoft.com/office/drawing/2014/main" id="{3C9E710D-6AB3-4082-9561-296735266B43}"/>
              </a:ext>
            </a:extLst>
          </p:cNvPr>
          <p:cNvGrpSpPr/>
          <p:nvPr/>
        </p:nvGrpSpPr>
        <p:grpSpPr>
          <a:xfrm>
            <a:off x="1555180" y="1129513"/>
            <a:ext cx="1496435" cy="897801"/>
            <a:chOff x="7214109" y="3304993"/>
            <a:chExt cx="1285032" cy="897801"/>
          </a:xfrm>
        </p:grpSpPr>
        <p:sp>
          <p:nvSpPr>
            <p:cNvPr id="42" name="Rectangle 41">
              <a:extLst>
                <a:ext uri="{FF2B5EF4-FFF2-40B4-BE49-F238E27FC236}">
                  <a16:creationId xmlns:a16="http://schemas.microsoft.com/office/drawing/2014/main" id="{36D08571-BABF-44B4-9F21-F84215BB4311}"/>
                </a:ext>
              </a:extLst>
            </p:cNvPr>
            <p:cNvSpPr/>
            <p:nvPr/>
          </p:nvSpPr>
          <p:spPr>
            <a:xfrm>
              <a:off x="7335177" y="3304993"/>
              <a:ext cx="1163964" cy="791661"/>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599643A-4B9D-4B94-A30A-E8257820C06E}"/>
                </a:ext>
              </a:extLst>
            </p:cNvPr>
            <p:cNvSpPr/>
            <p:nvPr/>
          </p:nvSpPr>
          <p:spPr>
            <a:xfrm>
              <a:off x="7274643" y="3358063"/>
              <a:ext cx="1163964" cy="791661"/>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6F9A630-E87A-4996-A996-FA27C1210F32}"/>
                </a:ext>
              </a:extLst>
            </p:cNvPr>
            <p:cNvSpPr/>
            <p:nvPr/>
          </p:nvSpPr>
          <p:spPr>
            <a:xfrm>
              <a:off x="7214109" y="3411133"/>
              <a:ext cx="1163964" cy="791661"/>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15E311B1-92F7-4741-92A7-14E1A7854D2F}"/>
                </a:ext>
              </a:extLst>
            </p:cNvPr>
            <p:cNvSpPr txBox="1"/>
            <p:nvPr/>
          </p:nvSpPr>
          <p:spPr>
            <a:xfrm>
              <a:off x="7470323" y="3492283"/>
              <a:ext cx="718833" cy="261610"/>
            </a:xfrm>
            <a:prstGeom prst="rect">
              <a:avLst/>
            </a:prstGeom>
            <a:noFill/>
          </p:spPr>
          <p:txBody>
            <a:bodyPr wrap="none" rtlCol="0">
              <a:spAutoFit/>
            </a:bodyPr>
            <a:lstStyle/>
            <a:p>
              <a:r>
                <a:rPr lang="en-US" sz="1100" dirty="0"/>
                <a:t>Framework</a:t>
              </a:r>
            </a:p>
          </p:txBody>
        </p:sp>
        <p:sp>
          <p:nvSpPr>
            <p:cNvPr id="46" name="Rectangle 45">
              <a:extLst>
                <a:ext uri="{FF2B5EF4-FFF2-40B4-BE49-F238E27FC236}">
                  <a16:creationId xmlns:a16="http://schemas.microsoft.com/office/drawing/2014/main" id="{7A1729B2-D691-4E53-9545-650F0350CFED}"/>
                </a:ext>
              </a:extLst>
            </p:cNvPr>
            <p:cNvSpPr/>
            <p:nvPr/>
          </p:nvSpPr>
          <p:spPr>
            <a:xfrm>
              <a:off x="7289885" y="3781049"/>
              <a:ext cx="1012411" cy="299629"/>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Scheduler</a:t>
              </a:r>
            </a:p>
          </p:txBody>
        </p:sp>
      </p:grpSp>
      <p:grpSp>
        <p:nvGrpSpPr>
          <p:cNvPr id="50" name="Group 49">
            <a:extLst>
              <a:ext uri="{FF2B5EF4-FFF2-40B4-BE49-F238E27FC236}">
                <a16:creationId xmlns:a16="http://schemas.microsoft.com/office/drawing/2014/main" id="{341B97B4-BA83-4CC6-B944-046B450011F8}"/>
              </a:ext>
            </a:extLst>
          </p:cNvPr>
          <p:cNvGrpSpPr/>
          <p:nvPr/>
        </p:nvGrpSpPr>
        <p:grpSpPr>
          <a:xfrm>
            <a:off x="5078608" y="1289874"/>
            <a:ext cx="367614" cy="347911"/>
            <a:chOff x="3623197" y="1178197"/>
            <a:chExt cx="367614" cy="347911"/>
          </a:xfrm>
        </p:grpSpPr>
        <p:sp>
          <p:nvSpPr>
            <p:cNvPr id="48" name="Oval 47">
              <a:extLst>
                <a:ext uri="{FF2B5EF4-FFF2-40B4-BE49-F238E27FC236}">
                  <a16:creationId xmlns:a16="http://schemas.microsoft.com/office/drawing/2014/main" id="{715919C3-C98C-43B2-9EBA-7F747AE09D0B}"/>
                </a:ext>
              </a:extLst>
            </p:cNvPr>
            <p:cNvSpPr/>
            <p:nvPr/>
          </p:nvSpPr>
          <p:spPr>
            <a:xfrm>
              <a:off x="3623197" y="1178197"/>
              <a:ext cx="347911" cy="347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49" name="TextBox 48">
              <a:extLst>
                <a:ext uri="{FF2B5EF4-FFF2-40B4-BE49-F238E27FC236}">
                  <a16:creationId xmlns:a16="http://schemas.microsoft.com/office/drawing/2014/main" id="{C7CC5C01-3A95-44B7-B025-63C3EC1A241F}"/>
                </a:ext>
              </a:extLst>
            </p:cNvPr>
            <p:cNvSpPr txBox="1"/>
            <p:nvPr/>
          </p:nvSpPr>
          <p:spPr>
            <a:xfrm>
              <a:off x="3629815" y="1212098"/>
              <a:ext cx="360996" cy="307777"/>
            </a:xfrm>
            <a:prstGeom prst="rect">
              <a:avLst/>
            </a:prstGeom>
            <a:noFill/>
          </p:spPr>
          <p:txBody>
            <a:bodyPr wrap="none" rtlCol="0">
              <a:spAutoFit/>
            </a:bodyPr>
            <a:lstStyle/>
            <a:p>
              <a:r>
                <a:rPr lang="en-US" sz="1400" dirty="0">
                  <a:latin typeface="+mj-lt"/>
                </a:rPr>
                <a:t>ZK</a:t>
              </a:r>
            </a:p>
          </p:txBody>
        </p:sp>
      </p:grpSp>
      <p:grpSp>
        <p:nvGrpSpPr>
          <p:cNvPr id="51" name="Group 50">
            <a:extLst>
              <a:ext uri="{FF2B5EF4-FFF2-40B4-BE49-F238E27FC236}">
                <a16:creationId xmlns:a16="http://schemas.microsoft.com/office/drawing/2014/main" id="{368C473A-2201-4C4D-B0E0-DE4296083C0E}"/>
              </a:ext>
            </a:extLst>
          </p:cNvPr>
          <p:cNvGrpSpPr/>
          <p:nvPr/>
        </p:nvGrpSpPr>
        <p:grpSpPr>
          <a:xfrm>
            <a:off x="5419355" y="1747876"/>
            <a:ext cx="367614" cy="347911"/>
            <a:chOff x="3623197" y="1178197"/>
            <a:chExt cx="367614" cy="347911"/>
          </a:xfrm>
        </p:grpSpPr>
        <p:sp>
          <p:nvSpPr>
            <p:cNvPr id="52" name="Oval 51">
              <a:extLst>
                <a:ext uri="{FF2B5EF4-FFF2-40B4-BE49-F238E27FC236}">
                  <a16:creationId xmlns:a16="http://schemas.microsoft.com/office/drawing/2014/main" id="{AF805A69-CC63-4C57-86D4-80962A1078AB}"/>
                </a:ext>
              </a:extLst>
            </p:cNvPr>
            <p:cNvSpPr/>
            <p:nvPr/>
          </p:nvSpPr>
          <p:spPr>
            <a:xfrm>
              <a:off x="3623197" y="1178197"/>
              <a:ext cx="347911" cy="347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53" name="TextBox 52">
              <a:extLst>
                <a:ext uri="{FF2B5EF4-FFF2-40B4-BE49-F238E27FC236}">
                  <a16:creationId xmlns:a16="http://schemas.microsoft.com/office/drawing/2014/main" id="{2AF71BB4-2C63-43E6-97A1-A09869EC56FE}"/>
                </a:ext>
              </a:extLst>
            </p:cNvPr>
            <p:cNvSpPr txBox="1"/>
            <p:nvPr/>
          </p:nvSpPr>
          <p:spPr>
            <a:xfrm>
              <a:off x="3629815" y="1212098"/>
              <a:ext cx="360996" cy="307777"/>
            </a:xfrm>
            <a:prstGeom prst="rect">
              <a:avLst/>
            </a:prstGeom>
            <a:noFill/>
          </p:spPr>
          <p:txBody>
            <a:bodyPr wrap="none" rtlCol="0">
              <a:spAutoFit/>
            </a:bodyPr>
            <a:lstStyle/>
            <a:p>
              <a:r>
                <a:rPr lang="en-US" sz="1400" dirty="0">
                  <a:latin typeface="+mj-lt"/>
                </a:rPr>
                <a:t>ZK</a:t>
              </a:r>
            </a:p>
          </p:txBody>
        </p:sp>
      </p:grpSp>
      <p:grpSp>
        <p:nvGrpSpPr>
          <p:cNvPr id="54" name="Group 53">
            <a:extLst>
              <a:ext uri="{FF2B5EF4-FFF2-40B4-BE49-F238E27FC236}">
                <a16:creationId xmlns:a16="http://schemas.microsoft.com/office/drawing/2014/main" id="{B576C7B0-860B-47A3-BB32-E77D16347585}"/>
              </a:ext>
            </a:extLst>
          </p:cNvPr>
          <p:cNvGrpSpPr/>
          <p:nvPr/>
        </p:nvGrpSpPr>
        <p:grpSpPr>
          <a:xfrm>
            <a:off x="5759742" y="1289874"/>
            <a:ext cx="367614" cy="347911"/>
            <a:chOff x="3623197" y="1178197"/>
            <a:chExt cx="367614" cy="347911"/>
          </a:xfrm>
        </p:grpSpPr>
        <p:sp>
          <p:nvSpPr>
            <p:cNvPr id="55" name="Oval 54">
              <a:extLst>
                <a:ext uri="{FF2B5EF4-FFF2-40B4-BE49-F238E27FC236}">
                  <a16:creationId xmlns:a16="http://schemas.microsoft.com/office/drawing/2014/main" id="{194711F2-1246-4071-BF54-D9D20DBBC2FB}"/>
                </a:ext>
              </a:extLst>
            </p:cNvPr>
            <p:cNvSpPr/>
            <p:nvPr/>
          </p:nvSpPr>
          <p:spPr>
            <a:xfrm>
              <a:off x="3623197" y="1178197"/>
              <a:ext cx="347911" cy="34791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56" name="TextBox 55">
              <a:extLst>
                <a:ext uri="{FF2B5EF4-FFF2-40B4-BE49-F238E27FC236}">
                  <a16:creationId xmlns:a16="http://schemas.microsoft.com/office/drawing/2014/main" id="{C72DE146-5993-4485-9F17-C9958C67658B}"/>
                </a:ext>
              </a:extLst>
            </p:cNvPr>
            <p:cNvSpPr txBox="1"/>
            <p:nvPr/>
          </p:nvSpPr>
          <p:spPr>
            <a:xfrm>
              <a:off x="3629815" y="1212098"/>
              <a:ext cx="360996" cy="307777"/>
            </a:xfrm>
            <a:prstGeom prst="rect">
              <a:avLst/>
            </a:prstGeom>
            <a:noFill/>
          </p:spPr>
          <p:txBody>
            <a:bodyPr wrap="none" rtlCol="0">
              <a:spAutoFit/>
            </a:bodyPr>
            <a:lstStyle/>
            <a:p>
              <a:r>
                <a:rPr lang="en-US" sz="1400" dirty="0">
                  <a:latin typeface="+mj-lt"/>
                </a:rPr>
                <a:t>ZK</a:t>
              </a:r>
            </a:p>
          </p:txBody>
        </p:sp>
      </p:grpSp>
      <p:sp>
        <p:nvSpPr>
          <p:cNvPr id="58" name="TextBox 57">
            <a:extLst>
              <a:ext uri="{FF2B5EF4-FFF2-40B4-BE49-F238E27FC236}">
                <a16:creationId xmlns:a16="http://schemas.microsoft.com/office/drawing/2014/main" id="{EEBA2180-CEED-46E6-BA6C-68B8D26DCFE1}"/>
              </a:ext>
            </a:extLst>
          </p:cNvPr>
          <p:cNvSpPr txBox="1"/>
          <p:nvPr/>
        </p:nvSpPr>
        <p:spPr>
          <a:xfrm>
            <a:off x="2253837" y="3446956"/>
            <a:ext cx="506036" cy="276999"/>
          </a:xfrm>
          <a:prstGeom prst="rect">
            <a:avLst/>
          </a:prstGeom>
          <a:noFill/>
        </p:spPr>
        <p:txBody>
          <a:bodyPr wrap="none" rtlCol="0">
            <a:spAutoFit/>
          </a:bodyPr>
          <a:lstStyle/>
          <a:p>
            <a:r>
              <a:rPr lang="en-US" sz="1200" dirty="0"/>
              <a:t>Slave</a:t>
            </a:r>
          </a:p>
        </p:txBody>
      </p:sp>
      <p:sp>
        <p:nvSpPr>
          <p:cNvPr id="59" name="TextBox 58">
            <a:extLst>
              <a:ext uri="{FF2B5EF4-FFF2-40B4-BE49-F238E27FC236}">
                <a16:creationId xmlns:a16="http://schemas.microsoft.com/office/drawing/2014/main" id="{D376B9AB-D9E0-485D-9E28-2E09F1B0EB7C}"/>
              </a:ext>
            </a:extLst>
          </p:cNvPr>
          <p:cNvSpPr txBox="1"/>
          <p:nvPr/>
        </p:nvSpPr>
        <p:spPr>
          <a:xfrm>
            <a:off x="3993386" y="3433249"/>
            <a:ext cx="506036" cy="276999"/>
          </a:xfrm>
          <a:prstGeom prst="rect">
            <a:avLst/>
          </a:prstGeom>
          <a:noFill/>
        </p:spPr>
        <p:txBody>
          <a:bodyPr wrap="none" rtlCol="0">
            <a:spAutoFit/>
          </a:bodyPr>
          <a:lstStyle/>
          <a:p>
            <a:r>
              <a:rPr lang="en-US" sz="1200" dirty="0"/>
              <a:t>Slave</a:t>
            </a:r>
          </a:p>
        </p:txBody>
      </p:sp>
      <p:sp>
        <p:nvSpPr>
          <p:cNvPr id="60" name="TextBox 59">
            <a:extLst>
              <a:ext uri="{FF2B5EF4-FFF2-40B4-BE49-F238E27FC236}">
                <a16:creationId xmlns:a16="http://schemas.microsoft.com/office/drawing/2014/main" id="{0C9E04AC-CA93-4BDB-85FD-2ADD111C2E3D}"/>
              </a:ext>
            </a:extLst>
          </p:cNvPr>
          <p:cNvSpPr txBox="1"/>
          <p:nvPr/>
        </p:nvSpPr>
        <p:spPr>
          <a:xfrm>
            <a:off x="5693840" y="3440236"/>
            <a:ext cx="506036" cy="276999"/>
          </a:xfrm>
          <a:prstGeom prst="rect">
            <a:avLst/>
          </a:prstGeom>
          <a:noFill/>
        </p:spPr>
        <p:txBody>
          <a:bodyPr wrap="none" rtlCol="0">
            <a:spAutoFit/>
          </a:bodyPr>
          <a:lstStyle/>
          <a:p>
            <a:r>
              <a:rPr lang="en-US" sz="1200" dirty="0"/>
              <a:t>Slave</a:t>
            </a:r>
          </a:p>
        </p:txBody>
      </p:sp>
      <p:cxnSp>
        <p:nvCxnSpPr>
          <p:cNvPr id="64" name="Connector: Elbow 63">
            <a:extLst>
              <a:ext uri="{FF2B5EF4-FFF2-40B4-BE49-F238E27FC236}">
                <a16:creationId xmlns:a16="http://schemas.microsoft.com/office/drawing/2014/main" id="{2379BFF6-713A-4CFE-BCD1-9D67D4438928}"/>
              </a:ext>
            </a:extLst>
          </p:cNvPr>
          <p:cNvCxnSpPr>
            <a:endCxn id="38" idx="0"/>
          </p:cNvCxnSpPr>
          <p:nvPr/>
        </p:nvCxnSpPr>
        <p:spPr>
          <a:xfrm>
            <a:off x="3138576" y="1631483"/>
            <a:ext cx="1074165" cy="900178"/>
          </a:xfrm>
          <a:prstGeom prst="bentConnector2">
            <a:avLst/>
          </a:prstGeom>
          <a:ln w="63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4D0BC31E-CECC-46A6-BC17-B867A08EC2D7}"/>
              </a:ext>
            </a:extLst>
          </p:cNvPr>
          <p:cNvCxnSpPr>
            <a:stCxn id="58" idx="0"/>
            <a:endCxn id="60" idx="0"/>
          </p:cNvCxnSpPr>
          <p:nvPr/>
        </p:nvCxnSpPr>
        <p:spPr>
          <a:xfrm rot="5400000" flipH="1" flipV="1">
            <a:off x="4223496" y="1723595"/>
            <a:ext cx="6720" cy="3440003"/>
          </a:xfrm>
          <a:prstGeom prst="bentConnector3">
            <a:avLst>
              <a:gd name="adj1" fmla="val 4668110"/>
            </a:avLst>
          </a:prstGeom>
          <a:ln>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8A936AF-1F73-4134-B66E-9D1903C8C643}"/>
              </a:ext>
            </a:extLst>
          </p:cNvPr>
          <p:cNvCxnSpPr>
            <a:stCxn id="38" idx="2"/>
            <a:endCxn id="59" idx="0"/>
          </p:cNvCxnSpPr>
          <p:nvPr/>
        </p:nvCxnSpPr>
        <p:spPr>
          <a:xfrm flipH="1">
            <a:off x="4212740" y="2880003"/>
            <a:ext cx="1" cy="551174"/>
          </a:xfrm>
          <a:prstGeom prst="straightConnector1">
            <a:avLst/>
          </a:prstGeom>
          <a:ln>
            <a:solidFill>
              <a:schemeClr val="accent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A0A4946B-3183-4D62-AD10-2763EB745CDA}"/>
              </a:ext>
            </a:extLst>
          </p:cNvPr>
          <p:cNvCxnSpPr>
            <a:stCxn id="52" idx="4"/>
          </p:cNvCxnSpPr>
          <p:nvPr/>
        </p:nvCxnSpPr>
        <p:spPr>
          <a:xfrm flipH="1">
            <a:off x="5590903" y="2095787"/>
            <a:ext cx="2408" cy="420990"/>
          </a:xfrm>
          <a:prstGeom prst="straightConnector1">
            <a:avLst/>
          </a:prstGeom>
          <a:ln w="15875">
            <a:solidFill>
              <a:schemeClr val="accent1">
                <a:lumMod val="50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C5FEC624-2E93-422D-9752-F7008EB208FE}"/>
              </a:ext>
            </a:extLst>
          </p:cNvPr>
          <p:cNvGrpSpPr/>
          <p:nvPr/>
        </p:nvGrpSpPr>
        <p:grpSpPr>
          <a:xfrm flipH="1">
            <a:off x="5711905" y="2073533"/>
            <a:ext cx="871814" cy="458002"/>
            <a:chOff x="4572000" y="2067426"/>
            <a:chExt cx="871814" cy="458002"/>
          </a:xfrm>
        </p:grpSpPr>
        <p:cxnSp>
          <p:nvCxnSpPr>
            <p:cNvPr id="88" name="Connector: Elbow 87">
              <a:extLst>
                <a:ext uri="{FF2B5EF4-FFF2-40B4-BE49-F238E27FC236}">
                  <a16:creationId xmlns:a16="http://schemas.microsoft.com/office/drawing/2014/main" id="{26C391E1-AEA8-4FC0-8867-4BA6C3C93828}"/>
                </a:ext>
              </a:extLst>
            </p:cNvPr>
            <p:cNvCxnSpPr>
              <a:cxnSpLocks/>
            </p:cNvCxnSpPr>
            <p:nvPr/>
          </p:nvCxnSpPr>
          <p:spPr>
            <a:xfrm rot="10800000" flipV="1">
              <a:off x="4572000" y="2355604"/>
              <a:ext cx="871814" cy="169824"/>
            </a:xfrm>
            <a:prstGeom prst="bentConnector3">
              <a:avLst>
                <a:gd name="adj1" fmla="val 98946"/>
              </a:avLst>
            </a:prstGeom>
            <a:ln w="15875">
              <a:solidFill>
                <a:schemeClr val="accent1">
                  <a:lumMod val="50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B033D32-E7FA-44AD-8D5C-5C971C4E0AA3}"/>
                </a:ext>
              </a:extLst>
            </p:cNvPr>
            <p:cNvCxnSpPr>
              <a:cxnSpLocks/>
            </p:cNvCxnSpPr>
            <p:nvPr/>
          </p:nvCxnSpPr>
          <p:spPr>
            <a:xfrm flipH="1" flipV="1">
              <a:off x="5441406" y="2067426"/>
              <a:ext cx="0" cy="288178"/>
            </a:xfrm>
            <a:prstGeom prst="line">
              <a:avLst/>
            </a:prstGeom>
            <a:ln w="15875">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F5F25FED-92A7-4E82-9555-4DE5A1B90A86}"/>
              </a:ext>
            </a:extLst>
          </p:cNvPr>
          <p:cNvGrpSpPr/>
          <p:nvPr/>
        </p:nvGrpSpPr>
        <p:grpSpPr>
          <a:xfrm>
            <a:off x="4593059" y="2077281"/>
            <a:ext cx="871814" cy="458002"/>
            <a:chOff x="4572000" y="2067426"/>
            <a:chExt cx="871814" cy="458002"/>
          </a:xfrm>
        </p:grpSpPr>
        <p:cxnSp>
          <p:nvCxnSpPr>
            <p:cNvPr id="92" name="Connector: Elbow 91">
              <a:extLst>
                <a:ext uri="{FF2B5EF4-FFF2-40B4-BE49-F238E27FC236}">
                  <a16:creationId xmlns:a16="http://schemas.microsoft.com/office/drawing/2014/main" id="{AE2D3DFF-274D-459B-A993-E6449F94253B}"/>
                </a:ext>
              </a:extLst>
            </p:cNvPr>
            <p:cNvCxnSpPr>
              <a:cxnSpLocks/>
            </p:cNvCxnSpPr>
            <p:nvPr/>
          </p:nvCxnSpPr>
          <p:spPr>
            <a:xfrm rot="10800000" flipV="1">
              <a:off x="4572000" y="2355604"/>
              <a:ext cx="871814" cy="169824"/>
            </a:xfrm>
            <a:prstGeom prst="bentConnector3">
              <a:avLst>
                <a:gd name="adj1" fmla="val 98946"/>
              </a:avLst>
            </a:prstGeom>
            <a:ln w="15875">
              <a:solidFill>
                <a:schemeClr val="accent1">
                  <a:lumMod val="50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AB468A2-C65C-4F16-BE65-2524123257F9}"/>
                </a:ext>
              </a:extLst>
            </p:cNvPr>
            <p:cNvCxnSpPr>
              <a:cxnSpLocks/>
            </p:cNvCxnSpPr>
            <p:nvPr/>
          </p:nvCxnSpPr>
          <p:spPr>
            <a:xfrm flipH="1" flipV="1">
              <a:off x="5441406" y="2067426"/>
              <a:ext cx="0" cy="288178"/>
            </a:xfrm>
            <a:prstGeom prst="line">
              <a:avLst/>
            </a:prstGeom>
            <a:ln w="15875">
              <a:solidFill>
                <a:schemeClr val="accent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33266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Kubernetes</a:t>
            </a:r>
          </a:p>
        </p:txBody>
      </p:sp>
      <p:sp>
        <p:nvSpPr>
          <p:cNvPr id="5" name="Slide Number Placeholder 4"/>
          <p:cNvSpPr>
            <a:spLocks noGrp="1"/>
          </p:cNvSpPr>
          <p:nvPr>
            <p:ph type="sldNum" sz="quarter" idx="4"/>
          </p:nvPr>
        </p:nvSpPr>
        <p:spPr/>
        <p:txBody>
          <a:bodyPr/>
          <a:lstStyle/>
          <a:p>
            <a:fld id="{3A707DD9-E92B-45E8-BE0A-E6B2EDF345EB}" type="slidenum">
              <a:rPr lang="en-US" smtClean="0"/>
              <a:pPr/>
              <a:t>48</a:t>
            </a:fld>
            <a:endParaRPr lang="en-US" dirty="0"/>
          </a:p>
        </p:txBody>
      </p:sp>
      <p:sp>
        <p:nvSpPr>
          <p:cNvPr id="9" name="Rectangle 8">
            <a:extLst>
              <a:ext uri="{FF2B5EF4-FFF2-40B4-BE49-F238E27FC236}">
                <a16:creationId xmlns:a16="http://schemas.microsoft.com/office/drawing/2014/main" id="{CFFF6678-6E8A-42AC-8406-3182E4BADA12}"/>
              </a:ext>
            </a:extLst>
          </p:cNvPr>
          <p:cNvSpPr/>
          <p:nvPr/>
        </p:nvSpPr>
        <p:spPr>
          <a:xfrm>
            <a:off x="314815" y="2053907"/>
            <a:ext cx="6096000" cy="2422843"/>
          </a:xfrm>
          <a:prstGeom prst="rect">
            <a:avLst/>
          </a:prstGeom>
        </p:spPr>
        <p:txBody>
          <a:bodyPr>
            <a:spAutoFit/>
          </a:bodyPr>
          <a:lstStyle/>
          <a:p>
            <a:pPr>
              <a:lnSpc>
                <a:spcPct val="160000"/>
              </a:lnSpc>
              <a:buClr>
                <a:schemeClr val="accent2"/>
              </a:buClr>
            </a:pPr>
            <a:r>
              <a:rPr lang="en-US" sz="1200" dirty="0">
                <a:solidFill>
                  <a:schemeClr val="accent1"/>
                </a:solidFill>
                <a:latin typeface="+mj-lt"/>
              </a:rPr>
              <a:t>1</a:t>
            </a:r>
            <a:r>
              <a:rPr lang="en-US" sz="1200" dirty="0">
                <a:latin typeface="+mj-lt"/>
              </a:rPr>
              <a:t> - Submit Application</a:t>
            </a:r>
          </a:p>
          <a:p>
            <a:pPr>
              <a:lnSpc>
                <a:spcPct val="160000"/>
              </a:lnSpc>
              <a:buClr>
                <a:schemeClr val="accent2"/>
              </a:buClr>
            </a:pPr>
            <a:r>
              <a:rPr lang="en-US" sz="1200" dirty="0">
                <a:solidFill>
                  <a:schemeClr val="accent1"/>
                </a:solidFill>
                <a:latin typeface="+mj-lt"/>
              </a:rPr>
              <a:t>2</a:t>
            </a:r>
            <a:r>
              <a:rPr lang="en-US" sz="1200" dirty="0">
                <a:latin typeface="+mj-lt"/>
              </a:rPr>
              <a:t> - Upload Artifacts</a:t>
            </a:r>
          </a:p>
          <a:p>
            <a:pPr>
              <a:lnSpc>
                <a:spcPct val="160000"/>
              </a:lnSpc>
              <a:buClr>
                <a:schemeClr val="accent2"/>
              </a:buClr>
            </a:pPr>
            <a:r>
              <a:rPr lang="en-US" sz="1200" dirty="0">
                <a:solidFill>
                  <a:schemeClr val="accent1"/>
                </a:solidFill>
                <a:latin typeface="+mj-lt"/>
              </a:rPr>
              <a:t>3</a:t>
            </a:r>
            <a:r>
              <a:rPr lang="en-US" sz="1200" dirty="0">
                <a:latin typeface="+mj-lt"/>
              </a:rPr>
              <a:t> - Request Driver Pod</a:t>
            </a:r>
          </a:p>
          <a:p>
            <a:pPr>
              <a:lnSpc>
                <a:spcPct val="160000"/>
              </a:lnSpc>
              <a:buClr>
                <a:schemeClr val="accent2"/>
              </a:buClr>
            </a:pPr>
            <a:r>
              <a:rPr lang="en-US" sz="1200" dirty="0">
                <a:solidFill>
                  <a:schemeClr val="accent1"/>
                </a:solidFill>
                <a:latin typeface="+mj-lt"/>
              </a:rPr>
              <a:t>4</a:t>
            </a:r>
            <a:r>
              <a:rPr lang="en-US" sz="1200" dirty="0">
                <a:latin typeface="+mj-lt"/>
              </a:rPr>
              <a:t> - Schedule Driver Pod</a:t>
            </a:r>
          </a:p>
          <a:p>
            <a:pPr>
              <a:lnSpc>
                <a:spcPct val="160000"/>
              </a:lnSpc>
              <a:buClr>
                <a:schemeClr val="accent2"/>
              </a:buClr>
            </a:pPr>
            <a:r>
              <a:rPr lang="en-US" sz="1200" dirty="0">
                <a:solidFill>
                  <a:schemeClr val="accent1"/>
                </a:solidFill>
                <a:latin typeface="+mj-lt"/>
              </a:rPr>
              <a:t>5</a:t>
            </a:r>
            <a:r>
              <a:rPr lang="en-US" sz="1200" dirty="0">
                <a:latin typeface="+mj-lt"/>
              </a:rPr>
              <a:t> - Request Executor Pod</a:t>
            </a:r>
          </a:p>
          <a:p>
            <a:pPr>
              <a:lnSpc>
                <a:spcPct val="160000"/>
              </a:lnSpc>
              <a:buClr>
                <a:schemeClr val="accent2"/>
              </a:buClr>
            </a:pPr>
            <a:r>
              <a:rPr lang="en-US" sz="1200" dirty="0">
                <a:solidFill>
                  <a:schemeClr val="accent1"/>
                </a:solidFill>
                <a:latin typeface="+mj-lt"/>
              </a:rPr>
              <a:t>6</a:t>
            </a:r>
            <a:r>
              <a:rPr lang="en-US" sz="1200" dirty="0">
                <a:latin typeface="+mj-lt"/>
              </a:rPr>
              <a:t> - Schedule Executor Pod</a:t>
            </a:r>
          </a:p>
          <a:p>
            <a:pPr>
              <a:lnSpc>
                <a:spcPct val="160000"/>
              </a:lnSpc>
              <a:buClr>
                <a:schemeClr val="accent2"/>
              </a:buClr>
            </a:pPr>
            <a:r>
              <a:rPr lang="en-US" sz="1200" dirty="0">
                <a:solidFill>
                  <a:schemeClr val="accent1"/>
                </a:solidFill>
                <a:latin typeface="+mj-lt"/>
              </a:rPr>
              <a:t>7</a:t>
            </a:r>
            <a:r>
              <a:rPr lang="en-US" sz="1200" dirty="0">
                <a:latin typeface="+mj-lt"/>
              </a:rPr>
              <a:t> - Deploy Tasks to be executed</a:t>
            </a:r>
          </a:p>
          <a:p>
            <a:pPr>
              <a:lnSpc>
                <a:spcPct val="160000"/>
              </a:lnSpc>
              <a:buClr>
                <a:schemeClr val="accent2"/>
              </a:buClr>
            </a:pPr>
            <a:r>
              <a:rPr lang="en-US" sz="1200" dirty="0">
                <a:solidFill>
                  <a:schemeClr val="accent1"/>
                </a:solidFill>
                <a:latin typeface="+mj-lt"/>
              </a:rPr>
              <a:t>8</a:t>
            </a:r>
            <a:r>
              <a:rPr lang="en-US" sz="1200" dirty="0">
                <a:latin typeface="+mj-lt"/>
              </a:rPr>
              <a:t> - Use Shuffle Service</a:t>
            </a:r>
          </a:p>
        </p:txBody>
      </p:sp>
      <p:sp>
        <p:nvSpPr>
          <p:cNvPr id="2" name="Rectangle 1">
            <a:extLst>
              <a:ext uri="{FF2B5EF4-FFF2-40B4-BE49-F238E27FC236}">
                <a16:creationId xmlns:a16="http://schemas.microsoft.com/office/drawing/2014/main" id="{95D2DBBB-26F1-49B0-A336-5E6D20306DB4}"/>
              </a:ext>
            </a:extLst>
          </p:cNvPr>
          <p:cNvSpPr/>
          <p:nvPr/>
        </p:nvSpPr>
        <p:spPr>
          <a:xfrm>
            <a:off x="358775" y="1079500"/>
            <a:ext cx="1496402" cy="784469"/>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B8655D-4E26-42EA-8BC3-0782367FD815}"/>
              </a:ext>
            </a:extLst>
          </p:cNvPr>
          <p:cNvSpPr/>
          <p:nvPr/>
        </p:nvSpPr>
        <p:spPr>
          <a:xfrm>
            <a:off x="2514600" y="1170441"/>
            <a:ext cx="1406769" cy="202223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10B729F-19B2-4531-822F-F664EDEBBD2C}"/>
              </a:ext>
            </a:extLst>
          </p:cNvPr>
          <p:cNvSpPr/>
          <p:nvPr/>
        </p:nvSpPr>
        <p:spPr>
          <a:xfrm>
            <a:off x="513495" y="1349334"/>
            <a:ext cx="1186962" cy="378184"/>
          </a:xfrm>
          <a:prstGeom prst="rect">
            <a:avLst/>
          </a:prstGeom>
          <a:solidFill>
            <a:schemeClr val="accent1">
              <a:lumMod val="60000"/>
              <a:lumOff val="4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mj-lt"/>
              </a:rPr>
              <a:t>Application Client</a:t>
            </a:r>
          </a:p>
        </p:txBody>
      </p:sp>
      <p:sp>
        <p:nvSpPr>
          <p:cNvPr id="7" name="TextBox 6">
            <a:extLst>
              <a:ext uri="{FF2B5EF4-FFF2-40B4-BE49-F238E27FC236}">
                <a16:creationId xmlns:a16="http://schemas.microsoft.com/office/drawing/2014/main" id="{6DAB929E-F584-43AB-A422-C8AB66446158}"/>
              </a:ext>
            </a:extLst>
          </p:cNvPr>
          <p:cNvSpPr txBox="1"/>
          <p:nvPr/>
        </p:nvSpPr>
        <p:spPr>
          <a:xfrm>
            <a:off x="639444" y="1114664"/>
            <a:ext cx="935064" cy="276999"/>
          </a:xfrm>
          <a:prstGeom prst="rect">
            <a:avLst/>
          </a:prstGeom>
          <a:noFill/>
        </p:spPr>
        <p:txBody>
          <a:bodyPr wrap="none" rtlCol="0">
            <a:spAutoFit/>
          </a:bodyPr>
          <a:lstStyle/>
          <a:p>
            <a:r>
              <a:rPr lang="en-US" sz="1200" dirty="0"/>
              <a:t>Client Node</a:t>
            </a:r>
          </a:p>
        </p:txBody>
      </p:sp>
      <p:sp>
        <p:nvSpPr>
          <p:cNvPr id="56" name="Rectangle 55">
            <a:extLst>
              <a:ext uri="{FF2B5EF4-FFF2-40B4-BE49-F238E27FC236}">
                <a16:creationId xmlns:a16="http://schemas.microsoft.com/office/drawing/2014/main" id="{F43EFFA2-EEB0-45E2-A1F8-88CC971FA735}"/>
              </a:ext>
            </a:extLst>
          </p:cNvPr>
          <p:cNvSpPr/>
          <p:nvPr/>
        </p:nvSpPr>
        <p:spPr>
          <a:xfrm>
            <a:off x="4627834" y="1213884"/>
            <a:ext cx="1669749" cy="202223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47CAB6-B5D3-4EED-B2D2-780E2639E4A7}"/>
              </a:ext>
            </a:extLst>
          </p:cNvPr>
          <p:cNvSpPr/>
          <p:nvPr/>
        </p:nvSpPr>
        <p:spPr>
          <a:xfrm>
            <a:off x="2628899" y="1469835"/>
            <a:ext cx="1178170" cy="330689"/>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Scheduler</a:t>
            </a:r>
            <a:endParaRPr lang="en-US" dirty="0">
              <a:solidFill>
                <a:schemeClr val="tx1"/>
              </a:solidFill>
              <a:latin typeface="+mj-lt"/>
            </a:endParaRPr>
          </a:p>
        </p:txBody>
      </p:sp>
      <p:sp>
        <p:nvSpPr>
          <p:cNvPr id="57" name="Rectangle 56">
            <a:extLst>
              <a:ext uri="{FF2B5EF4-FFF2-40B4-BE49-F238E27FC236}">
                <a16:creationId xmlns:a16="http://schemas.microsoft.com/office/drawing/2014/main" id="{BE9D4E6F-7E68-4600-B7D3-4F3D325E9E64}"/>
              </a:ext>
            </a:extLst>
          </p:cNvPr>
          <p:cNvSpPr/>
          <p:nvPr/>
        </p:nvSpPr>
        <p:spPr>
          <a:xfrm>
            <a:off x="6957425" y="1697364"/>
            <a:ext cx="1669749" cy="202223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CC8F523-4AC0-4CFB-9FEE-05514D99FF77}"/>
              </a:ext>
            </a:extLst>
          </p:cNvPr>
          <p:cNvSpPr/>
          <p:nvPr/>
        </p:nvSpPr>
        <p:spPr>
          <a:xfrm>
            <a:off x="6896891" y="1750434"/>
            <a:ext cx="1669749" cy="202223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4BFE46D-C66F-45D0-93BF-3832417719E3}"/>
              </a:ext>
            </a:extLst>
          </p:cNvPr>
          <p:cNvSpPr/>
          <p:nvPr/>
        </p:nvSpPr>
        <p:spPr>
          <a:xfrm>
            <a:off x="6836357" y="1803504"/>
            <a:ext cx="1669749" cy="2022231"/>
          </a:xfrm>
          <a:prstGeom prst="rect">
            <a:avLst/>
          </a:prstGeom>
          <a:solidFill>
            <a:schemeClr val="accent1">
              <a:lumMod val="20000"/>
              <a:lumOff val="80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C8F731-048C-4DA0-91A0-F622DF37631D}"/>
              </a:ext>
            </a:extLst>
          </p:cNvPr>
          <p:cNvSpPr txBox="1"/>
          <p:nvPr/>
        </p:nvSpPr>
        <p:spPr>
          <a:xfrm>
            <a:off x="2558562" y="1198252"/>
            <a:ext cx="1375377" cy="276999"/>
          </a:xfrm>
          <a:prstGeom prst="rect">
            <a:avLst/>
          </a:prstGeom>
          <a:noFill/>
        </p:spPr>
        <p:txBody>
          <a:bodyPr wrap="none" rtlCol="0">
            <a:spAutoFit/>
          </a:bodyPr>
          <a:lstStyle/>
          <a:p>
            <a:r>
              <a:rPr lang="en-US" sz="1200" dirty="0"/>
              <a:t>Kubernetes Master</a:t>
            </a:r>
          </a:p>
        </p:txBody>
      </p:sp>
      <p:sp>
        <p:nvSpPr>
          <p:cNvPr id="12" name="Rectangle 11">
            <a:extLst>
              <a:ext uri="{FF2B5EF4-FFF2-40B4-BE49-F238E27FC236}">
                <a16:creationId xmlns:a16="http://schemas.microsoft.com/office/drawing/2014/main" id="{2C924E5E-C44D-41A9-B4C2-2E80530E6E9B}"/>
              </a:ext>
            </a:extLst>
          </p:cNvPr>
          <p:cNvSpPr/>
          <p:nvPr/>
        </p:nvSpPr>
        <p:spPr>
          <a:xfrm>
            <a:off x="2628899" y="2296109"/>
            <a:ext cx="1178170" cy="330689"/>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 dirty="0">
                <a:solidFill>
                  <a:schemeClr val="tx1"/>
                </a:solidFill>
                <a:latin typeface="+mj-lt"/>
              </a:rPr>
              <a:t>Spark Resource Staging Server</a:t>
            </a:r>
          </a:p>
        </p:txBody>
      </p:sp>
      <p:sp>
        <p:nvSpPr>
          <p:cNvPr id="13" name="Rectangle 12">
            <a:extLst>
              <a:ext uri="{FF2B5EF4-FFF2-40B4-BE49-F238E27FC236}">
                <a16:creationId xmlns:a16="http://schemas.microsoft.com/office/drawing/2014/main" id="{49CACE07-9992-477E-9FB8-F30442DB8D6F}"/>
              </a:ext>
            </a:extLst>
          </p:cNvPr>
          <p:cNvSpPr/>
          <p:nvPr/>
        </p:nvSpPr>
        <p:spPr>
          <a:xfrm>
            <a:off x="2615845" y="2743155"/>
            <a:ext cx="1178170" cy="330689"/>
          </a:xfrm>
          <a:prstGeom prst="rect">
            <a:avLst/>
          </a:prstGeom>
          <a:solidFill>
            <a:schemeClr val="accent1">
              <a:lumMod val="60000"/>
              <a:lumOff val="40000"/>
            </a:schemeClr>
          </a:solidFill>
          <a:ln w="635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API Server</a:t>
            </a:r>
            <a:endParaRPr lang="en-US" dirty="0">
              <a:solidFill>
                <a:schemeClr val="tx1"/>
              </a:solidFill>
              <a:latin typeface="+mj-lt"/>
            </a:endParaRPr>
          </a:p>
        </p:txBody>
      </p:sp>
      <p:sp>
        <p:nvSpPr>
          <p:cNvPr id="14" name="Rectangle 13">
            <a:extLst>
              <a:ext uri="{FF2B5EF4-FFF2-40B4-BE49-F238E27FC236}">
                <a16:creationId xmlns:a16="http://schemas.microsoft.com/office/drawing/2014/main" id="{2362174E-3B14-41A7-A2DC-E7036957312C}"/>
              </a:ext>
            </a:extLst>
          </p:cNvPr>
          <p:cNvSpPr/>
          <p:nvPr/>
        </p:nvSpPr>
        <p:spPr>
          <a:xfrm>
            <a:off x="4844315" y="1682634"/>
            <a:ext cx="1178170" cy="330689"/>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Driver</a:t>
            </a:r>
            <a:endParaRPr lang="en-US" dirty="0">
              <a:solidFill>
                <a:schemeClr val="tx1"/>
              </a:solidFill>
              <a:latin typeface="+mj-lt"/>
            </a:endParaRPr>
          </a:p>
        </p:txBody>
      </p:sp>
      <p:sp>
        <p:nvSpPr>
          <p:cNvPr id="15" name="Rectangle 14">
            <a:extLst>
              <a:ext uri="{FF2B5EF4-FFF2-40B4-BE49-F238E27FC236}">
                <a16:creationId xmlns:a16="http://schemas.microsoft.com/office/drawing/2014/main" id="{C6970A49-1E74-43FC-BE5D-4223425B5469}"/>
              </a:ext>
            </a:extLst>
          </p:cNvPr>
          <p:cNvSpPr/>
          <p:nvPr/>
        </p:nvSpPr>
        <p:spPr>
          <a:xfrm>
            <a:off x="4873869" y="2356488"/>
            <a:ext cx="1178170" cy="330689"/>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Driver Launcher Server</a:t>
            </a:r>
            <a:endParaRPr lang="en-US" dirty="0">
              <a:solidFill>
                <a:schemeClr val="tx1"/>
              </a:solidFill>
              <a:latin typeface="+mj-lt"/>
            </a:endParaRPr>
          </a:p>
        </p:txBody>
      </p:sp>
      <p:sp>
        <p:nvSpPr>
          <p:cNvPr id="17" name="Rectangle 16">
            <a:extLst>
              <a:ext uri="{FF2B5EF4-FFF2-40B4-BE49-F238E27FC236}">
                <a16:creationId xmlns:a16="http://schemas.microsoft.com/office/drawing/2014/main" id="{BA558BC8-4D6F-42B4-A8E0-F0EE79EFB4BB}"/>
              </a:ext>
            </a:extLst>
          </p:cNvPr>
          <p:cNvSpPr/>
          <p:nvPr/>
        </p:nvSpPr>
        <p:spPr>
          <a:xfrm>
            <a:off x="7203216" y="2150657"/>
            <a:ext cx="1178170" cy="330689"/>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Executor</a:t>
            </a:r>
            <a:endParaRPr lang="en-US" dirty="0">
              <a:solidFill>
                <a:schemeClr val="tx1"/>
              </a:solidFill>
              <a:latin typeface="+mj-lt"/>
            </a:endParaRPr>
          </a:p>
        </p:txBody>
      </p:sp>
      <p:sp>
        <p:nvSpPr>
          <p:cNvPr id="18" name="Rectangle 17">
            <a:extLst>
              <a:ext uri="{FF2B5EF4-FFF2-40B4-BE49-F238E27FC236}">
                <a16:creationId xmlns:a16="http://schemas.microsoft.com/office/drawing/2014/main" id="{ABEB92E9-DA8A-4EB3-8234-F9E40CB5F711}"/>
              </a:ext>
            </a:extLst>
          </p:cNvPr>
          <p:cNvSpPr/>
          <p:nvPr/>
        </p:nvSpPr>
        <p:spPr>
          <a:xfrm>
            <a:off x="7203216" y="2934639"/>
            <a:ext cx="1178170" cy="330689"/>
          </a:xfrm>
          <a:prstGeom prst="rect">
            <a:avLst/>
          </a:prstGeom>
          <a:solidFill>
            <a:schemeClr val="accent4">
              <a:lumMod val="20000"/>
              <a:lumOff val="80000"/>
            </a:schemeClr>
          </a:solidFill>
          <a:ln w="63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Shuffle Service</a:t>
            </a:r>
            <a:endParaRPr lang="en-US" dirty="0">
              <a:solidFill>
                <a:schemeClr val="tx1"/>
              </a:solidFill>
              <a:latin typeface="+mj-lt"/>
            </a:endParaRPr>
          </a:p>
        </p:txBody>
      </p:sp>
      <p:sp>
        <p:nvSpPr>
          <p:cNvPr id="19" name="TextBox 18">
            <a:extLst>
              <a:ext uri="{FF2B5EF4-FFF2-40B4-BE49-F238E27FC236}">
                <a16:creationId xmlns:a16="http://schemas.microsoft.com/office/drawing/2014/main" id="{FD79B878-2BB1-49BA-97A1-C4159A7A3F7A}"/>
              </a:ext>
            </a:extLst>
          </p:cNvPr>
          <p:cNvSpPr txBox="1"/>
          <p:nvPr/>
        </p:nvSpPr>
        <p:spPr>
          <a:xfrm>
            <a:off x="5131805" y="1210834"/>
            <a:ext cx="662297" cy="276999"/>
          </a:xfrm>
          <a:prstGeom prst="rect">
            <a:avLst/>
          </a:prstGeom>
          <a:noFill/>
        </p:spPr>
        <p:txBody>
          <a:bodyPr wrap="none" rtlCol="0">
            <a:spAutoFit/>
          </a:bodyPr>
          <a:lstStyle/>
          <a:p>
            <a:r>
              <a:rPr lang="en-US" sz="1200" dirty="0" err="1"/>
              <a:t>Kubelet</a:t>
            </a:r>
            <a:endParaRPr lang="en-US" sz="1200" dirty="0"/>
          </a:p>
        </p:txBody>
      </p:sp>
      <p:sp>
        <p:nvSpPr>
          <p:cNvPr id="20" name="TextBox 19">
            <a:extLst>
              <a:ext uri="{FF2B5EF4-FFF2-40B4-BE49-F238E27FC236}">
                <a16:creationId xmlns:a16="http://schemas.microsoft.com/office/drawing/2014/main" id="{5AC381CE-2F61-4559-A048-B836B5772DF7}"/>
              </a:ext>
            </a:extLst>
          </p:cNvPr>
          <p:cNvSpPr txBox="1"/>
          <p:nvPr/>
        </p:nvSpPr>
        <p:spPr>
          <a:xfrm>
            <a:off x="4855128" y="2806885"/>
            <a:ext cx="1222066" cy="276999"/>
          </a:xfrm>
          <a:prstGeom prst="rect">
            <a:avLst/>
          </a:prstGeom>
          <a:noFill/>
        </p:spPr>
        <p:txBody>
          <a:bodyPr wrap="none" rtlCol="0">
            <a:spAutoFit/>
          </a:bodyPr>
          <a:lstStyle/>
          <a:p>
            <a:r>
              <a:rPr lang="en-US" sz="1200" dirty="0"/>
              <a:t>Spark Driver Pod</a:t>
            </a:r>
          </a:p>
        </p:txBody>
      </p:sp>
      <p:sp>
        <p:nvSpPr>
          <p:cNvPr id="21" name="TextBox 20">
            <a:extLst>
              <a:ext uri="{FF2B5EF4-FFF2-40B4-BE49-F238E27FC236}">
                <a16:creationId xmlns:a16="http://schemas.microsoft.com/office/drawing/2014/main" id="{20EF7DD0-F763-448E-AEC4-27A642016AB5}"/>
              </a:ext>
            </a:extLst>
          </p:cNvPr>
          <p:cNvSpPr txBox="1"/>
          <p:nvPr/>
        </p:nvSpPr>
        <p:spPr>
          <a:xfrm>
            <a:off x="7098329" y="3275504"/>
            <a:ext cx="1387944" cy="276999"/>
          </a:xfrm>
          <a:prstGeom prst="rect">
            <a:avLst/>
          </a:prstGeom>
          <a:noFill/>
        </p:spPr>
        <p:txBody>
          <a:bodyPr wrap="none" rtlCol="0">
            <a:spAutoFit/>
          </a:bodyPr>
          <a:lstStyle/>
          <a:p>
            <a:r>
              <a:rPr lang="en-US" sz="1200" dirty="0"/>
              <a:t>Spark Executor Pod</a:t>
            </a:r>
          </a:p>
        </p:txBody>
      </p:sp>
      <p:sp>
        <p:nvSpPr>
          <p:cNvPr id="22" name="TextBox 21">
            <a:extLst>
              <a:ext uri="{FF2B5EF4-FFF2-40B4-BE49-F238E27FC236}">
                <a16:creationId xmlns:a16="http://schemas.microsoft.com/office/drawing/2014/main" id="{D4FB44AA-6EC1-4B17-9F34-5A0A15AA3777}"/>
              </a:ext>
            </a:extLst>
          </p:cNvPr>
          <p:cNvSpPr txBox="1"/>
          <p:nvPr/>
        </p:nvSpPr>
        <p:spPr>
          <a:xfrm>
            <a:off x="7400616" y="1803574"/>
            <a:ext cx="662297" cy="276999"/>
          </a:xfrm>
          <a:prstGeom prst="rect">
            <a:avLst/>
          </a:prstGeom>
          <a:noFill/>
        </p:spPr>
        <p:txBody>
          <a:bodyPr wrap="none" rtlCol="0">
            <a:spAutoFit/>
          </a:bodyPr>
          <a:lstStyle/>
          <a:p>
            <a:r>
              <a:rPr lang="en-US" sz="1200" dirty="0" err="1"/>
              <a:t>Kubelet</a:t>
            </a:r>
            <a:endParaRPr lang="en-US" sz="1200" dirty="0"/>
          </a:p>
        </p:txBody>
      </p:sp>
      <p:cxnSp>
        <p:nvCxnSpPr>
          <p:cNvPr id="24" name="Straight Arrow Connector 23">
            <a:extLst>
              <a:ext uri="{FF2B5EF4-FFF2-40B4-BE49-F238E27FC236}">
                <a16:creationId xmlns:a16="http://schemas.microsoft.com/office/drawing/2014/main" id="{032A83C0-EF61-41DB-A357-460896F12078}"/>
              </a:ext>
            </a:extLst>
          </p:cNvPr>
          <p:cNvCxnSpPr>
            <a:endCxn id="10" idx="1"/>
          </p:cNvCxnSpPr>
          <p:nvPr/>
        </p:nvCxnSpPr>
        <p:spPr>
          <a:xfrm>
            <a:off x="1855177" y="1635179"/>
            <a:ext cx="773722" cy="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3D0CA686-5F74-4DD3-A7BE-579240EE794D}"/>
              </a:ext>
            </a:extLst>
          </p:cNvPr>
          <p:cNvCxnSpPr>
            <a:stCxn id="14" idx="3"/>
          </p:cNvCxnSpPr>
          <p:nvPr/>
        </p:nvCxnSpPr>
        <p:spPr>
          <a:xfrm>
            <a:off x="6022485" y="1847979"/>
            <a:ext cx="1180731" cy="477492"/>
          </a:xfrm>
          <a:prstGeom prst="bentConnector3">
            <a:avLst/>
          </a:prstGeom>
          <a:ln w="63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6C28958-6F33-4415-82D4-3041D52DC83F}"/>
              </a:ext>
            </a:extLst>
          </p:cNvPr>
          <p:cNvCxnSpPr>
            <a:cxnSpLocks/>
            <a:stCxn id="13" idx="2"/>
          </p:cNvCxnSpPr>
          <p:nvPr/>
        </p:nvCxnSpPr>
        <p:spPr>
          <a:xfrm rot="5400000" flipH="1" flipV="1">
            <a:off x="4835285" y="1109284"/>
            <a:ext cx="334205" cy="3594916"/>
          </a:xfrm>
          <a:prstGeom prst="bentConnector4">
            <a:avLst>
              <a:gd name="adj1" fmla="val -115756"/>
              <a:gd name="adj2" fmla="val 93657"/>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B7CBA417-4205-4AB0-8BB8-697E7D6AA514}"/>
              </a:ext>
            </a:extLst>
          </p:cNvPr>
          <p:cNvCxnSpPr>
            <a:cxnSpLocks/>
            <a:stCxn id="15" idx="1"/>
          </p:cNvCxnSpPr>
          <p:nvPr/>
        </p:nvCxnSpPr>
        <p:spPr>
          <a:xfrm rot="10800000" flipV="1">
            <a:off x="3800475" y="2521833"/>
            <a:ext cx="1073394" cy="497592"/>
          </a:xfrm>
          <a:prstGeom prst="bentConnector3">
            <a:avLst>
              <a:gd name="adj1" fmla="val 50000"/>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066593F3-09B0-4D0D-8B32-510763ACC2F5}"/>
              </a:ext>
            </a:extLst>
          </p:cNvPr>
          <p:cNvCxnSpPr>
            <a:cxnSpLocks/>
            <a:stCxn id="13" idx="3"/>
            <a:endCxn id="14" idx="1"/>
          </p:cNvCxnSpPr>
          <p:nvPr/>
        </p:nvCxnSpPr>
        <p:spPr>
          <a:xfrm flipV="1">
            <a:off x="3794015" y="1847979"/>
            <a:ext cx="1050300" cy="1060521"/>
          </a:xfrm>
          <a:prstGeom prst="bentConnector3">
            <a:avLst>
              <a:gd name="adj1" fmla="val 46372"/>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33ADF15-0A5F-487A-9B5B-A1C39322357B}"/>
              </a:ext>
            </a:extLst>
          </p:cNvPr>
          <p:cNvCxnSpPr>
            <a:cxnSpLocks/>
            <a:stCxn id="10" idx="3"/>
          </p:cNvCxnSpPr>
          <p:nvPr/>
        </p:nvCxnSpPr>
        <p:spPr>
          <a:xfrm>
            <a:off x="3807069" y="1635180"/>
            <a:ext cx="287030" cy="1179439"/>
          </a:xfrm>
          <a:prstGeom prst="bentConnector2">
            <a:avLst/>
          </a:prstGeom>
          <a:ln>
            <a:solidFill>
              <a:schemeClr val="accent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9126C33-8403-4CE1-BB2C-67094E04C5F1}"/>
              </a:ext>
            </a:extLst>
          </p:cNvPr>
          <p:cNvSpPr/>
          <p:nvPr/>
        </p:nvSpPr>
        <p:spPr>
          <a:xfrm>
            <a:off x="2051006" y="1515340"/>
            <a:ext cx="239678" cy="239678"/>
          </a:xfrm>
          <a:prstGeom prst="ellipse">
            <a:avLst/>
          </a:prstGeom>
          <a:solidFill>
            <a:schemeClr val="accent1">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1</a:t>
            </a:r>
          </a:p>
        </p:txBody>
      </p:sp>
      <p:cxnSp>
        <p:nvCxnSpPr>
          <p:cNvPr id="72" name="Straight Arrow Connector 71">
            <a:extLst>
              <a:ext uri="{FF2B5EF4-FFF2-40B4-BE49-F238E27FC236}">
                <a16:creationId xmlns:a16="http://schemas.microsoft.com/office/drawing/2014/main" id="{F6BDA9B1-55D2-4071-AF2E-64DC7F23A80A}"/>
              </a:ext>
            </a:extLst>
          </p:cNvPr>
          <p:cNvCxnSpPr>
            <a:stCxn id="10" idx="2"/>
            <a:endCxn id="12" idx="0"/>
          </p:cNvCxnSpPr>
          <p:nvPr/>
        </p:nvCxnSpPr>
        <p:spPr>
          <a:xfrm>
            <a:off x="3217984" y="1800524"/>
            <a:ext cx="0" cy="495585"/>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DE40CD99-5FD9-48AB-93DD-3376BEE40F96}"/>
              </a:ext>
            </a:extLst>
          </p:cNvPr>
          <p:cNvSpPr/>
          <p:nvPr/>
        </p:nvSpPr>
        <p:spPr>
          <a:xfrm>
            <a:off x="3105528" y="1875265"/>
            <a:ext cx="239678" cy="239678"/>
          </a:xfrm>
          <a:prstGeom prst="ellipse">
            <a:avLst/>
          </a:prstGeom>
          <a:solidFill>
            <a:schemeClr val="accent1">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2</a:t>
            </a:r>
          </a:p>
        </p:txBody>
      </p:sp>
      <p:sp>
        <p:nvSpPr>
          <p:cNvPr id="49" name="Oval 48">
            <a:extLst>
              <a:ext uri="{FF2B5EF4-FFF2-40B4-BE49-F238E27FC236}">
                <a16:creationId xmlns:a16="http://schemas.microsoft.com/office/drawing/2014/main" id="{9722591E-36C0-42B0-8A39-968224598758}"/>
              </a:ext>
            </a:extLst>
          </p:cNvPr>
          <p:cNvSpPr/>
          <p:nvPr/>
        </p:nvSpPr>
        <p:spPr>
          <a:xfrm>
            <a:off x="3965329" y="1750434"/>
            <a:ext cx="239678" cy="239678"/>
          </a:xfrm>
          <a:prstGeom prst="ellipse">
            <a:avLst/>
          </a:prstGeom>
          <a:solidFill>
            <a:schemeClr val="accent1">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3</a:t>
            </a:r>
          </a:p>
        </p:txBody>
      </p:sp>
      <p:sp>
        <p:nvSpPr>
          <p:cNvPr id="50" name="Oval 49">
            <a:extLst>
              <a:ext uri="{FF2B5EF4-FFF2-40B4-BE49-F238E27FC236}">
                <a16:creationId xmlns:a16="http://schemas.microsoft.com/office/drawing/2014/main" id="{11D10BD0-929C-44E4-8ED2-DF8D7966D129}"/>
              </a:ext>
            </a:extLst>
          </p:cNvPr>
          <p:cNvSpPr/>
          <p:nvPr/>
        </p:nvSpPr>
        <p:spPr>
          <a:xfrm>
            <a:off x="4160972" y="2192834"/>
            <a:ext cx="239678" cy="239678"/>
          </a:xfrm>
          <a:prstGeom prst="ellipse">
            <a:avLst/>
          </a:prstGeom>
          <a:solidFill>
            <a:schemeClr val="accent1">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4</a:t>
            </a:r>
          </a:p>
        </p:txBody>
      </p:sp>
      <p:sp>
        <p:nvSpPr>
          <p:cNvPr id="51" name="Oval 50">
            <a:extLst>
              <a:ext uri="{FF2B5EF4-FFF2-40B4-BE49-F238E27FC236}">
                <a16:creationId xmlns:a16="http://schemas.microsoft.com/office/drawing/2014/main" id="{3C354140-51FD-4753-AB67-F921A7E52D09}"/>
              </a:ext>
            </a:extLst>
          </p:cNvPr>
          <p:cNvSpPr/>
          <p:nvPr/>
        </p:nvSpPr>
        <p:spPr>
          <a:xfrm>
            <a:off x="4330324" y="2660808"/>
            <a:ext cx="239678" cy="239678"/>
          </a:xfrm>
          <a:prstGeom prst="ellipse">
            <a:avLst/>
          </a:prstGeom>
          <a:solidFill>
            <a:schemeClr val="accent1">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5</a:t>
            </a:r>
          </a:p>
        </p:txBody>
      </p:sp>
      <p:sp>
        <p:nvSpPr>
          <p:cNvPr id="52" name="Oval 51">
            <a:extLst>
              <a:ext uri="{FF2B5EF4-FFF2-40B4-BE49-F238E27FC236}">
                <a16:creationId xmlns:a16="http://schemas.microsoft.com/office/drawing/2014/main" id="{A1A59CE6-4D68-4656-8CBD-F31AA4286005}"/>
              </a:ext>
            </a:extLst>
          </p:cNvPr>
          <p:cNvSpPr/>
          <p:nvPr/>
        </p:nvSpPr>
        <p:spPr>
          <a:xfrm>
            <a:off x="6458585" y="2964045"/>
            <a:ext cx="239678" cy="239678"/>
          </a:xfrm>
          <a:prstGeom prst="ellipse">
            <a:avLst/>
          </a:prstGeom>
          <a:solidFill>
            <a:schemeClr val="accent1">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6</a:t>
            </a:r>
          </a:p>
        </p:txBody>
      </p:sp>
      <p:sp>
        <p:nvSpPr>
          <p:cNvPr id="53" name="Oval 52">
            <a:extLst>
              <a:ext uri="{FF2B5EF4-FFF2-40B4-BE49-F238E27FC236}">
                <a16:creationId xmlns:a16="http://schemas.microsoft.com/office/drawing/2014/main" id="{A1CB65AC-888C-4FBE-81C7-00A87600BC00}"/>
              </a:ext>
            </a:extLst>
          </p:cNvPr>
          <p:cNvSpPr/>
          <p:nvPr/>
        </p:nvSpPr>
        <p:spPr>
          <a:xfrm>
            <a:off x="6491558" y="1950977"/>
            <a:ext cx="239678" cy="239678"/>
          </a:xfrm>
          <a:prstGeom prst="ellipse">
            <a:avLst/>
          </a:prstGeom>
          <a:solidFill>
            <a:schemeClr val="accent1">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7</a:t>
            </a:r>
          </a:p>
        </p:txBody>
      </p:sp>
      <p:cxnSp>
        <p:nvCxnSpPr>
          <p:cNvPr id="81" name="Straight Arrow Connector 80">
            <a:extLst>
              <a:ext uri="{FF2B5EF4-FFF2-40B4-BE49-F238E27FC236}">
                <a16:creationId xmlns:a16="http://schemas.microsoft.com/office/drawing/2014/main" id="{D92609AB-CEB2-4DFB-B7CD-912E42D5D675}"/>
              </a:ext>
            </a:extLst>
          </p:cNvPr>
          <p:cNvCxnSpPr>
            <a:cxnSpLocks/>
            <a:endCxn id="18" idx="0"/>
          </p:cNvCxnSpPr>
          <p:nvPr/>
        </p:nvCxnSpPr>
        <p:spPr>
          <a:xfrm>
            <a:off x="7792299" y="2481346"/>
            <a:ext cx="2" cy="453293"/>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6607754B-97B4-4D3E-91B8-0016632C98B8}"/>
              </a:ext>
            </a:extLst>
          </p:cNvPr>
          <p:cNvSpPr/>
          <p:nvPr/>
        </p:nvSpPr>
        <p:spPr>
          <a:xfrm>
            <a:off x="7672461" y="2556087"/>
            <a:ext cx="239678" cy="239678"/>
          </a:xfrm>
          <a:prstGeom prst="ellipse">
            <a:avLst/>
          </a:prstGeom>
          <a:solidFill>
            <a:schemeClr val="accent1">
              <a:lumMod val="75000"/>
            </a:schemeClr>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rPr>
              <a:t>8</a:t>
            </a:r>
          </a:p>
        </p:txBody>
      </p:sp>
      <p:cxnSp>
        <p:nvCxnSpPr>
          <p:cNvPr id="79" name="Straight Arrow Connector 78">
            <a:extLst>
              <a:ext uri="{FF2B5EF4-FFF2-40B4-BE49-F238E27FC236}">
                <a16:creationId xmlns:a16="http://schemas.microsoft.com/office/drawing/2014/main" id="{51D7DE54-31CF-44E7-8DF0-D6B34203246A}"/>
              </a:ext>
            </a:extLst>
          </p:cNvPr>
          <p:cNvCxnSpPr/>
          <p:nvPr/>
        </p:nvCxnSpPr>
        <p:spPr>
          <a:xfrm flipH="1">
            <a:off x="3800475" y="2814619"/>
            <a:ext cx="291284" cy="4781"/>
          </a:xfrm>
          <a:prstGeom prst="straightConnector1">
            <a:avLst/>
          </a:prstGeom>
          <a:ln>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7048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Cluster managers comparison</a:t>
            </a:r>
          </a:p>
        </p:txBody>
      </p:sp>
      <p:sp>
        <p:nvSpPr>
          <p:cNvPr id="7" name="Content Placeholder 6"/>
          <p:cNvSpPr>
            <a:spLocks noGrp="1"/>
          </p:cNvSpPr>
          <p:nvPr>
            <p:ph sz="quarter" idx="10"/>
          </p:nvPr>
        </p:nvSpPr>
        <p:spPr>
          <a:xfrm>
            <a:off x="357189" y="1422400"/>
            <a:ext cx="3986211" cy="1090507"/>
          </a:xfrm>
        </p:spPr>
        <p:txBody>
          <a:bodyPr/>
          <a:lstStyle/>
          <a:p>
            <a:pPr marL="274320" indent="-274320">
              <a:lnSpc>
                <a:spcPct val="100000"/>
              </a:lnSpc>
              <a:spcBef>
                <a:spcPts val="0"/>
              </a:spcBef>
              <a:spcAft>
                <a:spcPts val="600"/>
              </a:spcAft>
              <a:buClr>
                <a:schemeClr val="accent1"/>
              </a:buClr>
            </a:pPr>
            <a:r>
              <a:rPr lang="en-US" sz="1200" dirty="0"/>
              <a:t>Easiest to setup</a:t>
            </a:r>
          </a:p>
          <a:p>
            <a:pPr marL="274320" indent="-274320">
              <a:lnSpc>
                <a:spcPct val="100000"/>
              </a:lnSpc>
              <a:spcBef>
                <a:spcPts val="0"/>
              </a:spcBef>
              <a:spcAft>
                <a:spcPts val="600"/>
              </a:spcAft>
              <a:buClr>
                <a:schemeClr val="accent1"/>
              </a:buClr>
            </a:pPr>
            <a:r>
              <a:rPr lang="en-US" sz="1200" dirty="0"/>
              <a:t>Requires each application to run executor on every node</a:t>
            </a:r>
          </a:p>
          <a:p>
            <a:pPr marL="274320" indent="-274320">
              <a:lnSpc>
                <a:spcPct val="100000"/>
              </a:lnSpc>
              <a:spcBef>
                <a:spcPts val="0"/>
              </a:spcBef>
              <a:spcAft>
                <a:spcPts val="600"/>
              </a:spcAft>
              <a:buClr>
                <a:schemeClr val="accent1"/>
              </a:buClr>
            </a:pPr>
            <a:r>
              <a:rPr lang="en-US" sz="1200" dirty="0"/>
              <a:t>Cannot run Spark along other applications in cluster</a:t>
            </a:r>
          </a:p>
          <a:p>
            <a:pPr marL="274320" indent="-274320">
              <a:lnSpc>
                <a:spcPct val="100000"/>
              </a:lnSpc>
              <a:spcBef>
                <a:spcPts val="0"/>
              </a:spcBef>
              <a:spcAft>
                <a:spcPts val="600"/>
              </a:spcAft>
              <a:buClr>
                <a:schemeClr val="accent1"/>
              </a:buClr>
            </a:pPr>
            <a:r>
              <a:rPr lang="en-US" sz="1200" dirty="0"/>
              <a:t>No rich scheduling functionality</a:t>
            </a:r>
          </a:p>
        </p:txBody>
      </p:sp>
      <p:sp>
        <p:nvSpPr>
          <p:cNvPr id="8" name="Text Placeholder 7"/>
          <p:cNvSpPr>
            <a:spLocks noGrp="1"/>
          </p:cNvSpPr>
          <p:nvPr>
            <p:ph type="body" sz="quarter" idx="11"/>
          </p:nvPr>
        </p:nvSpPr>
        <p:spPr>
          <a:xfrm>
            <a:off x="357189" y="1141044"/>
            <a:ext cx="3986212" cy="342900"/>
          </a:xfrm>
        </p:spPr>
        <p:txBody>
          <a:bodyPr/>
          <a:lstStyle/>
          <a:p>
            <a:r>
              <a:rPr lang="en-US" dirty="0"/>
              <a:t>Standalone</a:t>
            </a:r>
          </a:p>
        </p:txBody>
      </p:sp>
      <p:sp>
        <p:nvSpPr>
          <p:cNvPr id="9" name="Content Placeholder 8"/>
          <p:cNvSpPr>
            <a:spLocks noGrp="1"/>
          </p:cNvSpPr>
          <p:nvPr>
            <p:ph sz="quarter" idx="12"/>
          </p:nvPr>
        </p:nvSpPr>
        <p:spPr>
          <a:xfrm>
            <a:off x="350043" y="3027257"/>
            <a:ext cx="3993357" cy="1612053"/>
          </a:xfrm>
        </p:spPr>
        <p:txBody>
          <a:bodyPr/>
          <a:lstStyle/>
          <a:p>
            <a:pPr marL="274320" indent="-274320">
              <a:lnSpc>
                <a:spcPct val="100000"/>
              </a:lnSpc>
              <a:spcBef>
                <a:spcPts val="0"/>
              </a:spcBef>
              <a:spcAft>
                <a:spcPts val="600"/>
              </a:spcAft>
              <a:buClr>
                <a:schemeClr val="accent1"/>
              </a:buClr>
            </a:pPr>
            <a:r>
              <a:rPr lang="en-US" sz="1200" dirty="0"/>
              <a:t>Single process is responsible for both driving the application and requesting resources</a:t>
            </a:r>
          </a:p>
          <a:p>
            <a:pPr marL="274320" indent="-274320">
              <a:lnSpc>
                <a:spcPct val="100000"/>
              </a:lnSpc>
              <a:spcBef>
                <a:spcPts val="0"/>
              </a:spcBef>
              <a:spcAft>
                <a:spcPts val="600"/>
              </a:spcAft>
              <a:buClr>
                <a:schemeClr val="accent1"/>
              </a:buClr>
            </a:pPr>
            <a:r>
              <a:rPr lang="en-US" sz="1200" dirty="0"/>
              <a:t>Client does not need to run for the lifecycle of the application</a:t>
            </a:r>
          </a:p>
          <a:p>
            <a:pPr marL="274320" indent="-274320">
              <a:lnSpc>
                <a:spcPct val="100000"/>
              </a:lnSpc>
              <a:spcBef>
                <a:spcPts val="0"/>
              </a:spcBef>
              <a:spcAft>
                <a:spcPts val="600"/>
              </a:spcAft>
              <a:buClr>
                <a:schemeClr val="accent1"/>
              </a:buClr>
            </a:pPr>
            <a:r>
              <a:rPr lang="en-US" sz="1200" dirty="0"/>
              <a:t>Not well suited for Spark interactivity</a:t>
            </a:r>
          </a:p>
          <a:p>
            <a:pPr marL="274320" indent="-274320">
              <a:lnSpc>
                <a:spcPct val="100000"/>
              </a:lnSpc>
              <a:spcBef>
                <a:spcPts val="0"/>
              </a:spcBef>
              <a:spcAft>
                <a:spcPts val="600"/>
              </a:spcAft>
              <a:buClr>
                <a:schemeClr val="accent1"/>
              </a:buClr>
            </a:pPr>
            <a:r>
              <a:rPr lang="en-US" sz="1200" dirty="0"/>
              <a:t>Is part of Hadoop infrastructure</a:t>
            </a:r>
          </a:p>
          <a:p>
            <a:pPr marL="274320" indent="-274320">
              <a:lnSpc>
                <a:spcPct val="100000"/>
              </a:lnSpc>
              <a:spcBef>
                <a:spcPts val="0"/>
              </a:spcBef>
              <a:spcAft>
                <a:spcPts val="600"/>
              </a:spcAft>
              <a:buClr>
                <a:schemeClr val="accent1"/>
              </a:buClr>
            </a:pPr>
            <a:endParaRPr lang="en-US" sz="1200" dirty="0"/>
          </a:p>
        </p:txBody>
      </p:sp>
      <p:sp>
        <p:nvSpPr>
          <p:cNvPr id="10" name="Text Placeholder 9"/>
          <p:cNvSpPr>
            <a:spLocks noGrp="1"/>
          </p:cNvSpPr>
          <p:nvPr>
            <p:ph type="body" sz="quarter" idx="13"/>
          </p:nvPr>
        </p:nvSpPr>
        <p:spPr>
          <a:xfrm>
            <a:off x="350041" y="2719525"/>
            <a:ext cx="3993359" cy="342900"/>
          </a:xfrm>
        </p:spPr>
        <p:txBody>
          <a:bodyPr/>
          <a:lstStyle/>
          <a:p>
            <a:r>
              <a:rPr lang="en-US" dirty="0"/>
              <a:t>YARN</a:t>
            </a:r>
          </a:p>
        </p:txBody>
      </p:sp>
      <p:sp>
        <p:nvSpPr>
          <p:cNvPr id="5" name="Slide Number Placeholder 4"/>
          <p:cNvSpPr>
            <a:spLocks noGrp="1"/>
          </p:cNvSpPr>
          <p:nvPr>
            <p:ph type="sldNum" sz="quarter" idx="4"/>
          </p:nvPr>
        </p:nvSpPr>
        <p:spPr/>
        <p:txBody>
          <a:bodyPr/>
          <a:lstStyle/>
          <a:p>
            <a:fld id="{3A707DD9-E92B-45E8-BE0A-E6B2EDF345EB}" type="slidenum">
              <a:rPr lang="en-US" smtClean="0"/>
              <a:pPr/>
              <a:t>49</a:t>
            </a:fld>
            <a:endParaRPr lang="en-US" dirty="0"/>
          </a:p>
        </p:txBody>
      </p:sp>
      <p:sp>
        <p:nvSpPr>
          <p:cNvPr id="12" name="Content Placeholder 6"/>
          <p:cNvSpPr txBox="1">
            <a:spLocks/>
          </p:cNvSpPr>
          <p:nvPr/>
        </p:nvSpPr>
        <p:spPr>
          <a:xfrm>
            <a:off x="4800601" y="1422400"/>
            <a:ext cx="3986211" cy="109050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nSpc>
                <a:spcPct val="100000"/>
              </a:lnSpc>
              <a:spcBef>
                <a:spcPts val="0"/>
              </a:spcBef>
              <a:spcAft>
                <a:spcPts val="600"/>
              </a:spcAft>
              <a:buClr>
                <a:schemeClr val="accent1"/>
              </a:buClr>
            </a:pPr>
            <a:r>
              <a:rPr lang="en-US" sz="1200" dirty="0"/>
              <a:t>Enables coarse-grained sharing of resource  by giving resource offers</a:t>
            </a:r>
          </a:p>
          <a:p>
            <a:pPr marL="274320" indent="-274320">
              <a:lnSpc>
                <a:spcPct val="100000"/>
              </a:lnSpc>
              <a:spcBef>
                <a:spcPts val="0"/>
              </a:spcBef>
              <a:spcAft>
                <a:spcPts val="600"/>
              </a:spcAft>
              <a:buClr>
                <a:schemeClr val="accent1"/>
              </a:buClr>
            </a:pPr>
            <a:r>
              <a:rPr lang="en-US" sz="1200" dirty="0"/>
              <a:t>Separates scheduling and execution</a:t>
            </a:r>
          </a:p>
        </p:txBody>
      </p:sp>
      <p:sp>
        <p:nvSpPr>
          <p:cNvPr id="13" name="Text Placeholder 7"/>
          <p:cNvSpPr txBox="1">
            <a:spLocks/>
          </p:cNvSpPr>
          <p:nvPr/>
        </p:nvSpPr>
        <p:spPr>
          <a:xfrm>
            <a:off x="4800601" y="1141044"/>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MESOS</a:t>
            </a:r>
          </a:p>
        </p:txBody>
      </p:sp>
      <p:sp>
        <p:nvSpPr>
          <p:cNvPr id="14" name="Content Placeholder 6"/>
          <p:cNvSpPr txBox="1">
            <a:spLocks/>
          </p:cNvSpPr>
          <p:nvPr/>
        </p:nvSpPr>
        <p:spPr>
          <a:xfrm>
            <a:off x="4800600" y="3027257"/>
            <a:ext cx="3986211" cy="1090507"/>
          </a:xfrm>
          <a:prstGeom prst="rect">
            <a:avLst/>
          </a:prstGeom>
        </p:spPr>
        <p:txBody>
          <a:bodyPr vert="horz" lIns="0" tIns="0" rIns="0" bIns="0" rtlCol="0">
            <a:noAutofit/>
          </a:bodyPr>
          <a:lst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j-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indent="-274320">
              <a:lnSpc>
                <a:spcPct val="100000"/>
              </a:lnSpc>
              <a:spcBef>
                <a:spcPts val="0"/>
              </a:spcBef>
              <a:spcAft>
                <a:spcPts val="600"/>
              </a:spcAft>
              <a:buClr>
                <a:schemeClr val="accent1"/>
              </a:buClr>
            </a:pPr>
            <a:r>
              <a:rPr lang="en-US" sz="1200" dirty="0"/>
              <a:t>Broader range of workloads, i.e. data processing and container orchestration can be handled through a single interface</a:t>
            </a:r>
          </a:p>
          <a:p>
            <a:pPr marL="274320" indent="-274320">
              <a:lnSpc>
                <a:spcPct val="100000"/>
              </a:lnSpc>
              <a:spcBef>
                <a:spcPts val="0"/>
              </a:spcBef>
              <a:spcAft>
                <a:spcPts val="600"/>
              </a:spcAft>
              <a:buClr>
                <a:schemeClr val="accent1"/>
              </a:buClr>
            </a:pPr>
            <a:r>
              <a:rPr lang="en-US" sz="1200" dirty="0"/>
              <a:t>Can share nodes between Spark and cloud-native applications</a:t>
            </a:r>
          </a:p>
          <a:p>
            <a:pPr marL="274320" indent="-274320">
              <a:lnSpc>
                <a:spcPct val="100000"/>
              </a:lnSpc>
              <a:spcBef>
                <a:spcPts val="0"/>
              </a:spcBef>
              <a:spcAft>
                <a:spcPts val="600"/>
              </a:spcAft>
              <a:buClr>
                <a:schemeClr val="accent1"/>
              </a:buClr>
            </a:pPr>
            <a:r>
              <a:rPr lang="en-US" sz="1200" dirty="0"/>
              <a:t>Better isolation between workloads, allowing nodes to support batches of varying latency, sensitivity and other characteristics.</a:t>
            </a:r>
          </a:p>
        </p:txBody>
      </p:sp>
      <p:sp>
        <p:nvSpPr>
          <p:cNvPr id="15" name="Text Placeholder 7"/>
          <p:cNvSpPr txBox="1">
            <a:spLocks/>
          </p:cNvSpPr>
          <p:nvPr/>
        </p:nvSpPr>
        <p:spPr>
          <a:xfrm>
            <a:off x="4800600" y="2693149"/>
            <a:ext cx="3986212" cy="342900"/>
          </a:xfrm>
          <a:prstGeom prst="rect">
            <a:avLst/>
          </a:prstGeom>
        </p:spPr>
        <p:txBody>
          <a:bodyPr vert="horz" wrap="none" lIns="0" tIns="0" rIns="0" bIns="0" rtlCol="0">
            <a:noAutofit/>
          </a:bodyPr>
          <a:lstStyle>
            <a:lvl1pPr marL="0" indent="0" algn="l" defTabSz="914400" rtl="0" eaLnBrk="1" latinLnBrk="0" hangingPunct="1">
              <a:lnSpc>
                <a:spcPts val="1600"/>
              </a:lnSpc>
              <a:spcBef>
                <a:spcPts val="288"/>
              </a:spcBef>
              <a:spcAft>
                <a:spcPts val="300"/>
              </a:spcAft>
              <a:buFont typeface="Arial" panose="020B0604020202020204" pitchFamily="34" charset="0"/>
              <a:buNone/>
              <a:defRPr sz="1200" b="1" i="0" kern="1200" cap="all" spc="200" baseline="0">
                <a:solidFill>
                  <a:schemeClr val="accent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Kubernetes</a:t>
            </a:r>
          </a:p>
        </p:txBody>
      </p:sp>
    </p:spTree>
    <p:extLst>
      <p:ext uri="{BB962C8B-B14F-4D97-AF65-F5344CB8AC3E}">
        <p14:creationId xmlns:p14="http://schemas.microsoft.com/office/powerpoint/2010/main" val="303205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Cleansing</a:t>
            </a:r>
          </a:p>
        </p:txBody>
      </p:sp>
      <p:sp>
        <p:nvSpPr>
          <p:cNvPr id="3" name="Slide Number Placeholder 2"/>
          <p:cNvSpPr>
            <a:spLocks noGrp="1"/>
          </p:cNvSpPr>
          <p:nvPr>
            <p:ph type="sldNum" sz="quarter" idx="4"/>
          </p:nvPr>
        </p:nvSpPr>
        <p:spPr/>
        <p:txBody>
          <a:bodyPr/>
          <a:lstStyle/>
          <a:p>
            <a:fld id="{3A707DD9-E92B-45E8-BE0A-E6B2EDF345EB}" type="slidenum">
              <a:rPr lang="en-US" smtClean="0"/>
              <a:pPr/>
              <a:t>5</a:t>
            </a:fld>
            <a:endParaRPr lang="en-US" dirty="0"/>
          </a:p>
        </p:txBody>
      </p:sp>
      <p:pic>
        <p:nvPicPr>
          <p:cNvPr id="4" name="Picture 3"/>
          <p:cNvPicPr>
            <a:picLocks noChangeAspect="1"/>
          </p:cNvPicPr>
          <p:nvPr/>
        </p:nvPicPr>
        <p:blipFill>
          <a:blip r:embed="rId3">
            <a:duotone>
              <a:schemeClr val="accent5">
                <a:shade val="45000"/>
                <a:satMod val="135000"/>
              </a:schemeClr>
              <a:prstClr val="white"/>
            </a:duotone>
          </a:blip>
          <a:stretch>
            <a:fillRect/>
          </a:stretch>
        </p:blipFill>
        <p:spPr>
          <a:xfrm>
            <a:off x="6745682" y="921844"/>
            <a:ext cx="1743104" cy="1743104"/>
          </a:xfrm>
          <a:prstGeom prst="rect">
            <a:avLst/>
          </a:prstGeom>
        </p:spPr>
      </p:pic>
      <p:pic>
        <p:nvPicPr>
          <p:cNvPr id="5" name="Picture 4"/>
          <p:cNvPicPr>
            <a:picLocks noChangeAspect="1"/>
          </p:cNvPicPr>
          <p:nvPr/>
        </p:nvPicPr>
        <p:blipFill>
          <a:blip r:embed="rId4">
            <a:duotone>
              <a:schemeClr val="accent5">
                <a:shade val="45000"/>
                <a:satMod val="135000"/>
              </a:schemeClr>
              <a:prstClr val="white"/>
            </a:duotone>
          </a:blip>
          <a:stretch>
            <a:fillRect/>
          </a:stretch>
        </p:blipFill>
        <p:spPr>
          <a:xfrm>
            <a:off x="3735973" y="921844"/>
            <a:ext cx="1743104" cy="1743104"/>
          </a:xfrm>
          <a:prstGeom prst="rect">
            <a:avLst/>
          </a:prstGeom>
        </p:spPr>
      </p:pic>
      <p:pic>
        <p:nvPicPr>
          <p:cNvPr id="6" name="Picture 5"/>
          <p:cNvPicPr>
            <a:picLocks noChangeAspect="1"/>
          </p:cNvPicPr>
          <p:nvPr/>
        </p:nvPicPr>
        <p:blipFill>
          <a:blip r:embed="rId5">
            <a:duotone>
              <a:schemeClr val="accent5">
                <a:shade val="45000"/>
                <a:satMod val="135000"/>
              </a:schemeClr>
              <a:prstClr val="white"/>
            </a:duotone>
          </a:blip>
          <a:stretch>
            <a:fillRect/>
          </a:stretch>
        </p:blipFill>
        <p:spPr>
          <a:xfrm>
            <a:off x="2221515" y="2840300"/>
            <a:ext cx="1743104" cy="1743104"/>
          </a:xfrm>
          <a:prstGeom prst="rect">
            <a:avLst/>
          </a:prstGeom>
        </p:spPr>
      </p:pic>
      <p:pic>
        <p:nvPicPr>
          <p:cNvPr id="7" name="Picture 6"/>
          <p:cNvPicPr>
            <a:picLocks noChangeAspect="1"/>
          </p:cNvPicPr>
          <p:nvPr/>
        </p:nvPicPr>
        <p:blipFill>
          <a:blip r:embed="rId6">
            <a:duotone>
              <a:schemeClr val="accent5">
                <a:shade val="45000"/>
                <a:satMod val="135000"/>
              </a:schemeClr>
              <a:prstClr val="white"/>
            </a:duotone>
          </a:blip>
          <a:stretch>
            <a:fillRect/>
          </a:stretch>
        </p:blipFill>
        <p:spPr>
          <a:xfrm>
            <a:off x="5479077" y="2839955"/>
            <a:ext cx="1743449" cy="1743449"/>
          </a:xfrm>
          <a:prstGeom prst="rect">
            <a:avLst/>
          </a:prstGeom>
        </p:spPr>
      </p:pic>
      <p:pic>
        <p:nvPicPr>
          <p:cNvPr id="8" name="Picture 7"/>
          <p:cNvPicPr>
            <a:picLocks noChangeAspect="1"/>
          </p:cNvPicPr>
          <p:nvPr/>
        </p:nvPicPr>
        <p:blipFill>
          <a:blip r:embed="rId7">
            <a:duotone>
              <a:schemeClr val="accent5">
                <a:shade val="45000"/>
                <a:satMod val="135000"/>
              </a:schemeClr>
              <a:prstClr val="white"/>
            </a:duotone>
          </a:blip>
          <a:stretch>
            <a:fillRect/>
          </a:stretch>
        </p:blipFill>
        <p:spPr>
          <a:xfrm>
            <a:off x="708826" y="677452"/>
            <a:ext cx="1987496" cy="1987496"/>
          </a:xfrm>
          <a:prstGeom prst="rect">
            <a:avLst/>
          </a:prstGeom>
        </p:spPr>
      </p:pic>
    </p:spTree>
    <p:extLst>
      <p:ext uri="{BB962C8B-B14F-4D97-AF65-F5344CB8AC3E}">
        <p14:creationId xmlns:p14="http://schemas.microsoft.com/office/powerpoint/2010/main" val="2309579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SBT build definition</a:t>
            </a:r>
          </a:p>
        </p:txBody>
      </p:sp>
      <p:sp>
        <p:nvSpPr>
          <p:cNvPr id="5" name="Slide Number Placeholder 4"/>
          <p:cNvSpPr>
            <a:spLocks noGrp="1"/>
          </p:cNvSpPr>
          <p:nvPr>
            <p:ph type="sldNum" sz="quarter" idx="4"/>
          </p:nvPr>
        </p:nvSpPr>
        <p:spPr/>
        <p:txBody>
          <a:bodyPr/>
          <a:lstStyle/>
          <a:p>
            <a:fld id="{3A707DD9-E92B-45E8-BE0A-E6B2EDF345EB}" type="slidenum">
              <a:rPr lang="en-US" smtClean="0"/>
              <a:pPr/>
              <a:t>50</a:t>
            </a:fld>
            <a:endParaRPr lang="en-US" dirty="0"/>
          </a:p>
        </p:txBody>
      </p:sp>
      <p:sp>
        <p:nvSpPr>
          <p:cNvPr id="7" name="Rectangle 1"/>
          <p:cNvSpPr>
            <a:spLocks noChangeArrowheads="1"/>
          </p:cNvSpPr>
          <p:nvPr/>
        </p:nvSpPr>
        <p:spPr bwMode="auto">
          <a:xfrm>
            <a:off x="1125982" y="1956660"/>
            <a:ext cx="3018775" cy="1384995"/>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i="1" dirty="0">
                <a:solidFill>
                  <a:srgbClr val="660E7A"/>
                </a:solidFill>
                <a:latin typeface="Courier New" panose="02070309020205020404" pitchFamily="49" charset="0"/>
                <a:cs typeface="Courier New" panose="02070309020205020404" pitchFamily="49" charset="0"/>
              </a:rPr>
              <a:t>name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HelloSpark</a:t>
            </a:r>
            <a:r>
              <a:rPr lang="en-US" altLang="en-US" sz="700" b="1" dirty="0">
                <a:solidFill>
                  <a:srgbClr val="008000"/>
                </a:solidFill>
                <a:latin typeface="Courier New" panose="02070309020205020404" pitchFamily="49" charset="0"/>
                <a:cs typeface="Courier New" panose="02070309020205020404" pitchFamily="49" charset="0"/>
              </a:rPr>
              <a:t>"</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i="1" dirty="0">
                <a:solidFill>
                  <a:srgbClr val="660E7A"/>
                </a:solidFill>
                <a:latin typeface="Courier New" panose="02070309020205020404" pitchFamily="49" charset="0"/>
                <a:cs typeface="Courier New" panose="02070309020205020404" pitchFamily="49" charset="0"/>
              </a:rPr>
              <a:t>version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"0.1"</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i="1" dirty="0" err="1">
                <a:solidFill>
                  <a:srgbClr val="660E7A"/>
                </a:solidFill>
                <a:latin typeface="Courier New" panose="02070309020205020404" pitchFamily="49" charset="0"/>
                <a:cs typeface="Courier New" panose="02070309020205020404" pitchFamily="49" charset="0"/>
              </a:rPr>
              <a:t>scalaVersion</a:t>
            </a:r>
            <a:r>
              <a:rPr lang="en-US" altLang="en-US" sz="700" i="1" dirty="0">
                <a:solidFill>
                  <a:srgbClr val="660E7A"/>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"2.11.12"</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8000"/>
                </a:solidFill>
                <a:latin typeface="Courier New" panose="02070309020205020404" pitchFamily="49" charset="0"/>
                <a:cs typeface="Courier New" panose="02070309020205020404" pitchFamily="49" charset="0"/>
              </a:rPr>
              <a:t>"2.3.0"</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i="1" dirty="0" err="1">
                <a:solidFill>
                  <a:srgbClr val="660E7A"/>
                </a:solidFill>
                <a:latin typeface="Courier New" panose="02070309020205020404" pitchFamily="49" charset="0"/>
                <a:cs typeface="Courier New" panose="02070309020205020404" pitchFamily="49" charset="0"/>
              </a:rPr>
              <a:t>libraryDependencies</a:t>
            </a:r>
            <a:r>
              <a:rPr lang="en-US" altLang="en-US" sz="700" i="1" dirty="0">
                <a:solidFill>
                  <a:srgbClr val="660E7A"/>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660E7A"/>
                </a:solidFill>
                <a:latin typeface="Courier New" panose="02070309020205020404" pitchFamily="49" charset="0"/>
                <a:cs typeface="Courier New" panose="02070309020205020404" pitchFamily="49" charset="0"/>
              </a:rPr>
              <a:t>Seq</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org.apache.spark</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"spark-core"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org.apache.spark</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"spark-</a:t>
            </a:r>
            <a:r>
              <a:rPr lang="en-US" altLang="en-US" sz="700" b="1" dirty="0" err="1">
                <a:solidFill>
                  <a:srgbClr val="008000"/>
                </a:solidFill>
                <a:latin typeface="Courier New" panose="02070309020205020404" pitchFamily="49" charset="0"/>
                <a:cs typeface="Courier New" panose="02070309020205020404" pitchFamily="49" charset="0"/>
              </a:rPr>
              <a:t>sql</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1100" dirty="0">
              <a:latin typeface="Arial" panose="020B0604020202020204" pitchFamily="34" charset="0"/>
            </a:endParaRPr>
          </a:p>
        </p:txBody>
      </p:sp>
      <p:pic>
        <p:nvPicPr>
          <p:cNvPr id="8" name="Picture 7"/>
          <p:cNvPicPr>
            <a:picLocks noChangeAspect="1"/>
          </p:cNvPicPr>
          <p:nvPr/>
        </p:nvPicPr>
        <p:blipFill>
          <a:blip r:embed="rId3">
            <a:duotone>
              <a:schemeClr val="accent5">
                <a:shade val="45000"/>
                <a:satMod val="135000"/>
              </a:schemeClr>
              <a:prstClr val="white"/>
            </a:duotone>
          </a:blip>
          <a:stretch>
            <a:fillRect/>
          </a:stretch>
        </p:blipFill>
        <p:spPr>
          <a:xfrm>
            <a:off x="5967715" y="1546598"/>
            <a:ext cx="2050303" cy="2050303"/>
          </a:xfrm>
          <a:prstGeom prst="rect">
            <a:avLst/>
          </a:prstGeom>
        </p:spPr>
      </p:pic>
    </p:spTree>
    <p:extLst>
      <p:ext uri="{BB962C8B-B14F-4D97-AF65-F5344CB8AC3E}">
        <p14:creationId xmlns:p14="http://schemas.microsoft.com/office/powerpoint/2010/main" val="1467248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Packaging Procedure</a:t>
            </a:r>
          </a:p>
        </p:txBody>
      </p:sp>
      <p:sp>
        <p:nvSpPr>
          <p:cNvPr id="3" name="Slide Number Placeholder 2"/>
          <p:cNvSpPr>
            <a:spLocks noGrp="1"/>
          </p:cNvSpPr>
          <p:nvPr>
            <p:ph type="sldNum" sz="quarter" idx="4"/>
          </p:nvPr>
        </p:nvSpPr>
        <p:spPr/>
        <p:txBody>
          <a:bodyPr/>
          <a:lstStyle/>
          <a:p>
            <a:fld id="{3A707DD9-E92B-45E8-BE0A-E6B2EDF345EB}" type="slidenum">
              <a:rPr lang="en-US" smtClean="0"/>
              <a:pPr/>
              <a:t>51</a:t>
            </a:fld>
            <a:endParaRPr lang="en-US" dirty="0"/>
          </a:p>
        </p:txBody>
      </p:sp>
      <p:pic>
        <p:nvPicPr>
          <p:cNvPr id="4" name="Picture 3"/>
          <p:cNvPicPr>
            <a:picLocks noChangeAspect="1"/>
          </p:cNvPicPr>
          <p:nvPr/>
        </p:nvPicPr>
        <p:blipFill>
          <a:blip r:embed="rId3"/>
          <a:stretch>
            <a:fillRect/>
          </a:stretch>
        </p:blipFill>
        <p:spPr>
          <a:xfrm>
            <a:off x="4043880" y="1390649"/>
            <a:ext cx="4664098" cy="3021985"/>
          </a:xfrm>
          <a:prstGeom prst="rect">
            <a:avLst/>
          </a:prstGeom>
        </p:spPr>
      </p:pic>
      <p:pic>
        <p:nvPicPr>
          <p:cNvPr id="5" name="Picture 4"/>
          <p:cNvPicPr>
            <a:picLocks noChangeAspect="1"/>
          </p:cNvPicPr>
          <p:nvPr/>
        </p:nvPicPr>
        <p:blipFill>
          <a:blip r:embed="rId4"/>
          <a:stretch>
            <a:fillRect/>
          </a:stretch>
        </p:blipFill>
        <p:spPr>
          <a:xfrm>
            <a:off x="2240051" y="1144147"/>
            <a:ext cx="1448555" cy="3021986"/>
          </a:xfrm>
          <a:prstGeom prst="rect">
            <a:avLst/>
          </a:prstGeom>
        </p:spPr>
      </p:pic>
      <p:pic>
        <p:nvPicPr>
          <p:cNvPr id="6" name="Picture 5"/>
          <p:cNvPicPr>
            <a:picLocks noChangeAspect="1"/>
          </p:cNvPicPr>
          <p:nvPr/>
        </p:nvPicPr>
        <p:blipFill>
          <a:blip r:embed="rId5"/>
          <a:stretch>
            <a:fillRect/>
          </a:stretch>
        </p:blipFill>
        <p:spPr>
          <a:xfrm>
            <a:off x="441642" y="906575"/>
            <a:ext cx="1443135" cy="3021564"/>
          </a:xfrm>
          <a:prstGeom prst="rect">
            <a:avLst/>
          </a:prstGeom>
        </p:spPr>
      </p:pic>
      <p:sp>
        <p:nvSpPr>
          <p:cNvPr id="11" name="Line Callout 2 10"/>
          <p:cNvSpPr/>
          <p:nvPr/>
        </p:nvSpPr>
        <p:spPr>
          <a:xfrm>
            <a:off x="7230561" y="1786813"/>
            <a:ext cx="182880" cy="146752"/>
          </a:xfrm>
          <a:prstGeom prst="borderCallout2">
            <a:avLst>
              <a:gd name="adj1" fmla="val 18750"/>
              <a:gd name="adj2" fmla="val -8333"/>
              <a:gd name="adj3" fmla="val 18750"/>
              <a:gd name="adj4" fmla="val -16667"/>
              <a:gd name="adj5" fmla="val -39811"/>
              <a:gd name="adj6" fmla="val -61482"/>
            </a:avLst>
          </a:prstGeom>
          <a:solidFill>
            <a:schemeClr val="bg1"/>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rPr>
              <a:t>3</a:t>
            </a:r>
            <a:endParaRPr lang="en-US" dirty="0">
              <a:solidFill>
                <a:srgbClr val="FF0000"/>
              </a:solidFill>
            </a:endParaRPr>
          </a:p>
        </p:txBody>
      </p:sp>
      <p:sp>
        <p:nvSpPr>
          <p:cNvPr id="12" name="Line Callout 2 11"/>
          <p:cNvSpPr/>
          <p:nvPr/>
        </p:nvSpPr>
        <p:spPr>
          <a:xfrm>
            <a:off x="120233" y="1851833"/>
            <a:ext cx="182880" cy="146752"/>
          </a:xfrm>
          <a:prstGeom prst="borderCallout2">
            <a:avLst>
              <a:gd name="adj1" fmla="val 13124"/>
              <a:gd name="adj2" fmla="val 110417"/>
              <a:gd name="adj3" fmla="val 9519"/>
              <a:gd name="adj4" fmla="val 124074"/>
              <a:gd name="adj5" fmla="val -164430"/>
              <a:gd name="adj6" fmla="val 179259"/>
            </a:avLst>
          </a:prstGeom>
          <a:solidFill>
            <a:schemeClr val="bg1"/>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rPr>
              <a:t>1</a:t>
            </a:r>
            <a:endParaRPr lang="en-US" dirty="0">
              <a:solidFill>
                <a:srgbClr val="FF0000"/>
              </a:solidFill>
            </a:endParaRPr>
          </a:p>
        </p:txBody>
      </p:sp>
      <p:sp>
        <p:nvSpPr>
          <p:cNvPr id="13" name="Line Callout 2 12"/>
          <p:cNvSpPr/>
          <p:nvPr/>
        </p:nvSpPr>
        <p:spPr>
          <a:xfrm>
            <a:off x="2054395" y="3824983"/>
            <a:ext cx="182880" cy="146752"/>
          </a:xfrm>
          <a:prstGeom prst="borderCallout2">
            <a:avLst>
              <a:gd name="adj1" fmla="val 13124"/>
              <a:gd name="adj2" fmla="val 110417"/>
              <a:gd name="adj3" fmla="val 9519"/>
              <a:gd name="adj4" fmla="val 124074"/>
              <a:gd name="adj5" fmla="val -164430"/>
              <a:gd name="adj6" fmla="val 179259"/>
            </a:avLst>
          </a:prstGeom>
          <a:solidFill>
            <a:schemeClr val="bg1"/>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rPr>
              <a:t>2</a:t>
            </a:r>
          </a:p>
        </p:txBody>
      </p:sp>
      <p:sp>
        <p:nvSpPr>
          <p:cNvPr id="14" name="Line Callout 2 13"/>
          <p:cNvSpPr/>
          <p:nvPr/>
        </p:nvSpPr>
        <p:spPr>
          <a:xfrm>
            <a:off x="5185798" y="2350754"/>
            <a:ext cx="182880" cy="146752"/>
          </a:xfrm>
          <a:prstGeom prst="borderCallout2">
            <a:avLst>
              <a:gd name="adj1" fmla="val 13124"/>
              <a:gd name="adj2" fmla="val 110417"/>
              <a:gd name="adj3" fmla="val 9519"/>
              <a:gd name="adj4" fmla="val 124074"/>
              <a:gd name="adj5" fmla="val -164430"/>
              <a:gd name="adj6" fmla="val 179259"/>
            </a:avLst>
          </a:prstGeom>
          <a:solidFill>
            <a:schemeClr val="bg1"/>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FF0000"/>
                </a:solidFill>
              </a:rPr>
              <a:t>4</a:t>
            </a:r>
          </a:p>
        </p:txBody>
      </p:sp>
    </p:spTree>
    <p:extLst>
      <p:ext uri="{BB962C8B-B14F-4D97-AF65-F5344CB8AC3E}">
        <p14:creationId xmlns:p14="http://schemas.microsoft.com/office/powerpoint/2010/main" val="712599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Spark application package</a:t>
            </a:r>
          </a:p>
        </p:txBody>
      </p:sp>
      <p:sp>
        <p:nvSpPr>
          <p:cNvPr id="3" name="Slide Number Placeholder 2"/>
          <p:cNvSpPr>
            <a:spLocks noGrp="1"/>
          </p:cNvSpPr>
          <p:nvPr>
            <p:ph type="sldNum" sz="quarter" idx="4"/>
          </p:nvPr>
        </p:nvSpPr>
        <p:spPr/>
        <p:txBody>
          <a:bodyPr/>
          <a:lstStyle/>
          <a:p>
            <a:fld id="{3A707DD9-E92B-45E8-BE0A-E6B2EDF345EB}" type="slidenum">
              <a:rPr lang="en-US" smtClean="0"/>
              <a:pPr/>
              <a:t>52</a:t>
            </a:fld>
            <a:endParaRPr lang="en-US" dirty="0"/>
          </a:p>
        </p:txBody>
      </p:sp>
      <p:pic>
        <p:nvPicPr>
          <p:cNvPr id="7" name="Content Placeholder 3"/>
          <p:cNvPicPr>
            <a:picLocks noGrp="1" noChangeAspect="1"/>
          </p:cNvPicPr>
          <p:nvPr>
            <p:ph sz="quarter" idx="10"/>
          </p:nvPr>
        </p:nvPicPr>
        <p:blipFill>
          <a:blip r:embed="rId3"/>
          <a:stretch>
            <a:fillRect/>
          </a:stretch>
        </p:blipFill>
        <p:spPr>
          <a:xfrm>
            <a:off x="1455902" y="1079500"/>
            <a:ext cx="6232196" cy="3397250"/>
          </a:xfrm>
          <a:prstGeom prst="rect">
            <a:avLst/>
          </a:prstGeom>
        </p:spPr>
      </p:pic>
    </p:spTree>
    <p:extLst>
      <p:ext uri="{BB962C8B-B14F-4D97-AF65-F5344CB8AC3E}">
        <p14:creationId xmlns:p14="http://schemas.microsoft.com/office/powerpoint/2010/main" val="23915034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4B38-7D38-4076-877F-E90391B0292D}"/>
              </a:ext>
            </a:extLst>
          </p:cNvPr>
          <p:cNvSpPr>
            <a:spLocks noGrp="1"/>
          </p:cNvSpPr>
          <p:nvPr>
            <p:ph type="title"/>
          </p:nvPr>
        </p:nvSpPr>
        <p:spPr/>
        <p:txBody>
          <a:bodyPr/>
          <a:lstStyle/>
          <a:p>
            <a:r>
              <a:rPr lang="en-US" dirty="0"/>
              <a:t>Build Management at Glance</a:t>
            </a:r>
          </a:p>
        </p:txBody>
      </p:sp>
      <p:sp>
        <p:nvSpPr>
          <p:cNvPr id="3" name="Slide Number Placeholder 2">
            <a:extLst>
              <a:ext uri="{FF2B5EF4-FFF2-40B4-BE49-F238E27FC236}">
                <a16:creationId xmlns:a16="http://schemas.microsoft.com/office/drawing/2014/main" id="{E7734DAE-08BF-4011-82A2-EC8E354C4123}"/>
              </a:ext>
            </a:extLst>
          </p:cNvPr>
          <p:cNvSpPr>
            <a:spLocks noGrp="1"/>
          </p:cNvSpPr>
          <p:nvPr>
            <p:ph type="sldNum" sz="quarter" idx="4"/>
          </p:nvPr>
        </p:nvSpPr>
        <p:spPr/>
        <p:txBody>
          <a:bodyPr/>
          <a:lstStyle/>
          <a:p>
            <a:fld id="{3A707DD9-E92B-45E8-BE0A-E6B2EDF345EB}" type="slidenum">
              <a:rPr lang="en-US" smtClean="0"/>
              <a:pPr/>
              <a:t>53</a:t>
            </a:fld>
            <a:endParaRPr lang="en-US" dirty="0"/>
          </a:p>
        </p:txBody>
      </p:sp>
      <p:sp>
        <p:nvSpPr>
          <p:cNvPr id="4" name="Rectangle 1">
            <a:extLst>
              <a:ext uri="{FF2B5EF4-FFF2-40B4-BE49-F238E27FC236}">
                <a16:creationId xmlns:a16="http://schemas.microsoft.com/office/drawing/2014/main" id="{16B8282A-AF80-4299-9DD2-5E480F1C9B99}"/>
              </a:ext>
            </a:extLst>
          </p:cNvPr>
          <p:cNvSpPr>
            <a:spLocks noChangeArrowheads="1"/>
          </p:cNvSpPr>
          <p:nvPr/>
        </p:nvSpPr>
        <p:spPr bwMode="auto">
          <a:xfrm>
            <a:off x="360364" y="764181"/>
            <a:ext cx="3018775" cy="1384995"/>
          </a:xfrm>
          <a:prstGeom prst="rect">
            <a:avLst/>
          </a:prstGeom>
          <a:solidFill>
            <a:schemeClr val="accent3">
              <a:lumMod val="20000"/>
              <a:lumOff val="80000"/>
            </a:schemeClr>
          </a:solidFill>
          <a:ln w="25400">
            <a:solidFill>
              <a:schemeClr val="bg2">
                <a:lumMod val="9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i="1" dirty="0">
                <a:solidFill>
                  <a:srgbClr val="660E7A"/>
                </a:solidFill>
                <a:latin typeface="Courier New" panose="02070309020205020404" pitchFamily="49" charset="0"/>
                <a:cs typeface="Courier New" panose="02070309020205020404" pitchFamily="49" charset="0"/>
              </a:rPr>
              <a:t>name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HelloSpark</a:t>
            </a:r>
            <a:r>
              <a:rPr lang="en-US" altLang="en-US" sz="700" b="1" dirty="0">
                <a:solidFill>
                  <a:srgbClr val="008000"/>
                </a:solidFill>
                <a:latin typeface="Courier New" panose="02070309020205020404" pitchFamily="49" charset="0"/>
                <a:cs typeface="Courier New" panose="02070309020205020404" pitchFamily="49" charset="0"/>
              </a:rPr>
              <a:t>"</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i="1" dirty="0">
                <a:solidFill>
                  <a:srgbClr val="660E7A"/>
                </a:solidFill>
                <a:latin typeface="Courier New" panose="02070309020205020404" pitchFamily="49" charset="0"/>
                <a:cs typeface="Courier New" panose="02070309020205020404" pitchFamily="49" charset="0"/>
              </a:rPr>
              <a:t>version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"0.1"</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i="1" dirty="0" err="1">
                <a:solidFill>
                  <a:srgbClr val="660E7A"/>
                </a:solidFill>
                <a:latin typeface="Courier New" panose="02070309020205020404" pitchFamily="49" charset="0"/>
                <a:cs typeface="Courier New" panose="02070309020205020404" pitchFamily="49" charset="0"/>
              </a:rPr>
              <a:t>scalaVersion</a:t>
            </a:r>
            <a:r>
              <a:rPr lang="en-US" altLang="en-US" sz="700" i="1" dirty="0">
                <a:solidFill>
                  <a:srgbClr val="660E7A"/>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"2.11.12"</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8000"/>
                </a:solidFill>
                <a:latin typeface="Courier New" panose="02070309020205020404" pitchFamily="49" charset="0"/>
                <a:cs typeface="Courier New" panose="02070309020205020404" pitchFamily="49" charset="0"/>
              </a:rPr>
              <a:t>"2.3.0"</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i="1" dirty="0" err="1">
                <a:solidFill>
                  <a:srgbClr val="660E7A"/>
                </a:solidFill>
                <a:latin typeface="Courier New" panose="02070309020205020404" pitchFamily="49" charset="0"/>
                <a:cs typeface="Courier New" panose="02070309020205020404" pitchFamily="49" charset="0"/>
              </a:rPr>
              <a:t>libraryDependencies</a:t>
            </a:r>
            <a:r>
              <a:rPr lang="en-US" altLang="en-US" sz="700" i="1" dirty="0">
                <a:solidFill>
                  <a:srgbClr val="660E7A"/>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660E7A"/>
                </a:solidFill>
                <a:latin typeface="Courier New" panose="02070309020205020404" pitchFamily="49" charset="0"/>
                <a:cs typeface="Courier New" panose="02070309020205020404" pitchFamily="49" charset="0"/>
              </a:rPr>
              <a:t>Seq</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org.apache.spark</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"spark-core"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org.apache.spark</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"spark-</a:t>
            </a:r>
            <a:r>
              <a:rPr lang="en-US" altLang="en-US" sz="700" b="1" dirty="0" err="1">
                <a:solidFill>
                  <a:srgbClr val="008000"/>
                </a:solidFill>
                <a:latin typeface="Courier New" panose="02070309020205020404" pitchFamily="49" charset="0"/>
                <a:cs typeface="Courier New" panose="02070309020205020404" pitchFamily="49" charset="0"/>
              </a:rPr>
              <a:t>sql</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1100" dirty="0">
              <a:latin typeface="Arial" panose="020B0604020202020204" pitchFamily="34" charset="0"/>
            </a:endParaRPr>
          </a:p>
        </p:txBody>
      </p:sp>
      <p:sp>
        <p:nvSpPr>
          <p:cNvPr id="5" name="Rectangle 1">
            <a:extLst>
              <a:ext uri="{FF2B5EF4-FFF2-40B4-BE49-F238E27FC236}">
                <a16:creationId xmlns:a16="http://schemas.microsoft.com/office/drawing/2014/main" id="{97EAE485-5A4D-4182-A660-E36A9831EADF}"/>
              </a:ext>
            </a:extLst>
          </p:cNvPr>
          <p:cNvSpPr>
            <a:spLocks noChangeArrowheads="1"/>
          </p:cNvSpPr>
          <p:nvPr/>
        </p:nvSpPr>
        <p:spPr bwMode="auto">
          <a:xfrm>
            <a:off x="360364" y="2637975"/>
            <a:ext cx="4211636" cy="2031325"/>
          </a:xfrm>
          <a:prstGeom prst="rect">
            <a:avLst/>
          </a:prstGeom>
          <a:solidFill>
            <a:schemeClr val="accent1">
              <a:lumMod val="20000"/>
              <a:lumOff val="80000"/>
            </a:schemeClr>
          </a:solidFill>
          <a:ln w="31750">
            <a:solidFill>
              <a:schemeClr val="bg1">
                <a:lumMod val="75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group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com.epam</a:t>
            </a:r>
            <a:r>
              <a:rPr lang="en-US" altLang="en-US" sz="700" b="1" dirty="0">
                <a:solidFill>
                  <a:srgbClr val="008000"/>
                </a:solidFill>
                <a:latin typeface="Courier New" panose="02070309020205020404" pitchFamily="49" charset="0"/>
                <a:cs typeface="Courier New" panose="02070309020205020404" pitchFamily="49" charset="0"/>
              </a:rPr>
              <a:t>'</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version </a:t>
            </a:r>
            <a:r>
              <a:rPr lang="en-US" altLang="en-US" sz="700" b="1" dirty="0">
                <a:solidFill>
                  <a:srgbClr val="008000"/>
                </a:solidFill>
                <a:latin typeface="Courier New" panose="02070309020205020404" pitchFamily="49" charset="0"/>
                <a:cs typeface="Courier New" panose="02070309020205020404" pitchFamily="49" charset="0"/>
              </a:rPr>
              <a:t>'0.1'</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apply </a:t>
            </a:r>
            <a:r>
              <a:rPr lang="en-US" altLang="en-US" sz="700" b="1" dirty="0">
                <a:solidFill>
                  <a:srgbClr val="008000"/>
                </a:solidFill>
                <a:latin typeface="Courier New" panose="02070309020205020404" pitchFamily="49" charset="0"/>
                <a:cs typeface="Courier New" panose="02070309020205020404" pitchFamily="49" charset="0"/>
              </a:rPr>
              <a:t>plugin</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scala</a:t>
            </a:r>
            <a:r>
              <a:rPr lang="en-US" altLang="en-US" sz="700" b="1" dirty="0">
                <a:solidFill>
                  <a:srgbClr val="008000"/>
                </a:solidFill>
                <a:latin typeface="Courier New" panose="02070309020205020404" pitchFamily="49" charset="0"/>
                <a:cs typeface="Courier New" panose="02070309020205020404" pitchFamily="49" charset="0"/>
              </a:rPr>
              <a:t>'</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0043"/>
                </a:solidFill>
                <a:latin typeface="Courier New" panose="02070309020205020404" pitchFamily="49" charset="0"/>
                <a:cs typeface="Courier New" panose="02070309020205020404" pitchFamily="49" charset="0"/>
              </a:rPr>
              <a:t>def </a:t>
            </a:r>
            <a:r>
              <a:rPr lang="en-US" altLang="en-US" sz="700" dirty="0" err="1">
                <a:solidFill>
                  <a:srgbClr val="000000"/>
                </a:solidFill>
                <a:latin typeface="Courier New" panose="02070309020205020404" pitchFamily="49" charset="0"/>
                <a:cs typeface="Courier New" panose="02070309020205020404" pitchFamily="49" charset="0"/>
              </a:rPr>
              <a:t>scalaVersion</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8000"/>
                </a:solidFill>
                <a:latin typeface="Courier New" panose="02070309020205020404" pitchFamily="49" charset="0"/>
                <a:cs typeface="Courier New" panose="02070309020205020404" pitchFamily="49" charset="0"/>
              </a:rPr>
              <a:t>'2.11.12'</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0043"/>
                </a:solidFill>
                <a:latin typeface="Courier New" panose="02070309020205020404" pitchFamily="49" charset="0"/>
                <a:cs typeface="Courier New" panose="02070309020205020404" pitchFamily="49" charset="0"/>
              </a:rPr>
              <a:t>def </a:t>
            </a:r>
            <a:r>
              <a:rPr lang="en-US" altLang="en-US" sz="700" dirty="0" err="1">
                <a:solidFill>
                  <a:srgbClr val="000000"/>
                </a:solidFill>
                <a:latin typeface="Courier New" panose="02070309020205020404" pitchFamily="49" charset="0"/>
                <a:cs typeface="Courier New" panose="02070309020205020404" pitchFamily="49" charset="0"/>
              </a:rPr>
              <a:t>scalaCompatVersion</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8000"/>
                </a:solidFill>
                <a:latin typeface="Courier New" panose="02070309020205020404" pitchFamily="49" charset="0"/>
                <a:cs typeface="Courier New" panose="02070309020205020404" pitchFamily="49" charset="0"/>
              </a:rPr>
              <a:t>'2.11'</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0043"/>
                </a:solidFill>
                <a:latin typeface="Courier New" panose="02070309020205020404" pitchFamily="49" charset="0"/>
                <a:cs typeface="Courier New" panose="02070309020205020404" pitchFamily="49" charset="0"/>
              </a:rPr>
              <a:t>def </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8000"/>
                </a:solidFill>
                <a:latin typeface="Courier New" panose="02070309020205020404" pitchFamily="49" charset="0"/>
                <a:cs typeface="Courier New" panose="02070309020205020404" pitchFamily="49" charset="0"/>
              </a:rPr>
              <a:t>'2.3.0'</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repositories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mavenCentral</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dependencies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compile </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b="1" dirty="0" err="1">
                <a:solidFill>
                  <a:srgbClr val="008000"/>
                </a:solidFill>
                <a:latin typeface="Courier New" panose="02070309020205020404" pitchFamily="49" charset="0"/>
                <a:cs typeface="Courier New" panose="02070309020205020404" pitchFamily="49" charset="0"/>
              </a:rPr>
              <a:t>org.scala-lang:scala-library</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scalaVersion</a:t>
            </a:r>
            <a:r>
              <a:rPr lang="en-US" altLang="en-US" sz="700" b="1" dirty="0">
                <a:solidFill>
                  <a:srgbClr val="008000"/>
                </a:solidFill>
                <a:latin typeface="Courier New" panose="02070309020205020404" pitchFamily="49" charset="0"/>
                <a:cs typeface="Courier New" panose="02070309020205020404" pitchFamily="49" charset="0"/>
              </a:rPr>
              <a:t>"</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compile </a:t>
            </a:r>
            <a:r>
              <a:rPr lang="en-US" altLang="en-US" sz="700" b="1" dirty="0">
                <a:solidFill>
                  <a:srgbClr val="008000"/>
                </a:solidFill>
                <a:latin typeface="Courier New" panose="02070309020205020404" pitchFamily="49" charset="0"/>
                <a:cs typeface="Courier New" panose="02070309020205020404" pitchFamily="49" charset="0"/>
              </a:rPr>
              <a:t>"org.apache.</a:t>
            </a:r>
            <a:r>
              <a:rPr lang="en-US" altLang="en-US" sz="700" b="1" dirty="0" err="1">
                <a:solidFill>
                  <a:srgbClr val="008000"/>
                </a:solidFill>
                <a:latin typeface="Courier New" panose="02070309020205020404" pitchFamily="49" charset="0"/>
                <a:cs typeface="Courier New" panose="02070309020205020404" pitchFamily="49" charset="0"/>
              </a:rPr>
              <a:t>spark:spark-core</a:t>
            </a:r>
            <a:r>
              <a:rPr lang="en-US" altLang="en-US" sz="700" b="1" dirty="0">
                <a:solidFill>
                  <a:srgbClr val="008000"/>
                </a:solidFill>
                <a:latin typeface="Courier New" panose="02070309020205020404" pitchFamily="49" charset="0"/>
                <a:cs typeface="Courier New" panose="02070309020205020404" pitchFamily="49" charset="0"/>
              </a:rPr>
              <a:t>_</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scalaCompatVersion</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b="1" dirty="0">
                <a:solidFill>
                  <a:srgbClr val="008000"/>
                </a:solidFill>
                <a:latin typeface="Courier New" panose="02070309020205020404" pitchFamily="49" charset="0"/>
                <a:cs typeface="Courier New" panose="02070309020205020404" pitchFamily="49" charset="0"/>
              </a:rPr>
              <a:t>"</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compile </a:t>
            </a:r>
            <a:r>
              <a:rPr lang="en-US" altLang="en-US" sz="700" b="1" dirty="0">
                <a:solidFill>
                  <a:srgbClr val="008000"/>
                </a:solidFill>
                <a:latin typeface="Courier New" panose="02070309020205020404" pitchFamily="49" charset="0"/>
                <a:cs typeface="Courier New" panose="02070309020205020404" pitchFamily="49" charset="0"/>
              </a:rPr>
              <a:t>"org.apache.</a:t>
            </a:r>
            <a:r>
              <a:rPr lang="en-US" altLang="en-US" sz="700" b="1" dirty="0" err="1">
                <a:solidFill>
                  <a:srgbClr val="008000"/>
                </a:solidFill>
                <a:latin typeface="Courier New" panose="02070309020205020404" pitchFamily="49" charset="0"/>
                <a:cs typeface="Courier New" panose="02070309020205020404" pitchFamily="49" charset="0"/>
              </a:rPr>
              <a:t>spark:spark-sql</a:t>
            </a:r>
            <a:r>
              <a:rPr lang="en-US" altLang="en-US" sz="700" b="1" dirty="0">
                <a:solidFill>
                  <a:srgbClr val="008000"/>
                </a:solidFill>
                <a:latin typeface="Courier New" panose="02070309020205020404" pitchFamily="49" charset="0"/>
                <a:cs typeface="Courier New" panose="02070309020205020404" pitchFamily="49" charset="0"/>
              </a:rPr>
              <a:t>_</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scalaCompatVersion</a:t>
            </a:r>
            <a:r>
              <a:rPr lang="en-US" altLang="en-US" sz="700" b="1" dirty="0">
                <a:solidFill>
                  <a:srgbClr val="008000"/>
                </a:solidFill>
                <a:latin typeface="Courier New" panose="02070309020205020404" pitchFamily="49" charset="0"/>
                <a:cs typeface="Courier New" panose="02070309020205020404" pitchFamily="49" charset="0"/>
              </a:rPr>
              <a: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sparkVersion</a:t>
            </a:r>
            <a:r>
              <a:rPr lang="en-US" altLang="en-US" sz="700" b="1" dirty="0">
                <a:solidFill>
                  <a:srgbClr val="008000"/>
                </a:solidFill>
                <a:latin typeface="Courier New" panose="02070309020205020404" pitchFamily="49" charset="0"/>
                <a:cs typeface="Courier New" panose="02070309020205020404" pitchFamily="49" charset="0"/>
              </a:rPr>
              <a:t>"</a:t>
            </a:r>
            <a:br>
              <a:rPr lang="en-US" altLang="en-US" sz="700" b="1" dirty="0">
                <a:solidFill>
                  <a:srgbClr val="008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700" dirty="0">
              <a:latin typeface="Arial" panose="020B0604020202020204" pitchFamily="34" charset="0"/>
            </a:endParaRPr>
          </a:p>
        </p:txBody>
      </p:sp>
      <p:sp>
        <p:nvSpPr>
          <p:cNvPr id="6" name="Rectangle 1">
            <a:extLst>
              <a:ext uri="{FF2B5EF4-FFF2-40B4-BE49-F238E27FC236}">
                <a16:creationId xmlns:a16="http://schemas.microsoft.com/office/drawing/2014/main" id="{8CE18F31-26E7-4854-8AF4-1EA776B339DA}"/>
              </a:ext>
            </a:extLst>
          </p:cNvPr>
          <p:cNvSpPr>
            <a:spLocks noChangeArrowheads="1"/>
          </p:cNvSpPr>
          <p:nvPr/>
        </p:nvSpPr>
        <p:spPr bwMode="auto">
          <a:xfrm>
            <a:off x="5182533" y="768232"/>
            <a:ext cx="3601103" cy="3901068"/>
          </a:xfrm>
          <a:prstGeom prst="rect">
            <a:avLst/>
          </a:prstGeom>
          <a:solidFill>
            <a:schemeClr val="accent2">
              <a:lumMod val="20000"/>
              <a:lumOff val="80000"/>
            </a:schemeClr>
          </a:solidFill>
          <a:ln w="31750">
            <a:solidFill>
              <a:schemeClr val="bg1">
                <a:lumMod val="75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a:solidFill>
                  <a:srgbClr val="000080"/>
                </a:solidFill>
                <a:latin typeface="Courier New" panose="02070309020205020404" pitchFamily="49" charset="0"/>
                <a:cs typeface="Courier New" panose="02070309020205020404" pitchFamily="49" charset="0"/>
              </a:rPr>
              <a:t>project</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modelVersion</a:t>
            </a:r>
            <a:r>
              <a:rPr lang="en-US" altLang="en-US" sz="550" dirty="0">
                <a:solidFill>
                  <a:srgbClr val="000000"/>
                </a:solidFill>
                <a:latin typeface="Courier New" panose="02070309020205020404" pitchFamily="49" charset="0"/>
                <a:cs typeface="Courier New" panose="02070309020205020404" pitchFamily="49" charset="0"/>
              </a:rPr>
              <a:t>&gt;4.0.0&lt;/</a:t>
            </a:r>
            <a:r>
              <a:rPr lang="en-US" altLang="en-US" sz="550" b="1" dirty="0" err="1">
                <a:solidFill>
                  <a:srgbClr val="000080"/>
                </a:solidFill>
                <a:latin typeface="Courier New" panose="02070309020205020404" pitchFamily="49" charset="0"/>
                <a:cs typeface="Courier New" panose="02070309020205020404" pitchFamily="49" charset="0"/>
              </a:rPr>
              <a:t>modelVersion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com.epam</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hellospark</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&gt;0.1&lt;/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properties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encoding</a:t>
            </a:r>
            <a:r>
              <a:rPr lang="en-US" altLang="en-US" sz="550" dirty="0">
                <a:solidFill>
                  <a:srgbClr val="000000"/>
                </a:solidFill>
                <a:latin typeface="Courier New" panose="02070309020205020404" pitchFamily="49" charset="0"/>
                <a:cs typeface="Courier New" panose="02070309020205020404" pitchFamily="49" charset="0"/>
              </a:rPr>
              <a:t>&gt;UTF-8&lt;/</a:t>
            </a:r>
            <a:r>
              <a:rPr lang="en-US" altLang="en-US" sz="550" b="1" dirty="0">
                <a:solidFill>
                  <a:srgbClr val="000080"/>
                </a:solidFill>
                <a:latin typeface="Courier New" panose="02070309020205020404" pitchFamily="49" charset="0"/>
                <a:cs typeface="Courier New" panose="02070309020205020404" pitchFamily="49" charset="0"/>
              </a:rPr>
              <a:t>encoding</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scala.version</a:t>
            </a:r>
            <a:r>
              <a:rPr lang="en-US" altLang="en-US" sz="550" dirty="0">
                <a:solidFill>
                  <a:srgbClr val="000000"/>
                </a:solidFill>
                <a:latin typeface="Courier New" panose="02070309020205020404" pitchFamily="49" charset="0"/>
                <a:cs typeface="Courier New" panose="02070309020205020404" pitchFamily="49" charset="0"/>
              </a:rPr>
              <a:t>&gt;2.11.12&lt;/</a:t>
            </a:r>
            <a:r>
              <a:rPr lang="en-US" altLang="en-US" sz="550" b="1" dirty="0" err="1">
                <a:solidFill>
                  <a:srgbClr val="000080"/>
                </a:solidFill>
                <a:latin typeface="Courier New" panose="02070309020205020404" pitchFamily="49" charset="0"/>
                <a:cs typeface="Courier New" panose="02070309020205020404" pitchFamily="49" charset="0"/>
              </a:rPr>
              <a:t>scala.version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scala.compat.version</a:t>
            </a:r>
            <a:r>
              <a:rPr lang="en-US" altLang="en-US" sz="550" dirty="0">
                <a:solidFill>
                  <a:srgbClr val="000000"/>
                </a:solidFill>
                <a:latin typeface="Courier New" panose="02070309020205020404" pitchFamily="49" charset="0"/>
                <a:cs typeface="Courier New" panose="02070309020205020404" pitchFamily="49" charset="0"/>
              </a:rPr>
              <a:t>&gt;2.11&lt;/</a:t>
            </a:r>
            <a:r>
              <a:rPr lang="en-US" altLang="en-US" sz="550" b="1" dirty="0" err="1">
                <a:solidFill>
                  <a:srgbClr val="000080"/>
                </a:solidFill>
                <a:latin typeface="Courier New" panose="02070309020205020404" pitchFamily="49" charset="0"/>
                <a:cs typeface="Courier New" panose="02070309020205020404" pitchFamily="49" charset="0"/>
              </a:rPr>
              <a:t>scala.compat.version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spark.version</a:t>
            </a:r>
            <a:r>
              <a:rPr lang="en-US" altLang="en-US" sz="550" dirty="0">
                <a:solidFill>
                  <a:srgbClr val="000000"/>
                </a:solidFill>
                <a:latin typeface="Courier New" panose="02070309020205020404" pitchFamily="49" charset="0"/>
                <a:cs typeface="Courier New" panose="02070309020205020404" pitchFamily="49" charset="0"/>
              </a:rPr>
              <a:t>&gt;2.3.0&lt;/</a:t>
            </a:r>
            <a:r>
              <a:rPr lang="en-US" altLang="en-US" sz="550" b="1" dirty="0" err="1">
                <a:solidFill>
                  <a:srgbClr val="000080"/>
                </a:solidFill>
                <a:latin typeface="Courier New" panose="02070309020205020404" pitchFamily="49" charset="0"/>
                <a:cs typeface="Courier New" panose="02070309020205020404" pitchFamily="49" charset="0"/>
              </a:rPr>
              <a:t>spark.version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properties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dependencies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dependency</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org.scala-lang</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scala</a:t>
            </a:r>
            <a:r>
              <a:rPr lang="en-US" altLang="en-US" sz="550" dirty="0">
                <a:solidFill>
                  <a:srgbClr val="000000"/>
                </a:solidFill>
                <a:latin typeface="Courier New" panose="02070309020205020404" pitchFamily="49" charset="0"/>
                <a:cs typeface="Courier New" panose="02070309020205020404" pitchFamily="49" charset="0"/>
              </a:rPr>
              <a:t>-library&lt;/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scala.version</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dependency</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dependency</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org.apache.spark</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&gt;spark-core_${</a:t>
            </a:r>
            <a:r>
              <a:rPr lang="en-US" altLang="en-US" sz="550" dirty="0" err="1">
                <a:solidFill>
                  <a:srgbClr val="000000"/>
                </a:solidFill>
                <a:latin typeface="Courier New" panose="02070309020205020404" pitchFamily="49" charset="0"/>
                <a:cs typeface="Courier New" panose="02070309020205020404" pitchFamily="49" charset="0"/>
              </a:rPr>
              <a:t>scala.compat.version</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spark.version</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dependency</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dependency</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org.apache.spark</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&gt;spark-</a:t>
            </a:r>
            <a:r>
              <a:rPr lang="en-US" altLang="en-US" sz="550" dirty="0" err="1">
                <a:solidFill>
                  <a:srgbClr val="000000"/>
                </a:solidFill>
                <a:latin typeface="Courier New" panose="02070309020205020404" pitchFamily="49" charset="0"/>
                <a:cs typeface="Courier New" panose="02070309020205020404" pitchFamily="49" charset="0"/>
              </a:rPr>
              <a:t>sql</a:t>
            </a:r>
            <a:r>
              <a:rPr lang="en-US" altLang="en-US" sz="550" dirty="0">
                <a:solidFill>
                  <a:srgbClr val="000000"/>
                </a:solidFill>
                <a:latin typeface="Courier New" panose="02070309020205020404" pitchFamily="49" charset="0"/>
                <a:cs typeface="Courier New" panose="02070309020205020404" pitchFamily="49" charset="0"/>
              </a:rPr>
              <a:t>_${</a:t>
            </a:r>
            <a:r>
              <a:rPr lang="en-US" altLang="en-US" sz="550" dirty="0" err="1">
                <a:solidFill>
                  <a:srgbClr val="000000"/>
                </a:solidFill>
                <a:latin typeface="Courier New" panose="02070309020205020404" pitchFamily="49" charset="0"/>
                <a:cs typeface="Courier New" panose="02070309020205020404" pitchFamily="49" charset="0"/>
              </a:rPr>
              <a:t>scala.compat.version</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spark.version</a:t>
            </a: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dependency</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dependencies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build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plugins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plugin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r>
              <a:rPr lang="en-US" altLang="en-US" sz="550" dirty="0" err="1">
                <a:solidFill>
                  <a:srgbClr val="000000"/>
                </a:solidFill>
                <a:latin typeface="Courier New" panose="02070309020205020404" pitchFamily="49" charset="0"/>
                <a:cs typeface="Courier New" panose="02070309020205020404" pitchFamily="49" charset="0"/>
              </a:rPr>
              <a:t>org.scala</a:t>
            </a:r>
            <a:r>
              <a:rPr lang="en-US" altLang="en-US" sz="550" dirty="0">
                <a:solidFill>
                  <a:srgbClr val="000000"/>
                </a:solidFill>
                <a:latin typeface="Courier New" panose="02070309020205020404" pitchFamily="49" charset="0"/>
                <a:cs typeface="Courier New" panose="02070309020205020404" pitchFamily="49" charset="0"/>
              </a:rPr>
              <a:t>-tools&lt;/</a:t>
            </a:r>
            <a:r>
              <a:rPr lang="en-US" altLang="en-US" sz="550" b="1" dirty="0" err="1">
                <a:solidFill>
                  <a:srgbClr val="000080"/>
                </a:solidFill>
                <a:latin typeface="Courier New" panose="02070309020205020404" pitchFamily="49" charset="0"/>
                <a:cs typeface="Courier New" panose="02070309020205020404" pitchFamily="49" charset="0"/>
              </a:rPr>
              <a:t>groupId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&gt;maven-</a:t>
            </a:r>
            <a:r>
              <a:rPr lang="en-US" altLang="en-US" sz="550" dirty="0" err="1">
                <a:solidFill>
                  <a:srgbClr val="000000"/>
                </a:solidFill>
                <a:latin typeface="Courier New" panose="02070309020205020404" pitchFamily="49" charset="0"/>
                <a:cs typeface="Courier New" panose="02070309020205020404" pitchFamily="49" charset="0"/>
              </a:rPr>
              <a:t>scala</a:t>
            </a:r>
            <a:r>
              <a:rPr lang="en-US" altLang="en-US" sz="550" dirty="0">
                <a:solidFill>
                  <a:srgbClr val="000000"/>
                </a:solidFill>
                <a:latin typeface="Courier New" panose="02070309020205020404" pitchFamily="49" charset="0"/>
                <a:cs typeface="Courier New" panose="02070309020205020404" pitchFamily="49" charset="0"/>
              </a:rPr>
              <a:t>-plugin&lt;/</a:t>
            </a:r>
            <a:r>
              <a:rPr lang="en-US" altLang="en-US" sz="550" b="1" dirty="0" err="1">
                <a:solidFill>
                  <a:srgbClr val="000080"/>
                </a:solidFill>
                <a:latin typeface="Courier New" panose="02070309020205020404" pitchFamily="49" charset="0"/>
                <a:cs typeface="Courier New" panose="02070309020205020404" pitchFamily="49" charset="0"/>
              </a:rPr>
              <a:t>artifactId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&gt;2.15.2&lt;/</a:t>
            </a:r>
            <a:r>
              <a:rPr lang="en-US" altLang="en-US" sz="550" b="1" dirty="0">
                <a:solidFill>
                  <a:srgbClr val="000080"/>
                </a:solidFill>
                <a:latin typeface="Courier New" panose="02070309020205020404" pitchFamily="49" charset="0"/>
                <a:cs typeface="Courier New" panose="02070309020205020404" pitchFamily="49" charset="0"/>
              </a:rPr>
              <a:t>version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executions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execution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goals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goal</a:t>
            </a:r>
            <a:r>
              <a:rPr lang="en-US" altLang="en-US" sz="550" dirty="0">
                <a:solidFill>
                  <a:srgbClr val="000000"/>
                </a:solidFill>
                <a:latin typeface="Courier New" panose="02070309020205020404" pitchFamily="49" charset="0"/>
                <a:cs typeface="Courier New" panose="02070309020205020404" pitchFamily="49" charset="0"/>
              </a:rPr>
              <a:t>&gt;compile&lt;/</a:t>
            </a:r>
            <a:r>
              <a:rPr lang="en-US" altLang="en-US" sz="550" b="1" dirty="0">
                <a:solidFill>
                  <a:srgbClr val="000080"/>
                </a:solidFill>
                <a:latin typeface="Courier New" panose="02070309020205020404" pitchFamily="49" charset="0"/>
                <a:cs typeface="Courier New" panose="02070309020205020404" pitchFamily="49" charset="0"/>
              </a:rPr>
              <a:t>goal</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goals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execution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executions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plugin</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plugins</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    &lt;/</a:t>
            </a:r>
            <a:r>
              <a:rPr lang="en-US" altLang="en-US" sz="550" b="1" dirty="0">
                <a:solidFill>
                  <a:srgbClr val="000080"/>
                </a:solidFill>
                <a:latin typeface="Courier New" panose="02070309020205020404" pitchFamily="49" charset="0"/>
                <a:cs typeface="Courier New" panose="02070309020205020404" pitchFamily="49" charset="0"/>
              </a:rPr>
              <a:t>build</a:t>
            </a:r>
            <a:r>
              <a:rPr lang="en-US" altLang="en-US" sz="550" dirty="0">
                <a:solidFill>
                  <a:srgbClr val="000000"/>
                </a:solidFill>
                <a:latin typeface="Courier New" panose="02070309020205020404" pitchFamily="49" charset="0"/>
                <a:cs typeface="Courier New" panose="02070309020205020404" pitchFamily="49" charset="0"/>
              </a:rPr>
              <a:t>&gt;</a:t>
            </a:r>
            <a:br>
              <a:rPr lang="en-US" altLang="en-US" sz="550" dirty="0">
                <a:solidFill>
                  <a:srgbClr val="000000"/>
                </a:solidFill>
                <a:latin typeface="Courier New" panose="02070309020205020404" pitchFamily="49" charset="0"/>
                <a:cs typeface="Courier New" panose="02070309020205020404" pitchFamily="49" charset="0"/>
              </a:rPr>
            </a:br>
            <a:r>
              <a:rPr lang="en-US" altLang="en-US" sz="550" dirty="0">
                <a:solidFill>
                  <a:srgbClr val="000000"/>
                </a:solidFill>
                <a:latin typeface="Courier New" panose="02070309020205020404" pitchFamily="49" charset="0"/>
                <a:cs typeface="Courier New" panose="02070309020205020404" pitchFamily="49" charset="0"/>
              </a:rPr>
              <a:t>&lt;/</a:t>
            </a:r>
            <a:r>
              <a:rPr lang="en-US" altLang="en-US" sz="550" b="1" dirty="0">
                <a:solidFill>
                  <a:srgbClr val="000080"/>
                </a:solidFill>
                <a:latin typeface="Courier New" panose="02070309020205020404" pitchFamily="49" charset="0"/>
                <a:cs typeface="Courier New" panose="02070309020205020404" pitchFamily="49" charset="0"/>
              </a:rPr>
              <a:t>project</a:t>
            </a:r>
            <a:r>
              <a:rPr lang="en-US" altLang="en-US" sz="550" dirty="0">
                <a:solidFill>
                  <a:srgbClr val="000000"/>
                </a:solidFill>
                <a:latin typeface="Courier New" panose="02070309020205020404" pitchFamily="49" charset="0"/>
                <a:cs typeface="Courier New" panose="02070309020205020404" pitchFamily="49" charset="0"/>
              </a:rPr>
              <a:t>&gt;</a:t>
            </a:r>
            <a:endParaRPr lang="en-US" altLang="en-US" sz="550" dirty="0">
              <a:latin typeface="Arial" panose="020B0604020202020204" pitchFamily="34" charset="0"/>
            </a:endParaRPr>
          </a:p>
        </p:txBody>
      </p:sp>
      <p:sp>
        <p:nvSpPr>
          <p:cNvPr id="10" name="Rectangle 1">
            <a:extLst>
              <a:ext uri="{FF2B5EF4-FFF2-40B4-BE49-F238E27FC236}">
                <a16:creationId xmlns:a16="http://schemas.microsoft.com/office/drawing/2014/main" id="{02CDF08B-4621-4F5C-B308-E7B825B754D0}"/>
              </a:ext>
            </a:extLst>
          </p:cNvPr>
          <p:cNvSpPr>
            <a:spLocks noChangeArrowheads="1"/>
          </p:cNvSpPr>
          <p:nvPr/>
        </p:nvSpPr>
        <p:spPr bwMode="auto">
          <a:xfrm>
            <a:off x="2564405" y="764181"/>
            <a:ext cx="814734" cy="200055"/>
          </a:xfrm>
          <a:prstGeom prst="rect">
            <a:avLst/>
          </a:prstGeom>
          <a:solidFill>
            <a:schemeClr val="tx1">
              <a:lumMod val="90000"/>
              <a:lumOff val="10000"/>
            </a:schemeClr>
          </a:solidFill>
          <a:ln w="25400">
            <a:solidFill>
              <a:schemeClr val="bg2">
                <a:lumMod val="9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dirty="0">
                <a:solidFill>
                  <a:schemeClr val="bg1">
                    <a:lumMod val="95000"/>
                  </a:schemeClr>
                </a:solidFill>
                <a:latin typeface="Arial" panose="020B0604020202020204" pitchFamily="34" charset="0"/>
              </a:rPr>
              <a:t>&gt; </a:t>
            </a:r>
            <a:r>
              <a:rPr lang="en-US" altLang="en-US" sz="700" dirty="0" err="1">
                <a:solidFill>
                  <a:schemeClr val="bg1">
                    <a:lumMod val="95000"/>
                  </a:schemeClr>
                </a:solidFill>
                <a:latin typeface="Arial" panose="020B0604020202020204" pitchFamily="34" charset="0"/>
              </a:rPr>
              <a:t>sbt</a:t>
            </a:r>
            <a:r>
              <a:rPr lang="en-US" altLang="en-US" sz="700" dirty="0">
                <a:solidFill>
                  <a:schemeClr val="bg1">
                    <a:lumMod val="95000"/>
                  </a:schemeClr>
                </a:solidFill>
                <a:latin typeface="Arial" panose="020B0604020202020204" pitchFamily="34" charset="0"/>
              </a:rPr>
              <a:t> package</a:t>
            </a:r>
          </a:p>
        </p:txBody>
      </p:sp>
      <p:sp>
        <p:nvSpPr>
          <p:cNvPr id="11" name="Rectangle 1">
            <a:extLst>
              <a:ext uri="{FF2B5EF4-FFF2-40B4-BE49-F238E27FC236}">
                <a16:creationId xmlns:a16="http://schemas.microsoft.com/office/drawing/2014/main" id="{C0327D92-DD11-4974-B268-241186681613}"/>
              </a:ext>
            </a:extLst>
          </p:cNvPr>
          <p:cNvSpPr>
            <a:spLocks noChangeArrowheads="1"/>
          </p:cNvSpPr>
          <p:nvPr/>
        </p:nvSpPr>
        <p:spPr bwMode="auto">
          <a:xfrm>
            <a:off x="3757266" y="2637975"/>
            <a:ext cx="814734" cy="200055"/>
          </a:xfrm>
          <a:prstGeom prst="rect">
            <a:avLst/>
          </a:prstGeom>
          <a:solidFill>
            <a:schemeClr val="tx1">
              <a:lumMod val="90000"/>
              <a:lumOff val="10000"/>
            </a:schemeClr>
          </a:solidFill>
          <a:ln w="25400">
            <a:solidFill>
              <a:schemeClr val="bg2">
                <a:lumMod val="9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dirty="0">
                <a:solidFill>
                  <a:schemeClr val="tx1">
                    <a:lumMod val="10000"/>
                    <a:lumOff val="90000"/>
                  </a:schemeClr>
                </a:solidFill>
                <a:latin typeface="Arial" panose="020B0604020202020204" pitchFamily="34" charset="0"/>
              </a:rPr>
              <a:t>&gt; </a:t>
            </a:r>
            <a:r>
              <a:rPr lang="en-US" altLang="en-US" sz="700" dirty="0" err="1">
                <a:solidFill>
                  <a:schemeClr val="tx1">
                    <a:lumMod val="10000"/>
                    <a:lumOff val="90000"/>
                  </a:schemeClr>
                </a:solidFill>
                <a:latin typeface="Arial" panose="020B0604020202020204" pitchFamily="34" charset="0"/>
              </a:rPr>
              <a:t>gradle</a:t>
            </a:r>
            <a:r>
              <a:rPr lang="en-US" altLang="en-US" sz="700" dirty="0">
                <a:solidFill>
                  <a:schemeClr val="tx1">
                    <a:lumMod val="10000"/>
                    <a:lumOff val="90000"/>
                  </a:schemeClr>
                </a:solidFill>
                <a:latin typeface="Arial" panose="020B0604020202020204" pitchFamily="34" charset="0"/>
              </a:rPr>
              <a:t> jar</a:t>
            </a:r>
          </a:p>
        </p:txBody>
      </p:sp>
      <p:sp>
        <p:nvSpPr>
          <p:cNvPr id="12" name="Rectangle 1">
            <a:extLst>
              <a:ext uri="{FF2B5EF4-FFF2-40B4-BE49-F238E27FC236}">
                <a16:creationId xmlns:a16="http://schemas.microsoft.com/office/drawing/2014/main" id="{6718592D-2B05-4C99-A4E8-27EA6AFA3DC6}"/>
              </a:ext>
            </a:extLst>
          </p:cNvPr>
          <p:cNvSpPr>
            <a:spLocks noChangeArrowheads="1"/>
          </p:cNvSpPr>
          <p:nvPr/>
        </p:nvSpPr>
        <p:spPr bwMode="auto">
          <a:xfrm>
            <a:off x="7968902" y="764180"/>
            <a:ext cx="814734" cy="200055"/>
          </a:xfrm>
          <a:prstGeom prst="rect">
            <a:avLst/>
          </a:prstGeom>
          <a:solidFill>
            <a:schemeClr val="tx1">
              <a:lumMod val="90000"/>
              <a:lumOff val="10000"/>
            </a:schemeClr>
          </a:solidFill>
          <a:ln w="25400">
            <a:solidFill>
              <a:schemeClr val="bg2">
                <a:lumMod val="90000"/>
              </a:schemeClr>
            </a:solidFill>
            <a:miter lim="800000"/>
            <a:headEnd/>
            <a:tailEnd/>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dirty="0">
                <a:solidFill>
                  <a:schemeClr val="tx1">
                    <a:lumMod val="10000"/>
                    <a:lumOff val="90000"/>
                  </a:schemeClr>
                </a:solidFill>
                <a:latin typeface="Arial" panose="020B0604020202020204" pitchFamily="34" charset="0"/>
              </a:rPr>
              <a:t>&gt; </a:t>
            </a:r>
            <a:r>
              <a:rPr lang="en-US" altLang="en-US" sz="700" dirty="0" err="1">
                <a:solidFill>
                  <a:schemeClr val="tx1">
                    <a:lumMod val="10000"/>
                    <a:lumOff val="90000"/>
                  </a:schemeClr>
                </a:solidFill>
                <a:latin typeface="Arial" panose="020B0604020202020204" pitchFamily="34" charset="0"/>
              </a:rPr>
              <a:t>mvn</a:t>
            </a:r>
            <a:r>
              <a:rPr lang="en-US" altLang="en-US" sz="700" dirty="0">
                <a:solidFill>
                  <a:schemeClr val="tx1">
                    <a:lumMod val="10000"/>
                    <a:lumOff val="90000"/>
                  </a:schemeClr>
                </a:solidFill>
                <a:latin typeface="Arial" panose="020B0604020202020204" pitchFamily="34" charset="0"/>
              </a:rPr>
              <a:t> package</a:t>
            </a:r>
          </a:p>
        </p:txBody>
      </p:sp>
    </p:spTree>
    <p:extLst>
      <p:ext uri="{BB962C8B-B14F-4D97-AF65-F5344CB8AC3E}">
        <p14:creationId xmlns:p14="http://schemas.microsoft.com/office/powerpoint/2010/main" val="38635255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Running Master in Standalone Mode</a:t>
            </a:r>
          </a:p>
        </p:txBody>
      </p:sp>
      <p:sp>
        <p:nvSpPr>
          <p:cNvPr id="5" name="Slide Number Placeholder 4"/>
          <p:cNvSpPr>
            <a:spLocks noGrp="1"/>
          </p:cNvSpPr>
          <p:nvPr>
            <p:ph type="sldNum" sz="quarter" idx="4"/>
          </p:nvPr>
        </p:nvSpPr>
        <p:spPr/>
        <p:txBody>
          <a:bodyPr/>
          <a:lstStyle/>
          <a:p>
            <a:fld id="{3A707DD9-E92B-45E8-BE0A-E6B2EDF345EB}" type="slidenum">
              <a:rPr lang="en-US" smtClean="0"/>
              <a:pPr/>
              <a:t>54</a:t>
            </a:fld>
            <a:endParaRPr lang="en-US" dirty="0"/>
          </a:p>
        </p:txBody>
      </p:sp>
      <p:pic>
        <p:nvPicPr>
          <p:cNvPr id="8" name="Content Placeholder 7"/>
          <p:cNvPicPr>
            <a:picLocks noGrp="1" noChangeAspect="1"/>
          </p:cNvPicPr>
          <p:nvPr>
            <p:ph sz="quarter" idx="10"/>
          </p:nvPr>
        </p:nvPicPr>
        <p:blipFill>
          <a:blip r:embed="rId3"/>
          <a:stretch>
            <a:fillRect/>
          </a:stretch>
        </p:blipFill>
        <p:spPr>
          <a:xfrm>
            <a:off x="884479" y="1079500"/>
            <a:ext cx="7375042" cy="3397250"/>
          </a:xfrm>
          <a:prstGeom prst="rect">
            <a:avLst/>
          </a:prstGeom>
        </p:spPr>
      </p:pic>
      <p:sp>
        <p:nvSpPr>
          <p:cNvPr id="9" name="Rectangle 8"/>
          <p:cNvSpPr/>
          <p:nvPr/>
        </p:nvSpPr>
        <p:spPr>
          <a:xfrm>
            <a:off x="709785" y="1537548"/>
            <a:ext cx="7709469" cy="121920"/>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09785" y="2666664"/>
            <a:ext cx="7709469" cy="121920"/>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709784" y="2922887"/>
            <a:ext cx="7709469" cy="121920"/>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55699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Spark Standalone Web UI</a:t>
            </a:r>
          </a:p>
        </p:txBody>
      </p:sp>
      <p:sp>
        <p:nvSpPr>
          <p:cNvPr id="5" name="Slide Number Placeholder 4"/>
          <p:cNvSpPr>
            <a:spLocks noGrp="1"/>
          </p:cNvSpPr>
          <p:nvPr>
            <p:ph type="sldNum" sz="quarter" idx="4"/>
          </p:nvPr>
        </p:nvSpPr>
        <p:spPr/>
        <p:txBody>
          <a:bodyPr/>
          <a:lstStyle/>
          <a:p>
            <a:fld id="{3A707DD9-E92B-45E8-BE0A-E6B2EDF345EB}" type="slidenum">
              <a:rPr lang="en-US" smtClean="0"/>
              <a:pPr/>
              <a:t>55</a:t>
            </a:fld>
            <a:endParaRPr lang="en-US" dirty="0"/>
          </a:p>
        </p:txBody>
      </p:sp>
      <p:pic>
        <p:nvPicPr>
          <p:cNvPr id="8" name="Content Placeholder 4"/>
          <p:cNvPicPr>
            <a:picLocks noGrp="1" noChangeAspect="1"/>
          </p:cNvPicPr>
          <p:nvPr>
            <p:ph sz="quarter" idx="10"/>
          </p:nvPr>
        </p:nvPicPr>
        <p:blipFill>
          <a:blip r:embed="rId3"/>
          <a:stretch>
            <a:fillRect/>
          </a:stretch>
        </p:blipFill>
        <p:spPr>
          <a:xfrm>
            <a:off x="715741" y="1079500"/>
            <a:ext cx="7712518" cy="3397250"/>
          </a:xfrm>
          <a:prstGeom prst="rect">
            <a:avLst/>
          </a:prstGeom>
        </p:spPr>
      </p:pic>
      <p:sp>
        <p:nvSpPr>
          <p:cNvPr id="9" name="Rectangle 8"/>
          <p:cNvSpPr/>
          <p:nvPr/>
        </p:nvSpPr>
        <p:spPr>
          <a:xfrm>
            <a:off x="2703620" y="1403561"/>
            <a:ext cx="1753234" cy="208492"/>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6355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Running Worker in Standalone Mode</a:t>
            </a:r>
          </a:p>
        </p:txBody>
      </p:sp>
      <p:sp>
        <p:nvSpPr>
          <p:cNvPr id="5" name="Slide Number Placeholder 4"/>
          <p:cNvSpPr>
            <a:spLocks noGrp="1"/>
          </p:cNvSpPr>
          <p:nvPr>
            <p:ph type="sldNum" sz="quarter" idx="4"/>
          </p:nvPr>
        </p:nvSpPr>
        <p:spPr/>
        <p:txBody>
          <a:bodyPr/>
          <a:lstStyle/>
          <a:p>
            <a:fld id="{3A707DD9-E92B-45E8-BE0A-E6B2EDF345EB}" type="slidenum">
              <a:rPr lang="en-US" smtClean="0"/>
              <a:pPr/>
              <a:t>56</a:t>
            </a:fld>
            <a:endParaRPr lang="en-US" dirty="0"/>
          </a:p>
        </p:txBody>
      </p:sp>
      <p:pic>
        <p:nvPicPr>
          <p:cNvPr id="8" name="Content Placeholder 7"/>
          <p:cNvPicPr>
            <a:picLocks noGrp="1" noChangeAspect="1"/>
          </p:cNvPicPr>
          <p:nvPr>
            <p:ph sz="quarter" idx="10"/>
          </p:nvPr>
        </p:nvPicPr>
        <p:blipFill>
          <a:blip r:embed="rId3"/>
          <a:stretch>
            <a:fillRect/>
          </a:stretch>
        </p:blipFill>
        <p:spPr>
          <a:xfrm>
            <a:off x="884479" y="1079500"/>
            <a:ext cx="7375042" cy="3397250"/>
          </a:xfrm>
          <a:prstGeom prst="rect">
            <a:avLst/>
          </a:prstGeom>
        </p:spPr>
      </p:pic>
      <p:sp>
        <p:nvSpPr>
          <p:cNvPr id="9" name="Rectangle 8"/>
          <p:cNvSpPr/>
          <p:nvPr/>
        </p:nvSpPr>
        <p:spPr>
          <a:xfrm>
            <a:off x="709785" y="1537548"/>
            <a:ext cx="7709469" cy="121920"/>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709784" y="3438824"/>
            <a:ext cx="7709469" cy="121920"/>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06066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Spark Submit Standalone</a:t>
            </a:r>
          </a:p>
        </p:txBody>
      </p:sp>
      <p:sp>
        <p:nvSpPr>
          <p:cNvPr id="5" name="Slide Number Placeholder 4"/>
          <p:cNvSpPr>
            <a:spLocks noGrp="1"/>
          </p:cNvSpPr>
          <p:nvPr>
            <p:ph type="sldNum" sz="quarter" idx="4"/>
          </p:nvPr>
        </p:nvSpPr>
        <p:spPr/>
        <p:txBody>
          <a:bodyPr/>
          <a:lstStyle/>
          <a:p>
            <a:fld id="{3A707DD9-E92B-45E8-BE0A-E6B2EDF345EB}" type="slidenum">
              <a:rPr lang="en-US" smtClean="0"/>
              <a:pPr/>
              <a:t>57</a:t>
            </a:fld>
            <a:endParaRPr lang="en-US" dirty="0"/>
          </a:p>
        </p:txBody>
      </p:sp>
      <p:pic>
        <p:nvPicPr>
          <p:cNvPr id="9" name="Content Placeholder 3"/>
          <p:cNvPicPr>
            <a:picLocks noGrp="1" noChangeAspect="1"/>
          </p:cNvPicPr>
          <p:nvPr>
            <p:ph sz="quarter" idx="10"/>
          </p:nvPr>
        </p:nvPicPr>
        <p:blipFill>
          <a:blip r:embed="rId3"/>
          <a:stretch>
            <a:fillRect/>
          </a:stretch>
        </p:blipFill>
        <p:spPr>
          <a:xfrm>
            <a:off x="715741" y="1079500"/>
            <a:ext cx="7712518" cy="3397250"/>
          </a:xfrm>
          <a:prstGeom prst="rect">
            <a:avLst/>
          </a:prstGeom>
        </p:spPr>
      </p:pic>
      <p:sp>
        <p:nvSpPr>
          <p:cNvPr id="10" name="Rectangle 9"/>
          <p:cNvSpPr/>
          <p:nvPr/>
        </p:nvSpPr>
        <p:spPr>
          <a:xfrm>
            <a:off x="812800" y="3100070"/>
            <a:ext cx="7525173" cy="212090"/>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34153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Submitting Spark Driver</a:t>
            </a:r>
          </a:p>
        </p:txBody>
      </p:sp>
      <p:sp>
        <p:nvSpPr>
          <p:cNvPr id="5" name="Slide Number Placeholder 4"/>
          <p:cNvSpPr>
            <a:spLocks noGrp="1"/>
          </p:cNvSpPr>
          <p:nvPr>
            <p:ph type="sldNum" sz="quarter" idx="4"/>
          </p:nvPr>
        </p:nvSpPr>
        <p:spPr/>
        <p:txBody>
          <a:bodyPr/>
          <a:lstStyle/>
          <a:p>
            <a:fld id="{3A707DD9-E92B-45E8-BE0A-E6B2EDF345EB}" type="slidenum">
              <a:rPr lang="en-US" smtClean="0"/>
              <a:pPr/>
              <a:t>58</a:t>
            </a:fld>
            <a:endParaRPr lang="en-US" dirty="0"/>
          </a:p>
        </p:txBody>
      </p:sp>
      <p:pic>
        <p:nvPicPr>
          <p:cNvPr id="8" name="Content Placeholder 7"/>
          <p:cNvPicPr>
            <a:picLocks noGrp="1" noChangeAspect="1"/>
          </p:cNvPicPr>
          <p:nvPr>
            <p:ph sz="quarter" idx="10"/>
          </p:nvPr>
        </p:nvPicPr>
        <p:blipFill>
          <a:blip r:embed="rId3"/>
          <a:stretch>
            <a:fillRect/>
          </a:stretch>
        </p:blipFill>
        <p:spPr>
          <a:xfrm>
            <a:off x="884479" y="1079500"/>
            <a:ext cx="7375042" cy="3397250"/>
          </a:xfrm>
          <a:prstGeom prst="rect">
            <a:avLst/>
          </a:prstGeom>
        </p:spPr>
      </p:pic>
      <p:sp>
        <p:nvSpPr>
          <p:cNvPr id="10" name="Rectangle 9"/>
          <p:cNvSpPr/>
          <p:nvPr/>
        </p:nvSpPr>
        <p:spPr>
          <a:xfrm>
            <a:off x="709785" y="1537547"/>
            <a:ext cx="7709469" cy="636693"/>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36847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p:cNvPicPr>
            <a:picLocks noGrp="1" noChangeAspect="1"/>
          </p:cNvPicPr>
          <p:nvPr>
            <p:ph sz="quarter" idx="10"/>
          </p:nvPr>
        </p:nvPicPr>
        <p:blipFill>
          <a:blip r:embed="rId3"/>
          <a:stretch>
            <a:fillRect/>
          </a:stretch>
        </p:blipFill>
        <p:spPr>
          <a:xfrm>
            <a:off x="1703260" y="1079500"/>
            <a:ext cx="5737481" cy="3397250"/>
          </a:xfrm>
          <a:prstGeom prst="rect">
            <a:avLst/>
          </a:prstGeom>
        </p:spPr>
      </p:pic>
      <p:sp>
        <p:nvSpPr>
          <p:cNvPr id="6" name="Title 5"/>
          <p:cNvSpPr>
            <a:spLocks noGrp="1"/>
          </p:cNvSpPr>
          <p:nvPr>
            <p:ph type="title"/>
          </p:nvPr>
        </p:nvSpPr>
        <p:spPr/>
        <p:txBody>
          <a:bodyPr/>
          <a:lstStyle/>
          <a:p>
            <a:r>
              <a:rPr lang="en-US" dirty="0"/>
              <a:t>Driver Completed</a:t>
            </a:r>
          </a:p>
        </p:txBody>
      </p:sp>
      <p:sp>
        <p:nvSpPr>
          <p:cNvPr id="5" name="Slide Number Placeholder 4"/>
          <p:cNvSpPr>
            <a:spLocks noGrp="1"/>
          </p:cNvSpPr>
          <p:nvPr>
            <p:ph type="sldNum" sz="quarter" idx="4"/>
          </p:nvPr>
        </p:nvSpPr>
        <p:spPr/>
        <p:txBody>
          <a:bodyPr/>
          <a:lstStyle/>
          <a:p>
            <a:fld id="{3A707DD9-E92B-45E8-BE0A-E6B2EDF345EB}" type="slidenum">
              <a:rPr lang="en-US" smtClean="0"/>
              <a:pPr/>
              <a:t>59</a:t>
            </a:fld>
            <a:endParaRPr lang="en-US" dirty="0"/>
          </a:p>
        </p:txBody>
      </p:sp>
      <p:sp>
        <p:nvSpPr>
          <p:cNvPr id="9" name="Rectangle 8"/>
          <p:cNvSpPr/>
          <p:nvPr/>
        </p:nvSpPr>
        <p:spPr>
          <a:xfrm>
            <a:off x="1749214" y="4271432"/>
            <a:ext cx="5638827" cy="160868"/>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7986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Transformations</a:t>
            </a:r>
          </a:p>
        </p:txBody>
      </p:sp>
      <p:sp>
        <p:nvSpPr>
          <p:cNvPr id="3" name="Slide Number Placeholder 2"/>
          <p:cNvSpPr>
            <a:spLocks noGrp="1"/>
          </p:cNvSpPr>
          <p:nvPr>
            <p:ph type="sldNum" sz="quarter" idx="4"/>
          </p:nvPr>
        </p:nvSpPr>
        <p:spPr/>
        <p:txBody>
          <a:bodyPr/>
          <a:lstStyle/>
          <a:p>
            <a:fld id="{3A707DD9-E92B-45E8-BE0A-E6B2EDF345EB}" type="slidenum">
              <a:rPr lang="en-US" smtClean="0"/>
              <a:pPr/>
              <a:t>6</a:t>
            </a:fld>
            <a:endParaRPr lang="en-US" dirty="0"/>
          </a:p>
        </p:txBody>
      </p:sp>
      <p:pic>
        <p:nvPicPr>
          <p:cNvPr id="4" name="Picture 3"/>
          <p:cNvPicPr>
            <a:picLocks noChangeAspect="1"/>
          </p:cNvPicPr>
          <p:nvPr/>
        </p:nvPicPr>
        <p:blipFill>
          <a:blip r:embed="rId3">
            <a:duotone>
              <a:schemeClr val="accent5">
                <a:shade val="45000"/>
                <a:satMod val="135000"/>
              </a:schemeClr>
              <a:prstClr val="white"/>
            </a:duotone>
          </a:blip>
          <a:stretch>
            <a:fillRect/>
          </a:stretch>
        </p:blipFill>
        <p:spPr>
          <a:xfrm>
            <a:off x="2684957" y="2873171"/>
            <a:ext cx="1743104" cy="1743104"/>
          </a:xfrm>
          <a:prstGeom prst="rect">
            <a:avLst/>
          </a:prstGeom>
        </p:spPr>
      </p:pic>
      <p:pic>
        <p:nvPicPr>
          <p:cNvPr id="5" name="Picture 4"/>
          <p:cNvPicPr>
            <a:picLocks noChangeAspect="1"/>
          </p:cNvPicPr>
          <p:nvPr/>
        </p:nvPicPr>
        <p:blipFill>
          <a:blip r:embed="rId4">
            <a:duotone>
              <a:schemeClr val="accent5">
                <a:shade val="45000"/>
                <a:satMod val="135000"/>
              </a:schemeClr>
              <a:prstClr val="white"/>
            </a:duotone>
          </a:blip>
          <a:stretch>
            <a:fillRect/>
          </a:stretch>
        </p:blipFill>
        <p:spPr>
          <a:xfrm>
            <a:off x="638517" y="1079500"/>
            <a:ext cx="1743104" cy="1743104"/>
          </a:xfrm>
          <a:prstGeom prst="rect">
            <a:avLst/>
          </a:prstGeom>
        </p:spPr>
      </p:pic>
      <p:pic>
        <p:nvPicPr>
          <p:cNvPr id="6" name="Picture 5"/>
          <p:cNvPicPr>
            <a:picLocks noChangeAspect="1"/>
          </p:cNvPicPr>
          <p:nvPr/>
        </p:nvPicPr>
        <p:blipFill>
          <a:blip r:embed="rId5">
            <a:duotone>
              <a:schemeClr val="accent5">
                <a:shade val="45000"/>
                <a:satMod val="135000"/>
              </a:schemeClr>
              <a:prstClr val="white"/>
            </a:duotone>
          </a:blip>
          <a:stretch>
            <a:fillRect/>
          </a:stretch>
        </p:blipFill>
        <p:spPr>
          <a:xfrm>
            <a:off x="4942410" y="1073317"/>
            <a:ext cx="1743104" cy="1743104"/>
          </a:xfrm>
          <a:prstGeom prst="rect">
            <a:avLst/>
          </a:prstGeom>
        </p:spPr>
      </p:pic>
      <p:pic>
        <p:nvPicPr>
          <p:cNvPr id="7" name="Picture 6"/>
          <p:cNvPicPr>
            <a:picLocks noChangeAspect="1"/>
          </p:cNvPicPr>
          <p:nvPr/>
        </p:nvPicPr>
        <p:blipFill>
          <a:blip r:embed="rId6">
            <a:duotone>
              <a:schemeClr val="accent5">
                <a:shade val="45000"/>
                <a:satMod val="135000"/>
              </a:schemeClr>
              <a:prstClr val="white"/>
            </a:duotone>
          </a:blip>
          <a:stretch>
            <a:fillRect/>
          </a:stretch>
        </p:blipFill>
        <p:spPr>
          <a:xfrm>
            <a:off x="6949283" y="2873171"/>
            <a:ext cx="1743104" cy="1743104"/>
          </a:xfrm>
          <a:prstGeom prst="rect">
            <a:avLst/>
          </a:prstGeom>
        </p:spPr>
      </p:pic>
    </p:spTree>
    <p:extLst>
      <p:ext uri="{BB962C8B-B14F-4D97-AF65-F5344CB8AC3E}">
        <p14:creationId xmlns:p14="http://schemas.microsoft.com/office/powerpoint/2010/main" val="14257105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Submitting Spark Application</a:t>
            </a:r>
          </a:p>
        </p:txBody>
      </p:sp>
      <p:sp>
        <p:nvSpPr>
          <p:cNvPr id="5" name="Slide Number Placeholder 4"/>
          <p:cNvSpPr>
            <a:spLocks noGrp="1"/>
          </p:cNvSpPr>
          <p:nvPr>
            <p:ph type="sldNum" sz="quarter" idx="4"/>
          </p:nvPr>
        </p:nvSpPr>
        <p:spPr/>
        <p:txBody>
          <a:bodyPr/>
          <a:lstStyle/>
          <a:p>
            <a:fld id="{3A707DD9-E92B-45E8-BE0A-E6B2EDF345EB}" type="slidenum">
              <a:rPr lang="en-US" smtClean="0"/>
              <a:pPr/>
              <a:t>60</a:t>
            </a:fld>
            <a:endParaRPr lang="en-US" dirty="0"/>
          </a:p>
        </p:txBody>
      </p:sp>
      <p:sp>
        <p:nvSpPr>
          <p:cNvPr id="7" name="Rectangle 1"/>
          <p:cNvSpPr>
            <a:spLocks noChangeArrowheads="1"/>
          </p:cNvSpPr>
          <p:nvPr/>
        </p:nvSpPr>
        <p:spPr bwMode="auto">
          <a:xfrm>
            <a:off x="2951670" y="1431032"/>
            <a:ext cx="3345788" cy="2139047"/>
          </a:xfrm>
          <a:prstGeom prst="rect">
            <a:avLst/>
          </a:prstGeom>
          <a:solidFill>
            <a:schemeClr val="accent3">
              <a:lumMod val="20000"/>
              <a:lumOff val="80000"/>
            </a:schemeClr>
          </a:solidFill>
          <a:ln w="25400">
            <a:solidFill>
              <a:schemeClr val="bg2">
                <a:lumMod val="90000"/>
              </a:schemeClr>
            </a:solidFill>
            <a:miter lim="800000"/>
            <a:headEnd/>
            <a:tailEnd/>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rgbClr val="000080"/>
                </a:solidFill>
                <a:latin typeface="Courier New" panose="02070309020205020404" pitchFamily="49" charset="0"/>
                <a:cs typeface="Courier New" panose="02070309020205020404" pitchFamily="49" charset="0"/>
              </a:rPr>
              <a:t>package </a:t>
            </a:r>
            <a:r>
              <a:rPr lang="en-US" altLang="en-US" sz="700" dirty="0" err="1">
                <a:solidFill>
                  <a:srgbClr val="000000"/>
                </a:solidFill>
                <a:latin typeface="Courier New" panose="02070309020205020404" pitchFamily="49" charset="0"/>
                <a:cs typeface="Courier New" panose="02070309020205020404" pitchFamily="49" charset="0"/>
              </a:rPr>
              <a:t>com.epam.sample.spark</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import </a:t>
            </a:r>
            <a:r>
              <a:rPr lang="en-US" altLang="en-US" sz="700" dirty="0" err="1">
                <a:solidFill>
                  <a:srgbClr val="000000"/>
                </a:solidFill>
                <a:latin typeface="Courier New" panose="02070309020205020404" pitchFamily="49" charset="0"/>
                <a:cs typeface="Courier New" panose="02070309020205020404" pitchFamily="49" charset="0"/>
              </a:rPr>
              <a:t>org.apache.spark</a:t>
            </a:r>
            <a:r>
              <a:rPr lang="en-US" altLang="en-US" sz="700" dirty="0">
                <a:solidFill>
                  <a:srgbClr val="000000"/>
                </a:solidFill>
                <a:latin typeface="Courier New" panose="02070309020205020404" pitchFamily="49" charset="0"/>
                <a:cs typeface="Courier New" panose="02070309020205020404" pitchFamily="49" charset="0"/>
              </a:rPr>
              <a:t>.{SparkConf, </a:t>
            </a:r>
            <a:r>
              <a:rPr lang="en-US" altLang="en-US" sz="700" dirty="0" err="1">
                <a:solidFill>
                  <a:srgbClr val="000000"/>
                </a:solidFill>
                <a:latin typeface="Courier New" panose="02070309020205020404" pitchFamily="49" charset="0"/>
                <a:cs typeface="Courier New" panose="02070309020205020404" pitchFamily="49" charset="0"/>
              </a:rPr>
              <a:t>SparkContext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object </a:t>
            </a:r>
            <a:r>
              <a:rPr lang="en-US" altLang="en-US" sz="700" dirty="0" err="1">
                <a:solidFill>
                  <a:srgbClr val="000000"/>
                </a:solidFill>
                <a:latin typeface="Courier New" panose="02070309020205020404" pitchFamily="49" charset="0"/>
                <a:cs typeface="Courier New" panose="02070309020205020404" pitchFamily="49" charset="0"/>
              </a:rPr>
              <a:t>WordCount</a:t>
            </a: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def</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main(</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 Array[</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 Unit =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a:solidFill>
                  <a:srgbClr val="000000"/>
                </a:solidFill>
                <a:latin typeface="Courier New" panose="02070309020205020404" pitchFamily="49" charset="0"/>
                <a:cs typeface="Courier New" panose="02070309020205020404" pitchFamily="49" charset="0"/>
              </a:rPr>
              <a:t>conf = </a:t>
            </a:r>
            <a:r>
              <a:rPr lang="en-US" altLang="en-US" sz="700" b="1" dirty="0">
                <a:solidFill>
                  <a:srgbClr val="000080"/>
                </a:solidFill>
                <a:latin typeface="Courier New" panose="02070309020205020404" pitchFamily="49" charset="0"/>
                <a:cs typeface="Courier New" panose="02070309020205020404" pitchFamily="49" charset="0"/>
              </a:rPr>
              <a:t>new </a:t>
            </a:r>
            <a:r>
              <a:rPr lang="en-US" altLang="en-US" sz="700" dirty="0">
                <a:solidFill>
                  <a:srgbClr val="000000"/>
                </a:solidFill>
                <a:latin typeface="Courier New" panose="02070309020205020404" pitchFamily="49" charset="0"/>
                <a:cs typeface="Courier New" panose="02070309020205020404" pitchFamily="49" charset="0"/>
              </a:rPr>
              <a:t>SparkConf()</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.setAppName(</a:t>
            </a:r>
            <a:r>
              <a:rPr lang="en-US" altLang="en-US" sz="700" b="1" dirty="0">
                <a:solidFill>
                  <a:srgbClr val="008000"/>
                </a:solidFill>
                <a:latin typeface="Courier New" panose="02070309020205020404" pitchFamily="49" charset="0"/>
                <a:cs typeface="Courier New" panose="02070309020205020404" pitchFamily="49" charset="0"/>
              </a:rPr>
              <a:t>"Word Count"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.setMaster("local[*]")</a:t>
            </a:r>
            <a:br>
              <a:rPr lang="en-US" altLang="en-US" sz="700" i="1" dirty="0">
                <a:solidFill>
                  <a:srgbClr val="80808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err="1">
                <a:solidFill>
                  <a:srgbClr val="000000"/>
                </a:solidFill>
                <a:latin typeface="Courier New" panose="02070309020205020404" pitchFamily="49" charset="0"/>
                <a:cs typeface="Courier New" panose="02070309020205020404" pitchFamily="49" charset="0"/>
              </a:rPr>
              <a:t>sc</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new </a:t>
            </a:r>
            <a:r>
              <a:rPr lang="en-US" altLang="en-US" sz="700" dirty="0" err="1">
                <a:solidFill>
                  <a:srgbClr val="000000"/>
                </a:solidFill>
                <a:latin typeface="Courier New" panose="02070309020205020404" pitchFamily="49" charset="0"/>
                <a:cs typeface="Courier New" panose="02070309020205020404" pitchFamily="49" charset="0"/>
              </a:rPr>
              <a:t>SparkContext</a:t>
            </a:r>
            <a:r>
              <a:rPr lang="en-US" altLang="en-US" sz="700" dirty="0">
                <a:solidFill>
                  <a:srgbClr val="000000"/>
                </a:solidFill>
                <a:latin typeface="Courier New" panose="02070309020205020404" pitchFamily="49" charset="0"/>
                <a:cs typeface="Courier New" panose="02070309020205020404" pitchFamily="49" charset="0"/>
              </a:rPr>
              <a:t>(conf)</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err="1">
                <a:solidFill>
                  <a:srgbClr val="000000"/>
                </a:solidFill>
                <a:latin typeface="Courier New" panose="02070309020205020404" pitchFamily="49" charset="0"/>
                <a:cs typeface="Courier New" panose="02070309020205020404" pitchFamily="49" charset="0"/>
              </a:rPr>
              <a:t>textFile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dirty="0" err="1">
                <a:solidFill>
                  <a:srgbClr val="000000"/>
                </a:solidFill>
                <a:latin typeface="Courier New" panose="02070309020205020404" pitchFamily="49" charset="0"/>
                <a:cs typeface="Courier New" panose="02070309020205020404" pitchFamily="49" charset="0"/>
              </a:rPr>
              <a:t>sc.textFile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a:solidFill>
                  <a:srgbClr val="0000FF"/>
                </a:solidFill>
                <a:latin typeface="Courier New" panose="02070309020205020404" pitchFamily="49" charset="0"/>
                <a:cs typeface="Courier New" panose="02070309020205020404" pitchFamily="49" charset="0"/>
              </a:rPr>
              <a:t>0</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a:solidFill>
                  <a:srgbClr val="000000"/>
                </a:solidFill>
                <a:latin typeface="Courier New" panose="02070309020205020404" pitchFamily="49" charset="0"/>
                <a:cs typeface="Courier New" panose="02070309020205020404" pitchFamily="49" charset="0"/>
              </a:rPr>
              <a:t>counts = </a:t>
            </a:r>
            <a:r>
              <a:rPr lang="en-US" altLang="en-US" sz="700" dirty="0" err="1">
                <a:solidFill>
                  <a:srgbClr val="000000"/>
                </a:solidFill>
                <a:latin typeface="Courier New" panose="02070309020205020404" pitchFamily="49" charset="0"/>
                <a:cs typeface="Courier New" panose="02070309020205020404" pitchFamily="49" charset="0"/>
              </a:rPr>
              <a:t>textFile.flatMap</a:t>
            </a:r>
            <a:r>
              <a:rPr lang="en-US" altLang="en-US" sz="700" dirty="0">
                <a:solidFill>
                  <a:srgbClr val="000000"/>
                </a:solidFill>
                <a:latin typeface="Courier New" panose="02070309020205020404" pitchFamily="49" charset="0"/>
                <a:cs typeface="Courier New" panose="02070309020205020404" pitchFamily="49" charset="0"/>
              </a:rPr>
              <a:t>(line =&gt; </a:t>
            </a:r>
            <a:r>
              <a:rPr lang="en-US" altLang="en-US" sz="700" dirty="0" err="1">
                <a:solidFill>
                  <a:srgbClr val="000000"/>
                </a:solidFill>
                <a:latin typeface="Courier New" panose="02070309020205020404" pitchFamily="49" charset="0"/>
                <a:cs typeface="Courier New" panose="02070309020205020404" pitchFamily="49" charset="0"/>
              </a:rPr>
              <a:t>line.split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.map(word =&gt; (word, </a:t>
            </a:r>
            <a:r>
              <a:rPr lang="en-US" altLang="en-US" sz="700" dirty="0">
                <a:solidFill>
                  <a:srgbClr val="0000FF"/>
                </a:solidFill>
                <a:latin typeface="Courier New" panose="02070309020205020404" pitchFamily="49" charset="0"/>
                <a:cs typeface="Courier New" panose="02070309020205020404" pitchFamily="49" charset="0"/>
              </a:rPr>
              <a:t>1</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.reduceByKey(_ + _)</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counts.saveAsTextFile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a:solidFill>
                  <a:srgbClr val="0000FF"/>
                </a:solidFill>
                <a:latin typeface="Courier New" panose="02070309020205020404" pitchFamily="49" charset="0"/>
                <a:cs typeface="Courier New" panose="02070309020205020404" pitchFamily="49" charset="0"/>
              </a:rPr>
              <a:t>1</a:t>
            </a:r>
            <a:r>
              <a:rPr lang="en-US" altLang="en-US" sz="7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sz="7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sc.stop</a:t>
            </a: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700" dirty="0">
              <a:latin typeface="Arial" panose="020B0604020202020204" pitchFamily="34" charset="0"/>
            </a:endParaRPr>
          </a:p>
          <a:p>
            <a:pPr lvl="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700" dirty="0">
              <a:latin typeface="Arial" panose="020B0604020202020204" pitchFamily="34" charset="0"/>
            </a:endParaRPr>
          </a:p>
        </p:txBody>
      </p:sp>
      <p:sp>
        <p:nvSpPr>
          <p:cNvPr id="8" name="Rectangle 7"/>
          <p:cNvSpPr/>
          <p:nvPr/>
        </p:nvSpPr>
        <p:spPr>
          <a:xfrm>
            <a:off x="2871893" y="2347873"/>
            <a:ext cx="3501814" cy="104073"/>
          </a:xfrm>
          <a:prstGeom prst="rect">
            <a:avLst/>
          </a:prstGeom>
          <a:noFill/>
          <a:ln w="15875">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16788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Application Completed</a:t>
            </a:r>
          </a:p>
        </p:txBody>
      </p:sp>
      <p:sp>
        <p:nvSpPr>
          <p:cNvPr id="3" name="Slide Number Placeholder 2"/>
          <p:cNvSpPr>
            <a:spLocks noGrp="1"/>
          </p:cNvSpPr>
          <p:nvPr>
            <p:ph type="sldNum" sz="quarter" idx="4"/>
          </p:nvPr>
        </p:nvSpPr>
        <p:spPr/>
        <p:txBody>
          <a:bodyPr/>
          <a:lstStyle/>
          <a:p>
            <a:fld id="{3A707DD9-E92B-45E8-BE0A-E6B2EDF345EB}" type="slidenum">
              <a:rPr lang="en-US" smtClean="0"/>
              <a:pPr/>
              <a:t>61</a:t>
            </a:fld>
            <a:endParaRPr lang="en-US" dirty="0"/>
          </a:p>
        </p:txBody>
      </p:sp>
      <p:pic>
        <p:nvPicPr>
          <p:cNvPr id="6" name="Content Placeholder 5"/>
          <p:cNvPicPr>
            <a:picLocks noGrp="1" noChangeAspect="1"/>
          </p:cNvPicPr>
          <p:nvPr>
            <p:ph sz="quarter" idx="10"/>
          </p:nvPr>
        </p:nvPicPr>
        <p:blipFill>
          <a:blip r:embed="rId3"/>
          <a:stretch>
            <a:fillRect/>
          </a:stretch>
        </p:blipFill>
        <p:spPr>
          <a:xfrm>
            <a:off x="1879108" y="1079500"/>
            <a:ext cx="5385784" cy="3397250"/>
          </a:xfrm>
          <a:prstGeom prst="rect">
            <a:avLst/>
          </a:prstGeom>
        </p:spPr>
      </p:pic>
    </p:spTree>
    <p:extLst>
      <p:ext uri="{BB962C8B-B14F-4D97-AF65-F5344CB8AC3E}">
        <p14:creationId xmlns:p14="http://schemas.microsoft.com/office/powerpoint/2010/main" val="2561247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Slide Number Placeholder 6"/>
          <p:cNvSpPr>
            <a:spLocks noGrp="1"/>
          </p:cNvSpPr>
          <p:nvPr>
            <p:ph type="sldNum" sz="quarter" idx="4"/>
          </p:nvPr>
        </p:nvSpPr>
        <p:spPr/>
        <p:txBody>
          <a:bodyPr/>
          <a:lstStyle/>
          <a:p>
            <a:fld id="{3A707DD9-E92B-45E8-BE0A-E6B2EDF345EB}" type="slidenum">
              <a:rPr lang="en-US" smtClean="0"/>
              <a:pPr/>
              <a:t>62</a:t>
            </a:fld>
            <a:endParaRPr lang="en-US" dirty="0"/>
          </a:p>
        </p:txBody>
      </p:sp>
      <p:pic>
        <p:nvPicPr>
          <p:cNvPr id="4" name="Content Placeholder 3"/>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936848" y="1079500"/>
            <a:ext cx="7270305" cy="3397250"/>
          </a:xfrm>
        </p:spPr>
      </p:pic>
    </p:spTree>
    <p:extLst>
      <p:ext uri="{BB962C8B-B14F-4D97-AF65-F5344CB8AC3E}">
        <p14:creationId xmlns:p14="http://schemas.microsoft.com/office/powerpoint/2010/main" val="2222915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DA36-C573-4C55-9218-AE1AE133E4D1}"/>
              </a:ext>
            </a:extLst>
          </p:cNvPr>
          <p:cNvSpPr>
            <a:spLocks noGrp="1"/>
          </p:cNvSpPr>
          <p:nvPr>
            <p:ph type="title"/>
          </p:nvPr>
        </p:nvSpPr>
        <p:spPr>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lstStyle/>
          <a:p>
            <a:r>
              <a:rPr lang="en-US" sz="2000" dirty="0"/>
              <a:t>SPARK </a:t>
            </a:r>
            <a:r>
              <a:rPr lang="en-US" sz="2000" dirty="0" smtClean="0"/>
              <a:t>WEB UI</a:t>
            </a:r>
            <a:endParaRPr lang="en-US" sz="2000" dirty="0"/>
          </a:p>
        </p:txBody>
      </p:sp>
    </p:spTree>
    <p:extLst>
      <p:ext uri="{BB962C8B-B14F-4D97-AF65-F5344CB8AC3E}">
        <p14:creationId xmlns:p14="http://schemas.microsoft.com/office/powerpoint/2010/main" val="212593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Submitting Spark application</a:t>
            </a:r>
          </a:p>
        </p:txBody>
      </p:sp>
      <p:sp>
        <p:nvSpPr>
          <p:cNvPr id="7" name="Slide Number Placeholder 6"/>
          <p:cNvSpPr>
            <a:spLocks noGrp="1"/>
          </p:cNvSpPr>
          <p:nvPr>
            <p:ph type="sldNum" sz="quarter" idx="4"/>
          </p:nvPr>
        </p:nvSpPr>
        <p:spPr/>
        <p:txBody>
          <a:bodyPr/>
          <a:lstStyle/>
          <a:p>
            <a:fld id="{3A707DD9-E92B-45E8-BE0A-E6B2EDF345EB}" type="slidenum">
              <a:rPr lang="en-US" smtClean="0"/>
              <a:pPr/>
              <a:t>64</a:t>
            </a:fld>
            <a:endParaRPr lang="en-US" dirty="0"/>
          </a:p>
        </p:txBody>
      </p:sp>
      <p:sp>
        <p:nvSpPr>
          <p:cNvPr id="9" name="Rectangle 1"/>
          <p:cNvSpPr>
            <a:spLocks noChangeArrowheads="1"/>
          </p:cNvSpPr>
          <p:nvPr/>
        </p:nvSpPr>
        <p:spPr bwMode="auto">
          <a:xfrm>
            <a:off x="2774261" y="1422400"/>
            <a:ext cx="3345788" cy="2385268"/>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rgbClr val="000080"/>
                </a:solidFill>
                <a:latin typeface="Courier New" panose="02070309020205020404" pitchFamily="49" charset="0"/>
                <a:cs typeface="Courier New" panose="02070309020205020404" pitchFamily="49" charset="0"/>
              </a:rPr>
              <a:t>package </a:t>
            </a:r>
            <a:r>
              <a:rPr lang="en-US" altLang="en-US" sz="700" dirty="0" err="1">
                <a:solidFill>
                  <a:srgbClr val="000000"/>
                </a:solidFill>
                <a:latin typeface="Courier New" panose="02070309020205020404" pitchFamily="49" charset="0"/>
                <a:cs typeface="Courier New" panose="02070309020205020404" pitchFamily="49" charset="0"/>
              </a:rPr>
              <a:t>com.epam.sample.spark</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import </a:t>
            </a:r>
            <a:r>
              <a:rPr lang="en-US" altLang="en-US" sz="700" dirty="0" err="1">
                <a:solidFill>
                  <a:srgbClr val="000000"/>
                </a:solidFill>
                <a:latin typeface="Courier New" panose="02070309020205020404" pitchFamily="49" charset="0"/>
                <a:cs typeface="Courier New" panose="02070309020205020404" pitchFamily="49" charset="0"/>
              </a:rPr>
              <a:t>org.apache.spark</a:t>
            </a:r>
            <a:r>
              <a:rPr lang="en-US" altLang="en-US" sz="700" dirty="0">
                <a:solidFill>
                  <a:srgbClr val="000000"/>
                </a:solidFill>
                <a:latin typeface="Courier New" panose="02070309020205020404" pitchFamily="49" charset="0"/>
                <a:cs typeface="Courier New" panose="02070309020205020404" pitchFamily="49" charset="0"/>
              </a:rPr>
              <a:t>.{SparkConf, </a:t>
            </a:r>
            <a:r>
              <a:rPr lang="en-US" altLang="en-US" sz="700" dirty="0" err="1">
                <a:solidFill>
                  <a:srgbClr val="000000"/>
                </a:solidFill>
                <a:latin typeface="Courier New" panose="02070309020205020404" pitchFamily="49" charset="0"/>
                <a:cs typeface="Courier New" panose="02070309020205020404" pitchFamily="49" charset="0"/>
              </a:rPr>
              <a:t>SparkContext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object </a:t>
            </a:r>
            <a:r>
              <a:rPr lang="en-US" altLang="en-US" sz="700" dirty="0" err="1">
                <a:solidFill>
                  <a:srgbClr val="000000"/>
                </a:solidFill>
                <a:latin typeface="Courier New" panose="02070309020205020404" pitchFamily="49" charset="0"/>
                <a:cs typeface="Courier New" panose="02070309020205020404" pitchFamily="49" charset="0"/>
              </a:rPr>
              <a:t>WordCount</a:t>
            </a: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def</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main(</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 Array[</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 Unit =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a:solidFill>
                  <a:srgbClr val="000000"/>
                </a:solidFill>
                <a:latin typeface="Courier New" panose="02070309020205020404" pitchFamily="49" charset="0"/>
                <a:cs typeface="Courier New" panose="02070309020205020404" pitchFamily="49" charset="0"/>
              </a:rPr>
              <a:t>conf = </a:t>
            </a:r>
            <a:r>
              <a:rPr lang="en-US" altLang="en-US" sz="700" b="1" dirty="0">
                <a:solidFill>
                  <a:srgbClr val="000080"/>
                </a:solidFill>
                <a:latin typeface="Courier New" panose="02070309020205020404" pitchFamily="49" charset="0"/>
                <a:cs typeface="Courier New" panose="02070309020205020404" pitchFamily="49" charset="0"/>
              </a:rPr>
              <a:t>new </a:t>
            </a:r>
            <a:r>
              <a:rPr lang="en-US" altLang="en-US" sz="700" dirty="0">
                <a:solidFill>
                  <a:srgbClr val="000000"/>
                </a:solidFill>
                <a:latin typeface="Courier New" panose="02070309020205020404" pitchFamily="49" charset="0"/>
                <a:cs typeface="Courier New" panose="02070309020205020404" pitchFamily="49" charset="0"/>
              </a:rPr>
              <a:t>SparkConf()</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.setAppName(</a:t>
            </a:r>
            <a:r>
              <a:rPr lang="en-US" altLang="en-US" sz="700" b="1" dirty="0">
                <a:solidFill>
                  <a:srgbClr val="008000"/>
                </a:solidFill>
                <a:latin typeface="Courier New" panose="02070309020205020404" pitchFamily="49" charset="0"/>
                <a:cs typeface="Courier New" panose="02070309020205020404" pitchFamily="49" charset="0"/>
              </a:rPr>
              <a:t>"Word Count"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.setMaster("local[*]")</a:t>
            </a:r>
            <a:br>
              <a:rPr lang="en-US" altLang="en-US" sz="700" i="1" dirty="0">
                <a:solidFill>
                  <a:srgbClr val="80808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err="1">
                <a:solidFill>
                  <a:srgbClr val="000000"/>
                </a:solidFill>
                <a:latin typeface="Courier New" panose="02070309020205020404" pitchFamily="49" charset="0"/>
                <a:cs typeface="Courier New" panose="02070309020205020404" pitchFamily="49" charset="0"/>
              </a:rPr>
              <a:t>sc</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new </a:t>
            </a:r>
            <a:r>
              <a:rPr lang="en-US" altLang="en-US" sz="700" dirty="0" err="1">
                <a:solidFill>
                  <a:srgbClr val="000000"/>
                </a:solidFill>
                <a:latin typeface="Courier New" panose="02070309020205020404" pitchFamily="49" charset="0"/>
                <a:cs typeface="Courier New" panose="02070309020205020404" pitchFamily="49" charset="0"/>
              </a:rPr>
              <a:t>SparkContext</a:t>
            </a:r>
            <a:r>
              <a:rPr lang="en-US" altLang="en-US" sz="700" dirty="0">
                <a:solidFill>
                  <a:srgbClr val="000000"/>
                </a:solidFill>
                <a:latin typeface="Courier New" panose="02070309020205020404" pitchFamily="49" charset="0"/>
                <a:cs typeface="Courier New" panose="02070309020205020404" pitchFamily="49" charset="0"/>
              </a:rPr>
              <a:t>(conf)</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err="1">
                <a:solidFill>
                  <a:srgbClr val="000000"/>
                </a:solidFill>
                <a:latin typeface="Courier New" panose="02070309020205020404" pitchFamily="49" charset="0"/>
                <a:cs typeface="Courier New" panose="02070309020205020404" pitchFamily="49" charset="0"/>
              </a:rPr>
              <a:t>textFile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dirty="0" err="1">
                <a:solidFill>
                  <a:srgbClr val="000000"/>
                </a:solidFill>
                <a:latin typeface="Courier New" panose="02070309020205020404" pitchFamily="49" charset="0"/>
                <a:cs typeface="Courier New" panose="02070309020205020404" pitchFamily="49" charset="0"/>
              </a:rPr>
              <a:t>sc.textFile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a:solidFill>
                  <a:srgbClr val="0000FF"/>
                </a:solidFill>
                <a:latin typeface="Courier New" panose="02070309020205020404" pitchFamily="49" charset="0"/>
                <a:cs typeface="Courier New" panose="02070309020205020404" pitchFamily="49" charset="0"/>
              </a:rPr>
              <a:t>0</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a:solidFill>
                  <a:srgbClr val="000000"/>
                </a:solidFill>
                <a:latin typeface="Courier New" panose="02070309020205020404" pitchFamily="49" charset="0"/>
                <a:cs typeface="Courier New" panose="02070309020205020404" pitchFamily="49" charset="0"/>
              </a:rPr>
              <a:t>counts = </a:t>
            </a:r>
            <a:r>
              <a:rPr lang="en-US" altLang="en-US" sz="700" dirty="0" err="1">
                <a:solidFill>
                  <a:srgbClr val="000000"/>
                </a:solidFill>
                <a:latin typeface="Courier New" panose="02070309020205020404" pitchFamily="49" charset="0"/>
                <a:cs typeface="Courier New" panose="02070309020205020404" pitchFamily="49" charset="0"/>
              </a:rPr>
              <a:t>textFile.flatMap</a:t>
            </a:r>
            <a:r>
              <a:rPr lang="en-US" altLang="en-US" sz="700" dirty="0">
                <a:solidFill>
                  <a:srgbClr val="000000"/>
                </a:solidFill>
                <a:latin typeface="Courier New" panose="02070309020205020404" pitchFamily="49" charset="0"/>
                <a:cs typeface="Courier New" panose="02070309020205020404" pitchFamily="49" charset="0"/>
              </a:rPr>
              <a:t>(line =&gt; </a:t>
            </a:r>
            <a:r>
              <a:rPr lang="en-US" altLang="en-US" sz="700" dirty="0" err="1">
                <a:solidFill>
                  <a:srgbClr val="000000"/>
                </a:solidFill>
                <a:latin typeface="Courier New" panose="02070309020205020404" pitchFamily="49" charset="0"/>
                <a:cs typeface="Courier New" panose="02070309020205020404" pitchFamily="49" charset="0"/>
              </a:rPr>
              <a:t>line.split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.map(word =&gt; (word, </a:t>
            </a:r>
            <a:r>
              <a:rPr lang="en-US" altLang="en-US" sz="700" dirty="0">
                <a:solidFill>
                  <a:srgbClr val="0000FF"/>
                </a:solidFill>
                <a:latin typeface="Courier New" panose="02070309020205020404" pitchFamily="49" charset="0"/>
                <a:cs typeface="Courier New" panose="02070309020205020404" pitchFamily="49" charset="0"/>
              </a:rPr>
              <a:t>1</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.reduceByKey(_ + _)</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counts.saveAsTextFile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a:solidFill>
                  <a:srgbClr val="0000FF"/>
                </a:solidFill>
                <a:latin typeface="Courier New" panose="02070309020205020404" pitchFamily="49" charset="0"/>
                <a:cs typeface="Courier New" panose="02070309020205020404" pitchFamily="49" charset="0"/>
              </a:rPr>
              <a:t>1</a:t>
            </a:r>
            <a:r>
              <a:rPr lang="en-US" altLang="en-US" sz="7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sz="7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Thread.</a:t>
            </a:r>
            <a:r>
              <a:rPr lang="en-US" altLang="en-US" sz="700" i="1" dirty="0" err="1">
                <a:solidFill>
                  <a:srgbClr val="000000"/>
                </a:solidFill>
                <a:latin typeface="Courier New" panose="02070309020205020404" pitchFamily="49" charset="0"/>
                <a:cs typeface="Courier New" panose="02070309020205020404" pitchFamily="49" charset="0"/>
              </a:rPr>
              <a:t>sleep</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a:solidFill>
                  <a:srgbClr val="0000FF"/>
                </a:solidFill>
                <a:latin typeface="Courier New" panose="02070309020205020404" pitchFamily="49" charset="0"/>
                <a:cs typeface="Courier New" panose="02070309020205020404" pitchFamily="49" charset="0"/>
              </a:rPr>
              <a:t>10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a:solidFill>
                  <a:srgbClr val="0000FF"/>
                </a:solidFill>
                <a:latin typeface="Courier New" panose="02070309020205020404" pitchFamily="49" charset="0"/>
                <a:cs typeface="Courier New" panose="02070309020205020404" pitchFamily="49" charset="0"/>
              </a:rPr>
              <a:t>60 </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a:solidFill>
                  <a:srgbClr val="0000FF"/>
                </a:solidFill>
                <a:latin typeface="Courier New" panose="02070309020205020404" pitchFamily="49" charset="0"/>
                <a:cs typeface="Courier New" panose="02070309020205020404" pitchFamily="49" charset="0"/>
              </a:rPr>
              <a:t>1000</a:t>
            </a: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i="1" dirty="0">
                <a:solidFill>
                  <a:srgbClr val="808080"/>
                </a:solidFill>
                <a:latin typeface="Courier New" panose="02070309020205020404" pitchFamily="49" charset="0"/>
                <a:cs typeface="Courier New" panose="02070309020205020404" pitchFamily="49" charset="0"/>
              </a:rPr>
              <a:t>// 10 minutes</a:t>
            </a:r>
            <a:endParaRPr lang="en-US" altLang="en-US" sz="7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endParaRPr lang="en-US" altLang="en-US" sz="7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sc.stop</a:t>
            </a: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1100" dirty="0">
              <a:latin typeface="Arial" panose="020B0604020202020204" pitchFamily="34" charset="0"/>
            </a:endParaRPr>
          </a:p>
          <a:p>
            <a:pPr lvl="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1100" dirty="0">
              <a:latin typeface="Arial" panose="020B0604020202020204" pitchFamily="34" charset="0"/>
            </a:endParaRPr>
          </a:p>
        </p:txBody>
      </p:sp>
      <p:sp>
        <p:nvSpPr>
          <p:cNvPr id="10" name="Rectangle 9"/>
          <p:cNvSpPr/>
          <p:nvPr/>
        </p:nvSpPr>
        <p:spPr>
          <a:xfrm>
            <a:off x="2583983" y="3166500"/>
            <a:ext cx="3707141" cy="171450"/>
          </a:xfrm>
          <a:prstGeom prst="rect">
            <a:avLst/>
          </a:prstGeom>
          <a:no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7340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application </a:t>
            </a:r>
            <a:r>
              <a:rPr lang="en-US" dirty="0" err="1"/>
              <a:t>WebUI</a:t>
            </a:r>
            <a:endParaRPr lang="en-US" dirty="0"/>
          </a:p>
        </p:txBody>
      </p:sp>
      <p:sp>
        <p:nvSpPr>
          <p:cNvPr id="3" name="Slide Number Placeholder 2"/>
          <p:cNvSpPr>
            <a:spLocks noGrp="1"/>
          </p:cNvSpPr>
          <p:nvPr>
            <p:ph type="sldNum" sz="quarter" idx="4"/>
          </p:nvPr>
        </p:nvSpPr>
        <p:spPr/>
        <p:txBody>
          <a:bodyPr/>
          <a:lstStyle/>
          <a:p>
            <a:fld id="{3A707DD9-E92B-45E8-BE0A-E6B2EDF345EB}" type="slidenum">
              <a:rPr lang="en-US" smtClean="0"/>
              <a:pPr/>
              <a:t>65</a:t>
            </a:fld>
            <a:endParaRPr lang="en-US" dirty="0"/>
          </a:p>
        </p:txBody>
      </p:sp>
      <p:pic>
        <p:nvPicPr>
          <p:cNvPr id="4" name="Content Placeholder 8"/>
          <p:cNvPicPr>
            <a:picLocks noChangeAspect="1"/>
          </p:cNvPicPr>
          <p:nvPr/>
        </p:nvPicPr>
        <p:blipFill rotWithShape="1">
          <a:blip r:embed="rId3"/>
          <a:srcRect b="32131"/>
          <a:stretch/>
        </p:blipFill>
        <p:spPr>
          <a:xfrm>
            <a:off x="1015115" y="984479"/>
            <a:ext cx="7113771" cy="1983949"/>
          </a:xfrm>
          <a:prstGeom prst="rect">
            <a:avLst/>
          </a:prstGeom>
        </p:spPr>
      </p:pic>
      <p:pic>
        <p:nvPicPr>
          <p:cNvPr id="5" name="Picture 4"/>
          <p:cNvPicPr>
            <a:picLocks noChangeAspect="1"/>
          </p:cNvPicPr>
          <p:nvPr/>
        </p:nvPicPr>
        <p:blipFill>
          <a:blip r:embed="rId4"/>
          <a:stretch>
            <a:fillRect/>
          </a:stretch>
        </p:blipFill>
        <p:spPr>
          <a:xfrm>
            <a:off x="1015115" y="3142471"/>
            <a:ext cx="7113771" cy="1510125"/>
          </a:xfrm>
          <a:prstGeom prst="rect">
            <a:avLst/>
          </a:prstGeom>
        </p:spPr>
      </p:pic>
      <p:sp>
        <p:nvSpPr>
          <p:cNvPr id="6" name="Rectangle 5">
            <a:extLst>
              <a:ext uri="{FF2B5EF4-FFF2-40B4-BE49-F238E27FC236}">
                <a16:creationId xmlns:a16="http://schemas.microsoft.com/office/drawing/2014/main" id="{F0AA6512-B692-41AA-872F-323BCD6363A6}"/>
              </a:ext>
            </a:extLst>
          </p:cNvPr>
          <p:cNvSpPr/>
          <p:nvPr/>
        </p:nvSpPr>
        <p:spPr>
          <a:xfrm>
            <a:off x="931985" y="905608"/>
            <a:ext cx="7385538" cy="2062820"/>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12549F8-0D0F-4EBA-994D-3361ABE83198}"/>
              </a:ext>
            </a:extLst>
          </p:cNvPr>
          <p:cNvSpPr/>
          <p:nvPr/>
        </p:nvSpPr>
        <p:spPr>
          <a:xfrm>
            <a:off x="931985" y="3071667"/>
            <a:ext cx="7385538" cy="1649802"/>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0994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 event timeline</a:t>
            </a:r>
          </a:p>
        </p:txBody>
      </p:sp>
      <p:sp>
        <p:nvSpPr>
          <p:cNvPr id="3" name="Slide Number Placeholder 2"/>
          <p:cNvSpPr>
            <a:spLocks noGrp="1"/>
          </p:cNvSpPr>
          <p:nvPr>
            <p:ph type="sldNum" sz="quarter" idx="4"/>
          </p:nvPr>
        </p:nvSpPr>
        <p:spPr/>
        <p:txBody>
          <a:bodyPr/>
          <a:lstStyle/>
          <a:p>
            <a:fld id="{3A707DD9-E92B-45E8-BE0A-E6B2EDF345EB}" type="slidenum">
              <a:rPr lang="en-US" smtClean="0"/>
              <a:pPr/>
              <a:t>66</a:t>
            </a:fld>
            <a:endParaRPr lang="en-US" dirty="0"/>
          </a:p>
        </p:txBody>
      </p:sp>
      <p:pic>
        <p:nvPicPr>
          <p:cNvPr id="4" name="Picture 3"/>
          <p:cNvPicPr>
            <a:picLocks noChangeAspect="1"/>
          </p:cNvPicPr>
          <p:nvPr/>
        </p:nvPicPr>
        <p:blipFill>
          <a:blip r:embed="rId3"/>
          <a:stretch>
            <a:fillRect/>
          </a:stretch>
        </p:blipFill>
        <p:spPr>
          <a:xfrm>
            <a:off x="356970" y="1264639"/>
            <a:ext cx="8429843" cy="1286695"/>
          </a:xfrm>
          <a:prstGeom prst="rect">
            <a:avLst/>
          </a:prstGeom>
        </p:spPr>
      </p:pic>
      <p:pic>
        <p:nvPicPr>
          <p:cNvPr id="5" name="Picture 4"/>
          <p:cNvPicPr>
            <a:picLocks noChangeAspect="1"/>
          </p:cNvPicPr>
          <p:nvPr/>
        </p:nvPicPr>
        <p:blipFill>
          <a:blip r:embed="rId4"/>
          <a:stretch>
            <a:fillRect/>
          </a:stretch>
        </p:blipFill>
        <p:spPr>
          <a:xfrm>
            <a:off x="360363" y="3100990"/>
            <a:ext cx="8429843" cy="1286695"/>
          </a:xfrm>
          <a:prstGeom prst="rect">
            <a:avLst/>
          </a:prstGeom>
        </p:spPr>
      </p:pic>
      <p:sp>
        <p:nvSpPr>
          <p:cNvPr id="6" name="TextBox 5"/>
          <p:cNvSpPr txBox="1"/>
          <p:nvPr/>
        </p:nvSpPr>
        <p:spPr>
          <a:xfrm>
            <a:off x="316332" y="944741"/>
            <a:ext cx="757772" cy="307777"/>
          </a:xfrm>
          <a:prstGeom prst="rect">
            <a:avLst/>
          </a:prstGeom>
          <a:noFill/>
        </p:spPr>
        <p:txBody>
          <a:bodyPr wrap="none" rtlCol="0">
            <a:spAutoFit/>
          </a:bodyPr>
          <a:lstStyle/>
          <a:p>
            <a:r>
              <a:rPr lang="en-US" sz="1400" dirty="0">
                <a:latin typeface="+mj-lt"/>
              </a:rPr>
              <a:t>Stage 0:</a:t>
            </a:r>
          </a:p>
        </p:txBody>
      </p:sp>
      <p:sp>
        <p:nvSpPr>
          <p:cNvPr id="7" name="TextBox 6"/>
          <p:cNvSpPr txBox="1"/>
          <p:nvPr/>
        </p:nvSpPr>
        <p:spPr>
          <a:xfrm>
            <a:off x="316332" y="2762721"/>
            <a:ext cx="757772" cy="307777"/>
          </a:xfrm>
          <a:prstGeom prst="rect">
            <a:avLst/>
          </a:prstGeom>
          <a:noFill/>
        </p:spPr>
        <p:txBody>
          <a:bodyPr wrap="none" rtlCol="0">
            <a:spAutoFit/>
          </a:bodyPr>
          <a:lstStyle/>
          <a:p>
            <a:r>
              <a:rPr lang="en-US" sz="1400" dirty="0">
                <a:latin typeface="+mj-lt"/>
              </a:rPr>
              <a:t>Stage 1:</a:t>
            </a:r>
          </a:p>
        </p:txBody>
      </p:sp>
      <p:sp>
        <p:nvSpPr>
          <p:cNvPr id="8" name="Rectangle 7">
            <a:extLst>
              <a:ext uri="{FF2B5EF4-FFF2-40B4-BE49-F238E27FC236}">
                <a16:creationId xmlns:a16="http://schemas.microsoft.com/office/drawing/2014/main" id="{45459B12-7C1C-4814-AD43-A6EA7ABD39D8}"/>
              </a:ext>
            </a:extLst>
          </p:cNvPr>
          <p:cNvSpPr/>
          <p:nvPr/>
        </p:nvSpPr>
        <p:spPr>
          <a:xfrm>
            <a:off x="316332" y="1252518"/>
            <a:ext cx="8511336" cy="1411551"/>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ED8BF97-FC9F-465D-B0FB-3A9DA913CE8F}"/>
              </a:ext>
            </a:extLst>
          </p:cNvPr>
          <p:cNvSpPr/>
          <p:nvPr/>
        </p:nvSpPr>
        <p:spPr>
          <a:xfrm>
            <a:off x="316223" y="3100990"/>
            <a:ext cx="8511336" cy="1411551"/>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17969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visualization</a:t>
            </a:r>
          </a:p>
        </p:txBody>
      </p:sp>
      <p:sp>
        <p:nvSpPr>
          <p:cNvPr id="3" name="Slide Number Placeholder 2"/>
          <p:cNvSpPr>
            <a:spLocks noGrp="1"/>
          </p:cNvSpPr>
          <p:nvPr>
            <p:ph type="sldNum" sz="quarter" idx="4"/>
          </p:nvPr>
        </p:nvSpPr>
        <p:spPr/>
        <p:txBody>
          <a:bodyPr/>
          <a:lstStyle/>
          <a:p>
            <a:fld id="{3A707DD9-E92B-45E8-BE0A-E6B2EDF345EB}" type="slidenum">
              <a:rPr lang="en-US" smtClean="0"/>
              <a:pPr/>
              <a:t>67</a:t>
            </a:fld>
            <a:endParaRPr lang="en-US" dirty="0"/>
          </a:p>
        </p:txBody>
      </p:sp>
      <p:pic>
        <p:nvPicPr>
          <p:cNvPr id="4" name="Picture 3"/>
          <p:cNvPicPr>
            <a:picLocks noChangeAspect="1"/>
          </p:cNvPicPr>
          <p:nvPr/>
        </p:nvPicPr>
        <p:blipFill>
          <a:blip r:embed="rId3"/>
          <a:stretch>
            <a:fillRect/>
          </a:stretch>
        </p:blipFill>
        <p:spPr>
          <a:xfrm>
            <a:off x="5859690" y="812785"/>
            <a:ext cx="2240437" cy="4013854"/>
          </a:xfrm>
          <a:prstGeom prst="rect">
            <a:avLst/>
          </a:prstGeom>
        </p:spPr>
      </p:pic>
      <p:sp>
        <p:nvSpPr>
          <p:cNvPr id="5" name="Rectangle 1"/>
          <p:cNvSpPr>
            <a:spLocks noChangeArrowheads="1"/>
          </p:cNvSpPr>
          <p:nvPr/>
        </p:nvSpPr>
        <p:spPr bwMode="auto">
          <a:xfrm>
            <a:off x="1144721" y="1734799"/>
            <a:ext cx="3345788" cy="2169825"/>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rgbClr val="000080"/>
                </a:solidFill>
                <a:latin typeface="Courier New" panose="02070309020205020404" pitchFamily="49" charset="0"/>
                <a:cs typeface="Courier New" panose="02070309020205020404" pitchFamily="49" charset="0"/>
              </a:rPr>
              <a:t>package </a:t>
            </a:r>
            <a:r>
              <a:rPr lang="en-US" altLang="en-US" sz="700" dirty="0" err="1">
                <a:solidFill>
                  <a:srgbClr val="000000"/>
                </a:solidFill>
                <a:latin typeface="Courier New" panose="02070309020205020404" pitchFamily="49" charset="0"/>
                <a:cs typeface="Courier New" panose="02070309020205020404" pitchFamily="49" charset="0"/>
              </a:rPr>
              <a:t>com.epam.sample.spark</a:t>
            </a: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import </a:t>
            </a:r>
            <a:r>
              <a:rPr lang="en-US" altLang="en-US" sz="700" dirty="0" err="1">
                <a:solidFill>
                  <a:srgbClr val="000000"/>
                </a:solidFill>
                <a:latin typeface="Courier New" panose="02070309020205020404" pitchFamily="49" charset="0"/>
                <a:cs typeface="Courier New" panose="02070309020205020404" pitchFamily="49" charset="0"/>
              </a:rPr>
              <a:t>org.apache.spark</a:t>
            </a:r>
            <a:r>
              <a:rPr lang="en-US" altLang="en-US" sz="700" dirty="0">
                <a:solidFill>
                  <a:srgbClr val="000000"/>
                </a:solidFill>
                <a:latin typeface="Courier New" panose="02070309020205020404" pitchFamily="49" charset="0"/>
                <a:cs typeface="Courier New" panose="02070309020205020404" pitchFamily="49" charset="0"/>
              </a:rPr>
              <a:t>.{SparkConf, </a:t>
            </a:r>
            <a:r>
              <a:rPr lang="en-US" altLang="en-US" sz="700" dirty="0" err="1">
                <a:solidFill>
                  <a:srgbClr val="000000"/>
                </a:solidFill>
                <a:latin typeface="Courier New" panose="02070309020205020404" pitchFamily="49" charset="0"/>
                <a:cs typeface="Courier New" panose="02070309020205020404" pitchFamily="49" charset="0"/>
              </a:rPr>
              <a:t>SparkContext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b="1" dirty="0">
                <a:solidFill>
                  <a:srgbClr val="000080"/>
                </a:solidFill>
                <a:latin typeface="Courier New" panose="02070309020205020404" pitchFamily="49" charset="0"/>
                <a:cs typeface="Courier New" panose="02070309020205020404" pitchFamily="49" charset="0"/>
              </a:rPr>
              <a:t>object </a:t>
            </a:r>
            <a:r>
              <a:rPr lang="en-US" altLang="en-US" sz="700" dirty="0" err="1">
                <a:solidFill>
                  <a:srgbClr val="000000"/>
                </a:solidFill>
                <a:latin typeface="Courier New" panose="02070309020205020404" pitchFamily="49" charset="0"/>
                <a:cs typeface="Courier New" panose="02070309020205020404" pitchFamily="49" charset="0"/>
              </a:rPr>
              <a:t>WordCount</a:t>
            </a: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err="1">
                <a:solidFill>
                  <a:srgbClr val="000080"/>
                </a:solidFill>
                <a:latin typeface="Courier New" panose="02070309020205020404" pitchFamily="49" charset="0"/>
                <a:cs typeface="Courier New" panose="02070309020205020404" pitchFamily="49" charset="0"/>
              </a:rPr>
              <a:t>def</a:t>
            </a:r>
            <a:r>
              <a:rPr lang="en-US" altLang="en-US" sz="700" b="1" dirty="0">
                <a:solidFill>
                  <a:srgbClr val="00008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main(</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 Array[</a:t>
            </a:r>
            <a:r>
              <a:rPr lang="en-US" altLang="en-US" sz="700" dirty="0">
                <a:solidFill>
                  <a:srgbClr val="20999D"/>
                </a:solidFill>
                <a:latin typeface="Courier New" panose="02070309020205020404" pitchFamily="49" charset="0"/>
                <a:cs typeface="Courier New" panose="02070309020205020404" pitchFamily="49" charset="0"/>
              </a:rPr>
              <a:t>String</a:t>
            </a:r>
            <a:r>
              <a:rPr lang="en-US" altLang="en-US" sz="700" dirty="0">
                <a:solidFill>
                  <a:srgbClr val="000000"/>
                </a:solidFill>
                <a:latin typeface="Courier New" panose="02070309020205020404" pitchFamily="49" charset="0"/>
                <a:cs typeface="Courier New" panose="02070309020205020404" pitchFamily="49" charset="0"/>
              </a:rPr>
              <a:t>]): Unit =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a:solidFill>
                  <a:srgbClr val="000000"/>
                </a:solidFill>
                <a:latin typeface="Courier New" panose="02070309020205020404" pitchFamily="49" charset="0"/>
                <a:cs typeface="Courier New" panose="02070309020205020404" pitchFamily="49" charset="0"/>
              </a:rPr>
              <a:t>conf = </a:t>
            </a:r>
            <a:r>
              <a:rPr lang="en-US" altLang="en-US" sz="700" b="1" dirty="0">
                <a:solidFill>
                  <a:srgbClr val="000080"/>
                </a:solidFill>
                <a:latin typeface="Courier New" panose="02070309020205020404" pitchFamily="49" charset="0"/>
                <a:cs typeface="Courier New" panose="02070309020205020404" pitchFamily="49" charset="0"/>
              </a:rPr>
              <a:t>new </a:t>
            </a:r>
            <a:r>
              <a:rPr lang="en-US" altLang="en-US" sz="700" dirty="0">
                <a:solidFill>
                  <a:srgbClr val="000000"/>
                </a:solidFill>
                <a:latin typeface="Courier New" panose="02070309020205020404" pitchFamily="49" charset="0"/>
                <a:cs typeface="Courier New" panose="02070309020205020404" pitchFamily="49" charset="0"/>
              </a:rPr>
              <a:t>SparkConf()</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.setAppName(</a:t>
            </a:r>
            <a:r>
              <a:rPr lang="en-US" altLang="en-US" sz="700" b="1" dirty="0">
                <a:solidFill>
                  <a:srgbClr val="008000"/>
                </a:solidFill>
                <a:latin typeface="Courier New" panose="02070309020205020404" pitchFamily="49" charset="0"/>
                <a:cs typeface="Courier New" panose="02070309020205020404" pitchFamily="49" charset="0"/>
              </a:rPr>
              <a:t>"Word Count"</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.setMaster("local[*]")</a:t>
            </a:r>
            <a:br>
              <a:rPr lang="en-US" altLang="en-US" sz="700" i="1" dirty="0">
                <a:solidFill>
                  <a:srgbClr val="808080"/>
                </a:solidFill>
                <a:latin typeface="Courier New" panose="02070309020205020404" pitchFamily="49" charset="0"/>
                <a:cs typeface="Courier New" panose="02070309020205020404" pitchFamily="49" charset="0"/>
              </a:rPr>
            </a:br>
            <a:r>
              <a:rPr lang="en-US" altLang="en-US" sz="700" i="1" dirty="0">
                <a:solidFill>
                  <a:srgbClr val="80808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err="1">
                <a:solidFill>
                  <a:srgbClr val="000000"/>
                </a:solidFill>
                <a:latin typeface="Courier New" panose="02070309020205020404" pitchFamily="49" charset="0"/>
                <a:cs typeface="Courier New" panose="02070309020205020404" pitchFamily="49" charset="0"/>
              </a:rPr>
              <a:t>sc</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b="1" dirty="0">
                <a:solidFill>
                  <a:srgbClr val="000080"/>
                </a:solidFill>
                <a:latin typeface="Courier New" panose="02070309020205020404" pitchFamily="49" charset="0"/>
                <a:cs typeface="Courier New" panose="02070309020205020404" pitchFamily="49" charset="0"/>
              </a:rPr>
              <a:t>new </a:t>
            </a:r>
            <a:r>
              <a:rPr lang="en-US" altLang="en-US" sz="700" dirty="0" err="1">
                <a:solidFill>
                  <a:srgbClr val="000000"/>
                </a:solidFill>
                <a:latin typeface="Courier New" panose="02070309020205020404" pitchFamily="49" charset="0"/>
                <a:cs typeface="Courier New" panose="02070309020205020404" pitchFamily="49" charset="0"/>
              </a:rPr>
              <a:t>SparkContext</a:t>
            </a:r>
            <a:r>
              <a:rPr lang="en-US" altLang="en-US" sz="700" dirty="0">
                <a:solidFill>
                  <a:srgbClr val="000000"/>
                </a:solidFill>
                <a:latin typeface="Courier New" panose="02070309020205020404" pitchFamily="49" charset="0"/>
                <a:cs typeface="Courier New" panose="02070309020205020404" pitchFamily="49" charset="0"/>
              </a:rPr>
              <a:t>(conf)</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err="1">
                <a:solidFill>
                  <a:srgbClr val="000000"/>
                </a:solidFill>
                <a:latin typeface="Courier New" panose="02070309020205020404" pitchFamily="49" charset="0"/>
                <a:cs typeface="Courier New" panose="02070309020205020404" pitchFamily="49" charset="0"/>
              </a:rPr>
              <a:t>textFile</a:t>
            </a:r>
            <a:r>
              <a:rPr lang="en-US" altLang="en-US" sz="700" dirty="0">
                <a:solidFill>
                  <a:srgbClr val="000000"/>
                </a:solidFill>
                <a:latin typeface="Courier New" panose="02070309020205020404" pitchFamily="49" charset="0"/>
                <a:cs typeface="Courier New" panose="02070309020205020404" pitchFamily="49" charset="0"/>
              </a:rPr>
              <a:t> = </a:t>
            </a:r>
            <a:r>
              <a:rPr lang="en-US" altLang="en-US" sz="700" dirty="0" err="1">
                <a:solidFill>
                  <a:srgbClr val="000000"/>
                </a:solidFill>
                <a:latin typeface="Courier New" panose="02070309020205020404" pitchFamily="49" charset="0"/>
                <a:cs typeface="Courier New" panose="02070309020205020404" pitchFamily="49" charset="0"/>
              </a:rPr>
              <a:t>sc.textFile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a:solidFill>
                  <a:srgbClr val="0000FF"/>
                </a:solidFill>
                <a:latin typeface="Courier New" panose="02070309020205020404" pitchFamily="49" charset="0"/>
                <a:cs typeface="Courier New" panose="02070309020205020404" pitchFamily="49" charset="0"/>
              </a:rPr>
              <a:t>0</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b="1" dirty="0">
                <a:solidFill>
                  <a:srgbClr val="000080"/>
                </a:solidFill>
                <a:latin typeface="Courier New" panose="02070309020205020404" pitchFamily="49" charset="0"/>
                <a:cs typeface="Courier New" panose="02070309020205020404" pitchFamily="49" charset="0"/>
              </a:rPr>
              <a:t>val </a:t>
            </a:r>
            <a:r>
              <a:rPr lang="en-US" altLang="en-US" sz="700" dirty="0">
                <a:solidFill>
                  <a:srgbClr val="000000"/>
                </a:solidFill>
                <a:latin typeface="Courier New" panose="02070309020205020404" pitchFamily="49" charset="0"/>
                <a:cs typeface="Courier New" panose="02070309020205020404" pitchFamily="49" charset="0"/>
              </a:rPr>
              <a:t>counts = </a:t>
            </a:r>
            <a:r>
              <a:rPr lang="en-US" altLang="en-US" sz="700" dirty="0" err="1">
                <a:solidFill>
                  <a:srgbClr val="000000"/>
                </a:solidFill>
                <a:latin typeface="Courier New" panose="02070309020205020404" pitchFamily="49" charset="0"/>
                <a:cs typeface="Courier New" panose="02070309020205020404" pitchFamily="49" charset="0"/>
              </a:rPr>
              <a:t>textFile.flatMap</a:t>
            </a:r>
            <a:r>
              <a:rPr lang="en-US" altLang="en-US" sz="700" dirty="0">
                <a:solidFill>
                  <a:srgbClr val="000000"/>
                </a:solidFill>
                <a:latin typeface="Courier New" panose="02070309020205020404" pitchFamily="49" charset="0"/>
                <a:cs typeface="Courier New" panose="02070309020205020404" pitchFamily="49" charset="0"/>
              </a:rPr>
              <a:t>(line =&gt; </a:t>
            </a:r>
            <a:r>
              <a:rPr lang="en-US" altLang="en-US" sz="700" dirty="0" err="1">
                <a:solidFill>
                  <a:srgbClr val="000000"/>
                </a:solidFill>
                <a:latin typeface="Courier New" panose="02070309020205020404" pitchFamily="49" charset="0"/>
                <a:cs typeface="Courier New" panose="02070309020205020404" pitchFamily="49" charset="0"/>
              </a:rPr>
              <a:t>line.split</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b="1" dirty="0">
                <a:solidFill>
                  <a:srgbClr val="008000"/>
                </a:solidFill>
                <a:latin typeface="Courier New" panose="02070309020205020404" pitchFamily="49" charset="0"/>
                <a:cs typeface="Courier New" panose="02070309020205020404" pitchFamily="49" charset="0"/>
              </a:rPr>
              <a:t>" "</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.map(word =&gt; (word, </a:t>
            </a:r>
            <a:r>
              <a:rPr lang="en-US" altLang="en-US" sz="700" dirty="0">
                <a:solidFill>
                  <a:srgbClr val="0000FF"/>
                </a:solidFill>
                <a:latin typeface="Courier New" panose="02070309020205020404" pitchFamily="49" charset="0"/>
                <a:cs typeface="Courier New" panose="02070309020205020404" pitchFamily="49" charset="0"/>
              </a:rPr>
              <a:t>1</a:t>
            </a:r>
            <a:r>
              <a:rPr lang="en-US" altLang="en-US" sz="700" dirty="0">
                <a:solidFill>
                  <a:srgbClr val="000000"/>
                </a:solidFill>
                <a:latin typeface="Courier New" panose="02070309020205020404" pitchFamily="49" charset="0"/>
                <a:cs typeface="Courier New" panose="02070309020205020404" pitchFamily="49" charset="0"/>
              </a:rPr>
              <a:t>))</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.reduceByKey(_ + _)</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counts.saveAsTextFile</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err="1">
                <a:solidFill>
                  <a:srgbClr val="000000"/>
                </a:solidFill>
                <a:latin typeface="Courier New" panose="02070309020205020404" pitchFamily="49" charset="0"/>
                <a:cs typeface="Courier New" panose="02070309020205020404" pitchFamily="49" charset="0"/>
              </a:rPr>
              <a:t>args</a:t>
            </a:r>
            <a:r>
              <a:rPr lang="en-US" altLang="en-US" sz="700" dirty="0">
                <a:solidFill>
                  <a:srgbClr val="000000"/>
                </a:solidFill>
                <a:latin typeface="Courier New" panose="02070309020205020404" pitchFamily="49" charset="0"/>
                <a:cs typeface="Courier New" panose="02070309020205020404" pitchFamily="49" charset="0"/>
              </a:rPr>
              <a:t>(</a:t>
            </a:r>
            <a:r>
              <a:rPr lang="en-US" altLang="en-US" sz="700" dirty="0">
                <a:solidFill>
                  <a:srgbClr val="0000FF"/>
                </a:solidFill>
                <a:latin typeface="Courier New" panose="02070309020205020404" pitchFamily="49" charset="0"/>
                <a:cs typeface="Courier New" panose="02070309020205020404" pitchFamily="49" charset="0"/>
              </a:rPr>
              <a:t>1</a:t>
            </a:r>
            <a:r>
              <a:rPr lang="en-US" altLang="en-US" sz="7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endParaRPr lang="en-US" altLang="en-US" sz="700" dirty="0">
              <a:solidFill>
                <a:srgbClr val="000000"/>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r>
              <a:rPr lang="en-US" altLang="en-US" sz="700" dirty="0" err="1">
                <a:solidFill>
                  <a:srgbClr val="000000"/>
                </a:solidFill>
                <a:latin typeface="Courier New" panose="02070309020205020404" pitchFamily="49" charset="0"/>
                <a:cs typeface="Courier New" panose="02070309020205020404" pitchFamily="49" charset="0"/>
              </a:rPr>
              <a:t>sc.stop</a:t>
            </a: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700" dirty="0">
              <a:latin typeface="Arial" panose="020B0604020202020204" pitchFamily="34" charset="0"/>
            </a:endParaRPr>
          </a:p>
          <a:p>
            <a:pPr lvl="0" eaLnBrk="0" fontAlgn="base" hangingPunct="0">
              <a:spcBef>
                <a:spcPct val="0"/>
              </a:spcBef>
              <a:spcAft>
                <a:spcPct val="0"/>
              </a:spcAft>
            </a:pPr>
            <a:r>
              <a:rPr lang="en-US" altLang="en-US" sz="700" dirty="0">
                <a:solidFill>
                  <a:srgbClr val="000000"/>
                </a:solidFill>
                <a:latin typeface="Courier New" panose="02070309020205020404" pitchFamily="49" charset="0"/>
                <a:cs typeface="Courier New" panose="02070309020205020404" pitchFamily="49" charset="0"/>
              </a:rPr>
              <a:t>  }</a:t>
            </a:r>
            <a:br>
              <a:rPr lang="en-US" altLang="en-US" sz="700" dirty="0">
                <a:solidFill>
                  <a:srgbClr val="000000"/>
                </a:solidFill>
                <a:latin typeface="Courier New" panose="02070309020205020404" pitchFamily="49" charset="0"/>
                <a:cs typeface="Courier New" panose="02070309020205020404" pitchFamily="49" charset="0"/>
              </a:rPr>
            </a:br>
            <a:r>
              <a:rPr lang="en-US" altLang="en-US" sz="700" dirty="0">
                <a:solidFill>
                  <a:srgbClr val="000000"/>
                </a:solidFill>
                <a:latin typeface="Courier New" panose="02070309020205020404" pitchFamily="49" charset="0"/>
                <a:cs typeface="Courier New" panose="02070309020205020404" pitchFamily="49" charset="0"/>
              </a:rPr>
              <a:t>}</a:t>
            </a:r>
            <a:endParaRPr lang="en-US" altLang="en-US" sz="700" dirty="0">
              <a:latin typeface="Arial" panose="020B0604020202020204" pitchFamily="34" charset="0"/>
            </a:endParaRPr>
          </a:p>
        </p:txBody>
      </p:sp>
      <p:cxnSp>
        <p:nvCxnSpPr>
          <p:cNvPr id="6" name="Straight Arrow Connector 5"/>
          <p:cNvCxnSpPr>
            <a:stCxn id="5" idx="3"/>
            <a:endCxn id="4" idx="1"/>
          </p:cNvCxnSpPr>
          <p:nvPr/>
        </p:nvCxnSpPr>
        <p:spPr>
          <a:xfrm>
            <a:off x="4490509" y="2819712"/>
            <a:ext cx="1369181" cy="0"/>
          </a:xfrm>
          <a:prstGeom prst="straightConnector1">
            <a:avLst/>
          </a:prstGeom>
          <a:ln w="6350">
            <a:solidFill>
              <a:schemeClr val="accent1">
                <a:lumMod val="50000"/>
              </a:schemeClr>
            </a:solidFill>
            <a:prstDash val="dash"/>
            <a:tailEnd type="triangle" w="sm"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46587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Executors summary</a:t>
            </a:r>
          </a:p>
        </p:txBody>
      </p:sp>
      <p:sp>
        <p:nvSpPr>
          <p:cNvPr id="3" name="Slide Number Placeholder 2"/>
          <p:cNvSpPr>
            <a:spLocks noGrp="1"/>
          </p:cNvSpPr>
          <p:nvPr>
            <p:ph type="sldNum" sz="quarter" idx="4"/>
          </p:nvPr>
        </p:nvSpPr>
        <p:spPr/>
        <p:txBody>
          <a:bodyPr/>
          <a:lstStyle/>
          <a:p>
            <a:fld id="{3A707DD9-E92B-45E8-BE0A-E6B2EDF345EB}" type="slidenum">
              <a:rPr lang="en-US" smtClean="0"/>
              <a:pPr/>
              <a:t>68</a:t>
            </a:fld>
            <a:endParaRPr lang="en-US" dirty="0"/>
          </a:p>
        </p:txBody>
      </p:sp>
      <p:pic>
        <p:nvPicPr>
          <p:cNvPr id="6" name="Content Placeholder 5"/>
          <p:cNvPicPr>
            <a:picLocks noGrp="1" noChangeAspect="1"/>
          </p:cNvPicPr>
          <p:nvPr>
            <p:ph sz="quarter" idx="10"/>
          </p:nvPr>
        </p:nvPicPr>
        <p:blipFill>
          <a:blip r:embed="rId3"/>
          <a:stretch>
            <a:fillRect/>
          </a:stretch>
        </p:blipFill>
        <p:spPr>
          <a:xfrm>
            <a:off x="1527861" y="1079500"/>
            <a:ext cx="6088278" cy="3397250"/>
          </a:xfrm>
          <a:prstGeom prst="rect">
            <a:avLst/>
          </a:prstGeom>
        </p:spPr>
      </p:pic>
      <p:sp>
        <p:nvSpPr>
          <p:cNvPr id="2" name="Rectangle 1">
            <a:extLst>
              <a:ext uri="{FF2B5EF4-FFF2-40B4-BE49-F238E27FC236}">
                <a16:creationId xmlns:a16="http://schemas.microsoft.com/office/drawing/2014/main" id="{A762D872-D8F9-44D0-9A02-5D5026EBDE26}"/>
              </a:ext>
            </a:extLst>
          </p:cNvPr>
          <p:cNvSpPr/>
          <p:nvPr/>
        </p:nvSpPr>
        <p:spPr>
          <a:xfrm>
            <a:off x="1389185" y="931985"/>
            <a:ext cx="6400800" cy="3683977"/>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3691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REST API</a:t>
            </a:r>
          </a:p>
        </p:txBody>
      </p:sp>
      <p:sp>
        <p:nvSpPr>
          <p:cNvPr id="5" name="Slide Number Placeholder 4"/>
          <p:cNvSpPr>
            <a:spLocks noGrp="1"/>
          </p:cNvSpPr>
          <p:nvPr>
            <p:ph type="sldNum" sz="quarter" idx="4"/>
          </p:nvPr>
        </p:nvSpPr>
        <p:spPr/>
        <p:txBody>
          <a:bodyPr/>
          <a:lstStyle/>
          <a:p>
            <a:fld id="{3A707DD9-E92B-45E8-BE0A-E6B2EDF345EB}" type="slidenum">
              <a:rPr lang="en-US" smtClean="0"/>
              <a:pPr/>
              <a:t>69</a:t>
            </a:fld>
            <a:endParaRPr lang="en-US" dirty="0"/>
          </a:p>
        </p:txBody>
      </p:sp>
      <p:sp>
        <p:nvSpPr>
          <p:cNvPr id="7" name="Rectangle 1"/>
          <p:cNvSpPr>
            <a:spLocks noChangeArrowheads="1"/>
          </p:cNvSpPr>
          <p:nvPr/>
        </p:nvSpPr>
        <p:spPr bwMode="auto">
          <a:xfrm>
            <a:off x="360364" y="904682"/>
            <a:ext cx="4878259" cy="3016210"/>
          </a:xfrm>
          <a:prstGeom prst="rect">
            <a:avLst/>
          </a:prstGeom>
          <a:solidFill>
            <a:schemeClr val="accent1">
              <a:lumMod val="20000"/>
              <a:lumOff val="80000"/>
            </a:schemeClr>
          </a:solidFill>
          <a:ln w="6350">
            <a:solidFill>
              <a:schemeClr val="accent1"/>
            </a:solidFill>
            <a:miter lim="800000"/>
            <a:headEnd/>
            <a:tailEnd/>
          </a:ln>
          <a:effec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500" b="1" dirty="0">
                <a:solidFill>
                  <a:srgbClr val="000080"/>
                </a:solidFill>
                <a:latin typeface="Courier New" panose="02070309020205020404" pitchFamily="49" charset="0"/>
                <a:cs typeface="Courier New" panose="02070309020205020404" pitchFamily="49" charset="0"/>
              </a:rPr>
              <a:t>package </a:t>
            </a:r>
            <a:r>
              <a:rPr lang="en-US" altLang="en-US" sz="500" dirty="0" err="1">
                <a:solidFill>
                  <a:srgbClr val="000000"/>
                </a:solidFill>
                <a:latin typeface="Courier New" panose="02070309020205020404" pitchFamily="49" charset="0"/>
                <a:cs typeface="Courier New" panose="02070309020205020404" pitchFamily="49" charset="0"/>
              </a:rPr>
              <a:t>com.epam.sample.spark</a:t>
            </a: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b="1" dirty="0">
                <a:solidFill>
                  <a:srgbClr val="000080"/>
                </a:solidFill>
                <a:latin typeface="Courier New" panose="02070309020205020404" pitchFamily="49" charset="0"/>
                <a:cs typeface="Courier New" panose="02070309020205020404" pitchFamily="49" charset="0"/>
              </a:rPr>
              <a:t>import </a:t>
            </a:r>
            <a:r>
              <a:rPr lang="en-US" altLang="en-US" sz="500" dirty="0" err="1">
                <a:solidFill>
                  <a:srgbClr val="000000"/>
                </a:solidFill>
                <a:latin typeface="Courier New" panose="02070309020205020404" pitchFamily="49" charset="0"/>
                <a:cs typeface="Courier New" panose="02070309020205020404" pitchFamily="49" charset="0"/>
              </a:rPr>
              <a:t>java.text.SimpleDateFormat</a:t>
            </a: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b="1" dirty="0">
                <a:solidFill>
                  <a:srgbClr val="000080"/>
                </a:solidFill>
                <a:latin typeface="Courier New" panose="02070309020205020404" pitchFamily="49" charset="0"/>
                <a:cs typeface="Courier New" panose="02070309020205020404" pitchFamily="49" charset="0"/>
              </a:rPr>
              <a:t>import </a:t>
            </a:r>
            <a:r>
              <a:rPr lang="en-US" altLang="en-US" sz="500" dirty="0">
                <a:solidFill>
                  <a:srgbClr val="000000"/>
                </a:solidFill>
                <a:latin typeface="Courier New" panose="02070309020205020404" pitchFamily="49" charset="0"/>
                <a:cs typeface="Courier New" panose="02070309020205020404" pitchFamily="49" charset="0"/>
              </a:rPr>
              <a:t>org.json4s.jackson.JsonMethods.parse</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b="1" dirty="0">
                <a:solidFill>
                  <a:srgbClr val="000080"/>
                </a:solidFill>
                <a:latin typeface="Courier New" panose="02070309020205020404" pitchFamily="49" charset="0"/>
                <a:cs typeface="Courier New" panose="02070309020205020404" pitchFamily="49" charset="0"/>
              </a:rPr>
              <a:t>import </a:t>
            </a:r>
            <a:r>
              <a:rPr lang="en-US" altLang="en-US" sz="500" dirty="0" err="1">
                <a:solidFill>
                  <a:srgbClr val="000000"/>
                </a:solidFill>
                <a:latin typeface="Courier New" panose="02070309020205020404" pitchFamily="49" charset="0"/>
                <a:cs typeface="Courier New" panose="02070309020205020404" pitchFamily="49" charset="0"/>
              </a:rPr>
              <a:t>scala.io.Source.fromURL</a:t>
            </a: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b="1" dirty="0">
                <a:solidFill>
                  <a:srgbClr val="000080"/>
                </a:solidFill>
                <a:latin typeface="Courier New" panose="02070309020205020404" pitchFamily="49" charset="0"/>
                <a:cs typeface="Courier New" panose="02070309020205020404" pitchFamily="49" charset="0"/>
              </a:rPr>
              <a:t>import </a:t>
            </a:r>
            <a:r>
              <a:rPr lang="en-US" altLang="en-US" sz="500" dirty="0" err="1">
                <a:solidFill>
                  <a:srgbClr val="000000"/>
                </a:solidFill>
                <a:latin typeface="Courier New" panose="02070309020205020404" pitchFamily="49" charset="0"/>
                <a:cs typeface="Courier New" panose="02070309020205020404" pitchFamily="49" charset="0"/>
              </a:rPr>
              <a:t>java.util.Date</a:t>
            </a: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b="1" dirty="0">
                <a:solidFill>
                  <a:srgbClr val="000080"/>
                </a:solidFill>
                <a:latin typeface="Courier New" panose="02070309020205020404" pitchFamily="49" charset="0"/>
                <a:cs typeface="Courier New" panose="02070309020205020404" pitchFamily="49" charset="0"/>
              </a:rPr>
              <a:t>import </a:t>
            </a:r>
            <a:r>
              <a:rPr lang="en-US" altLang="en-US" sz="500" dirty="0">
                <a:solidFill>
                  <a:srgbClr val="000000"/>
                </a:solidFill>
                <a:latin typeface="Courier New" panose="02070309020205020404" pitchFamily="49" charset="0"/>
                <a:cs typeface="Courier New" panose="02070309020205020404" pitchFamily="49" charset="0"/>
              </a:rPr>
              <a:t>org.json4s.DefaultFormats</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b="1" dirty="0">
                <a:solidFill>
                  <a:srgbClr val="000080"/>
                </a:solidFill>
                <a:latin typeface="Courier New" panose="02070309020205020404" pitchFamily="49" charset="0"/>
                <a:cs typeface="Courier New" panose="02070309020205020404" pitchFamily="49" charset="0"/>
              </a:rPr>
              <a:t>object </a:t>
            </a:r>
            <a:r>
              <a:rPr lang="en-US" altLang="en-US" sz="500" dirty="0" err="1">
                <a:solidFill>
                  <a:srgbClr val="000000"/>
                </a:solidFill>
                <a:latin typeface="Courier New" panose="02070309020205020404" pitchFamily="49" charset="0"/>
                <a:cs typeface="Courier New" panose="02070309020205020404" pitchFamily="49" charset="0"/>
              </a:rPr>
              <a:t>SparkAppStats</a:t>
            </a:r>
            <a:r>
              <a:rPr lang="en-US" altLang="en-US" sz="500" dirty="0">
                <a:solidFill>
                  <a:srgbClr val="000000"/>
                </a:solidFill>
                <a:latin typeface="Courier New" panose="02070309020205020404" pitchFamily="49" charset="0"/>
                <a:cs typeface="Courier New" panose="02070309020205020404" pitchFamily="49" charset="0"/>
              </a:rPr>
              <a:t>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err="1">
                <a:solidFill>
                  <a:srgbClr val="000080"/>
                </a:solidFill>
                <a:latin typeface="Courier New" panose="02070309020205020404" pitchFamily="49" charset="0"/>
                <a:cs typeface="Courier New" panose="02070309020205020404" pitchFamily="49" charset="0"/>
              </a:rPr>
              <a:t>val</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i="1" dirty="0">
                <a:solidFill>
                  <a:srgbClr val="660E7A"/>
                </a:solidFill>
                <a:latin typeface="Courier New" panose="02070309020205020404" pitchFamily="49" charset="0"/>
                <a:cs typeface="Courier New" panose="02070309020205020404" pitchFamily="49" charset="0"/>
              </a:rPr>
              <a:t>hostname </a:t>
            </a: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a:solidFill>
                  <a:srgbClr val="008000"/>
                </a:solidFill>
                <a:latin typeface="Courier New" panose="02070309020205020404" pitchFamily="49" charset="0"/>
                <a:cs typeface="Courier New" panose="02070309020205020404" pitchFamily="49" charset="0"/>
              </a:rPr>
              <a:t>"localhost"</a:t>
            </a:r>
            <a:br>
              <a:rPr lang="en-US" altLang="en-US" sz="500" b="1" dirty="0">
                <a:solidFill>
                  <a:srgbClr val="008000"/>
                </a:solidFill>
                <a:latin typeface="Courier New" panose="02070309020205020404" pitchFamily="49" charset="0"/>
                <a:cs typeface="Courier New" panose="02070309020205020404" pitchFamily="49" charset="0"/>
              </a:rPr>
            </a:br>
            <a:r>
              <a:rPr lang="en-US" altLang="en-US" sz="500" b="1" dirty="0">
                <a:solidFill>
                  <a:srgbClr val="008000"/>
                </a:solidFill>
                <a:latin typeface="Courier New" panose="02070309020205020404" pitchFamily="49" charset="0"/>
                <a:cs typeface="Courier New" panose="02070309020205020404" pitchFamily="49" charset="0"/>
              </a:rPr>
              <a:t>  </a:t>
            </a:r>
            <a:r>
              <a:rPr lang="en-US" altLang="en-US" sz="500" b="1" dirty="0" err="1">
                <a:solidFill>
                  <a:srgbClr val="000080"/>
                </a:solidFill>
                <a:latin typeface="Courier New" panose="02070309020205020404" pitchFamily="49" charset="0"/>
                <a:cs typeface="Courier New" panose="02070309020205020404" pitchFamily="49" charset="0"/>
              </a:rPr>
              <a:t>val</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i="1" dirty="0" err="1">
                <a:solidFill>
                  <a:srgbClr val="660E7A"/>
                </a:solidFill>
                <a:latin typeface="Courier New" panose="02070309020205020404" pitchFamily="49" charset="0"/>
                <a:cs typeface="Courier New" panose="02070309020205020404" pitchFamily="49" charset="0"/>
              </a:rPr>
              <a:t>appId</a:t>
            </a:r>
            <a:r>
              <a:rPr lang="en-US" altLang="en-US" sz="500" i="1" dirty="0">
                <a:solidFill>
                  <a:srgbClr val="660E7A"/>
                </a:solidFill>
                <a:latin typeface="Courier New" panose="02070309020205020404" pitchFamily="49" charset="0"/>
                <a:cs typeface="Courier New" panose="02070309020205020404" pitchFamily="49" charset="0"/>
              </a:rPr>
              <a:t> </a:t>
            </a: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a:solidFill>
                  <a:srgbClr val="008000"/>
                </a:solidFill>
                <a:latin typeface="Courier New" panose="02070309020205020404" pitchFamily="49" charset="0"/>
                <a:cs typeface="Courier New" panose="02070309020205020404" pitchFamily="49" charset="0"/>
              </a:rPr>
              <a:t>"app-20180417180351-0014"</a:t>
            </a:r>
            <a:br>
              <a:rPr lang="en-US" altLang="en-US" sz="500" b="1" dirty="0">
                <a:solidFill>
                  <a:srgbClr val="008000"/>
                </a:solidFill>
                <a:latin typeface="Courier New" panose="02070309020205020404" pitchFamily="49" charset="0"/>
                <a:cs typeface="Courier New" panose="02070309020205020404" pitchFamily="49" charset="0"/>
              </a:rPr>
            </a:br>
            <a:r>
              <a:rPr lang="en-US" altLang="en-US" sz="500" b="1" dirty="0">
                <a:solidFill>
                  <a:srgbClr val="008000"/>
                </a:solidFill>
                <a:latin typeface="Courier New" panose="02070309020205020404" pitchFamily="49" charset="0"/>
                <a:cs typeface="Courier New" panose="02070309020205020404" pitchFamily="49" charset="0"/>
              </a:rPr>
              <a:t>  </a:t>
            </a:r>
            <a:r>
              <a:rPr lang="en-US" altLang="en-US" sz="500" b="1" dirty="0" err="1">
                <a:solidFill>
                  <a:srgbClr val="000080"/>
                </a:solidFill>
                <a:latin typeface="Courier New" panose="02070309020205020404" pitchFamily="49" charset="0"/>
                <a:cs typeface="Courier New" panose="02070309020205020404" pitchFamily="49" charset="0"/>
              </a:rPr>
              <a:t>val</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i="1" dirty="0" err="1">
                <a:solidFill>
                  <a:srgbClr val="660E7A"/>
                </a:solidFill>
                <a:latin typeface="Courier New" panose="02070309020205020404" pitchFamily="49" charset="0"/>
                <a:cs typeface="Courier New" panose="02070309020205020404" pitchFamily="49" charset="0"/>
              </a:rPr>
              <a:t>url</a:t>
            </a:r>
            <a:r>
              <a:rPr lang="en-US" altLang="en-US" sz="500" i="1" dirty="0">
                <a:solidFill>
                  <a:srgbClr val="660E7A"/>
                </a:solidFill>
                <a:latin typeface="Courier New" panose="02070309020205020404" pitchFamily="49" charset="0"/>
                <a:cs typeface="Courier New" panose="02070309020205020404" pitchFamily="49" charset="0"/>
              </a:rPr>
              <a:t> </a:t>
            </a: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err="1">
                <a:solidFill>
                  <a:srgbClr val="008000"/>
                </a:solidFill>
                <a:latin typeface="Courier New" panose="02070309020205020404" pitchFamily="49" charset="0"/>
                <a:cs typeface="Courier New" panose="02070309020205020404" pitchFamily="49" charset="0"/>
              </a:rPr>
              <a:t>s"http</a:t>
            </a:r>
            <a:r>
              <a:rPr lang="en-US" altLang="en-US" sz="500" b="1" dirty="0">
                <a:solidFill>
                  <a:srgbClr val="008000"/>
                </a:solidFill>
                <a:latin typeface="Courier New" panose="02070309020205020404" pitchFamily="49" charset="0"/>
                <a:cs typeface="Courier New" panose="02070309020205020404" pitchFamily="49" charset="0"/>
              </a:rPr>
              <a:t>://</a:t>
            </a:r>
            <a:r>
              <a:rPr lang="en-US" altLang="en-US" sz="500" b="1" dirty="0">
                <a:solidFill>
                  <a:srgbClr val="00B8BB"/>
                </a:solidFill>
                <a:latin typeface="Courier New" panose="02070309020205020404" pitchFamily="49" charset="0"/>
                <a:cs typeface="Courier New" panose="02070309020205020404" pitchFamily="49" charset="0"/>
              </a:rPr>
              <a:t>$</a:t>
            </a:r>
            <a:r>
              <a:rPr lang="en-US" altLang="en-US" sz="500" i="1" dirty="0">
                <a:solidFill>
                  <a:srgbClr val="660E7A"/>
                </a:solidFill>
                <a:latin typeface="Courier New" panose="02070309020205020404" pitchFamily="49" charset="0"/>
                <a:cs typeface="Courier New" panose="02070309020205020404" pitchFamily="49" charset="0"/>
              </a:rPr>
              <a:t>hostname</a:t>
            </a:r>
            <a:r>
              <a:rPr lang="en-US" altLang="en-US" sz="500" b="1" dirty="0">
                <a:solidFill>
                  <a:srgbClr val="008000"/>
                </a:solidFill>
                <a:latin typeface="Courier New" panose="02070309020205020404" pitchFamily="49" charset="0"/>
                <a:cs typeface="Courier New" panose="02070309020205020404" pitchFamily="49" charset="0"/>
              </a:rPr>
              <a:t>:4040/</a:t>
            </a:r>
            <a:r>
              <a:rPr lang="en-US" altLang="en-US" sz="500" b="1" dirty="0" err="1">
                <a:solidFill>
                  <a:srgbClr val="008000"/>
                </a:solidFill>
                <a:latin typeface="Courier New" panose="02070309020205020404" pitchFamily="49" charset="0"/>
                <a:cs typeface="Courier New" panose="02070309020205020404" pitchFamily="49" charset="0"/>
              </a:rPr>
              <a:t>api</a:t>
            </a:r>
            <a:r>
              <a:rPr lang="en-US" altLang="en-US" sz="500" b="1" dirty="0">
                <a:solidFill>
                  <a:srgbClr val="008000"/>
                </a:solidFill>
                <a:latin typeface="Courier New" panose="02070309020205020404" pitchFamily="49" charset="0"/>
                <a:cs typeface="Courier New" panose="02070309020205020404" pitchFamily="49" charset="0"/>
              </a:rPr>
              <a:t>/v1/applications/</a:t>
            </a:r>
            <a:r>
              <a:rPr lang="en-US" altLang="en-US" sz="500" b="1" dirty="0">
                <a:solidFill>
                  <a:srgbClr val="00B8BB"/>
                </a:solidFill>
                <a:latin typeface="Courier New" panose="02070309020205020404" pitchFamily="49" charset="0"/>
                <a:cs typeface="Courier New" panose="02070309020205020404" pitchFamily="49" charset="0"/>
              </a:rPr>
              <a:t>$</a:t>
            </a:r>
            <a:r>
              <a:rPr lang="en-US" altLang="en-US" sz="500" i="1" dirty="0" err="1">
                <a:solidFill>
                  <a:srgbClr val="660E7A"/>
                </a:solidFill>
                <a:latin typeface="Courier New" panose="02070309020205020404" pitchFamily="49" charset="0"/>
                <a:cs typeface="Courier New" panose="02070309020205020404" pitchFamily="49" charset="0"/>
              </a:rPr>
              <a:t>appId</a:t>
            </a:r>
            <a:r>
              <a:rPr lang="en-US" altLang="en-US" sz="500" b="1" dirty="0">
                <a:solidFill>
                  <a:srgbClr val="008000"/>
                </a:solidFill>
                <a:latin typeface="Courier New" panose="02070309020205020404" pitchFamily="49" charset="0"/>
                <a:cs typeface="Courier New" panose="02070309020205020404" pitchFamily="49" charset="0"/>
              </a:rPr>
              <a:t>/jobs"</a:t>
            </a:r>
            <a:br>
              <a:rPr lang="en-US" altLang="en-US" sz="500" b="1" dirty="0">
                <a:solidFill>
                  <a:srgbClr val="008000"/>
                </a:solidFill>
                <a:latin typeface="Courier New" panose="02070309020205020404" pitchFamily="49" charset="0"/>
                <a:cs typeface="Courier New" panose="02070309020205020404" pitchFamily="49" charset="0"/>
              </a:rPr>
            </a:br>
            <a:r>
              <a:rPr lang="en-US" altLang="en-US" sz="500" b="1" dirty="0">
                <a:solidFill>
                  <a:srgbClr val="008000"/>
                </a:solidFill>
                <a:latin typeface="Courier New" panose="02070309020205020404" pitchFamily="49" charset="0"/>
                <a:cs typeface="Courier New" panose="02070309020205020404" pitchFamily="49" charset="0"/>
              </a:rPr>
              <a:t/>
            </a:r>
            <a:br>
              <a:rPr lang="en-US" altLang="en-US" sz="500" b="1" dirty="0">
                <a:solidFill>
                  <a:srgbClr val="008000"/>
                </a:solidFill>
                <a:latin typeface="Courier New" panose="02070309020205020404" pitchFamily="49" charset="0"/>
                <a:cs typeface="Courier New" panose="02070309020205020404" pitchFamily="49" charset="0"/>
              </a:rPr>
            </a:br>
            <a:r>
              <a:rPr lang="en-US" altLang="en-US" sz="500" b="1" dirty="0">
                <a:solidFill>
                  <a:srgbClr val="008000"/>
                </a:solidFill>
                <a:latin typeface="Courier New" panose="02070309020205020404" pitchFamily="49" charset="0"/>
                <a:cs typeface="Courier New" panose="02070309020205020404" pitchFamily="49" charset="0"/>
              </a:rPr>
              <a:t>  </a:t>
            </a:r>
            <a:r>
              <a:rPr lang="en-US" altLang="en-US" sz="500" b="1" dirty="0">
                <a:solidFill>
                  <a:srgbClr val="000080"/>
                </a:solidFill>
                <a:latin typeface="Courier New" panose="02070309020205020404" pitchFamily="49" charset="0"/>
                <a:cs typeface="Courier New" panose="02070309020205020404" pitchFamily="49" charset="0"/>
              </a:rPr>
              <a:t>case class </a:t>
            </a:r>
            <a:r>
              <a:rPr lang="en-US" altLang="en-US" sz="500" dirty="0" err="1">
                <a:solidFill>
                  <a:srgbClr val="000000"/>
                </a:solidFill>
                <a:latin typeface="Courier New" panose="02070309020205020404" pitchFamily="49" charset="0"/>
                <a:cs typeface="Courier New" panose="02070309020205020404" pitchFamily="49" charset="0"/>
              </a:rPr>
              <a:t>SparkJob</a:t>
            </a:r>
            <a:r>
              <a:rPr lang="en-US" altLang="en-US" sz="500" dirty="0">
                <a:solidFill>
                  <a:srgbClr val="000000"/>
                </a:solidFill>
                <a:latin typeface="Courier New" panose="02070309020205020404" pitchFamily="49" charset="0"/>
                <a:cs typeface="Courier New" panose="02070309020205020404" pitchFamily="49" charset="0"/>
              </a:rPr>
              <a:t>(</a:t>
            </a:r>
            <a:r>
              <a:rPr lang="en-US" altLang="en-US" sz="500" dirty="0" err="1">
                <a:solidFill>
                  <a:srgbClr val="000000"/>
                </a:solidFill>
                <a:latin typeface="Courier New" panose="02070309020205020404" pitchFamily="49" charset="0"/>
                <a:cs typeface="Courier New" panose="02070309020205020404" pitchFamily="49" charset="0"/>
              </a:rPr>
              <a:t>jobId</a:t>
            </a: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Int</a:t>
            </a:r>
            <a:r>
              <a:rPr lang="en-US" altLang="en-US" sz="500" dirty="0">
                <a:solidFill>
                  <a:srgbClr val="000000"/>
                </a:solidFill>
                <a:latin typeface="Courier New" panose="02070309020205020404" pitchFamily="49" charset="0"/>
                <a:cs typeface="Courier New" panose="02070309020205020404" pitchFamily="49" charset="0"/>
              </a:rPr>
              <a:t>, name: </a:t>
            </a:r>
            <a:r>
              <a:rPr lang="en-US" altLang="en-US" sz="500" dirty="0">
                <a:solidFill>
                  <a:srgbClr val="20999D"/>
                </a:solidFill>
                <a:latin typeface="Courier New" panose="02070309020205020404" pitchFamily="49" charset="0"/>
                <a:cs typeface="Courier New" panose="02070309020205020404" pitchFamily="49" charset="0"/>
              </a:rPr>
              <a:t>String</a:t>
            </a: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submissionTime</a:t>
            </a:r>
            <a:r>
              <a:rPr lang="en-US" altLang="en-US" sz="500" dirty="0">
                <a:solidFill>
                  <a:srgbClr val="000000"/>
                </a:solidFill>
                <a:latin typeface="Courier New" panose="02070309020205020404" pitchFamily="49" charset="0"/>
                <a:cs typeface="Courier New" panose="02070309020205020404" pitchFamily="49" charset="0"/>
              </a:rPr>
              <a:t>: Date, </a:t>
            </a:r>
            <a:r>
              <a:rPr lang="en-US" altLang="en-US" sz="500" dirty="0" err="1">
                <a:solidFill>
                  <a:srgbClr val="000000"/>
                </a:solidFill>
                <a:latin typeface="Courier New" panose="02070309020205020404" pitchFamily="49" charset="0"/>
                <a:cs typeface="Courier New" panose="02070309020205020404" pitchFamily="49" charset="0"/>
              </a:rPr>
              <a:t>completionTime</a:t>
            </a:r>
            <a:r>
              <a:rPr lang="en-US" altLang="en-US" sz="500" dirty="0">
                <a:solidFill>
                  <a:srgbClr val="000000"/>
                </a:solidFill>
                <a:latin typeface="Courier New" panose="02070309020205020404" pitchFamily="49" charset="0"/>
                <a:cs typeface="Courier New" panose="02070309020205020404" pitchFamily="49" charset="0"/>
              </a:rPr>
              <a:t>: Option[Date], </a:t>
            </a:r>
            <a:r>
              <a:rPr lang="en-US" altLang="en-US" sz="500" dirty="0" err="1">
                <a:solidFill>
                  <a:srgbClr val="000000"/>
                </a:solidFill>
                <a:latin typeface="Courier New" panose="02070309020205020404" pitchFamily="49" charset="0"/>
                <a:cs typeface="Courier New" panose="02070309020205020404" pitchFamily="49" charset="0"/>
              </a:rPr>
              <a:t>stageIds</a:t>
            </a: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dirty="0">
                <a:solidFill>
                  <a:srgbClr val="20999D"/>
                </a:solidFill>
                <a:latin typeface="Courier New" panose="02070309020205020404" pitchFamily="49" charset="0"/>
                <a:cs typeface="Courier New" panose="02070309020205020404" pitchFamily="49" charset="0"/>
              </a:rPr>
              <a:t>List</a:t>
            </a:r>
            <a:r>
              <a:rPr lang="en-US" altLang="en-US" sz="500" dirty="0">
                <a:solidFill>
                  <a:srgbClr val="000000"/>
                </a:solidFill>
                <a:latin typeface="Courier New" panose="02070309020205020404" pitchFamily="49" charset="0"/>
                <a:cs typeface="Courier New" panose="02070309020205020404" pitchFamily="49" charset="0"/>
              </a:rPr>
              <a:t>[</a:t>
            </a:r>
            <a:r>
              <a:rPr lang="en-US" altLang="en-US" sz="500" dirty="0" err="1">
                <a:solidFill>
                  <a:srgbClr val="000000"/>
                </a:solidFill>
                <a:latin typeface="Courier New" panose="02070309020205020404" pitchFamily="49" charset="0"/>
                <a:cs typeface="Courier New" panose="02070309020205020404" pitchFamily="49" charset="0"/>
              </a:rPr>
              <a:t>Int</a:t>
            </a:r>
            <a:r>
              <a:rPr lang="en-US" altLang="en-US" sz="500" dirty="0">
                <a:solidFill>
                  <a:srgbClr val="000000"/>
                </a:solidFill>
                <a:latin typeface="Courier New" panose="02070309020205020404" pitchFamily="49" charset="0"/>
                <a:cs typeface="Courier New" panose="02070309020205020404" pitchFamily="49" charset="0"/>
              </a:rPr>
              <a:t>])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err="1">
                <a:solidFill>
                  <a:srgbClr val="000080"/>
                </a:solidFill>
                <a:latin typeface="Courier New" panose="02070309020205020404" pitchFamily="49" charset="0"/>
                <a:cs typeface="Courier New" panose="02070309020205020404" pitchFamily="49" charset="0"/>
              </a:rPr>
              <a:t>def</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getDurationMillis</a:t>
            </a:r>
            <a:r>
              <a:rPr lang="en-US" altLang="en-US" sz="500" dirty="0">
                <a:solidFill>
                  <a:srgbClr val="000000"/>
                </a:solidFill>
                <a:latin typeface="Courier New" panose="02070309020205020404" pitchFamily="49" charset="0"/>
                <a:cs typeface="Courier New" panose="02070309020205020404" pitchFamily="49" charset="0"/>
              </a:rPr>
              <a:t>: Option[Long] = </a:t>
            </a:r>
            <a:r>
              <a:rPr lang="en-US" altLang="en-US" sz="500" dirty="0" err="1">
                <a:solidFill>
                  <a:srgbClr val="000000"/>
                </a:solidFill>
                <a:latin typeface="Courier New" panose="02070309020205020404" pitchFamily="49" charset="0"/>
                <a:cs typeface="Courier New" panose="02070309020205020404" pitchFamily="49" charset="0"/>
              </a:rPr>
              <a:t>completionTime.map</a:t>
            </a:r>
            <a:r>
              <a:rPr lang="en-US" altLang="en-US" sz="500" dirty="0">
                <a:solidFill>
                  <a:srgbClr val="000000"/>
                </a:solidFill>
                <a:latin typeface="Courier New" panose="02070309020205020404" pitchFamily="49" charset="0"/>
                <a:cs typeface="Courier New" panose="02070309020205020404" pitchFamily="49" charset="0"/>
              </a:rPr>
              <a:t>(_.</a:t>
            </a:r>
            <a:r>
              <a:rPr lang="en-US" altLang="en-US" sz="500" dirty="0" err="1">
                <a:solidFill>
                  <a:srgbClr val="000000"/>
                </a:solidFill>
                <a:latin typeface="Courier New" panose="02070309020205020404" pitchFamily="49" charset="0"/>
                <a:cs typeface="Courier New" panose="02070309020205020404" pitchFamily="49" charset="0"/>
              </a:rPr>
              <a:t>getTime</a:t>
            </a:r>
            <a:r>
              <a:rPr lang="en-US" altLang="en-US" sz="500" dirty="0">
                <a:solidFill>
                  <a:srgbClr val="000000"/>
                </a:solidFill>
                <a:latin typeface="Courier New" panose="02070309020205020404" pitchFamily="49" charset="0"/>
                <a:cs typeface="Courier New" panose="02070309020205020404" pitchFamily="49" charset="0"/>
              </a:rPr>
              <a:t> - </a:t>
            </a:r>
            <a:r>
              <a:rPr lang="en-US" altLang="en-US" sz="500" dirty="0" err="1">
                <a:solidFill>
                  <a:srgbClr val="000000"/>
                </a:solidFill>
                <a:latin typeface="Courier New" panose="02070309020205020404" pitchFamily="49" charset="0"/>
                <a:cs typeface="Courier New" panose="02070309020205020404" pitchFamily="49" charset="0"/>
              </a:rPr>
              <a:t>submissionTime.getTime</a:t>
            </a:r>
            <a:r>
              <a:rPr lang="en-US" altLang="en-US" sz="500" dirty="0">
                <a:solidFill>
                  <a:srgbClr val="000000"/>
                </a:solidFill>
                <a:latin typeface="Courier New" panose="02070309020205020404" pitchFamily="49" charset="0"/>
                <a:cs typeface="Courier New" panose="02070309020205020404" pitchFamily="49" charset="0"/>
              </a:rPr>
              <a:t>)</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a:solidFill>
                  <a:srgbClr val="000080"/>
                </a:solidFill>
                <a:latin typeface="Courier New" panose="02070309020205020404" pitchFamily="49" charset="0"/>
                <a:cs typeface="Courier New" panose="02070309020205020404" pitchFamily="49" charset="0"/>
              </a:rPr>
              <a:t>implicit </a:t>
            </a:r>
            <a:r>
              <a:rPr lang="en-US" altLang="en-US" sz="500" b="1" dirty="0" err="1">
                <a:solidFill>
                  <a:srgbClr val="000080"/>
                </a:solidFill>
                <a:latin typeface="Courier New" panose="02070309020205020404" pitchFamily="49" charset="0"/>
                <a:cs typeface="Courier New" panose="02070309020205020404" pitchFamily="49" charset="0"/>
              </a:rPr>
              <a:t>val</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i="1" dirty="0">
                <a:solidFill>
                  <a:srgbClr val="660E7A"/>
                </a:solidFill>
                <a:latin typeface="Courier New" panose="02070309020205020404" pitchFamily="49" charset="0"/>
                <a:cs typeface="Courier New" panose="02070309020205020404" pitchFamily="49" charset="0"/>
              </a:rPr>
              <a:t>formats </a:t>
            </a: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a:solidFill>
                  <a:srgbClr val="000080"/>
                </a:solidFill>
                <a:latin typeface="Courier New" panose="02070309020205020404" pitchFamily="49" charset="0"/>
                <a:cs typeface="Courier New" panose="02070309020205020404" pitchFamily="49" charset="0"/>
              </a:rPr>
              <a:t>new </a:t>
            </a:r>
            <a:r>
              <a:rPr lang="en-US" altLang="en-US" sz="500" dirty="0" err="1">
                <a:solidFill>
                  <a:srgbClr val="000000"/>
                </a:solidFill>
                <a:latin typeface="Courier New" panose="02070309020205020404" pitchFamily="49" charset="0"/>
                <a:cs typeface="Courier New" panose="02070309020205020404" pitchFamily="49" charset="0"/>
              </a:rPr>
              <a:t>DefaultFormats</a:t>
            </a:r>
            <a:r>
              <a:rPr lang="en-US" altLang="en-US" sz="500" dirty="0">
                <a:solidFill>
                  <a:srgbClr val="000000"/>
                </a:solidFill>
                <a:latin typeface="Courier New" panose="02070309020205020404" pitchFamily="49" charset="0"/>
                <a:cs typeface="Courier New" panose="02070309020205020404" pitchFamily="49" charset="0"/>
              </a:rPr>
              <a:t>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a:solidFill>
                  <a:srgbClr val="000080"/>
                </a:solidFill>
                <a:latin typeface="Courier New" panose="02070309020205020404" pitchFamily="49" charset="0"/>
                <a:cs typeface="Courier New" panose="02070309020205020404" pitchFamily="49" charset="0"/>
              </a:rPr>
              <a:t>override </a:t>
            </a:r>
            <a:r>
              <a:rPr lang="en-US" altLang="en-US" sz="500" b="1" dirty="0" err="1">
                <a:solidFill>
                  <a:srgbClr val="000080"/>
                </a:solidFill>
                <a:latin typeface="Courier New" panose="02070309020205020404" pitchFamily="49" charset="0"/>
                <a:cs typeface="Courier New" panose="02070309020205020404" pitchFamily="49" charset="0"/>
              </a:rPr>
              <a:t>def</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dateFormatter</a:t>
            </a:r>
            <a:r>
              <a:rPr lang="en-US" altLang="en-US" sz="500" dirty="0">
                <a:solidFill>
                  <a:srgbClr val="000000"/>
                </a:solidFill>
                <a:latin typeface="Courier New" panose="02070309020205020404" pitchFamily="49" charset="0"/>
                <a:cs typeface="Courier New" panose="02070309020205020404" pitchFamily="49" charset="0"/>
              </a:rPr>
              <a:t> = </a:t>
            </a:r>
            <a:r>
              <a:rPr lang="en-US" altLang="en-US" sz="500" b="1" dirty="0">
                <a:solidFill>
                  <a:srgbClr val="000080"/>
                </a:solidFill>
                <a:latin typeface="Courier New" panose="02070309020205020404" pitchFamily="49" charset="0"/>
                <a:cs typeface="Courier New" panose="02070309020205020404" pitchFamily="49" charset="0"/>
              </a:rPr>
              <a:t>new </a:t>
            </a:r>
            <a:r>
              <a:rPr lang="en-US" altLang="en-US" sz="500" dirty="0" err="1">
                <a:solidFill>
                  <a:srgbClr val="000000"/>
                </a:solidFill>
                <a:latin typeface="Courier New" panose="02070309020205020404" pitchFamily="49" charset="0"/>
                <a:cs typeface="Courier New" panose="02070309020205020404" pitchFamily="49" charset="0"/>
              </a:rPr>
              <a:t>SimpleDateFormat</a:t>
            </a:r>
            <a:r>
              <a:rPr lang="en-US" altLang="en-US" sz="500" dirty="0">
                <a:solidFill>
                  <a:srgbClr val="000000"/>
                </a:solidFill>
                <a:latin typeface="Courier New" panose="02070309020205020404" pitchFamily="49" charset="0"/>
                <a:cs typeface="Courier New" panose="02070309020205020404" pitchFamily="49" charset="0"/>
              </a:rPr>
              <a:t>(</a:t>
            </a:r>
            <a:r>
              <a:rPr lang="en-US" altLang="en-US" sz="500" b="1" dirty="0">
                <a:solidFill>
                  <a:srgbClr val="008000"/>
                </a:solidFill>
                <a:latin typeface="Courier New" panose="02070309020205020404" pitchFamily="49" charset="0"/>
                <a:cs typeface="Courier New" panose="02070309020205020404" pitchFamily="49" charset="0"/>
              </a:rPr>
              <a:t>"</a:t>
            </a:r>
            <a:r>
              <a:rPr lang="en-US" altLang="en-US" sz="500" b="1" dirty="0" err="1">
                <a:solidFill>
                  <a:srgbClr val="008000"/>
                </a:solidFill>
                <a:latin typeface="Courier New" panose="02070309020205020404" pitchFamily="49" charset="0"/>
                <a:cs typeface="Courier New" panose="02070309020205020404" pitchFamily="49" charset="0"/>
              </a:rPr>
              <a:t>yyyy-MM-dd'T'HH:mm:ss.SSSZ</a:t>
            </a:r>
            <a:r>
              <a:rPr lang="en-US" altLang="en-US" sz="500" b="1" dirty="0">
                <a:solidFill>
                  <a:srgbClr val="008000"/>
                </a:solidFill>
                <a:latin typeface="Courier New" panose="02070309020205020404" pitchFamily="49" charset="0"/>
                <a:cs typeface="Courier New" panose="02070309020205020404" pitchFamily="49" charset="0"/>
              </a:rPr>
              <a:t>"</a:t>
            </a:r>
            <a:r>
              <a:rPr lang="en-US" altLang="en-US" sz="500" dirty="0">
                <a:solidFill>
                  <a:srgbClr val="000000"/>
                </a:solidFill>
                <a:latin typeface="Courier New" panose="02070309020205020404" pitchFamily="49" charset="0"/>
                <a:cs typeface="Courier New" panose="02070309020205020404" pitchFamily="49" charset="0"/>
              </a:rPr>
              <a:t>)</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err="1">
                <a:solidFill>
                  <a:srgbClr val="000080"/>
                </a:solidFill>
                <a:latin typeface="Courier New" panose="02070309020205020404" pitchFamily="49" charset="0"/>
                <a:cs typeface="Courier New" panose="02070309020205020404" pitchFamily="49" charset="0"/>
              </a:rPr>
              <a:t>def</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dirty="0">
                <a:solidFill>
                  <a:srgbClr val="000000"/>
                </a:solidFill>
                <a:latin typeface="Courier New" panose="02070309020205020404" pitchFamily="49" charset="0"/>
                <a:cs typeface="Courier New" panose="02070309020205020404" pitchFamily="49" charset="0"/>
              </a:rPr>
              <a:t>main(</a:t>
            </a:r>
            <a:r>
              <a:rPr lang="en-US" altLang="en-US" sz="500" dirty="0" err="1">
                <a:solidFill>
                  <a:srgbClr val="000000"/>
                </a:solidFill>
                <a:latin typeface="Courier New" panose="02070309020205020404" pitchFamily="49" charset="0"/>
                <a:cs typeface="Courier New" panose="02070309020205020404" pitchFamily="49" charset="0"/>
              </a:rPr>
              <a:t>args</a:t>
            </a:r>
            <a:r>
              <a:rPr lang="en-US" altLang="en-US" sz="500" dirty="0">
                <a:solidFill>
                  <a:srgbClr val="000000"/>
                </a:solidFill>
                <a:latin typeface="Courier New" panose="02070309020205020404" pitchFamily="49" charset="0"/>
                <a:cs typeface="Courier New" panose="02070309020205020404" pitchFamily="49" charset="0"/>
              </a:rPr>
              <a:t>: Array[</a:t>
            </a:r>
            <a:r>
              <a:rPr lang="en-US" altLang="en-US" sz="500" dirty="0">
                <a:solidFill>
                  <a:srgbClr val="20999D"/>
                </a:solidFill>
                <a:latin typeface="Courier New" panose="02070309020205020404" pitchFamily="49" charset="0"/>
                <a:cs typeface="Courier New" panose="02070309020205020404" pitchFamily="49" charset="0"/>
              </a:rPr>
              <a:t>String</a:t>
            </a:r>
            <a:r>
              <a:rPr lang="en-US" altLang="en-US" sz="500" dirty="0">
                <a:solidFill>
                  <a:srgbClr val="000000"/>
                </a:solidFill>
                <a:latin typeface="Courier New" panose="02070309020205020404" pitchFamily="49" charset="0"/>
                <a:cs typeface="Courier New" panose="02070309020205020404" pitchFamily="49" charset="0"/>
              </a:rPr>
              <a:t>])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err="1">
                <a:solidFill>
                  <a:srgbClr val="000080"/>
                </a:solidFill>
                <a:latin typeface="Courier New" panose="02070309020205020404" pitchFamily="49" charset="0"/>
                <a:cs typeface="Courier New" panose="02070309020205020404" pitchFamily="49" charset="0"/>
              </a:rPr>
              <a:t>val</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json</a:t>
            </a:r>
            <a:r>
              <a:rPr lang="en-US" altLang="en-US" sz="500" dirty="0">
                <a:solidFill>
                  <a:srgbClr val="000000"/>
                </a:solidFill>
                <a:latin typeface="Courier New" panose="02070309020205020404" pitchFamily="49" charset="0"/>
                <a:cs typeface="Courier New" panose="02070309020205020404" pitchFamily="49" charset="0"/>
              </a:rPr>
              <a:t> = </a:t>
            </a:r>
            <a:r>
              <a:rPr lang="en-US" altLang="en-US" sz="500" i="1" dirty="0" err="1">
                <a:solidFill>
                  <a:srgbClr val="000000"/>
                </a:solidFill>
                <a:latin typeface="Courier New" panose="02070309020205020404" pitchFamily="49" charset="0"/>
                <a:cs typeface="Courier New" panose="02070309020205020404" pitchFamily="49" charset="0"/>
              </a:rPr>
              <a:t>fromURL</a:t>
            </a:r>
            <a:r>
              <a:rPr lang="en-US" altLang="en-US" sz="500" dirty="0">
                <a:solidFill>
                  <a:srgbClr val="000000"/>
                </a:solidFill>
                <a:latin typeface="Courier New" panose="02070309020205020404" pitchFamily="49" charset="0"/>
                <a:cs typeface="Courier New" panose="02070309020205020404" pitchFamily="49" charset="0"/>
              </a:rPr>
              <a:t>(</a:t>
            </a:r>
            <a:r>
              <a:rPr lang="en-US" altLang="en-US" sz="500" i="1" dirty="0" err="1">
                <a:solidFill>
                  <a:srgbClr val="660E7A"/>
                </a:solidFill>
                <a:latin typeface="Courier New" panose="02070309020205020404" pitchFamily="49" charset="0"/>
                <a:cs typeface="Courier New" panose="02070309020205020404" pitchFamily="49" charset="0"/>
              </a:rPr>
              <a:t>url</a:t>
            </a:r>
            <a:r>
              <a:rPr lang="en-US" altLang="en-US" sz="500" dirty="0">
                <a:solidFill>
                  <a:srgbClr val="000000"/>
                </a:solidFill>
                <a:latin typeface="Courier New" panose="02070309020205020404" pitchFamily="49" charset="0"/>
                <a:cs typeface="Courier New" panose="02070309020205020404" pitchFamily="49" charset="0"/>
              </a:rPr>
              <a:t>).</a:t>
            </a:r>
            <a:r>
              <a:rPr lang="en-US" altLang="en-US" sz="500" dirty="0" err="1">
                <a:solidFill>
                  <a:srgbClr val="000000"/>
                </a:solidFill>
                <a:latin typeface="Courier New" panose="02070309020205020404" pitchFamily="49" charset="0"/>
                <a:cs typeface="Courier New" panose="02070309020205020404" pitchFamily="49" charset="0"/>
              </a:rPr>
              <a:t>mkString</a:t>
            </a: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b="1" dirty="0" err="1">
                <a:solidFill>
                  <a:srgbClr val="000080"/>
                </a:solidFill>
                <a:latin typeface="Courier New" panose="02070309020205020404" pitchFamily="49" charset="0"/>
                <a:cs typeface="Courier New" panose="02070309020205020404" pitchFamily="49" charset="0"/>
              </a:rPr>
              <a:t>val</a:t>
            </a:r>
            <a:r>
              <a:rPr lang="en-US" altLang="en-US" sz="500" b="1" dirty="0">
                <a:solidFill>
                  <a:srgbClr val="00008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completedJobs</a:t>
            </a: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dirty="0">
                <a:solidFill>
                  <a:srgbClr val="20999D"/>
                </a:solidFill>
                <a:latin typeface="Courier New" panose="02070309020205020404" pitchFamily="49" charset="0"/>
                <a:cs typeface="Courier New" panose="02070309020205020404" pitchFamily="49" charset="0"/>
              </a:rPr>
              <a:t>List</a:t>
            </a:r>
            <a:r>
              <a:rPr lang="en-US" altLang="en-US" sz="500" dirty="0">
                <a:solidFill>
                  <a:srgbClr val="000000"/>
                </a:solidFill>
                <a:latin typeface="Courier New" panose="02070309020205020404" pitchFamily="49" charset="0"/>
                <a:cs typeface="Courier New" panose="02070309020205020404" pitchFamily="49" charset="0"/>
              </a:rPr>
              <a:t>[</a:t>
            </a:r>
            <a:r>
              <a:rPr lang="en-US" altLang="en-US" sz="500" dirty="0" err="1">
                <a:solidFill>
                  <a:srgbClr val="000000"/>
                </a:solidFill>
                <a:latin typeface="Courier New" panose="02070309020205020404" pitchFamily="49" charset="0"/>
                <a:cs typeface="Courier New" panose="02070309020205020404" pitchFamily="49" charset="0"/>
              </a:rPr>
              <a:t>SparkJob</a:t>
            </a:r>
            <a:r>
              <a:rPr lang="en-US" altLang="en-US" sz="500" dirty="0">
                <a:solidFill>
                  <a:srgbClr val="000000"/>
                </a:solidFill>
                <a:latin typeface="Courier New" panose="02070309020205020404" pitchFamily="49" charset="0"/>
                <a:cs typeface="Courier New" panose="02070309020205020404" pitchFamily="49" charset="0"/>
              </a:rPr>
              <a:t>] = parse(</a:t>
            </a:r>
            <a:r>
              <a:rPr lang="en-US" altLang="en-US" sz="500" dirty="0" err="1">
                <a:solidFill>
                  <a:srgbClr val="000000"/>
                </a:solidFill>
                <a:latin typeface="Courier New" panose="02070309020205020404" pitchFamily="49" charset="0"/>
                <a:cs typeface="Courier New" panose="02070309020205020404" pitchFamily="49" charset="0"/>
              </a:rPr>
              <a:t>json</a:t>
            </a:r>
            <a:r>
              <a:rPr lang="en-US" altLang="en-US" sz="500" dirty="0">
                <a:solidFill>
                  <a:srgbClr val="000000"/>
                </a:solidFill>
                <a:latin typeface="Courier New" panose="02070309020205020404" pitchFamily="49" charset="0"/>
                <a:cs typeface="Courier New" panose="02070309020205020404" pitchFamily="49" charset="0"/>
              </a:rPr>
              <a:t>)</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.extract[</a:t>
            </a:r>
            <a:r>
              <a:rPr lang="en-US" altLang="en-US" sz="500" dirty="0">
                <a:solidFill>
                  <a:srgbClr val="20999D"/>
                </a:solidFill>
                <a:latin typeface="Courier New" panose="02070309020205020404" pitchFamily="49" charset="0"/>
                <a:cs typeface="Courier New" panose="02070309020205020404" pitchFamily="49" charset="0"/>
              </a:rPr>
              <a:t>List</a:t>
            </a:r>
            <a:r>
              <a:rPr lang="en-US" altLang="en-US" sz="500" dirty="0">
                <a:solidFill>
                  <a:srgbClr val="000000"/>
                </a:solidFill>
                <a:latin typeface="Courier New" panose="02070309020205020404" pitchFamily="49" charset="0"/>
                <a:cs typeface="Courier New" panose="02070309020205020404" pitchFamily="49" charset="0"/>
              </a:rPr>
              <a:t>[</a:t>
            </a:r>
            <a:r>
              <a:rPr lang="en-US" altLang="en-US" sz="500" dirty="0" err="1">
                <a:solidFill>
                  <a:srgbClr val="000000"/>
                </a:solidFill>
                <a:latin typeface="Courier New" panose="02070309020205020404" pitchFamily="49" charset="0"/>
                <a:cs typeface="Courier New" panose="02070309020205020404" pitchFamily="49" charset="0"/>
              </a:rPr>
              <a:t>SparkJob</a:t>
            </a:r>
            <a:r>
              <a:rPr lang="en-US" altLang="en-US" sz="500" dirty="0">
                <a:solidFill>
                  <a:srgbClr val="000000"/>
                </a:solidFill>
                <a:latin typeface="Courier New" panose="02070309020205020404" pitchFamily="49" charset="0"/>
                <a:cs typeface="Courier New" panose="02070309020205020404" pitchFamily="49" charset="0"/>
              </a:rPr>
              <a:t>]]</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.filter(_.</a:t>
            </a:r>
            <a:r>
              <a:rPr lang="en-US" altLang="en-US" sz="500" dirty="0" err="1">
                <a:solidFill>
                  <a:srgbClr val="000000"/>
                </a:solidFill>
                <a:latin typeface="Courier New" panose="02070309020205020404" pitchFamily="49" charset="0"/>
                <a:cs typeface="Courier New" panose="02070309020205020404" pitchFamily="49" charset="0"/>
              </a:rPr>
              <a:t>getDurationMillis.isDefined</a:t>
            </a:r>
            <a:r>
              <a:rPr lang="en-US" altLang="en-US" sz="500" dirty="0">
                <a:solidFill>
                  <a:srgbClr val="000000"/>
                </a:solidFill>
                <a:latin typeface="Courier New" panose="02070309020205020404" pitchFamily="49" charset="0"/>
                <a:cs typeface="Courier New" panose="02070309020205020404" pitchFamily="49" charset="0"/>
              </a:rPr>
              <a:t>)</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completedJobs</a:t>
            </a: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groupBy</a:t>
            </a:r>
            <a:r>
              <a:rPr lang="en-US" altLang="en-US" sz="500" dirty="0">
                <a:solidFill>
                  <a:srgbClr val="000000"/>
                </a:solidFill>
                <a:latin typeface="Courier New" panose="02070309020205020404" pitchFamily="49" charset="0"/>
                <a:cs typeface="Courier New" panose="02070309020205020404" pitchFamily="49" charset="0"/>
              </a:rPr>
              <a:t>(_.name)</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mapValues</a:t>
            </a:r>
            <a:r>
              <a:rPr lang="en-US" altLang="en-US" sz="500" dirty="0">
                <a:solidFill>
                  <a:srgbClr val="000000"/>
                </a:solidFill>
                <a:latin typeface="Courier New" panose="02070309020205020404" pitchFamily="49" charset="0"/>
                <a:cs typeface="Courier New" panose="02070309020205020404" pitchFamily="49" charset="0"/>
              </a:rPr>
              <a:t>(list =&gt; (</a:t>
            </a:r>
            <a:r>
              <a:rPr lang="en-US" altLang="en-US" sz="500" dirty="0" err="1">
                <a:solidFill>
                  <a:srgbClr val="000000"/>
                </a:solidFill>
                <a:latin typeface="Courier New" panose="02070309020205020404" pitchFamily="49" charset="0"/>
                <a:cs typeface="Courier New" panose="02070309020205020404" pitchFamily="49" charset="0"/>
              </a:rPr>
              <a:t>list.map</a:t>
            </a:r>
            <a:r>
              <a:rPr lang="en-US" altLang="en-US" sz="500" dirty="0">
                <a:solidFill>
                  <a:srgbClr val="000000"/>
                </a:solidFill>
                <a:latin typeface="Courier New" panose="02070309020205020404" pitchFamily="49" charset="0"/>
                <a:cs typeface="Courier New" panose="02070309020205020404" pitchFamily="49" charset="0"/>
              </a:rPr>
              <a:t>(_.</a:t>
            </a:r>
            <a:r>
              <a:rPr lang="en-US" altLang="en-US" sz="500" dirty="0" err="1">
                <a:solidFill>
                  <a:srgbClr val="000000"/>
                </a:solidFill>
                <a:latin typeface="Courier New" panose="02070309020205020404" pitchFamily="49" charset="0"/>
                <a:cs typeface="Courier New" panose="02070309020205020404" pitchFamily="49" charset="0"/>
              </a:rPr>
              <a:t>getDurationMillis.get</a:t>
            </a:r>
            <a:r>
              <a:rPr lang="en-US" altLang="en-US" sz="500" dirty="0">
                <a:solidFill>
                  <a:srgbClr val="000000"/>
                </a:solidFill>
                <a:latin typeface="Courier New" panose="02070309020205020404" pitchFamily="49" charset="0"/>
                <a:cs typeface="Courier New" panose="02070309020205020404" pitchFamily="49" charset="0"/>
              </a:rPr>
              <a:t>).sum, </a:t>
            </a:r>
            <a:r>
              <a:rPr lang="en-US" altLang="en-US" sz="500" dirty="0" err="1">
                <a:solidFill>
                  <a:srgbClr val="000000"/>
                </a:solidFill>
                <a:latin typeface="Courier New" panose="02070309020205020404" pitchFamily="49" charset="0"/>
                <a:cs typeface="Courier New" panose="02070309020205020404" pitchFamily="49" charset="0"/>
              </a:rPr>
              <a:t>list.size</a:t>
            </a:r>
            <a:r>
              <a:rPr lang="en-US" altLang="en-US" sz="500" dirty="0">
                <a:solidFill>
                  <a:srgbClr val="000000"/>
                </a:solidFill>
                <a:latin typeface="Courier New" panose="02070309020205020404" pitchFamily="49" charset="0"/>
                <a:cs typeface="Courier New" panose="02070309020205020404" pitchFamily="49" charset="0"/>
              </a:rPr>
              <a:t>))</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r>
              <a:rPr lang="en-US" altLang="en-US" sz="500" dirty="0" err="1">
                <a:solidFill>
                  <a:srgbClr val="000000"/>
                </a:solidFill>
                <a:latin typeface="Courier New" panose="02070309020205020404" pitchFamily="49" charset="0"/>
                <a:cs typeface="Courier New" panose="02070309020205020404" pitchFamily="49" charset="0"/>
              </a:rPr>
              <a:t>foreach</a:t>
            </a:r>
            <a:r>
              <a:rPr lang="en-US" altLang="en-US" sz="500" dirty="0">
                <a:solidFill>
                  <a:srgbClr val="000000"/>
                </a:solidFill>
                <a:latin typeface="Courier New" panose="02070309020205020404" pitchFamily="49" charset="0"/>
                <a:cs typeface="Courier New" panose="02070309020205020404" pitchFamily="49" charset="0"/>
              </a:rPr>
              <a:t> { </a:t>
            </a:r>
            <a:r>
              <a:rPr lang="en-US" altLang="en-US" sz="500" b="1" dirty="0">
                <a:solidFill>
                  <a:srgbClr val="000080"/>
                </a:solidFill>
                <a:latin typeface="Courier New" panose="02070309020205020404" pitchFamily="49" charset="0"/>
                <a:cs typeface="Courier New" panose="02070309020205020404" pitchFamily="49" charset="0"/>
              </a:rPr>
              <a:t>case </a:t>
            </a:r>
            <a:r>
              <a:rPr lang="en-US" altLang="en-US" sz="500" dirty="0">
                <a:solidFill>
                  <a:srgbClr val="000000"/>
                </a:solidFill>
                <a:latin typeface="Courier New" panose="02070309020205020404" pitchFamily="49" charset="0"/>
                <a:cs typeface="Courier New" panose="02070309020205020404" pitchFamily="49" charset="0"/>
              </a:rPr>
              <a:t>(name, (time, count)) =&gt; </a:t>
            </a:r>
            <a:r>
              <a:rPr lang="en-US" altLang="en-US" sz="500" i="1" dirty="0" err="1">
                <a:solidFill>
                  <a:srgbClr val="000000"/>
                </a:solidFill>
                <a:latin typeface="Courier New" panose="02070309020205020404" pitchFamily="49" charset="0"/>
                <a:cs typeface="Courier New" panose="02070309020205020404" pitchFamily="49" charset="0"/>
              </a:rPr>
              <a:t>println</a:t>
            </a:r>
            <a:r>
              <a:rPr lang="en-US" altLang="en-US" sz="500" dirty="0">
                <a:solidFill>
                  <a:srgbClr val="000000"/>
                </a:solidFill>
                <a:latin typeface="Courier New" panose="02070309020205020404" pitchFamily="49" charset="0"/>
                <a:cs typeface="Courier New" panose="02070309020205020404" pitchFamily="49" charset="0"/>
              </a:rPr>
              <a:t>(</a:t>
            </a:r>
            <a:r>
              <a:rPr lang="en-US" altLang="en-US" sz="500" b="1" dirty="0" err="1">
                <a:solidFill>
                  <a:srgbClr val="008000"/>
                </a:solidFill>
                <a:latin typeface="Courier New" panose="02070309020205020404" pitchFamily="49" charset="0"/>
                <a:cs typeface="Courier New" panose="02070309020205020404" pitchFamily="49" charset="0"/>
              </a:rPr>
              <a:t>s"TIME</a:t>
            </a:r>
            <a:r>
              <a:rPr lang="en-US" altLang="en-US" sz="500" b="1" dirty="0">
                <a:solidFill>
                  <a:srgbClr val="008000"/>
                </a:solidFill>
                <a:latin typeface="Courier New" panose="02070309020205020404" pitchFamily="49" charset="0"/>
                <a:cs typeface="Courier New" panose="02070309020205020404" pitchFamily="49" charset="0"/>
              </a:rPr>
              <a:t>: </a:t>
            </a:r>
            <a:r>
              <a:rPr lang="en-US" altLang="en-US" sz="500" b="1" dirty="0">
                <a:solidFill>
                  <a:srgbClr val="00B8BB"/>
                </a:solidFill>
                <a:latin typeface="Courier New" panose="02070309020205020404" pitchFamily="49" charset="0"/>
                <a:cs typeface="Courier New" panose="02070309020205020404" pitchFamily="49" charset="0"/>
              </a:rPr>
              <a:t>$</a:t>
            </a:r>
            <a:r>
              <a:rPr lang="en-US" altLang="en-US" sz="500" dirty="0">
                <a:solidFill>
                  <a:srgbClr val="000000"/>
                </a:solidFill>
                <a:latin typeface="Courier New" panose="02070309020205020404" pitchFamily="49" charset="0"/>
                <a:cs typeface="Courier New" panose="02070309020205020404" pitchFamily="49" charset="0"/>
              </a:rPr>
              <a:t>time</a:t>
            </a:r>
            <a:r>
              <a:rPr lang="en-US" altLang="en-US" sz="500" b="1" dirty="0">
                <a:solidFill>
                  <a:srgbClr val="000080"/>
                </a:solidFill>
                <a:latin typeface="Courier New" panose="02070309020205020404" pitchFamily="49" charset="0"/>
                <a:cs typeface="Courier New" panose="02070309020205020404" pitchFamily="49" charset="0"/>
              </a:rPr>
              <a:t>\</a:t>
            </a:r>
            <a:r>
              <a:rPr lang="en-US" altLang="en-US" sz="500" b="1" dirty="0" err="1">
                <a:solidFill>
                  <a:srgbClr val="000080"/>
                </a:solidFill>
                <a:latin typeface="Courier New" panose="02070309020205020404" pitchFamily="49" charset="0"/>
                <a:cs typeface="Courier New" panose="02070309020205020404" pitchFamily="49" charset="0"/>
              </a:rPr>
              <a:t>t</a:t>
            </a:r>
            <a:r>
              <a:rPr lang="en-US" altLang="en-US" sz="500" b="1" dirty="0" err="1">
                <a:solidFill>
                  <a:srgbClr val="008000"/>
                </a:solidFill>
                <a:latin typeface="Courier New" panose="02070309020205020404" pitchFamily="49" charset="0"/>
                <a:cs typeface="Courier New" panose="02070309020205020404" pitchFamily="49" charset="0"/>
              </a:rPr>
              <a:t>AVG</a:t>
            </a:r>
            <a:r>
              <a:rPr lang="en-US" altLang="en-US" sz="500" b="1" dirty="0">
                <a:solidFill>
                  <a:srgbClr val="008000"/>
                </a:solidFill>
                <a:latin typeface="Courier New" panose="02070309020205020404" pitchFamily="49" charset="0"/>
                <a:cs typeface="Courier New" panose="02070309020205020404" pitchFamily="49" charset="0"/>
              </a:rPr>
              <a:t>: </a:t>
            </a:r>
            <a:r>
              <a:rPr lang="en-US" altLang="en-US" sz="500" b="1" dirty="0">
                <a:solidFill>
                  <a:srgbClr val="00B8BB"/>
                </a:solidFill>
                <a:latin typeface="Courier New" panose="02070309020205020404" pitchFamily="49" charset="0"/>
                <a:cs typeface="Courier New" panose="02070309020205020404" pitchFamily="49" charset="0"/>
              </a:rPr>
              <a:t>$</a:t>
            </a:r>
            <a:r>
              <a:rPr lang="en-US" altLang="en-US" sz="500" dirty="0">
                <a:solidFill>
                  <a:srgbClr val="000000"/>
                </a:solidFill>
                <a:latin typeface="Courier New" panose="02070309020205020404" pitchFamily="49" charset="0"/>
                <a:cs typeface="Courier New" panose="02070309020205020404" pitchFamily="49" charset="0"/>
              </a:rPr>
              <a:t>{time / count}</a:t>
            </a:r>
            <a:r>
              <a:rPr lang="en-US" altLang="en-US" sz="500" b="1" dirty="0">
                <a:solidFill>
                  <a:srgbClr val="000080"/>
                </a:solidFill>
                <a:latin typeface="Courier New" panose="02070309020205020404" pitchFamily="49" charset="0"/>
                <a:cs typeface="Courier New" panose="02070309020205020404" pitchFamily="49" charset="0"/>
              </a:rPr>
              <a:t>\</a:t>
            </a:r>
            <a:r>
              <a:rPr lang="en-US" altLang="en-US" sz="500" b="1" dirty="0" err="1">
                <a:solidFill>
                  <a:srgbClr val="000080"/>
                </a:solidFill>
                <a:latin typeface="Courier New" panose="02070309020205020404" pitchFamily="49" charset="0"/>
                <a:cs typeface="Courier New" panose="02070309020205020404" pitchFamily="49" charset="0"/>
              </a:rPr>
              <a:t>t</a:t>
            </a:r>
            <a:r>
              <a:rPr lang="en-US" altLang="en-US" sz="500" b="1" dirty="0" err="1">
                <a:solidFill>
                  <a:srgbClr val="008000"/>
                </a:solidFill>
                <a:latin typeface="Courier New" panose="02070309020205020404" pitchFamily="49" charset="0"/>
                <a:cs typeface="Courier New" panose="02070309020205020404" pitchFamily="49" charset="0"/>
              </a:rPr>
              <a:t>NAME</a:t>
            </a:r>
            <a:r>
              <a:rPr lang="en-US" altLang="en-US" sz="500" b="1" dirty="0">
                <a:solidFill>
                  <a:srgbClr val="008000"/>
                </a:solidFill>
                <a:latin typeface="Courier New" panose="02070309020205020404" pitchFamily="49" charset="0"/>
                <a:cs typeface="Courier New" panose="02070309020205020404" pitchFamily="49" charset="0"/>
              </a:rPr>
              <a:t>: </a:t>
            </a:r>
            <a:r>
              <a:rPr lang="en-US" altLang="en-US" sz="500" b="1" dirty="0">
                <a:solidFill>
                  <a:srgbClr val="00B8BB"/>
                </a:solidFill>
                <a:latin typeface="Courier New" panose="02070309020205020404" pitchFamily="49" charset="0"/>
                <a:cs typeface="Courier New" panose="02070309020205020404" pitchFamily="49" charset="0"/>
              </a:rPr>
              <a:t>$</a:t>
            </a:r>
            <a:r>
              <a:rPr lang="en-US" altLang="en-US" sz="500" dirty="0">
                <a:solidFill>
                  <a:srgbClr val="000000"/>
                </a:solidFill>
                <a:latin typeface="Courier New" panose="02070309020205020404" pitchFamily="49" charset="0"/>
                <a:cs typeface="Courier New" panose="02070309020205020404" pitchFamily="49" charset="0"/>
              </a:rPr>
              <a:t>name</a:t>
            </a:r>
            <a:r>
              <a:rPr lang="en-US" altLang="en-US" sz="500" b="1" dirty="0">
                <a:solidFill>
                  <a:srgbClr val="008000"/>
                </a:solidFill>
                <a:latin typeface="Courier New" panose="02070309020205020404" pitchFamily="49" charset="0"/>
                <a:cs typeface="Courier New" panose="02070309020205020404" pitchFamily="49" charset="0"/>
              </a:rPr>
              <a:t>"</a:t>
            </a:r>
            <a:r>
              <a:rPr lang="en-US" altLang="en-US" sz="500" dirty="0">
                <a:solidFill>
                  <a:srgbClr val="000000"/>
                </a:solidFill>
                <a:latin typeface="Courier New" panose="02070309020205020404" pitchFamily="49" charset="0"/>
                <a:cs typeface="Courier New" panose="02070309020205020404" pitchFamily="49" charset="0"/>
              </a:rPr>
              <a:t>)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
            </a:r>
            <a:br>
              <a:rPr lang="en-US" altLang="en-US" sz="500" dirty="0">
                <a:solidFill>
                  <a:srgbClr val="000000"/>
                </a:solidFill>
                <a:latin typeface="Courier New" panose="02070309020205020404" pitchFamily="49" charset="0"/>
                <a:cs typeface="Courier New" panose="02070309020205020404" pitchFamily="49" charset="0"/>
              </a:rPr>
            </a:br>
            <a:r>
              <a:rPr lang="en-US" altLang="en-US" sz="500" dirty="0">
                <a:solidFill>
                  <a:srgbClr val="000000"/>
                </a:solidFill>
                <a:latin typeface="Courier New" panose="02070309020205020404" pitchFamily="49" charset="0"/>
                <a:cs typeface="Courier New" panose="02070309020205020404" pitchFamily="49" charset="0"/>
              </a:rPr>
              <a:t>}</a:t>
            </a:r>
            <a:endParaRPr lang="en-US" altLang="en-US" sz="1100" dirty="0">
              <a:latin typeface="Arial" panose="020B0604020202020204" pitchFamily="34" charset="0"/>
            </a:endParaRPr>
          </a:p>
        </p:txBody>
      </p:sp>
      <p:sp>
        <p:nvSpPr>
          <p:cNvPr id="9" name="Rectangle 1"/>
          <p:cNvSpPr>
            <a:spLocks noChangeArrowheads="1"/>
          </p:cNvSpPr>
          <p:nvPr/>
        </p:nvSpPr>
        <p:spPr bwMode="auto">
          <a:xfrm>
            <a:off x="4827202" y="4295222"/>
            <a:ext cx="3858749" cy="200055"/>
          </a:xfrm>
          <a:prstGeom prst="rect">
            <a:avLst/>
          </a:prstGeom>
          <a:solidFill>
            <a:schemeClr val="tx1">
              <a:lumMod val="50000"/>
              <a:lumOff val="50000"/>
            </a:schemeClr>
          </a:solidFill>
          <a:ln w="6350">
            <a:solidFill>
              <a:schemeClr val="tx1">
                <a:lumMod val="90000"/>
                <a:lumOff val="10000"/>
              </a:schemeClr>
            </a:solidFill>
            <a:miter lim="800000"/>
            <a:headEnd/>
            <a:tailEnd/>
          </a:ln>
          <a:effec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700" b="1" dirty="0">
                <a:solidFill>
                  <a:schemeClr val="bg1"/>
                </a:solidFill>
                <a:latin typeface="Courier New" panose="02070309020205020404" pitchFamily="49" charset="0"/>
                <a:cs typeface="Courier New" panose="02070309020205020404" pitchFamily="49" charset="0"/>
              </a:rPr>
              <a:t>TIME: 5953	AVG: 5953	NAME: </a:t>
            </a:r>
            <a:r>
              <a:rPr lang="en-US" altLang="en-US" sz="700" b="1" dirty="0" err="1">
                <a:solidFill>
                  <a:schemeClr val="bg1"/>
                </a:solidFill>
                <a:latin typeface="Courier New" panose="02070309020205020404" pitchFamily="49" charset="0"/>
                <a:cs typeface="Courier New" panose="02070309020205020404" pitchFamily="49" charset="0"/>
              </a:rPr>
              <a:t>saveAsTextFile</a:t>
            </a:r>
            <a:r>
              <a:rPr lang="en-US" altLang="en-US" sz="700" b="1" dirty="0">
                <a:solidFill>
                  <a:schemeClr val="bg1"/>
                </a:solidFill>
                <a:latin typeface="Courier New" panose="02070309020205020404" pitchFamily="49" charset="0"/>
                <a:cs typeface="Courier New" panose="02070309020205020404" pitchFamily="49" charset="0"/>
              </a:rPr>
              <a:t> at WordCount.scala:15</a:t>
            </a:r>
            <a:endParaRPr lang="en-US" altLang="en-US" sz="700" dirty="0">
              <a:solidFill>
                <a:schemeClr val="bg1"/>
              </a:solidFill>
              <a:latin typeface="Arial" panose="020B0604020202020204" pitchFamily="34" charset="0"/>
            </a:endParaRPr>
          </a:p>
        </p:txBody>
      </p:sp>
      <p:cxnSp>
        <p:nvCxnSpPr>
          <p:cNvPr id="11" name="Straight Arrow Connector 10"/>
          <p:cNvCxnSpPr>
            <a:stCxn id="7" idx="3"/>
            <a:endCxn id="9" idx="0"/>
          </p:cNvCxnSpPr>
          <p:nvPr/>
        </p:nvCxnSpPr>
        <p:spPr>
          <a:xfrm>
            <a:off x="5238623" y="2412787"/>
            <a:ext cx="1517954" cy="1882435"/>
          </a:xfrm>
          <a:prstGeom prst="straightConnector1">
            <a:avLst/>
          </a:prstGeom>
          <a:ln>
            <a:solidFill>
              <a:schemeClr val="accent1">
                <a:lumMod val="50000"/>
              </a:schemeClr>
            </a:solidFill>
            <a:prstDash val="dash"/>
            <a:tailEnd type="triangle" w="sm"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5901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formats</a:t>
            </a:r>
          </a:p>
        </p:txBody>
      </p:sp>
      <p:sp>
        <p:nvSpPr>
          <p:cNvPr id="3" name="Slide Number Placeholder 2"/>
          <p:cNvSpPr>
            <a:spLocks noGrp="1"/>
          </p:cNvSpPr>
          <p:nvPr>
            <p:ph type="sldNum" sz="quarter" idx="4"/>
          </p:nvPr>
        </p:nvSpPr>
        <p:spPr/>
        <p:txBody>
          <a:bodyPr/>
          <a:lstStyle/>
          <a:p>
            <a:fld id="{3A707DD9-E92B-45E8-BE0A-E6B2EDF345EB}" type="slidenum">
              <a:rPr lang="en-US" smtClean="0"/>
              <a:pPr/>
              <a:t>7</a:t>
            </a:fld>
            <a:endParaRPr lang="en-US" dirty="0"/>
          </a:p>
        </p:txBody>
      </p:sp>
      <p:pic>
        <p:nvPicPr>
          <p:cNvPr id="4" name="Picture 3"/>
          <p:cNvPicPr>
            <a:picLocks noChangeAspect="1"/>
          </p:cNvPicPr>
          <p:nvPr/>
        </p:nvPicPr>
        <p:blipFill>
          <a:blip r:embed="rId3">
            <a:duotone>
              <a:schemeClr val="accent5">
                <a:shade val="45000"/>
                <a:satMod val="135000"/>
              </a:schemeClr>
              <a:prstClr val="white"/>
            </a:duotone>
          </a:blip>
          <a:stretch>
            <a:fillRect/>
          </a:stretch>
        </p:blipFill>
        <p:spPr>
          <a:xfrm>
            <a:off x="1690011" y="2996826"/>
            <a:ext cx="1743104" cy="1743104"/>
          </a:xfrm>
          <a:prstGeom prst="rect">
            <a:avLst/>
          </a:prstGeom>
        </p:spPr>
      </p:pic>
      <p:pic>
        <p:nvPicPr>
          <p:cNvPr id="5" name="Picture 4"/>
          <p:cNvPicPr>
            <a:picLocks noChangeAspect="1"/>
          </p:cNvPicPr>
          <p:nvPr/>
        </p:nvPicPr>
        <p:blipFill>
          <a:blip r:embed="rId4">
            <a:duotone>
              <a:schemeClr val="accent5">
                <a:shade val="45000"/>
                <a:satMod val="135000"/>
              </a:schemeClr>
              <a:prstClr val="white"/>
            </a:duotone>
          </a:blip>
          <a:stretch>
            <a:fillRect/>
          </a:stretch>
        </p:blipFill>
        <p:spPr>
          <a:xfrm>
            <a:off x="4287163" y="2996826"/>
            <a:ext cx="1743104" cy="1743104"/>
          </a:xfrm>
          <a:prstGeom prst="rect">
            <a:avLst/>
          </a:prstGeom>
        </p:spPr>
      </p:pic>
      <p:pic>
        <p:nvPicPr>
          <p:cNvPr id="6" name="Picture 5"/>
          <p:cNvPicPr>
            <a:picLocks noChangeAspect="1"/>
          </p:cNvPicPr>
          <p:nvPr/>
        </p:nvPicPr>
        <p:blipFill>
          <a:blip r:embed="rId5">
            <a:duotone>
              <a:schemeClr val="accent5">
                <a:shade val="45000"/>
                <a:satMod val="135000"/>
              </a:schemeClr>
              <a:prstClr val="white"/>
            </a:duotone>
          </a:blip>
          <a:stretch>
            <a:fillRect/>
          </a:stretch>
        </p:blipFill>
        <p:spPr>
          <a:xfrm>
            <a:off x="6884315" y="2995922"/>
            <a:ext cx="1744912" cy="1744912"/>
          </a:xfrm>
          <a:prstGeom prst="rect">
            <a:avLst/>
          </a:prstGeom>
        </p:spPr>
      </p:pic>
      <p:pic>
        <p:nvPicPr>
          <p:cNvPr id="7" name="Picture 6"/>
          <p:cNvPicPr>
            <a:picLocks noChangeAspect="1"/>
          </p:cNvPicPr>
          <p:nvPr/>
        </p:nvPicPr>
        <p:blipFill>
          <a:blip r:embed="rId6">
            <a:duotone>
              <a:schemeClr val="accent5">
                <a:shade val="45000"/>
                <a:satMod val="135000"/>
              </a:schemeClr>
              <a:prstClr val="white"/>
            </a:duotone>
          </a:blip>
          <a:stretch>
            <a:fillRect/>
          </a:stretch>
        </p:blipFill>
        <p:spPr>
          <a:xfrm>
            <a:off x="5559771" y="1079500"/>
            <a:ext cx="1743104" cy="1743104"/>
          </a:xfrm>
          <a:prstGeom prst="rect">
            <a:avLst/>
          </a:prstGeom>
        </p:spPr>
      </p:pic>
      <p:pic>
        <p:nvPicPr>
          <p:cNvPr id="8" name="Picture 7"/>
          <p:cNvPicPr>
            <a:picLocks noChangeAspect="1"/>
          </p:cNvPicPr>
          <p:nvPr/>
        </p:nvPicPr>
        <p:blipFill>
          <a:blip r:embed="rId7">
            <a:duotone>
              <a:schemeClr val="accent5">
                <a:shade val="45000"/>
                <a:satMod val="135000"/>
              </a:schemeClr>
              <a:prstClr val="white"/>
            </a:duotone>
          </a:blip>
          <a:stretch>
            <a:fillRect/>
          </a:stretch>
        </p:blipFill>
        <p:spPr>
          <a:xfrm>
            <a:off x="3005332" y="1079500"/>
            <a:ext cx="1743104" cy="1743104"/>
          </a:xfrm>
          <a:prstGeom prst="rect">
            <a:avLst/>
          </a:prstGeom>
        </p:spPr>
      </p:pic>
      <p:pic>
        <p:nvPicPr>
          <p:cNvPr id="9" name="Picture 8"/>
          <p:cNvPicPr>
            <a:picLocks noChangeAspect="1"/>
          </p:cNvPicPr>
          <p:nvPr/>
        </p:nvPicPr>
        <p:blipFill>
          <a:blip r:embed="rId8">
            <a:duotone>
              <a:schemeClr val="accent5">
                <a:shade val="45000"/>
                <a:satMod val="135000"/>
              </a:schemeClr>
              <a:prstClr val="white"/>
            </a:duotone>
          </a:blip>
          <a:stretch>
            <a:fillRect/>
          </a:stretch>
        </p:blipFill>
        <p:spPr>
          <a:xfrm>
            <a:off x="450893" y="1079500"/>
            <a:ext cx="1743104" cy="1743104"/>
          </a:xfrm>
          <a:prstGeom prst="rect">
            <a:avLst/>
          </a:prstGeom>
        </p:spPr>
      </p:pic>
    </p:spTree>
    <p:extLst>
      <p:ext uri="{BB962C8B-B14F-4D97-AF65-F5344CB8AC3E}">
        <p14:creationId xmlns:p14="http://schemas.microsoft.com/office/powerpoint/2010/main" val="21113095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7" name="Slide Number Placeholder 6"/>
          <p:cNvSpPr>
            <a:spLocks noGrp="1"/>
          </p:cNvSpPr>
          <p:nvPr>
            <p:ph type="sldNum" sz="quarter" idx="4"/>
          </p:nvPr>
        </p:nvSpPr>
        <p:spPr/>
        <p:txBody>
          <a:bodyPr/>
          <a:lstStyle/>
          <a:p>
            <a:fld id="{3A707DD9-E92B-45E8-BE0A-E6B2EDF345EB}" type="slidenum">
              <a:rPr lang="en-US" smtClean="0"/>
              <a:pPr/>
              <a:t>70</a:t>
            </a:fld>
            <a:endParaRPr lang="en-US" dirty="0"/>
          </a:p>
        </p:txBody>
      </p:sp>
      <p:pic>
        <p:nvPicPr>
          <p:cNvPr id="8" name="Content Placeholder 7"/>
          <p:cNvPicPr>
            <a:picLocks noGrp="1" noChangeAspect="1"/>
          </p:cNvPicPr>
          <p:nvPr>
            <p:ph sz="quarter" idx="10"/>
          </p:nvPr>
        </p:nvPicPr>
        <p:blipFill>
          <a:blip r:embed="rId3">
            <a:extLst>
              <a:ext uri="{28A0092B-C50C-407E-A947-70E740481C1C}">
                <a14:useLocalDpi xmlns:a14="http://schemas.microsoft.com/office/drawing/2010/main" val="0"/>
              </a:ext>
            </a:extLst>
          </a:blip>
          <a:stretch>
            <a:fillRect/>
          </a:stretch>
        </p:blipFill>
        <p:spPr>
          <a:xfrm>
            <a:off x="541195" y="1079500"/>
            <a:ext cx="7270305" cy="3397250"/>
          </a:xfrm>
        </p:spPr>
      </p:pic>
    </p:spTree>
    <p:extLst>
      <p:ext uri="{BB962C8B-B14F-4D97-AF65-F5344CB8AC3E}">
        <p14:creationId xmlns:p14="http://schemas.microsoft.com/office/powerpoint/2010/main" val="1921086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C303F4-32F8-4348-BD07-7EFDB94CF5DC}"/>
              </a:ext>
            </a:extLst>
          </p:cNvPr>
          <p:cNvSpPr txBox="1"/>
          <p:nvPr/>
        </p:nvSpPr>
        <p:spPr>
          <a:xfrm>
            <a:off x="531221" y="1193074"/>
            <a:ext cx="3702873" cy="830997"/>
          </a:xfrm>
          <a:prstGeom prst="rect">
            <a:avLst/>
          </a:prstGeom>
          <a:noFill/>
        </p:spPr>
        <p:txBody>
          <a:bodyPr wrap="non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300" normalizeH="0" baseline="0" noProof="0" dirty="0">
                <a:ln>
                  <a:noFill/>
                </a:ln>
                <a:solidFill>
                  <a:srgbClr val="76CDD8"/>
                </a:solidFill>
                <a:effectLst/>
                <a:uLnTx/>
                <a:uFillTx/>
                <a:latin typeface="Calibri Light"/>
                <a:ea typeface="+mn-ea"/>
                <a:cs typeface="+mn-cs"/>
              </a:rPr>
              <a:t>THANK YOU!</a:t>
            </a:r>
          </a:p>
        </p:txBody>
      </p:sp>
      <p:sp>
        <p:nvSpPr>
          <p:cNvPr id="4" name="TextBox 3">
            <a:extLst>
              <a:ext uri="{FF2B5EF4-FFF2-40B4-BE49-F238E27FC236}">
                <a16:creationId xmlns:a16="http://schemas.microsoft.com/office/drawing/2014/main" id="{ABC0261A-03F8-494E-8522-A89FFB75CA7C}"/>
              </a:ext>
            </a:extLst>
          </p:cNvPr>
          <p:cNvSpPr txBox="1"/>
          <p:nvPr/>
        </p:nvSpPr>
        <p:spPr>
          <a:xfrm>
            <a:off x="522512" y="3206515"/>
            <a:ext cx="4176913" cy="400110"/>
          </a:xfrm>
          <a:prstGeom prst="rect">
            <a:avLst/>
          </a:prstGeom>
          <a:noFill/>
        </p:spPr>
        <p:txBody>
          <a:bodyPr wrap="none" rtlCol="0">
            <a:spAutoFit/>
          </a:bodyPr>
          <a:lstStyle/>
          <a:p>
            <a:pPr lvl="0"/>
            <a:r>
              <a:rPr lang="en-US" sz="2000" dirty="0">
                <a:solidFill>
                  <a:schemeClr val="accent1"/>
                </a:solidFill>
                <a:latin typeface="+mj-lt"/>
              </a:rPr>
              <a:t>MAKSYM_PENDYSHCHUK</a:t>
            </a:r>
            <a:r>
              <a:rPr kumimoji="0" lang="en-US" sz="2000" b="0" i="0" u="none" strike="noStrike" kern="1200" cap="none" spc="0" normalizeH="0" baseline="0" noProof="0" dirty="0">
                <a:ln>
                  <a:noFill/>
                </a:ln>
                <a:solidFill>
                  <a:srgbClr val="76CDD8"/>
                </a:solidFill>
                <a:effectLst/>
                <a:uLnTx/>
                <a:uFillTx/>
                <a:latin typeface="Calibri Light"/>
                <a:ea typeface="+mn-ea"/>
                <a:cs typeface="+mn-cs"/>
              </a:rPr>
              <a:t>@EPAM.COM</a:t>
            </a:r>
          </a:p>
        </p:txBody>
      </p:sp>
    </p:spTree>
    <p:extLst>
      <p:ext uri="{BB962C8B-B14F-4D97-AF65-F5344CB8AC3E}">
        <p14:creationId xmlns:p14="http://schemas.microsoft.com/office/powerpoint/2010/main" val="400215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data and databases</a:t>
            </a:r>
          </a:p>
        </p:txBody>
      </p:sp>
      <p:sp>
        <p:nvSpPr>
          <p:cNvPr id="3" name="Slide Number Placeholder 2"/>
          <p:cNvSpPr>
            <a:spLocks noGrp="1"/>
          </p:cNvSpPr>
          <p:nvPr>
            <p:ph type="sldNum" sz="quarter" idx="4"/>
          </p:nvPr>
        </p:nvSpPr>
        <p:spPr/>
        <p:txBody>
          <a:bodyPr/>
          <a:lstStyle/>
          <a:p>
            <a:fld id="{3A707DD9-E92B-45E8-BE0A-E6B2EDF345EB}" type="slidenum">
              <a:rPr lang="en-US" smtClean="0"/>
              <a:pPr/>
              <a:t>8</a:t>
            </a:fld>
            <a:endParaRPr lang="en-US" dirty="0"/>
          </a:p>
        </p:txBody>
      </p:sp>
      <p:grpSp>
        <p:nvGrpSpPr>
          <p:cNvPr id="7" name="Group 6">
            <a:extLst>
              <a:ext uri="{FF2B5EF4-FFF2-40B4-BE49-F238E27FC236}">
                <a16:creationId xmlns:a16="http://schemas.microsoft.com/office/drawing/2014/main" id="{A1FCDD13-CF1F-494E-92AB-EE2CC3956504}"/>
              </a:ext>
            </a:extLst>
          </p:cNvPr>
          <p:cNvGrpSpPr/>
          <p:nvPr/>
        </p:nvGrpSpPr>
        <p:grpSpPr>
          <a:xfrm>
            <a:off x="485742" y="1658658"/>
            <a:ext cx="8172517" cy="1826185"/>
            <a:chOff x="486941" y="1658657"/>
            <a:chExt cx="8172517" cy="1826185"/>
          </a:xfrm>
        </p:grpSpPr>
        <p:pic>
          <p:nvPicPr>
            <p:cNvPr id="4" name="Picture 3"/>
            <p:cNvPicPr>
              <a:picLocks noChangeAspect="1"/>
            </p:cNvPicPr>
            <p:nvPr/>
          </p:nvPicPr>
          <p:blipFill>
            <a:blip r:embed="rId3"/>
            <a:stretch>
              <a:fillRect/>
            </a:stretch>
          </p:blipFill>
          <p:spPr>
            <a:xfrm>
              <a:off x="3198116" y="1702523"/>
              <a:ext cx="3029122" cy="1738453"/>
            </a:xfrm>
            <a:prstGeom prst="rect">
              <a:avLst/>
            </a:prstGeom>
          </p:spPr>
        </p:pic>
        <p:pic>
          <p:nvPicPr>
            <p:cNvPr id="5" name="Picture 4"/>
            <p:cNvPicPr>
              <a:picLocks noChangeAspect="1"/>
            </p:cNvPicPr>
            <p:nvPr/>
          </p:nvPicPr>
          <p:blipFill>
            <a:blip r:embed="rId4"/>
            <a:stretch>
              <a:fillRect/>
            </a:stretch>
          </p:blipFill>
          <p:spPr>
            <a:xfrm>
              <a:off x="486941" y="1700197"/>
              <a:ext cx="1743104" cy="1743104"/>
            </a:xfrm>
            <a:prstGeom prst="rect">
              <a:avLst/>
            </a:prstGeom>
          </p:spPr>
        </p:pic>
        <p:pic>
          <p:nvPicPr>
            <p:cNvPr id="6" name="Picture 5"/>
            <p:cNvPicPr>
              <a:picLocks noChangeAspect="1"/>
            </p:cNvPicPr>
            <p:nvPr/>
          </p:nvPicPr>
          <p:blipFill>
            <a:blip r:embed="rId5"/>
            <a:stretch>
              <a:fillRect/>
            </a:stretch>
          </p:blipFill>
          <p:spPr>
            <a:xfrm>
              <a:off x="6227238" y="1658657"/>
              <a:ext cx="2432220" cy="1826185"/>
            </a:xfrm>
            <a:prstGeom prst="rect">
              <a:avLst/>
            </a:prstGeom>
          </p:spPr>
        </p:pic>
      </p:grpSp>
    </p:spTree>
    <p:extLst>
      <p:ext uri="{BB962C8B-B14F-4D97-AF65-F5344CB8AC3E}">
        <p14:creationId xmlns:p14="http://schemas.microsoft.com/office/powerpoint/2010/main" val="1904151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systems</a:t>
            </a:r>
          </a:p>
        </p:txBody>
      </p:sp>
      <p:sp>
        <p:nvSpPr>
          <p:cNvPr id="3" name="Slide Number Placeholder 2"/>
          <p:cNvSpPr>
            <a:spLocks noGrp="1"/>
          </p:cNvSpPr>
          <p:nvPr>
            <p:ph type="sldNum" sz="quarter" idx="4"/>
          </p:nvPr>
        </p:nvSpPr>
        <p:spPr/>
        <p:txBody>
          <a:bodyPr/>
          <a:lstStyle/>
          <a:p>
            <a:fld id="{3A707DD9-E92B-45E8-BE0A-E6B2EDF345EB}" type="slidenum">
              <a:rPr lang="en-US" smtClean="0"/>
              <a:pPr/>
              <a:t>9</a:t>
            </a:fld>
            <a:endParaRPr lang="en-US" dirty="0"/>
          </a:p>
        </p:txBody>
      </p:sp>
      <p:pic>
        <p:nvPicPr>
          <p:cNvPr id="4" name="Picture 3"/>
          <p:cNvPicPr>
            <a:picLocks noChangeAspect="1"/>
          </p:cNvPicPr>
          <p:nvPr/>
        </p:nvPicPr>
        <p:blipFill>
          <a:blip r:embed="rId3"/>
          <a:stretch>
            <a:fillRect/>
          </a:stretch>
        </p:blipFill>
        <p:spPr>
          <a:xfrm>
            <a:off x="6812019" y="1666630"/>
            <a:ext cx="1688976" cy="1746122"/>
          </a:xfrm>
          <a:prstGeom prst="rect">
            <a:avLst/>
          </a:prstGeom>
        </p:spPr>
      </p:pic>
      <p:pic>
        <p:nvPicPr>
          <p:cNvPr id="5" name="Picture 4"/>
          <p:cNvPicPr>
            <a:picLocks noChangeAspect="1"/>
          </p:cNvPicPr>
          <p:nvPr/>
        </p:nvPicPr>
        <p:blipFill>
          <a:blip r:embed="rId4"/>
          <a:stretch>
            <a:fillRect/>
          </a:stretch>
        </p:blipFill>
        <p:spPr>
          <a:xfrm>
            <a:off x="3269324" y="1999722"/>
            <a:ext cx="2605352" cy="1079938"/>
          </a:xfrm>
          <a:prstGeom prst="rect">
            <a:avLst/>
          </a:prstGeom>
        </p:spPr>
      </p:pic>
      <p:pic>
        <p:nvPicPr>
          <p:cNvPr id="6" name="Picture 5"/>
          <p:cNvPicPr>
            <a:picLocks noChangeAspect="1"/>
          </p:cNvPicPr>
          <p:nvPr/>
        </p:nvPicPr>
        <p:blipFill>
          <a:blip r:embed="rId5"/>
          <a:stretch>
            <a:fillRect/>
          </a:stretch>
        </p:blipFill>
        <p:spPr>
          <a:xfrm>
            <a:off x="469492" y="1666630"/>
            <a:ext cx="1827972" cy="1746123"/>
          </a:xfrm>
          <a:prstGeom prst="rect">
            <a:avLst/>
          </a:prstGeom>
        </p:spPr>
      </p:pic>
    </p:spTree>
    <p:extLst>
      <p:ext uri="{BB962C8B-B14F-4D97-AF65-F5344CB8AC3E}">
        <p14:creationId xmlns:p14="http://schemas.microsoft.com/office/powerpoint/2010/main" val="771277139"/>
      </p:ext>
    </p:extLst>
  </p:cSld>
  <p:clrMapOvr>
    <a:masterClrMapping/>
  </p:clrMapOvr>
</p:sld>
</file>

<file path=ppt/theme/theme1.xml><?xml version="1.0" encoding="utf-8"?>
<a:theme xmlns:a="http://schemas.openxmlformats.org/drawingml/2006/main" name="Cov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2.xml><?xml version="1.0" encoding="utf-8"?>
<a:theme xmlns:a="http://schemas.openxmlformats.org/drawingml/2006/main" name="General">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3.xml><?xml version="1.0" encoding="utf-8"?>
<a:theme xmlns:a="http://schemas.openxmlformats.org/drawingml/2006/main" name="Breakers">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67367244-F583-44E6-8F01-4BEACD686630}"/>
    </a:ext>
  </a:extLst>
</a:theme>
</file>

<file path=ppt/theme/theme4.xml><?xml version="1.0" encoding="utf-8"?>
<a:theme xmlns:a="http://schemas.openxmlformats.org/drawingml/2006/main" name="1_General">
  <a:themeElements>
    <a:clrScheme name="EPAM September 2017">
      <a:dk1>
        <a:srgbClr val="222222"/>
      </a:dk1>
      <a:lt1>
        <a:srgbClr val="FFFFFF"/>
      </a:lt1>
      <a:dk2>
        <a:srgbClr val="464547"/>
      </a:dk2>
      <a:lt2>
        <a:srgbClr val="CCCCCC"/>
      </a:lt2>
      <a:accent1>
        <a:srgbClr val="76CDD8"/>
      </a:accent1>
      <a:accent2>
        <a:srgbClr val="008ACF"/>
      </a:accent2>
      <a:accent3>
        <a:srgbClr val="CEDB56"/>
      </a:accent3>
      <a:accent4>
        <a:srgbClr val="D35D47"/>
      </a:accent4>
      <a:accent5>
        <a:srgbClr val="39C2D7"/>
      </a:accent5>
      <a:accent6>
        <a:srgbClr val="222222"/>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b51e7609-5b06-40a7-a4be-e5c8ed5bc5fe">C34HNKV52RCN-109989081-15</_dlc_DocId>
    <_dlc_DocIdUrl xmlns="b51e7609-5b06-40a7-a4be-e5c8ed5bc5fe">
      <Url>https://cdp.epam.com/eLearning/Content/_layouts/15/DocIdRedir.aspx?ID=C34HNKV52RCN-109989081-15</Url>
      <Description>C34HNKV52RCN-109989081-15</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832791259119419BA4AB9B96F81989" ma:contentTypeVersion="0" ma:contentTypeDescription="Create a new document." ma:contentTypeScope="" ma:versionID="5cf30d63098972acdd117c99be2a8850">
  <xsd:schema xmlns:xsd="http://www.w3.org/2001/XMLSchema" xmlns:xs="http://www.w3.org/2001/XMLSchema" xmlns:p="http://schemas.microsoft.com/office/2006/metadata/properties" xmlns:ns2="b51e7609-5b06-40a7-a4be-e5c8ed5bc5fe" targetNamespace="http://schemas.microsoft.com/office/2006/metadata/properties" ma:root="true" ma:fieldsID="eb266d2881013fd97b5940b9a098f10f" ns2:_="">
    <xsd:import namespace="b51e7609-5b06-40a7-a4be-e5c8ed5bc5fe"/>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1e7609-5b06-40a7-a4be-e5c8ed5bc5f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0C16DE-614D-408D-8089-834BA22FCD4B}">
  <ds:schemaRefs>
    <ds:schemaRef ds:uri="http://schemas.microsoft.com/office/2006/documentManagement/types"/>
    <ds:schemaRef ds:uri="http://purl.org/dc/elements/1.1/"/>
    <ds:schemaRef ds:uri="http://purl.org/dc/dcmitype/"/>
    <ds:schemaRef ds:uri="http://schemas.microsoft.com/office/2006/metadata/properties"/>
    <ds:schemaRef ds:uri="http://www.w3.org/XML/1998/namespace"/>
    <ds:schemaRef ds:uri="http://purl.org/dc/terms/"/>
    <ds:schemaRef ds:uri="http://schemas.microsoft.com/office/infopath/2007/PartnerControls"/>
    <ds:schemaRef ds:uri="http://schemas.openxmlformats.org/package/2006/metadata/core-properties"/>
    <ds:schemaRef ds:uri="b51e7609-5b06-40a7-a4be-e5c8ed5bc5fe"/>
  </ds:schemaRefs>
</ds:datastoreItem>
</file>

<file path=customXml/itemProps2.xml><?xml version="1.0" encoding="utf-8"?>
<ds:datastoreItem xmlns:ds="http://schemas.openxmlformats.org/officeDocument/2006/customXml" ds:itemID="{B022C32B-B4F8-4A63-8AFD-7644385318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1e7609-5b06-40a7-a4be-e5c8ed5bc5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8C38B0-0617-4FD9-ACEA-094299479EB4}">
  <ds:schemaRefs>
    <ds:schemaRef ds:uri="http://schemas.microsoft.com/sharepoint/events"/>
  </ds:schemaRefs>
</ds:datastoreItem>
</file>

<file path=customXml/itemProps4.xml><?xml version="1.0" encoding="utf-8"?>
<ds:datastoreItem xmlns:ds="http://schemas.openxmlformats.org/officeDocument/2006/customXml" ds:itemID="{CBF96F8A-0989-4DAA-A562-B285636962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Covers</Template>
  <TotalTime>11524</TotalTime>
  <Words>8706</Words>
  <Application>Microsoft Office PowerPoint</Application>
  <PresentationFormat>On-screen Show (16:9)</PresentationFormat>
  <Paragraphs>1072</Paragraphs>
  <Slides>71</Slides>
  <Notes>68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71</vt:i4>
      </vt:variant>
    </vt:vector>
  </HeadingPairs>
  <TitlesOfParts>
    <vt:vector size="80" baseType="lpstr">
      <vt:lpstr>Arial</vt:lpstr>
      <vt:lpstr>Calibri</vt:lpstr>
      <vt:lpstr>Calibri Light</vt:lpstr>
      <vt:lpstr>Courier New</vt:lpstr>
      <vt:lpstr>Oswald DemiBold</vt:lpstr>
      <vt:lpstr>Covers</vt:lpstr>
      <vt:lpstr>General</vt:lpstr>
      <vt:lpstr>Breakers</vt:lpstr>
      <vt:lpstr>1_General</vt:lpstr>
      <vt:lpstr>BIG DATA</vt:lpstr>
      <vt:lpstr>SPARK ETL</vt:lpstr>
      <vt:lpstr>What is ETL?</vt:lpstr>
      <vt:lpstr>Extraction &amp; data loading</vt:lpstr>
      <vt:lpstr>Cleansing</vt:lpstr>
      <vt:lpstr>Transformations</vt:lpstr>
      <vt:lpstr>File formats</vt:lpstr>
      <vt:lpstr>Structured data and databases</vt:lpstr>
      <vt:lpstr>File systems</vt:lpstr>
      <vt:lpstr>NoSQL</vt:lpstr>
      <vt:lpstr>Summary</vt:lpstr>
      <vt:lpstr>DATASETS AND DATAFRAMES</vt:lpstr>
      <vt:lpstr>History of Spark APIs</vt:lpstr>
      <vt:lpstr>Test CSV file</vt:lpstr>
      <vt:lpstr>Utility classes</vt:lpstr>
      <vt:lpstr>RDD example</vt:lpstr>
      <vt:lpstr>DataFrame introduction</vt:lpstr>
      <vt:lpstr>What is DataFrame?</vt:lpstr>
      <vt:lpstr>DataFrame example</vt:lpstr>
      <vt:lpstr>DataSet introduction</vt:lpstr>
      <vt:lpstr>What is DataSet?</vt:lpstr>
      <vt:lpstr>DataSet example</vt:lpstr>
      <vt:lpstr>Spark API examples at glance</vt:lpstr>
      <vt:lpstr>Comparing Spark API conceptions</vt:lpstr>
      <vt:lpstr>Comparing Spark APIs</vt:lpstr>
      <vt:lpstr>When to use?</vt:lpstr>
      <vt:lpstr>Structured API</vt:lpstr>
      <vt:lpstr>Schema</vt:lpstr>
      <vt:lpstr>JSON schema</vt:lpstr>
      <vt:lpstr>Schema definition</vt:lpstr>
      <vt:lpstr>Back to people sampling</vt:lpstr>
      <vt:lpstr>Summary</vt:lpstr>
      <vt:lpstr>SPARK DEPLOYMENT</vt:lpstr>
      <vt:lpstr>Spark deployment models</vt:lpstr>
      <vt:lpstr>Spark submit command line</vt:lpstr>
      <vt:lpstr>Spark Submit Command Line Basic Options</vt:lpstr>
      <vt:lpstr>Spark Submit Command Line Options</vt:lpstr>
      <vt:lpstr>Master URLs</vt:lpstr>
      <vt:lpstr>Local mode</vt:lpstr>
      <vt:lpstr>Cluster Scheduling Architectures</vt:lpstr>
      <vt:lpstr>Standalone cluster manager</vt:lpstr>
      <vt:lpstr>Hadoop YARN</vt:lpstr>
      <vt:lpstr>Spark client deployment with YARN</vt:lpstr>
      <vt:lpstr>Spark client deployment with YARN</vt:lpstr>
      <vt:lpstr>Spark submit cluster with YARN</vt:lpstr>
      <vt:lpstr>Spark submit client with YARN</vt:lpstr>
      <vt:lpstr>Apache Mesos</vt:lpstr>
      <vt:lpstr>Kubernetes</vt:lpstr>
      <vt:lpstr>Cluster managers comparison</vt:lpstr>
      <vt:lpstr>SBT build definition</vt:lpstr>
      <vt:lpstr>Packaging Procedure</vt:lpstr>
      <vt:lpstr>Spark application package</vt:lpstr>
      <vt:lpstr>Build Management at Glance</vt:lpstr>
      <vt:lpstr>Running Master in Standalone Mode</vt:lpstr>
      <vt:lpstr>Spark Standalone Web UI</vt:lpstr>
      <vt:lpstr>Running Worker in Standalone Mode</vt:lpstr>
      <vt:lpstr>Spark Submit Standalone</vt:lpstr>
      <vt:lpstr>Submitting Spark Driver</vt:lpstr>
      <vt:lpstr>Driver Completed</vt:lpstr>
      <vt:lpstr>Submitting Spark Application</vt:lpstr>
      <vt:lpstr>Application Completed</vt:lpstr>
      <vt:lpstr>Summary</vt:lpstr>
      <vt:lpstr>SPARK WEB UI</vt:lpstr>
      <vt:lpstr>Submitting Spark application</vt:lpstr>
      <vt:lpstr>Spark application WebUI</vt:lpstr>
      <vt:lpstr>Stage event timeline</vt:lpstr>
      <vt:lpstr>DAG visualization</vt:lpstr>
      <vt:lpstr>Executors summary</vt:lpstr>
      <vt:lpstr>Spark REST API</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Markowitz</dc:creator>
  <cp:lastModifiedBy>Ekaterina Bondar</cp:lastModifiedBy>
  <cp:revision>289</cp:revision>
  <dcterms:created xsi:type="dcterms:W3CDTF">2018-01-26T19:23:30Z</dcterms:created>
  <dcterms:modified xsi:type="dcterms:W3CDTF">2018-07-20T10:13:12Z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0x0101007F832791259119419BA4AB9B96F81989</vt:lpwstr>
  </property>
  <property fmtid="{D5CDD505-2E9C-101B-9397-08002B2CF9AE}" pid="3" name="_dlc_DocIdItemGuid">
    <vt:lpwstr>3fd3f692-ab2b-4703-977c-ddba24012b78</vt:lpwstr>
  </property>
</Properties>
</file>