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3024">
          <p15:clr>
            <a:srgbClr val="9AA0A6"/>
          </p15:clr>
        </p15:guide>
        <p15:guide id="6" pos="4320">
          <p15:clr>
            <a:srgbClr val="9AA0A6"/>
          </p15:clr>
        </p15:guide>
        <p15:guide id="7" pos="360">
          <p15:clr>
            <a:srgbClr val="9AA0A6"/>
          </p15:clr>
        </p15:guide>
        <p15:guide id="8" orient="horz" pos="576">
          <p15:clr>
            <a:srgbClr val="9AA0A6"/>
          </p15:clr>
        </p15:guide>
        <p15:guide id="9" orient="horz" pos="288">
          <p15:clr>
            <a:srgbClr val="9AA0A6"/>
          </p15:clr>
        </p15:guide>
        <p15:guide id="10" orient="horz" pos="7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ii4MD/bYzkz4+Isprkr4VJh7M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85" orient="horz"/>
        <p:guide pos="5400"/>
        <p:guide pos="216" orient="horz"/>
        <p:guide pos="3024" orient="horz"/>
        <p:guide pos="4320"/>
        <p:guide pos="360"/>
        <p:guide pos="576" orient="horz"/>
        <p:guide pos="288" orient="horz"/>
        <p:guide pos="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9a1420a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b9a1420a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7f8c3e6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b97f8c3e6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b97f8c3e6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97f8c3e6d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b97f8c3e6d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1be4e7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91be4e7e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1be4e90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c91be4e90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62" name="Google Shape;62;p28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8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0" name="Google Shape;70;p29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29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1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33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3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4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1" name="Google Shape;91;p34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6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5" name="Google Shape;95;p36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Google Shape;98;p37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35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8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8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33" name="Google Shape;33;p2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3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0" name="Google Shape;40;p2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4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ptune.ai/blog/cross-validation-in-machine-learning-how-to-do-it-righ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docs.google.com/forms/d/e/1FAIpQLSd_SSu4nyIgK9ZzXN1JPWDdxMIRk60PiLPN-fIUGKsWZBfasw/view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572000" y="3903675"/>
            <a:ext cx="403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Виктория Тюфякова</a:t>
            </a:r>
            <a:endParaRPr b="1" i="0" sz="1200" u="none" cap="none" strike="noStrike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scientist, ментор курса DST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571500" y="1848188"/>
            <a:ext cx="4311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</a:t>
            </a: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лассификация</a:t>
            </a:r>
            <a:endParaRPr b="0" i="0" sz="30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a1420a17_0_0"/>
          <p:cNvSpPr txBox="1"/>
          <p:nvPr/>
        </p:nvSpPr>
        <p:spPr>
          <a:xfrm>
            <a:off x="382926" y="278726"/>
            <a:ext cx="6399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Метрики для задач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6" name="Google Shape;186;gb9a1420a1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15126"/>
            <a:ext cx="8839199" cy="354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576075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130810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669194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2214892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757327" y="959347"/>
            <a:ext cx="248276" cy="182070"/>
          </a:xfrm>
          <a:custGeom>
            <a:rect b="b" l="l" r="r" t="t"/>
            <a:pathLst>
              <a:path extrusionOk="0" h="128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3299742" y="957821"/>
            <a:ext cx="253791" cy="198620"/>
          </a:xfrm>
          <a:custGeom>
            <a:rect b="b" l="l" r="r" t="t"/>
            <a:pathLst>
              <a:path extrusionOk="0" h="136" w="17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3883611" y="957059"/>
            <a:ext cx="253791" cy="209654"/>
          </a:xfrm>
          <a:custGeom>
            <a:rect b="b" l="l" r="r" t="t"/>
            <a:pathLst>
              <a:path extrusionOk="0" h="144" w="176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348484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4891283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571499" y="1657108"/>
            <a:ext cx="248276" cy="209654"/>
          </a:xfrm>
          <a:custGeom>
            <a:rect b="b" l="l" r="r" t="t"/>
            <a:pathLst>
              <a:path extrusionOk="0" h="144" w="176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112623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66919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2214894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2779391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3324569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3883600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348486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4891309" y="1656346"/>
            <a:ext cx="253791" cy="220689"/>
          </a:xfrm>
          <a:custGeom>
            <a:rect b="b" l="l" r="r" t="t"/>
            <a:pathLst>
              <a:path extrusionOk="0" h="152" w="176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582535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1126219" y="2354108"/>
            <a:ext cx="248276" cy="253792"/>
          </a:xfrm>
          <a:custGeom>
            <a:rect b="b" l="l" r="r" t="t"/>
            <a:pathLst>
              <a:path extrusionOk="0" h="176" w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1680229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21213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3299742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388360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571499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112623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66919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214894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2776342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3302500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3883600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4348486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891309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5434133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2748564" y="2346401"/>
            <a:ext cx="303833" cy="269206"/>
          </a:xfrm>
          <a:custGeom>
            <a:rect b="b" l="l" r="r" t="t"/>
            <a:pathLst>
              <a:path extrusionOk="0" h="75" w="85">
                <a:moveTo>
                  <a:pt x="81" y="41"/>
                </a:moveTo>
                <a:cubicBezTo>
                  <a:pt x="85" y="37"/>
                  <a:pt x="84" y="29"/>
                  <a:pt x="76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8" y="25"/>
                  <a:pt x="59" y="18"/>
                  <a:pt x="59" y="17"/>
                </a:cubicBezTo>
                <a:cubicBezTo>
                  <a:pt x="59" y="11"/>
                  <a:pt x="55" y="4"/>
                  <a:pt x="55" y="3"/>
                </a:cubicBezTo>
                <a:cubicBezTo>
                  <a:pt x="54" y="2"/>
                  <a:pt x="50" y="0"/>
                  <a:pt x="47" y="1"/>
                </a:cubicBezTo>
                <a:cubicBezTo>
                  <a:pt x="42" y="2"/>
                  <a:pt x="42" y="5"/>
                  <a:pt x="42" y="6"/>
                </a:cubicBezTo>
                <a:cubicBezTo>
                  <a:pt x="42" y="6"/>
                  <a:pt x="42" y="14"/>
                  <a:pt x="42" y="16"/>
                </a:cubicBezTo>
                <a:cubicBezTo>
                  <a:pt x="40" y="21"/>
                  <a:pt x="32" y="34"/>
                  <a:pt x="30" y="35"/>
                </a:cubicBezTo>
                <a:cubicBezTo>
                  <a:pt x="29" y="34"/>
                  <a:pt x="29" y="34"/>
                  <a:pt x="28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6"/>
                  <a:pt x="0" y="3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4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7" y="75"/>
                  <a:pt x="29" y="73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30" y="70"/>
                  <a:pt x="30" y="70"/>
                </a:cubicBezTo>
                <a:cubicBezTo>
                  <a:pt x="31" y="71"/>
                  <a:pt x="33" y="72"/>
                  <a:pt x="35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80" y="72"/>
                  <a:pt x="79" y="61"/>
                  <a:pt x="78" y="60"/>
                </a:cubicBezTo>
                <a:cubicBezTo>
                  <a:pt x="80" y="58"/>
                  <a:pt x="81" y="54"/>
                  <a:pt x="79" y="51"/>
                </a:cubicBezTo>
                <a:cubicBezTo>
                  <a:pt x="81" y="49"/>
                  <a:pt x="83" y="45"/>
                  <a:pt x="81" y="41"/>
                </a:cubicBezTo>
                <a:close/>
                <a:moveTo>
                  <a:pt x="25" y="71"/>
                </a:moveTo>
                <a:cubicBezTo>
                  <a:pt x="3" y="71"/>
                  <a:pt x="3" y="71"/>
                  <a:pt x="3" y="71"/>
                </a:cubicBezTo>
                <a:cubicBezTo>
                  <a:pt x="3" y="38"/>
                  <a:pt x="3" y="38"/>
                  <a:pt x="3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71"/>
                </a:lnTo>
                <a:close/>
                <a:moveTo>
                  <a:pt x="75" y="41"/>
                </a:moveTo>
                <a:cubicBezTo>
                  <a:pt x="75" y="42"/>
                  <a:pt x="75" y="42"/>
                  <a:pt x="75" y="42"/>
                </a:cubicBezTo>
                <a:cubicBezTo>
                  <a:pt x="81" y="43"/>
                  <a:pt x="78" y="50"/>
                  <a:pt x="74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9" y="52"/>
                  <a:pt x="76" y="59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6" y="61"/>
                  <a:pt x="75" y="69"/>
                  <a:pt x="68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9"/>
                  <a:pt x="31" y="66"/>
                  <a:pt x="29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8" y="40"/>
                  <a:pt x="28" y="40"/>
                  <a:pt x="28" y="40"/>
                </a:cubicBezTo>
                <a:cubicBezTo>
                  <a:pt x="30" y="39"/>
                  <a:pt x="32" y="38"/>
                  <a:pt x="33" y="36"/>
                </a:cubicBezTo>
                <a:cubicBezTo>
                  <a:pt x="36" y="34"/>
                  <a:pt x="45" y="18"/>
                  <a:pt x="45" y="16"/>
                </a:cubicBezTo>
                <a:cubicBezTo>
                  <a:pt x="45" y="14"/>
                  <a:pt x="45" y="6"/>
                  <a:pt x="45" y="6"/>
                </a:cubicBezTo>
                <a:cubicBezTo>
                  <a:pt x="45" y="6"/>
                  <a:pt x="47" y="3"/>
                  <a:pt x="51" y="5"/>
                </a:cubicBezTo>
                <a:cubicBezTo>
                  <a:pt x="51" y="5"/>
                  <a:pt x="55" y="12"/>
                  <a:pt x="55" y="17"/>
                </a:cubicBezTo>
                <a:cubicBezTo>
                  <a:pt x="55" y="17"/>
                  <a:pt x="54" y="29"/>
                  <a:pt x="53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81" y="32"/>
                  <a:pt x="80" y="40"/>
                  <a:pt x="75" y="41"/>
                </a:cubicBezTo>
                <a:close/>
                <a:moveTo>
                  <a:pt x="75" y="41"/>
                </a:moveTo>
                <a:cubicBezTo>
                  <a:pt x="75" y="41"/>
                  <a:pt x="75" y="41"/>
                  <a:pt x="75" y="4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4753207" y="2227022"/>
            <a:ext cx="4000500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Практическая часть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7f8c3e6d_2_0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gb97f8c3e6d_2_0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gb97f8c3e6d_2_0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gb97f8c3e6d_2_0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gb97f8c3e6d_2_0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gb97f8c3e6d_2_0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gb97f8c3e6d_2_0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gb97f8c3e6d_2_0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gb97f8c3e6d_2_0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gb97f8c3e6d_2_0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gb97f8c3e6d_2_0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gb97f8c3e6d_2_0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gb97f8c3e6d_2_0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gb97f8c3e6d_2_0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gb97f8c3e6d_2_0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gb97f8c3e6d_2_0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gb97f8c3e6d_2_0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gb97f8c3e6d_2_0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gb97f8c3e6d_2_0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gb97f8c3e6d_2_0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gb97f8c3e6d_2_0"/>
          <p:cNvSpPr txBox="1"/>
          <p:nvPr/>
        </p:nvSpPr>
        <p:spPr>
          <a:xfrm>
            <a:off x="640182" y="521397"/>
            <a:ext cx="400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Полезные источники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4" name="Google Shape;274;gb97f8c3e6d_2_0"/>
          <p:cNvSpPr txBox="1"/>
          <p:nvPr/>
        </p:nvSpPr>
        <p:spPr>
          <a:xfrm>
            <a:off x="640176" y="1269000"/>
            <a:ext cx="820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Андреас Мюллер, Сара Гвидо - Введение в машинное обучение с помощью Python;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 in Machine Learning: How to Do It Right:</a:t>
            </a:r>
            <a:endParaRPr b="0" i="0" sz="2700" u="none" cap="none" strike="noStrike">
              <a:solidFill>
                <a:srgbClr val="373F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17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https://neptune.ai/blog/cross-validation-in-machine-learning-how-to-do-it-right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97f8c3e6d_1_179"/>
          <p:cNvSpPr txBox="1"/>
          <p:nvPr/>
        </p:nvSpPr>
        <p:spPr>
          <a:xfrm>
            <a:off x="571500" y="548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Обратная связь 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пройдите по QR-коду или ссылке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заполнение займет 2-3 минуты :)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b97f8c3e6d_1_179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b97f8c3e6d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438" y="1396350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b97f8c3e6d_1_179"/>
          <p:cNvSpPr txBox="1"/>
          <p:nvPr/>
        </p:nvSpPr>
        <p:spPr>
          <a:xfrm>
            <a:off x="5829463" y="334695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анкету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b97f8c3e6d_1_179"/>
          <p:cNvSpPr txBox="1"/>
          <p:nvPr/>
        </p:nvSpPr>
        <p:spPr>
          <a:xfrm>
            <a:off x="4849575" y="4028350"/>
            <a:ext cx="497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Укажите в соответствующих полях анкеты: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Ведущая вебинара: 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Виктория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 вебинара: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solidFill>
                  <a:srgbClr val="FFFFFF"/>
                </a:solidFill>
              </a:rPr>
              <a:t>К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лассификация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571500" y="1563150"/>
            <a:ext cx="40005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Ваш подзаголовок</a:t>
            </a:r>
            <a:endParaRPr b="1" i="0" sz="14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Немного вашего текста немного вашего текста и еще немного текста немного вашего текста и еще немного текста немного вашего текста и еще немного текста и еще Немного вашего текста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Название слайда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можно в две строки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модуля/презентации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30937" r="0" t="0"/>
          <a:stretch/>
        </p:blipFill>
        <p:spPr>
          <a:xfrm>
            <a:off x="6014441" y="3411644"/>
            <a:ext cx="3129559" cy="289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344758" y="129578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Знакомство:</a:t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000" y="341165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вебинара: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71499" y="1276939"/>
            <a:ext cx="516022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(~90 минут)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Повторение и углубление теории модуля ML-4 (30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классификации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•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модель классификации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Матрица ошибок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классификации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(40 - 50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 сессия по теме вебинара (10 - 20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4873083" y="-1"/>
            <a:ext cx="4270917" cy="364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1be4e7ed_0_2"/>
          <p:cNvSpPr txBox="1"/>
          <p:nvPr/>
        </p:nvSpPr>
        <p:spPr>
          <a:xfrm>
            <a:off x="426625" y="572400"/>
            <a:ext cx="3612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Классическое машинное обучение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34" name="Google Shape;134;gc91be4e7e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8" y="0"/>
            <a:ext cx="5112817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91be4e7ed_0_2"/>
          <p:cNvSpPr/>
          <p:nvPr/>
        </p:nvSpPr>
        <p:spPr>
          <a:xfrm>
            <a:off x="6531150" y="900"/>
            <a:ext cx="2231400" cy="68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450729" y="193684"/>
            <a:ext cx="7951399" cy="61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Задачи классификации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0725" y="810855"/>
            <a:ext cx="79860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классификации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состоит в том, чтобы спрогнозировать метку класса (class label), которая представляет собой выбор из заранее определенного списка возможных вариантов.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 разделяется на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бинарную классификацию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(binary classification), которая является частным случаем разделения на два класса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мультиклассовую классификацию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(multiclass classification), когда в классификации участвует более двух классов.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Бинарную классификацию можно представить как попытку ответить на поставленный вопрос в формате «да/нет». Кредитный скоринг - дать кредит или нет. При распознавании образов - кошка или собака.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 если мы хотим определить например породу собаки, то тут вариантов гораздо больше, чем два, следовательно. имеем дело с мультиклассовой классификацией.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582650" y="339446"/>
            <a:ext cx="7182926" cy="3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Линейные модели для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425" y="2194300"/>
            <a:ext cx="3674275" cy="29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582650" y="1838225"/>
            <a:ext cx="805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Формула очень похожа на формулу линейной регрессии, но т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еперь вместо того, чтобы просто возвратить взвешенную сумму признаков, мы задаем для прогнозируемого значения порог, равный нулю.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функция меньше нуля, мы прогнозируем класс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если она больше нуля, мы прогнозируем класс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400" y="2687100"/>
            <a:ext cx="5359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(Бинарный) линейный классификатор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это классификатор, который разделяет два класса с помощью линии, плоскости или гиперплоскости.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Двумя наиболее распространенными алгоритмами линейной классификации являются: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(logistic regression), реализованная в классе linear_model.LogisticRegression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метод опорных векторов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(linear support vector machines) или линейный SVM, реализованный в классе svm.LinearSVC (SVC расшифровывается как support vector classifier – классификатор опорных векторов).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50" y="867700"/>
            <a:ext cx="3174875" cy="97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/>
        </p:nvSpPr>
        <p:spPr>
          <a:xfrm>
            <a:off x="382925" y="278725"/>
            <a:ext cx="7561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7" name="Google Shape;1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26" y="1184275"/>
            <a:ext cx="4460951" cy="345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/>
          <p:nvPr/>
        </p:nvSpPr>
        <p:spPr>
          <a:xfrm>
            <a:off x="201975" y="1338550"/>
            <a:ext cx="458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задаче регрессии имеется непрерывность возможных ответов, поэтому мы говорим о близости к правильному ответу и ищем этот минимум с помощью градиентного спуска.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 с бинарной классификацией: у нас всего два возможных ответа алгоритма и, очевидно, мы хотим видеть как можно больше правильных ответов.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13" y="3607725"/>
            <a:ext cx="3095675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745938" y="3093250"/>
            <a:ext cx="337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оля правильных ответов (accuracy):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1be4e904_0_2"/>
          <p:cNvSpPr txBox="1"/>
          <p:nvPr/>
        </p:nvSpPr>
        <p:spPr>
          <a:xfrm>
            <a:off x="382926" y="278726"/>
            <a:ext cx="6399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Матрица ошибок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6" name="Google Shape;166;gc91be4e90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25" y="2335100"/>
            <a:ext cx="3685150" cy="27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c91be4e904_0_2"/>
          <p:cNvSpPr txBox="1"/>
          <p:nvPr/>
        </p:nvSpPr>
        <p:spPr>
          <a:xfrm>
            <a:off x="382925" y="962725"/>
            <a:ext cx="7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</a:t>
            </a: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атрица ошибок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это способ разбить объекты на четыре категории в зависимости от комбинации истинного ответа и ответа алгоритма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c91be4e90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38" y="1435137"/>
            <a:ext cx="5409276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/>
        </p:nvSpPr>
        <p:spPr>
          <a:xfrm>
            <a:off x="382926" y="278726"/>
            <a:ext cx="6400011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Метрики для задач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386" y="914388"/>
            <a:ext cx="3594000" cy="7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775" y="2101250"/>
            <a:ext cx="2719200" cy="12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225" y="3726925"/>
            <a:ext cx="3527287" cy="7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495329" y="1053475"/>
            <a:ext cx="432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контексте матрицы ошибок доля правильн</a:t>
            </a: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ых ответов</a:t>
            </a: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495325" y="1682838"/>
            <a:ext cx="73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Гораздо более информативными критериями являются точность (precision) и полнота (recall):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495325" y="2101250"/>
            <a:ext cx="508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Точность показывает, какая доля объектов, выделенных классификатором как положительные, действительно является положительными.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Полнота показывает, какая часть положительных объектов была выделена классификатором.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571500" y="3918825"/>
            <a:ext cx="459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F-мера, гармоническое среднее точности и полноты: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