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2" d="100"/>
          <a:sy n="72" d="100"/>
        </p:scale>
        <p:origin x="6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428764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357852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033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191239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77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64370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1936787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119017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2715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C7BE-ED54-43C5-A59C-AD7C866BD36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396247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7C7BE-ED54-43C5-A59C-AD7C866BD36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238414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7C7BE-ED54-43C5-A59C-AD7C866BD362}"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112651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7C7BE-ED54-43C5-A59C-AD7C866BD362}"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305185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7C7BE-ED54-43C5-A59C-AD7C866BD362}"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366144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7C7BE-ED54-43C5-A59C-AD7C866BD36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375050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7C7BE-ED54-43C5-A59C-AD7C866BD36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D3030-82FE-4C44-BDA7-34E3694F2E86}" type="slidenum">
              <a:rPr lang="en-US" smtClean="0"/>
              <a:t>‹#›</a:t>
            </a:fld>
            <a:endParaRPr lang="en-US"/>
          </a:p>
        </p:txBody>
      </p:sp>
    </p:spTree>
    <p:extLst>
      <p:ext uri="{BB962C8B-B14F-4D97-AF65-F5344CB8AC3E}">
        <p14:creationId xmlns:p14="http://schemas.microsoft.com/office/powerpoint/2010/main" val="72424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57C7BE-ED54-43C5-A59C-AD7C866BD362}" type="datetimeFigureOut">
              <a:rPr lang="en-US" smtClean="0"/>
              <a:t>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0D3030-82FE-4C44-BDA7-34E3694F2E86}" type="slidenum">
              <a:rPr lang="en-US" smtClean="0"/>
              <a:t>‹#›</a:t>
            </a:fld>
            <a:endParaRPr lang="en-US"/>
          </a:p>
        </p:txBody>
      </p:sp>
    </p:spTree>
    <p:extLst>
      <p:ext uri="{BB962C8B-B14F-4D97-AF65-F5344CB8AC3E}">
        <p14:creationId xmlns:p14="http://schemas.microsoft.com/office/powerpoint/2010/main" val="2802688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6E5A-E9F2-443A-8D23-71D37D51780D}"/>
              </a:ext>
            </a:extLst>
          </p:cNvPr>
          <p:cNvSpPr>
            <a:spLocks noGrp="1"/>
          </p:cNvSpPr>
          <p:nvPr>
            <p:ph type="ctrTitle"/>
          </p:nvPr>
        </p:nvSpPr>
        <p:spPr>
          <a:xfrm>
            <a:off x="4974337" y="1265314"/>
            <a:ext cx="4299666" cy="3249131"/>
          </a:xfrm>
        </p:spPr>
        <p:txBody>
          <a:bodyPr>
            <a:normAutofit/>
          </a:bodyPr>
          <a:lstStyle/>
          <a:p>
            <a:pPr algn="l"/>
            <a:r>
              <a:rPr lang="en-US" dirty="0"/>
              <a:t>Database Security</a:t>
            </a:r>
          </a:p>
        </p:txBody>
      </p:sp>
      <p:sp>
        <p:nvSpPr>
          <p:cNvPr id="3" name="Subtitle 2">
            <a:extLst>
              <a:ext uri="{FF2B5EF4-FFF2-40B4-BE49-F238E27FC236}">
                <a16:creationId xmlns:a16="http://schemas.microsoft.com/office/drawing/2014/main" id="{A423429E-0E0E-4E1C-AD28-CD46F4ACB543}"/>
              </a:ext>
            </a:extLst>
          </p:cNvPr>
          <p:cNvSpPr>
            <a:spLocks noGrp="1"/>
          </p:cNvSpPr>
          <p:nvPr>
            <p:ph type="subTitle" idx="1"/>
          </p:nvPr>
        </p:nvSpPr>
        <p:spPr>
          <a:xfrm>
            <a:off x="4974336" y="4514446"/>
            <a:ext cx="4299666" cy="871042"/>
          </a:xfrm>
        </p:spPr>
        <p:txBody>
          <a:bodyPr>
            <a:normAutofit/>
          </a:bodyPr>
          <a:lstStyle/>
          <a:p>
            <a:pPr algn="l"/>
            <a:r>
              <a:rPr lang="en-US" dirty="0"/>
              <a:t>Best Practices &amp; Recommendations</a:t>
            </a:r>
          </a:p>
          <a:p>
            <a:pPr algn="l"/>
            <a:r>
              <a:rPr lang="en-US" dirty="0"/>
              <a:t>Erick Kamamba| UDOM | 2/2/2021</a:t>
            </a: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Database">
            <a:extLst>
              <a:ext uri="{FF2B5EF4-FFF2-40B4-BE49-F238E27FC236}">
                <a16:creationId xmlns:a16="http://schemas.microsoft.com/office/drawing/2014/main" id="{04F26E84-87B3-4299-81AA-4333A15BA8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93517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B4B1-11C6-4664-AE01-02701F002801}"/>
              </a:ext>
            </a:extLst>
          </p:cNvPr>
          <p:cNvSpPr>
            <a:spLocks noGrp="1"/>
          </p:cNvSpPr>
          <p:nvPr>
            <p:ph type="title"/>
          </p:nvPr>
        </p:nvSpPr>
        <p:spPr/>
        <p:txBody>
          <a:bodyPr/>
          <a:lstStyle/>
          <a:p>
            <a:r>
              <a:rPr lang="en-US" b="0" i="0" dirty="0">
                <a:solidFill>
                  <a:srgbClr val="3231B4"/>
                </a:solidFill>
                <a:effectLst/>
                <a:latin typeface="Montserrat"/>
              </a:rPr>
              <a:t>System &amp; Database Hardening</a:t>
            </a:r>
            <a:endParaRPr lang="en-US" dirty="0"/>
          </a:p>
        </p:txBody>
      </p:sp>
      <p:sp>
        <p:nvSpPr>
          <p:cNvPr id="3" name="Content Placeholder 2">
            <a:extLst>
              <a:ext uri="{FF2B5EF4-FFF2-40B4-BE49-F238E27FC236}">
                <a16:creationId xmlns:a16="http://schemas.microsoft.com/office/drawing/2014/main" id="{47AEF4FD-9BD2-4398-8054-9CE3BE61013D}"/>
              </a:ext>
            </a:extLst>
          </p:cNvPr>
          <p:cNvSpPr>
            <a:spLocks noGrp="1"/>
          </p:cNvSpPr>
          <p:nvPr>
            <p:ph idx="1"/>
          </p:nvPr>
        </p:nvSpPr>
        <p:spPr>
          <a:xfrm>
            <a:off x="677334" y="2160589"/>
            <a:ext cx="4623329" cy="3880773"/>
          </a:xfrm>
        </p:spPr>
        <p:txBody>
          <a:bodyPr/>
          <a:lstStyle/>
          <a:p>
            <a:r>
              <a:rPr lang="en-US" b="0" i="0" dirty="0">
                <a:solidFill>
                  <a:srgbClr val="444444"/>
                </a:solidFill>
                <a:effectLst/>
                <a:latin typeface="Montserrat"/>
              </a:rPr>
              <a:t>Make sure you are running most up-to-date version of the database software with all database security patches installed to remove known vulnerabilities</a:t>
            </a:r>
          </a:p>
          <a:p>
            <a:r>
              <a:rPr lang="en-US" dirty="0">
                <a:solidFill>
                  <a:srgbClr val="444444"/>
                </a:solidFill>
                <a:latin typeface="Montserrat"/>
              </a:rPr>
              <a:t>U</a:t>
            </a:r>
            <a:r>
              <a:rPr lang="en-US" b="0" i="0" dirty="0">
                <a:solidFill>
                  <a:srgbClr val="444444"/>
                </a:solidFill>
                <a:effectLst/>
                <a:latin typeface="Montserrat"/>
              </a:rPr>
              <a:t>ninstall or disable any features or services that you don’t need to use</a:t>
            </a:r>
            <a:endParaRPr lang="en-US" dirty="0">
              <a:solidFill>
                <a:srgbClr val="444444"/>
              </a:solidFill>
              <a:latin typeface="Montserrat"/>
            </a:endParaRPr>
          </a:p>
          <a:p>
            <a:r>
              <a:rPr lang="en-US" b="0" i="0" dirty="0">
                <a:solidFill>
                  <a:srgbClr val="444444"/>
                </a:solidFill>
                <a:effectLst/>
                <a:latin typeface="Montserrat"/>
              </a:rPr>
              <a:t>Change the passwords of any default accounts from their default values or delete them</a:t>
            </a:r>
          </a:p>
          <a:p>
            <a:r>
              <a:rPr lang="en-US" b="0" i="0" dirty="0">
                <a:solidFill>
                  <a:srgbClr val="444444"/>
                </a:solidFill>
                <a:effectLst/>
                <a:latin typeface="Montserrat"/>
              </a:rPr>
              <a:t>Document and audit the hardened configuration</a:t>
            </a:r>
            <a:endParaRPr lang="en-US" dirty="0"/>
          </a:p>
        </p:txBody>
      </p:sp>
      <p:pic>
        <p:nvPicPr>
          <p:cNvPr id="2050" name="Picture 2" descr="Architeture Web Server, Application Server and DB Server - Stack Overflow">
            <a:extLst>
              <a:ext uri="{FF2B5EF4-FFF2-40B4-BE49-F238E27FC236}">
                <a16:creationId xmlns:a16="http://schemas.microsoft.com/office/drawing/2014/main" id="{1108E934-4E45-423F-BC6C-0A2146480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944" y="2160588"/>
            <a:ext cx="4647556" cy="3998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42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5378-F804-46CE-97B7-33D0D227F2BD}"/>
              </a:ext>
            </a:extLst>
          </p:cNvPr>
          <p:cNvSpPr>
            <a:spLocks noGrp="1"/>
          </p:cNvSpPr>
          <p:nvPr>
            <p:ph type="title"/>
          </p:nvPr>
        </p:nvSpPr>
        <p:spPr/>
        <p:txBody>
          <a:bodyPr/>
          <a:lstStyle/>
          <a:p>
            <a:r>
              <a:rPr lang="en-US" b="0" i="0" dirty="0">
                <a:solidFill>
                  <a:srgbClr val="3231B4"/>
                </a:solidFill>
                <a:effectLst/>
                <a:latin typeface="Montserrat"/>
              </a:rPr>
              <a:t>Use Web Application and Database Firewalls</a:t>
            </a:r>
            <a:endParaRPr lang="en-US" dirty="0"/>
          </a:p>
        </p:txBody>
      </p:sp>
      <p:sp>
        <p:nvSpPr>
          <p:cNvPr id="3" name="Content Placeholder 2">
            <a:extLst>
              <a:ext uri="{FF2B5EF4-FFF2-40B4-BE49-F238E27FC236}">
                <a16:creationId xmlns:a16="http://schemas.microsoft.com/office/drawing/2014/main" id="{CE615B77-A8E6-4C5F-BC42-F0440971D4CA}"/>
              </a:ext>
            </a:extLst>
          </p:cNvPr>
          <p:cNvSpPr>
            <a:spLocks noGrp="1"/>
          </p:cNvSpPr>
          <p:nvPr>
            <p:ph idx="1"/>
          </p:nvPr>
        </p:nvSpPr>
        <p:spPr/>
        <p:txBody>
          <a:bodyPr/>
          <a:lstStyle/>
          <a:p>
            <a:r>
              <a:rPr lang="en-US" b="0" i="0" dirty="0">
                <a:solidFill>
                  <a:srgbClr val="444444"/>
                </a:solidFill>
                <a:effectLst/>
                <a:latin typeface="Montserrat"/>
              </a:rPr>
              <a:t>Deny access to traffic by default</a:t>
            </a:r>
          </a:p>
          <a:p>
            <a:r>
              <a:rPr lang="en-US" b="0" i="0" dirty="0">
                <a:solidFill>
                  <a:srgbClr val="444444"/>
                </a:solidFill>
                <a:effectLst/>
                <a:latin typeface="Montserrat"/>
              </a:rPr>
              <a:t>Allow only traffic coming from specific application or web servers</a:t>
            </a:r>
          </a:p>
          <a:p>
            <a:r>
              <a:rPr lang="en-US" b="0" i="0" dirty="0">
                <a:solidFill>
                  <a:srgbClr val="444444"/>
                </a:solidFill>
                <a:effectLst/>
                <a:latin typeface="Montserrat"/>
              </a:rPr>
              <a:t>The firewall should also protect your database from initiating outbound connections unless there is a specific need to do so</a:t>
            </a:r>
            <a:endParaRPr lang="en-US" dirty="0"/>
          </a:p>
        </p:txBody>
      </p:sp>
      <p:pic>
        <p:nvPicPr>
          <p:cNvPr id="10242" name="Picture 2" descr="Firewall Settings Requirements">
            <a:extLst>
              <a:ext uri="{FF2B5EF4-FFF2-40B4-BE49-F238E27FC236}">
                <a16:creationId xmlns:a16="http://schemas.microsoft.com/office/drawing/2014/main" id="{9C47FFB8-E4C9-4615-AD14-0BFCFDDB9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2" y="3609972"/>
            <a:ext cx="721995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1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937C-4644-4B0F-9FFF-11E55982831D}"/>
              </a:ext>
            </a:extLst>
          </p:cNvPr>
          <p:cNvSpPr>
            <a:spLocks noGrp="1"/>
          </p:cNvSpPr>
          <p:nvPr>
            <p:ph type="title"/>
          </p:nvPr>
        </p:nvSpPr>
        <p:spPr/>
        <p:txBody>
          <a:bodyPr/>
          <a:lstStyle/>
          <a:p>
            <a:r>
              <a:rPr lang="en-US" dirty="0"/>
              <a:t>Physical Database Security</a:t>
            </a:r>
          </a:p>
        </p:txBody>
      </p:sp>
      <p:sp>
        <p:nvSpPr>
          <p:cNvPr id="3" name="Content Placeholder 2">
            <a:extLst>
              <a:ext uri="{FF2B5EF4-FFF2-40B4-BE49-F238E27FC236}">
                <a16:creationId xmlns:a16="http://schemas.microsoft.com/office/drawing/2014/main" id="{E9D8461B-67F3-456D-9023-E09D8C73C28B}"/>
              </a:ext>
            </a:extLst>
          </p:cNvPr>
          <p:cNvSpPr>
            <a:spLocks noGrp="1"/>
          </p:cNvSpPr>
          <p:nvPr>
            <p:ph idx="1"/>
          </p:nvPr>
        </p:nvSpPr>
        <p:spPr/>
        <p:txBody>
          <a:bodyPr/>
          <a:lstStyle/>
          <a:p>
            <a:r>
              <a:rPr lang="en-US" dirty="0">
                <a:solidFill>
                  <a:srgbClr val="444444"/>
                </a:solidFill>
                <a:latin typeface="Montserrat"/>
              </a:rPr>
              <a:t>K</a:t>
            </a:r>
            <a:r>
              <a:rPr lang="en-US" b="0" i="0" dirty="0">
                <a:solidFill>
                  <a:srgbClr val="444444"/>
                </a:solidFill>
                <a:effectLst/>
                <a:latin typeface="Montserrat"/>
              </a:rPr>
              <a:t>eep your database server in a secure, locked environment with access controls in place </a:t>
            </a:r>
            <a:endParaRPr lang="en-US" dirty="0">
              <a:solidFill>
                <a:srgbClr val="444444"/>
              </a:solidFill>
              <a:latin typeface="Montserrat"/>
            </a:endParaRPr>
          </a:p>
          <a:p>
            <a:r>
              <a:rPr lang="en-US" b="0" i="0" dirty="0">
                <a:solidFill>
                  <a:srgbClr val="444444"/>
                </a:solidFill>
                <a:effectLst/>
                <a:latin typeface="Montserrat"/>
              </a:rPr>
              <a:t>Database on a separate physical machine, removed from the machines running application or web servers</a:t>
            </a:r>
          </a:p>
          <a:p>
            <a:r>
              <a:rPr lang="en-US" dirty="0">
                <a:solidFill>
                  <a:srgbClr val="333333"/>
                </a:solidFill>
                <a:latin typeface="Open-sans"/>
              </a:rPr>
              <a:t>N</a:t>
            </a:r>
            <a:r>
              <a:rPr lang="en-US" b="0" i="0" dirty="0">
                <a:solidFill>
                  <a:srgbClr val="333333"/>
                </a:solidFill>
                <a:effectLst/>
                <a:latin typeface="Open-sans"/>
              </a:rPr>
              <a:t>atural disasters</a:t>
            </a:r>
          </a:p>
          <a:p>
            <a:endParaRPr lang="en-US" dirty="0"/>
          </a:p>
        </p:txBody>
      </p:sp>
      <p:pic>
        <p:nvPicPr>
          <p:cNvPr id="13314" name="Picture 2" descr="The 3-2-1 Backup Rule – Data Protection Strategy">
            <a:extLst>
              <a:ext uri="{FF2B5EF4-FFF2-40B4-BE49-F238E27FC236}">
                <a16:creationId xmlns:a16="http://schemas.microsoft.com/office/drawing/2014/main" id="{AAB1F202-81DE-49DE-9F05-AFAE0662D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769" y="3217583"/>
            <a:ext cx="5986462" cy="379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0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6645-1B0E-426B-A2B5-9774681F2AA0}"/>
              </a:ext>
            </a:extLst>
          </p:cNvPr>
          <p:cNvSpPr>
            <a:spLocks noGrp="1"/>
          </p:cNvSpPr>
          <p:nvPr>
            <p:ph type="title"/>
          </p:nvPr>
        </p:nvSpPr>
        <p:spPr/>
        <p:txBody>
          <a:bodyPr/>
          <a:lstStyle/>
          <a:p>
            <a:r>
              <a:rPr lang="en-US" dirty="0"/>
              <a:t>END</a:t>
            </a:r>
          </a:p>
        </p:txBody>
      </p:sp>
      <p:pic>
        <p:nvPicPr>
          <p:cNvPr id="12290" name="Picture 2" descr="Security Overview - Azure SQL Database &amp; Azure SQL Managed Instance |  Microsoft Docs">
            <a:extLst>
              <a:ext uri="{FF2B5EF4-FFF2-40B4-BE49-F238E27FC236}">
                <a16:creationId xmlns:a16="http://schemas.microsoft.com/office/drawing/2014/main" id="{B2179AAE-212A-479F-9849-1135DD2891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797" y="2160588"/>
            <a:ext cx="709244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D5F2-F80D-43BD-9496-9F5F9A7FC63E}"/>
              </a:ext>
            </a:extLst>
          </p:cNvPr>
          <p:cNvSpPr>
            <a:spLocks noGrp="1"/>
          </p:cNvSpPr>
          <p:nvPr>
            <p:ph type="title"/>
          </p:nvPr>
        </p:nvSpPr>
        <p:spPr/>
        <p:txBody>
          <a:bodyPr/>
          <a:lstStyle/>
          <a:p>
            <a:r>
              <a:rPr lang="en-US" dirty="0"/>
              <a:t>What is database security?</a:t>
            </a:r>
          </a:p>
        </p:txBody>
      </p:sp>
      <p:sp>
        <p:nvSpPr>
          <p:cNvPr id="3" name="Content Placeholder 2">
            <a:extLst>
              <a:ext uri="{FF2B5EF4-FFF2-40B4-BE49-F238E27FC236}">
                <a16:creationId xmlns:a16="http://schemas.microsoft.com/office/drawing/2014/main" id="{B9887EF3-5F42-465A-A320-090660280CF9}"/>
              </a:ext>
            </a:extLst>
          </p:cNvPr>
          <p:cNvSpPr>
            <a:spLocks noGrp="1"/>
          </p:cNvSpPr>
          <p:nvPr>
            <p:ph idx="1"/>
          </p:nvPr>
        </p:nvSpPr>
        <p:spPr>
          <a:xfrm>
            <a:off x="677334" y="2160589"/>
            <a:ext cx="6309254" cy="3880773"/>
          </a:xfrm>
        </p:spPr>
        <p:txBody>
          <a:bodyPr>
            <a:normAutofit lnSpcReduction="10000"/>
          </a:bodyPr>
          <a:lstStyle/>
          <a:p>
            <a:r>
              <a:rPr lang="en-US" dirty="0">
                <a:solidFill>
                  <a:srgbClr val="333333"/>
                </a:solidFill>
                <a:latin typeface="Open-sans"/>
              </a:rPr>
              <a:t>C</a:t>
            </a:r>
            <a:r>
              <a:rPr lang="en-US" b="0" i="0" dirty="0">
                <a:solidFill>
                  <a:srgbClr val="333333"/>
                </a:solidFill>
                <a:effectLst/>
                <a:latin typeface="Open-sans"/>
              </a:rPr>
              <a:t>ollective measures used to protect and secure a database or database management software from illegitimate use and malicious cyber threats and attacks</a:t>
            </a:r>
          </a:p>
          <a:p>
            <a:r>
              <a:rPr lang="en-US" dirty="0">
                <a:solidFill>
                  <a:srgbClr val="333333"/>
                </a:solidFill>
                <a:latin typeface="Open-sans"/>
              </a:rPr>
              <a:t>P</a:t>
            </a:r>
            <a:r>
              <a:rPr lang="en-US" b="0" i="0" dirty="0">
                <a:solidFill>
                  <a:srgbClr val="333333"/>
                </a:solidFill>
                <a:effectLst/>
                <a:latin typeface="Open-sans"/>
              </a:rPr>
              <a:t>rocedures are aimed at protecting not just the data inside the database, but the database management system and all the applications that access it from intrusion, misuse of data, and damage</a:t>
            </a:r>
          </a:p>
          <a:p>
            <a:r>
              <a:rPr lang="en-US" dirty="0">
                <a:solidFill>
                  <a:srgbClr val="333333"/>
                </a:solidFill>
                <a:latin typeface="Open-sans"/>
              </a:rPr>
              <a:t>E</a:t>
            </a:r>
            <a:r>
              <a:rPr lang="en-US" b="0" i="0" dirty="0">
                <a:solidFill>
                  <a:srgbClr val="333333"/>
                </a:solidFill>
                <a:effectLst/>
                <a:latin typeface="Open-sans"/>
              </a:rPr>
              <a:t>nforces security on all aspects and components of databases</a:t>
            </a:r>
            <a:endParaRPr lang="en-US" dirty="0">
              <a:solidFill>
                <a:srgbClr val="333333"/>
              </a:solidFill>
              <a:latin typeface="Open-sans"/>
            </a:endParaRPr>
          </a:p>
          <a:p>
            <a:pPr lvl="1">
              <a:buFont typeface="Wingdings" panose="05000000000000000000" pitchFamily="2" charset="2"/>
              <a:buChar char="ü"/>
            </a:pPr>
            <a:r>
              <a:rPr lang="en-US" dirty="0">
                <a:solidFill>
                  <a:srgbClr val="333333"/>
                </a:solidFill>
                <a:latin typeface="Open-sans"/>
              </a:rPr>
              <a:t>Data</a:t>
            </a:r>
          </a:p>
          <a:p>
            <a:pPr lvl="1">
              <a:buFont typeface="Wingdings" panose="05000000000000000000" pitchFamily="2" charset="2"/>
              <a:buChar char="ü"/>
            </a:pPr>
            <a:r>
              <a:rPr lang="en-US" dirty="0">
                <a:solidFill>
                  <a:srgbClr val="333333"/>
                </a:solidFill>
                <a:latin typeface="Open-sans"/>
              </a:rPr>
              <a:t>Database Server</a:t>
            </a:r>
          </a:p>
          <a:p>
            <a:pPr lvl="1">
              <a:buFont typeface="Wingdings" panose="05000000000000000000" pitchFamily="2" charset="2"/>
              <a:buChar char="ü"/>
            </a:pPr>
            <a:r>
              <a:rPr lang="en-US" dirty="0">
                <a:solidFill>
                  <a:srgbClr val="333333"/>
                </a:solidFill>
                <a:latin typeface="Open-sans"/>
              </a:rPr>
              <a:t>Database Management Systems (DBMS)</a:t>
            </a:r>
          </a:p>
          <a:p>
            <a:pPr lvl="1">
              <a:buFont typeface="Wingdings" panose="05000000000000000000" pitchFamily="2" charset="2"/>
              <a:buChar char="ü"/>
            </a:pPr>
            <a:r>
              <a:rPr lang="en-US" dirty="0">
                <a:solidFill>
                  <a:srgbClr val="333333"/>
                </a:solidFill>
                <a:latin typeface="Open-sans"/>
              </a:rPr>
              <a:t>Application</a:t>
            </a:r>
            <a:endParaRPr lang="en-US" dirty="0"/>
          </a:p>
        </p:txBody>
      </p:sp>
      <p:pic>
        <p:nvPicPr>
          <p:cNvPr id="1028" name="Picture 4" descr="Server Configuration Options">
            <a:extLst>
              <a:ext uri="{FF2B5EF4-FFF2-40B4-BE49-F238E27FC236}">
                <a16:creationId xmlns:a16="http://schemas.microsoft.com/office/drawing/2014/main" id="{104E3EB6-030B-4254-B438-7BBE581F8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588" y="2160589"/>
            <a:ext cx="3828263" cy="398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7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7414-1621-43AB-A735-0E878667D6B2}"/>
              </a:ext>
            </a:extLst>
          </p:cNvPr>
          <p:cNvSpPr>
            <a:spLocks noGrp="1"/>
          </p:cNvSpPr>
          <p:nvPr>
            <p:ph type="title"/>
          </p:nvPr>
        </p:nvSpPr>
        <p:spPr/>
        <p:txBody>
          <a:bodyPr/>
          <a:lstStyle/>
          <a:p>
            <a:r>
              <a:rPr lang="en-US" b="0" i="0" dirty="0">
                <a:solidFill>
                  <a:srgbClr val="202124"/>
                </a:solidFill>
                <a:effectLst/>
                <a:latin typeface="Google Sans"/>
              </a:rPr>
              <a:t>Why is database security important?</a:t>
            </a:r>
            <a:endParaRPr lang="en-US" dirty="0"/>
          </a:p>
        </p:txBody>
      </p:sp>
      <p:sp>
        <p:nvSpPr>
          <p:cNvPr id="3" name="Content Placeholder 2">
            <a:extLst>
              <a:ext uri="{FF2B5EF4-FFF2-40B4-BE49-F238E27FC236}">
                <a16:creationId xmlns:a16="http://schemas.microsoft.com/office/drawing/2014/main" id="{FA8341D1-7604-4FD5-92A1-122841FA0ED0}"/>
              </a:ext>
            </a:extLst>
          </p:cNvPr>
          <p:cNvSpPr>
            <a:spLocks noGrp="1"/>
          </p:cNvSpPr>
          <p:nvPr>
            <p:ph idx="1"/>
          </p:nvPr>
        </p:nvSpPr>
        <p:spPr/>
        <p:txBody>
          <a:bodyPr>
            <a:normAutofit/>
          </a:bodyPr>
          <a:lstStyle/>
          <a:p>
            <a:r>
              <a:rPr lang="en-US" sz="3200" i="0" dirty="0">
                <a:solidFill>
                  <a:srgbClr val="333333"/>
                </a:solidFill>
                <a:effectLst/>
                <a:latin typeface="Google Sans"/>
              </a:rPr>
              <a:t>Ensuring business continuity</a:t>
            </a:r>
          </a:p>
          <a:p>
            <a:r>
              <a:rPr lang="en-US" sz="3200" i="0" dirty="0">
                <a:solidFill>
                  <a:srgbClr val="333333"/>
                </a:solidFill>
                <a:effectLst/>
                <a:latin typeface="Google Sans"/>
              </a:rPr>
              <a:t>Minimizing financial damage</a:t>
            </a:r>
            <a:endParaRPr lang="en-US" sz="3200" dirty="0">
              <a:solidFill>
                <a:srgbClr val="333333"/>
              </a:solidFill>
              <a:latin typeface="Google Sans"/>
            </a:endParaRPr>
          </a:p>
          <a:p>
            <a:r>
              <a:rPr lang="en-US" sz="3200" i="0" dirty="0">
                <a:solidFill>
                  <a:srgbClr val="333333"/>
                </a:solidFill>
                <a:effectLst/>
                <a:latin typeface="Google Sans"/>
              </a:rPr>
              <a:t>Loss of intellectual property</a:t>
            </a:r>
          </a:p>
          <a:p>
            <a:r>
              <a:rPr lang="en-US" sz="3200" i="0" dirty="0">
                <a:solidFill>
                  <a:srgbClr val="333333"/>
                </a:solidFill>
                <a:effectLst/>
                <a:latin typeface="Google Sans"/>
              </a:rPr>
              <a:t>Brand reputation damage</a:t>
            </a:r>
            <a:endParaRPr lang="en-US" sz="3200" dirty="0">
              <a:solidFill>
                <a:srgbClr val="333333"/>
              </a:solidFill>
              <a:latin typeface="Google Sans"/>
            </a:endParaRPr>
          </a:p>
          <a:p>
            <a:r>
              <a:rPr lang="en-US" sz="3200" i="0" dirty="0">
                <a:solidFill>
                  <a:srgbClr val="333333"/>
                </a:solidFill>
                <a:effectLst/>
                <a:latin typeface="Google Sans"/>
              </a:rPr>
              <a:t>Penalties and fines</a:t>
            </a:r>
            <a:endParaRPr lang="en-US" sz="3200" dirty="0">
              <a:latin typeface="Google Sans"/>
            </a:endParaRPr>
          </a:p>
        </p:txBody>
      </p:sp>
      <p:pic>
        <p:nvPicPr>
          <p:cNvPr id="3074" name="Picture 2" descr="The Importance of Database Security and Integrity | Checkmarx Application  Security">
            <a:extLst>
              <a:ext uri="{FF2B5EF4-FFF2-40B4-BE49-F238E27FC236}">
                <a16:creationId xmlns:a16="http://schemas.microsoft.com/office/drawing/2014/main" id="{954BC185-DC86-4459-9EEB-46F4F24AE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273" y="1930400"/>
            <a:ext cx="4282840" cy="42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EFD5-B307-4A89-B968-6395D493CA2F}"/>
              </a:ext>
            </a:extLst>
          </p:cNvPr>
          <p:cNvSpPr>
            <a:spLocks noGrp="1"/>
          </p:cNvSpPr>
          <p:nvPr>
            <p:ph type="title"/>
          </p:nvPr>
        </p:nvSpPr>
        <p:spPr/>
        <p:txBody>
          <a:bodyPr/>
          <a:lstStyle/>
          <a:p>
            <a:r>
              <a:rPr lang="en-US" dirty="0"/>
              <a:t>Database Security Controls</a:t>
            </a:r>
          </a:p>
        </p:txBody>
      </p:sp>
      <p:sp>
        <p:nvSpPr>
          <p:cNvPr id="3" name="Content Placeholder 2">
            <a:extLst>
              <a:ext uri="{FF2B5EF4-FFF2-40B4-BE49-F238E27FC236}">
                <a16:creationId xmlns:a16="http://schemas.microsoft.com/office/drawing/2014/main" id="{8EF6B6CC-10E0-40BC-8243-5F83BEA29847}"/>
              </a:ext>
            </a:extLst>
          </p:cNvPr>
          <p:cNvSpPr>
            <a:spLocks noGrp="1"/>
          </p:cNvSpPr>
          <p:nvPr>
            <p:ph idx="1"/>
          </p:nvPr>
        </p:nvSpPr>
        <p:spPr>
          <a:xfrm>
            <a:off x="677334" y="2160589"/>
            <a:ext cx="5417873" cy="3880773"/>
          </a:xfrm>
        </p:spPr>
        <p:txBody>
          <a:bodyPr>
            <a:normAutofit/>
          </a:bodyPr>
          <a:lstStyle/>
          <a:p>
            <a:r>
              <a:rPr lang="en-US" b="0" i="0" dirty="0">
                <a:solidFill>
                  <a:srgbClr val="3231B4"/>
                </a:solidFill>
                <a:effectLst/>
                <a:latin typeface="Montserrat"/>
              </a:rPr>
              <a:t>Audit and Monitor Database Activity</a:t>
            </a:r>
          </a:p>
          <a:p>
            <a:r>
              <a:rPr lang="en-US" b="0" i="0" dirty="0">
                <a:solidFill>
                  <a:srgbClr val="3231B4"/>
                </a:solidFill>
                <a:effectLst/>
                <a:latin typeface="Montserrat"/>
              </a:rPr>
              <a:t>Manage Database Access</a:t>
            </a:r>
          </a:p>
          <a:p>
            <a:r>
              <a:rPr lang="en-US" b="0" i="0" dirty="0">
                <a:solidFill>
                  <a:srgbClr val="3231B4"/>
                </a:solidFill>
                <a:effectLst/>
                <a:latin typeface="Montserrat"/>
              </a:rPr>
              <a:t>Minimize Value of Your Database</a:t>
            </a:r>
          </a:p>
          <a:p>
            <a:r>
              <a:rPr lang="en-US" dirty="0">
                <a:solidFill>
                  <a:srgbClr val="3231B4"/>
                </a:solidFill>
                <a:latin typeface="Montserrat"/>
              </a:rPr>
              <a:t>Data Encryption</a:t>
            </a:r>
          </a:p>
          <a:p>
            <a:r>
              <a:rPr lang="en-US" dirty="0">
                <a:solidFill>
                  <a:srgbClr val="3231B4"/>
                </a:solidFill>
                <a:latin typeface="Montserrat"/>
              </a:rPr>
              <a:t>Database Load/stress testing and capacity testing</a:t>
            </a:r>
          </a:p>
          <a:p>
            <a:r>
              <a:rPr lang="en-US" b="0" i="0" dirty="0">
                <a:solidFill>
                  <a:srgbClr val="3231B4"/>
                </a:solidFill>
                <a:effectLst/>
                <a:latin typeface="Montserrat"/>
              </a:rPr>
              <a:t>System &amp; Database Hardening</a:t>
            </a:r>
          </a:p>
          <a:p>
            <a:r>
              <a:rPr lang="en-US" b="0" i="0" dirty="0">
                <a:solidFill>
                  <a:srgbClr val="3231B4"/>
                </a:solidFill>
                <a:effectLst/>
                <a:latin typeface="Montserrat"/>
              </a:rPr>
              <a:t>Use Web Application and Database Firewalls</a:t>
            </a:r>
          </a:p>
          <a:p>
            <a:r>
              <a:rPr lang="en-US" dirty="0">
                <a:solidFill>
                  <a:srgbClr val="3231B4"/>
                </a:solidFill>
                <a:latin typeface="Montserrat"/>
              </a:rPr>
              <a:t>Physical security of the database server and backup equipment</a:t>
            </a:r>
          </a:p>
        </p:txBody>
      </p:sp>
      <p:pic>
        <p:nvPicPr>
          <p:cNvPr id="4098" name="Picture 2" descr="Data Security in Automation: Why is It So Important? | WorkFusion">
            <a:extLst>
              <a:ext uri="{FF2B5EF4-FFF2-40B4-BE49-F238E27FC236}">
                <a16:creationId xmlns:a16="http://schemas.microsoft.com/office/drawing/2014/main" id="{FA380154-01C0-4D09-8278-AE2A01B5BE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83"/>
          <a:stretch/>
        </p:blipFill>
        <p:spPr bwMode="auto">
          <a:xfrm>
            <a:off x="6095207" y="2160589"/>
            <a:ext cx="439261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92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79B5-2FD9-4988-B24C-173359176E29}"/>
              </a:ext>
            </a:extLst>
          </p:cNvPr>
          <p:cNvSpPr>
            <a:spLocks noGrp="1"/>
          </p:cNvSpPr>
          <p:nvPr>
            <p:ph type="title"/>
          </p:nvPr>
        </p:nvSpPr>
        <p:spPr/>
        <p:txBody>
          <a:bodyPr/>
          <a:lstStyle/>
          <a:p>
            <a:r>
              <a:rPr lang="en-US" b="0" i="0" dirty="0">
                <a:solidFill>
                  <a:srgbClr val="3231B4"/>
                </a:solidFill>
                <a:effectLst/>
                <a:latin typeface="Montserrat"/>
              </a:rPr>
              <a:t>Minimize Value of Your Database</a:t>
            </a:r>
            <a:endParaRPr lang="en-US" dirty="0"/>
          </a:p>
        </p:txBody>
      </p:sp>
      <p:sp>
        <p:nvSpPr>
          <p:cNvPr id="3" name="Content Placeholder 2">
            <a:extLst>
              <a:ext uri="{FF2B5EF4-FFF2-40B4-BE49-F238E27FC236}">
                <a16:creationId xmlns:a16="http://schemas.microsoft.com/office/drawing/2014/main" id="{F7EE540E-E033-46D5-8BFD-50ED266C248E}"/>
              </a:ext>
            </a:extLst>
          </p:cNvPr>
          <p:cNvSpPr>
            <a:spLocks noGrp="1"/>
          </p:cNvSpPr>
          <p:nvPr>
            <p:ph idx="1"/>
          </p:nvPr>
        </p:nvSpPr>
        <p:spPr>
          <a:xfrm>
            <a:off x="677334" y="2160589"/>
            <a:ext cx="5233136" cy="3880773"/>
          </a:xfrm>
        </p:spPr>
        <p:txBody>
          <a:bodyPr>
            <a:normAutofit/>
          </a:bodyPr>
          <a:lstStyle/>
          <a:p>
            <a:r>
              <a:rPr lang="en-US" sz="2000" dirty="0">
                <a:solidFill>
                  <a:srgbClr val="444444"/>
                </a:solidFill>
                <a:latin typeface="Google Sans"/>
              </a:rPr>
              <a:t>E</a:t>
            </a:r>
            <a:r>
              <a:rPr lang="en-US" sz="2000" b="0" i="0" dirty="0">
                <a:solidFill>
                  <a:srgbClr val="444444"/>
                </a:solidFill>
                <a:effectLst/>
                <a:latin typeface="Google Sans"/>
              </a:rPr>
              <a:t>nsure that you are not storing any confidential information that doesn’t need to be there</a:t>
            </a:r>
          </a:p>
          <a:p>
            <a:r>
              <a:rPr lang="en-US" sz="2000" b="0" i="0" dirty="0">
                <a:solidFill>
                  <a:srgbClr val="444444"/>
                </a:solidFill>
                <a:effectLst/>
                <a:latin typeface="Google Sans"/>
              </a:rPr>
              <a:t>Delete any information that you don’t need</a:t>
            </a:r>
            <a:endParaRPr lang="en-US" sz="2000" dirty="0">
              <a:solidFill>
                <a:srgbClr val="444444"/>
              </a:solidFill>
              <a:latin typeface="Google Sans"/>
            </a:endParaRPr>
          </a:p>
          <a:p>
            <a:r>
              <a:rPr lang="en-US" sz="2000" b="0" i="0" dirty="0">
                <a:solidFill>
                  <a:srgbClr val="444444"/>
                </a:solidFill>
                <a:effectLst/>
                <a:latin typeface="Google Sans"/>
              </a:rPr>
              <a:t>Data that must be retained for compliance or other purposes can be moved to more secure storage – perhaps offline</a:t>
            </a:r>
          </a:p>
          <a:p>
            <a:r>
              <a:rPr lang="en-US" sz="2000" dirty="0">
                <a:solidFill>
                  <a:srgbClr val="444444"/>
                </a:solidFill>
                <a:latin typeface="Google Sans"/>
              </a:rPr>
              <a:t>Delete System configuration/installation files </a:t>
            </a:r>
            <a:r>
              <a:rPr lang="en-US" sz="2000" b="0" i="0" dirty="0">
                <a:solidFill>
                  <a:srgbClr val="444444"/>
                </a:solidFill>
                <a:effectLst/>
                <a:latin typeface="Google Sans"/>
              </a:rPr>
              <a:t>(such as the MySQL history file ~/.</a:t>
            </a:r>
            <a:r>
              <a:rPr lang="en-US" sz="2000" b="0" i="0" dirty="0" err="1">
                <a:solidFill>
                  <a:srgbClr val="444444"/>
                </a:solidFill>
                <a:effectLst/>
                <a:latin typeface="Google Sans"/>
              </a:rPr>
              <a:t>mysql_history</a:t>
            </a:r>
            <a:r>
              <a:rPr lang="en-US" sz="2000" b="0" i="0" dirty="0">
                <a:solidFill>
                  <a:srgbClr val="444444"/>
                </a:solidFill>
                <a:effectLst/>
                <a:latin typeface="Google Sans"/>
              </a:rPr>
              <a:t>) </a:t>
            </a:r>
            <a:endParaRPr lang="en-US" sz="2000" dirty="0">
              <a:latin typeface="Google Sans"/>
            </a:endParaRPr>
          </a:p>
        </p:txBody>
      </p:sp>
      <p:pic>
        <p:nvPicPr>
          <p:cNvPr id="5122" name="Picture 2" descr="Modifying Configuration Files (Sun Java System Message Queue 4.3  Administration Guide)">
            <a:extLst>
              <a:ext uri="{FF2B5EF4-FFF2-40B4-BE49-F238E27FC236}">
                <a16:creationId xmlns:a16="http://schemas.microsoft.com/office/drawing/2014/main" id="{35F488CB-4CFB-4AE5-AA89-E09897492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2" y="1930400"/>
            <a:ext cx="4257675"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69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BB66-DE72-4298-89C1-8CC5659C4095}"/>
              </a:ext>
            </a:extLst>
          </p:cNvPr>
          <p:cNvSpPr>
            <a:spLocks noGrp="1"/>
          </p:cNvSpPr>
          <p:nvPr>
            <p:ph type="title"/>
          </p:nvPr>
        </p:nvSpPr>
        <p:spPr/>
        <p:txBody>
          <a:bodyPr/>
          <a:lstStyle/>
          <a:p>
            <a:r>
              <a:rPr lang="en-US" b="0" i="0" dirty="0">
                <a:solidFill>
                  <a:srgbClr val="3231B4"/>
                </a:solidFill>
                <a:effectLst/>
                <a:latin typeface="Montserrat"/>
              </a:rPr>
              <a:t>Audit and Monitor Database Activity</a:t>
            </a:r>
            <a:endParaRPr lang="en-US" dirty="0"/>
          </a:p>
        </p:txBody>
      </p:sp>
      <p:sp>
        <p:nvSpPr>
          <p:cNvPr id="3" name="Content Placeholder 2">
            <a:extLst>
              <a:ext uri="{FF2B5EF4-FFF2-40B4-BE49-F238E27FC236}">
                <a16:creationId xmlns:a16="http://schemas.microsoft.com/office/drawing/2014/main" id="{9BA2BE93-C200-4528-9D3F-A9CCE5D24934}"/>
              </a:ext>
            </a:extLst>
          </p:cNvPr>
          <p:cNvSpPr>
            <a:spLocks noGrp="1"/>
          </p:cNvSpPr>
          <p:nvPr>
            <p:ph idx="1"/>
          </p:nvPr>
        </p:nvSpPr>
        <p:spPr>
          <a:xfrm>
            <a:off x="677334" y="2160589"/>
            <a:ext cx="4008966" cy="3880773"/>
          </a:xfrm>
        </p:spPr>
        <p:txBody>
          <a:bodyPr/>
          <a:lstStyle/>
          <a:p>
            <a:r>
              <a:rPr lang="en-US" sz="2000" dirty="0">
                <a:solidFill>
                  <a:srgbClr val="444444"/>
                </a:solidFill>
                <a:latin typeface="Google Sans"/>
              </a:rPr>
              <a:t>M</a:t>
            </a:r>
            <a:r>
              <a:rPr lang="en-US" sz="2000" b="0" i="0" dirty="0">
                <a:solidFill>
                  <a:srgbClr val="444444"/>
                </a:solidFill>
                <a:effectLst/>
                <a:latin typeface="Google Sans"/>
              </a:rPr>
              <a:t>onitoring logins (and attempted logins) to the operating system and database and reviewing logs regularly to detect anomalous activity</a:t>
            </a:r>
          </a:p>
          <a:p>
            <a:pPr marL="0" indent="0">
              <a:buNone/>
            </a:pPr>
            <a:endParaRPr lang="en-US" sz="2000" b="0" i="0" dirty="0">
              <a:solidFill>
                <a:srgbClr val="444444"/>
              </a:solidFill>
              <a:effectLst/>
              <a:latin typeface="Google Sans"/>
            </a:endParaRPr>
          </a:p>
          <a:p>
            <a:r>
              <a:rPr lang="en-US" sz="2000" dirty="0">
                <a:solidFill>
                  <a:srgbClr val="444444"/>
                </a:solidFill>
                <a:latin typeface="Google Sans"/>
              </a:rPr>
              <a:t>Helps to detect, deter, and reduce the overall impact of unauthorized access to your DBMS</a:t>
            </a:r>
          </a:p>
        </p:txBody>
      </p:sp>
      <p:pic>
        <p:nvPicPr>
          <p:cNvPr id="6146" name="Picture 2" descr="Introduction to Database Auditing">
            <a:extLst>
              <a:ext uri="{FF2B5EF4-FFF2-40B4-BE49-F238E27FC236}">
                <a16:creationId xmlns:a16="http://schemas.microsoft.com/office/drawing/2014/main" id="{7CEE471A-AE59-451A-BE4D-9AEE8D95B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2160589"/>
            <a:ext cx="63436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6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EA94-3D97-4B41-8393-FCD727E403B0}"/>
              </a:ext>
            </a:extLst>
          </p:cNvPr>
          <p:cNvSpPr>
            <a:spLocks noGrp="1"/>
          </p:cNvSpPr>
          <p:nvPr>
            <p:ph type="title"/>
          </p:nvPr>
        </p:nvSpPr>
        <p:spPr/>
        <p:txBody>
          <a:bodyPr/>
          <a:lstStyle/>
          <a:p>
            <a:r>
              <a:rPr lang="en-US" b="0" i="0" dirty="0">
                <a:solidFill>
                  <a:srgbClr val="3231B4"/>
                </a:solidFill>
                <a:effectLst/>
                <a:latin typeface="Montserrat"/>
              </a:rPr>
              <a:t>Manage Database Access</a:t>
            </a:r>
            <a:endParaRPr lang="en-US" dirty="0"/>
          </a:p>
        </p:txBody>
      </p:sp>
      <p:sp>
        <p:nvSpPr>
          <p:cNvPr id="3" name="Content Placeholder 2">
            <a:extLst>
              <a:ext uri="{FF2B5EF4-FFF2-40B4-BE49-F238E27FC236}">
                <a16:creationId xmlns:a16="http://schemas.microsoft.com/office/drawing/2014/main" id="{95FBC347-C11C-4D16-B07A-E8ABB636A702}"/>
              </a:ext>
            </a:extLst>
          </p:cNvPr>
          <p:cNvSpPr>
            <a:spLocks noGrp="1"/>
          </p:cNvSpPr>
          <p:nvPr>
            <p:ph idx="1"/>
          </p:nvPr>
        </p:nvSpPr>
        <p:spPr>
          <a:xfrm>
            <a:off x="677334" y="2160589"/>
            <a:ext cx="9338204" cy="4225924"/>
          </a:xfrm>
        </p:spPr>
        <p:txBody>
          <a:bodyPr>
            <a:normAutofit/>
          </a:bodyPr>
          <a:lstStyle/>
          <a:p>
            <a:r>
              <a:rPr lang="en-US" dirty="0">
                <a:solidFill>
                  <a:srgbClr val="444444"/>
                </a:solidFill>
                <a:latin typeface="Montserrat"/>
              </a:rPr>
              <a:t>A</a:t>
            </a:r>
            <a:r>
              <a:rPr lang="en-US" b="0" i="0" dirty="0">
                <a:solidFill>
                  <a:srgbClr val="444444"/>
                </a:solidFill>
                <a:effectLst/>
                <a:latin typeface="Montserrat"/>
              </a:rPr>
              <a:t>im for the least number of people possible to have access to the database</a:t>
            </a:r>
          </a:p>
          <a:p>
            <a:r>
              <a:rPr lang="en-US" b="0" i="0" dirty="0">
                <a:solidFill>
                  <a:srgbClr val="444444"/>
                </a:solidFill>
                <a:effectLst/>
                <a:latin typeface="Montserrat"/>
              </a:rPr>
              <a:t>Administrators should have only the bare minimum privileges they need to do their job, and only during periods while they need access</a:t>
            </a:r>
          </a:p>
          <a:p>
            <a:r>
              <a:rPr lang="en-US" dirty="0">
                <a:solidFill>
                  <a:srgbClr val="444444"/>
                </a:solidFill>
                <a:latin typeface="Montserrat"/>
              </a:rPr>
              <a:t>The Access process can be automated</a:t>
            </a:r>
          </a:p>
          <a:p>
            <a:r>
              <a:rPr lang="en-US" b="0" i="0" dirty="0">
                <a:solidFill>
                  <a:srgbClr val="444444"/>
                </a:solidFill>
                <a:effectLst/>
                <a:latin typeface="Montserrat"/>
              </a:rPr>
              <a:t>ensure standard account security procedures are followed</a:t>
            </a:r>
          </a:p>
          <a:p>
            <a:pPr lvl="1">
              <a:buFont typeface="Wingdings" panose="05000000000000000000" pitchFamily="2" charset="2"/>
              <a:buChar char="ü"/>
            </a:pPr>
            <a:r>
              <a:rPr lang="en-US" b="1" i="0" dirty="0">
                <a:solidFill>
                  <a:srgbClr val="444444"/>
                </a:solidFill>
                <a:effectLst/>
                <a:latin typeface="Montserrat"/>
              </a:rPr>
              <a:t>Strong passwords should be enforced</a:t>
            </a:r>
          </a:p>
          <a:p>
            <a:pPr lvl="1">
              <a:buFont typeface="Wingdings" panose="05000000000000000000" pitchFamily="2" charset="2"/>
              <a:buChar char="ü"/>
            </a:pPr>
            <a:r>
              <a:rPr lang="en-US" b="1" i="0" dirty="0">
                <a:solidFill>
                  <a:srgbClr val="444444"/>
                </a:solidFill>
                <a:effectLst/>
                <a:latin typeface="Montserrat"/>
              </a:rPr>
              <a:t>Password hashes should be stored encrypted </a:t>
            </a:r>
          </a:p>
          <a:p>
            <a:pPr lvl="1">
              <a:buFont typeface="Wingdings" panose="05000000000000000000" pitchFamily="2" charset="2"/>
              <a:buChar char="ü"/>
            </a:pPr>
            <a:r>
              <a:rPr lang="en-US" b="1" i="0" dirty="0">
                <a:solidFill>
                  <a:srgbClr val="444444"/>
                </a:solidFill>
                <a:effectLst/>
                <a:latin typeface="Montserrat"/>
              </a:rPr>
              <a:t>Accounts should be locked after X login attempts</a:t>
            </a:r>
          </a:p>
          <a:p>
            <a:pPr lvl="1">
              <a:buFont typeface="Wingdings" panose="05000000000000000000" pitchFamily="2" charset="2"/>
              <a:buChar char="ü"/>
            </a:pPr>
            <a:r>
              <a:rPr lang="en-US" b="1" i="0" dirty="0">
                <a:solidFill>
                  <a:srgbClr val="444444"/>
                </a:solidFill>
                <a:effectLst/>
                <a:latin typeface="Montserrat"/>
              </a:rPr>
              <a:t>A procedure should be put in place to ensure that accounts are deactivated when staff leave or move to different roles</a:t>
            </a:r>
          </a:p>
          <a:p>
            <a:pPr lvl="1">
              <a:buFont typeface="Wingdings" panose="05000000000000000000" pitchFamily="2" charset="2"/>
              <a:buChar char="ü"/>
            </a:pPr>
            <a:endParaRPr lang="en-US" dirty="0"/>
          </a:p>
        </p:txBody>
      </p:sp>
      <p:pic>
        <p:nvPicPr>
          <p:cNvPr id="7170" name="Picture 2" descr="AUTHeNtication VS AUTHoriZation - DEV Community">
            <a:extLst>
              <a:ext uri="{FF2B5EF4-FFF2-40B4-BE49-F238E27FC236}">
                <a16:creationId xmlns:a16="http://schemas.microsoft.com/office/drawing/2014/main" id="{85DD7796-CB0C-48AC-A36D-4E54050C3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715" y="2901951"/>
            <a:ext cx="4741631"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98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6C7-EE99-4CBD-841F-BDD2AECDC39E}"/>
              </a:ext>
            </a:extLst>
          </p:cNvPr>
          <p:cNvSpPr>
            <a:spLocks noGrp="1"/>
          </p:cNvSpPr>
          <p:nvPr>
            <p:ph type="title"/>
          </p:nvPr>
        </p:nvSpPr>
        <p:spPr/>
        <p:txBody>
          <a:bodyPr/>
          <a:lstStyle/>
          <a:p>
            <a:r>
              <a:rPr lang="en-US" b="0" i="0" dirty="0">
                <a:solidFill>
                  <a:srgbClr val="202124"/>
                </a:solidFill>
                <a:effectLst/>
                <a:latin typeface="Google Sans"/>
              </a:rPr>
              <a:t>Data Encryption</a:t>
            </a:r>
            <a:endParaRPr lang="en-US" dirty="0"/>
          </a:p>
        </p:txBody>
      </p:sp>
      <p:sp>
        <p:nvSpPr>
          <p:cNvPr id="3" name="Content Placeholder 2">
            <a:extLst>
              <a:ext uri="{FF2B5EF4-FFF2-40B4-BE49-F238E27FC236}">
                <a16:creationId xmlns:a16="http://schemas.microsoft.com/office/drawing/2014/main" id="{7B6A5CC2-88BB-499E-A5A8-41F604EB023C}"/>
              </a:ext>
            </a:extLst>
          </p:cNvPr>
          <p:cNvSpPr>
            <a:spLocks noGrp="1"/>
          </p:cNvSpPr>
          <p:nvPr>
            <p:ph idx="1"/>
          </p:nvPr>
        </p:nvSpPr>
        <p:spPr/>
        <p:txBody>
          <a:bodyPr/>
          <a:lstStyle/>
          <a:p>
            <a:r>
              <a:rPr lang="en-US" b="0" i="0" dirty="0">
                <a:solidFill>
                  <a:srgbClr val="444444"/>
                </a:solidFill>
                <a:effectLst/>
                <a:latin typeface="Montserrat"/>
              </a:rPr>
              <a:t> Ensure that backup data is also encrypted and stored separately from the decryption keys</a:t>
            </a:r>
          </a:p>
          <a:p>
            <a:r>
              <a:rPr lang="en-US" dirty="0">
                <a:solidFill>
                  <a:srgbClr val="444444"/>
                </a:solidFill>
                <a:latin typeface="Montserrat"/>
              </a:rPr>
              <a:t>E</a:t>
            </a:r>
            <a:r>
              <a:rPr lang="en-US" b="0" i="0" dirty="0">
                <a:solidFill>
                  <a:srgbClr val="444444"/>
                </a:solidFill>
                <a:effectLst/>
                <a:latin typeface="Montserrat"/>
              </a:rPr>
              <a:t>nsure confidential data is encrypted in motion over your network</a:t>
            </a:r>
            <a:endParaRPr lang="en-US" dirty="0"/>
          </a:p>
        </p:txBody>
      </p:sp>
      <p:pic>
        <p:nvPicPr>
          <p:cNvPr id="8196" name="Picture 4" descr="UIH : Database Encryption">
            <a:extLst>
              <a:ext uri="{FF2B5EF4-FFF2-40B4-BE49-F238E27FC236}">
                <a16:creationId xmlns:a16="http://schemas.microsoft.com/office/drawing/2014/main" id="{8AD8AC97-A065-49F5-B01C-709F33B87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3132807"/>
            <a:ext cx="5386388" cy="346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71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29B2-1B93-42E0-A04C-82CE9CE5FD74}"/>
              </a:ext>
            </a:extLst>
          </p:cNvPr>
          <p:cNvSpPr>
            <a:spLocks noGrp="1"/>
          </p:cNvSpPr>
          <p:nvPr>
            <p:ph type="title"/>
          </p:nvPr>
        </p:nvSpPr>
        <p:spPr/>
        <p:txBody>
          <a:bodyPr>
            <a:normAutofit/>
          </a:bodyPr>
          <a:lstStyle/>
          <a:p>
            <a:r>
              <a:rPr lang="en-US" b="0" i="0" dirty="0">
                <a:solidFill>
                  <a:srgbClr val="333333"/>
                </a:solidFill>
                <a:effectLst/>
                <a:latin typeface="Open-sans"/>
              </a:rPr>
              <a:t>Database Load/stress and capacity testing</a:t>
            </a:r>
            <a:endParaRPr lang="en-US" dirty="0"/>
          </a:p>
        </p:txBody>
      </p:sp>
      <p:sp>
        <p:nvSpPr>
          <p:cNvPr id="3" name="Content Placeholder 2">
            <a:extLst>
              <a:ext uri="{FF2B5EF4-FFF2-40B4-BE49-F238E27FC236}">
                <a16:creationId xmlns:a16="http://schemas.microsoft.com/office/drawing/2014/main" id="{88743043-BE3D-455F-B84B-458D677973D7}"/>
              </a:ext>
            </a:extLst>
          </p:cNvPr>
          <p:cNvSpPr>
            <a:spLocks noGrp="1"/>
          </p:cNvSpPr>
          <p:nvPr>
            <p:ph idx="1"/>
          </p:nvPr>
        </p:nvSpPr>
        <p:spPr>
          <a:xfrm>
            <a:off x="677334" y="2160589"/>
            <a:ext cx="4994804" cy="3880773"/>
          </a:xfrm>
        </p:spPr>
        <p:txBody>
          <a:bodyPr/>
          <a:lstStyle/>
          <a:p>
            <a:r>
              <a:rPr lang="en-US" dirty="0">
                <a:solidFill>
                  <a:srgbClr val="333333"/>
                </a:solidFill>
                <a:latin typeface="Open-sans"/>
              </a:rPr>
              <a:t>E</a:t>
            </a:r>
            <a:r>
              <a:rPr lang="en-US" b="0" i="0" dirty="0">
                <a:solidFill>
                  <a:srgbClr val="333333"/>
                </a:solidFill>
                <a:effectLst/>
                <a:latin typeface="Open-sans"/>
              </a:rPr>
              <a:t>nsure it does not crash in a </a:t>
            </a:r>
            <a:r>
              <a:rPr lang="en-US" dirty="0">
                <a:solidFill>
                  <a:srgbClr val="333333"/>
                </a:solidFill>
                <a:latin typeface="Open-sans"/>
              </a:rPr>
              <a:t>D</a:t>
            </a:r>
            <a:r>
              <a:rPr lang="en-US" b="0" i="0" dirty="0">
                <a:solidFill>
                  <a:srgbClr val="333333"/>
                </a:solidFill>
                <a:effectLst/>
                <a:latin typeface="Open-sans"/>
              </a:rPr>
              <a:t>istributed Denial of Service (DDoS) attack or user overload</a:t>
            </a:r>
            <a:endParaRPr lang="en-US" dirty="0"/>
          </a:p>
        </p:txBody>
      </p:sp>
      <p:pic>
        <p:nvPicPr>
          <p:cNvPr id="9220" name="Picture 4" descr="what is DDoS attack">
            <a:extLst>
              <a:ext uri="{FF2B5EF4-FFF2-40B4-BE49-F238E27FC236}">
                <a16:creationId xmlns:a16="http://schemas.microsoft.com/office/drawing/2014/main" id="{316D3DA4-7F80-47FF-BF0C-87A3C65BC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69" r="7184" b="15676"/>
          <a:stretch/>
        </p:blipFill>
        <p:spPr bwMode="auto">
          <a:xfrm>
            <a:off x="6402457" y="2323122"/>
            <a:ext cx="4994804" cy="260447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erformance Engineering by Raviteja Gorentla : Stress Testing">
            <a:extLst>
              <a:ext uri="{FF2B5EF4-FFF2-40B4-BE49-F238E27FC236}">
                <a16:creationId xmlns:a16="http://schemas.microsoft.com/office/drawing/2014/main" id="{4E174C63-4E95-4F98-90BE-D067BCB54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77" y="2983529"/>
            <a:ext cx="5725123" cy="282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68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404</TotalTime>
  <Words>550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Google Sans</vt:lpstr>
      <vt:lpstr>Montserrat</vt:lpstr>
      <vt:lpstr>Open-sans</vt:lpstr>
      <vt:lpstr>Trebuchet MS</vt:lpstr>
      <vt:lpstr>Wingdings</vt:lpstr>
      <vt:lpstr>Wingdings 3</vt:lpstr>
      <vt:lpstr>Facet</vt:lpstr>
      <vt:lpstr>Database Security</vt:lpstr>
      <vt:lpstr>What is database security?</vt:lpstr>
      <vt:lpstr>Why is database security important?</vt:lpstr>
      <vt:lpstr>Database Security Controls</vt:lpstr>
      <vt:lpstr>Minimize Value of Your Database</vt:lpstr>
      <vt:lpstr>Audit and Monitor Database Activity</vt:lpstr>
      <vt:lpstr>Manage Database Access</vt:lpstr>
      <vt:lpstr>Data Encryption</vt:lpstr>
      <vt:lpstr>Database Load/stress and capacity testing</vt:lpstr>
      <vt:lpstr>System &amp; Database Hardening</vt:lpstr>
      <vt:lpstr>Use Web Application and Database Firewalls</vt:lpstr>
      <vt:lpstr>Physical Database Security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Rubi Herrera</dc:creator>
  <cp:lastModifiedBy>Rubi Herrera</cp:lastModifiedBy>
  <cp:revision>12</cp:revision>
  <dcterms:created xsi:type="dcterms:W3CDTF">2021-01-23T02:00:59Z</dcterms:created>
  <dcterms:modified xsi:type="dcterms:W3CDTF">2021-02-03T06:45:18Z</dcterms:modified>
</cp:coreProperties>
</file>