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99" r:id="rId3"/>
  </p:sldMasterIdLst>
  <p:notesMasterIdLst>
    <p:notesMasterId r:id="rId20"/>
  </p:notesMasterIdLst>
  <p:sldIdLst>
    <p:sldId id="259" r:id="rId4"/>
    <p:sldId id="2142532236" r:id="rId5"/>
    <p:sldId id="141168121" r:id="rId6"/>
    <p:sldId id="302" r:id="rId7"/>
    <p:sldId id="141168223" r:id="rId8"/>
    <p:sldId id="141168222" r:id="rId9"/>
    <p:sldId id="141168217" r:id="rId10"/>
    <p:sldId id="141168224" r:id="rId11"/>
    <p:sldId id="141168218" r:id="rId12"/>
    <p:sldId id="141168189" r:id="rId13"/>
    <p:sldId id="141168187" r:id="rId14"/>
    <p:sldId id="141168221" r:id="rId15"/>
    <p:sldId id="141168220" r:id="rId16"/>
    <p:sldId id="141168190" r:id="rId17"/>
    <p:sldId id="141168191" r:id="rId18"/>
    <p:sldId id="1411682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8F"/>
    <a:srgbClr val="005EFF"/>
    <a:srgbClr val="000000"/>
    <a:srgbClr val="06BAB6"/>
    <a:srgbClr val="202221"/>
    <a:srgbClr val="43F3FF"/>
    <a:srgbClr val="AC77E1"/>
    <a:srgbClr val="C488FF"/>
    <a:srgbClr val="0A49E7"/>
    <a:srgbClr val="0731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5"/>
    <p:restoredTop sz="85324"/>
  </p:normalViewPr>
  <p:slideViewPr>
    <p:cSldViewPr snapToGrid="0" snapToObjects="1">
      <p:cViewPr varScale="1">
        <p:scale>
          <a:sx n="74" d="100"/>
          <a:sy n="74" d="100"/>
        </p:scale>
        <p:origin x="208" y="408"/>
      </p:cViewPr>
      <p:guideLst/>
    </p:cSldViewPr>
  </p:slideViewPr>
  <p:notesTextViewPr>
    <p:cViewPr>
      <p:scale>
        <a:sx n="135" d="100"/>
        <a:sy n="135" d="100"/>
      </p:scale>
      <p:origin x="0" y="0"/>
    </p:cViewPr>
  </p:notesTextViewPr>
  <p:sorterViewPr>
    <p:cViewPr varScale="1">
      <p:scale>
        <a:sx n="100" d="100"/>
        <a:sy n="100" d="100"/>
      </p:scale>
      <p:origin x="0" y="0"/>
    </p:cViewPr>
  </p:sorterViewPr>
  <p:notesViewPr>
    <p:cSldViewPr snapToGrid="0" snapToObjects="1">
      <p:cViewPr varScale="1">
        <p:scale>
          <a:sx n="114" d="100"/>
          <a:sy n="114" d="100"/>
        </p:scale>
        <p:origin x="42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B080E-AF02-7F44-B7FC-41FB7C93C1E1}" type="datetimeFigureOut">
              <a:rPr lang="en-US" smtClean="0"/>
              <a:t>3/4/20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10B04-4450-7B42-97A1-F293899F0BC7}" type="slidenum">
              <a:rPr lang="en-US" smtClean="0"/>
              <a:t>‹#›</a:t>
            </a:fld>
            <a:endParaRPr lang="en-US"/>
          </a:p>
        </p:txBody>
      </p:sp>
    </p:spTree>
    <p:extLst>
      <p:ext uri="{BB962C8B-B14F-4D97-AF65-F5344CB8AC3E}">
        <p14:creationId xmlns:p14="http://schemas.microsoft.com/office/powerpoint/2010/main" val="114608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10B04-4450-7B42-97A1-F293899F0BC7}" type="slidenum">
              <a:rPr lang="en-US" smtClean="0"/>
              <a:t>1</a:t>
            </a:fld>
            <a:endParaRPr lang="en-US"/>
          </a:p>
        </p:txBody>
      </p:sp>
    </p:spTree>
    <p:extLst>
      <p:ext uri="{BB962C8B-B14F-4D97-AF65-F5344CB8AC3E}">
        <p14:creationId xmlns:p14="http://schemas.microsoft.com/office/powerpoint/2010/main" val="4243625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610B04-4450-7B42-97A1-F293899F0BC7}" type="slidenum">
              <a:rPr lang="en-US" smtClean="0"/>
              <a:t>16</a:t>
            </a:fld>
            <a:endParaRPr lang="en-US"/>
          </a:p>
        </p:txBody>
      </p:sp>
    </p:spTree>
    <p:extLst>
      <p:ext uri="{BB962C8B-B14F-4D97-AF65-F5344CB8AC3E}">
        <p14:creationId xmlns:p14="http://schemas.microsoft.com/office/powerpoint/2010/main" val="270369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0B7E1D-EEB4-1E40-B44A-F7F4E2428D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063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394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10B04-4450-7B42-97A1-F293899F0BC7}" type="slidenum">
              <a:rPr lang="en-US" smtClean="0"/>
              <a:t>6</a:t>
            </a:fld>
            <a:endParaRPr lang="en-US"/>
          </a:p>
        </p:txBody>
      </p:sp>
    </p:spTree>
    <p:extLst>
      <p:ext uri="{BB962C8B-B14F-4D97-AF65-F5344CB8AC3E}">
        <p14:creationId xmlns:p14="http://schemas.microsoft.com/office/powerpoint/2010/main" val="72858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10B04-4450-7B42-97A1-F293899F0BC7}" type="slidenum">
              <a:rPr lang="en-US" smtClean="0"/>
              <a:t>7</a:t>
            </a:fld>
            <a:endParaRPr lang="en-US"/>
          </a:p>
        </p:txBody>
      </p:sp>
    </p:spTree>
    <p:extLst>
      <p:ext uri="{BB962C8B-B14F-4D97-AF65-F5344CB8AC3E}">
        <p14:creationId xmlns:p14="http://schemas.microsoft.com/office/powerpoint/2010/main" val="368142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10B04-4450-7B42-97A1-F293899F0BC7}" type="slidenum">
              <a:rPr lang="en-US" smtClean="0"/>
              <a:t>8</a:t>
            </a:fld>
            <a:endParaRPr lang="en-US"/>
          </a:p>
        </p:txBody>
      </p:sp>
    </p:spTree>
    <p:extLst>
      <p:ext uri="{BB962C8B-B14F-4D97-AF65-F5344CB8AC3E}">
        <p14:creationId xmlns:p14="http://schemas.microsoft.com/office/powerpoint/2010/main" val="213982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10B04-4450-7B42-97A1-F293899F0BC7}" type="slidenum">
              <a:rPr lang="en-US" smtClean="0"/>
              <a:t>10</a:t>
            </a:fld>
            <a:endParaRPr lang="en-US"/>
          </a:p>
        </p:txBody>
      </p:sp>
    </p:spTree>
    <p:extLst>
      <p:ext uri="{BB962C8B-B14F-4D97-AF65-F5344CB8AC3E}">
        <p14:creationId xmlns:p14="http://schemas.microsoft.com/office/powerpoint/2010/main" val="2303088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019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84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71B-8524-2544-BD90-7BA7C5A6E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E5EAD-BD1B-DE4D-AE08-D021F1C20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20DCC-4005-6D4E-8273-04F74DC203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F84E4888-DE6B-D147-B1CC-7B76616BCE9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8C76E6-8469-6E4B-8BD3-0730E79BC421}"/>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04945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F8CC-B1A6-FC44-BF05-3F68E3CD6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FBB59-99C0-D14D-A3F4-86C288652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DC95E-A9B7-8144-8A86-D51FE380D8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0203DFC9-E6A7-4F4B-8DD8-5A0ACF4B820F}"/>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1800DB3-1957-814D-B424-B3A99D59CDDC}"/>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42693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6A045-251C-1942-88F9-2FFABB2BB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E7990-1A83-E048-AF42-9C0647D4D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AEB59-3B18-4C44-AE3C-7EC36CF26FA6}"/>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6C7EFEC-7F03-FA4B-BD55-28F8D2B57E74}"/>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18475F-5CE8-8547-AD14-031A6444014A}"/>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255055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1985" name="Slide Number"/>
          <p:cNvSpPr txBox="1">
            <a:spLocks noGrp="1"/>
          </p:cNvSpPr>
          <p:nvPr>
            <p:ph type="sldNum" sz="quarter" idx="2"/>
          </p:nvPr>
        </p:nvSpPr>
        <p:spPr>
          <a:xfrm>
            <a:off x="11847625" y="6549255"/>
            <a:ext cx="242776" cy="246195"/>
          </a:xfrm>
          <a:prstGeom prst="rect">
            <a:avLst/>
          </a:prstGeom>
        </p:spPr>
        <p:txBody>
          <a:bodyPr lIns="45710" tIns="45710" rIns="45710" bIns="45710"/>
          <a:lstStyle/>
          <a:p>
            <a:fld id="{86CB4B4D-7CA3-9044-876B-883B54F8677D}" type="slidenum">
              <a:t>‹#›</a:t>
            </a:fld>
            <a:endParaRPr/>
          </a:p>
        </p:txBody>
      </p:sp>
    </p:spTree>
    <p:extLst>
      <p:ext uri="{BB962C8B-B14F-4D97-AF65-F5344CB8AC3E}">
        <p14:creationId xmlns:p14="http://schemas.microsoft.com/office/powerpoint/2010/main" val="382128248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4317" y="5755362"/>
            <a:ext cx="914400" cy="847345"/>
          </a:xfrm>
          <a:prstGeom prst="rect">
            <a:avLst/>
          </a:prstGeom>
        </p:spPr>
      </p:pic>
    </p:spTree>
    <p:extLst>
      <p:ext uri="{BB962C8B-B14F-4D97-AF65-F5344CB8AC3E}">
        <p14:creationId xmlns:p14="http://schemas.microsoft.com/office/powerpoint/2010/main" val="3465461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dirty="0"/>
              <a:t>Click to edit Master title style</a:t>
            </a:r>
          </a:p>
        </p:txBody>
      </p:sp>
      <p:sp>
        <p:nvSpPr>
          <p:cNvPr id="6"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3267557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lvl1pPr>
          </a:lstStyle>
          <a:p>
            <a:r>
              <a:rPr lang="en-US"/>
              <a:t>Data and AI Forum / © 2019 IBM Corporation  </a:t>
            </a:r>
            <a:endParaRPr lang="en-US" dirty="0"/>
          </a:p>
        </p:txBody>
      </p:sp>
    </p:spTree>
    <p:extLst>
      <p:ext uri="{BB962C8B-B14F-4D97-AF65-F5344CB8AC3E}">
        <p14:creationId xmlns:p14="http://schemas.microsoft.com/office/powerpoint/2010/main" val="300342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391619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2208242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
        <p:nvSpPr>
          <p:cNvPr id="7"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724985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287144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468F-BE89-954B-8250-19C7B6ACB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53C70-ED65-BF49-B5ED-DCC60396E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3F5D-C023-4E43-B646-A04A2E2B721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D5559C2-1EDC-FC49-8C6F-151D2EB9BD53}"/>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0AF9A3-8F79-2544-B27A-5B2DD20B21F7}"/>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dirty="0"/>
          </a:p>
        </p:txBody>
      </p:sp>
    </p:spTree>
    <p:extLst>
      <p:ext uri="{BB962C8B-B14F-4D97-AF65-F5344CB8AC3E}">
        <p14:creationId xmlns:p14="http://schemas.microsoft.com/office/powerpoint/2010/main" val="3747258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790514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3121884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457322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85421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4012317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225689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542708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173472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4167869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accent2"/>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55747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06E-B0AA-0548-B0C1-7C9DB2DEC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5FAF1-4D97-3A4D-91B8-FA7A25F7D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8AAEF4-EBB4-704F-94C7-1C4B650F1D32}"/>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9D76B2E6-8524-4346-AEAD-779CDFEC5051}"/>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2934DC7-801A-4741-9081-7204855DADEE}"/>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149161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699778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3065558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6695375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20819939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Forum / © 2019 IBM Corporation  </a:t>
            </a:r>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4397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304800" y="6435307"/>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8877791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3635802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3"/>
          <p:cNvSpPr>
            <a:spLocks noGrp="1"/>
          </p:cNvSpPr>
          <p:nvPr>
            <p:ph type="ftr" sz="quarter" idx="11"/>
          </p:nvPr>
        </p:nvSpPr>
        <p:spPr>
          <a:xfrm>
            <a:off x="304800" y="6435307"/>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9248099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Footer Placeholder 3"/>
          <p:cNvSpPr>
            <a:spLocks noGrp="1"/>
          </p:cNvSpPr>
          <p:nvPr>
            <p:ph type="ftr" sz="quarter" idx="11"/>
          </p:nvPr>
        </p:nvSpPr>
        <p:spPr>
          <a:xfrm>
            <a:off x="304800" y="6435307"/>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3972829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64725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AE14-B602-FD43-B770-C9548BE5D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94667-88E6-CC46-B4B8-BAE3C78D5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D6278-E33D-6D4A-A8A0-B860D9507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D5DC5-3539-314A-A642-6DCF2A414B9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4B9357B-5B7F-124E-B50B-53C72A9815CA}"/>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5C198D4-896A-4946-A23D-94710BB9AA88}"/>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238955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26919080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5327133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6069631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21432284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37246708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11692244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3129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24785489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pic>
        <p:nvPicPr>
          <p:cNvPr id="8" name="Picture 7" descr="ibm_gry.png">
            <a:extLst>
              <a:ext uri="{FF2B5EF4-FFF2-40B4-BE49-F238E27FC236}">
                <a16:creationId xmlns:a16="http://schemas.microsoft.com/office/drawing/2014/main" id="{BDBB9457-8AFE-FF4A-AE04-5DC20DE93D1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30928" y="3078270"/>
            <a:ext cx="1730144" cy="701463"/>
          </a:xfrm>
          <a:prstGeom prst="rect">
            <a:avLst/>
          </a:prstGeom>
        </p:spPr>
      </p:pic>
    </p:spTree>
    <p:extLst>
      <p:ext uri="{BB962C8B-B14F-4D97-AF65-F5344CB8AC3E}">
        <p14:creationId xmlns:p14="http://schemas.microsoft.com/office/powerpoint/2010/main" val="37062715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813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F0A6-BCCF-6748-AED7-2240533AF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16D4F-A7CA-7041-B030-6B2565B20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16B3-2D6B-7547-AFEE-86FB6BBC7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E658B-A269-DA48-AF2C-C2E03E0E1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14CDE-3AF0-2F4D-8FA5-883AFD635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F6DDD-B280-8946-9622-844D9E4B96F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8" name="Footer Placeholder 7">
            <a:extLst>
              <a:ext uri="{FF2B5EF4-FFF2-40B4-BE49-F238E27FC236}">
                <a16:creationId xmlns:a16="http://schemas.microsoft.com/office/drawing/2014/main" id="{B139FEFC-681C-8F43-8492-96A38B667C2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D63D8B5-4684-A54B-990F-AEABBA4CC67D}"/>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6368456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4208471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
        <p:nvSpPr>
          <p:cNvPr id="7"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70C95D5B-5689-1646-A684-903A0326FDCE}"/>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Tree>
    <p:extLst>
      <p:ext uri="{BB962C8B-B14F-4D97-AF65-F5344CB8AC3E}">
        <p14:creationId xmlns:p14="http://schemas.microsoft.com/office/powerpoint/2010/main" val="22879115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_Cover Slide">
    <p:spTree>
      <p:nvGrpSpPr>
        <p:cNvPr id="1" name=""/>
        <p:cNvGrpSpPr/>
        <p:nvPr/>
      </p:nvGrpSpPr>
      <p:grpSpPr>
        <a:xfrm>
          <a:off x="0" y="0"/>
          <a:ext cx="0" cy="0"/>
          <a:chOff x="0" y="0"/>
          <a:chExt cx="0" cy="0"/>
        </a:xfrm>
      </p:grpSpPr>
      <p:sp>
        <p:nvSpPr>
          <p:cNvPr id="2" name="Rectangle 1"/>
          <p:cNvSpPr/>
          <p:nvPr userDrawn="1"/>
        </p:nvSpPr>
        <p:spPr>
          <a:xfrm>
            <a:off x="-9917" y="0"/>
            <a:ext cx="12201916"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4" name="Title 3"/>
          <p:cNvSpPr>
            <a:spLocks noGrp="1"/>
          </p:cNvSpPr>
          <p:nvPr>
            <p:ph type="title"/>
          </p:nvPr>
        </p:nvSpPr>
        <p:spPr>
          <a:xfrm>
            <a:off x="294884"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94884"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7" name="Picture 6">
            <a:extLst>
              <a:ext uri="{FF2B5EF4-FFF2-40B4-BE49-F238E27FC236}">
                <a16:creationId xmlns:a16="http://schemas.microsoft.com/office/drawing/2014/main" id="{AD580B8D-1226-6747-A2C6-FBD3FDB5B9DE}"/>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Tree>
    <p:extLst>
      <p:ext uri="{BB962C8B-B14F-4D97-AF65-F5344CB8AC3E}">
        <p14:creationId xmlns:p14="http://schemas.microsoft.com/office/powerpoint/2010/main" val="26421768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6" name="Picture 5">
            <a:extLst>
              <a:ext uri="{FF2B5EF4-FFF2-40B4-BE49-F238E27FC236}">
                <a16:creationId xmlns:a16="http://schemas.microsoft.com/office/drawing/2014/main" id="{73F49AA2-DF6E-584F-984A-1804FD5B28AA}"/>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
        <p:nvSpPr>
          <p:cNvPr id="9" name="Picture Placeholder 8">
            <a:extLst>
              <a:ext uri="{FF2B5EF4-FFF2-40B4-BE49-F238E27FC236}">
                <a16:creationId xmlns:a16="http://schemas.microsoft.com/office/drawing/2014/main" id="{695F53A0-1EE2-2743-8CD5-F9BA9BA2F33A}"/>
              </a:ext>
            </a:extLst>
          </p:cNvPr>
          <p:cNvSpPr>
            <a:spLocks noGrp="1"/>
          </p:cNvSpPr>
          <p:nvPr>
            <p:ph type="pic" sz="quarter" idx="12"/>
          </p:nvPr>
        </p:nvSpPr>
        <p:spPr>
          <a:xfrm>
            <a:off x="5791200" y="0"/>
            <a:ext cx="6400800" cy="6858000"/>
          </a:xfrm>
        </p:spPr>
        <p:txBody>
          <a:bodyPr/>
          <a:lstStyle/>
          <a:p>
            <a:r>
              <a:rPr lang="en-US"/>
              <a:t>Click icon to add picture</a:t>
            </a:r>
            <a:endParaRPr lang="en-US" dirty="0"/>
          </a:p>
        </p:txBody>
      </p:sp>
      <p:pic>
        <p:nvPicPr>
          <p:cNvPr id="35" name="Picture 34">
            <a:extLst>
              <a:ext uri="{FF2B5EF4-FFF2-40B4-BE49-F238E27FC236}">
                <a16:creationId xmlns:a16="http://schemas.microsoft.com/office/drawing/2014/main" id="{23FAC7E0-3CA4-E144-9F67-69ACC30A7BDB}"/>
              </a:ext>
            </a:extLst>
          </p:cNvPr>
          <p:cNvPicPr>
            <a:picLocks noChangeAspect="1"/>
          </p:cNvPicPr>
          <p:nvPr userDrawn="1"/>
        </p:nvPicPr>
        <p:blipFill rotWithShape="1">
          <a:blip r:embed="rId3"/>
          <a:srcRect l="-186" t="11158" r="10186" b="10988"/>
          <a:stretch/>
        </p:blipFill>
        <p:spPr>
          <a:xfrm>
            <a:off x="5888477" y="2"/>
            <a:ext cx="6303523" cy="6244165"/>
          </a:xfrm>
          <a:prstGeom prst="rect">
            <a:avLst/>
          </a:prstGeom>
        </p:spPr>
      </p:pic>
    </p:spTree>
    <p:extLst>
      <p:ext uri="{BB962C8B-B14F-4D97-AF65-F5344CB8AC3E}">
        <p14:creationId xmlns:p14="http://schemas.microsoft.com/office/powerpoint/2010/main" val="174659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2795231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9583981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2278324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Click icon to add picture</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6448273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068815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6414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6199-9D65-AF42-9780-9ED578120F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678B4-FB1C-1E4E-A99A-8469853225A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4" name="Footer Placeholder 3">
            <a:extLst>
              <a:ext uri="{FF2B5EF4-FFF2-40B4-BE49-F238E27FC236}">
                <a16:creationId xmlns:a16="http://schemas.microsoft.com/office/drawing/2014/main" id="{DC78C2D2-8C05-3548-88CA-5A6E067FBFA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BDB467C-591D-9641-8942-099DAFDC186F}"/>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4815288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2305602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479035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841279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5907941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1983775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4769224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7489708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290021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6762814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1524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0">
              <a:schemeClr val="bg1"/>
            </a:gs>
            <a:gs pos="56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7B9CE-455F-744A-861C-7CE27B95864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3" name="Footer Placeholder 2">
            <a:extLst>
              <a:ext uri="{FF2B5EF4-FFF2-40B4-BE49-F238E27FC236}">
                <a16:creationId xmlns:a16="http://schemas.microsoft.com/office/drawing/2014/main" id="{049C192A-430D-FA4D-A71C-0C948F5DF78C}"/>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E4CA31E-B054-A64C-8E3B-4AB789C9F3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7918041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31865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832092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790761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666715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7018967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77996034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8609095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7137822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1640406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70933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CC29-BA0D-FD48-A9CE-0B5097921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C78F2-B524-B046-8FDD-2F1587A00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BF893-C2B0-A14F-AD40-7841329B0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C4E6A-EDA2-8B4D-B62A-00378339A56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70B7B60-2C72-A640-8403-D32182748D55}"/>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DEFC8C2-6686-324B-8C1B-9233A89E29E5}"/>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6600480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4670542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Click icon to add picture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1616169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8266358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77096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0974231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6740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5268510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7" name="Picture 6">
            <a:extLst>
              <a:ext uri="{FF2B5EF4-FFF2-40B4-BE49-F238E27FC236}">
                <a16:creationId xmlns:a16="http://schemas.microsoft.com/office/drawing/2014/main" id="{C6CCB000-DED0-E349-AC95-E5BDF8ECD1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34604" y="3078270"/>
            <a:ext cx="1722792" cy="701463"/>
          </a:xfrm>
          <a:prstGeom prst="rect">
            <a:avLst/>
          </a:prstGeom>
        </p:spPr>
      </p:pic>
    </p:spTree>
    <p:extLst>
      <p:ext uri="{BB962C8B-B14F-4D97-AF65-F5344CB8AC3E}">
        <p14:creationId xmlns:p14="http://schemas.microsoft.com/office/powerpoint/2010/main" val="165651916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rgbClr val="031973"/>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rgbClr val="6BA5FF"/>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299147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Content - Title 1 Line">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2" y="387903"/>
            <a:ext cx="6024452" cy="618691"/>
          </a:xfrm>
        </p:spPr>
        <p:txBody>
          <a:bodyPr>
            <a:noAutofit/>
          </a:bodyPr>
          <a:lstStyle>
            <a:lvl1pPr marL="0" indent="0" fontAlgn="t">
              <a:buFontTx/>
              <a:buNone/>
              <a:defRPr sz="3467" baseline="0">
                <a:solidFill>
                  <a:srgbClr val="0F6FFF"/>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02" y="1121941"/>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
        <p:nvSpPr>
          <p:cNvPr id="12" name="TextBox 11"/>
          <p:cNvSpPr txBox="1"/>
          <p:nvPr userDrawn="1"/>
        </p:nvSpPr>
        <p:spPr>
          <a:xfrm>
            <a:off x="5217269" y="6509308"/>
            <a:ext cx="6730380" cy="343209"/>
          </a:xfrm>
          <a:prstGeom prst="rect">
            <a:avLst/>
          </a:prstGeom>
        </p:spPr>
        <p:txBody>
          <a:bodyPr vert="horz" wrap="none" lIns="121920" tIns="60960" rIns="121920" bIns="60960" rtlCol="0" anchor="t" anchorCtr="0">
            <a:noAutofit/>
          </a:bodyPr>
          <a:lstStyle/>
          <a:p>
            <a:pPr algn="r">
              <a:lnSpc>
                <a:spcPct val="90000"/>
              </a:lnSpc>
              <a:spcBef>
                <a:spcPts val="1333"/>
              </a:spcBef>
            </a:pPr>
            <a:r>
              <a:rPr lang="it-IT" sz="1067" dirty="0">
                <a:solidFill>
                  <a:srgbClr val="5A5A5A"/>
                </a:solidFill>
              </a:rPr>
              <a:t>Data and AI Forum 2019</a:t>
            </a:r>
            <a:endParaRPr lang="en-US" sz="1067" dirty="0">
              <a:solidFill>
                <a:srgbClr val="5A5A5A"/>
              </a:solidFill>
            </a:endParaRPr>
          </a:p>
        </p:txBody>
      </p:sp>
    </p:spTree>
    <p:extLst>
      <p:ext uri="{BB962C8B-B14F-4D97-AF65-F5344CB8AC3E}">
        <p14:creationId xmlns:p14="http://schemas.microsoft.com/office/powerpoint/2010/main" val="254671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4179-4B84-4344-90A8-4FE3DCDD2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0DA23-916A-AF42-AA80-F4D395150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D9740-1189-1041-975A-AB0DA64B0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A01CF-E257-CD41-A55F-BE169E6D5BA5}"/>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8EA41D32-29E5-1342-89A8-D73FBB2D7AE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20D877B-F37B-C742-AB85-374F1352B8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82158590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Content - Title 2 Lines">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87902"/>
            <a:ext cx="5027020" cy="938543"/>
          </a:xfrm>
        </p:spPr>
        <p:txBody>
          <a:bodyPr>
            <a:noAutofit/>
          </a:bodyPr>
          <a:lstStyle>
            <a:lvl1pPr marL="0" indent="0" fontAlgn="t">
              <a:buFontTx/>
              <a:buNone/>
              <a:defRPr sz="3467" baseline="0">
                <a:solidFill>
                  <a:srgbClr val="0F6FFF"/>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2" y="1535866"/>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
        <p:nvSpPr>
          <p:cNvPr id="9" name="TextBox 8"/>
          <p:cNvSpPr txBox="1"/>
          <p:nvPr userDrawn="1"/>
        </p:nvSpPr>
        <p:spPr>
          <a:xfrm>
            <a:off x="5217269" y="6509308"/>
            <a:ext cx="6730380" cy="343209"/>
          </a:xfrm>
          <a:prstGeom prst="rect">
            <a:avLst/>
          </a:prstGeom>
        </p:spPr>
        <p:txBody>
          <a:bodyPr vert="horz" wrap="none" lIns="121920" tIns="60960" rIns="121920" bIns="60960" rtlCol="0" anchor="t" anchorCtr="0">
            <a:noAutofit/>
          </a:bodyPr>
          <a:lstStyle/>
          <a:p>
            <a:pPr algn="r">
              <a:lnSpc>
                <a:spcPct val="90000"/>
              </a:lnSpc>
              <a:spcBef>
                <a:spcPts val="1333"/>
              </a:spcBef>
            </a:pPr>
            <a:r>
              <a:rPr lang="it-IT" sz="1067" dirty="0">
                <a:solidFill>
                  <a:srgbClr val="5A5A5A"/>
                </a:solidFill>
              </a:rPr>
              <a:t>Data and AI Forum 2019</a:t>
            </a:r>
            <a:endParaRPr lang="en-US" sz="1067" dirty="0">
              <a:solidFill>
                <a:srgbClr val="5A5A5A"/>
              </a:solidFill>
            </a:endParaRPr>
          </a:p>
        </p:txBody>
      </p:sp>
    </p:spTree>
    <p:extLst>
      <p:ext uri="{BB962C8B-B14F-4D97-AF65-F5344CB8AC3E}">
        <p14:creationId xmlns:p14="http://schemas.microsoft.com/office/powerpoint/2010/main" val="18848483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3429000"/>
            <a:ext cx="3048000" cy="3429000"/>
          </a:xfrm>
          <a:prstGeom prst="rect">
            <a:avLst/>
          </a:prstGeom>
          <a:solidFill>
            <a:schemeClr val="bg2"/>
          </a:solidFill>
        </p:spPr>
        <p:txBody>
          <a:bodyPr lIns="457200" tIns="228600" rIns="228600" bIns="228600"/>
          <a:lstStyle>
            <a:lvl1pPr>
              <a:defRPr sz="1667"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6096000" cy="3429000"/>
          </a:xfrm>
          <a:prstGeom prst="rect">
            <a:avLst/>
          </a:prstGeom>
          <a:solidFill>
            <a:schemeClr val="accent2"/>
          </a:solidFill>
        </p:spPr>
        <p:txBody>
          <a:bodyPr vert="horz" lIns="190500" tIns="167640" rIns="190500" bIns="1905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197" b="0" i="0" dirty="0">
              <a:latin typeface="Arial Regular" charset="0"/>
            </a:endParaRPr>
          </a:p>
        </p:txBody>
      </p:sp>
      <p:sp>
        <p:nvSpPr>
          <p:cNvPr id="2" name="Title 1"/>
          <p:cNvSpPr>
            <a:spLocks noGrp="1"/>
          </p:cNvSpPr>
          <p:nvPr>
            <p:ph type="title" hasCustomPrompt="1"/>
          </p:nvPr>
        </p:nvSpPr>
        <p:spPr>
          <a:xfrm>
            <a:off x="381000" y="571500"/>
            <a:ext cx="5486400" cy="22860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381000" y="220980"/>
            <a:ext cx="5486400" cy="228600"/>
          </a:xfrm>
          <a:prstGeom prst="rect">
            <a:avLst/>
          </a:prstGeom>
        </p:spPr>
        <p:txBody>
          <a:bodyPr lIns="0" tIns="0" rIns="0" bIns="0">
            <a:noAutofit/>
          </a:bodyPr>
          <a:lstStyle>
            <a:lvl1pPr marL="0" indent="0">
              <a:tabLst/>
              <a:defRPr sz="1333" b="0" i="0">
                <a:solidFill>
                  <a:schemeClr val="accent1">
                    <a:lumMod val="60000"/>
                    <a:lumOff val="40000"/>
                  </a:schemeClr>
                </a:solidFill>
                <a:latin typeface="IBM Plex Sans" charset="0"/>
                <a:ea typeface="IBM Plex Sans" charset="0"/>
                <a:cs typeface="IBM Plex Sans"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6096000" y="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9144000" y="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9144000" y="3429000"/>
            <a:ext cx="3048000" cy="3429000"/>
          </a:xfrm>
          <a:prstGeom prst="rect">
            <a:avLst/>
          </a:prstGeom>
          <a:solidFill>
            <a:schemeClr val="tx1"/>
          </a:solid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9009" y="6515120"/>
            <a:ext cx="471765" cy="190502"/>
          </a:xfrm>
          <a:prstGeom prst="rect">
            <a:avLst/>
          </a:prstGeom>
        </p:spPr>
      </p:pic>
      <p:sp>
        <p:nvSpPr>
          <p:cNvPr id="19" name="Content Placeholder 9"/>
          <p:cNvSpPr>
            <a:spLocks noGrp="1"/>
          </p:cNvSpPr>
          <p:nvPr>
            <p:ph sz="quarter" idx="19"/>
          </p:nvPr>
        </p:nvSpPr>
        <p:spPr>
          <a:xfrm>
            <a:off x="3048000" y="342900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6096000" y="342900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762000" y="6583048"/>
            <a:ext cx="2261125" cy="183809"/>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a:t>
              </a:r>
              <a:r>
                <a:rPr lang="en-US" sz="333" b="0" i="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2018 IBM Corporation</a:t>
              </a:r>
              <a:r>
                <a:rPr lang="en-US" sz="665" b="0" i="0" baseline="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4 March 2020</a:t>
              </a:fld>
              <a:endParaRPr lang="en-US" sz="665"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379049" y="6578160"/>
            <a:ext cx="273232"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26198371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5B49-3AC7-4D3F-AE63-C61C1A7866F2}"/>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62442B97-5204-4D6E-A843-9FB55F3EB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E1B9CAA-62FD-478E-82C7-D07A239CA10B}"/>
              </a:ext>
            </a:extLst>
          </p:cNvPr>
          <p:cNvSpPr>
            <a:spLocks noGrp="1"/>
          </p:cNvSpPr>
          <p:nvPr>
            <p:ph type="dt" sz="half" idx="10"/>
          </p:nvPr>
        </p:nvSpPr>
        <p:spPr/>
        <p:txBody>
          <a:bodyPr/>
          <a:lstStyle/>
          <a:p>
            <a:fld id="{6AC3A8FF-2C26-4EF1-B855-7771CB467823}" type="datetimeFigureOut">
              <a:rPr lang="es-MX" smtClean="0"/>
              <a:t>04/03/20</a:t>
            </a:fld>
            <a:endParaRPr lang="es-MX"/>
          </a:p>
        </p:txBody>
      </p:sp>
      <p:sp>
        <p:nvSpPr>
          <p:cNvPr id="5" name="Footer Placeholder 4">
            <a:extLst>
              <a:ext uri="{FF2B5EF4-FFF2-40B4-BE49-F238E27FC236}">
                <a16:creationId xmlns:a16="http://schemas.microsoft.com/office/drawing/2014/main" id="{4685C785-BA52-4E1F-A2AB-12F7F8806C4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13C96F9-4A18-4FC1-9005-8C47785D3464}"/>
              </a:ext>
            </a:extLst>
          </p:cNvPr>
          <p:cNvSpPr>
            <a:spLocks noGrp="1"/>
          </p:cNvSpPr>
          <p:nvPr>
            <p:ph type="sldNum" sz="quarter" idx="12"/>
          </p:nvPr>
        </p:nvSpPr>
        <p:spPr>
          <a:xfrm>
            <a:off x="11767509" y="6465191"/>
            <a:ext cx="119691" cy="123111"/>
          </a:xfrm>
        </p:spPr>
        <p:txBody>
          <a:bodyPr/>
          <a:lstStyle/>
          <a:p>
            <a:fld id="{EDFFE0EC-414B-40D1-B302-8AAF8CE17373}" type="slidenum">
              <a:rPr lang="es-MX" smtClean="0"/>
              <a:t>‹#›</a:t>
            </a:fld>
            <a:endParaRPr lang="es-MX"/>
          </a:p>
        </p:txBody>
      </p:sp>
    </p:spTree>
    <p:extLst>
      <p:ext uri="{BB962C8B-B14F-4D97-AF65-F5344CB8AC3E}">
        <p14:creationId xmlns:p14="http://schemas.microsoft.com/office/powerpoint/2010/main" val="399305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29" Type="http://schemas.openxmlformats.org/officeDocument/2006/relationships/slideLayout" Target="../slideLayouts/slideLayout78.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theme" Target="../theme/theme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8" Type="http://schemas.openxmlformats.org/officeDocument/2006/relationships/slideLayout" Target="../slideLayouts/slideLayout57.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44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F4D32-E262-7441-B480-5F0C07015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FE47B4-8783-F441-9451-41DE9DF12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8A66-BD85-7441-BEEE-DFCF1A3CC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BM Plex Sans" panose="020B0503050203000203" pitchFamily="34" charset="0"/>
              </a:defRPr>
            </a:lvl1pPr>
          </a:lstStyle>
          <a:p>
            <a:fld id="{460C2667-1582-274E-A728-F2CFEDA76497}" type="datetimeFigureOut">
              <a:rPr lang="en-US" smtClean="0"/>
              <a:pPr/>
              <a:t>3/4/20</a:t>
            </a:fld>
            <a:endParaRPr lang="en-US" dirty="0"/>
          </a:p>
        </p:txBody>
      </p:sp>
      <p:sp>
        <p:nvSpPr>
          <p:cNvPr id="5" name="Footer Placeholder 4">
            <a:extLst>
              <a:ext uri="{FF2B5EF4-FFF2-40B4-BE49-F238E27FC236}">
                <a16:creationId xmlns:a16="http://schemas.microsoft.com/office/drawing/2014/main" id="{2E8D727C-97DF-8B49-BFB4-76B1C935A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BM Plex Sans" panose="020B0503050203000203" pitchFamily="34" charset="0"/>
              </a:defRPr>
            </a:lvl1pPr>
          </a:lstStyle>
          <a:p>
            <a:endParaRPr lang="en-US" dirty="0"/>
          </a:p>
        </p:txBody>
      </p:sp>
      <p:sp>
        <p:nvSpPr>
          <p:cNvPr id="6" name="Slide Number Placeholder 5">
            <a:extLst>
              <a:ext uri="{FF2B5EF4-FFF2-40B4-BE49-F238E27FC236}">
                <a16:creationId xmlns:a16="http://schemas.microsoft.com/office/drawing/2014/main" id="{BF744ED6-899B-4F42-BEAB-46EBA049E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BM Plex Sans" panose="020B0503050203000203" pitchFamily="34" charset="0"/>
              </a:defRPr>
            </a:lvl1pPr>
          </a:lstStyle>
          <a:p>
            <a:fld id="{A2B609DF-B7ED-C541-B16E-B1C031EC67DC}" type="slidenum">
              <a:rPr lang="en-US" smtClean="0"/>
              <a:pPr/>
              <a:t>‹#›</a:t>
            </a:fld>
            <a:endParaRPr lang="en-US" dirty="0"/>
          </a:p>
        </p:txBody>
      </p:sp>
    </p:spTree>
    <p:extLst>
      <p:ext uri="{BB962C8B-B14F-4D97-AF65-F5344CB8AC3E}">
        <p14:creationId xmlns:p14="http://schemas.microsoft.com/office/powerpoint/2010/main" val="55627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IBM Plex Sans" panose="020B050305020300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592666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510200310"/>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ibm.box.com/s/ma26y0qij1w9ogo9k2wkojhjxdcj46vj" TargetMode="External"/><Relationship Id="rId5" Type="http://schemas.openxmlformats.org/officeDocument/2006/relationships/hyperlink" Target="https://ibm.box.com/s/njo593gyn178l8ozi7t0p8dlfkp62yq5" TargetMode="External"/><Relationship Id="rId4" Type="http://schemas.openxmlformats.org/officeDocument/2006/relationships/hyperlink" Target="https://ibm.box.com/s/l2mjbnu5vrrqgmv5cjkaglwte7kfny6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91.xml"/><Relationship Id="rId6" Type="http://schemas.openxmlformats.org/officeDocument/2006/relationships/hyperlink" Target="https://www.ibm.com/cloud/watson-openscale/" TargetMode="External"/><Relationship Id="rId5" Type="http://schemas.openxmlformats.org/officeDocument/2006/relationships/hyperlink" Target="https://www.ibm.com/cloud/machine-learning" TargetMode="External"/><Relationship Id="rId4" Type="http://schemas.openxmlformats.org/officeDocument/2006/relationships/hyperlink" Target="https://www.ibm.com/cloud/watson-studi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57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36FAE7-1661-314D-B83B-873301A603A5}"/>
              </a:ext>
            </a:extLst>
          </p:cNvPr>
          <p:cNvSpPr/>
          <p:nvPr/>
        </p:nvSpPr>
        <p:spPr>
          <a:xfrm>
            <a:off x="6095998" y="-1"/>
            <a:ext cx="6096001" cy="4653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F8B76F-7CBE-E149-88CA-F8E9F3F5AFA1}"/>
              </a:ext>
            </a:extLst>
          </p:cNvPr>
          <p:cNvSpPr/>
          <p:nvPr/>
        </p:nvSpPr>
        <p:spPr>
          <a:xfrm>
            <a:off x="0" y="1"/>
            <a:ext cx="6095998" cy="6858000"/>
          </a:xfrm>
          <a:prstGeom prst="rect">
            <a:avLst/>
          </a:prstGeom>
          <a:gradFill flip="none" rotWithShape="1">
            <a:gsLst>
              <a:gs pos="0">
                <a:schemeClr val="tx1">
                  <a:lumMod val="85000"/>
                  <a:lumOff val="15000"/>
                </a:schemeClr>
              </a:gs>
              <a:gs pos="100000">
                <a:schemeClr val="tx1">
                  <a:lumMod val="95000"/>
                  <a:lumOff val="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F297BD-0862-1949-85CD-973397980212}"/>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Effect>
                      <a14:brightnessContrast bright="20000" contrast="15000"/>
                    </a14:imgEffect>
                  </a14:imgLayer>
                </a14:imgProps>
              </a:ext>
            </a:extLst>
          </a:blip>
          <a:srcRect l="13384" t="15209" r="4635" b="6498"/>
          <a:stretch/>
        </p:blipFill>
        <p:spPr>
          <a:xfrm rot="10800000">
            <a:off x="0" y="0"/>
            <a:ext cx="6095998" cy="6858000"/>
          </a:xfrm>
          <a:prstGeom prst="rect">
            <a:avLst/>
          </a:prstGeom>
        </p:spPr>
      </p:pic>
      <p:pic>
        <p:nvPicPr>
          <p:cNvPr id="6" name="Picture 5" descr="A close up of a sign&#10;&#10;Description automatically generated">
            <a:extLst>
              <a:ext uri="{FF2B5EF4-FFF2-40B4-BE49-F238E27FC236}">
                <a16:creationId xmlns:a16="http://schemas.microsoft.com/office/drawing/2014/main" id="{F558E0B5-C374-6B45-8B60-5866AEFF83A8}"/>
              </a:ext>
            </a:extLst>
          </p:cNvPr>
          <p:cNvPicPr>
            <a:picLocks noChangeAspect="1"/>
          </p:cNvPicPr>
          <p:nvPr/>
        </p:nvPicPr>
        <p:blipFill>
          <a:blip r:embed="rId5"/>
          <a:stretch>
            <a:fillRect/>
          </a:stretch>
        </p:blipFill>
        <p:spPr>
          <a:xfrm>
            <a:off x="1968500" y="2197100"/>
            <a:ext cx="2159000" cy="2463800"/>
          </a:xfrm>
          <a:prstGeom prst="rect">
            <a:avLst/>
          </a:prstGeom>
          <a:effectLst>
            <a:outerShdw blurRad="50800" dist="38100" dir="2700000" algn="tl" rotWithShape="0">
              <a:schemeClr val="tx1">
                <a:alpha val="40000"/>
              </a:schemeClr>
            </a:outerShdw>
          </a:effectLst>
        </p:spPr>
      </p:pic>
      <p:sp>
        <p:nvSpPr>
          <p:cNvPr id="8" name="TextBox 7">
            <a:extLst>
              <a:ext uri="{FF2B5EF4-FFF2-40B4-BE49-F238E27FC236}">
                <a16:creationId xmlns:a16="http://schemas.microsoft.com/office/drawing/2014/main" id="{0FED1E9C-8A70-0D4D-A72A-66DEBBAA8F45}"/>
              </a:ext>
            </a:extLst>
          </p:cNvPr>
          <p:cNvSpPr txBox="1"/>
          <p:nvPr/>
        </p:nvSpPr>
        <p:spPr>
          <a:xfrm>
            <a:off x="6304106" y="568223"/>
            <a:ext cx="5679788" cy="769441"/>
          </a:xfrm>
          <a:prstGeom prst="rect">
            <a:avLst/>
          </a:prstGeom>
          <a:noFill/>
        </p:spPr>
        <p:txBody>
          <a:bodyPr wrap="square" rtlCol="0">
            <a:spAutoFit/>
          </a:bodyPr>
          <a:lstStyle/>
          <a:p>
            <a:r>
              <a:rPr lang="en-US" sz="4400" dirty="0">
                <a:latin typeface="IBM Plex Sans Medium" panose="020B0503050203000203" pitchFamily="34" charset="0"/>
              </a:rPr>
              <a:t>Cloud Pak for Data</a:t>
            </a:r>
          </a:p>
        </p:txBody>
      </p:sp>
      <p:sp>
        <p:nvSpPr>
          <p:cNvPr id="11" name="TextBox 10">
            <a:extLst>
              <a:ext uri="{FF2B5EF4-FFF2-40B4-BE49-F238E27FC236}">
                <a16:creationId xmlns:a16="http://schemas.microsoft.com/office/drawing/2014/main" id="{9E83A7C5-6001-014F-B4EF-002064E17DE3}"/>
              </a:ext>
            </a:extLst>
          </p:cNvPr>
          <p:cNvSpPr txBox="1"/>
          <p:nvPr/>
        </p:nvSpPr>
        <p:spPr>
          <a:xfrm>
            <a:off x="6304106" y="1244554"/>
            <a:ext cx="5679788" cy="2308324"/>
          </a:xfrm>
          <a:prstGeom prst="rect">
            <a:avLst/>
          </a:prstGeom>
          <a:noFill/>
        </p:spPr>
        <p:txBody>
          <a:bodyPr wrap="square" rtlCol="0">
            <a:spAutoFit/>
          </a:bodyPr>
          <a:lstStyle/>
          <a:p>
            <a:r>
              <a:rPr lang="en-US" sz="3600" dirty="0">
                <a:solidFill>
                  <a:schemeClr val="accent5">
                    <a:lumMod val="75000"/>
                  </a:schemeClr>
                </a:solidFill>
                <a:latin typeface="IBM Plex Sans" panose="020B0503050203000203" pitchFamily="34" charset="0"/>
              </a:rPr>
              <a:t>Operationalize AI</a:t>
            </a:r>
          </a:p>
          <a:p>
            <a:endParaRPr lang="en-US" sz="3600" dirty="0">
              <a:solidFill>
                <a:schemeClr val="accent5">
                  <a:lumMod val="75000"/>
                </a:schemeClr>
              </a:solidFill>
              <a:latin typeface="IBM Plex Sans" panose="020B0503050203000203" pitchFamily="34" charset="0"/>
            </a:endParaRPr>
          </a:p>
          <a:p>
            <a:r>
              <a:rPr lang="en-US" sz="3600" b="1" dirty="0">
                <a:latin typeface="IBM Plex Sans" panose="020B0503050203000203" pitchFamily="34" charset="0"/>
              </a:rPr>
              <a:t>Initiate &amp; Productionize – Design and Approach</a:t>
            </a:r>
          </a:p>
        </p:txBody>
      </p:sp>
      <p:sp>
        <p:nvSpPr>
          <p:cNvPr id="13" name="TextBox 12">
            <a:extLst>
              <a:ext uri="{FF2B5EF4-FFF2-40B4-BE49-F238E27FC236}">
                <a16:creationId xmlns:a16="http://schemas.microsoft.com/office/drawing/2014/main" id="{66206827-9306-7A47-972F-88EA295DAF86}"/>
              </a:ext>
            </a:extLst>
          </p:cNvPr>
          <p:cNvSpPr txBox="1"/>
          <p:nvPr/>
        </p:nvSpPr>
        <p:spPr>
          <a:xfrm>
            <a:off x="6304106" y="4145192"/>
            <a:ext cx="5679788" cy="338554"/>
          </a:xfrm>
          <a:prstGeom prst="rect">
            <a:avLst/>
          </a:prstGeom>
          <a:noFill/>
        </p:spPr>
        <p:txBody>
          <a:bodyPr wrap="square" rtlCol="0">
            <a:spAutoFit/>
          </a:bodyPr>
          <a:lstStyle/>
          <a:p>
            <a:r>
              <a:rPr lang="en-US" sz="1600" dirty="0">
                <a:latin typeface="IBM Plex Sans Light" panose="020B0403050203000203" pitchFamily="34" charset="0"/>
              </a:rPr>
              <a:t>The end-to-end Data and AI platform</a:t>
            </a:r>
          </a:p>
        </p:txBody>
      </p:sp>
      <p:pic>
        <p:nvPicPr>
          <p:cNvPr id="15" name="Picture 14" descr="A close up of a logo&#10;&#10;Description automatically generated">
            <a:extLst>
              <a:ext uri="{FF2B5EF4-FFF2-40B4-BE49-F238E27FC236}">
                <a16:creationId xmlns:a16="http://schemas.microsoft.com/office/drawing/2014/main" id="{793EE77A-FD2B-2D49-AE0F-17D4B173881E}"/>
              </a:ext>
            </a:extLst>
          </p:cNvPr>
          <p:cNvPicPr>
            <a:picLocks noChangeAspect="1"/>
          </p:cNvPicPr>
          <p:nvPr/>
        </p:nvPicPr>
        <p:blipFill>
          <a:blip r:embed="rId6"/>
          <a:stretch>
            <a:fillRect/>
          </a:stretch>
        </p:blipFill>
        <p:spPr>
          <a:xfrm>
            <a:off x="10903352" y="6206512"/>
            <a:ext cx="999519" cy="398975"/>
          </a:xfrm>
          <a:prstGeom prst="rect">
            <a:avLst/>
          </a:prstGeom>
        </p:spPr>
      </p:pic>
    </p:spTree>
    <p:extLst>
      <p:ext uri="{BB962C8B-B14F-4D97-AF65-F5344CB8AC3E}">
        <p14:creationId xmlns:p14="http://schemas.microsoft.com/office/powerpoint/2010/main" val="88086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F988E2-62C5-4526-B915-EDA231F3EA20}"/>
              </a:ext>
            </a:extLst>
          </p:cNvPr>
          <p:cNvSpPr txBox="1"/>
          <p:nvPr/>
        </p:nvSpPr>
        <p:spPr>
          <a:xfrm>
            <a:off x="218629" y="-43587"/>
            <a:ext cx="11852329" cy="4308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2000" dirty="0">
                <a:solidFill>
                  <a:srgbClr val="000000"/>
                </a:solidFill>
                <a:latin typeface="+mj-lt"/>
                <a:ea typeface="+mj-ea"/>
                <a:cs typeface="+mj-cs"/>
                <a:sym typeface="Helvetica"/>
              </a:rPr>
              <a:t>Reference Implementation Architecture for AI/ML Operationalization (</a:t>
            </a:r>
            <a:r>
              <a:rPr lang="en-US" sz="2000" i="1" dirty="0">
                <a:solidFill>
                  <a:srgbClr val="000000"/>
                </a:solidFill>
                <a:latin typeface="+mj-lt"/>
                <a:ea typeface="+mj-ea"/>
                <a:cs typeface="+mj-cs"/>
                <a:sym typeface="Helvetica"/>
              </a:rPr>
              <a:t>to be customized for a customer cont</a:t>
            </a:r>
            <a:r>
              <a:rPr lang="en-US" sz="2000" dirty="0">
                <a:solidFill>
                  <a:srgbClr val="000000"/>
                </a:solidFill>
                <a:latin typeface="+mj-lt"/>
                <a:ea typeface="+mj-ea"/>
                <a:cs typeface="+mj-cs"/>
                <a:sym typeface="Helvetica"/>
              </a:rPr>
              <a:t>ext)</a:t>
            </a:r>
          </a:p>
        </p:txBody>
      </p:sp>
      <p:sp>
        <p:nvSpPr>
          <p:cNvPr id="135" name="Rounded Rectangle 134">
            <a:extLst>
              <a:ext uri="{FF2B5EF4-FFF2-40B4-BE49-F238E27FC236}">
                <a16:creationId xmlns:a16="http://schemas.microsoft.com/office/drawing/2014/main" id="{124F7895-E52B-6A44-B67E-473B33F99388}"/>
              </a:ext>
            </a:extLst>
          </p:cNvPr>
          <p:cNvSpPr/>
          <p:nvPr/>
        </p:nvSpPr>
        <p:spPr>
          <a:xfrm>
            <a:off x="8899423" y="1669169"/>
            <a:ext cx="3123910" cy="1898648"/>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36" name="Rectangle 135">
            <a:extLst>
              <a:ext uri="{FF2B5EF4-FFF2-40B4-BE49-F238E27FC236}">
                <a16:creationId xmlns:a16="http://schemas.microsoft.com/office/drawing/2014/main" id="{D263F627-1FE2-9046-B7F6-029204B2F250}"/>
              </a:ext>
            </a:extLst>
          </p:cNvPr>
          <p:cNvSpPr/>
          <p:nvPr/>
        </p:nvSpPr>
        <p:spPr>
          <a:xfrm>
            <a:off x="10424530" y="2115148"/>
            <a:ext cx="1255961" cy="1199768"/>
          </a:xfrm>
          <a:prstGeom prst="rect">
            <a:avLst/>
          </a:prstGeom>
          <a:solidFill>
            <a:srgbClr val="FFFFFF">
              <a:lumMod val="85000"/>
            </a:srgbClr>
          </a:solidFill>
          <a:ln>
            <a:solidFill>
              <a:srgbClr val="EAEAEA">
                <a:lumMod val="10000"/>
              </a:srgbClr>
            </a:solidFill>
          </a:ln>
        </p:spPr>
        <p:txBody>
          <a:bodyPr wrap="square" lIns="0" tIns="0" rIns="0" bIns="0" rtlCol="0" anchor="b"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Prod Env</a:t>
            </a:r>
          </a:p>
        </p:txBody>
      </p:sp>
      <p:sp>
        <p:nvSpPr>
          <p:cNvPr id="137" name="TextBox 136">
            <a:extLst>
              <a:ext uri="{FF2B5EF4-FFF2-40B4-BE49-F238E27FC236}">
                <a16:creationId xmlns:a16="http://schemas.microsoft.com/office/drawing/2014/main" id="{40276A13-6C80-5A4C-821B-0F554A1558BB}"/>
              </a:ext>
            </a:extLst>
          </p:cNvPr>
          <p:cNvSpPr txBox="1"/>
          <p:nvPr/>
        </p:nvSpPr>
        <p:spPr>
          <a:xfrm>
            <a:off x="9439239" y="521948"/>
            <a:ext cx="2074985" cy="923330"/>
          </a:xfrm>
          <a:prstGeom prst="rect">
            <a:avLst/>
          </a:prstGeom>
          <a:noFill/>
        </p:spPr>
        <p:txBody>
          <a:bodyPr wrap="square" rtlCol="0">
            <a:spAutoFit/>
          </a:bodyPr>
          <a:lstStyle/>
          <a:p>
            <a:pPr>
              <a:defRPr/>
            </a:pPr>
            <a:r>
              <a:rPr lang="en-US" sz="900" b="1" i="1" dirty="0">
                <a:solidFill>
                  <a:srgbClr val="000000"/>
                </a:solidFill>
                <a:latin typeface="IBM Plex Sans"/>
              </a:rPr>
              <a:t>Solid Arrow – Automated Process</a:t>
            </a:r>
          </a:p>
          <a:p>
            <a:pPr>
              <a:defRPr/>
            </a:pPr>
            <a:r>
              <a:rPr lang="en-US" sz="900" b="1" i="1" dirty="0">
                <a:solidFill>
                  <a:srgbClr val="000000"/>
                </a:solidFill>
                <a:latin typeface="IBM Plex Sans"/>
              </a:rPr>
              <a:t>Dotted Arrow – Manual Process</a:t>
            </a:r>
          </a:p>
          <a:p>
            <a:pPr>
              <a:defRPr/>
            </a:pPr>
            <a:r>
              <a:rPr lang="en-US" sz="900" b="1" i="1" dirty="0">
                <a:solidFill>
                  <a:srgbClr val="000000"/>
                </a:solidFill>
                <a:latin typeface="IBM Plex Sans"/>
              </a:rPr>
              <a:t>WSL – Watson Studio Local (Notebook, SPSS, Auto AI, Refinery)</a:t>
            </a:r>
          </a:p>
          <a:p>
            <a:pPr>
              <a:defRPr/>
            </a:pPr>
            <a:r>
              <a:rPr lang="en-US" sz="900" b="1" i="1" dirty="0">
                <a:solidFill>
                  <a:srgbClr val="000000"/>
                </a:solidFill>
                <a:latin typeface="IBM Plex Sans"/>
              </a:rPr>
              <a:t>WML – Watson Machine Learning</a:t>
            </a:r>
          </a:p>
          <a:p>
            <a:pPr>
              <a:defRPr/>
            </a:pPr>
            <a:r>
              <a:rPr lang="en-US" sz="900" b="1" i="1" dirty="0">
                <a:solidFill>
                  <a:srgbClr val="000000"/>
                </a:solidFill>
                <a:latin typeface="IBM Plex Sans"/>
              </a:rPr>
              <a:t>WOS – Watson Open Scale</a:t>
            </a:r>
          </a:p>
        </p:txBody>
      </p:sp>
      <p:sp>
        <p:nvSpPr>
          <p:cNvPr id="138" name="Rounded Rectangle 137">
            <a:extLst>
              <a:ext uri="{FF2B5EF4-FFF2-40B4-BE49-F238E27FC236}">
                <a16:creationId xmlns:a16="http://schemas.microsoft.com/office/drawing/2014/main" id="{CC455EEE-9809-A143-B7E9-133EDEA0D558}"/>
              </a:ext>
            </a:extLst>
          </p:cNvPr>
          <p:cNvSpPr/>
          <p:nvPr/>
        </p:nvSpPr>
        <p:spPr>
          <a:xfrm>
            <a:off x="107462" y="1324708"/>
            <a:ext cx="3458508" cy="5392615"/>
          </a:xfrm>
          <a:prstGeom prst="roundRect">
            <a:avLst/>
          </a:prstGeom>
          <a:gradFill flip="none" rotWithShape="1">
            <a:gsLst>
              <a:gs pos="0">
                <a:srgbClr val="DB2663">
                  <a:lumMod val="60000"/>
                  <a:lumOff val="40000"/>
                  <a:tint val="66000"/>
                  <a:satMod val="160000"/>
                </a:srgbClr>
              </a:gs>
              <a:gs pos="50000">
                <a:srgbClr val="DB2663">
                  <a:lumMod val="60000"/>
                  <a:lumOff val="40000"/>
                  <a:tint val="44500"/>
                  <a:satMod val="160000"/>
                </a:srgbClr>
              </a:gs>
              <a:gs pos="100000">
                <a:srgbClr val="DB2663">
                  <a:lumMod val="60000"/>
                  <a:lumOff val="40000"/>
                  <a:tint val="23500"/>
                  <a:satMod val="160000"/>
                </a:srgbClr>
              </a:gs>
            </a:gsLst>
            <a:lin ang="2700000" scaled="1"/>
            <a:tileRect/>
          </a:gra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err="1">
              <a:ln>
                <a:noFill/>
              </a:ln>
              <a:solidFill>
                <a:srgbClr val="FFFFFF"/>
              </a:solidFill>
              <a:effectLst/>
              <a:uLnTx/>
              <a:uFillTx/>
              <a:latin typeface="Arial"/>
              <a:cs typeface="Arial"/>
            </a:endParaRPr>
          </a:p>
        </p:txBody>
      </p:sp>
      <p:sp>
        <p:nvSpPr>
          <p:cNvPr id="139" name="Rectangle 138">
            <a:extLst>
              <a:ext uri="{FF2B5EF4-FFF2-40B4-BE49-F238E27FC236}">
                <a16:creationId xmlns:a16="http://schemas.microsoft.com/office/drawing/2014/main" id="{0B9CD60A-34A3-9249-A56B-E22ADC149B95}"/>
              </a:ext>
            </a:extLst>
          </p:cNvPr>
          <p:cNvSpPr/>
          <p:nvPr/>
        </p:nvSpPr>
        <p:spPr>
          <a:xfrm>
            <a:off x="773723" y="2208817"/>
            <a:ext cx="1746740" cy="691661"/>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Data Preparation &amp; Business Level Feature Engineering</a:t>
            </a:r>
          </a:p>
        </p:txBody>
      </p:sp>
      <p:sp>
        <p:nvSpPr>
          <p:cNvPr id="140" name="Rectangle 139">
            <a:extLst>
              <a:ext uri="{FF2B5EF4-FFF2-40B4-BE49-F238E27FC236}">
                <a16:creationId xmlns:a16="http://schemas.microsoft.com/office/drawing/2014/main" id="{84661103-7356-B24B-B32A-FEF97C0567CF}"/>
              </a:ext>
            </a:extLst>
          </p:cNvPr>
          <p:cNvSpPr/>
          <p:nvPr/>
        </p:nvSpPr>
        <p:spPr>
          <a:xfrm>
            <a:off x="773038" y="3063621"/>
            <a:ext cx="1746740" cy="471490"/>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Model Development</a:t>
            </a:r>
          </a:p>
        </p:txBody>
      </p:sp>
      <p:sp>
        <p:nvSpPr>
          <p:cNvPr id="141" name="Rectangle 140">
            <a:extLst>
              <a:ext uri="{FF2B5EF4-FFF2-40B4-BE49-F238E27FC236}">
                <a16:creationId xmlns:a16="http://schemas.microsoft.com/office/drawing/2014/main" id="{5698D8FA-9C7D-1B49-B9D7-AFDE6515A3B5}"/>
              </a:ext>
            </a:extLst>
          </p:cNvPr>
          <p:cNvSpPr/>
          <p:nvPr/>
        </p:nvSpPr>
        <p:spPr>
          <a:xfrm>
            <a:off x="749785" y="3677434"/>
            <a:ext cx="1746740" cy="471490"/>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Model Deployment</a:t>
            </a:r>
          </a:p>
        </p:txBody>
      </p:sp>
      <p:sp>
        <p:nvSpPr>
          <p:cNvPr id="142" name="TextBox 141">
            <a:extLst>
              <a:ext uri="{FF2B5EF4-FFF2-40B4-BE49-F238E27FC236}">
                <a16:creationId xmlns:a16="http://schemas.microsoft.com/office/drawing/2014/main" id="{E3AC2B22-EB6B-F044-B91F-7A0CA45A2164}"/>
              </a:ext>
            </a:extLst>
          </p:cNvPr>
          <p:cNvSpPr txBox="1"/>
          <p:nvPr/>
        </p:nvSpPr>
        <p:spPr>
          <a:xfrm>
            <a:off x="1482439" y="6409786"/>
            <a:ext cx="1059906" cy="338554"/>
          </a:xfrm>
          <a:prstGeom prst="rect">
            <a:avLst/>
          </a:prstGeom>
          <a:noFill/>
        </p:spPr>
        <p:txBody>
          <a:bodyPr wrap="none" rtlCol="0">
            <a:spAutoFit/>
          </a:bodyPr>
          <a:lstStyle/>
          <a:p>
            <a:r>
              <a:rPr lang="en-US" sz="1600" dirty="0" err="1">
                <a:solidFill>
                  <a:srgbClr val="000000"/>
                </a:solidFill>
                <a:latin typeface="IBM Plex Sans"/>
              </a:rPr>
              <a:t>Dev+Test</a:t>
            </a:r>
            <a:endParaRPr lang="en-US" sz="1600" dirty="0">
              <a:solidFill>
                <a:srgbClr val="000000"/>
              </a:solidFill>
              <a:latin typeface="IBM Plex Sans"/>
            </a:endParaRPr>
          </a:p>
        </p:txBody>
      </p:sp>
      <p:sp>
        <p:nvSpPr>
          <p:cNvPr id="143" name="Rectangle 142">
            <a:extLst>
              <a:ext uri="{FF2B5EF4-FFF2-40B4-BE49-F238E27FC236}">
                <a16:creationId xmlns:a16="http://schemas.microsoft.com/office/drawing/2014/main" id="{026B3E63-DF53-A84D-AEF9-DD5282D7FF15}"/>
              </a:ext>
            </a:extLst>
          </p:cNvPr>
          <p:cNvSpPr/>
          <p:nvPr/>
        </p:nvSpPr>
        <p:spPr>
          <a:xfrm>
            <a:off x="731371" y="4306694"/>
            <a:ext cx="1781311" cy="386064"/>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Model Validation</a:t>
            </a:r>
          </a:p>
        </p:txBody>
      </p:sp>
      <p:sp>
        <p:nvSpPr>
          <p:cNvPr id="144" name="Rectangle 143">
            <a:extLst>
              <a:ext uri="{FF2B5EF4-FFF2-40B4-BE49-F238E27FC236}">
                <a16:creationId xmlns:a16="http://schemas.microsoft.com/office/drawing/2014/main" id="{2B9D6544-235B-0A48-98B4-482556EE6401}"/>
              </a:ext>
            </a:extLst>
          </p:cNvPr>
          <p:cNvSpPr/>
          <p:nvPr/>
        </p:nvSpPr>
        <p:spPr>
          <a:xfrm>
            <a:off x="756139" y="1463933"/>
            <a:ext cx="1746740" cy="412691"/>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Data &amp; Model Exploration</a:t>
            </a:r>
          </a:p>
        </p:txBody>
      </p:sp>
      <p:sp>
        <p:nvSpPr>
          <p:cNvPr id="145" name="U-Turn Arrow 144">
            <a:extLst>
              <a:ext uri="{FF2B5EF4-FFF2-40B4-BE49-F238E27FC236}">
                <a16:creationId xmlns:a16="http://schemas.microsoft.com/office/drawing/2014/main" id="{4D7BE583-934E-D848-820B-5D506C911219}"/>
              </a:ext>
            </a:extLst>
          </p:cNvPr>
          <p:cNvSpPr/>
          <p:nvPr/>
        </p:nvSpPr>
        <p:spPr>
          <a:xfrm>
            <a:off x="5017478" y="3259013"/>
            <a:ext cx="886968" cy="877824"/>
          </a:xfrm>
          <a:prstGeom prst="uturnArrow">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46" name="Rounded Rectangle 145">
            <a:extLst>
              <a:ext uri="{FF2B5EF4-FFF2-40B4-BE49-F238E27FC236}">
                <a16:creationId xmlns:a16="http://schemas.microsoft.com/office/drawing/2014/main" id="{182E3BE2-AD91-3743-8AB6-6994A55AB092}"/>
              </a:ext>
            </a:extLst>
          </p:cNvPr>
          <p:cNvSpPr/>
          <p:nvPr/>
        </p:nvSpPr>
        <p:spPr>
          <a:xfrm>
            <a:off x="5441896" y="983614"/>
            <a:ext cx="2928381" cy="5733709"/>
          </a:xfrm>
          <a:prstGeom prst="roundRect">
            <a:avLst/>
          </a:prstGeom>
          <a:gradFill flip="none" rotWithShape="1">
            <a:gsLst>
              <a:gs pos="0">
                <a:srgbClr val="000E5E">
                  <a:lumMod val="25000"/>
                  <a:lumOff val="75000"/>
                  <a:tint val="66000"/>
                  <a:satMod val="160000"/>
                </a:srgbClr>
              </a:gs>
              <a:gs pos="50000">
                <a:srgbClr val="000E5E">
                  <a:lumMod val="25000"/>
                  <a:lumOff val="75000"/>
                  <a:tint val="44500"/>
                  <a:satMod val="160000"/>
                </a:srgbClr>
              </a:gs>
              <a:gs pos="100000">
                <a:srgbClr val="000E5E">
                  <a:lumMod val="25000"/>
                  <a:lumOff val="75000"/>
                  <a:tint val="23500"/>
                  <a:satMod val="160000"/>
                </a:srgbClr>
              </a:gs>
            </a:gsLst>
            <a:lin ang="2700000" scaled="1"/>
            <a:tileRect/>
          </a:gra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err="1">
              <a:ln>
                <a:noFill/>
              </a:ln>
              <a:solidFill>
                <a:srgbClr val="FFFFFF"/>
              </a:solidFill>
              <a:effectLst/>
              <a:uLnTx/>
              <a:uFillTx/>
              <a:latin typeface="Arial"/>
              <a:cs typeface="Arial"/>
            </a:endParaRPr>
          </a:p>
        </p:txBody>
      </p:sp>
      <p:sp>
        <p:nvSpPr>
          <p:cNvPr id="147" name="Rectangle 146">
            <a:extLst>
              <a:ext uri="{FF2B5EF4-FFF2-40B4-BE49-F238E27FC236}">
                <a16:creationId xmlns:a16="http://schemas.microsoft.com/office/drawing/2014/main" id="{2170751C-5CAD-1F44-971B-9EEAFFDCD179}"/>
              </a:ext>
            </a:extLst>
          </p:cNvPr>
          <p:cNvSpPr/>
          <p:nvPr/>
        </p:nvSpPr>
        <p:spPr>
          <a:xfrm>
            <a:off x="5768374" y="2063246"/>
            <a:ext cx="2205063" cy="534818"/>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lvl="0" algn="ctr"/>
            <a:r>
              <a:rPr lang="en-US" sz="1200" kern="0" dirty="0">
                <a:solidFill>
                  <a:srgbClr val="000E5E"/>
                </a:solidFill>
                <a:latin typeface="Arial"/>
                <a:cs typeface="Arial"/>
              </a:rPr>
              <a:t>Import and Deploy Model Development Function/Notebooks(s)</a:t>
            </a:r>
            <a:endParaRPr kumimoji="0" lang="en-US" sz="1200" b="0" i="0" u="none" strike="noStrike" kern="0" cap="none" spc="0" normalizeH="0" baseline="0" noProof="0" dirty="0">
              <a:ln>
                <a:noFill/>
              </a:ln>
              <a:solidFill>
                <a:srgbClr val="000E5E"/>
              </a:solidFill>
              <a:effectLst/>
              <a:uLnTx/>
              <a:uFillTx/>
              <a:latin typeface="Arial"/>
              <a:cs typeface="Arial"/>
            </a:endParaRPr>
          </a:p>
        </p:txBody>
      </p:sp>
      <p:sp>
        <p:nvSpPr>
          <p:cNvPr id="148" name="TextBox 147">
            <a:extLst>
              <a:ext uri="{FF2B5EF4-FFF2-40B4-BE49-F238E27FC236}">
                <a16:creationId xmlns:a16="http://schemas.microsoft.com/office/drawing/2014/main" id="{BC2B177D-11D8-644A-80F4-4AD14EF41F42}"/>
              </a:ext>
            </a:extLst>
          </p:cNvPr>
          <p:cNvSpPr txBox="1"/>
          <p:nvPr/>
        </p:nvSpPr>
        <p:spPr>
          <a:xfrm>
            <a:off x="7012252" y="6376479"/>
            <a:ext cx="572593" cy="338554"/>
          </a:xfrm>
          <a:prstGeom prst="rect">
            <a:avLst/>
          </a:prstGeom>
          <a:noFill/>
        </p:spPr>
        <p:txBody>
          <a:bodyPr wrap="none" rtlCol="0">
            <a:spAutoFit/>
          </a:bodyPr>
          <a:lstStyle/>
          <a:p>
            <a:r>
              <a:rPr lang="en-US" sz="1600" dirty="0">
                <a:solidFill>
                  <a:srgbClr val="000000"/>
                </a:solidFill>
                <a:latin typeface="IBM Plex Sans"/>
              </a:rPr>
              <a:t>UAT</a:t>
            </a:r>
          </a:p>
        </p:txBody>
      </p:sp>
      <p:sp>
        <p:nvSpPr>
          <p:cNvPr id="149" name="Rectangle 148">
            <a:extLst>
              <a:ext uri="{FF2B5EF4-FFF2-40B4-BE49-F238E27FC236}">
                <a16:creationId xmlns:a16="http://schemas.microsoft.com/office/drawing/2014/main" id="{F8D61038-EA5F-1D49-9EED-45BCF4B7E2E1}"/>
              </a:ext>
            </a:extLst>
          </p:cNvPr>
          <p:cNvSpPr/>
          <p:nvPr/>
        </p:nvSpPr>
        <p:spPr>
          <a:xfrm>
            <a:off x="5768375" y="4648593"/>
            <a:ext cx="2228468" cy="386064"/>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Model Validation</a:t>
            </a:r>
          </a:p>
        </p:txBody>
      </p:sp>
      <p:sp>
        <p:nvSpPr>
          <p:cNvPr id="150" name="Rectangle 149">
            <a:extLst>
              <a:ext uri="{FF2B5EF4-FFF2-40B4-BE49-F238E27FC236}">
                <a16:creationId xmlns:a16="http://schemas.microsoft.com/office/drawing/2014/main" id="{E9BAFF8B-4AE1-6544-82FB-74B0EB3CFC24}"/>
              </a:ext>
            </a:extLst>
          </p:cNvPr>
          <p:cNvSpPr/>
          <p:nvPr/>
        </p:nvSpPr>
        <p:spPr>
          <a:xfrm>
            <a:off x="5768374" y="5127324"/>
            <a:ext cx="2228468" cy="412691"/>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Save Model</a:t>
            </a:r>
          </a:p>
        </p:txBody>
      </p:sp>
      <p:sp>
        <p:nvSpPr>
          <p:cNvPr id="151" name="Rectangle 150">
            <a:extLst>
              <a:ext uri="{FF2B5EF4-FFF2-40B4-BE49-F238E27FC236}">
                <a16:creationId xmlns:a16="http://schemas.microsoft.com/office/drawing/2014/main" id="{C461F642-3537-3F4E-92CA-1DAC1DBF65D2}"/>
              </a:ext>
            </a:extLst>
          </p:cNvPr>
          <p:cNvSpPr/>
          <p:nvPr/>
        </p:nvSpPr>
        <p:spPr>
          <a:xfrm>
            <a:off x="5766464" y="1324500"/>
            <a:ext cx="2223922" cy="519255"/>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lvl="0" algn="ctr"/>
            <a:r>
              <a:rPr lang="en-US" sz="1200" kern="0" dirty="0">
                <a:solidFill>
                  <a:srgbClr val="000E5E"/>
                </a:solidFill>
                <a:latin typeface="Arial"/>
                <a:cs typeface="Arial"/>
              </a:rPr>
              <a:t>Configure Overall Workflow Across all Projects/Models</a:t>
            </a:r>
          </a:p>
        </p:txBody>
      </p:sp>
      <p:sp>
        <p:nvSpPr>
          <p:cNvPr id="152" name="Can 151">
            <a:extLst>
              <a:ext uri="{FF2B5EF4-FFF2-40B4-BE49-F238E27FC236}">
                <a16:creationId xmlns:a16="http://schemas.microsoft.com/office/drawing/2014/main" id="{48767B5B-C4B5-9B46-9629-BD31CE422056}"/>
              </a:ext>
            </a:extLst>
          </p:cNvPr>
          <p:cNvSpPr/>
          <p:nvPr/>
        </p:nvSpPr>
        <p:spPr>
          <a:xfrm>
            <a:off x="3353997" y="794216"/>
            <a:ext cx="914400" cy="852363"/>
          </a:xfrm>
          <a:prstGeom prst="can">
            <a:avLst/>
          </a:prstGeom>
          <a:solidFill>
            <a:srgbClr val="1FB3CF">
              <a:lumMod val="60000"/>
              <a:lumOff val="40000"/>
            </a:srgbClr>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Dev DB</a:t>
            </a:r>
          </a:p>
        </p:txBody>
      </p:sp>
      <p:cxnSp>
        <p:nvCxnSpPr>
          <p:cNvPr id="153" name="Elbow Connector 152">
            <a:extLst>
              <a:ext uri="{FF2B5EF4-FFF2-40B4-BE49-F238E27FC236}">
                <a16:creationId xmlns:a16="http://schemas.microsoft.com/office/drawing/2014/main" id="{86F9B1E5-D819-2D4E-A77B-2291D24B65E6}"/>
              </a:ext>
            </a:extLst>
          </p:cNvPr>
          <p:cNvCxnSpPr>
            <a:cxnSpLocks/>
            <a:stCxn id="152" idx="2"/>
            <a:endCxn id="144" idx="0"/>
          </p:cNvCxnSpPr>
          <p:nvPr/>
        </p:nvCxnSpPr>
        <p:spPr>
          <a:xfrm rot="10800000" flipV="1">
            <a:off x="1629509" y="1220397"/>
            <a:ext cx="1724488" cy="243535"/>
          </a:xfrm>
          <a:prstGeom prst="bentConnector2">
            <a:avLst/>
          </a:prstGeom>
          <a:noFill/>
          <a:ln w="38100" cap="flat" cmpd="sng" algn="ctr">
            <a:solidFill>
              <a:srgbClr val="DB2663">
                <a:lumMod val="75000"/>
              </a:srgbClr>
            </a:solidFill>
            <a:prstDash val="dash"/>
            <a:tailEnd type="triangle"/>
          </a:ln>
          <a:effectLst/>
        </p:spPr>
      </p:cxnSp>
      <p:cxnSp>
        <p:nvCxnSpPr>
          <p:cNvPr id="154" name="Elbow Connector 153">
            <a:extLst>
              <a:ext uri="{FF2B5EF4-FFF2-40B4-BE49-F238E27FC236}">
                <a16:creationId xmlns:a16="http://schemas.microsoft.com/office/drawing/2014/main" id="{F302573F-669F-5A4C-B403-2903F6B8BB91}"/>
              </a:ext>
            </a:extLst>
          </p:cNvPr>
          <p:cNvCxnSpPr>
            <a:cxnSpLocks/>
            <a:stCxn id="152" idx="3"/>
          </p:cNvCxnSpPr>
          <p:nvPr/>
        </p:nvCxnSpPr>
        <p:spPr>
          <a:xfrm rot="5400000">
            <a:off x="2740140" y="1379830"/>
            <a:ext cx="804309" cy="1337806"/>
          </a:xfrm>
          <a:prstGeom prst="bentConnector2">
            <a:avLst/>
          </a:prstGeom>
          <a:noFill/>
          <a:ln w="38100" cap="flat" cmpd="sng" algn="ctr">
            <a:solidFill>
              <a:srgbClr val="DB2663">
                <a:lumMod val="75000"/>
              </a:srgbClr>
            </a:solidFill>
            <a:prstDash val="dash"/>
            <a:tailEnd type="triangle"/>
          </a:ln>
          <a:effectLst/>
        </p:spPr>
      </p:cxnSp>
      <p:cxnSp>
        <p:nvCxnSpPr>
          <p:cNvPr id="155" name="Elbow Connector 154">
            <a:extLst>
              <a:ext uri="{FF2B5EF4-FFF2-40B4-BE49-F238E27FC236}">
                <a16:creationId xmlns:a16="http://schemas.microsoft.com/office/drawing/2014/main" id="{6008F69E-C14F-CF41-AF7A-A3FFE64F6A60}"/>
              </a:ext>
            </a:extLst>
          </p:cNvPr>
          <p:cNvCxnSpPr>
            <a:cxnSpLocks/>
            <a:endCxn id="143" idx="3"/>
          </p:cNvCxnSpPr>
          <p:nvPr/>
        </p:nvCxnSpPr>
        <p:spPr>
          <a:xfrm rot="5400000">
            <a:off x="1788509" y="2265278"/>
            <a:ext cx="2958621" cy="1510274"/>
          </a:xfrm>
          <a:prstGeom prst="bentConnector2">
            <a:avLst/>
          </a:prstGeom>
          <a:noFill/>
          <a:ln w="38100" cap="flat" cmpd="sng" algn="ctr">
            <a:solidFill>
              <a:srgbClr val="DB2663">
                <a:lumMod val="75000"/>
              </a:srgbClr>
            </a:solidFill>
            <a:prstDash val="dash"/>
            <a:tailEnd type="triangle"/>
          </a:ln>
          <a:effectLst/>
        </p:spPr>
      </p:cxnSp>
      <p:sp>
        <p:nvSpPr>
          <p:cNvPr id="157" name="Can 156">
            <a:extLst>
              <a:ext uri="{FF2B5EF4-FFF2-40B4-BE49-F238E27FC236}">
                <a16:creationId xmlns:a16="http://schemas.microsoft.com/office/drawing/2014/main" id="{F6CD0EE1-7ED6-8341-8B73-CD0003557936}"/>
              </a:ext>
            </a:extLst>
          </p:cNvPr>
          <p:cNvSpPr/>
          <p:nvPr/>
        </p:nvSpPr>
        <p:spPr>
          <a:xfrm>
            <a:off x="8433470" y="782493"/>
            <a:ext cx="914400" cy="852363"/>
          </a:xfrm>
          <a:prstGeom prst="can">
            <a:avLst/>
          </a:prstGeom>
          <a:solidFill>
            <a:srgbClr val="1FB3CF">
              <a:lumMod val="60000"/>
              <a:lumOff val="40000"/>
            </a:srgbClr>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Prod DB</a:t>
            </a:r>
          </a:p>
        </p:txBody>
      </p:sp>
      <p:cxnSp>
        <p:nvCxnSpPr>
          <p:cNvPr id="158" name="Elbow Connector 157">
            <a:extLst>
              <a:ext uri="{FF2B5EF4-FFF2-40B4-BE49-F238E27FC236}">
                <a16:creationId xmlns:a16="http://schemas.microsoft.com/office/drawing/2014/main" id="{AD576F40-6B84-7C45-B294-0E9811D20F01}"/>
              </a:ext>
            </a:extLst>
          </p:cNvPr>
          <p:cNvCxnSpPr>
            <a:cxnSpLocks/>
            <a:stCxn id="157" idx="2"/>
            <a:endCxn id="149" idx="3"/>
          </p:cNvCxnSpPr>
          <p:nvPr/>
        </p:nvCxnSpPr>
        <p:spPr>
          <a:xfrm rot="10800000" flipV="1">
            <a:off x="7996844" y="1208675"/>
            <a:ext cx="436627" cy="3632950"/>
          </a:xfrm>
          <a:prstGeom prst="bentConnector3">
            <a:avLst>
              <a:gd name="adj1" fmla="val 50000"/>
            </a:avLst>
          </a:prstGeom>
          <a:noFill/>
          <a:ln w="38100" cap="flat" cmpd="sng" algn="ctr">
            <a:solidFill>
              <a:srgbClr val="0064FF">
                <a:lumMod val="75000"/>
              </a:srgbClr>
            </a:solidFill>
            <a:prstDash val="solid"/>
            <a:tailEnd type="triangle"/>
          </a:ln>
          <a:effectLst/>
        </p:spPr>
      </p:cxnSp>
      <p:cxnSp>
        <p:nvCxnSpPr>
          <p:cNvPr id="159" name="Elbow Connector 158">
            <a:extLst>
              <a:ext uri="{FF2B5EF4-FFF2-40B4-BE49-F238E27FC236}">
                <a16:creationId xmlns:a16="http://schemas.microsoft.com/office/drawing/2014/main" id="{501552C5-1C82-1B46-9DED-6DC1EBDAFB52}"/>
              </a:ext>
            </a:extLst>
          </p:cNvPr>
          <p:cNvCxnSpPr>
            <a:cxnSpLocks/>
            <a:stCxn id="157" idx="2"/>
            <a:endCxn id="186" idx="3"/>
          </p:cNvCxnSpPr>
          <p:nvPr/>
        </p:nvCxnSpPr>
        <p:spPr>
          <a:xfrm rot="10800000" flipV="1">
            <a:off x="7996844" y="1208674"/>
            <a:ext cx="436626" cy="2477769"/>
          </a:xfrm>
          <a:prstGeom prst="bentConnector3">
            <a:avLst/>
          </a:prstGeom>
          <a:noFill/>
          <a:ln w="38100" cap="flat" cmpd="sng" algn="ctr">
            <a:solidFill>
              <a:srgbClr val="0064FF">
                <a:lumMod val="75000"/>
              </a:srgbClr>
            </a:solidFill>
            <a:prstDash val="solid"/>
            <a:tailEnd type="triangle"/>
          </a:ln>
          <a:effectLst/>
        </p:spPr>
      </p:cxnSp>
      <p:cxnSp>
        <p:nvCxnSpPr>
          <p:cNvPr id="160" name="Elbow Connector 159">
            <a:extLst>
              <a:ext uri="{FF2B5EF4-FFF2-40B4-BE49-F238E27FC236}">
                <a16:creationId xmlns:a16="http://schemas.microsoft.com/office/drawing/2014/main" id="{0D1593E9-CFCE-C44C-AAF4-F9EB05941D65}"/>
              </a:ext>
            </a:extLst>
          </p:cNvPr>
          <p:cNvCxnSpPr>
            <a:cxnSpLocks/>
            <a:stCxn id="149" idx="1"/>
          </p:cNvCxnSpPr>
          <p:nvPr/>
        </p:nvCxnSpPr>
        <p:spPr>
          <a:xfrm rot="10800000">
            <a:off x="2478119" y="2348943"/>
            <a:ext cx="3290257" cy="2492683"/>
          </a:xfrm>
          <a:prstGeom prst="bentConnector3">
            <a:avLst>
              <a:gd name="adj1" fmla="val 39667"/>
            </a:avLst>
          </a:prstGeom>
          <a:noFill/>
          <a:ln w="38100" cap="flat" cmpd="sng" algn="ctr">
            <a:solidFill>
              <a:srgbClr val="0064FF">
                <a:lumMod val="75000"/>
              </a:srgbClr>
            </a:solidFill>
            <a:prstDash val="dash"/>
            <a:tailEnd type="triangle"/>
          </a:ln>
          <a:effectLst/>
        </p:spPr>
      </p:cxnSp>
      <p:sp>
        <p:nvSpPr>
          <p:cNvPr id="161" name="Rectangle 160">
            <a:extLst>
              <a:ext uri="{FF2B5EF4-FFF2-40B4-BE49-F238E27FC236}">
                <a16:creationId xmlns:a16="http://schemas.microsoft.com/office/drawing/2014/main" id="{A9F26507-C156-8B46-87C9-DA380ED31D20}"/>
              </a:ext>
            </a:extLst>
          </p:cNvPr>
          <p:cNvSpPr/>
          <p:nvPr/>
        </p:nvSpPr>
        <p:spPr>
          <a:xfrm>
            <a:off x="5778178" y="5681353"/>
            <a:ext cx="2218663" cy="386064"/>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Model Monitoring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 (Fairness, Drift, Lineage)</a:t>
            </a:r>
          </a:p>
        </p:txBody>
      </p:sp>
      <p:sp>
        <p:nvSpPr>
          <p:cNvPr id="162" name="Rounded Rectangle 161">
            <a:extLst>
              <a:ext uri="{FF2B5EF4-FFF2-40B4-BE49-F238E27FC236}">
                <a16:creationId xmlns:a16="http://schemas.microsoft.com/office/drawing/2014/main" id="{1AC9F115-793B-C24D-8515-A61B402B7C76}"/>
              </a:ext>
            </a:extLst>
          </p:cNvPr>
          <p:cNvSpPr/>
          <p:nvPr/>
        </p:nvSpPr>
        <p:spPr>
          <a:xfrm>
            <a:off x="9351159" y="3733787"/>
            <a:ext cx="2672174" cy="2983535"/>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63" name="Rectangle 162">
            <a:extLst>
              <a:ext uri="{FF2B5EF4-FFF2-40B4-BE49-F238E27FC236}">
                <a16:creationId xmlns:a16="http://schemas.microsoft.com/office/drawing/2014/main" id="{5B51F6DE-F90D-8E4F-B8AC-B4F73DBD1536}"/>
              </a:ext>
            </a:extLst>
          </p:cNvPr>
          <p:cNvSpPr/>
          <p:nvPr/>
        </p:nvSpPr>
        <p:spPr>
          <a:xfrm>
            <a:off x="9754708" y="4627684"/>
            <a:ext cx="1746740" cy="471490"/>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Import and Deploy Model</a:t>
            </a:r>
          </a:p>
        </p:txBody>
      </p:sp>
      <p:sp>
        <p:nvSpPr>
          <p:cNvPr id="164" name="Rectangle 163">
            <a:extLst>
              <a:ext uri="{FF2B5EF4-FFF2-40B4-BE49-F238E27FC236}">
                <a16:creationId xmlns:a16="http://schemas.microsoft.com/office/drawing/2014/main" id="{1B8DDF81-FA0A-7F43-A431-112A4A36BA28}"/>
              </a:ext>
            </a:extLst>
          </p:cNvPr>
          <p:cNvSpPr/>
          <p:nvPr/>
        </p:nvSpPr>
        <p:spPr>
          <a:xfrm>
            <a:off x="9738612" y="5863301"/>
            <a:ext cx="1857800" cy="386064"/>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Model Monitoring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(Fairness, Drift)</a:t>
            </a:r>
          </a:p>
        </p:txBody>
      </p:sp>
      <p:sp>
        <p:nvSpPr>
          <p:cNvPr id="165" name="TextBox 164">
            <a:extLst>
              <a:ext uri="{FF2B5EF4-FFF2-40B4-BE49-F238E27FC236}">
                <a16:creationId xmlns:a16="http://schemas.microsoft.com/office/drawing/2014/main" id="{79254EB3-85A6-F449-BF85-76A0709645A8}"/>
              </a:ext>
            </a:extLst>
          </p:cNvPr>
          <p:cNvSpPr txBox="1"/>
          <p:nvPr/>
        </p:nvSpPr>
        <p:spPr>
          <a:xfrm>
            <a:off x="11235670" y="6373742"/>
            <a:ext cx="619080" cy="338554"/>
          </a:xfrm>
          <a:prstGeom prst="rect">
            <a:avLst/>
          </a:prstGeom>
          <a:noFill/>
        </p:spPr>
        <p:txBody>
          <a:bodyPr wrap="none" rtlCol="0">
            <a:spAutoFit/>
          </a:bodyPr>
          <a:lstStyle/>
          <a:p>
            <a:r>
              <a:rPr lang="en-US" sz="1600" dirty="0">
                <a:solidFill>
                  <a:srgbClr val="000000"/>
                </a:solidFill>
                <a:latin typeface="IBM Plex Sans"/>
              </a:rPr>
              <a:t>Prod</a:t>
            </a:r>
          </a:p>
        </p:txBody>
      </p:sp>
      <p:cxnSp>
        <p:nvCxnSpPr>
          <p:cNvPr id="166" name="Elbow Connector 165">
            <a:extLst>
              <a:ext uri="{FF2B5EF4-FFF2-40B4-BE49-F238E27FC236}">
                <a16:creationId xmlns:a16="http://schemas.microsoft.com/office/drawing/2014/main" id="{38F6E2AB-5D88-554D-9FE8-9D8FFD0AA152}"/>
              </a:ext>
            </a:extLst>
          </p:cNvPr>
          <p:cNvCxnSpPr>
            <a:cxnSpLocks/>
            <a:stCxn id="150" idx="3"/>
            <a:endCxn id="163" idx="1"/>
          </p:cNvCxnSpPr>
          <p:nvPr/>
        </p:nvCxnSpPr>
        <p:spPr>
          <a:xfrm flipV="1">
            <a:off x="7996842" y="4863429"/>
            <a:ext cx="1757866" cy="470241"/>
          </a:xfrm>
          <a:prstGeom prst="bentConnector3">
            <a:avLst>
              <a:gd name="adj1" fmla="val 84678"/>
            </a:avLst>
          </a:prstGeom>
          <a:noFill/>
          <a:ln w="38100" cap="flat" cmpd="sng" algn="ctr">
            <a:solidFill>
              <a:srgbClr val="69A6FF">
                <a:lumMod val="50000"/>
              </a:srgbClr>
            </a:solidFill>
            <a:prstDash val="solid"/>
            <a:tailEnd type="triangle"/>
          </a:ln>
          <a:effectLst/>
        </p:spPr>
      </p:cxnSp>
      <p:sp>
        <p:nvSpPr>
          <p:cNvPr id="167" name="TextBox 166">
            <a:extLst>
              <a:ext uri="{FF2B5EF4-FFF2-40B4-BE49-F238E27FC236}">
                <a16:creationId xmlns:a16="http://schemas.microsoft.com/office/drawing/2014/main" id="{2AEA66B9-DAC0-1C48-81ED-4D527AEEA2DD}"/>
              </a:ext>
            </a:extLst>
          </p:cNvPr>
          <p:cNvSpPr txBox="1"/>
          <p:nvPr/>
        </p:nvSpPr>
        <p:spPr>
          <a:xfrm>
            <a:off x="9088504" y="1706948"/>
            <a:ext cx="2636400" cy="338554"/>
          </a:xfrm>
          <a:prstGeom prst="rect">
            <a:avLst/>
          </a:prstGeom>
          <a:noFill/>
        </p:spPr>
        <p:txBody>
          <a:bodyPr wrap="square" rtlCol="0">
            <a:spAutoFit/>
          </a:bodyPr>
          <a:lstStyle/>
          <a:p>
            <a:pPr algn="ctr"/>
            <a:r>
              <a:rPr lang="en-US" sz="1600" dirty="0">
                <a:solidFill>
                  <a:srgbClr val="000000"/>
                </a:solidFill>
                <a:latin typeface="IBM Plex Sans"/>
              </a:rPr>
              <a:t>Consuming Applications</a:t>
            </a:r>
          </a:p>
        </p:txBody>
      </p:sp>
      <p:sp>
        <p:nvSpPr>
          <p:cNvPr id="168" name="Rectangle 167">
            <a:extLst>
              <a:ext uri="{FF2B5EF4-FFF2-40B4-BE49-F238E27FC236}">
                <a16:creationId xmlns:a16="http://schemas.microsoft.com/office/drawing/2014/main" id="{ED361327-416C-2D40-967D-DCDED737041D}"/>
              </a:ext>
            </a:extLst>
          </p:cNvPr>
          <p:cNvSpPr/>
          <p:nvPr/>
        </p:nvSpPr>
        <p:spPr>
          <a:xfrm>
            <a:off x="10588636" y="2249178"/>
            <a:ext cx="942832" cy="302211"/>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Scoring</a:t>
            </a:r>
          </a:p>
        </p:txBody>
      </p:sp>
      <p:sp>
        <p:nvSpPr>
          <p:cNvPr id="169" name="Rectangle 168">
            <a:extLst>
              <a:ext uri="{FF2B5EF4-FFF2-40B4-BE49-F238E27FC236}">
                <a16:creationId xmlns:a16="http://schemas.microsoft.com/office/drawing/2014/main" id="{0519B618-B586-4147-9CE7-191FDF28F68C}"/>
              </a:ext>
            </a:extLst>
          </p:cNvPr>
          <p:cNvSpPr/>
          <p:nvPr/>
        </p:nvSpPr>
        <p:spPr>
          <a:xfrm>
            <a:off x="10602378" y="2696055"/>
            <a:ext cx="942832" cy="302211"/>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Explanation</a:t>
            </a:r>
          </a:p>
        </p:txBody>
      </p:sp>
      <p:cxnSp>
        <p:nvCxnSpPr>
          <p:cNvPr id="170" name="Elbow Connector 169">
            <a:extLst>
              <a:ext uri="{FF2B5EF4-FFF2-40B4-BE49-F238E27FC236}">
                <a16:creationId xmlns:a16="http://schemas.microsoft.com/office/drawing/2014/main" id="{933BCF7E-4F1E-864E-91E1-6C323BCAF5EF}"/>
              </a:ext>
            </a:extLst>
          </p:cNvPr>
          <p:cNvCxnSpPr>
            <a:cxnSpLocks/>
            <a:stCxn id="163" idx="3"/>
            <a:endCxn id="168" idx="3"/>
          </p:cNvCxnSpPr>
          <p:nvPr/>
        </p:nvCxnSpPr>
        <p:spPr>
          <a:xfrm flipV="1">
            <a:off x="11501448" y="2400284"/>
            <a:ext cx="30020" cy="2463145"/>
          </a:xfrm>
          <a:prstGeom prst="bentConnector3">
            <a:avLst>
              <a:gd name="adj1" fmla="val 861492"/>
            </a:avLst>
          </a:prstGeom>
          <a:noFill/>
          <a:ln w="38100" cap="flat" cmpd="sng" algn="ctr">
            <a:solidFill>
              <a:srgbClr val="00B050"/>
            </a:solidFill>
            <a:prstDash val="solid"/>
            <a:tailEnd type="triangle"/>
          </a:ln>
          <a:effectLst/>
        </p:spPr>
      </p:cxnSp>
      <p:cxnSp>
        <p:nvCxnSpPr>
          <p:cNvPr id="171" name="Elbow Connector 170">
            <a:extLst>
              <a:ext uri="{FF2B5EF4-FFF2-40B4-BE49-F238E27FC236}">
                <a16:creationId xmlns:a16="http://schemas.microsoft.com/office/drawing/2014/main" id="{2DE0D942-4EAC-A340-A3DC-7BCF51284D0B}"/>
              </a:ext>
            </a:extLst>
          </p:cNvPr>
          <p:cNvCxnSpPr>
            <a:cxnSpLocks/>
            <a:stCxn id="164" idx="3"/>
            <a:endCxn id="169" idx="3"/>
          </p:cNvCxnSpPr>
          <p:nvPr/>
        </p:nvCxnSpPr>
        <p:spPr>
          <a:xfrm flipH="1" flipV="1">
            <a:off x="11545210" y="2847161"/>
            <a:ext cx="51202" cy="3209172"/>
          </a:xfrm>
          <a:prstGeom prst="bentConnector3">
            <a:avLst>
              <a:gd name="adj1" fmla="val -583840"/>
            </a:avLst>
          </a:prstGeom>
          <a:noFill/>
          <a:ln w="38100" cap="flat" cmpd="sng" algn="ctr">
            <a:solidFill>
              <a:srgbClr val="00B050"/>
            </a:solidFill>
            <a:prstDash val="solid"/>
            <a:tailEnd type="triangle"/>
          </a:ln>
          <a:effectLst/>
        </p:spPr>
      </p:cxnSp>
      <p:cxnSp>
        <p:nvCxnSpPr>
          <p:cNvPr id="172" name="Elbow Connector 171">
            <a:extLst>
              <a:ext uri="{FF2B5EF4-FFF2-40B4-BE49-F238E27FC236}">
                <a16:creationId xmlns:a16="http://schemas.microsoft.com/office/drawing/2014/main" id="{DECC3260-1E1A-7140-BD38-F53C829D5220}"/>
              </a:ext>
            </a:extLst>
          </p:cNvPr>
          <p:cNvCxnSpPr>
            <a:cxnSpLocks/>
            <a:stCxn id="161" idx="1"/>
          </p:cNvCxnSpPr>
          <p:nvPr/>
        </p:nvCxnSpPr>
        <p:spPr>
          <a:xfrm rot="10800000">
            <a:off x="2460566" y="2792787"/>
            <a:ext cx="3317612" cy="3081598"/>
          </a:xfrm>
          <a:prstGeom prst="bentConnector3">
            <a:avLst>
              <a:gd name="adj1" fmla="val 44346"/>
            </a:avLst>
          </a:prstGeom>
          <a:noFill/>
          <a:ln w="38100" cap="flat" cmpd="sng" algn="ctr">
            <a:solidFill>
              <a:srgbClr val="0064FF">
                <a:lumMod val="75000"/>
              </a:srgbClr>
            </a:solidFill>
            <a:prstDash val="dash"/>
            <a:tailEnd type="triangle"/>
          </a:ln>
          <a:effectLst/>
        </p:spPr>
      </p:cxnSp>
      <p:cxnSp>
        <p:nvCxnSpPr>
          <p:cNvPr id="173" name="Straight Arrow Connector 172">
            <a:extLst>
              <a:ext uri="{FF2B5EF4-FFF2-40B4-BE49-F238E27FC236}">
                <a16:creationId xmlns:a16="http://schemas.microsoft.com/office/drawing/2014/main" id="{D8B8066A-E6D8-9441-ABE0-9D2408EF1022}"/>
              </a:ext>
            </a:extLst>
          </p:cNvPr>
          <p:cNvCxnSpPr>
            <a:cxnSpLocks/>
          </p:cNvCxnSpPr>
          <p:nvPr/>
        </p:nvCxnSpPr>
        <p:spPr>
          <a:xfrm flipH="1">
            <a:off x="2382801" y="2788581"/>
            <a:ext cx="1555" cy="327044"/>
          </a:xfrm>
          <a:prstGeom prst="straightConnector1">
            <a:avLst/>
          </a:prstGeom>
          <a:noFill/>
          <a:ln w="38100" cap="flat" cmpd="sng" algn="ctr">
            <a:solidFill>
              <a:srgbClr val="C00000"/>
            </a:solidFill>
            <a:prstDash val="sysDot"/>
            <a:tailEnd type="triangle"/>
          </a:ln>
          <a:effectLst/>
        </p:spPr>
      </p:cxnSp>
      <p:cxnSp>
        <p:nvCxnSpPr>
          <p:cNvPr id="174" name="Straight Arrow Connector 173">
            <a:extLst>
              <a:ext uri="{FF2B5EF4-FFF2-40B4-BE49-F238E27FC236}">
                <a16:creationId xmlns:a16="http://schemas.microsoft.com/office/drawing/2014/main" id="{591E5FC6-AAB0-4940-82BC-703408D5FB8B}"/>
              </a:ext>
            </a:extLst>
          </p:cNvPr>
          <p:cNvCxnSpPr>
            <a:cxnSpLocks/>
          </p:cNvCxnSpPr>
          <p:nvPr/>
        </p:nvCxnSpPr>
        <p:spPr>
          <a:xfrm flipH="1">
            <a:off x="2356925" y="4690401"/>
            <a:ext cx="1555" cy="327044"/>
          </a:xfrm>
          <a:prstGeom prst="straightConnector1">
            <a:avLst/>
          </a:prstGeom>
          <a:noFill/>
          <a:ln w="38100" cap="flat" cmpd="sng" algn="ctr">
            <a:solidFill>
              <a:srgbClr val="C00000"/>
            </a:solidFill>
            <a:prstDash val="sysDot"/>
            <a:tailEnd type="triangle"/>
          </a:ln>
          <a:effectLst/>
        </p:spPr>
      </p:cxnSp>
      <p:cxnSp>
        <p:nvCxnSpPr>
          <p:cNvPr id="175" name="Elbow Connector 174">
            <a:extLst>
              <a:ext uri="{FF2B5EF4-FFF2-40B4-BE49-F238E27FC236}">
                <a16:creationId xmlns:a16="http://schemas.microsoft.com/office/drawing/2014/main" id="{7ED1A862-A7BA-9142-9622-5F0EED9D9F80}"/>
              </a:ext>
            </a:extLst>
          </p:cNvPr>
          <p:cNvCxnSpPr>
            <a:cxnSpLocks/>
            <a:stCxn id="143" idx="1"/>
            <a:endCxn id="139" idx="1"/>
          </p:cNvCxnSpPr>
          <p:nvPr/>
        </p:nvCxnSpPr>
        <p:spPr>
          <a:xfrm rot="10800000" flipH="1">
            <a:off x="731371" y="2554648"/>
            <a:ext cx="42352" cy="1945078"/>
          </a:xfrm>
          <a:prstGeom prst="bentConnector3">
            <a:avLst>
              <a:gd name="adj1" fmla="val -539762"/>
            </a:avLst>
          </a:prstGeom>
          <a:noFill/>
          <a:ln w="38100" cap="flat" cmpd="sng" algn="ctr">
            <a:solidFill>
              <a:srgbClr val="DB2663">
                <a:lumMod val="75000"/>
              </a:srgbClr>
            </a:solidFill>
            <a:prstDash val="dash"/>
            <a:tailEnd type="triangle"/>
          </a:ln>
          <a:effectLst/>
        </p:spPr>
      </p:cxnSp>
      <p:cxnSp>
        <p:nvCxnSpPr>
          <p:cNvPr id="176" name="Straight Arrow Connector 175">
            <a:extLst>
              <a:ext uri="{FF2B5EF4-FFF2-40B4-BE49-F238E27FC236}">
                <a16:creationId xmlns:a16="http://schemas.microsoft.com/office/drawing/2014/main" id="{E0BAC060-4B89-6A4A-8A63-A80C56F678D4}"/>
              </a:ext>
            </a:extLst>
          </p:cNvPr>
          <p:cNvCxnSpPr>
            <a:cxnSpLocks/>
          </p:cNvCxnSpPr>
          <p:nvPr/>
        </p:nvCxnSpPr>
        <p:spPr>
          <a:xfrm flipH="1">
            <a:off x="6297257" y="4945495"/>
            <a:ext cx="1" cy="467851"/>
          </a:xfrm>
          <a:prstGeom prst="straightConnector1">
            <a:avLst/>
          </a:prstGeom>
          <a:noFill/>
          <a:ln w="38100" cap="flat" cmpd="sng" algn="ctr">
            <a:solidFill>
              <a:srgbClr val="0064FF">
                <a:lumMod val="75000"/>
              </a:srgbClr>
            </a:solidFill>
            <a:prstDash val="solid"/>
            <a:tailEnd type="triangle"/>
          </a:ln>
          <a:effectLst/>
        </p:spPr>
      </p:cxnSp>
      <p:cxnSp>
        <p:nvCxnSpPr>
          <p:cNvPr id="177" name="Elbow Connector 176">
            <a:extLst>
              <a:ext uri="{FF2B5EF4-FFF2-40B4-BE49-F238E27FC236}">
                <a16:creationId xmlns:a16="http://schemas.microsoft.com/office/drawing/2014/main" id="{C961EAA2-4644-B142-8565-9F432C0073E3}"/>
              </a:ext>
            </a:extLst>
          </p:cNvPr>
          <p:cNvCxnSpPr>
            <a:cxnSpLocks/>
            <a:stCxn id="164" idx="1"/>
            <a:endCxn id="139" idx="0"/>
          </p:cNvCxnSpPr>
          <p:nvPr/>
        </p:nvCxnSpPr>
        <p:spPr>
          <a:xfrm rot="10800000">
            <a:off x="1647094" y="2208817"/>
            <a:ext cx="8091519" cy="3847516"/>
          </a:xfrm>
          <a:prstGeom prst="bentConnector4">
            <a:avLst>
              <a:gd name="adj1" fmla="val 15337"/>
              <a:gd name="adj2" fmla="val 106116"/>
            </a:avLst>
          </a:prstGeom>
          <a:noFill/>
          <a:ln w="38100" cap="flat" cmpd="sng" algn="ctr">
            <a:solidFill>
              <a:srgbClr val="7030A0"/>
            </a:solidFill>
            <a:prstDash val="dash"/>
            <a:tailEnd type="triangle"/>
          </a:ln>
          <a:effectLst/>
        </p:spPr>
      </p:cxnSp>
      <p:sp>
        <p:nvSpPr>
          <p:cNvPr id="179" name="Rectangle 178">
            <a:extLst>
              <a:ext uri="{FF2B5EF4-FFF2-40B4-BE49-F238E27FC236}">
                <a16:creationId xmlns:a16="http://schemas.microsoft.com/office/drawing/2014/main" id="{13714E48-1BA3-0347-9C24-23F5C9C13D6D}"/>
              </a:ext>
            </a:extLst>
          </p:cNvPr>
          <p:cNvSpPr/>
          <p:nvPr/>
        </p:nvSpPr>
        <p:spPr>
          <a:xfrm>
            <a:off x="745013" y="4804948"/>
            <a:ext cx="1746740" cy="557864"/>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Saving  Data Preparation and Model Development Function/Notebooks(s)</a:t>
            </a:r>
          </a:p>
        </p:txBody>
      </p:sp>
      <p:sp>
        <p:nvSpPr>
          <p:cNvPr id="181" name="Rectangle 180">
            <a:extLst>
              <a:ext uri="{FF2B5EF4-FFF2-40B4-BE49-F238E27FC236}">
                <a16:creationId xmlns:a16="http://schemas.microsoft.com/office/drawing/2014/main" id="{0F8C95F3-AF8E-6743-8E0A-3D3E89C8EF60}"/>
              </a:ext>
            </a:extLst>
          </p:cNvPr>
          <p:cNvSpPr/>
          <p:nvPr/>
        </p:nvSpPr>
        <p:spPr>
          <a:xfrm>
            <a:off x="701832" y="5506060"/>
            <a:ext cx="1810850" cy="495860"/>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Save Model Validation &amp; Retraining Function(s)</a:t>
            </a:r>
          </a:p>
        </p:txBody>
      </p:sp>
      <p:sp>
        <p:nvSpPr>
          <p:cNvPr id="182" name="Rectangle 181">
            <a:extLst>
              <a:ext uri="{FF2B5EF4-FFF2-40B4-BE49-F238E27FC236}">
                <a16:creationId xmlns:a16="http://schemas.microsoft.com/office/drawing/2014/main" id="{ECFD097D-BB6D-1041-8279-FB1B09A73181}"/>
              </a:ext>
            </a:extLst>
          </p:cNvPr>
          <p:cNvSpPr/>
          <p:nvPr/>
        </p:nvSpPr>
        <p:spPr>
          <a:xfrm>
            <a:off x="5782904" y="4097329"/>
            <a:ext cx="2213939" cy="412692"/>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Model Retraining &amp;   Deployment</a:t>
            </a:r>
          </a:p>
        </p:txBody>
      </p:sp>
      <p:sp>
        <p:nvSpPr>
          <p:cNvPr id="183" name="Rectangle 182">
            <a:extLst>
              <a:ext uri="{FF2B5EF4-FFF2-40B4-BE49-F238E27FC236}">
                <a16:creationId xmlns:a16="http://schemas.microsoft.com/office/drawing/2014/main" id="{9C24396F-EC3B-014F-8A05-9492A29B03DB}"/>
              </a:ext>
            </a:extLst>
          </p:cNvPr>
          <p:cNvSpPr/>
          <p:nvPr/>
        </p:nvSpPr>
        <p:spPr>
          <a:xfrm>
            <a:off x="5778178" y="2691848"/>
            <a:ext cx="2212208" cy="542995"/>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Import &amp; Deploy Model Validation and Retraining Function(s)</a:t>
            </a:r>
          </a:p>
        </p:txBody>
      </p:sp>
      <p:cxnSp>
        <p:nvCxnSpPr>
          <p:cNvPr id="184" name="Elbow Connector 183">
            <a:extLst>
              <a:ext uri="{FF2B5EF4-FFF2-40B4-BE49-F238E27FC236}">
                <a16:creationId xmlns:a16="http://schemas.microsoft.com/office/drawing/2014/main" id="{667556A1-665C-C844-86D8-61351B08DFB4}"/>
              </a:ext>
            </a:extLst>
          </p:cNvPr>
          <p:cNvCxnSpPr>
            <a:cxnSpLocks/>
            <a:stCxn id="179" idx="3"/>
            <a:endCxn id="147" idx="1"/>
          </p:cNvCxnSpPr>
          <p:nvPr/>
        </p:nvCxnSpPr>
        <p:spPr>
          <a:xfrm flipV="1">
            <a:off x="2491753" y="2330655"/>
            <a:ext cx="3276621" cy="2753225"/>
          </a:xfrm>
          <a:prstGeom prst="bentConnector3">
            <a:avLst>
              <a:gd name="adj1" fmla="val 70332"/>
            </a:avLst>
          </a:prstGeom>
          <a:noFill/>
          <a:ln w="38100" cap="flat" cmpd="sng" algn="ctr">
            <a:solidFill>
              <a:srgbClr val="69A6FF">
                <a:lumMod val="50000"/>
              </a:srgbClr>
            </a:solidFill>
            <a:prstDash val="solid"/>
            <a:tailEnd type="triangle"/>
          </a:ln>
          <a:effectLst/>
        </p:spPr>
      </p:cxnSp>
      <p:cxnSp>
        <p:nvCxnSpPr>
          <p:cNvPr id="185" name="Elbow Connector 184">
            <a:extLst>
              <a:ext uri="{FF2B5EF4-FFF2-40B4-BE49-F238E27FC236}">
                <a16:creationId xmlns:a16="http://schemas.microsoft.com/office/drawing/2014/main" id="{7457C25E-94C7-A54B-8E05-9BF90093C6FC}"/>
              </a:ext>
            </a:extLst>
          </p:cNvPr>
          <p:cNvCxnSpPr>
            <a:cxnSpLocks/>
            <a:stCxn id="181" idx="3"/>
            <a:endCxn id="183" idx="1"/>
          </p:cNvCxnSpPr>
          <p:nvPr/>
        </p:nvCxnSpPr>
        <p:spPr>
          <a:xfrm flipV="1">
            <a:off x="2512682" y="2963346"/>
            <a:ext cx="3265496" cy="2790644"/>
          </a:xfrm>
          <a:prstGeom prst="bentConnector3">
            <a:avLst>
              <a:gd name="adj1" fmla="val 77601"/>
            </a:avLst>
          </a:prstGeom>
          <a:noFill/>
          <a:ln w="38100" cap="flat" cmpd="sng" algn="ctr">
            <a:solidFill>
              <a:srgbClr val="69A6FF">
                <a:lumMod val="50000"/>
              </a:srgbClr>
            </a:solidFill>
            <a:prstDash val="solid"/>
            <a:tailEnd type="triangle"/>
          </a:ln>
          <a:effectLst/>
        </p:spPr>
      </p:cxnSp>
      <p:sp>
        <p:nvSpPr>
          <p:cNvPr id="186" name="Rectangle 185">
            <a:extLst>
              <a:ext uri="{FF2B5EF4-FFF2-40B4-BE49-F238E27FC236}">
                <a16:creationId xmlns:a16="http://schemas.microsoft.com/office/drawing/2014/main" id="{65C07B30-A103-A741-9720-92EC386A0A7F}"/>
              </a:ext>
            </a:extLst>
          </p:cNvPr>
          <p:cNvSpPr/>
          <p:nvPr/>
        </p:nvSpPr>
        <p:spPr>
          <a:xfrm>
            <a:off x="5782905" y="3392539"/>
            <a:ext cx="2213939" cy="587809"/>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Data Preparation &amp; Business Level Feature Engineering</a:t>
            </a:r>
          </a:p>
        </p:txBody>
      </p:sp>
      <p:cxnSp>
        <p:nvCxnSpPr>
          <p:cNvPr id="187" name="Straight Arrow Connector 186">
            <a:extLst>
              <a:ext uri="{FF2B5EF4-FFF2-40B4-BE49-F238E27FC236}">
                <a16:creationId xmlns:a16="http://schemas.microsoft.com/office/drawing/2014/main" id="{17FD4BDE-97A7-D644-9F08-88A617BF3D27}"/>
              </a:ext>
            </a:extLst>
          </p:cNvPr>
          <p:cNvCxnSpPr>
            <a:cxnSpLocks/>
          </p:cNvCxnSpPr>
          <p:nvPr/>
        </p:nvCxnSpPr>
        <p:spPr>
          <a:xfrm flipH="1">
            <a:off x="7840752" y="3868081"/>
            <a:ext cx="1555" cy="327044"/>
          </a:xfrm>
          <a:prstGeom prst="straightConnector1">
            <a:avLst/>
          </a:prstGeom>
          <a:noFill/>
          <a:ln w="38100" cap="flat" cmpd="sng" algn="ctr">
            <a:solidFill>
              <a:srgbClr val="0064FF">
                <a:lumMod val="75000"/>
              </a:srgbClr>
            </a:solidFill>
            <a:prstDash val="solid"/>
            <a:tailEnd type="triangle"/>
          </a:ln>
          <a:effectLst/>
        </p:spPr>
      </p:cxnSp>
      <p:cxnSp>
        <p:nvCxnSpPr>
          <p:cNvPr id="188" name="Straight Arrow Connector 187">
            <a:extLst>
              <a:ext uri="{FF2B5EF4-FFF2-40B4-BE49-F238E27FC236}">
                <a16:creationId xmlns:a16="http://schemas.microsoft.com/office/drawing/2014/main" id="{B5703037-78EF-1F4F-9C39-6131491B3F68}"/>
              </a:ext>
            </a:extLst>
          </p:cNvPr>
          <p:cNvCxnSpPr>
            <a:cxnSpLocks/>
          </p:cNvCxnSpPr>
          <p:nvPr/>
        </p:nvCxnSpPr>
        <p:spPr>
          <a:xfrm flipH="1">
            <a:off x="2370966" y="3444580"/>
            <a:ext cx="1555" cy="327044"/>
          </a:xfrm>
          <a:prstGeom prst="straightConnector1">
            <a:avLst/>
          </a:prstGeom>
          <a:noFill/>
          <a:ln w="38100" cap="flat" cmpd="sng" algn="ctr">
            <a:solidFill>
              <a:srgbClr val="C00000"/>
            </a:solidFill>
            <a:prstDash val="sysDot"/>
            <a:tailEnd type="triangle"/>
          </a:ln>
          <a:effectLst/>
        </p:spPr>
      </p:cxnSp>
      <p:sp>
        <p:nvSpPr>
          <p:cNvPr id="189" name="Rounded Rectangle 188">
            <a:extLst>
              <a:ext uri="{FF2B5EF4-FFF2-40B4-BE49-F238E27FC236}">
                <a16:creationId xmlns:a16="http://schemas.microsoft.com/office/drawing/2014/main" id="{09AB96DF-85D6-904D-921D-5FE5035DE206}"/>
              </a:ext>
            </a:extLst>
          </p:cNvPr>
          <p:cNvSpPr/>
          <p:nvPr/>
        </p:nvSpPr>
        <p:spPr>
          <a:xfrm>
            <a:off x="181776" y="5002894"/>
            <a:ext cx="610392" cy="537121"/>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WML</a:t>
            </a:r>
          </a:p>
        </p:txBody>
      </p:sp>
      <p:sp>
        <p:nvSpPr>
          <p:cNvPr id="190" name="Rounded Rectangle 189">
            <a:extLst>
              <a:ext uri="{FF2B5EF4-FFF2-40B4-BE49-F238E27FC236}">
                <a16:creationId xmlns:a16="http://schemas.microsoft.com/office/drawing/2014/main" id="{3610300F-3245-0A42-BC8F-17F0B7048E0A}"/>
              </a:ext>
            </a:extLst>
          </p:cNvPr>
          <p:cNvSpPr/>
          <p:nvPr/>
        </p:nvSpPr>
        <p:spPr>
          <a:xfrm>
            <a:off x="811366" y="4044084"/>
            <a:ext cx="688110" cy="337905"/>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WML</a:t>
            </a:r>
          </a:p>
        </p:txBody>
      </p:sp>
      <p:sp>
        <p:nvSpPr>
          <p:cNvPr id="191" name="Rounded Rectangle 190">
            <a:extLst>
              <a:ext uri="{FF2B5EF4-FFF2-40B4-BE49-F238E27FC236}">
                <a16:creationId xmlns:a16="http://schemas.microsoft.com/office/drawing/2014/main" id="{8438CDDC-332D-9C40-9F32-A4C9991078A9}"/>
              </a:ext>
            </a:extLst>
          </p:cNvPr>
          <p:cNvSpPr/>
          <p:nvPr/>
        </p:nvSpPr>
        <p:spPr>
          <a:xfrm>
            <a:off x="848255" y="2802687"/>
            <a:ext cx="688110" cy="337905"/>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WSL</a:t>
            </a:r>
          </a:p>
        </p:txBody>
      </p:sp>
      <p:sp>
        <p:nvSpPr>
          <p:cNvPr id="192" name="Rounded Rectangle 191">
            <a:extLst>
              <a:ext uri="{FF2B5EF4-FFF2-40B4-BE49-F238E27FC236}">
                <a16:creationId xmlns:a16="http://schemas.microsoft.com/office/drawing/2014/main" id="{B52C31CA-D979-2F44-B915-21803F50AA37}"/>
              </a:ext>
            </a:extLst>
          </p:cNvPr>
          <p:cNvSpPr/>
          <p:nvPr/>
        </p:nvSpPr>
        <p:spPr>
          <a:xfrm>
            <a:off x="824495" y="1793199"/>
            <a:ext cx="688110" cy="478438"/>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WSL</a:t>
            </a:r>
          </a:p>
        </p:txBody>
      </p:sp>
      <p:sp>
        <p:nvSpPr>
          <p:cNvPr id="193" name="Rounded Rectangle 192">
            <a:extLst>
              <a:ext uri="{FF2B5EF4-FFF2-40B4-BE49-F238E27FC236}">
                <a16:creationId xmlns:a16="http://schemas.microsoft.com/office/drawing/2014/main" id="{DBD0CC20-1F07-2C4D-A1E5-DD4E41C26746}"/>
              </a:ext>
            </a:extLst>
          </p:cNvPr>
          <p:cNvSpPr/>
          <p:nvPr/>
        </p:nvSpPr>
        <p:spPr>
          <a:xfrm>
            <a:off x="5811589" y="6246709"/>
            <a:ext cx="688110" cy="337905"/>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WML</a:t>
            </a:r>
          </a:p>
        </p:txBody>
      </p:sp>
      <p:sp>
        <p:nvSpPr>
          <p:cNvPr id="194" name="Rounded Rectangle 193">
            <a:extLst>
              <a:ext uri="{FF2B5EF4-FFF2-40B4-BE49-F238E27FC236}">
                <a16:creationId xmlns:a16="http://schemas.microsoft.com/office/drawing/2014/main" id="{2F7954AB-3624-C64F-8189-447C6B93C7C1}"/>
              </a:ext>
            </a:extLst>
          </p:cNvPr>
          <p:cNvSpPr/>
          <p:nvPr/>
        </p:nvSpPr>
        <p:spPr>
          <a:xfrm>
            <a:off x="7571184" y="6033164"/>
            <a:ext cx="688110" cy="337905"/>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WOS</a:t>
            </a:r>
          </a:p>
        </p:txBody>
      </p:sp>
      <p:sp>
        <p:nvSpPr>
          <p:cNvPr id="195" name="Rounded Rectangle 194">
            <a:extLst>
              <a:ext uri="{FF2B5EF4-FFF2-40B4-BE49-F238E27FC236}">
                <a16:creationId xmlns:a16="http://schemas.microsoft.com/office/drawing/2014/main" id="{20CC01EA-F75D-C247-BD2F-A4BD50C41B52}"/>
              </a:ext>
            </a:extLst>
          </p:cNvPr>
          <p:cNvSpPr/>
          <p:nvPr/>
        </p:nvSpPr>
        <p:spPr>
          <a:xfrm>
            <a:off x="9836221" y="5024906"/>
            <a:ext cx="688110" cy="337905"/>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WML</a:t>
            </a:r>
          </a:p>
        </p:txBody>
      </p:sp>
      <p:sp>
        <p:nvSpPr>
          <p:cNvPr id="196" name="Rounded Rectangle 195">
            <a:extLst>
              <a:ext uri="{FF2B5EF4-FFF2-40B4-BE49-F238E27FC236}">
                <a16:creationId xmlns:a16="http://schemas.microsoft.com/office/drawing/2014/main" id="{8AD5E1BF-5AD9-F545-AC94-709676B09666}"/>
              </a:ext>
            </a:extLst>
          </p:cNvPr>
          <p:cNvSpPr/>
          <p:nvPr/>
        </p:nvSpPr>
        <p:spPr>
          <a:xfrm>
            <a:off x="9863712" y="6141866"/>
            <a:ext cx="688110" cy="337905"/>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WOS</a:t>
            </a:r>
          </a:p>
        </p:txBody>
      </p:sp>
      <p:cxnSp>
        <p:nvCxnSpPr>
          <p:cNvPr id="198" name="Straight Arrow Connector 197">
            <a:extLst>
              <a:ext uri="{FF2B5EF4-FFF2-40B4-BE49-F238E27FC236}">
                <a16:creationId xmlns:a16="http://schemas.microsoft.com/office/drawing/2014/main" id="{5305B24B-B026-4D4B-B791-D0AD20CD6C97}"/>
              </a:ext>
            </a:extLst>
          </p:cNvPr>
          <p:cNvCxnSpPr>
            <a:cxnSpLocks/>
          </p:cNvCxnSpPr>
          <p:nvPr/>
        </p:nvCxnSpPr>
        <p:spPr>
          <a:xfrm flipH="1">
            <a:off x="2343410" y="5249824"/>
            <a:ext cx="1555" cy="327044"/>
          </a:xfrm>
          <a:prstGeom prst="straightConnector1">
            <a:avLst/>
          </a:prstGeom>
          <a:noFill/>
          <a:ln w="38100" cap="flat" cmpd="sng" algn="ctr">
            <a:solidFill>
              <a:srgbClr val="C00000"/>
            </a:solidFill>
            <a:prstDash val="sysDot"/>
            <a:tailEnd type="triangle"/>
          </a:ln>
          <a:effectLst/>
        </p:spPr>
      </p:cxnSp>
      <p:sp>
        <p:nvSpPr>
          <p:cNvPr id="200" name="Rectangle 199">
            <a:extLst>
              <a:ext uri="{FF2B5EF4-FFF2-40B4-BE49-F238E27FC236}">
                <a16:creationId xmlns:a16="http://schemas.microsoft.com/office/drawing/2014/main" id="{88CAC279-E232-2543-AB8F-F03283DED64E}"/>
              </a:ext>
            </a:extLst>
          </p:cNvPr>
          <p:cNvSpPr/>
          <p:nvPr/>
        </p:nvSpPr>
        <p:spPr>
          <a:xfrm>
            <a:off x="9088504" y="2115148"/>
            <a:ext cx="1255961" cy="1199768"/>
          </a:xfrm>
          <a:prstGeom prst="rect">
            <a:avLst/>
          </a:prstGeom>
          <a:solidFill>
            <a:srgbClr val="FFFFFF">
              <a:lumMod val="85000"/>
            </a:srgbClr>
          </a:solidFill>
          <a:ln>
            <a:solidFill>
              <a:srgbClr val="EAEAEA">
                <a:lumMod val="10000"/>
              </a:srgbClr>
            </a:solidFill>
          </a:ln>
        </p:spPr>
        <p:txBody>
          <a:bodyPr wrap="square" lIns="0" tIns="0" rIns="0" bIns="0" rtlCol="0" anchor="b"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UAT Env</a:t>
            </a:r>
          </a:p>
        </p:txBody>
      </p:sp>
      <p:sp>
        <p:nvSpPr>
          <p:cNvPr id="201" name="Rectangle 200">
            <a:extLst>
              <a:ext uri="{FF2B5EF4-FFF2-40B4-BE49-F238E27FC236}">
                <a16:creationId xmlns:a16="http://schemas.microsoft.com/office/drawing/2014/main" id="{52710B22-F7B3-4240-A840-7ED649B5FE2E}"/>
              </a:ext>
            </a:extLst>
          </p:cNvPr>
          <p:cNvSpPr/>
          <p:nvPr/>
        </p:nvSpPr>
        <p:spPr>
          <a:xfrm>
            <a:off x="9252610" y="2249178"/>
            <a:ext cx="942832" cy="302211"/>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Scoring</a:t>
            </a:r>
          </a:p>
        </p:txBody>
      </p:sp>
      <p:sp>
        <p:nvSpPr>
          <p:cNvPr id="202" name="Rectangle 201">
            <a:extLst>
              <a:ext uri="{FF2B5EF4-FFF2-40B4-BE49-F238E27FC236}">
                <a16:creationId xmlns:a16="http://schemas.microsoft.com/office/drawing/2014/main" id="{98E5392E-92D2-7A4F-90BF-CA8EFBD892BA}"/>
              </a:ext>
            </a:extLst>
          </p:cNvPr>
          <p:cNvSpPr/>
          <p:nvPr/>
        </p:nvSpPr>
        <p:spPr>
          <a:xfrm>
            <a:off x="9266352" y="2696055"/>
            <a:ext cx="942832" cy="302211"/>
          </a:xfrm>
          <a:prstGeom prst="rect">
            <a:avLst/>
          </a:prstGeom>
          <a:solidFill>
            <a:srgbClr val="FFFFFF">
              <a:lumMod val="75000"/>
            </a:srgbClr>
          </a:solidFill>
          <a:ln>
            <a:solidFill>
              <a:srgbClr val="EAEAEA">
                <a:lumMod val="1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Explanation</a:t>
            </a:r>
          </a:p>
        </p:txBody>
      </p:sp>
      <p:cxnSp>
        <p:nvCxnSpPr>
          <p:cNvPr id="203" name="Elbow Connector 202">
            <a:extLst>
              <a:ext uri="{FF2B5EF4-FFF2-40B4-BE49-F238E27FC236}">
                <a16:creationId xmlns:a16="http://schemas.microsoft.com/office/drawing/2014/main" id="{823FBA5D-86C7-574C-AE50-A5170E4856F6}"/>
              </a:ext>
            </a:extLst>
          </p:cNvPr>
          <p:cNvCxnSpPr>
            <a:cxnSpLocks/>
            <a:stCxn id="161" idx="3"/>
            <a:endCxn id="202" idx="1"/>
          </p:cNvCxnSpPr>
          <p:nvPr/>
        </p:nvCxnSpPr>
        <p:spPr>
          <a:xfrm flipV="1">
            <a:off x="7996841" y="2847161"/>
            <a:ext cx="1269511" cy="3027224"/>
          </a:xfrm>
          <a:prstGeom prst="bentConnector3">
            <a:avLst>
              <a:gd name="adj1" fmla="val 60158"/>
            </a:avLst>
          </a:prstGeom>
          <a:noFill/>
          <a:ln w="38100" cap="flat" cmpd="sng" algn="ctr">
            <a:solidFill>
              <a:srgbClr val="00B050"/>
            </a:solidFill>
            <a:prstDash val="dash"/>
            <a:tailEnd type="triangle"/>
          </a:ln>
          <a:effectLst/>
        </p:spPr>
      </p:cxnSp>
      <p:sp>
        <p:nvSpPr>
          <p:cNvPr id="205" name="Can 204">
            <a:extLst>
              <a:ext uri="{FF2B5EF4-FFF2-40B4-BE49-F238E27FC236}">
                <a16:creationId xmlns:a16="http://schemas.microsoft.com/office/drawing/2014/main" id="{B45604FB-15D0-214A-B227-BE4D22D7E355}"/>
              </a:ext>
            </a:extLst>
          </p:cNvPr>
          <p:cNvSpPr/>
          <p:nvPr/>
        </p:nvSpPr>
        <p:spPr>
          <a:xfrm>
            <a:off x="121039" y="360093"/>
            <a:ext cx="758200" cy="745432"/>
          </a:xfrm>
          <a:prstGeom prst="can">
            <a:avLst/>
          </a:prstGeom>
          <a:solidFill>
            <a:srgbClr val="69A6FF">
              <a:lumMod val="60000"/>
              <a:lumOff val="40000"/>
            </a:srgbClr>
          </a:solidFill>
          <a:ln>
            <a:solidFill>
              <a:srgbClr val="000E5E">
                <a:lumMod val="75000"/>
                <a:lumOff val="25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Source Code Repository </a:t>
            </a:r>
          </a:p>
        </p:txBody>
      </p:sp>
      <p:sp>
        <p:nvSpPr>
          <p:cNvPr id="206" name="Can 205">
            <a:extLst>
              <a:ext uri="{FF2B5EF4-FFF2-40B4-BE49-F238E27FC236}">
                <a16:creationId xmlns:a16="http://schemas.microsoft.com/office/drawing/2014/main" id="{2D144DF1-97C2-CE4A-941F-496B19B1C9AC}"/>
              </a:ext>
            </a:extLst>
          </p:cNvPr>
          <p:cNvSpPr/>
          <p:nvPr/>
        </p:nvSpPr>
        <p:spPr>
          <a:xfrm>
            <a:off x="2667224" y="3427867"/>
            <a:ext cx="758200" cy="735806"/>
          </a:xfrm>
          <a:prstGeom prst="can">
            <a:avLst/>
          </a:prstGeom>
          <a:solidFill>
            <a:srgbClr val="69A6FF">
              <a:lumMod val="60000"/>
              <a:lumOff val="40000"/>
            </a:srgbClr>
          </a:solidFill>
          <a:ln>
            <a:solidFill>
              <a:srgbClr val="000E5E">
                <a:lumMod val="75000"/>
                <a:lumOff val="25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E5E"/>
                </a:solidFill>
                <a:effectLst/>
                <a:uLnTx/>
                <a:uFillTx/>
                <a:latin typeface="Arial"/>
                <a:cs typeface="Arial"/>
              </a:rPr>
              <a:t>Meta Data Repository </a:t>
            </a:r>
          </a:p>
        </p:txBody>
      </p:sp>
      <p:cxnSp>
        <p:nvCxnSpPr>
          <p:cNvPr id="207" name="Straight Arrow Connector 206">
            <a:extLst>
              <a:ext uri="{FF2B5EF4-FFF2-40B4-BE49-F238E27FC236}">
                <a16:creationId xmlns:a16="http://schemas.microsoft.com/office/drawing/2014/main" id="{6636C862-D296-6D4A-A3B8-D33EAB883B40}"/>
              </a:ext>
            </a:extLst>
          </p:cNvPr>
          <p:cNvCxnSpPr>
            <a:cxnSpLocks/>
          </p:cNvCxnSpPr>
          <p:nvPr/>
        </p:nvCxnSpPr>
        <p:spPr>
          <a:xfrm flipH="1">
            <a:off x="465279" y="1082358"/>
            <a:ext cx="1" cy="564220"/>
          </a:xfrm>
          <a:prstGeom prst="straightConnector1">
            <a:avLst/>
          </a:prstGeom>
          <a:noFill/>
          <a:ln w="38100" cap="flat" cmpd="sng" algn="ctr">
            <a:solidFill>
              <a:srgbClr val="C00000"/>
            </a:solidFill>
            <a:prstDash val="sysDot"/>
            <a:headEnd type="arrow" w="med" len="med"/>
            <a:tailEnd type="arrow" w="med" len="med"/>
          </a:ln>
          <a:effectLst/>
        </p:spPr>
      </p:cxnSp>
      <p:cxnSp>
        <p:nvCxnSpPr>
          <p:cNvPr id="208" name="Elbow Connector 207">
            <a:extLst>
              <a:ext uri="{FF2B5EF4-FFF2-40B4-BE49-F238E27FC236}">
                <a16:creationId xmlns:a16="http://schemas.microsoft.com/office/drawing/2014/main" id="{8DA3398E-31B9-F243-8B1B-AC537A3EE9D6}"/>
              </a:ext>
            </a:extLst>
          </p:cNvPr>
          <p:cNvCxnSpPr>
            <a:cxnSpLocks/>
            <a:stCxn id="206" idx="1"/>
            <a:endCxn id="139" idx="3"/>
          </p:cNvCxnSpPr>
          <p:nvPr/>
        </p:nvCxnSpPr>
        <p:spPr>
          <a:xfrm rot="16200000" flipV="1">
            <a:off x="2346785" y="2728327"/>
            <a:ext cx="873219" cy="525861"/>
          </a:xfrm>
          <a:prstGeom prst="bentConnector2">
            <a:avLst/>
          </a:prstGeom>
          <a:noFill/>
          <a:ln w="38100" cap="flat" cmpd="sng" algn="ctr">
            <a:solidFill>
              <a:srgbClr val="DB2663">
                <a:lumMod val="75000"/>
              </a:srgbClr>
            </a:solidFill>
            <a:prstDash val="dash"/>
            <a:tailEnd type="triangle"/>
          </a:ln>
          <a:effectLst/>
        </p:spPr>
      </p:cxnSp>
      <p:cxnSp>
        <p:nvCxnSpPr>
          <p:cNvPr id="209" name="Elbow Connector 208">
            <a:extLst>
              <a:ext uri="{FF2B5EF4-FFF2-40B4-BE49-F238E27FC236}">
                <a16:creationId xmlns:a16="http://schemas.microsoft.com/office/drawing/2014/main" id="{935F3745-F824-EF44-A226-7399877A8310}"/>
              </a:ext>
            </a:extLst>
          </p:cNvPr>
          <p:cNvCxnSpPr>
            <a:cxnSpLocks/>
            <a:stCxn id="141" idx="3"/>
            <a:endCxn id="206" idx="3"/>
          </p:cNvCxnSpPr>
          <p:nvPr/>
        </p:nvCxnSpPr>
        <p:spPr>
          <a:xfrm>
            <a:off x="2496525" y="3913179"/>
            <a:ext cx="549799" cy="250494"/>
          </a:xfrm>
          <a:prstGeom prst="bentConnector4">
            <a:avLst>
              <a:gd name="adj1" fmla="val 15524"/>
              <a:gd name="adj2" fmla="val 191260"/>
            </a:avLst>
          </a:prstGeom>
          <a:noFill/>
          <a:ln w="38100" cap="flat" cmpd="sng" algn="ctr">
            <a:solidFill>
              <a:srgbClr val="DB2663">
                <a:lumMod val="75000"/>
              </a:srgbClr>
            </a:solidFill>
            <a:prstDash val="dash"/>
            <a:tailEnd type="triangle"/>
          </a:ln>
          <a:effectLst/>
        </p:spPr>
      </p:cxnSp>
      <p:sp>
        <p:nvSpPr>
          <p:cNvPr id="210" name="Rounded Rectangle 209">
            <a:extLst>
              <a:ext uri="{FF2B5EF4-FFF2-40B4-BE49-F238E27FC236}">
                <a16:creationId xmlns:a16="http://schemas.microsoft.com/office/drawing/2014/main" id="{A5056A48-8E13-0047-8C73-8FB16A3814E8}"/>
              </a:ext>
            </a:extLst>
          </p:cNvPr>
          <p:cNvSpPr/>
          <p:nvPr/>
        </p:nvSpPr>
        <p:spPr>
          <a:xfrm>
            <a:off x="3132307" y="3299366"/>
            <a:ext cx="688110" cy="337905"/>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WKC</a:t>
            </a:r>
          </a:p>
        </p:txBody>
      </p:sp>
      <p:sp>
        <p:nvSpPr>
          <p:cNvPr id="211" name="Rounded Rectangle 210">
            <a:extLst>
              <a:ext uri="{FF2B5EF4-FFF2-40B4-BE49-F238E27FC236}">
                <a16:creationId xmlns:a16="http://schemas.microsoft.com/office/drawing/2014/main" id="{4DC91E07-A8D8-384B-A9A5-47110A5F71CE}"/>
              </a:ext>
            </a:extLst>
          </p:cNvPr>
          <p:cNvSpPr/>
          <p:nvPr/>
        </p:nvSpPr>
        <p:spPr>
          <a:xfrm>
            <a:off x="794328" y="542193"/>
            <a:ext cx="1268933" cy="337905"/>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GitHub/</a:t>
            </a:r>
            <a:r>
              <a:rPr lang="en-US" sz="1200" dirty="0" err="1">
                <a:solidFill>
                  <a:srgbClr val="000E5E"/>
                </a:solidFill>
                <a:latin typeface="Arial"/>
                <a:cs typeface="Arial"/>
              </a:rPr>
              <a:t>BitBucket</a:t>
            </a:r>
            <a:r>
              <a:rPr lang="en-US" sz="1200" dirty="0">
                <a:solidFill>
                  <a:srgbClr val="000E5E"/>
                </a:solidFill>
                <a:latin typeface="Arial"/>
                <a:cs typeface="Arial"/>
              </a:rPr>
              <a:t>/SVN</a:t>
            </a:r>
          </a:p>
        </p:txBody>
      </p:sp>
      <p:sp>
        <p:nvSpPr>
          <p:cNvPr id="212" name="Rounded Rectangle 211">
            <a:extLst>
              <a:ext uri="{FF2B5EF4-FFF2-40B4-BE49-F238E27FC236}">
                <a16:creationId xmlns:a16="http://schemas.microsoft.com/office/drawing/2014/main" id="{1C3D0F6F-A40F-1840-9877-41A5EEC5DD41}"/>
              </a:ext>
            </a:extLst>
          </p:cNvPr>
          <p:cNvSpPr/>
          <p:nvPr/>
        </p:nvSpPr>
        <p:spPr>
          <a:xfrm>
            <a:off x="7266328" y="4545202"/>
            <a:ext cx="688110" cy="266770"/>
          </a:xfrm>
          <a:prstGeom prst="roundRect">
            <a:avLst/>
          </a:prstGeom>
          <a:solidFill>
            <a:srgbClr val="FFC000"/>
          </a:solidFill>
        </p:spPr>
        <p:txBody>
          <a:bodyPr wrap="square" lIns="0" tIns="0" rIns="0" bIns="0" rtlCol="0" anchor="ctr">
            <a:noAutofit/>
          </a:bodyPr>
          <a:lstStyle/>
          <a:p>
            <a:pPr algn="ctr"/>
            <a:r>
              <a:rPr lang="en-US" sz="1200" dirty="0">
                <a:solidFill>
                  <a:srgbClr val="000E5E"/>
                </a:solidFill>
                <a:latin typeface="Arial"/>
                <a:cs typeface="Arial"/>
              </a:rPr>
              <a:t>WOS</a:t>
            </a:r>
          </a:p>
        </p:txBody>
      </p:sp>
      <p:cxnSp>
        <p:nvCxnSpPr>
          <p:cNvPr id="214" name="Straight Arrow Connector 213">
            <a:extLst>
              <a:ext uri="{FF2B5EF4-FFF2-40B4-BE49-F238E27FC236}">
                <a16:creationId xmlns:a16="http://schemas.microsoft.com/office/drawing/2014/main" id="{578F3A7F-6C08-7145-BB52-BF9475175AF1}"/>
              </a:ext>
            </a:extLst>
          </p:cNvPr>
          <p:cNvCxnSpPr>
            <a:cxnSpLocks/>
          </p:cNvCxnSpPr>
          <p:nvPr/>
        </p:nvCxnSpPr>
        <p:spPr>
          <a:xfrm flipH="1">
            <a:off x="7804383" y="2473922"/>
            <a:ext cx="1" cy="467851"/>
          </a:xfrm>
          <a:prstGeom prst="straightConnector1">
            <a:avLst/>
          </a:prstGeom>
          <a:noFill/>
          <a:ln w="38100" cap="flat" cmpd="sng" algn="ctr">
            <a:solidFill>
              <a:srgbClr val="0064FF">
                <a:lumMod val="75000"/>
              </a:srgbClr>
            </a:solidFill>
            <a:prstDash val="sysDot"/>
            <a:tailEnd type="triangle"/>
          </a:ln>
          <a:effectLst/>
        </p:spPr>
      </p:cxnSp>
      <p:cxnSp>
        <p:nvCxnSpPr>
          <p:cNvPr id="216" name="Elbow Connector 215">
            <a:extLst>
              <a:ext uri="{FF2B5EF4-FFF2-40B4-BE49-F238E27FC236}">
                <a16:creationId xmlns:a16="http://schemas.microsoft.com/office/drawing/2014/main" id="{7EF1483A-913B-C54B-81AD-1BB7816DC417}"/>
              </a:ext>
            </a:extLst>
          </p:cNvPr>
          <p:cNvCxnSpPr>
            <a:cxnSpLocks/>
            <a:stCxn id="182" idx="3"/>
            <a:endCxn id="201" idx="1"/>
          </p:cNvCxnSpPr>
          <p:nvPr/>
        </p:nvCxnSpPr>
        <p:spPr>
          <a:xfrm flipV="1">
            <a:off x="7996843" y="2400284"/>
            <a:ext cx="1255767" cy="1903391"/>
          </a:xfrm>
          <a:prstGeom prst="bentConnector3">
            <a:avLst>
              <a:gd name="adj1" fmla="val 50000"/>
            </a:avLst>
          </a:prstGeom>
          <a:noFill/>
          <a:ln w="38100" cap="flat" cmpd="sng" algn="ctr">
            <a:solidFill>
              <a:srgbClr val="00B050"/>
            </a:solidFill>
            <a:prstDash val="dash"/>
            <a:tailEnd type="triangle"/>
          </a:ln>
          <a:effectLst/>
        </p:spPr>
      </p:cxnSp>
    </p:spTree>
    <p:extLst>
      <p:ext uri="{BB962C8B-B14F-4D97-AF65-F5344CB8AC3E}">
        <p14:creationId xmlns:p14="http://schemas.microsoft.com/office/powerpoint/2010/main" val="25976593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F136E84-08EB-4B65-B689-5B380F28C0C9}"/>
              </a:ext>
            </a:extLst>
          </p:cNvPr>
          <p:cNvSpPr txBox="1"/>
          <p:nvPr/>
        </p:nvSpPr>
        <p:spPr>
          <a:xfrm>
            <a:off x="140616" y="0"/>
            <a:ext cx="10246333" cy="5335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2667" dirty="0">
                <a:solidFill>
                  <a:srgbClr val="000000"/>
                </a:solidFill>
                <a:latin typeface="+mj-lt"/>
                <a:ea typeface="+mj-ea"/>
                <a:cs typeface="+mj-cs"/>
                <a:sym typeface="Helvetica"/>
              </a:rPr>
              <a:t>Execution Steps, Timeline, and Effort for Initiate phase</a:t>
            </a:r>
          </a:p>
        </p:txBody>
      </p:sp>
      <p:sp>
        <p:nvSpPr>
          <p:cNvPr id="7" name="As a Watson Teacher I can know how my work impacts Watson’s understanding of my domain, and I can communicate the outcome with my team in one click.">
            <a:extLst>
              <a:ext uri="{FF2B5EF4-FFF2-40B4-BE49-F238E27FC236}">
                <a16:creationId xmlns:a16="http://schemas.microsoft.com/office/drawing/2014/main" id="{D1D3D619-751F-BA44-B46B-4854A33F90C2}"/>
              </a:ext>
            </a:extLst>
          </p:cNvPr>
          <p:cNvSpPr/>
          <p:nvPr/>
        </p:nvSpPr>
        <p:spPr>
          <a:xfrm>
            <a:off x="9408332" y="982833"/>
            <a:ext cx="2682239" cy="25370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b="1" dirty="0">
                <a:solidFill>
                  <a:srgbClr val="000000"/>
                </a:solidFill>
                <a:ea typeface="IBM Plex Sans"/>
                <a:cs typeface="IBM Plex Sans"/>
                <a:sym typeface="IBM Plex Sans"/>
              </a:rPr>
              <a:t>IBM’s Resource and Effort -</a:t>
            </a:r>
          </a:p>
          <a:p>
            <a:pPr defTabSz="609570">
              <a:defRPr sz="800">
                <a:latin typeface="IBM Plex Sans"/>
                <a:ea typeface="IBM Plex Sans"/>
                <a:cs typeface="IBM Plex Sans"/>
                <a:sym typeface="IBM Plex Sans"/>
              </a:defRPr>
            </a:pPr>
            <a:r>
              <a:rPr lang="en-US" sz="1400" dirty="0"/>
              <a:t>2 Expert Lab resources for 3 weeks, supported by  team of extended experts as needed</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b="1" dirty="0">
                <a:solidFill>
                  <a:srgbClr val="000000"/>
                </a:solidFill>
                <a:ea typeface="IBM Plex Sans"/>
                <a:cs typeface="IBM Plex Sans"/>
                <a:sym typeface="IBM Plex Sans"/>
              </a:rPr>
              <a:t>Time Commitment from Client’s Side </a:t>
            </a: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 60 </a:t>
            </a:r>
            <a:r>
              <a:rPr lang="en-US" sz="1400" dirty="0" err="1">
                <a:solidFill>
                  <a:srgbClr val="000000"/>
                </a:solidFill>
                <a:ea typeface="IBM Plex Sans"/>
                <a:cs typeface="IBM Plex Sans"/>
                <a:sym typeface="IBM Plex Sans"/>
              </a:rPr>
              <a:t>Hrs</a:t>
            </a: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p:txBody>
      </p:sp>
      <p:pic>
        <p:nvPicPr>
          <p:cNvPr id="8" name="Picture 7">
            <a:extLst>
              <a:ext uri="{FF2B5EF4-FFF2-40B4-BE49-F238E27FC236}">
                <a16:creationId xmlns:a16="http://schemas.microsoft.com/office/drawing/2014/main" id="{B2BC5654-D587-924D-A1A0-B77D53AB5E46}"/>
              </a:ext>
            </a:extLst>
          </p:cNvPr>
          <p:cNvPicPr>
            <a:picLocks noChangeAspect="1"/>
          </p:cNvPicPr>
          <p:nvPr/>
        </p:nvPicPr>
        <p:blipFill>
          <a:blip r:embed="rId3"/>
          <a:stretch>
            <a:fillRect/>
          </a:stretch>
        </p:blipFill>
        <p:spPr>
          <a:xfrm>
            <a:off x="222068" y="536519"/>
            <a:ext cx="9104812" cy="5966746"/>
          </a:xfrm>
          <a:prstGeom prst="rect">
            <a:avLst/>
          </a:prstGeom>
        </p:spPr>
      </p:pic>
    </p:spTree>
    <p:extLst>
      <p:ext uri="{BB962C8B-B14F-4D97-AF65-F5344CB8AC3E}">
        <p14:creationId xmlns:p14="http://schemas.microsoft.com/office/powerpoint/2010/main" val="387319639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F136E84-08EB-4B65-B689-5B380F28C0C9}"/>
              </a:ext>
            </a:extLst>
          </p:cNvPr>
          <p:cNvSpPr txBox="1"/>
          <p:nvPr/>
        </p:nvSpPr>
        <p:spPr>
          <a:xfrm>
            <a:off x="140616" y="0"/>
            <a:ext cx="10246333" cy="5335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2667" dirty="0">
                <a:solidFill>
                  <a:srgbClr val="000000"/>
                </a:solidFill>
                <a:sym typeface="Helvetica"/>
              </a:rPr>
              <a:t>Execution Steps, Timeline, and Effort for </a:t>
            </a:r>
            <a:r>
              <a:rPr lang="en-US" sz="2667" dirty="0">
                <a:solidFill>
                  <a:srgbClr val="000000"/>
                </a:solidFill>
                <a:latin typeface="+mj-lt"/>
                <a:ea typeface="+mj-ea"/>
                <a:cs typeface="+mj-cs"/>
                <a:sym typeface="Helvetica"/>
              </a:rPr>
              <a:t>Productionize phase</a:t>
            </a:r>
          </a:p>
        </p:txBody>
      </p:sp>
      <p:sp>
        <p:nvSpPr>
          <p:cNvPr id="7" name="As a Watson Teacher I can know how my work impacts Watson’s understanding of my domain, and I can communicate the outcome with my team in one click.">
            <a:extLst>
              <a:ext uri="{FF2B5EF4-FFF2-40B4-BE49-F238E27FC236}">
                <a16:creationId xmlns:a16="http://schemas.microsoft.com/office/drawing/2014/main" id="{D1D3D619-751F-BA44-B46B-4854A33F90C2}"/>
              </a:ext>
            </a:extLst>
          </p:cNvPr>
          <p:cNvSpPr/>
          <p:nvPr/>
        </p:nvSpPr>
        <p:spPr>
          <a:xfrm>
            <a:off x="393700" y="6195452"/>
            <a:ext cx="11642108" cy="5335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b="1" dirty="0">
                <a:solidFill>
                  <a:srgbClr val="000000"/>
                </a:solidFill>
                <a:ea typeface="IBM Plex Sans"/>
                <a:cs typeface="IBM Plex Sans"/>
                <a:sym typeface="IBM Plex Sans"/>
              </a:rPr>
              <a:t>IBM’s Resource and Effort - 3</a:t>
            </a:r>
            <a:r>
              <a:rPr lang="en-US" sz="1400" dirty="0"/>
              <a:t> Expert Lab resources for 12 weeks, supported by  team of extended experts as needed</a:t>
            </a:r>
          </a:p>
          <a:p>
            <a:pPr defTabSz="609570">
              <a:defRPr sz="800">
                <a:latin typeface="IBM Plex Sans"/>
                <a:ea typeface="IBM Plex Sans"/>
                <a:cs typeface="IBM Plex Sans"/>
                <a:sym typeface="IBM Plex Sans"/>
              </a:defRPr>
            </a:pPr>
            <a:r>
              <a:rPr lang="en-US" sz="1400" b="1" dirty="0">
                <a:solidFill>
                  <a:srgbClr val="000000"/>
                </a:solidFill>
                <a:ea typeface="IBM Plex Sans"/>
                <a:cs typeface="IBM Plex Sans"/>
                <a:sym typeface="IBM Plex Sans"/>
              </a:rPr>
              <a:t>Time Commitment from Client’s Side </a:t>
            </a:r>
            <a:r>
              <a:rPr lang="en-US" sz="1400" dirty="0">
                <a:solidFill>
                  <a:srgbClr val="000000"/>
                </a:solidFill>
                <a:ea typeface="IBM Plex Sans"/>
                <a:cs typeface="IBM Plex Sans"/>
                <a:sym typeface="IBM Plex Sans"/>
              </a:rPr>
              <a:t>~ 500 </a:t>
            </a:r>
            <a:r>
              <a:rPr lang="en-US" sz="1400" dirty="0" err="1">
                <a:solidFill>
                  <a:srgbClr val="000000"/>
                </a:solidFill>
                <a:ea typeface="IBM Plex Sans"/>
                <a:cs typeface="IBM Plex Sans"/>
                <a:sym typeface="IBM Plex Sans"/>
              </a:rPr>
              <a:t>Hrs</a:t>
            </a: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p:txBody>
      </p:sp>
      <p:pic>
        <p:nvPicPr>
          <p:cNvPr id="4" name="Picture 3">
            <a:extLst>
              <a:ext uri="{FF2B5EF4-FFF2-40B4-BE49-F238E27FC236}">
                <a16:creationId xmlns:a16="http://schemas.microsoft.com/office/drawing/2014/main" id="{C7C7F772-7FFE-ED4D-ACBC-C4ACBD864AE7}"/>
              </a:ext>
            </a:extLst>
          </p:cNvPr>
          <p:cNvPicPr>
            <a:picLocks noChangeAspect="1"/>
          </p:cNvPicPr>
          <p:nvPr/>
        </p:nvPicPr>
        <p:blipFill>
          <a:blip r:embed="rId3"/>
          <a:stretch>
            <a:fillRect/>
          </a:stretch>
        </p:blipFill>
        <p:spPr>
          <a:xfrm>
            <a:off x="393700" y="678575"/>
            <a:ext cx="11406414" cy="5499975"/>
          </a:xfrm>
          <a:prstGeom prst="rect">
            <a:avLst/>
          </a:prstGeom>
        </p:spPr>
      </p:pic>
    </p:spTree>
    <p:extLst>
      <p:ext uri="{BB962C8B-B14F-4D97-AF65-F5344CB8AC3E}">
        <p14:creationId xmlns:p14="http://schemas.microsoft.com/office/powerpoint/2010/main" val="5169225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0" y="82866"/>
            <a:ext cx="11956869"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defTabSz="609585" eaLnBrk="1" fontAlgn="auto" latinLnBrk="0" hangingPunct="0">
              <a:lnSpc>
                <a:spcPct val="100000"/>
              </a:lnSpc>
              <a:spcBef>
                <a:spcPts val="0"/>
              </a:spcBef>
              <a:spcAft>
                <a:spcPts val="0"/>
              </a:spcAft>
              <a:buClrTx/>
              <a:buSzTx/>
              <a:buFontTx/>
              <a:buNone/>
              <a:tabLst/>
              <a:defRPr/>
            </a:pPr>
            <a:r>
              <a:rPr lang="en-US" sz="2667" kern="0" dirty="0">
                <a:solidFill>
                  <a:srgbClr val="000000"/>
                </a:solidFill>
                <a:latin typeface="IBM Plex Sans" panose="020B0503050203000203" pitchFamily="34" charset="0"/>
                <a:ea typeface="+mj-ea"/>
                <a:cs typeface="+mj-cs"/>
                <a:sym typeface="Helvetica"/>
              </a:rPr>
              <a:t>Assets to be used foe various Phases/Activities of Initiate and Productionize</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graphicFrame>
        <p:nvGraphicFramePr>
          <p:cNvPr id="2" name="Table 1">
            <a:extLst>
              <a:ext uri="{FF2B5EF4-FFF2-40B4-BE49-F238E27FC236}">
                <a16:creationId xmlns:a16="http://schemas.microsoft.com/office/drawing/2014/main" id="{3B848672-9C2E-D24D-9CF5-362FF5FAC25B}"/>
              </a:ext>
            </a:extLst>
          </p:cNvPr>
          <p:cNvGraphicFramePr>
            <a:graphicFrameLocks noGrp="1"/>
          </p:cNvGraphicFramePr>
          <p:nvPr>
            <p:extLst>
              <p:ext uri="{D42A27DB-BD31-4B8C-83A1-F6EECF244321}">
                <p14:modId xmlns:p14="http://schemas.microsoft.com/office/powerpoint/2010/main" val="4143069576"/>
              </p:ext>
            </p:extLst>
          </p:nvPr>
        </p:nvGraphicFramePr>
        <p:xfrm>
          <a:off x="235131" y="726440"/>
          <a:ext cx="11691258" cy="6014720"/>
        </p:xfrm>
        <a:graphic>
          <a:graphicData uri="http://schemas.openxmlformats.org/drawingml/2006/table">
            <a:tbl>
              <a:tblPr firstRow="1" bandRow="1">
                <a:tableStyleId>{5C22544A-7EE6-4342-B048-85BDC9FD1C3A}</a:tableStyleId>
              </a:tblPr>
              <a:tblGrid>
                <a:gridCol w="545592">
                  <a:extLst>
                    <a:ext uri="{9D8B030D-6E8A-4147-A177-3AD203B41FA5}">
                      <a16:colId xmlns:a16="http://schemas.microsoft.com/office/drawing/2014/main" val="923490204"/>
                    </a:ext>
                  </a:extLst>
                </a:gridCol>
                <a:gridCol w="3053800">
                  <a:extLst>
                    <a:ext uri="{9D8B030D-6E8A-4147-A177-3AD203B41FA5}">
                      <a16:colId xmlns:a16="http://schemas.microsoft.com/office/drawing/2014/main" val="2623174413"/>
                    </a:ext>
                  </a:extLst>
                </a:gridCol>
                <a:gridCol w="8091866">
                  <a:extLst>
                    <a:ext uri="{9D8B030D-6E8A-4147-A177-3AD203B41FA5}">
                      <a16:colId xmlns:a16="http://schemas.microsoft.com/office/drawing/2014/main" val="1113881624"/>
                    </a:ext>
                  </a:extLst>
                </a:gridCol>
              </a:tblGrid>
              <a:tr h="352697">
                <a:tc>
                  <a:txBody>
                    <a:bodyPr/>
                    <a:lstStyle/>
                    <a:p>
                      <a:r>
                        <a:rPr lang="en-US" dirty="0"/>
                        <a:t>#</a:t>
                      </a:r>
                    </a:p>
                  </a:txBody>
                  <a:tcPr/>
                </a:tc>
                <a:tc>
                  <a:txBody>
                    <a:bodyPr/>
                    <a:lstStyle/>
                    <a:p>
                      <a:r>
                        <a:rPr lang="en-US" dirty="0"/>
                        <a:t>Phase</a:t>
                      </a:r>
                    </a:p>
                  </a:txBody>
                  <a:tcPr/>
                </a:tc>
                <a:tc>
                  <a:txBody>
                    <a:bodyPr/>
                    <a:lstStyle/>
                    <a:p>
                      <a:r>
                        <a:rPr lang="en-US" dirty="0"/>
                        <a:t>Assets</a:t>
                      </a:r>
                    </a:p>
                  </a:txBody>
                  <a:tcPr/>
                </a:tc>
                <a:extLst>
                  <a:ext uri="{0D108BD9-81ED-4DB2-BD59-A6C34878D82A}">
                    <a16:rowId xmlns:a16="http://schemas.microsoft.com/office/drawing/2014/main" val="2168939385"/>
                  </a:ext>
                </a:extLst>
              </a:tr>
              <a:tr h="370840">
                <a:tc>
                  <a:txBody>
                    <a:bodyPr/>
                    <a:lstStyle/>
                    <a:p>
                      <a:r>
                        <a:rPr lang="en-US" sz="1400" dirty="0"/>
                        <a:t>1</a:t>
                      </a:r>
                    </a:p>
                  </a:txBody>
                  <a:tcPr/>
                </a:tc>
                <a:tc>
                  <a:txBody>
                    <a:bodyPr/>
                    <a:lstStyle/>
                    <a:p>
                      <a:r>
                        <a:rPr lang="en-US" sz="1400" dirty="0"/>
                        <a:t>Detailed Scoping Workshop</a:t>
                      </a:r>
                    </a:p>
                  </a:txBody>
                  <a:tcPr/>
                </a:tc>
                <a:tc>
                  <a:txBody>
                    <a:bodyPr/>
                    <a:lstStyle/>
                    <a:p>
                      <a:r>
                        <a:rPr lang="en-US" sz="1400" dirty="0"/>
                        <a:t>Scoping Questionnaire</a:t>
                      </a:r>
                    </a:p>
                    <a:p>
                      <a:r>
                        <a:rPr lang="en-US" sz="1400" dirty="0"/>
                        <a:t>Template for Capturing Inputs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Reference Architecture with Tools (and their Applicability)</a:t>
                      </a:r>
                    </a:p>
                    <a:p>
                      <a:r>
                        <a:rPr lang="en-US" sz="1400" dirty="0"/>
                        <a:t>Target Infrastructure validation Checklist</a:t>
                      </a:r>
                    </a:p>
                    <a:p>
                      <a:r>
                        <a:rPr lang="en-US" sz="1400" dirty="0"/>
                        <a:t>Templates for MoM</a:t>
                      </a:r>
                    </a:p>
                  </a:txBody>
                  <a:tcPr/>
                </a:tc>
                <a:extLst>
                  <a:ext uri="{0D108BD9-81ED-4DB2-BD59-A6C34878D82A}">
                    <a16:rowId xmlns:a16="http://schemas.microsoft.com/office/drawing/2014/main" val="380143368"/>
                  </a:ext>
                </a:extLst>
              </a:tr>
              <a:tr h="370840">
                <a:tc>
                  <a:txBody>
                    <a:bodyPr/>
                    <a:lstStyle/>
                    <a:p>
                      <a:r>
                        <a:rPr lang="en-US" sz="1400" dirty="0"/>
                        <a:t>2</a:t>
                      </a:r>
                    </a:p>
                  </a:txBody>
                  <a:tcPr/>
                </a:tc>
                <a:tc>
                  <a:txBody>
                    <a:bodyPr/>
                    <a:lstStyle/>
                    <a:p>
                      <a:r>
                        <a:rPr lang="en-US" sz="1400" dirty="0"/>
                        <a:t>Project Kick Off</a:t>
                      </a:r>
                    </a:p>
                  </a:txBody>
                  <a:tcPr/>
                </a:tc>
                <a:tc>
                  <a:txBody>
                    <a:bodyPr/>
                    <a:lstStyle/>
                    <a:p>
                      <a:r>
                        <a:rPr lang="en-US" sz="1400" dirty="0"/>
                        <a:t>Reference Architecture</a:t>
                      </a:r>
                    </a:p>
                    <a:p>
                      <a:r>
                        <a:rPr lang="en-US" sz="1400" dirty="0"/>
                        <a:t>Pre-filled Template of Plan for 3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Infrastructure validation Checklist</a:t>
                      </a:r>
                    </a:p>
                  </a:txBody>
                  <a:tcPr/>
                </a:tc>
                <a:extLst>
                  <a:ext uri="{0D108BD9-81ED-4DB2-BD59-A6C34878D82A}">
                    <a16:rowId xmlns:a16="http://schemas.microsoft.com/office/drawing/2014/main" val="2151600271"/>
                  </a:ext>
                </a:extLst>
              </a:tr>
              <a:tr h="370840">
                <a:tc>
                  <a:txBody>
                    <a:bodyPr/>
                    <a:lstStyle/>
                    <a:p>
                      <a:r>
                        <a:rPr lang="en-US" sz="1400" dirty="0"/>
                        <a:t>3</a:t>
                      </a:r>
                    </a:p>
                  </a:txBody>
                  <a:tcPr/>
                </a:tc>
                <a:tc>
                  <a:txBody>
                    <a:bodyPr/>
                    <a:lstStyle/>
                    <a:p>
                      <a:r>
                        <a:rPr lang="en-US" sz="1400" dirty="0"/>
                        <a:t>Install and Config</a:t>
                      </a:r>
                    </a:p>
                  </a:txBody>
                  <a:tcPr/>
                </a:tc>
                <a:tc>
                  <a:txBody>
                    <a:bodyPr/>
                    <a:lstStyle/>
                    <a:p>
                      <a:r>
                        <a:rPr lang="en-US" sz="1400" dirty="0"/>
                        <a:t>Installation Guidelines and Cheat sheet</a:t>
                      </a:r>
                    </a:p>
                    <a:p>
                      <a:r>
                        <a:rPr lang="en-US" sz="1400" dirty="0"/>
                        <a:t>Template Project for ML Ops (with Data, Notebooks, Hands on Guidelines)</a:t>
                      </a:r>
                    </a:p>
                  </a:txBody>
                  <a:tcPr/>
                </a:tc>
                <a:extLst>
                  <a:ext uri="{0D108BD9-81ED-4DB2-BD59-A6C34878D82A}">
                    <a16:rowId xmlns:a16="http://schemas.microsoft.com/office/drawing/2014/main" val="343020068"/>
                  </a:ext>
                </a:extLst>
              </a:tr>
              <a:tr h="370840">
                <a:tc>
                  <a:txBody>
                    <a:bodyPr/>
                    <a:lstStyle/>
                    <a:p>
                      <a:r>
                        <a:rPr lang="en-US" sz="1400" dirty="0"/>
                        <a:t>4</a:t>
                      </a:r>
                    </a:p>
                  </a:txBody>
                  <a:tcPr/>
                </a:tc>
                <a:tc>
                  <a:txBody>
                    <a:bodyPr/>
                    <a:lstStyle/>
                    <a:p>
                      <a:r>
                        <a:rPr lang="en-US" sz="1400" dirty="0"/>
                        <a:t>Data Ingestion</a:t>
                      </a:r>
                    </a:p>
                  </a:txBody>
                  <a:tcPr/>
                </a:tc>
                <a:tc>
                  <a:txBody>
                    <a:bodyPr/>
                    <a:lstStyle/>
                    <a:p>
                      <a:r>
                        <a:rPr lang="en-US" sz="1400" dirty="0"/>
                        <a:t>Predefined Configuration</a:t>
                      </a:r>
                    </a:p>
                    <a:p>
                      <a:r>
                        <a:rPr lang="en-US" sz="1400" dirty="0"/>
                        <a:t>Predefined Governance Assets (??)</a:t>
                      </a:r>
                    </a:p>
                  </a:txBody>
                  <a:tcPr/>
                </a:tc>
                <a:extLst>
                  <a:ext uri="{0D108BD9-81ED-4DB2-BD59-A6C34878D82A}">
                    <a16:rowId xmlns:a16="http://schemas.microsoft.com/office/drawing/2014/main" val="2840529716"/>
                  </a:ext>
                </a:extLst>
              </a:tr>
              <a:tr h="370840">
                <a:tc>
                  <a:txBody>
                    <a:bodyPr/>
                    <a:lstStyle/>
                    <a:p>
                      <a:r>
                        <a:rPr lang="en-US" sz="1400" dirty="0"/>
                        <a:t>5</a:t>
                      </a:r>
                    </a:p>
                  </a:txBody>
                  <a:tcPr/>
                </a:tc>
                <a:tc>
                  <a:txBody>
                    <a:bodyPr/>
                    <a:lstStyle/>
                    <a:p>
                      <a:r>
                        <a:rPr lang="en-US" sz="1400" dirty="0"/>
                        <a:t>Model Development</a:t>
                      </a:r>
                    </a:p>
                  </a:txBody>
                  <a:tcPr/>
                </a:tc>
                <a:tc>
                  <a:txBody>
                    <a:bodyPr/>
                    <a:lstStyle/>
                    <a:p>
                      <a:r>
                        <a:rPr lang="en-US" sz="1400" dirty="0"/>
                        <a:t>Notebooks, Auto AI Template, SPSS Template Flows</a:t>
                      </a:r>
                    </a:p>
                  </a:txBody>
                  <a:tcPr/>
                </a:tc>
                <a:extLst>
                  <a:ext uri="{0D108BD9-81ED-4DB2-BD59-A6C34878D82A}">
                    <a16:rowId xmlns:a16="http://schemas.microsoft.com/office/drawing/2014/main" val="1634822129"/>
                  </a:ext>
                </a:extLst>
              </a:tr>
              <a:tr h="370840">
                <a:tc>
                  <a:txBody>
                    <a:bodyPr/>
                    <a:lstStyle/>
                    <a:p>
                      <a:r>
                        <a:rPr lang="en-US" sz="1400" dirty="0"/>
                        <a:t>6</a:t>
                      </a:r>
                    </a:p>
                  </a:txBody>
                  <a:tcPr/>
                </a:tc>
                <a:tc>
                  <a:txBody>
                    <a:bodyPr/>
                    <a:lstStyle/>
                    <a:p>
                      <a:r>
                        <a:rPr lang="en-US" sz="1400" dirty="0"/>
                        <a:t>Model Deployment and Prediction</a:t>
                      </a:r>
                    </a:p>
                  </a:txBody>
                  <a:tcPr/>
                </a:tc>
                <a:tc>
                  <a:txBody>
                    <a:bodyPr/>
                    <a:lstStyle/>
                    <a:p>
                      <a:r>
                        <a:rPr lang="en-US" sz="1400" dirty="0"/>
                        <a:t>Guidelines and Sample Code for Deployment</a:t>
                      </a:r>
                    </a:p>
                    <a:p>
                      <a:r>
                        <a:rPr lang="en-US" sz="1400" dirty="0"/>
                        <a:t>Stub Programs for Predictions</a:t>
                      </a:r>
                    </a:p>
                  </a:txBody>
                  <a:tcPr/>
                </a:tc>
                <a:extLst>
                  <a:ext uri="{0D108BD9-81ED-4DB2-BD59-A6C34878D82A}">
                    <a16:rowId xmlns:a16="http://schemas.microsoft.com/office/drawing/2014/main" val="2752745975"/>
                  </a:ext>
                </a:extLst>
              </a:tr>
              <a:tr h="370840">
                <a:tc>
                  <a:txBody>
                    <a:bodyPr/>
                    <a:lstStyle/>
                    <a:p>
                      <a:r>
                        <a:rPr lang="en-US" sz="1400" dirty="0"/>
                        <a:t>7</a:t>
                      </a:r>
                    </a:p>
                  </a:txBody>
                  <a:tcPr/>
                </a:tc>
                <a:tc>
                  <a:txBody>
                    <a:bodyPr/>
                    <a:lstStyle/>
                    <a:p>
                      <a:r>
                        <a:rPr lang="en-US" sz="1400" dirty="0"/>
                        <a:t>Model Monitoring</a:t>
                      </a:r>
                    </a:p>
                  </a:txBody>
                  <a:tcPr/>
                </a:tc>
                <a:tc>
                  <a:txBody>
                    <a:bodyPr/>
                    <a:lstStyle/>
                    <a:p>
                      <a:r>
                        <a:rPr lang="en-US" sz="1400" dirty="0"/>
                        <a:t>Monitoring Configuration Script and Guidelines</a:t>
                      </a:r>
                    </a:p>
                  </a:txBody>
                  <a:tcPr/>
                </a:tc>
                <a:extLst>
                  <a:ext uri="{0D108BD9-81ED-4DB2-BD59-A6C34878D82A}">
                    <a16:rowId xmlns:a16="http://schemas.microsoft.com/office/drawing/2014/main" val="784528423"/>
                  </a:ext>
                </a:extLst>
              </a:tr>
              <a:tr h="370840">
                <a:tc>
                  <a:txBody>
                    <a:bodyPr/>
                    <a:lstStyle/>
                    <a:p>
                      <a:r>
                        <a:rPr lang="en-US" sz="1400" dirty="0"/>
                        <a:t>8</a:t>
                      </a:r>
                    </a:p>
                  </a:txBody>
                  <a:tcPr/>
                </a:tc>
                <a:tc>
                  <a:txBody>
                    <a:bodyPr/>
                    <a:lstStyle/>
                    <a:p>
                      <a:r>
                        <a:rPr lang="en-US" sz="1400" dirty="0" err="1"/>
                        <a:t>Productionization</a:t>
                      </a:r>
                      <a:r>
                        <a:rPr lang="en-US" sz="1400" dirty="0"/>
                        <a:t> Strategies</a:t>
                      </a:r>
                    </a:p>
                  </a:txBody>
                  <a:tcPr/>
                </a:tc>
                <a:tc>
                  <a:txBody>
                    <a:bodyPr/>
                    <a:lstStyle/>
                    <a:p>
                      <a:r>
                        <a:rPr lang="en-US" sz="1400" dirty="0"/>
                        <a:t>Template Deck</a:t>
                      </a:r>
                    </a:p>
                    <a:p>
                      <a:r>
                        <a:rPr lang="en-US" sz="1400" dirty="0"/>
                        <a:t>Checklists</a:t>
                      </a:r>
                    </a:p>
                    <a:p>
                      <a:r>
                        <a:rPr lang="en-US" sz="1400" dirty="0"/>
                        <a:t>Sample Enablement Plan, Team Structure, Security Practices</a:t>
                      </a:r>
                    </a:p>
                  </a:txBody>
                  <a:tcPr/>
                </a:tc>
                <a:extLst>
                  <a:ext uri="{0D108BD9-81ED-4DB2-BD59-A6C34878D82A}">
                    <a16:rowId xmlns:a16="http://schemas.microsoft.com/office/drawing/2014/main" val="4265305718"/>
                  </a:ext>
                </a:extLst>
              </a:tr>
              <a:tr h="370840">
                <a:tc>
                  <a:txBody>
                    <a:bodyPr/>
                    <a:lstStyle/>
                    <a:p>
                      <a:r>
                        <a:rPr lang="en-US" sz="1400" dirty="0"/>
                        <a:t>9</a:t>
                      </a:r>
                    </a:p>
                  </a:txBody>
                  <a:tcPr/>
                </a:tc>
                <a:tc>
                  <a:txBody>
                    <a:bodyPr/>
                    <a:lstStyle/>
                    <a:p>
                      <a:r>
                        <a:rPr lang="en-US" sz="1400" dirty="0" err="1"/>
                        <a:t>Productionization</a:t>
                      </a:r>
                      <a:endParaRPr lang="en-US" sz="1400" dirty="0"/>
                    </a:p>
                  </a:txBody>
                  <a:tcPr/>
                </a:tc>
                <a:tc>
                  <a:txBody>
                    <a:bodyPr/>
                    <a:lstStyle/>
                    <a:p>
                      <a:r>
                        <a:rPr lang="en-US" sz="1400" dirty="0"/>
                        <a:t>Automation Template Projects</a:t>
                      </a:r>
                    </a:p>
                    <a:p>
                      <a:r>
                        <a:rPr lang="en-US" sz="1400" dirty="0"/>
                        <a:t>Best Practices and Guidelines checklist for </a:t>
                      </a:r>
                      <a:r>
                        <a:rPr lang="en-US" sz="1400" dirty="0" err="1"/>
                        <a:t>Productionization</a:t>
                      </a:r>
                      <a:endParaRPr lang="en-US" sz="1400" dirty="0"/>
                    </a:p>
                    <a:p>
                      <a:r>
                        <a:rPr lang="en-US" sz="1400" dirty="0"/>
                        <a:t>Sample End to End Process Template</a:t>
                      </a:r>
                    </a:p>
                  </a:txBody>
                  <a:tcPr/>
                </a:tc>
                <a:extLst>
                  <a:ext uri="{0D108BD9-81ED-4DB2-BD59-A6C34878D82A}">
                    <a16:rowId xmlns:a16="http://schemas.microsoft.com/office/drawing/2014/main" val="1306091447"/>
                  </a:ext>
                </a:extLst>
              </a:tr>
            </a:tbl>
          </a:graphicData>
        </a:graphic>
      </p:graphicFrame>
    </p:spTree>
    <p:extLst>
      <p:ext uri="{BB962C8B-B14F-4D97-AF65-F5344CB8AC3E}">
        <p14:creationId xmlns:p14="http://schemas.microsoft.com/office/powerpoint/2010/main" val="195487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
            <a:extLst>
              <a:ext uri="{FF2B5EF4-FFF2-40B4-BE49-F238E27FC236}">
                <a16:creationId xmlns:a16="http://schemas.microsoft.com/office/drawing/2014/main" id="{A9702954-6D24-4586-8841-41ED821FEA65}"/>
              </a:ext>
            </a:extLst>
          </p:cNvPr>
          <p:cNvSpPr txBox="1">
            <a:spLocks/>
          </p:cNvSpPr>
          <p:nvPr/>
        </p:nvSpPr>
        <p:spPr>
          <a:xfrm>
            <a:off x="484095" y="241485"/>
            <a:ext cx="4620013" cy="42717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1pPr>
            <a:lvl2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2pPr>
            <a:lvl3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3pPr>
            <a:lvl4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4pPr>
            <a:lvl5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5pPr>
            <a:lvl6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6pPr>
            <a:lvl7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7pPr>
            <a:lvl8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8pPr>
            <a:lvl9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9pPr>
          </a:lstStyle>
          <a:p>
            <a:pPr hangingPunct="1"/>
            <a:r>
              <a:rPr lang="en-US" sz="2267" dirty="0"/>
              <a:t>ML Ops</a:t>
            </a:r>
          </a:p>
        </p:txBody>
      </p:sp>
      <p:sp>
        <p:nvSpPr>
          <p:cNvPr id="46" name="Shape 1413">
            <a:extLst>
              <a:ext uri="{FF2B5EF4-FFF2-40B4-BE49-F238E27FC236}">
                <a16:creationId xmlns:a16="http://schemas.microsoft.com/office/drawing/2014/main" id="{7DCCCDD2-F6DB-4DB7-A131-75F77EAE4354}"/>
              </a:ext>
            </a:extLst>
          </p:cNvPr>
          <p:cNvSpPr txBox="1">
            <a:spLocks/>
          </p:cNvSpPr>
          <p:nvPr/>
        </p:nvSpPr>
        <p:spPr>
          <a:xfrm>
            <a:off x="3095898" y="1591160"/>
            <a:ext cx="7927274" cy="4571897"/>
          </a:xfrm>
          <a:prstGeom prst="rect">
            <a:avLst/>
          </a:prstGeom>
        </p:spPr>
        <p:txBody>
          <a:bodyPr>
            <a:normAutofit lnSpcReduction="10000"/>
          </a:bodyPr>
          <a:lstStyle>
            <a:lvl1pPr marL="144824" marR="0" indent="-144824"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1pPr>
            <a:lvl2pPr marL="464234" marR="0" indent="-247987"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2pPr>
            <a:lvl3pPr marL="714206" marR="0" indent="-142838"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3pPr>
            <a:lvl4pPr marL="999887"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4pPr>
            <a:lvl5pPr marL="1285568"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5pPr>
            <a:lvl6pPr marL="2423099"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6pPr>
            <a:lvl7pPr marL="2880288"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7pPr>
            <a:lvl8pPr marL="3337475"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8pPr>
            <a:lvl9pPr marL="3794664"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9pPr>
          </a:lstStyle>
          <a:p>
            <a:pPr defTabSz="530337">
              <a:spcBef>
                <a:spcPts val="533"/>
              </a:spcBef>
              <a:defRPr sz="1392">
                <a:solidFill>
                  <a:srgbClr val="DB2780"/>
                </a:solidFill>
                <a:latin typeface="Arial"/>
                <a:ea typeface="Arial"/>
                <a:cs typeface="Arial"/>
                <a:sym typeface="Arial"/>
              </a:defRPr>
            </a:pPr>
            <a:r>
              <a:rPr lang="en-US" sz="1867" dirty="0">
                <a:solidFill>
                  <a:srgbClr val="0070C0"/>
                </a:solidFill>
                <a:latin typeface="IBM Plex Sans" charset="0"/>
                <a:ea typeface="IBM Plex Sans" charset="0"/>
                <a:cs typeface="IBM Plex Sans" charset="0"/>
              </a:rPr>
              <a:t>Project Manager</a:t>
            </a:r>
          </a:p>
          <a:p>
            <a:pPr marL="0" indent="0" defTabSz="530337">
              <a:spcBef>
                <a:spcPts val="533"/>
              </a:spcBef>
              <a:buNone/>
              <a:defRPr sz="1044">
                <a:solidFill>
                  <a:srgbClr val="5A5A5A"/>
                </a:solidFill>
                <a:latin typeface="Arial"/>
                <a:ea typeface="Arial"/>
                <a:cs typeface="Arial"/>
                <a:sym typeface="Arial"/>
              </a:defRPr>
            </a:pPr>
            <a:r>
              <a:rPr lang="en-US" sz="1400" dirty="0">
                <a:solidFill>
                  <a:srgbClr val="5A5A5A"/>
                </a:solidFill>
                <a:latin typeface="IBM Plex Sans" charset="0"/>
                <a:ea typeface="IBM Plex Sans" charset="0"/>
                <a:cs typeface="IBM Plex Sans" charset="0"/>
              </a:rPr>
              <a:t>Provides overall management of IBM resources and IBM logistics surrounding delivering the solution. Provides a point of escalation and ensures any concerns are resolved effectively.</a:t>
            </a:r>
            <a:br>
              <a:rPr lang="en-US" sz="1400" dirty="0">
                <a:solidFill>
                  <a:srgbClr val="5A5A5A"/>
                </a:solidFill>
                <a:latin typeface="IBM Plex Sans" charset="0"/>
                <a:ea typeface="IBM Plex Sans" charset="0"/>
                <a:cs typeface="IBM Plex Sans" charset="0"/>
              </a:rPr>
            </a:br>
            <a:endParaRPr lang="en-US" sz="1400" dirty="0">
              <a:solidFill>
                <a:srgbClr val="5A5A5A"/>
              </a:solidFill>
              <a:latin typeface="IBM Plex Sans" charset="0"/>
              <a:ea typeface="IBM Plex Sans" charset="0"/>
              <a:cs typeface="IBM Plex Sans" charset="0"/>
            </a:endParaRPr>
          </a:p>
          <a:p>
            <a:pPr defTabSz="530337">
              <a:lnSpc>
                <a:spcPct val="90000"/>
              </a:lnSpc>
              <a:spcBef>
                <a:spcPts val="533"/>
              </a:spcBef>
              <a:defRPr sz="1300">
                <a:solidFill>
                  <a:srgbClr val="DB2780"/>
                </a:solidFill>
                <a:latin typeface="Arial"/>
                <a:ea typeface="Arial"/>
                <a:cs typeface="Arial"/>
                <a:sym typeface="Arial"/>
              </a:defRPr>
            </a:pPr>
            <a:r>
              <a:rPr lang="en-US" sz="1867" dirty="0">
                <a:solidFill>
                  <a:srgbClr val="0070C0"/>
                </a:solidFill>
                <a:latin typeface="IBM Plex Sans" charset="0"/>
                <a:ea typeface="IBM Plex Sans" charset="0"/>
                <a:cs typeface="IBM Plex Sans" charset="0"/>
              </a:rPr>
              <a:t>Cloud Pak for Data AI Solution Architect</a:t>
            </a:r>
          </a:p>
          <a:p>
            <a:pPr marL="0" indent="0" defTabSz="530337">
              <a:lnSpc>
                <a:spcPct val="90000"/>
              </a:lnSpc>
              <a:spcBef>
                <a:spcPts val="533"/>
              </a:spcBef>
              <a:buNone/>
              <a:defRPr sz="1000">
                <a:solidFill>
                  <a:srgbClr val="5A5A5A"/>
                </a:solidFill>
                <a:latin typeface="Arial"/>
                <a:ea typeface="Arial"/>
                <a:cs typeface="Arial"/>
                <a:sym typeface="Arial"/>
              </a:defRPr>
            </a:pPr>
            <a:r>
              <a:rPr lang="en-US" sz="1400" dirty="0">
                <a:solidFill>
                  <a:srgbClr val="5A5A5A"/>
                </a:solidFill>
                <a:latin typeface="IBM Plex Sans" charset="0"/>
                <a:ea typeface="IBM Plex Sans" charset="0"/>
                <a:cs typeface="IBM Plex Sans" charset="0"/>
              </a:rPr>
              <a:t>Cloud Pak for Data AI solution expert, defines solution strategy and project needs for the engagement to meet business goals. Translates business goals and client’s business needs into functional and non-functional solution requirements.</a:t>
            </a:r>
          </a:p>
          <a:p>
            <a:pPr marL="0" indent="0" defTabSz="530337">
              <a:lnSpc>
                <a:spcPct val="90000"/>
              </a:lnSpc>
              <a:spcBef>
                <a:spcPts val="533"/>
              </a:spcBef>
              <a:buNone/>
              <a:defRPr sz="1000">
                <a:solidFill>
                  <a:srgbClr val="5A5A5A"/>
                </a:solidFill>
                <a:latin typeface="Arial"/>
                <a:ea typeface="Arial"/>
                <a:cs typeface="Arial"/>
                <a:sym typeface="Arial"/>
              </a:defRPr>
            </a:pPr>
            <a:endParaRPr lang="en-US" sz="1400" dirty="0">
              <a:solidFill>
                <a:srgbClr val="5A5A5A"/>
              </a:solidFill>
              <a:latin typeface="IBM Plex Sans" charset="0"/>
              <a:ea typeface="IBM Plex Sans" charset="0"/>
              <a:cs typeface="IBM Plex Sans" charset="0"/>
            </a:endParaRPr>
          </a:p>
          <a:p>
            <a:pPr defTabSz="530337">
              <a:spcBef>
                <a:spcPts val="1600"/>
              </a:spcBef>
              <a:defRPr sz="1392">
                <a:solidFill>
                  <a:srgbClr val="DB2780"/>
                </a:solidFill>
                <a:latin typeface="Arial"/>
                <a:ea typeface="Arial"/>
                <a:cs typeface="Arial"/>
                <a:sym typeface="Arial"/>
              </a:defRPr>
            </a:pPr>
            <a:r>
              <a:rPr lang="en-US" sz="1867" dirty="0">
                <a:solidFill>
                  <a:srgbClr val="0070C0"/>
                </a:solidFill>
                <a:latin typeface="IBM Plex Sans" charset="0"/>
                <a:ea typeface="IBM Plex Sans" charset="0"/>
                <a:cs typeface="IBM Plex Sans" charset="0"/>
              </a:rPr>
              <a:t>Data Scientist</a:t>
            </a:r>
          </a:p>
          <a:p>
            <a:pPr marL="0" indent="0" defTabSz="530337">
              <a:spcBef>
                <a:spcPts val="1600"/>
              </a:spcBef>
              <a:buNone/>
              <a:defRPr sz="1392">
                <a:solidFill>
                  <a:srgbClr val="DB2780"/>
                </a:solidFill>
                <a:latin typeface="Arial"/>
                <a:ea typeface="Arial"/>
                <a:cs typeface="Arial"/>
                <a:sym typeface="Arial"/>
              </a:defRPr>
            </a:pPr>
            <a:r>
              <a:rPr lang="en-US" sz="1400" dirty="0">
                <a:solidFill>
                  <a:srgbClr val="5A5A5A"/>
                </a:solidFill>
                <a:latin typeface="IBM Plex Sans" charset="0"/>
                <a:ea typeface="IBM Plex Sans" charset="0"/>
                <a:cs typeface="IBM Plex Sans" charset="0"/>
              </a:rPr>
              <a:t>Deploys and configures User Interface Application(s), Orchestration Application(s), Watson APIs, and any relevant supporting IBM Cloud Services. Responsible for leading all test and refinement efforts as they relate to this portion of the solution.</a:t>
            </a:r>
          </a:p>
          <a:p>
            <a:pPr marL="0" indent="0" defTabSz="530337">
              <a:lnSpc>
                <a:spcPct val="90000"/>
              </a:lnSpc>
              <a:spcBef>
                <a:spcPts val="533"/>
              </a:spcBef>
              <a:buNone/>
              <a:defRPr sz="1000">
                <a:solidFill>
                  <a:srgbClr val="5A5A5A"/>
                </a:solidFill>
                <a:latin typeface="Arial"/>
                <a:ea typeface="Arial"/>
                <a:cs typeface="Arial"/>
                <a:sym typeface="Arial"/>
              </a:defRPr>
            </a:pPr>
            <a:endParaRPr lang="en-US" sz="1400" dirty="0">
              <a:solidFill>
                <a:srgbClr val="5A5A5A"/>
              </a:solidFill>
              <a:latin typeface="IBM Plex Sans" charset="0"/>
              <a:ea typeface="IBM Plex Sans" charset="0"/>
              <a:cs typeface="IBM Plex Sans" charset="0"/>
            </a:endParaRPr>
          </a:p>
          <a:p>
            <a:pPr defTabSz="530337">
              <a:lnSpc>
                <a:spcPct val="90000"/>
              </a:lnSpc>
              <a:spcBef>
                <a:spcPts val="533"/>
              </a:spcBef>
              <a:defRPr sz="1300">
                <a:solidFill>
                  <a:srgbClr val="DB2780"/>
                </a:solidFill>
                <a:latin typeface="Arial"/>
                <a:ea typeface="Arial"/>
                <a:cs typeface="Arial"/>
                <a:sym typeface="Arial"/>
              </a:defRPr>
            </a:pPr>
            <a:r>
              <a:rPr lang="en-US" sz="1867" dirty="0">
                <a:solidFill>
                  <a:srgbClr val="0070C0"/>
                </a:solidFill>
                <a:latin typeface="IBM Plex Sans" charset="0"/>
                <a:ea typeface="IBM Plex Sans" charset="0"/>
                <a:cs typeface="IBM Plex Sans" charset="0"/>
              </a:rPr>
              <a:t>Cloud Pak for Data AI Data Engineer</a:t>
            </a:r>
          </a:p>
          <a:p>
            <a:pPr defTabSz="530337">
              <a:lnSpc>
                <a:spcPct val="90000"/>
              </a:lnSpc>
              <a:spcBef>
                <a:spcPts val="533"/>
              </a:spcBef>
              <a:defRPr sz="1300">
                <a:solidFill>
                  <a:srgbClr val="DB2780"/>
                </a:solidFill>
                <a:latin typeface="Arial"/>
                <a:ea typeface="Arial"/>
                <a:cs typeface="Arial"/>
                <a:sym typeface="Arial"/>
              </a:defRPr>
            </a:pPr>
            <a:endParaRPr lang="en-US" sz="1867" dirty="0">
              <a:solidFill>
                <a:srgbClr val="0070C0"/>
              </a:solidFill>
              <a:latin typeface="IBM Plex Sans" charset="0"/>
              <a:ea typeface="IBM Plex Sans" charset="0"/>
              <a:cs typeface="IBM Plex Sans" charset="0"/>
            </a:endParaRPr>
          </a:p>
          <a:p>
            <a:pPr marL="0" indent="0" defTabSz="530337">
              <a:lnSpc>
                <a:spcPct val="90000"/>
              </a:lnSpc>
              <a:spcBef>
                <a:spcPts val="533"/>
              </a:spcBef>
              <a:buNone/>
              <a:defRPr sz="1000">
                <a:solidFill>
                  <a:srgbClr val="5A5A5A"/>
                </a:solidFill>
                <a:latin typeface="Arial"/>
                <a:ea typeface="Arial"/>
                <a:cs typeface="Arial"/>
                <a:sym typeface="Arial"/>
              </a:defRPr>
            </a:pPr>
            <a:r>
              <a:rPr lang="en-US" sz="1400" dirty="0">
                <a:solidFill>
                  <a:srgbClr val="5A5A5A"/>
                </a:solidFill>
                <a:latin typeface="IBM Plex Sans" charset="0"/>
                <a:ea typeface="IBM Plex Sans" charset="0"/>
                <a:cs typeface="IBM Plex Sans" charset="0"/>
              </a:rPr>
              <a:t>Cloud Pak for Data Engineer helps in implementation of the Strategies and though processes defined by  Solution Architect and Data Scientist</a:t>
            </a:r>
          </a:p>
        </p:txBody>
      </p:sp>
      <p:sp>
        <p:nvSpPr>
          <p:cNvPr id="57" name="Shape 1412">
            <a:extLst>
              <a:ext uri="{FF2B5EF4-FFF2-40B4-BE49-F238E27FC236}">
                <a16:creationId xmlns:a16="http://schemas.microsoft.com/office/drawing/2014/main" id="{9A413C73-A451-453C-83DD-A33865A70DDC}"/>
              </a:ext>
            </a:extLst>
          </p:cNvPr>
          <p:cNvSpPr txBox="1">
            <a:spLocks/>
          </p:cNvSpPr>
          <p:nvPr/>
        </p:nvSpPr>
        <p:spPr>
          <a:xfrm>
            <a:off x="304799" y="1480702"/>
            <a:ext cx="3512620" cy="5791209"/>
          </a:xfrm>
          <a:prstGeom prst="rect">
            <a:avLst/>
          </a:prstGeom>
        </p:spPr>
        <p:txBody>
          <a:bodyPr/>
          <a:lstStyle>
            <a:lvl1pPr marL="0" marR="0" indent="0" algn="l" defTabSz="397763" rtl="0" latinLnBrk="0">
              <a:lnSpc>
                <a:spcPct val="100000"/>
              </a:lnSpc>
              <a:spcBef>
                <a:spcPts val="0"/>
              </a:spcBef>
              <a:spcAft>
                <a:spcPts val="0"/>
              </a:spcAft>
              <a:buClrTx/>
              <a:buSzTx/>
              <a:buFontTx/>
              <a:buNone/>
              <a:tabLst/>
              <a:defRPr sz="1700" b="1" i="0" u="none" strike="noStrike" cap="none" spc="0" baseline="0">
                <a:ln>
                  <a:noFill/>
                </a:ln>
                <a:solidFill>
                  <a:srgbClr val="535353"/>
                </a:solidFill>
                <a:uFillTx/>
                <a:latin typeface="Arial"/>
                <a:ea typeface="Arial"/>
                <a:cs typeface="Arial"/>
                <a:sym typeface="Arial"/>
              </a:defRPr>
            </a:lvl1pPr>
            <a:lvl2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2pPr>
            <a:lvl3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3pPr>
            <a:lvl4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4pPr>
            <a:lvl5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5pPr>
            <a:lvl6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6pPr>
            <a:lvl7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7pPr>
            <a:lvl8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8pPr>
            <a:lvl9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9pPr>
          </a:lstStyle>
          <a:p>
            <a:pPr hangingPunct="1"/>
            <a:r>
              <a:rPr lang="en-US" sz="2267">
                <a:latin typeface="IBM Plex Sans" charset="0"/>
                <a:ea typeface="IBM Plex Sans" charset="0"/>
                <a:cs typeface="IBM Plex Sans" charset="0"/>
              </a:rPr>
              <a:t>IBM Roles</a:t>
            </a:r>
            <a:endParaRPr lang="en-US" sz="2267" dirty="0">
              <a:latin typeface="IBM Plex Sans" charset="0"/>
              <a:ea typeface="IBM Plex Sans" charset="0"/>
              <a:cs typeface="IBM Plex Sans" charset="0"/>
            </a:endParaRPr>
          </a:p>
        </p:txBody>
      </p:sp>
    </p:spTree>
    <p:extLst>
      <p:ext uri="{BB962C8B-B14F-4D97-AF65-F5344CB8AC3E}">
        <p14:creationId xmlns:p14="http://schemas.microsoft.com/office/powerpoint/2010/main" val="42241636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
            <a:extLst>
              <a:ext uri="{FF2B5EF4-FFF2-40B4-BE49-F238E27FC236}">
                <a16:creationId xmlns:a16="http://schemas.microsoft.com/office/drawing/2014/main" id="{A9702954-6D24-4586-8841-41ED821FEA65}"/>
              </a:ext>
            </a:extLst>
          </p:cNvPr>
          <p:cNvSpPr txBox="1">
            <a:spLocks/>
          </p:cNvSpPr>
          <p:nvPr/>
        </p:nvSpPr>
        <p:spPr>
          <a:xfrm>
            <a:off x="484095" y="241485"/>
            <a:ext cx="4620013" cy="42717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1pPr>
            <a:lvl2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2pPr>
            <a:lvl3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3pPr>
            <a:lvl4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4pPr>
            <a:lvl5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5pPr>
            <a:lvl6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6pPr>
            <a:lvl7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7pPr>
            <a:lvl8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8pPr>
            <a:lvl9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9pPr>
          </a:lstStyle>
          <a:p>
            <a:pPr hangingPunct="1"/>
            <a:r>
              <a:rPr lang="en-US" sz="2267" dirty="0"/>
              <a:t>ML Ops</a:t>
            </a:r>
          </a:p>
        </p:txBody>
      </p:sp>
      <p:sp>
        <p:nvSpPr>
          <p:cNvPr id="5" name="Shape 1416">
            <a:extLst>
              <a:ext uri="{FF2B5EF4-FFF2-40B4-BE49-F238E27FC236}">
                <a16:creationId xmlns:a16="http://schemas.microsoft.com/office/drawing/2014/main" id="{E050FDC9-32FE-4A82-9376-5B84AAB23FEC}"/>
              </a:ext>
            </a:extLst>
          </p:cNvPr>
          <p:cNvSpPr txBox="1">
            <a:spLocks/>
          </p:cNvSpPr>
          <p:nvPr/>
        </p:nvSpPr>
        <p:spPr>
          <a:xfrm>
            <a:off x="213722" y="1066797"/>
            <a:ext cx="5669284" cy="5791203"/>
          </a:xfrm>
          <a:prstGeom prst="rect">
            <a:avLst/>
          </a:prstGeom>
        </p:spPr>
        <p:txBody>
          <a:bodyPr/>
          <a:lstStyle>
            <a:lvl1pPr marL="0" marR="0" indent="0" algn="l" defTabSz="397763" rtl="0" latinLnBrk="0">
              <a:lnSpc>
                <a:spcPct val="100000"/>
              </a:lnSpc>
              <a:spcBef>
                <a:spcPts val="0"/>
              </a:spcBef>
              <a:spcAft>
                <a:spcPts val="0"/>
              </a:spcAft>
              <a:buClrTx/>
              <a:buSzTx/>
              <a:buFontTx/>
              <a:buNone/>
              <a:tabLst/>
              <a:defRPr sz="1700" b="1" i="0" u="none" strike="noStrike" cap="none" spc="0" baseline="0">
                <a:ln>
                  <a:noFill/>
                </a:ln>
                <a:solidFill>
                  <a:srgbClr val="535353"/>
                </a:solidFill>
                <a:uFillTx/>
                <a:latin typeface="Arial"/>
                <a:ea typeface="Arial"/>
                <a:cs typeface="Arial"/>
                <a:sym typeface="Arial"/>
              </a:defRPr>
            </a:lvl1pPr>
            <a:lvl2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2pPr>
            <a:lvl3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3pPr>
            <a:lvl4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4pPr>
            <a:lvl5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5pPr>
            <a:lvl6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6pPr>
            <a:lvl7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7pPr>
            <a:lvl8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8pPr>
            <a:lvl9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9pPr>
          </a:lstStyle>
          <a:p>
            <a:pPr hangingPunct="1"/>
            <a:r>
              <a:rPr lang="en-US" sz="2267">
                <a:latin typeface="IBM Plex Sans" charset="0"/>
                <a:ea typeface="IBM Plex Sans" charset="0"/>
                <a:cs typeface="IBM Plex Sans" charset="0"/>
              </a:rPr>
              <a:t>Your Participants</a:t>
            </a:r>
            <a:endParaRPr lang="en-US" sz="2267" dirty="0">
              <a:latin typeface="IBM Plex Sans" charset="0"/>
              <a:ea typeface="IBM Plex Sans" charset="0"/>
              <a:cs typeface="IBM Plex Sans" charset="0"/>
            </a:endParaRPr>
          </a:p>
        </p:txBody>
      </p:sp>
      <p:sp>
        <p:nvSpPr>
          <p:cNvPr id="6" name="Project Manager…">
            <a:extLst>
              <a:ext uri="{FF2B5EF4-FFF2-40B4-BE49-F238E27FC236}">
                <a16:creationId xmlns:a16="http://schemas.microsoft.com/office/drawing/2014/main" id="{4AF6B0AD-6574-4296-B444-A0E25A8BD3FC}"/>
              </a:ext>
            </a:extLst>
          </p:cNvPr>
          <p:cNvSpPr txBox="1">
            <a:spLocks/>
          </p:cNvSpPr>
          <p:nvPr/>
        </p:nvSpPr>
        <p:spPr>
          <a:xfrm>
            <a:off x="4440377" y="901564"/>
            <a:ext cx="7249443" cy="6121669"/>
          </a:xfrm>
          <a:prstGeom prst="rect">
            <a:avLst/>
          </a:prstGeom>
        </p:spPr>
        <p:txBody>
          <a:bodyPr>
            <a:noAutofit/>
          </a:bodyPr>
          <a:lstStyle>
            <a:lvl1pPr marL="144824" marR="0" indent="-144824"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1pPr>
            <a:lvl2pPr marL="464234" marR="0" indent="-247987"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2pPr>
            <a:lvl3pPr marL="714206" marR="0" indent="-142838"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3pPr>
            <a:lvl4pPr marL="999887"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4pPr>
            <a:lvl5pPr marL="1285568"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5pPr>
            <a:lvl6pPr marL="2423099"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6pPr>
            <a:lvl7pPr marL="2880288"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7pPr>
            <a:lvl8pPr marL="3337475"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8pPr>
            <a:lvl9pPr marL="3794664"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9pPr>
          </a:lstStyle>
          <a:p>
            <a:pPr defTabSz="530337">
              <a:spcBef>
                <a:spcPts val="533"/>
              </a:spcBef>
              <a:defRPr sz="1392">
                <a:solidFill>
                  <a:srgbClr val="DB2780"/>
                </a:solidFill>
                <a:latin typeface="Arial"/>
                <a:ea typeface="Arial"/>
                <a:cs typeface="Arial"/>
                <a:sym typeface="Arial"/>
              </a:defRPr>
            </a:pPr>
            <a:r>
              <a:rPr lang="en-US" sz="1856" dirty="0">
                <a:solidFill>
                  <a:srgbClr val="0070C0"/>
                </a:solidFill>
                <a:latin typeface="IBM Plex Sans" charset="0"/>
                <a:ea typeface="IBM Plex Sans" charset="0"/>
                <a:cs typeface="IBM Plex Sans" charset="0"/>
              </a:rPr>
              <a:t>Project Manager</a:t>
            </a:r>
          </a:p>
          <a:p>
            <a:pPr marL="0" indent="0" defTabSz="530337">
              <a:spcBef>
                <a:spcPts val="533"/>
              </a:spcBef>
              <a:buNone/>
              <a:defRPr sz="1044">
                <a:solidFill>
                  <a:srgbClr val="5A5A5A"/>
                </a:solidFill>
                <a:latin typeface="Arial"/>
                <a:ea typeface="Arial"/>
                <a:cs typeface="Arial"/>
                <a:sym typeface="Arial"/>
              </a:defRPr>
            </a:pPr>
            <a:r>
              <a:rPr lang="en-US" sz="1392" dirty="0">
                <a:solidFill>
                  <a:srgbClr val="5A5A5A"/>
                </a:solidFill>
                <a:latin typeface="IBM Plex Sans" charset="0"/>
                <a:ea typeface="IBM Plex Sans" charset="0"/>
                <a:cs typeface="IBM Plex Sans" charset="0"/>
              </a:rPr>
              <a:t>Provides overall management of IBM resources and IBM logistics surrounding delivering the solution. Provides a point of escalation and ensures any concerns are resolved effectively.</a:t>
            </a:r>
          </a:p>
          <a:p>
            <a:pPr defTabSz="530337">
              <a:spcBef>
                <a:spcPts val="533"/>
              </a:spcBef>
              <a:defRPr sz="1044">
                <a:solidFill>
                  <a:srgbClr val="323232"/>
                </a:solidFill>
                <a:latin typeface="Arial"/>
                <a:ea typeface="Arial"/>
                <a:cs typeface="Arial"/>
                <a:sym typeface="Arial"/>
              </a:defRPr>
            </a:pPr>
            <a:endParaRPr lang="en-US" sz="1392" dirty="0">
              <a:solidFill>
                <a:srgbClr val="0070C0"/>
              </a:solidFill>
              <a:latin typeface="IBM Plex Sans" charset="0"/>
              <a:ea typeface="IBM Plex Sans" charset="0"/>
              <a:cs typeface="IBM Plex Sans" charset="0"/>
            </a:endParaRPr>
          </a:p>
          <a:p>
            <a:pPr defTabSz="530337">
              <a:spcBef>
                <a:spcPts val="533"/>
              </a:spcBef>
              <a:defRPr sz="1392">
                <a:solidFill>
                  <a:srgbClr val="DB2780"/>
                </a:solidFill>
                <a:latin typeface="Arial"/>
                <a:ea typeface="Arial"/>
                <a:cs typeface="Arial"/>
                <a:sym typeface="Arial"/>
              </a:defRPr>
            </a:pPr>
            <a:r>
              <a:rPr lang="en-US" sz="1856" dirty="0">
                <a:solidFill>
                  <a:srgbClr val="0070C0"/>
                </a:solidFill>
                <a:latin typeface="IBM Plex Sans" charset="0"/>
                <a:ea typeface="IBM Plex Sans" charset="0"/>
                <a:cs typeface="IBM Plex Sans" charset="0"/>
              </a:rPr>
              <a:t>Executive Sponsor</a:t>
            </a:r>
          </a:p>
          <a:p>
            <a:pPr marL="0" indent="0" defTabSz="530337">
              <a:spcBef>
                <a:spcPts val="533"/>
              </a:spcBef>
              <a:buNone/>
              <a:defRPr sz="1044">
                <a:solidFill>
                  <a:srgbClr val="5A5A5A"/>
                </a:solidFill>
                <a:latin typeface="Arial"/>
                <a:ea typeface="Arial"/>
                <a:cs typeface="Arial"/>
                <a:sym typeface="Arial"/>
              </a:defRPr>
            </a:pPr>
            <a:r>
              <a:rPr lang="en-US" sz="1392" dirty="0">
                <a:solidFill>
                  <a:srgbClr val="5A5A5A"/>
                </a:solidFill>
                <a:latin typeface="IBM Plex Sans" charset="0"/>
                <a:ea typeface="IBM Plex Sans" charset="0"/>
                <a:cs typeface="IBM Plex Sans" charset="0"/>
              </a:rPr>
              <a:t>Guides the scope and business requirements for the solution. Available for presentations at the end of sprints 1 and 2.</a:t>
            </a:r>
          </a:p>
          <a:p>
            <a:pPr defTabSz="530337">
              <a:spcBef>
                <a:spcPts val="533"/>
              </a:spcBef>
              <a:defRPr sz="1044">
                <a:solidFill>
                  <a:srgbClr val="5A5A5A"/>
                </a:solidFill>
                <a:latin typeface="Arial"/>
                <a:ea typeface="Arial"/>
                <a:cs typeface="Arial"/>
                <a:sym typeface="Arial"/>
              </a:defRPr>
            </a:pPr>
            <a:endParaRPr lang="en-US" sz="1392" dirty="0">
              <a:solidFill>
                <a:srgbClr val="5A5A5A"/>
              </a:solidFill>
              <a:latin typeface="IBM Plex Sans" charset="0"/>
              <a:ea typeface="IBM Plex Sans" charset="0"/>
              <a:cs typeface="IBM Plex Sans" charset="0"/>
            </a:endParaRPr>
          </a:p>
          <a:p>
            <a:pPr defTabSz="530337">
              <a:spcBef>
                <a:spcPts val="533"/>
              </a:spcBef>
              <a:defRPr sz="1392">
                <a:solidFill>
                  <a:srgbClr val="DB2780"/>
                </a:solidFill>
                <a:latin typeface="Arial"/>
                <a:ea typeface="Arial"/>
                <a:cs typeface="Arial"/>
                <a:sym typeface="Arial"/>
              </a:defRPr>
            </a:pPr>
            <a:r>
              <a:rPr lang="en-US" sz="1856" dirty="0">
                <a:solidFill>
                  <a:srgbClr val="0070C0"/>
                </a:solidFill>
                <a:latin typeface="IBM Plex Sans" charset="0"/>
                <a:ea typeface="IBM Plex Sans" charset="0"/>
                <a:cs typeface="IBM Plex Sans" charset="0"/>
              </a:rPr>
              <a:t>Business Consultant/SMEs,  Data owners</a:t>
            </a:r>
          </a:p>
          <a:p>
            <a:pPr defTabSz="530337">
              <a:spcBef>
                <a:spcPts val="533"/>
              </a:spcBef>
              <a:defRPr sz="1044">
                <a:solidFill>
                  <a:srgbClr val="5A5A5A"/>
                </a:solidFill>
                <a:latin typeface="Arial"/>
                <a:ea typeface="Arial"/>
                <a:cs typeface="Arial"/>
                <a:sym typeface="Arial"/>
              </a:defRPr>
            </a:pPr>
            <a:r>
              <a:rPr lang="en-US" sz="1392" dirty="0">
                <a:solidFill>
                  <a:srgbClr val="5A5A5A"/>
                </a:solidFill>
                <a:latin typeface="IBM Plex Sans" charset="0"/>
                <a:ea typeface="IBM Plex Sans" charset="0"/>
                <a:cs typeface="IBM Plex Sans" charset="0"/>
              </a:rPr>
              <a:t>Identifies detailed business requirements for the solution and how to demonstrate business value. They are solution domain Subject Matter Experts (SMEs) to help understand business process in scope for the solution. Drives the identification and collection of business data and content to support the solution. Also act as a stand in  for the  end user and support agent roles.</a:t>
            </a:r>
          </a:p>
          <a:p>
            <a:pPr defTabSz="530337">
              <a:spcBef>
                <a:spcPts val="533"/>
              </a:spcBef>
              <a:defRPr sz="1044">
                <a:solidFill>
                  <a:srgbClr val="5A5A5A"/>
                </a:solidFill>
                <a:latin typeface="Arial"/>
                <a:ea typeface="Arial"/>
                <a:cs typeface="Arial"/>
                <a:sym typeface="Arial"/>
              </a:defRPr>
            </a:pPr>
            <a:endParaRPr lang="en-US" sz="1392" dirty="0">
              <a:solidFill>
                <a:srgbClr val="0070C0"/>
              </a:solidFill>
              <a:latin typeface="IBM Plex Sans" charset="0"/>
              <a:ea typeface="IBM Plex Sans" charset="0"/>
              <a:cs typeface="IBM Plex Sans" charset="0"/>
            </a:endParaRPr>
          </a:p>
          <a:p>
            <a:pPr defTabSz="530337">
              <a:spcBef>
                <a:spcPts val="533"/>
              </a:spcBef>
              <a:defRPr sz="1392">
                <a:solidFill>
                  <a:srgbClr val="DB2780"/>
                </a:solidFill>
                <a:latin typeface="Arial"/>
                <a:ea typeface="Arial"/>
                <a:cs typeface="Arial"/>
                <a:sym typeface="Arial"/>
              </a:defRPr>
            </a:pPr>
            <a:r>
              <a:rPr lang="en-US" sz="1856" dirty="0">
                <a:solidFill>
                  <a:srgbClr val="0070C0"/>
                </a:solidFill>
                <a:latin typeface="IBM Plex Sans" charset="0"/>
                <a:ea typeface="IBM Plex Sans" charset="0"/>
                <a:cs typeface="IBM Plex Sans" charset="0"/>
              </a:rPr>
              <a:t>Technical Administrator</a:t>
            </a:r>
          </a:p>
          <a:p>
            <a:pPr defTabSz="530337">
              <a:spcBef>
                <a:spcPts val="533"/>
              </a:spcBef>
              <a:defRPr sz="1044">
                <a:solidFill>
                  <a:srgbClr val="5A5A5A"/>
                </a:solidFill>
                <a:latin typeface="Arial"/>
                <a:ea typeface="Arial"/>
                <a:cs typeface="Arial"/>
                <a:sym typeface="Arial"/>
              </a:defRPr>
            </a:pPr>
            <a:r>
              <a:rPr lang="en-US" sz="1392" dirty="0">
                <a:solidFill>
                  <a:srgbClr val="5A5A5A"/>
                </a:solidFill>
                <a:latin typeface="IBM Plex Sans" charset="0"/>
                <a:ea typeface="IBM Plex Sans" charset="0"/>
                <a:cs typeface="IBM Plex Sans" charset="0"/>
              </a:rPr>
              <a:t>Technical administration of the solution.  Focal point for transition of technical aspects of the solution. </a:t>
            </a:r>
          </a:p>
          <a:p>
            <a:pPr defTabSz="530337">
              <a:spcBef>
                <a:spcPts val="533"/>
              </a:spcBef>
              <a:defRPr sz="1044">
                <a:solidFill>
                  <a:srgbClr val="5A5A5A"/>
                </a:solidFill>
                <a:latin typeface="Arial"/>
                <a:ea typeface="Arial"/>
                <a:cs typeface="Arial"/>
                <a:sym typeface="Arial"/>
              </a:defRPr>
            </a:pPr>
            <a:endParaRPr lang="en-US" sz="1392" dirty="0">
              <a:solidFill>
                <a:srgbClr val="5A5A5A"/>
              </a:solidFill>
              <a:latin typeface="IBM Plex Sans" charset="0"/>
              <a:ea typeface="IBM Plex Sans" charset="0"/>
              <a:cs typeface="IBM Plex Sans" charset="0"/>
            </a:endParaRPr>
          </a:p>
        </p:txBody>
      </p:sp>
    </p:spTree>
    <p:extLst>
      <p:ext uri="{BB962C8B-B14F-4D97-AF65-F5344CB8AC3E}">
        <p14:creationId xmlns:p14="http://schemas.microsoft.com/office/powerpoint/2010/main" val="376415336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6C9C5A-C898-B44D-88D5-6FB7250520BE}"/>
              </a:ext>
            </a:extLst>
          </p:cNvPr>
          <p:cNvSpPr txBox="1"/>
          <p:nvPr/>
        </p:nvSpPr>
        <p:spPr>
          <a:xfrm>
            <a:off x="532014" y="871380"/>
            <a:ext cx="3560301" cy="12311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2400" kern="0" dirty="0">
                <a:solidFill>
                  <a:srgbClr val="000000"/>
                </a:solidFill>
                <a:latin typeface="IBM Plex Sans" panose="020B0503050203000203" pitchFamily="34" charset="0"/>
                <a:ea typeface="+mj-ea"/>
                <a:cs typeface="+mj-cs"/>
                <a:sym typeface="Helvetica"/>
              </a:rPr>
              <a:t>For details on Initiate and Productionize and how to order:</a:t>
            </a:r>
          </a:p>
        </p:txBody>
      </p:sp>
      <p:sp>
        <p:nvSpPr>
          <p:cNvPr id="6" name="Project Manager…">
            <a:extLst>
              <a:ext uri="{FF2B5EF4-FFF2-40B4-BE49-F238E27FC236}">
                <a16:creationId xmlns:a16="http://schemas.microsoft.com/office/drawing/2014/main" id="{9EFAF545-9ADC-C844-8D05-51751AD4825D}"/>
              </a:ext>
            </a:extLst>
          </p:cNvPr>
          <p:cNvSpPr txBox="1">
            <a:spLocks/>
          </p:cNvSpPr>
          <p:nvPr/>
        </p:nvSpPr>
        <p:spPr>
          <a:xfrm>
            <a:off x="4440377" y="901564"/>
            <a:ext cx="7249443" cy="6121669"/>
          </a:xfrm>
          <a:prstGeom prst="rect">
            <a:avLst/>
          </a:prstGeom>
        </p:spPr>
        <p:txBody>
          <a:bodyPr>
            <a:noAutofit/>
          </a:bodyPr>
          <a:lstStyle>
            <a:lvl1pPr marL="144824" marR="0" indent="-144824"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1pPr>
            <a:lvl2pPr marL="464234" marR="0" indent="-247987"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2pPr>
            <a:lvl3pPr marL="714206" marR="0" indent="-142838"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3pPr>
            <a:lvl4pPr marL="999887"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4pPr>
            <a:lvl5pPr marL="1285568"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5pPr>
            <a:lvl6pPr marL="2423099"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6pPr>
            <a:lvl7pPr marL="2880288"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7pPr>
            <a:lvl8pPr marL="3337475"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8pPr>
            <a:lvl9pPr marL="3794664"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9pPr>
          </a:lstStyle>
          <a:p>
            <a:pPr marL="193094" indent="-193094" defTabSz="530337">
              <a:spcBef>
                <a:spcPts val="533"/>
              </a:spcBef>
              <a:defRPr sz="1392">
                <a:solidFill>
                  <a:srgbClr val="DB2780"/>
                </a:solidFill>
                <a:latin typeface="Arial"/>
                <a:ea typeface="Arial"/>
                <a:cs typeface="Arial"/>
                <a:sym typeface="Arial"/>
              </a:defRPr>
            </a:pPr>
            <a:r>
              <a:rPr lang="en-US" sz="1856" kern="0" dirty="0">
                <a:solidFill>
                  <a:srgbClr val="0070C0"/>
                </a:solidFill>
                <a:latin typeface="IBM Plex Sans" charset="0"/>
                <a:ea typeface="IBM Plex Sans" charset="0"/>
                <a:cs typeface="IBM Plex Sans" charset="0"/>
              </a:rPr>
              <a:t>Quick Reference Guide (IBM ONLY)</a:t>
            </a:r>
          </a:p>
          <a:p>
            <a:pPr marL="0" indent="0" defTabSz="530337">
              <a:spcBef>
                <a:spcPts val="533"/>
              </a:spcBef>
              <a:buNone/>
              <a:defRPr sz="1044">
                <a:solidFill>
                  <a:srgbClr val="5A5A5A"/>
                </a:solidFill>
                <a:latin typeface="Arial"/>
                <a:ea typeface="Arial"/>
                <a:cs typeface="Arial"/>
                <a:sym typeface="Arial"/>
              </a:defRPr>
            </a:pPr>
            <a:r>
              <a:rPr lang="en-US" sz="1392" kern="0" dirty="0">
                <a:solidFill>
                  <a:srgbClr val="5A5A5A"/>
                </a:solidFill>
                <a:latin typeface="IBM Plex Sans" charset="0"/>
                <a:ea typeface="IBM Plex Sans" charset="0"/>
                <a:cs typeface="IBM Plex Sans" charset="0"/>
                <a:hlinkClick r:id="rId4"/>
              </a:rPr>
              <a:t>Box Link</a:t>
            </a:r>
            <a:br>
              <a:rPr lang="en-US" sz="1392" kern="0" dirty="0">
                <a:solidFill>
                  <a:srgbClr val="5A5A5A"/>
                </a:solidFill>
                <a:latin typeface="IBM Plex Sans" charset="0"/>
                <a:ea typeface="IBM Plex Sans" charset="0"/>
                <a:cs typeface="IBM Plex Sans" charset="0"/>
              </a:rPr>
            </a:br>
            <a:endParaRPr lang="en-US" sz="1392" kern="0" dirty="0">
              <a:solidFill>
                <a:srgbClr val="0070C0"/>
              </a:solidFill>
              <a:latin typeface="IBM Plex Sans" charset="0"/>
              <a:ea typeface="IBM Plex Sans" charset="0"/>
              <a:cs typeface="IBM Plex Sans" charset="0"/>
            </a:endParaRPr>
          </a:p>
          <a:p>
            <a:pPr marL="193094" indent="-193094" defTabSz="530337">
              <a:spcBef>
                <a:spcPts val="533"/>
              </a:spcBef>
              <a:defRPr sz="1392">
                <a:solidFill>
                  <a:srgbClr val="DB2780"/>
                </a:solidFill>
                <a:latin typeface="Arial"/>
                <a:ea typeface="Arial"/>
                <a:cs typeface="Arial"/>
                <a:sym typeface="Arial"/>
              </a:defRPr>
            </a:pPr>
            <a:r>
              <a:rPr lang="en-US" sz="1856" kern="0" dirty="0">
                <a:solidFill>
                  <a:srgbClr val="0070C0"/>
                </a:solidFill>
                <a:latin typeface="IBM Plex Sans" charset="0"/>
                <a:ea typeface="IBM Plex Sans" charset="0"/>
                <a:cs typeface="IBM Plex Sans" charset="0"/>
              </a:rPr>
              <a:t>Initiate Client Facing Deck</a:t>
            </a:r>
          </a:p>
          <a:p>
            <a:pPr marL="0" indent="0" defTabSz="530337">
              <a:spcBef>
                <a:spcPts val="533"/>
              </a:spcBef>
              <a:buNone/>
              <a:defRPr sz="1044">
                <a:solidFill>
                  <a:srgbClr val="5A5A5A"/>
                </a:solidFill>
                <a:latin typeface="Arial"/>
                <a:ea typeface="Arial"/>
                <a:cs typeface="Arial"/>
                <a:sym typeface="Arial"/>
              </a:defRPr>
            </a:pPr>
            <a:r>
              <a:rPr lang="en-US" sz="1392" kern="0" dirty="0">
                <a:solidFill>
                  <a:srgbClr val="5A5A5A"/>
                </a:solidFill>
                <a:latin typeface="IBM Plex Sans" charset="0"/>
                <a:ea typeface="IBM Plex Sans" charset="0"/>
                <a:cs typeface="IBM Plex Sans" charset="0"/>
                <a:hlinkClick r:id="rId5"/>
              </a:rPr>
              <a:t>Box Link</a:t>
            </a:r>
            <a:endParaRPr lang="en-US" sz="1392" kern="0" dirty="0">
              <a:solidFill>
                <a:srgbClr val="5A5A5A"/>
              </a:solidFill>
              <a:latin typeface="IBM Plex Sans" charset="0"/>
              <a:ea typeface="IBM Plex Sans" charset="0"/>
              <a:cs typeface="IBM Plex Sans" charset="0"/>
            </a:endParaRPr>
          </a:p>
          <a:p>
            <a:pPr marL="193094" indent="-193094" defTabSz="530337">
              <a:spcBef>
                <a:spcPts val="533"/>
              </a:spcBef>
              <a:defRPr sz="1044">
                <a:solidFill>
                  <a:srgbClr val="5A5A5A"/>
                </a:solidFill>
                <a:latin typeface="Arial"/>
                <a:ea typeface="Arial"/>
                <a:cs typeface="Arial"/>
                <a:sym typeface="Arial"/>
              </a:defRPr>
            </a:pPr>
            <a:endParaRPr lang="en-US" sz="1392" kern="0" dirty="0">
              <a:solidFill>
                <a:srgbClr val="5A5A5A"/>
              </a:solidFill>
              <a:latin typeface="IBM Plex Sans" charset="0"/>
              <a:ea typeface="IBM Plex Sans" charset="0"/>
              <a:cs typeface="IBM Plex Sans" charset="0"/>
            </a:endParaRPr>
          </a:p>
          <a:p>
            <a:pPr defTabSz="530337">
              <a:spcBef>
                <a:spcPts val="533"/>
              </a:spcBef>
              <a:buSzTx/>
              <a:defRPr sz="1392">
                <a:solidFill>
                  <a:srgbClr val="DB2780"/>
                </a:solidFill>
                <a:latin typeface="Arial"/>
                <a:ea typeface="Arial"/>
                <a:cs typeface="Arial"/>
                <a:sym typeface="Arial"/>
              </a:defRPr>
            </a:pPr>
            <a:r>
              <a:rPr lang="en-US" sz="1856" kern="0" dirty="0">
                <a:solidFill>
                  <a:srgbClr val="0070C0"/>
                </a:solidFill>
                <a:latin typeface="IBM Plex Sans" charset="0"/>
                <a:ea typeface="IBM Plex Sans" charset="0"/>
                <a:cs typeface="IBM Plex Sans" charset="0"/>
              </a:rPr>
              <a:t>Productionize Client Facing Deck</a:t>
            </a:r>
          </a:p>
          <a:p>
            <a:pPr marL="0" indent="0" defTabSz="530337">
              <a:spcBef>
                <a:spcPts val="533"/>
              </a:spcBef>
              <a:buSzTx/>
              <a:buNone/>
              <a:defRPr sz="1044">
                <a:solidFill>
                  <a:srgbClr val="5A5A5A"/>
                </a:solidFill>
                <a:latin typeface="Arial"/>
                <a:ea typeface="Arial"/>
                <a:cs typeface="Arial"/>
                <a:sym typeface="Arial"/>
              </a:defRPr>
            </a:pPr>
            <a:r>
              <a:rPr lang="en-US" sz="1392" kern="0" dirty="0">
                <a:solidFill>
                  <a:srgbClr val="0070C0"/>
                </a:solidFill>
                <a:latin typeface="IBM Plex Sans" charset="0"/>
                <a:ea typeface="IBM Plex Sans" charset="0"/>
                <a:cs typeface="IBM Plex Sans" charset="0"/>
                <a:hlinkClick r:id="rId6">
                  <a:extLst>
                    <a:ext uri="{A12FA001-AC4F-418D-AE19-62706E023703}">
                      <ahyp:hlinkClr xmlns:ahyp="http://schemas.microsoft.com/office/drawing/2018/hyperlinkcolor" val="tx"/>
                    </a:ext>
                  </a:extLst>
                </a:hlinkClick>
              </a:rPr>
              <a:t>Box Link</a:t>
            </a:r>
            <a:endParaRPr lang="en-US" sz="1392" kern="0" dirty="0">
              <a:solidFill>
                <a:srgbClr val="0070C0"/>
              </a:solidFill>
              <a:latin typeface="IBM Plex Sans" charset="0"/>
              <a:ea typeface="IBM Plex Sans" charset="0"/>
              <a:cs typeface="IBM Plex Sans" charset="0"/>
            </a:endParaRPr>
          </a:p>
          <a:p>
            <a:pPr marL="193094" indent="-193094" defTabSz="530337">
              <a:spcBef>
                <a:spcPts val="533"/>
              </a:spcBef>
              <a:defRPr sz="1044">
                <a:solidFill>
                  <a:srgbClr val="5A5A5A"/>
                </a:solidFill>
                <a:latin typeface="Arial"/>
                <a:ea typeface="Arial"/>
                <a:cs typeface="Arial"/>
                <a:sym typeface="Arial"/>
              </a:defRPr>
            </a:pPr>
            <a:endParaRPr lang="en-US" sz="1392" kern="0" dirty="0">
              <a:solidFill>
                <a:srgbClr val="5A5A5A"/>
              </a:solidFill>
              <a:latin typeface="IBM Plex Sans" charset="0"/>
              <a:ea typeface="IBM Plex Sans" charset="0"/>
              <a:cs typeface="IBM Plex Sans" charset="0"/>
            </a:endParaRPr>
          </a:p>
        </p:txBody>
      </p:sp>
    </p:spTree>
    <p:extLst>
      <p:ext uri="{BB962C8B-B14F-4D97-AF65-F5344CB8AC3E}">
        <p14:creationId xmlns:p14="http://schemas.microsoft.com/office/powerpoint/2010/main" val="56696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BDC663-5D09-994D-B40F-A4D8619204F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BE6F14-FF48-0F4F-A8AA-2E3F25371E4A}" type="slidenum">
              <a:rPr kumimoji="0" lang="en-US" sz="800" b="0" i="0" u="none" strike="noStrike" kern="1200" cap="none" spc="0" normalizeH="0" baseline="0" noProof="0" smtClean="0">
                <a:ln>
                  <a:noFill/>
                </a:ln>
                <a:solidFill>
                  <a:srgbClr val="FFFFFF"/>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FFFFFF"/>
              </a:solidFill>
              <a:effectLst/>
              <a:uLnTx/>
              <a:uFillTx/>
              <a:latin typeface="IBM Plex Sans"/>
              <a:cs typeface="Arial" charset="0"/>
            </a:endParaRPr>
          </a:p>
        </p:txBody>
      </p:sp>
      <p:sp>
        <p:nvSpPr>
          <p:cNvPr id="6" name="Footer Placeholder 5">
            <a:extLst>
              <a:ext uri="{FF2B5EF4-FFF2-40B4-BE49-F238E27FC236}">
                <a16:creationId xmlns:a16="http://schemas.microsoft.com/office/drawing/2014/main" id="{58158FF2-2298-EC45-9445-DFEBF050AFA0}"/>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IBM Plex Sans"/>
                <a:cs typeface="Arial" charset="0"/>
              </a:rPr>
              <a:t>Data and AI Forum / © 2019 IBM Corporation  </a:t>
            </a:r>
            <a:endParaRPr kumimoji="0" lang="en-US" sz="800" b="0" i="0" u="none" strike="noStrike" kern="1200" cap="none" spc="0" normalizeH="0" baseline="0" noProof="0" dirty="0">
              <a:ln>
                <a:noFill/>
              </a:ln>
              <a:solidFill>
                <a:srgbClr val="000000"/>
              </a:solidFill>
              <a:effectLst/>
              <a:uLnTx/>
              <a:uFillTx/>
              <a:latin typeface="IBM Plex Sans"/>
              <a:cs typeface="Arial" charset="0"/>
            </a:endParaRPr>
          </a:p>
        </p:txBody>
      </p:sp>
      <p:sp>
        <p:nvSpPr>
          <p:cNvPr id="7" name="Content Placeholder 12">
            <a:extLst>
              <a:ext uri="{FF2B5EF4-FFF2-40B4-BE49-F238E27FC236}">
                <a16:creationId xmlns:a16="http://schemas.microsoft.com/office/drawing/2014/main" id="{46CA3601-479B-FA41-A41B-B92DE9B84162}"/>
              </a:ext>
            </a:extLst>
          </p:cNvPr>
          <p:cNvSpPr txBox="1">
            <a:spLocks/>
          </p:cNvSpPr>
          <p:nvPr/>
        </p:nvSpPr>
        <p:spPr>
          <a:xfrm>
            <a:off x="149237" y="2506775"/>
            <a:ext cx="6153841" cy="21944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Operationalizing AI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Automated management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Operationalize ML models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Ensure transparency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Remove bias in training</a:t>
            </a:r>
          </a:p>
        </p:txBody>
      </p:sp>
      <p:sp>
        <p:nvSpPr>
          <p:cNvPr id="8" name="Content Placeholder 2">
            <a:extLst>
              <a:ext uri="{FF2B5EF4-FFF2-40B4-BE49-F238E27FC236}">
                <a16:creationId xmlns:a16="http://schemas.microsoft.com/office/drawing/2014/main" id="{72A8D64F-25ED-DA40-9732-53BE5F114C98}"/>
              </a:ext>
            </a:extLst>
          </p:cNvPr>
          <p:cNvSpPr txBox="1">
            <a:spLocks/>
          </p:cNvSpPr>
          <p:nvPr/>
        </p:nvSpPr>
        <p:spPr>
          <a:xfrm>
            <a:off x="228600" y="422693"/>
            <a:ext cx="5755259" cy="5256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4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Make AI work for </a:t>
            </a:r>
            <a:r>
              <a:rPr kumimoji="0" lang="en-US" sz="34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t>your Enterprise</a:t>
            </a:r>
            <a:endParaRPr kumimoji="0" lang="en-US" sz="34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12" name="Rectangle 11">
            <a:extLst>
              <a:ext uri="{FF2B5EF4-FFF2-40B4-BE49-F238E27FC236}">
                <a16:creationId xmlns:a16="http://schemas.microsoft.com/office/drawing/2014/main" id="{784B32D1-1548-1B4A-805F-CF2E81088F9E}"/>
              </a:ext>
            </a:extLst>
          </p:cNvPr>
          <p:cNvSpPr/>
          <p:nvPr/>
        </p:nvSpPr>
        <p:spPr>
          <a:xfrm>
            <a:off x="0" y="5523470"/>
            <a:ext cx="12192000" cy="1334530"/>
          </a:xfrm>
          <a:prstGeom prst="rect">
            <a:avLst/>
          </a:prstGeom>
          <a:solidFill>
            <a:schemeClr val="bg2">
              <a:lumMod val="75000"/>
            </a:schemeClr>
          </a:soli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14" name="TextBox 13">
            <a:extLst>
              <a:ext uri="{FF2B5EF4-FFF2-40B4-BE49-F238E27FC236}">
                <a16:creationId xmlns:a16="http://schemas.microsoft.com/office/drawing/2014/main" id="{F630230D-BA03-034B-A13C-A84219D4D0D8}"/>
              </a:ext>
            </a:extLst>
          </p:cNvPr>
          <p:cNvSpPr txBox="1"/>
          <p:nvPr/>
        </p:nvSpPr>
        <p:spPr>
          <a:xfrm>
            <a:off x="6607878" y="504239"/>
            <a:ext cx="5486399" cy="419698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AEAEA"/>
                </a:solidFill>
                <a:effectLst/>
                <a:uLnTx/>
                <a:uFillTx/>
                <a:latin typeface="IBM Plex Sans"/>
                <a:ea typeface="+mn-ea"/>
                <a:cs typeface="+mn-cs"/>
              </a:rPr>
              <a:t>“</a:t>
            </a:r>
            <a:r>
              <a:rPr kumimoji="0" lang="en-US" sz="2000" b="0" i="0" u="none" strike="noStrike" kern="1200" cap="none" spc="0" normalizeH="0" baseline="0" noProof="0" dirty="0">
                <a:ln>
                  <a:noFill/>
                </a:ln>
                <a:solidFill>
                  <a:srgbClr val="FFFF00"/>
                </a:solidFill>
                <a:effectLst/>
                <a:uLnTx/>
                <a:uFillTx/>
                <a:latin typeface="IBM Plex Sans"/>
                <a:ea typeface="+mn-ea"/>
                <a:cs typeface="+mn-cs"/>
              </a:rPr>
              <a:t>Creating an ML model is just a starting point</a:t>
            </a:r>
            <a:r>
              <a:rPr kumimoji="0" lang="en-US" sz="2000" b="0" i="0" u="none" strike="noStrike" kern="1200" cap="none" spc="0" normalizeH="0" baseline="0" noProof="0" dirty="0">
                <a:ln>
                  <a:noFill/>
                </a:ln>
                <a:solidFill>
                  <a:srgbClr val="EAEAEA"/>
                </a:solidFill>
                <a:effectLst/>
                <a:uLnTx/>
                <a:uFillTx/>
                <a:latin typeface="IBM Plex Sans"/>
                <a:ea typeface="+mn-ea"/>
                <a:cs typeface="+mn-cs"/>
              </a:rPr>
              <a:t>. To bring the technology into production service, you need to solve various real-world issues such as building a </a:t>
            </a:r>
            <a:r>
              <a:rPr kumimoji="0" lang="en-US" sz="2000" b="1" i="0" u="none" strike="noStrike" kern="1200" cap="none" spc="0" normalizeH="0" baseline="0" noProof="0" dirty="0">
                <a:ln>
                  <a:noFill/>
                </a:ln>
                <a:solidFill>
                  <a:srgbClr val="EAEAEA"/>
                </a:solidFill>
                <a:effectLst/>
                <a:uLnTx/>
                <a:uFillTx/>
                <a:latin typeface="IBM Plex Sans"/>
                <a:ea typeface="+mn-ea"/>
                <a:cs typeface="+mn-cs"/>
              </a:rPr>
              <a:t>data pipeline for continuous training</a:t>
            </a:r>
            <a:r>
              <a:rPr kumimoji="0" lang="en-US" sz="2000" b="0" i="0" u="none" strike="noStrike" kern="1200" cap="none" spc="0" normalizeH="0" baseline="0" noProof="0" dirty="0">
                <a:ln>
                  <a:noFill/>
                </a:ln>
                <a:solidFill>
                  <a:srgbClr val="EAEAEA"/>
                </a:solidFill>
                <a:effectLst/>
                <a:uLnTx/>
                <a:uFillTx/>
                <a:latin typeface="IBM Plex Sans"/>
                <a:ea typeface="+mn-ea"/>
                <a:cs typeface="+mn-cs"/>
              </a:rPr>
              <a:t>, </a:t>
            </a:r>
            <a:r>
              <a:rPr kumimoji="0" lang="en-US" sz="2000" b="1" i="0" u="none" strike="noStrike" kern="1200" cap="none" spc="0" normalizeH="0" baseline="0" noProof="0" dirty="0">
                <a:ln>
                  <a:noFill/>
                </a:ln>
                <a:solidFill>
                  <a:srgbClr val="EAEAEA"/>
                </a:solidFill>
                <a:effectLst/>
                <a:uLnTx/>
                <a:uFillTx/>
                <a:latin typeface="IBM Plex Sans"/>
                <a:ea typeface="+mn-ea"/>
                <a:cs typeface="+mn-cs"/>
              </a:rPr>
              <a:t>automated validation </a:t>
            </a:r>
            <a:r>
              <a:rPr kumimoji="0" lang="en-US" sz="2000" b="0" i="0" u="none" strike="noStrike" kern="1200" cap="none" spc="0" normalizeH="0" baseline="0" noProof="0" dirty="0">
                <a:ln>
                  <a:noFill/>
                </a:ln>
                <a:solidFill>
                  <a:srgbClr val="EAEAEA"/>
                </a:solidFill>
                <a:effectLst/>
                <a:uLnTx/>
                <a:uFillTx/>
                <a:latin typeface="IBM Plex Sans"/>
                <a:ea typeface="+mn-ea"/>
                <a:cs typeface="+mn-cs"/>
              </a:rPr>
              <a:t>of the model, </a:t>
            </a:r>
            <a:r>
              <a:rPr kumimoji="0" lang="en-US" sz="2000" b="1" i="0" u="none" strike="noStrike" kern="1200" cap="none" spc="0" normalizeH="0" baseline="0" noProof="0" dirty="0">
                <a:ln>
                  <a:noFill/>
                </a:ln>
                <a:solidFill>
                  <a:srgbClr val="EAEAEA"/>
                </a:solidFill>
                <a:effectLst/>
                <a:uLnTx/>
                <a:uFillTx/>
                <a:latin typeface="IBM Plex Sans"/>
                <a:ea typeface="+mn-ea"/>
                <a:cs typeface="+mn-cs"/>
              </a:rPr>
              <a:t>version control </a:t>
            </a:r>
            <a:r>
              <a:rPr kumimoji="0" lang="en-US" sz="2000" b="0" i="0" u="none" strike="noStrike" kern="1200" cap="none" spc="0" normalizeH="0" baseline="0" noProof="0" dirty="0">
                <a:ln>
                  <a:noFill/>
                </a:ln>
                <a:solidFill>
                  <a:srgbClr val="EAEAEA"/>
                </a:solidFill>
                <a:effectLst/>
                <a:uLnTx/>
                <a:uFillTx/>
                <a:latin typeface="IBM Plex Sans"/>
                <a:ea typeface="+mn-ea"/>
                <a:cs typeface="+mn-cs"/>
              </a:rPr>
              <a:t>of the model, creating a </a:t>
            </a:r>
            <a:r>
              <a:rPr kumimoji="0" lang="en-US" sz="2000" b="1" i="0" u="none" strike="noStrike" kern="1200" cap="none" spc="0" normalizeH="0" baseline="0" noProof="0" dirty="0">
                <a:ln>
                  <a:noFill/>
                </a:ln>
                <a:solidFill>
                  <a:srgbClr val="EAEAEA"/>
                </a:solidFill>
                <a:effectLst/>
                <a:uLnTx/>
                <a:uFillTx/>
                <a:latin typeface="IBM Plex Sans"/>
                <a:ea typeface="+mn-ea"/>
                <a:cs typeface="+mn-cs"/>
              </a:rPr>
              <a:t>scalable serving infrastructure</a:t>
            </a:r>
            <a:r>
              <a:rPr kumimoji="0" lang="en-US" sz="2000" b="0" i="0" u="none" strike="noStrike" kern="1200" cap="none" spc="0" normalizeH="0" baseline="0" noProof="0" dirty="0">
                <a:ln>
                  <a:noFill/>
                </a:ln>
                <a:solidFill>
                  <a:srgbClr val="EAEAEA"/>
                </a:solidFill>
                <a:effectLst/>
                <a:uLnTx/>
                <a:uFillTx/>
                <a:latin typeface="IBM Plex Sans"/>
                <a:ea typeface="+mn-ea"/>
                <a:cs typeface="+mn-cs"/>
              </a:rPr>
              <a:t>, and ongoing operation of the ML infrastructure with </a:t>
            </a:r>
            <a:r>
              <a:rPr kumimoji="0" lang="en-US" sz="2000" b="1" i="0" u="none" strike="noStrike" kern="1200" cap="none" spc="0" normalizeH="0" baseline="0" noProof="0" dirty="0">
                <a:ln>
                  <a:noFill/>
                </a:ln>
                <a:solidFill>
                  <a:srgbClr val="EAEAEA"/>
                </a:solidFill>
                <a:effectLst/>
                <a:uLnTx/>
                <a:uFillTx/>
                <a:latin typeface="IBM Plex Sans"/>
                <a:ea typeface="+mn-ea"/>
                <a:cs typeface="+mn-cs"/>
              </a:rPr>
              <a:t>monitoring and alerting.</a:t>
            </a:r>
            <a:r>
              <a:rPr kumimoji="0" lang="en-US" sz="2000" b="0" i="0" u="none" strike="noStrike" kern="1200" cap="none" spc="0" normalizeH="0" baseline="0" noProof="0" dirty="0">
                <a:ln>
                  <a:noFill/>
                </a:ln>
                <a:solidFill>
                  <a:srgbClr val="EAEAEA"/>
                </a:solidFill>
                <a:effectLst/>
                <a:uLnTx/>
                <a:uFillTx/>
                <a:latin typeface="IBM Plex Sans"/>
                <a:ea typeface="+mn-ea"/>
                <a:cs typeface="+mn-cs"/>
              </a:rPr>
              <a:t>”</a:t>
            </a:r>
            <a:endParaRPr kumimoji="0" lang="en-US" sz="2000" b="0" i="0" u="none" strike="noStrike" kern="1200" cap="none" spc="0" normalizeH="0" baseline="0" noProof="0" dirty="0">
              <a:ln>
                <a:noFill/>
              </a:ln>
              <a:solidFill>
                <a:srgbClr val="EAEAEA"/>
              </a:solidFill>
              <a:effectLst/>
              <a:uLnTx/>
              <a:uFillTx/>
              <a:latin typeface="IBM Plex Sans" panose="020B0503050203000203" pitchFamily="34" charset="0"/>
              <a:ea typeface="+mn-ea"/>
              <a:cs typeface="+mn-cs"/>
            </a:endParaRPr>
          </a:p>
        </p:txBody>
      </p:sp>
      <p:sp>
        <p:nvSpPr>
          <p:cNvPr id="15" name="TextBox 14">
            <a:extLst>
              <a:ext uri="{FF2B5EF4-FFF2-40B4-BE49-F238E27FC236}">
                <a16:creationId xmlns:a16="http://schemas.microsoft.com/office/drawing/2014/main" id="{6C426727-FF99-E44A-803F-B174BCB380D5}"/>
              </a:ext>
            </a:extLst>
          </p:cNvPr>
          <p:cNvSpPr txBox="1"/>
          <p:nvPr/>
        </p:nvSpPr>
        <p:spPr>
          <a:xfrm>
            <a:off x="10843004" y="4743014"/>
            <a:ext cx="1144864"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IBM Plex Sans"/>
                <a:ea typeface="+mn-ea"/>
                <a:cs typeface="+mn-cs"/>
              </a:rPr>
              <a:t>Forrester</a:t>
            </a:r>
          </a:p>
        </p:txBody>
      </p:sp>
      <p:sp>
        <p:nvSpPr>
          <p:cNvPr id="16" name="TextBox 15">
            <a:extLst>
              <a:ext uri="{FF2B5EF4-FFF2-40B4-BE49-F238E27FC236}">
                <a16:creationId xmlns:a16="http://schemas.microsoft.com/office/drawing/2014/main" id="{E64A4AA5-BF49-D84B-A92D-F99F26AC6E99}"/>
              </a:ext>
            </a:extLst>
          </p:cNvPr>
          <p:cNvSpPr txBox="1"/>
          <p:nvPr/>
        </p:nvSpPr>
        <p:spPr>
          <a:xfrm>
            <a:off x="8582" y="5546255"/>
            <a:ext cx="12290740" cy="1384995"/>
          </a:xfrm>
          <a:prstGeom prst="rect">
            <a:avLst/>
          </a:prstGeom>
          <a:noFill/>
        </p:spPr>
        <p:txBody>
          <a:bodyPr wrap="square" rtlCol="0">
            <a:spAutoFit/>
          </a:bodyPr>
          <a:lstStyle/>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charset="0"/>
                <a:ea typeface="+mn-ea"/>
                <a:cs typeface="+mn-cs"/>
              </a:rPr>
              <a:t>Case Study: Customs Risk officers use ML models to predict the risk of an import and understand the reason (explainability) for the model predicting risk vs. no risk.</a:t>
            </a:r>
          </a:p>
        </p:txBody>
      </p:sp>
      <p:sp>
        <p:nvSpPr>
          <p:cNvPr id="18" name="TextBox 17">
            <a:extLst>
              <a:ext uri="{FF2B5EF4-FFF2-40B4-BE49-F238E27FC236}">
                <a16:creationId xmlns:a16="http://schemas.microsoft.com/office/drawing/2014/main" id="{F0238B19-4B35-9840-A20F-9CD654827E0D}"/>
              </a:ext>
            </a:extLst>
          </p:cNvPr>
          <p:cNvSpPr txBox="1"/>
          <p:nvPr/>
        </p:nvSpPr>
        <p:spPr>
          <a:xfrm>
            <a:off x="228600" y="2126051"/>
            <a:ext cx="240631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IBM Plex Sans"/>
                <a:ea typeface="+mn-ea"/>
                <a:cs typeface="+mn-cs"/>
              </a:rPr>
              <a:t>Art of the Possible:</a:t>
            </a:r>
          </a:p>
        </p:txBody>
      </p:sp>
    </p:spTree>
    <p:extLst>
      <p:ext uri="{BB962C8B-B14F-4D97-AF65-F5344CB8AC3E}">
        <p14:creationId xmlns:p14="http://schemas.microsoft.com/office/powerpoint/2010/main" val="74049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6">
            <a:extLst>
              <a:ext uri="{FF2B5EF4-FFF2-40B4-BE49-F238E27FC236}">
                <a16:creationId xmlns:a16="http://schemas.microsoft.com/office/drawing/2014/main" id="{C5FA9A82-B8FA-2E46-9AED-8152534C9636}"/>
              </a:ext>
            </a:extLst>
          </p:cNvPr>
          <p:cNvSpPr txBox="1">
            <a:spLocks/>
          </p:cNvSpPr>
          <p:nvPr/>
        </p:nvSpPr>
        <p:spPr>
          <a:xfrm>
            <a:off x="9209601" y="3407818"/>
            <a:ext cx="2982402" cy="3450184"/>
          </a:xfrm>
          <a:prstGeom prst="rect">
            <a:avLst/>
          </a:prstGeom>
          <a:solidFill>
            <a:schemeClr val="accent2"/>
          </a:solidFill>
        </p:spPr>
        <p:txBody>
          <a:bodyPr lIns="304800" tIns="304800" rIns="304800" bIns="304800"/>
          <a:lstStyle>
            <a:lvl1pPr marL="28575" indent="0" algn="l" defTabSz="685800" rtl="0" eaLnBrk="1" latinLnBrk="0" hangingPunct="1">
              <a:lnSpc>
                <a:spcPct val="105000"/>
              </a:lnSpc>
              <a:spcBef>
                <a:spcPts val="750"/>
              </a:spcBef>
              <a:buFontTx/>
              <a:buNone/>
              <a:defRPr sz="1250" b="0" i="0" kern="1200">
                <a:solidFill>
                  <a:schemeClr val="bg2"/>
                </a:solidFill>
                <a:latin typeface="IBM Plex Sans" charset="0"/>
                <a:ea typeface="IBM Plex Sans" charset="0"/>
                <a:cs typeface="IBM Plex Sans" charset="0"/>
              </a:defRPr>
            </a:lvl1pPr>
            <a:lvl2pPr marL="142875" indent="-142875" algn="l" defTabSz="685800" rtl="0" eaLnBrk="1" latinLnBrk="0" hangingPunct="1">
              <a:lnSpc>
                <a:spcPct val="105000"/>
              </a:lnSpc>
              <a:spcBef>
                <a:spcPts val="625"/>
              </a:spcBef>
              <a:buFont typeface="LucidaGrande" charset="0"/>
              <a:buChar char="-"/>
              <a:defRPr sz="1250" b="0" i="0" kern="1200">
                <a:solidFill>
                  <a:schemeClr val="bg2"/>
                </a:solidFill>
                <a:latin typeface="IBM Plex Sans Regular" charset="0"/>
                <a:ea typeface="+mn-ea"/>
                <a:cs typeface="+mn-cs"/>
              </a:defRPr>
            </a:lvl2pPr>
            <a:lvl3pPr marL="285750" indent="-142875" algn="l" defTabSz="685800" rtl="0" eaLnBrk="1" latinLnBrk="0" hangingPunct="1">
              <a:lnSpc>
                <a:spcPct val="105000"/>
              </a:lnSpc>
              <a:spcBef>
                <a:spcPts val="0"/>
              </a:spcBef>
              <a:buSzPct val="80000"/>
              <a:buFont typeface="Arial" panose="020B0604020202020204" pitchFamily="34" charset="0"/>
              <a:buChar char="•"/>
              <a:defRPr sz="1250" b="0" i="0" kern="1200">
                <a:solidFill>
                  <a:schemeClr val="bg2"/>
                </a:solidFill>
                <a:latin typeface="IBM Plex Sans Regular" charset="0"/>
                <a:ea typeface="+mn-ea"/>
                <a:cs typeface="+mn-cs"/>
              </a:defRPr>
            </a:lvl3pPr>
            <a:lvl4pPr marL="428625" indent="-142875" algn="l" defTabSz="685800" rtl="0" eaLnBrk="1" latinLnBrk="0" hangingPunct="1">
              <a:lnSpc>
                <a:spcPct val="105000"/>
              </a:lnSpc>
              <a:spcBef>
                <a:spcPts val="0"/>
              </a:spcBef>
              <a:buFont typeface=".AppleSystemUIFont" charset="-120"/>
              <a:buChar char="–"/>
              <a:defRPr sz="1250" b="0" i="0" kern="1200">
                <a:solidFill>
                  <a:schemeClr val="bg2"/>
                </a:solidFill>
                <a:latin typeface="IBM Plex Sans Regular" charset="0"/>
                <a:ea typeface="+mn-ea"/>
                <a:cs typeface="+mn-cs"/>
              </a:defRPr>
            </a:lvl4pPr>
            <a:lvl5pPr marL="571500" indent="-142875" algn="l" defTabSz="685800" rtl="0" eaLnBrk="1" latinLnBrk="0" hangingPunct="1">
              <a:lnSpc>
                <a:spcPct val="105000"/>
              </a:lnSpc>
              <a:spcBef>
                <a:spcPts val="0"/>
              </a:spcBef>
              <a:buSzPct val="80000"/>
              <a:buFont typeface="Arial" panose="020B0604020202020204" pitchFamily="34" charset="0"/>
              <a:buChar char="•"/>
              <a:defRPr sz="1250" b="0" i="0" kern="1200">
                <a:solidFill>
                  <a:schemeClr val="bg2"/>
                </a:solidFill>
                <a:latin typeface="IBM Plex Sans Regular"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8098" marR="0" lvl="0" indent="0" algn="l" defTabSz="914363" rtl="0" eaLnBrk="1" fontAlgn="base" latinLnBrk="0" hangingPunct="1">
              <a:lnSpc>
                <a:spcPct val="105000"/>
              </a:lnSpc>
              <a:spcBef>
                <a:spcPts val="1000"/>
              </a:spcBef>
              <a:spcAft>
                <a:spcPts val="0"/>
              </a:spcAft>
              <a:buClrTx/>
              <a:buSzTx/>
              <a:buFontTx/>
              <a:buNone/>
              <a:tabLst/>
              <a:defRPr/>
            </a:pPr>
            <a:r>
              <a:rPr kumimoji="0" lang="en-US" sz="1333" b="0" i="0" u="none" strike="noStrike" kern="1200" cap="none" spc="0" normalizeH="0" baseline="0" noProof="0" dirty="0">
                <a:ln>
                  <a:noFill/>
                </a:ln>
                <a:solidFill>
                  <a:srgbClr val="FFFFFF"/>
                </a:solidFill>
                <a:effectLst/>
                <a:uLnTx/>
                <a:uFillTx/>
                <a:latin typeface="IBM Plex Sans" charset="0"/>
              </a:rPr>
              <a:t> </a:t>
            </a:r>
          </a:p>
        </p:txBody>
      </p:sp>
      <p:sp>
        <p:nvSpPr>
          <p:cNvPr id="29" name="Content Placeholder 1">
            <a:extLst>
              <a:ext uri="{FF2B5EF4-FFF2-40B4-BE49-F238E27FC236}">
                <a16:creationId xmlns:a16="http://schemas.microsoft.com/office/drawing/2014/main" id="{12691033-4F16-0240-AE33-236C75D9AE32}"/>
              </a:ext>
            </a:extLst>
          </p:cNvPr>
          <p:cNvSpPr txBox="1">
            <a:spLocks/>
          </p:cNvSpPr>
          <p:nvPr/>
        </p:nvSpPr>
        <p:spPr>
          <a:xfrm>
            <a:off x="3048000" y="3416602"/>
            <a:ext cx="3048000" cy="3441400"/>
          </a:xfrm>
          <a:prstGeom prst="rect">
            <a:avLst/>
          </a:prstGeom>
          <a:solidFill>
            <a:schemeClr val="tx2">
              <a:lumMod val="50000"/>
            </a:schemeClr>
          </a:solidFill>
        </p:spPr>
        <p:txBody>
          <a:bodyPr vert="horz" lIns="381000" tIns="190500" rIns="190500" bIns="190500" rtlCol="0" anchor="t">
            <a:noAutofit/>
          </a:bodyPr>
          <a:lstStyle>
            <a:lvl1pPr marL="0" indent="0" algn="l" defTabSz="457200" rtl="0" eaLnBrk="1" latinLnBrk="0" hangingPunct="1">
              <a:lnSpc>
                <a:spcPct val="100000"/>
              </a:lnSpc>
              <a:spcBef>
                <a:spcPts val="1100"/>
              </a:spcBef>
              <a:buFont typeface="Arial"/>
              <a:buNone/>
              <a:defRPr sz="1250" b="0" i="0" kern="1200">
                <a:solidFill>
                  <a:schemeClr val="tx1"/>
                </a:solidFill>
                <a:latin typeface="IBM Plex Sans" charset="0"/>
                <a:ea typeface="IBM Plex Sans" charset="0"/>
                <a:cs typeface="IBM Plex Sans"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7569" marR="0" lvl="0" indent="0" algn="l" defTabSz="609561" rtl="0" eaLnBrk="1" fontAlgn="auto" latinLnBrk="0" hangingPunct="1">
              <a:lnSpc>
                <a:spcPct val="100000"/>
              </a:lnSpc>
              <a:spcBef>
                <a:spcPts val="1467"/>
              </a:spcBef>
              <a:spcAft>
                <a:spcPts val="0"/>
              </a:spcAft>
              <a:buClrTx/>
              <a:buSzTx/>
              <a:buFont typeface="Arial"/>
              <a:buNone/>
              <a:tabLst/>
              <a:defRPr/>
            </a:pPr>
            <a:endParaRPr kumimoji="0" lang="en-US" sz="1500" b="0" i="0" u="none" strike="noStrike" kern="1200" cap="none" spc="0" normalizeH="0" baseline="0" noProof="0" dirty="0">
              <a:ln>
                <a:noFill/>
              </a:ln>
              <a:solidFill>
                <a:srgbClr val="000000"/>
              </a:solidFill>
              <a:effectLst/>
              <a:uLnTx/>
              <a:uFillTx/>
              <a:latin typeface="IBM Plex Sans" charset="0"/>
            </a:endParaRPr>
          </a:p>
        </p:txBody>
      </p:sp>
      <p:sp>
        <p:nvSpPr>
          <p:cNvPr id="3" name="Title 2"/>
          <p:cNvSpPr>
            <a:spLocks noGrp="1"/>
          </p:cNvSpPr>
          <p:nvPr>
            <p:ph type="title"/>
          </p:nvPr>
        </p:nvSpPr>
        <p:spPr>
          <a:xfrm>
            <a:off x="224852" y="1255870"/>
            <a:ext cx="5742185" cy="1764511"/>
          </a:xfrm>
        </p:spPr>
        <p:txBody>
          <a:bodyPr/>
          <a:lstStyle/>
          <a:p>
            <a:r>
              <a:rPr lang="en-US" sz="2333" dirty="0"/>
              <a:t>Customs department reduces manual effort spent in importing risk processes</a:t>
            </a:r>
            <a:br>
              <a:rPr lang="en-CA" sz="2667" b="1" dirty="0"/>
            </a:br>
            <a:br>
              <a:rPr lang="en-US" sz="2400" dirty="0"/>
            </a:br>
            <a:br>
              <a:rPr lang="en-US" sz="2400" dirty="0"/>
            </a:br>
            <a:endParaRPr lang="en-US" sz="2400" dirty="0">
              <a:solidFill>
                <a:srgbClr val="FFFFF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339013" y="6515122"/>
            <a:ext cx="471765" cy="190502"/>
          </a:xfrm>
          <a:prstGeom prst="rect">
            <a:avLst/>
          </a:prstGeom>
        </p:spPr>
      </p:pic>
      <p:sp>
        <p:nvSpPr>
          <p:cNvPr id="12" name="TextBox 11">
            <a:extLst>
              <a:ext uri="{FF2B5EF4-FFF2-40B4-BE49-F238E27FC236}">
                <a16:creationId xmlns:a16="http://schemas.microsoft.com/office/drawing/2014/main" id="{B9F2B186-1315-0C4F-A9E6-9FE57C24FAA2}"/>
              </a:ext>
            </a:extLst>
          </p:cNvPr>
          <p:cNvSpPr txBox="1"/>
          <p:nvPr/>
        </p:nvSpPr>
        <p:spPr>
          <a:xfrm>
            <a:off x="733024" y="360735"/>
            <a:ext cx="0" cy="0"/>
          </a:xfrm>
          <a:prstGeom prst="rect">
            <a:avLst/>
          </a:prstGeom>
        </p:spPr>
        <p:txBody>
          <a:bodyPr wrap="none" lIns="0" tIns="0" rIns="0" bIns="0" rtlCol="0">
            <a:noAutofit/>
          </a:bodyPr>
          <a:lstStyle/>
          <a:p>
            <a:pPr marL="0" marR="0" lvl="0" indent="0" algn="l" defTabSz="914305" rtl="0" eaLnBrk="1" fontAlgn="auto" latinLnBrk="0" hangingPunct="1">
              <a:lnSpc>
                <a:spcPct val="105000"/>
              </a:lnSpc>
              <a:spcBef>
                <a:spcPts val="833"/>
              </a:spcBef>
              <a:spcAft>
                <a:spcPts val="0"/>
              </a:spcAft>
              <a:buClrTx/>
              <a:buSzTx/>
              <a:buFontTx/>
              <a:buNone/>
              <a:tabLst/>
              <a:defRPr/>
            </a:pPr>
            <a:endParaRPr kumimoji="0" lang="en-US" sz="1667" b="0" i="0" u="none" strike="noStrike" kern="1200" cap="none" spc="0" normalizeH="0" baseline="0" noProof="0" dirty="0" err="1">
              <a:ln>
                <a:noFill/>
              </a:ln>
              <a:solidFill>
                <a:srgbClr val="FFFFFF"/>
              </a:solidFill>
              <a:effectLst/>
              <a:uLnTx/>
              <a:uFillTx/>
              <a:latin typeface="IBM Plex Sans" charset="0"/>
              <a:ea typeface="IBM Plex Sans" charset="0"/>
              <a:cs typeface="IBM Plex Sans" charset="0"/>
            </a:endParaRPr>
          </a:p>
        </p:txBody>
      </p:sp>
      <p:sp>
        <p:nvSpPr>
          <p:cNvPr id="28" name="Content Placeholder 7">
            <a:extLst>
              <a:ext uri="{FF2B5EF4-FFF2-40B4-BE49-F238E27FC236}">
                <a16:creationId xmlns:a16="http://schemas.microsoft.com/office/drawing/2014/main" id="{F2DCB598-2975-D84C-9579-9FB5DFCB172D}"/>
              </a:ext>
            </a:extLst>
          </p:cNvPr>
          <p:cNvSpPr txBox="1">
            <a:spLocks/>
          </p:cNvSpPr>
          <p:nvPr/>
        </p:nvSpPr>
        <p:spPr>
          <a:xfrm>
            <a:off x="2932899" y="3408666"/>
            <a:ext cx="3211452" cy="3532012"/>
          </a:xfrm>
          <a:prstGeom prst="rect">
            <a:avLst/>
          </a:prstGeom>
          <a:noFill/>
        </p:spPr>
        <p:txBody>
          <a:bodyPr vert="horz" lIns="304800" tIns="304800" rIns="304800" bIns="304800" rtlCol="0">
            <a:noAutofit/>
          </a:bodyPr>
          <a:lstStyle>
            <a:lvl1pPr marL="0" indent="0" algn="l" defTabSz="457200" rtl="0" eaLnBrk="1" latinLnBrk="0" hangingPunct="1">
              <a:lnSpc>
                <a:spcPct val="100000"/>
              </a:lnSpc>
              <a:spcBef>
                <a:spcPts val="1100"/>
              </a:spcBef>
              <a:buFont typeface="Arial"/>
              <a:buNone/>
              <a:defRPr sz="1250" b="0" i="0" kern="1200">
                <a:solidFill>
                  <a:schemeClr val="bg2"/>
                </a:solidFill>
                <a:latin typeface="IBM Plex Sans" charset="0"/>
                <a:ea typeface="IBM Plex Sans" charset="0"/>
                <a:cs typeface="IBM Plex Sans"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09576" rtl="0" eaLnBrk="1" fontAlgn="auto" latinLnBrk="0" hangingPunct="1">
              <a:lnSpc>
                <a:spcPct val="100000"/>
              </a:lnSpc>
              <a:spcBef>
                <a:spcPts val="1467"/>
              </a:spcBef>
              <a:spcAft>
                <a:spcPts val="0"/>
              </a:spcAft>
              <a:buClrTx/>
              <a:buSzTx/>
              <a:buFont typeface="Arial"/>
              <a:buNone/>
              <a:tabLst/>
              <a:defRPr/>
            </a:pPr>
            <a:r>
              <a:rPr kumimoji="0" lang="en-US" sz="1333" b="0" i="0" u="none" strike="noStrike" kern="1200" cap="none" spc="0" normalizeH="0" baseline="0" noProof="0" dirty="0">
                <a:ln>
                  <a:noFill/>
                </a:ln>
                <a:solidFill>
                  <a:srgbClr val="FFFFFF"/>
                </a:solidFill>
                <a:effectLst/>
                <a:uLnTx/>
                <a:uFillTx/>
                <a:latin typeface="IBM Plex Sans" charset="0"/>
              </a:rPr>
              <a:t>Client’s current rule-based import risk identification system is not accurate enough to identify scenarios where importing an item is a real risk. Most times, the system identifies cases as risk, which later on are found to be not a real risk situation.</a:t>
            </a:r>
          </a:p>
          <a:p>
            <a:pPr marL="0" marR="0" lvl="0" indent="0" algn="l" defTabSz="609576" rtl="0" eaLnBrk="1" fontAlgn="auto" latinLnBrk="0" hangingPunct="1">
              <a:lnSpc>
                <a:spcPct val="100000"/>
              </a:lnSpc>
              <a:spcBef>
                <a:spcPts val="1467"/>
              </a:spcBef>
              <a:spcAft>
                <a:spcPts val="0"/>
              </a:spcAft>
              <a:buClrTx/>
              <a:buSzTx/>
              <a:buFont typeface="Arial"/>
              <a:buNone/>
              <a:tabLst/>
              <a:defRPr/>
            </a:pPr>
            <a:r>
              <a:rPr kumimoji="0" lang="en-US" sz="1333" b="0" i="0" u="none" strike="noStrike" kern="1200" cap="none" spc="0" normalizeH="0" baseline="0" noProof="0" dirty="0">
                <a:ln>
                  <a:noFill/>
                </a:ln>
                <a:solidFill>
                  <a:srgbClr val="FFFFFF"/>
                </a:solidFill>
                <a:effectLst/>
                <a:uLnTx/>
                <a:uFillTx/>
                <a:latin typeface="IBM Plex Sans" charset="0"/>
              </a:rPr>
              <a:t>Custom Officers spend their time more in non-real risk cases than the real ones.</a:t>
            </a:r>
            <a:endParaRPr kumimoji="0" lang="en-US" sz="1167" b="0" i="0" u="none" strike="noStrike" kern="1200" cap="none" spc="0" normalizeH="0" baseline="0" noProof="0" dirty="0">
              <a:ln>
                <a:noFill/>
              </a:ln>
              <a:solidFill>
                <a:srgbClr val="FFFFFF"/>
              </a:solidFill>
              <a:effectLst/>
              <a:uLnTx/>
              <a:uFillTx/>
              <a:latin typeface="IBM Plex Sans" charset="0"/>
            </a:endParaRPr>
          </a:p>
          <a:p>
            <a:pPr marL="0" marR="0" lvl="0" indent="0" algn="l" defTabSz="609576" rtl="0" eaLnBrk="1" fontAlgn="auto" latinLnBrk="0" hangingPunct="1">
              <a:lnSpc>
                <a:spcPct val="100000"/>
              </a:lnSpc>
              <a:spcBef>
                <a:spcPts val="1467"/>
              </a:spcBef>
              <a:spcAft>
                <a:spcPts val="0"/>
              </a:spcAft>
              <a:buClrTx/>
              <a:buSzTx/>
              <a:buFont typeface="Arial"/>
              <a:buNone/>
              <a:tabLst/>
              <a:defRPr/>
            </a:pPr>
            <a:endParaRPr kumimoji="0" lang="en-US" sz="1167" b="0" i="0" u="none" strike="noStrike" kern="1200" cap="none" spc="0" normalizeH="0" baseline="0" noProof="0" dirty="0">
              <a:ln>
                <a:noFill/>
              </a:ln>
              <a:solidFill>
                <a:srgbClr val="FFFFFF"/>
              </a:solidFill>
              <a:effectLst/>
              <a:uLnTx/>
              <a:uFillTx/>
              <a:latin typeface="IBM Plex Sans" charset="0"/>
            </a:endParaRPr>
          </a:p>
        </p:txBody>
      </p:sp>
      <p:sp>
        <p:nvSpPr>
          <p:cNvPr id="47" name="Rectangle 46">
            <a:extLst>
              <a:ext uri="{FF2B5EF4-FFF2-40B4-BE49-F238E27FC236}">
                <a16:creationId xmlns:a16="http://schemas.microsoft.com/office/drawing/2014/main" id="{2365E1CE-40D2-5E41-9171-E974CB88D43E}"/>
              </a:ext>
            </a:extLst>
          </p:cNvPr>
          <p:cNvSpPr/>
          <p:nvPr/>
        </p:nvSpPr>
        <p:spPr>
          <a:xfrm>
            <a:off x="59724" y="3614888"/>
            <a:ext cx="2797773" cy="1733295"/>
          </a:xfrm>
          <a:prstGeom prst="rect">
            <a:avLst/>
          </a:prstGeom>
        </p:spPr>
        <p:txBody>
          <a:bodyPr wrap="square">
            <a:spAutoFit/>
          </a:bodyPr>
          <a:lstStyle/>
          <a:p>
            <a:pPr marL="0" marR="0" lvl="0" indent="0" algn="l" defTabSz="914363" rtl="0" eaLnBrk="1" fontAlgn="base"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0" marR="0" lvl="0" indent="0" algn="l" defTabSz="914363" rtl="0" eaLnBrk="1" fontAlgn="base"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6EA6FF"/>
                </a:solidFill>
                <a:effectLst/>
                <a:uLnTx/>
                <a:uFillTx/>
                <a:latin typeface="Arial" panose="020B0604020202020204"/>
                <a:ea typeface="+mn-ea"/>
                <a:cs typeface="+mn-cs"/>
                <a:hlinkClick r:id="rId4">
                  <a:extLst>
                    <a:ext uri="{A12FA001-AC4F-418D-AE19-62706E023703}">
                      <ahyp:hlinkClr xmlns:ahyp="http://schemas.microsoft.com/office/drawing/2018/hyperlinkcolor" val="tx"/>
                    </a:ext>
                  </a:extLst>
                </a:hlinkClick>
              </a:rPr>
              <a:t>IBM Watson Studio</a:t>
            </a:r>
            <a:endParaRPr kumimoji="0" lang="en-US" sz="1333" b="1" i="0" u="none" strike="noStrike" kern="1200" cap="none" spc="0" normalizeH="0" baseline="0" noProof="0" dirty="0">
              <a:ln>
                <a:noFill/>
              </a:ln>
              <a:solidFill>
                <a:srgbClr val="6EA6FF"/>
              </a:solidFill>
              <a:effectLst/>
              <a:uLnTx/>
              <a:uFillTx/>
              <a:latin typeface="Arial" panose="020B0604020202020204"/>
              <a:ea typeface="+mn-ea"/>
              <a:cs typeface="+mn-cs"/>
            </a:endParaRPr>
          </a:p>
          <a:p>
            <a:pPr marL="0" marR="0" lvl="0" indent="0" algn="l" defTabSz="914363" rtl="0" eaLnBrk="1" fontAlgn="base"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0" marR="0" lvl="0" indent="0" algn="l" defTabSz="914363" rtl="0" eaLnBrk="1" fontAlgn="base"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6EA6FF"/>
                </a:solidFill>
                <a:effectLst/>
                <a:uLnTx/>
                <a:uFillTx/>
                <a:latin typeface="Arial" panose="020B0604020202020204"/>
                <a:ea typeface="+mn-ea"/>
                <a:cs typeface="+mn-cs"/>
                <a:hlinkClick r:id="rId5">
                  <a:extLst>
                    <a:ext uri="{A12FA001-AC4F-418D-AE19-62706E023703}">
                      <ahyp:hlinkClr xmlns:ahyp="http://schemas.microsoft.com/office/drawing/2018/hyperlinkcolor" val="tx"/>
                    </a:ext>
                  </a:extLst>
                </a:hlinkClick>
              </a:rPr>
              <a:t>IBM Watson Machine Learning</a:t>
            </a:r>
            <a:endParaRPr kumimoji="0" lang="en-US" sz="1333" b="1" i="0" u="none" strike="noStrike" kern="1200" cap="none" spc="0" normalizeH="0" baseline="0" noProof="0" dirty="0">
              <a:ln>
                <a:noFill/>
              </a:ln>
              <a:solidFill>
                <a:srgbClr val="6EA6FF"/>
              </a:solidFill>
              <a:effectLst/>
              <a:uLnTx/>
              <a:uFillTx/>
              <a:latin typeface="Arial" panose="020B0604020202020204"/>
              <a:ea typeface="+mn-ea"/>
              <a:cs typeface="+mn-cs"/>
            </a:endParaRPr>
          </a:p>
          <a:p>
            <a:pPr marL="0" marR="0" lvl="0" indent="0" algn="l" defTabSz="914363" rtl="0" eaLnBrk="1" fontAlgn="base" latinLnBrk="0" hangingPunct="1">
              <a:lnSpc>
                <a:spcPct val="100000"/>
              </a:lnSpc>
              <a:spcBef>
                <a:spcPts val="0"/>
              </a:spcBef>
              <a:spcAft>
                <a:spcPts val="0"/>
              </a:spcAft>
              <a:buClrTx/>
              <a:buSzTx/>
              <a:buFontTx/>
              <a:buNone/>
              <a:tabLst/>
              <a:defRPr/>
            </a:pPr>
            <a:endParaRPr kumimoji="0" lang="en-US" sz="1333" b="1" i="0" u="none" strike="noStrike" kern="1200" cap="none" spc="0" normalizeH="0" baseline="0" noProof="0" dirty="0">
              <a:ln>
                <a:noFill/>
              </a:ln>
              <a:solidFill>
                <a:srgbClr val="6EA6FF"/>
              </a:solidFill>
              <a:effectLst/>
              <a:uLnTx/>
              <a:uFillTx/>
              <a:latin typeface="Arial" panose="020B0604020202020204"/>
              <a:ea typeface="+mn-ea"/>
              <a:cs typeface="+mn-cs"/>
            </a:endParaRPr>
          </a:p>
          <a:p>
            <a:pPr marL="0" marR="0" lvl="0" indent="0" algn="l" defTabSz="914363" rtl="0" eaLnBrk="1" fontAlgn="base"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6EA6FF"/>
                </a:solidFill>
                <a:effectLst/>
                <a:uLnTx/>
                <a:uFillTx/>
                <a:latin typeface="Arial" panose="020B0604020202020204"/>
                <a:ea typeface="+mn-ea"/>
                <a:cs typeface="+mn-cs"/>
                <a:hlinkClick r:id="rId6">
                  <a:extLst>
                    <a:ext uri="{A12FA001-AC4F-418D-AE19-62706E023703}">
                      <ahyp:hlinkClr xmlns:ahyp="http://schemas.microsoft.com/office/drawing/2018/hyperlinkcolor" val="tx"/>
                    </a:ext>
                  </a:extLst>
                </a:hlinkClick>
              </a:rPr>
              <a:t>IBM Watson OpenScale</a:t>
            </a:r>
            <a:br>
              <a:rPr kumimoji="0" lang="en-US" sz="1333" b="0" i="0" u="none" strike="noStrike" kern="1200" cap="none" spc="0" normalizeH="0" baseline="0" noProof="0" dirty="0">
                <a:ln>
                  <a:noFill/>
                </a:ln>
                <a:solidFill>
                  <a:srgbClr val="FFFFFF"/>
                </a:solidFill>
                <a:effectLst/>
                <a:uLnTx/>
                <a:uFillTx/>
                <a:latin typeface="Arial" panose="020B0604020202020204"/>
                <a:ea typeface="+mn-ea"/>
                <a:cs typeface="+mn-cs"/>
              </a:rPr>
            </a:br>
            <a:endParaRPr kumimoji="0" lang="en-US" sz="1333"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0" marR="0" lvl="0" indent="0" algn="l" defTabSz="914363" rtl="0" eaLnBrk="1" fontAlgn="base"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24D7385E-88B7-5B40-96BF-C812796A3C4A}"/>
              </a:ext>
            </a:extLst>
          </p:cNvPr>
          <p:cNvSpPr/>
          <p:nvPr/>
        </p:nvSpPr>
        <p:spPr>
          <a:xfrm>
            <a:off x="9250612" y="3409849"/>
            <a:ext cx="2695787" cy="3299237"/>
          </a:xfrm>
          <a:prstGeom prst="rect">
            <a:avLst/>
          </a:prstGeom>
        </p:spPr>
        <p:txBody>
          <a:bodyPr wrap="square">
            <a:spAutoFit/>
          </a:bodyPr>
          <a:lstStyle/>
          <a:p>
            <a:pPr marL="0" marR="0" lvl="0" indent="0" algn="l" defTabSz="914363" rtl="0" eaLnBrk="1" fontAlgn="auto" latinLnBrk="0" hangingPunct="1">
              <a:lnSpc>
                <a:spcPct val="100000"/>
              </a:lnSpc>
              <a:spcBef>
                <a:spcPts val="0"/>
              </a:spcBef>
              <a:spcAft>
                <a:spcPts val="800"/>
              </a:spcAft>
              <a:buClrTx/>
              <a:buSzTx/>
              <a:buFontTx/>
              <a:buNone/>
              <a:tabLst/>
              <a:defRPr/>
            </a:pPr>
            <a:r>
              <a:rPr kumimoji="0" lang="en-US" sz="1333"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Benefits</a:t>
            </a:r>
            <a:endParaRPr kumimoji="0" lang="en-US" sz="13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endParaRPr>
          </a:p>
          <a:p>
            <a:pPr marL="238115" marR="0" lvl="0" indent="-238115" algn="l" defTabSz="914363" rtl="0" eaLnBrk="1" fontAlgn="auto" latinLnBrk="0" hangingPunct="1">
              <a:lnSpc>
                <a:spcPct val="100000"/>
              </a:lnSpc>
              <a:spcBef>
                <a:spcPts val="0"/>
              </a:spcBef>
              <a:spcAft>
                <a:spcPts val="800"/>
              </a:spcAft>
              <a:buClrTx/>
              <a:buSzTx/>
              <a:buFont typeface="Arial" panose="020B0604020202020204" pitchFamily="34" charset="0"/>
              <a:buChar char="•"/>
              <a:tabLst/>
              <a:defRPr/>
            </a:pPr>
            <a:r>
              <a:rPr kumimoji="0" lang="en-US" sz="1167"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Reduction of the number of cases with legal imports identified as risk can help save the Custom Officers time and effort.  </a:t>
            </a:r>
          </a:p>
          <a:p>
            <a:pPr marL="238115" marR="0" lvl="0" indent="-238115" algn="l" defTabSz="914363" rtl="0" eaLnBrk="1" fontAlgn="auto" latinLnBrk="0" hangingPunct="1">
              <a:lnSpc>
                <a:spcPct val="100000"/>
              </a:lnSpc>
              <a:spcBef>
                <a:spcPts val="0"/>
              </a:spcBef>
              <a:spcAft>
                <a:spcPts val="800"/>
              </a:spcAft>
              <a:buClrTx/>
              <a:buSzTx/>
              <a:buFont typeface="Arial" panose="020B0604020202020204" pitchFamily="34" charset="0"/>
              <a:buChar char="•"/>
              <a:tabLst/>
              <a:defRPr/>
            </a:pPr>
            <a:r>
              <a:rPr kumimoji="0" lang="en-US" sz="1167"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Officers can take quick and informed decisions on risks and corresponding mitigation steps using explainability. It saves manual inspection effort down the line.</a:t>
            </a:r>
          </a:p>
          <a:p>
            <a:pPr marL="238115" marR="0" lvl="0" indent="-238115" algn="l" defTabSz="914363" rtl="0" eaLnBrk="1" fontAlgn="auto" latinLnBrk="0" hangingPunct="1">
              <a:lnSpc>
                <a:spcPct val="100000"/>
              </a:lnSpc>
              <a:spcBef>
                <a:spcPts val="0"/>
              </a:spcBef>
              <a:spcAft>
                <a:spcPts val="800"/>
              </a:spcAft>
              <a:buClrTx/>
              <a:buSzTx/>
              <a:buFont typeface="Arial" panose="020B0604020202020204" pitchFamily="34" charset="0"/>
              <a:buChar char="•"/>
              <a:tabLst/>
              <a:defRPr/>
            </a:pPr>
            <a:r>
              <a:rPr kumimoji="0" lang="en-US" sz="1167"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The AI-based risk import model can be productized and used by the Customs department of other countries for more significant benefits.</a:t>
            </a:r>
          </a:p>
        </p:txBody>
      </p:sp>
      <p:sp>
        <p:nvSpPr>
          <p:cNvPr id="34" name="Content Placeholder 7">
            <a:extLst>
              <a:ext uri="{FF2B5EF4-FFF2-40B4-BE49-F238E27FC236}">
                <a16:creationId xmlns:a16="http://schemas.microsoft.com/office/drawing/2014/main" id="{AB3EF7DC-50D1-4985-B5C0-2FC4BEF1E4B0}"/>
              </a:ext>
            </a:extLst>
          </p:cNvPr>
          <p:cNvSpPr txBox="1">
            <a:spLocks/>
          </p:cNvSpPr>
          <p:nvPr/>
        </p:nvSpPr>
        <p:spPr>
          <a:xfrm>
            <a:off x="6093732" y="3407818"/>
            <a:ext cx="3211452" cy="3477555"/>
          </a:xfrm>
          <a:prstGeom prst="rect">
            <a:avLst/>
          </a:prstGeom>
          <a:noFill/>
        </p:spPr>
        <p:txBody>
          <a:bodyPr vert="horz" lIns="304800" tIns="304800" rIns="304800" bIns="304800" rtlCol="0">
            <a:noAutofit/>
          </a:bodyPr>
          <a:lstStyle>
            <a:lvl1pPr marL="0" indent="0" algn="l" defTabSz="457200" rtl="0" eaLnBrk="1" latinLnBrk="0" hangingPunct="1">
              <a:lnSpc>
                <a:spcPct val="100000"/>
              </a:lnSpc>
              <a:spcBef>
                <a:spcPts val="1100"/>
              </a:spcBef>
              <a:buFont typeface="Arial"/>
              <a:buNone/>
              <a:defRPr sz="1250" b="0" i="0" kern="1200">
                <a:solidFill>
                  <a:schemeClr val="bg2"/>
                </a:solidFill>
                <a:latin typeface="IBM Plex Sans" charset="0"/>
                <a:ea typeface="IBM Plex Sans" charset="0"/>
                <a:cs typeface="IBM Plex Sans"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09576" rtl="0" eaLnBrk="1" fontAlgn="auto" latinLnBrk="0" hangingPunct="1">
              <a:lnSpc>
                <a:spcPct val="100000"/>
              </a:lnSpc>
              <a:spcBef>
                <a:spcPts val="1467"/>
              </a:spcBef>
              <a:spcAft>
                <a:spcPts val="0"/>
              </a:spcAft>
              <a:buClrTx/>
              <a:buSzTx/>
              <a:buFont typeface="Arial"/>
              <a:buNone/>
              <a:tabLst/>
              <a:defRPr/>
            </a:pPr>
            <a:r>
              <a:rPr kumimoji="0" lang="en-US" sz="1251" b="0" i="0" u="none" strike="noStrike" kern="1200" cap="none" spc="0" normalizeH="0" baseline="0" noProof="0" dirty="0">
                <a:ln>
                  <a:noFill/>
                </a:ln>
                <a:solidFill>
                  <a:srgbClr val="FFFFFF"/>
                </a:solidFill>
                <a:effectLst/>
                <a:uLnTx/>
                <a:uFillTx/>
                <a:latin typeface="IBM Plex Sans" charset="0"/>
              </a:rPr>
              <a:t>The solution is to use AI models to predict the import risk. In addition to that, the Customs Officers are supported with the ability to know the reason (explainability) for the model predicting risk vs. no risk.</a:t>
            </a:r>
          </a:p>
          <a:p>
            <a:pPr marL="0" marR="0" lvl="0" indent="0" algn="l" defTabSz="609576" rtl="0" eaLnBrk="1" fontAlgn="auto" latinLnBrk="0" hangingPunct="1">
              <a:lnSpc>
                <a:spcPct val="100000"/>
              </a:lnSpc>
              <a:spcBef>
                <a:spcPts val="1467"/>
              </a:spcBef>
              <a:spcAft>
                <a:spcPts val="0"/>
              </a:spcAft>
              <a:buClrTx/>
              <a:buSzTx/>
              <a:buFont typeface="Arial"/>
              <a:buNone/>
              <a:tabLst/>
              <a:defRPr/>
            </a:pPr>
            <a:r>
              <a:rPr kumimoji="0" lang="en-US" sz="1251" b="0" i="0" u="none" strike="noStrike" kern="1200" cap="none" spc="0" normalizeH="0" baseline="0" noProof="0" dirty="0">
                <a:ln>
                  <a:noFill/>
                </a:ln>
                <a:solidFill>
                  <a:srgbClr val="FFFFFF"/>
                </a:solidFill>
                <a:effectLst/>
                <a:uLnTx/>
                <a:uFillTx/>
                <a:latin typeface="IBM Plex Sans" charset="0"/>
              </a:rPr>
              <a:t> Officers can make quick decisions on appropriate mitigation steps. The client is using Cloud Pak for Data with its key features Watson Studio Local, Watson Machine Learning, Watson Open Scale, Multitenancy, and also potentially Watson API Services.</a:t>
            </a:r>
          </a:p>
        </p:txBody>
      </p:sp>
      <p:sp>
        <p:nvSpPr>
          <p:cNvPr id="31" name="Content Placeholder 59">
            <a:extLst>
              <a:ext uri="{FF2B5EF4-FFF2-40B4-BE49-F238E27FC236}">
                <a16:creationId xmlns:a16="http://schemas.microsoft.com/office/drawing/2014/main" id="{73D9F1A4-355E-46C1-8548-FBA456CF469E}"/>
              </a:ext>
            </a:extLst>
          </p:cNvPr>
          <p:cNvSpPr txBox="1">
            <a:spLocks/>
          </p:cNvSpPr>
          <p:nvPr/>
        </p:nvSpPr>
        <p:spPr>
          <a:xfrm>
            <a:off x="264839" y="2264855"/>
            <a:ext cx="5742185" cy="1138378"/>
          </a:xfrm>
          <a:prstGeom prst="rect">
            <a:avLst/>
          </a:prstGeom>
        </p:spPr>
        <p:txBody>
          <a:bodyPr vert="horz" lIns="0" tIns="304800" rIns="0" bIns="0" rtlCol="0" anchor="t">
            <a:noAutofit/>
          </a:bodyPr>
          <a:lstStyle>
            <a:lvl1pPr marL="0" indent="0" algn="l" defTabSz="1097280" rtl="0" eaLnBrk="1" latinLnBrk="0" hangingPunct="1">
              <a:lnSpc>
                <a:spcPct val="105000"/>
              </a:lnSpc>
              <a:spcBef>
                <a:spcPts val="6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marR="0" lvl="0" indent="0" algn="l" defTabSz="14629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IBM Plex Sans" charset="0"/>
            </a:endParaRPr>
          </a:p>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IBM Plex Sans" charset="0"/>
              </a:rPr>
              <a:t>Industry: Government</a:t>
            </a:r>
          </a:p>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IBM Plex Sans" charset="0"/>
              </a:rPr>
              <a:t>Geography: Middle East and Africa</a:t>
            </a:r>
          </a:p>
          <a:p>
            <a:pPr marL="0" marR="0" lvl="0" indent="0" algn="l" defTabSz="146298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IBM Plex Sans" charset="0"/>
            </a:endParaRPr>
          </a:p>
        </p:txBody>
      </p:sp>
      <p:pic>
        <p:nvPicPr>
          <p:cNvPr id="32" name="Picture 31">
            <a:extLst>
              <a:ext uri="{FF2B5EF4-FFF2-40B4-BE49-F238E27FC236}">
                <a16:creationId xmlns:a16="http://schemas.microsoft.com/office/drawing/2014/main" id="{83B32700-EFF3-4A42-A7B8-66A1AA8C4E26}"/>
              </a:ext>
            </a:extLst>
          </p:cNvPr>
          <p:cNvPicPr>
            <a:picLocks noChangeAspect="1"/>
          </p:cNvPicPr>
          <p:nvPr/>
        </p:nvPicPr>
        <p:blipFill>
          <a:blip r:embed="rId7"/>
          <a:stretch>
            <a:fillRect/>
          </a:stretch>
        </p:blipFill>
        <p:spPr>
          <a:xfrm>
            <a:off x="6085719" y="-5148"/>
            <a:ext cx="6106284" cy="3412965"/>
          </a:xfrm>
          <a:prstGeom prst="rect">
            <a:avLst/>
          </a:prstGeom>
        </p:spPr>
      </p:pic>
      <p:sp>
        <p:nvSpPr>
          <p:cNvPr id="52" name="Title 2">
            <a:extLst>
              <a:ext uri="{FF2B5EF4-FFF2-40B4-BE49-F238E27FC236}">
                <a16:creationId xmlns:a16="http://schemas.microsoft.com/office/drawing/2014/main" id="{56A409B8-CEC9-E341-9E37-95557F103453}"/>
              </a:ext>
            </a:extLst>
          </p:cNvPr>
          <p:cNvSpPr txBox="1">
            <a:spLocks/>
          </p:cNvSpPr>
          <p:nvPr/>
        </p:nvSpPr>
        <p:spPr>
          <a:xfrm>
            <a:off x="177043" y="259579"/>
            <a:ext cx="5486400" cy="51717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250" b="0" i="0" kern="1200">
                <a:solidFill>
                  <a:schemeClr val="bg2"/>
                </a:solidFill>
                <a:latin typeface="IBM Plex Sans" charset="0"/>
                <a:ea typeface="IBM Plex Sans" charset="0"/>
                <a:cs typeface="IBM Plex Sans" charset="0"/>
              </a:defRPr>
            </a:lvl1pPr>
          </a:lstStyle>
          <a:p>
            <a:pPr marL="0" marR="0" lvl="0" indent="0" algn="l" defTabSz="761951" rtl="0" eaLnBrk="1" fontAlgn="auto" latinLnBrk="0" hangingPunct="1">
              <a:lnSpc>
                <a:spcPct val="90000"/>
              </a:lnSpc>
              <a:spcBef>
                <a:spcPct val="0"/>
              </a:spcBef>
              <a:spcAft>
                <a:spcPts val="0"/>
              </a:spcAft>
              <a:buClrTx/>
              <a:buSzTx/>
              <a:buFontTx/>
              <a:buNone/>
              <a:tabLst/>
              <a:defRPr/>
            </a:pPr>
            <a:r>
              <a:rPr kumimoji="0" lang="en-US" sz="3733" b="0" i="0" u="none" strike="noStrike" kern="1200" cap="none" spc="0" normalizeH="0" baseline="0" noProof="0" dirty="0">
                <a:ln>
                  <a:noFill/>
                </a:ln>
                <a:solidFill>
                  <a:srgbClr val="FFFFFF"/>
                </a:solidFill>
                <a:effectLst/>
                <a:uLnTx/>
                <a:uFillTx/>
                <a:latin typeface="IBM Plex Sans" charset="0"/>
              </a:rPr>
              <a:t>Case Study</a:t>
            </a:r>
          </a:p>
        </p:txBody>
      </p:sp>
    </p:spTree>
    <p:extLst>
      <p:ext uri="{BB962C8B-B14F-4D97-AF65-F5344CB8AC3E}">
        <p14:creationId xmlns:p14="http://schemas.microsoft.com/office/powerpoint/2010/main" val="241868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399" y="1693161"/>
            <a:ext cx="10633167" cy="3662541"/>
          </a:xfrm>
          <a:prstGeom prst="rect">
            <a:avLst/>
          </a:prstGeom>
        </p:spPr>
        <p:txBody>
          <a:bodyPr wrap="square">
            <a:spAutoFit/>
          </a:bodyPr>
          <a:lstStyle/>
          <a:p>
            <a:pPr marL="285750" indent="-285750" defTabSz="457200" hangingPunct="0">
              <a:buFont typeface="Arial" panose="020B0604020202020204" pitchFamily="34" charset="0"/>
              <a:buChar char="•"/>
            </a:pPr>
            <a:r>
              <a:rPr lang="en-US" sz="2000" dirty="0"/>
              <a:t>Creating Trusted AI based solution through Transparency in Prediction from AI Models – to have AI driven decisions those are Unbiased and Explainable </a:t>
            </a:r>
          </a:p>
          <a:p>
            <a:pPr marL="285750" indent="-285750" defTabSz="457200" hangingPunct="0">
              <a:buFont typeface="Arial" panose="020B0604020202020204" pitchFamily="34" charset="0"/>
              <a:buChar char="•"/>
            </a:pPr>
            <a:r>
              <a:rPr lang="en-US" sz="2000" dirty="0"/>
              <a:t>Managing multiple Models with multiple Versions at scale – to ensure predictable Business Outcome and Auditability</a:t>
            </a:r>
          </a:p>
          <a:p>
            <a:pPr marL="285750" indent="-285750" defTabSz="457200" hangingPunct="0">
              <a:buFont typeface="Arial" panose="020B0604020202020204" pitchFamily="34" charset="0"/>
              <a:buChar char="•"/>
            </a:pPr>
            <a:r>
              <a:rPr lang="en-US" sz="2000" dirty="0"/>
              <a:t>Retaining AI Resource and building Skills - to use AI at scale by managing expensive Resource and Attrition</a:t>
            </a:r>
          </a:p>
          <a:p>
            <a:pPr marL="285750" indent="-285750" defTabSz="457200" hangingPunct="0">
              <a:buFont typeface="Arial" panose="020B0604020202020204" pitchFamily="34" charset="0"/>
              <a:buChar char="•"/>
            </a:pPr>
            <a:r>
              <a:rPr lang="en-US" sz="2000" dirty="0"/>
              <a:t>Linking AI to Business KPIs - to continuously see Value and change AI strategy appropriately</a:t>
            </a:r>
          </a:p>
          <a:p>
            <a:pPr marL="285750" indent="-285750" defTabSz="457200" hangingPunct="0">
              <a:buFont typeface="Arial" panose="020B0604020202020204" pitchFamily="34" charset="0"/>
              <a:buChar char="•"/>
            </a:pPr>
            <a:r>
              <a:rPr lang="en-US" sz="2000" dirty="0"/>
              <a:t>Creating AI models using Governed Data</a:t>
            </a:r>
          </a:p>
          <a:p>
            <a:pPr marL="285750" indent="-285750" defTabSz="457200" hangingPunct="0">
              <a:buFont typeface="Arial" panose="020B0604020202020204" pitchFamily="34" charset="0"/>
              <a:buChar char="•"/>
            </a:pPr>
            <a:r>
              <a:rPr lang="en-US" sz="2000" dirty="0"/>
              <a:t>Creating overall organization Standards and Governance for use of AI – to ensure overall Scale, Trust and Viability</a:t>
            </a:r>
          </a:p>
          <a:p>
            <a:br>
              <a:rPr lang="en-US" sz="1600" dirty="0">
                <a:latin typeface="IBM Plex Sans" panose="020B0503050203000203" pitchFamily="34" charset="0"/>
              </a:rPr>
            </a:br>
            <a:endParaRPr lang="en-US" sz="1600" dirty="0">
              <a:latin typeface="IBM Plex Sans" panose="020B0503050203000203" pitchFamily="34" charset="0"/>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127553" y="33906"/>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defTabSz="609585"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rPr>
              <a:t>Business Challenges</a:t>
            </a:r>
          </a:p>
        </p:txBody>
      </p:sp>
    </p:spTree>
    <p:extLst>
      <p:ext uri="{BB962C8B-B14F-4D97-AF65-F5344CB8AC3E}">
        <p14:creationId xmlns:p14="http://schemas.microsoft.com/office/powerpoint/2010/main" val="289220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195942" y="1192584"/>
            <a:ext cx="5900058" cy="5478423"/>
          </a:xfrm>
          <a:prstGeom prst="rect">
            <a:avLst/>
          </a:prstGeom>
        </p:spPr>
        <p:txBody>
          <a:bodyPr wrap="square">
            <a:spAutoFit/>
          </a:bodyPr>
          <a:lstStyle/>
          <a:p>
            <a:pPr defTabSz="457200" hangingPunct="0"/>
            <a:r>
              <a:rPr lang="en-US" sz="1400" b="1" dirty="0"/>
              <a:t>Chief Analytics Officer/CIO</a:t>
            </a:r>
          </a:p>
          <a:p>
            <a:pPr marL="285750" indent="-285750" defTabSz="457200" hangingPunct="0">
              <a:buFont typeface="Arial" panose="020B0604020202020204" pitchFamily="34" charset="0"/>
              <a:buChar char="•"/>
            </a:pPr>
            <a:r>
              <a:rPr lang="en-US" sz="1400" dirty="0"/>
              <a:t>How do I make people Trust AI for larger adoption across groups ?</a:t>
            </a:r>
          </a:p>
          <a:p>
            <a:pPr marL="285750" indent="-285750" defTabSz="457200" hangingPunct="0">
              <a:buFont typeface="Arial" panose="020B0604020202020204" pitchFamily="34" charset="0"/>
              <a:buChar char="•"/>
            </a:pPr>
            <a:r>
              <a:rPr lang="en-US" sz="1400" dirty="0"/>
              <a:t>How do I scale use of AI across multiple projects in Business and IT with shorter Time To Market ?</a:t>
            </a:r>
          </a:p>
          <a:p>
            <a:pPr marL="285750" indent="-285750" defTabSz="457200" hangingPunct="0">
              <a:buFont typeface="Arial" panose="020B0604020202020204" pitchFamily="34" charset="0"/>
              <a:buChar char="•"/>
            </a:pPr>
            <a:r>
              <a:rPr lang="en-US" sz="1400" dirty="0"/>
              <a:t>How do I reduce requirement of high Data Science skilled people for scaling Adoption by ensuring more Automation ?</a:t>
            </a:r>
          </a:p>
          <a:p>
            <a:pPr marL="285750" indent="-285750" defTabSz="457200" hangingPunct="0">
              <a:buFont typeface="Arial" panose="020B0604020202020204" pitchFamily="34" charset="0"/>
              <a:buChar char="•"/>
            </a:pPr>
            <a:endParaRPr lang="en-US" sz="1400" b="1" dirty="0"/>
          </a:p>
          <a:p>
            <a:pPr defTabSz="457200" hangingPunct="0"/>
            <a:endParaRPr lang="en-US" sz="1400" b="1" dirty="0"/>
          </a:p>
          <a:p>
            <a:pPr defTabSz="457200" hangingPunct="0"/>
            <a:r>
              <a:rPr lang="en-US" sz="1400" b="1" dirty="0"/>
              <a:t>Chief Data Science/AI Architect</a:t>
            </a:r>
          </a:p>
          <a:p>
            <a:pPr marL="285750" indent="-285750" defTabSz="457200" hangingPunct="0">
              <a:buFont typeface="Arial" panose="020B0604020202020204" pitchFamily="34" charset="0"/>
              <a:buChar char="•"/>
            </a:pPr>
            <a:r>
              <a:rPr lang="en-US" sz="1400" dirty="0"/>
              <a:t>How to I make AI lifecycle adhere to enterprise standards an practices around Security, Governance and overall Architecture</a:t>
            </a:r>
          </a:p>
          <a:p>
            <a:pPr marL="285750" indent="-285750" defTabSz="457200" hangingPunct="0">
              <a:buFont typeface="Arial" panose="020B0604020202020204" pitchFamily="34" charset="0"/>
              <a:buChar char="•"/>
            </a:pPr>
            <a:r>
              <a:rPr lang="en-US" sz="1400" dirty="0"/>
              <a:t>How do I enable existing Resources to address scaling requirements</a:t>
            </a:r>
          </a:p>
          <a:p>
            <a:pPr marL="285750" indent="-285750" defTabSz="457200" hangingPunct="0">
              <a:buFont typeface="Arial" panose="020B0604020202020204" pitchFamily="34" charset="0"/>
              <a:buChar char="•"/>
            </a:pPr>
            <a:r>
              <a:rPr lang="en-US" sz="1400" dirty="0"/>
              <a:t>How do I ensure Data Science projects gel well with other Applications with minimum impact to them</a:t>
            </a:r>
          </a:p>
          <a:p>
            <a:pPr marL="285750" indent="-285750" defTabSz="457200" hangingPunct="0">
              <a:buFont typeface="Arial" panose="020B0604020202020204" pitchFamily="34" charset="0"/>
              <a:buChar char="•"/>
            </a:pPr>
            <a:r>
              <a:rPr lang="en-US" sz="1400" dirty="0"/>
              <a:t>How do I ensure Data Access and Insight Consumption associated with Data Science/AI with least Impact on Target Data Source and Data Sinks/Consuming Applications ?</a:t>
            </a:r>
          </a:p>
          <a:p>
            <a:pPr marL="285750" indent="-285750" defTabSz="457200" hangingPunct="0">
              <a:buFont typeface="Arial" panose="020B0604020202020204" pitchFamily="34" charset="0"/>
              <a:buChar char="•"/>
            </a:pPr>
            <a:endParaRPr lang="en-US" sz="1400" dirty="0"/>
          </a:p>
          <a:p>
            <a:pPr defTabSz="457200" hangingPunct="0"/>
            <a:r>
              <a:rPr lang="en-US" sz="1400" b="1" dirty="0"/>
              <a:t>Chief Data Scientist</a:t>
            </a:r>
          </a:p>
          <a:p>
            <a:pPr marL="285750" indent="-285750" defTabSz="457200" hangingPunct="0">
              <a:buFont typeface="Arial" panose="020B0604020202020204" pitchFamily="34" charset="0"/>
              <a:buChar char="•"/>
            </a:pPr>
            <a:r>
              <a:rPr lang="en-US" sz="1400" dirty="0"/>
              <a:t>How do I show value of Data Science/AI  with Shorter Turn Around Time</a:t>
            </a:r>
          </a:p>
          <a:p>
            <a:pPr marL="285750" indent="-285750" defTabSz="457200" hangingPunct="0">
              <a:buFont typeface="Arial" panose="020B0604020202020204" pitchFamily="34" charset="0"/>
              <a:buChar char="•"/>
            </a:pPr>
            <a:r>
              <a:rPr lang="en-US" sz="1400" dirty="0"/>
              <a:t>How do I engage my Data Scientist team to do more core Data Science work </a:t>
            </a:r>
          </a:p>
          <a:p>
            <a:pPr marL="285750" indent="-285750" defTabSz="457200" hangingPunct="0">
              <a:buFont typeface="Arial" panose="020B0604020202020204" pitchFamily="34" charset="0"/>
              <a:buChar char="•"/>
            </a:pPr>
            <a:r>
              <a:rPr lang="en-US" sz="1400" dirty="0"/>
              <a:t>How do I make my team keep on moving to next innovations in DS/A</a:t>
            </a:r>
            <a:r>
              <a:rPr lang="en-US" sz="1400" dirty="0">
                <a:latin typeface="IBM Plex Sans" panose="020B0503050203000203" pitchFamily="34" charset="0"/>
              </a:rPr>
              <a:t>I</a:t>
            </a:r>
          </a:p>
          <a:p>
            <a:pPr marL="285750" indent="-285750" defTabSz="457200" hangingPunct="0">
              <a:buFont typeface="Arial" panose="020B0604020202020204" pitchFamily="34" charset="0"/>
              <a:buChar char="•"/>
            </a:pPr>
            <a:r>
              <a:rPr lang="en-US" sz="1400" dirty="0">
                <a:latin typeface="IBM Plex Sans" panose="020B0503050203000203" pitchFamily="34" charset="0"/>
              </a:rPr>
              <a:t>How do I ensure the Model’s predictions are Trustable and Explainable</a:t>
            </a: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101428" y="0"/>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defTabSz="609585" eaLnBrk="1" fontAlgn="auto" latinLnBrk="0" hangingPunct="0">
              <a:lnSpc>
                <a:spcPct val="100000"/>
              </a:lnSpc>
              <a:spcBef>
                <a:spcPts val="0"/>
              </a:spcBef>
              <a:spcAft>
                <a:spcPts val="0"/>
              </a:spcAft>
              <a:buClrTx/>
              <a:buSzTx/>
              <a:buFontTx/>
              <a:buNone/>
              <a:tabLst/>
              <a:defRPr/>
            </a:pPr>
            <a:r>
              <a:rPr lang="en-US" sz="2667" kern="0" dirty="0">
                <a:solidFill>
                  <a:srgbClr val="000000"/>
                </a:solidFill>
                <a:latin typeface="IBM Plex Sans" panose="020B0503050203000203" pitchFamily="34" charset="0"/>
                <a:ea typeface="+mj-ea"/>
                <a:cs typeface="+mj-cs"/>
                <a:sym typeface="Helvetica"/>
              </a:rPr>
              <a:t>What Paint Points will this address across multiple Personas</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7" name="Rectangle 6">
            <a:extLst>
              <a:ext uri="{FF2B5EF4-FFF2-40B4-BE49-F238E27FC236}">
                <a16:creationId xmlns:a16="http://schemas.microsoft.com/office/drawing/2014/main" id="{4FCD5444-19A9-B540-AE41-FBF2A0D57D04}"/>
              </a:ext>
            </a:extLst>
          </p:cNvPr>
          <p:cNvSpPr/>
          <p:nvPr/>
        </p:nvSpPr>
        <p:spPr>
          <a:xfrm>
            <a:off x="5917694" y="1192584"/>
            <a:ext cx="6078364" cy="5262979"/>
          </a:xfrm>
          <a:prstGeom prst="rect">
            <a:avLst/>
          </a:prstGeom>
        </p:spPr>
        <p:txBody>
          <a:bodyPr wrap="square">
            <a:spAutoFit/>
          </a:bodyPr>
          <a:lstStyle/>
          <a:p>
            <a:pPr defTabSz="457200" hangingPunct="0"/>
            <a:r>
              <a:rPr lang="en-US" sz="1400" b="1" dirty="0"/>
              <a:t>Data Scientists</a:t>
            </a:r>
          </a:p>
          <a:p>
            <a:pPr marL="285750" indent="-285750" defTabSz="457200" hangingPunct="0">
              <a:buFont typeface="Arial" panose="020B0604020202020204" pitchFamily="34" charset="0"/>
              <a:buChar char="•"/>
            </a:pPr>
            <a:r>
              <a:rPr lang="en-US" sz="1400" dirty="0"/>
              <a:t>How do I work on refining a Model while making its previous version available for Production use ?</a:t>
            </a:r>
          </a:p>
          <a:p>
            <a:pPr marL="285750" indent="-285750" defTabSz="457200" hangingPunct="0">
              <a:buFont typeface="Arial" panose="020B0604020202020204" pitchFamily="34" charset="0"/>
              <a:buChar char="•"/>
            </a:pPr>
            <a:r>
              <a:rPr lang="en-US" sz="1400" dirty="0"/>
              <a:t>How do I use my favorite Libraries/Tools for creating Models ?</a:t>
            </a:r>
          </a:p>
          <a:p>
            <a:pPr marL="285750" indent="-285750" defTabSz="457200" hangingPunct="0">
              <a:buFont typeface="Arial" panose="020B0604020202020204" pitchFamily="34" charset="0"/>
              <a:buChar char="•"/>
            </a:pPr>
            <a:r>
              <a:rPr lang="en-US" sz="1400" dirty="0"/>
              <a:t>How do I Collaborate with other Data Scientists in my team ?</a:t>
            </a:r>
          </a:p>
          <a:p>
            <a:pPr marL="285750" indent="-285750" defTabSz="457200" hangingPunct="0">
              <a:buFont typeface="Arial" panose="020B0604020202020204" pitchFamily="34" charset="0"/>
              <a:buChar char="•"/>
            </a:pPr>
            <a:r>
              <a:rPr lang="en-US" sz="1400" dirty="0"/>
              <a:t>How do I get continuous feedback on how my deployed Models are performing in terms of Fairness, Quality and Drift ?</a:t>
            </a:r>
          </a:p>
          <a:p>
            <a:pPr marL="285750" indent="-285750" defTabSz="457200" hangingPunct="0">
              <a:buFont typeface="Arial" panose="020B0604020202020204" pitchFamily="34" charset="0"/>
              <a:buChar char="•"/>
            </a:pPr>
            <a:endParaRPr lang="en-US" sz="1400" b="1" dirty="0"/>
          </a:p>
          <a:p>
            <a:pPr defTabSz="457200" hangingPunct="0"/>
            <a:r>
              <a:rPr lang="en-US" sz="1400" b="1" dirty="0"/>
              <a:t>Data Engineers</a:t>
            </a:r>
          </a:p>
          <a:p>
            <a:pPr marL="285750" indent="-285750" defTabSz="457200" hangingPunct="0">
              <a:buFont typeface="Arial" panose="020B0604020202020204" pitchFamily="34" charset="0"/>
              <a:buChar char="•"/>
            </a:pPr>
            <a:r>
              <a:rPr lang="en-US" sz="1400" dirty="0"/>
              <a:t>How do I setup repeatable Data Transformation/Data Preparation processes ?</a:t>
            </a:r>
          </a:p>
          <a:p>
            <a:pPr marL="285750" indent="-285750" defTabSz="457200" hangingPunct="0">
              <a:buFont typeface="Arial" panose="020B0604020202020204" pitchFamily="34" charset="0"/>
              <a:buChar char="•"/>
            </a:pPr>
            <a:r>
              <a:rPr lang="en-US" sz="1400" dirty="0"/>
              <a:t>How do I Deploy the Models as a repeatable process and keep on Retraining them at stipulated interval ?</a:t>
            </a:r>
          </a:p>
          <a:p>
            <a:pPr marL="285750" indent="-285750" defTabSz="457200" hangingPunct="0">
              <a:buFont typeface="Arial" panose="020B0604020202020204" pitchFamily="34" charset="0"/>
              <a:buChar char="•"/>
            </a:pPr>
            <a:r>
              <a:rPr lang="en-US" sz="1400" dirty="0"/>
              <a:t>How do I setup an alert system to trigger Manual intervention/review of Models in production by Data Scientists ?</a:t>
            </a:r>
          </a:p>
          <a:p>
            <a:pPr marL="285750" indent="-285750" defTabSz="457200" hangingPunct="0">
              <a:buFont typeface="Arial" panose="020B0604020202020204" pitchFamily="34" charset="0"/>
              <a:buChar char="•"/>
            </a:pPr>
            <a:r>
              <a:rPr lang="en-US" sz="1400" dirty="0"/>
              <a:t>How to I provide Data Scientists up to date data at any given points of time ?</a:t>
            </a:r>
          </a:p>
          <a:p>
            <a:pPr marL="285750" indent="-285750" defTabSz="457200" hangingPunct="0">
              <a:buFont typeface="Arial" panose="020B0604020202020204" pitchFamily="34" charset="0"/>
              <a:buChar char="•"/>
            </a:pPr>
            <a:endParaRPr lang="en-US" sz="1400" dirty="0"/>
          </a:p>
          <a:p>
            <a:pPr defTabSz="457200" hangingPunct="0"/>
            <a:endParaRPr lang="en-US" sz="1400" b="1" dirty="0"/>
          </a:p>
          <a:p>
            <a:pPr defTabSz="457200" hangingPunct="0"/>
            <a:endParaRPr lang="en-US" sz="1400" b="1" dirty="0"/>
          </a:p>
          <a:p>
            <a:pPr defTabSz="457200" hangingPunct="0"/>
            <a:r>
              <a:rPr lang="en-US" sz="1400" b="1" dirty="0"/>
              <a:t>Data Stewards</a:t>
            </a:r>
          </a:p>
          <a:p>
            <a:pPr marL="285750" indent="-285750" defTabSz="457200" hangingPunct="0">
              <a:buFont typeface="Arial" panose="020B0604020202020204" pitchFamily="34" charset="0"/>
              <a:buChar char="•"/>
            </a:pPr>
            <a:r>
              <a:rPr lang="en-US" sz="1400" dirty="0"/>
              <a:t>How do I provide Data Scientist access to any required Dataset without compromising security needs</a:t>
            </a:r>
          </a:p>
          <a:p>
            <a:pPr marL="285750" indent="-285750" defTabSz="457200" hangingPunct="0">
              <a:buFont typeface="Arial" panose="020B0604020202020204" pitchFamily="34" charset="0"/>
              <a:buChar char="•"/>
            </a:pPr>
            <a:r>
              <a:rPr lang="en-US" sz="1400" dirty="0"/>
              <a:t>How to I provide Data Scientists access to various types of Data Sources ?</a:t>
            </a:r>
          </a:p>
          <a:p>
            <a:pPr marL="285750" indent="-285750" defTabSz="457200" hangingPunct="0">
              <a:buFont typeface="Arial" panose="020B0604020202020204" pitchFamily="34" charset="0"/>
              <a:buChar char="•"/>
            </a:pPr>
            <a:r>
              <a:rPr lang="en-US" sz="1400" dirty="0"/>
              <a:t>How do I provide Data Scientists better idea of Business Implications of various fields across various Datasets/Data Sources ?</a:t>
            </a:r>
            <a:endParaRPr lang="en-US" sz="1400" dirty="0">
              <a:latin typeface="IBM Plex Sans" panose="020B0503050203000203" pitchFamily="34" charset="0"/>
            </a:endParaRPr>
          </a:p>
        </p:txBody>
      </p:sp>
    </p:spTree>
    <p:extLst>
      <p:ext uri="{BB962C8B-B14F-4D97-AF65-F5344CB8AC3E}">
        <p14:creationId xmlns:p14="http://schemas.microsoft.com/office/powerpoint/2010/main" val="29399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197923" y="5776"/>
            <a:ext cx="11925552"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sym typeface="Helvetica"/>
              </a:rPr>
              <a:t>High Level Approach for ML Operationalization</a:t>
            </a:r>
          </a:p>
        </p:txBody>
      </p:sp>
      <p:sp>
        <p:nvSpPr>
          <p:cNvPr id="8" name="Chevron">
            <a:extLst>
              <a:ext uri="{FF2B5EF4-FFF2-40B4-BE49-F238E27FC236}">
                <a16:creationId xmlns:a16="http://schemas.microsoft.com/office/drawing/2014/main" id="{20316F2E-3B8E-4527-B179-B8B7A615E7AC}"/>
              </a:ext>
            </a:extLst>
          </p:cNvPr>
          <p:cNvSpPr/>
          <p:nvPr/>
        </p:nvSpPr>
        <p:spPr>
          <a:xfrm>
            <a:off x="3816275" y="695791"/>
            <a:ext cx="2139319" cy="1333449"/>
          </a:xfrm>
          <a:prstGeom prst="chevron">
            <a:avLst>
              <a:gd name="adj" fmla="val 16143"/>
            </a:avLst>
          </a:prstGeom>
          <a:solidFill>
            <a:srgbClr val="0064FF"/>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Create Reference Implementation for Model Lifecycle using 1 or 2 candidate Models</a:t>
            </a:r>
          </a:p>
        </p:txBody>
      </p:sp>
      <p:sp>
        <p:nvSpPr>
          <p:cNvPr id="10" name="Chevron">
            <a:extLst>
              <a:ext uri="{FF2B5EF4-FFF2-40B4-BE49-F238E27FC236}">
                <a16:creationId xmlns:a16="http://schemas.microsoft.com/office/drawing/2014/main" id="{696F5801-3005-4F31-B61F-A47C5DDD7E51}"/>
              </a:ext>
            </a:extLst>
          </p:cNvPr>
          <p:cNvSpPr/>
          <p:nvPr/>
        </p:nvSpPr>
        <p:spPr>
          <a:xfrm>
            <a:off x="5749809" y="695791"/>
            <a:ext cx="2139318" cy="1333449"/>
          </a:xfrm>
          <a:prstGeom prst="chevron">
            <a:avLst>
              <a:gd name="adj" fmla="val 16143"/>
            </a:avLst>
          </a:prstGeom>
          <a:solidFill>
            <a:srgbClr val="69A6FF">
              <a:lumMod val="75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Finalize </a:t>
            </a:r>
            <a:r>
              <a:rPr lang="en-US" sz="1600" b="1" kern="0" dirty="0" err="1">
                <a:solidFill>
                  <a:srgbClr val="FFFFFF"/>
                </a:solidFill>
                <a:latin typeface="+mj-lt"/>
                <a:ea typeface="Helvetica Neue Medium" charset="0"/>
                <a:cs typeface="Helvetica Neue Medium" charset="0"/>
                <a:sym typeface="IBM Plex Sans"/>
              </a:rPr>
              <a:t>Productionization</a:t>
            </a:r>
            <a:r>
              <a:rPr lang="en-US" sz="1600" b="1" kern="0" dirty="0">
                <a:solidFill>
                  <a:srgbClr val="FFFFFF"/>
                </a:solidFill>
                <a:latin typeface="+mj-lt"/>
                <a:ea typeface="Helvetica Neue Medium" charset="0"/>
                <a:cs typeface="Helvetica Neue Medium" charset="0"/>
                <a:sym typeface="IBM Plex Sans"/>
              </a:rPr>
              <a:t> Strategy</a:t>
            </a:r>
          </a:p>
        </p:txBody>
      </p:sp>
      <p:sp>
        <p:nvSpPr>
          <p:cNvPr id="12" name="Chevron">
            <a:extLst>
              <a:ext uri="{FF2B5EF4-FFF2-40B4-BE49-F238E27FC236}">
                <a16:creationId xmlns:a16="http://schemas.microsoft.com/office/drawing/2014/main" id="{3E7530B2-DEDB-49FE-B82B-B51A2211B788}"/>
              </a:ext>
            </a:extLst>
          </p:cNvPr>
          <p:cNvSpPr/>
          <p:nvPr/>
        </p:nvSpPr>
        <p:spPr>
          <a:xfrm>
            <a:off x="7775551" y="695791"/>
            <a:ext cx="2411876" cy="1333449"/>
          </a:xfrm>
          <a:prstGeom prst="chevron">
            <a:avLst>
              <a:gd name="adj" fmla="val 16143"/>
            </a:avLst>
          </a:prstGeom>
          <a:solidFill>
            <a:srgbClr val="003BC9">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Deploy Model Lifecycle in Logical Environments for Dev, UAT and Prod</a:t>
            </a:r>
          </a:p>
        </p:txBody>
      </p:sp>
      <p:sp>
        <p:nvSpPr>
          <p:cNvPr id="13" name="Chevron">
            <a:extLst>
              <a:ext uri="{FF2B5EF4-FFF2-40B4-BE49-F238E27FC236}">
                <a16:creationId xmlns:a16="http://schemas.microsoft.com/office/drawing/2014/main" id="{9E2B5561-6A35-456A-ACE2-1C01C31B1392}"/>
              </a:ext>
            </a:extLst>
          </p:cNvPr>
          <p:cNvSpPr/>
          <p:nvPr/>
        </p:nvSpPr>
        <p:spPr>
          <a:xfrm>
            <a:off x="9966960" y="695791"/>
            <a:ext cx="2261019" cy="1333449"/>
          </a:xfrm>
          <a:prstGeom prst="chevron">
            <a:avLst>
              <a:gd name="adj" fmla="val 16143"/>
            </a:avLst>
          </a:prstGeom>
          <a:solidFill>
            <a:srgbClr val="0064FF">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err="1">
                <a:solidFill>
                  <a:srgbClr val="FFFFFF"/>
                </a:solidFill>
                <a:latin typeface="+mj-lt"/>
                <a:ea typeface="Helvetica Neue Medium" charset="0"/>
                <a:cs typeface="Helvetica Neue Medium" charset="0"/>
                <a:sym typeface="IBM Plex Sans"/>
              </a:rPr>
              <a:t>Productionization</a:t>
            </a:r>
            <a:r>
              <a:rPr lang="en-US" sz="1600" b="1" kern="0" dirty="0">
                <a:solidFill>
                  <a:srgbClr val="FFFFFF"/>
                </a:solidFill>
                <a:latin typeface="+mj-lt"/>
                <a:ea typeface="Helvetica Neue Medium" charset="0"/>
                <a:cs typeface="Helvetica Neue Medium" charset="0"/>
                <a:sym typeface="IBM Plex Sans"/>
              </a:rPr>
              <a:t> of Pilot</a:t>
            </a:r>
          </a:p>
        </p:txBody>
      </p:sp>
      <p:sp>
        <p:nvSpPr>
          <p:cNvPr id="14" name="Chevron">
            <a:extLst>
              <a:ext uri="{FF2B5EF4-FFF2-40B4-BE49-F238E27FC236}">
                <a16:creationId xmlns:a16="http://schemas.microsoft.com/office/drawing/2014/main" id="{8F7C28EA-0580-4561-9C0D-3C7F7C9423AB}"/>
              </a:ext>
            </a:extLst>
          </p:cNvPr>
          <p:cNvSpPr/>
          <p:nvPr/>
        </p:nvSpPr>
        <p:spPr>
          <a:xfrm>
            <a:off x="2102878" y="695791"/>
            <a:ext cx="1922406" cy="1333449"/>
          </a:xfrm>
          <a:prstGeom prst="chevron">
            <a:avLst>
              <a:gd name="adj" fmla="val 16143"/>
            </a:avLst>
          </a:prstGeom>
          <a:solidFill>
            <a:srgbClr val="003BC9"/>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Implement Candidate Data Access &amp; Governance Needs</a:t>
            </a:r>
          </a:p>
        </p:txBody>
      </p:sp>
      <p:sp>
        <p:nvSpPr>
          <p:cNvPr id="15" name="Shape">
            <a:extLst>
              <a:ext uri="{FF2B5EF4-FFF2-40B4-BE49-F238E27FC236}">
                <a16:creationId xmlns:a16="http://schemas.microsoft.com/office/drawing/2014/main" id="{E0D5038A-ED32-4CD9-94AC-7A8573B376FB}"/>
              </a:ext>
            </a:extLst>
          </p:cNvPr>
          <p:cNvSpPr/>
          <p:nvPr/>
        </p:nvSpPr>
        <p:spPr>
          <a:xfrm>
            <a:off x="275557" y="695791"/>
            <a:ext cx="2033719" cy="13328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98" y="0"/>
                </a:lnTo>
                <a:lnTo>
                  <a:pt x="21600" y="10800"/>
                </a:lnTo>
                <a:lnTo>
                  <a:pt x="19398" y="21600"/>
                </a:lnTo>
                <a:lnTo>
                  <a:pt x="0" y="21600"/>
                </a:lnTo>
                <a:close/>
              </a:path>
            </a:pathLst>
          </a:custGeom>
          <a:solidFill>
            <a:srgbClr val="1C3449"/>
          </a:solidFill>
          <a:ln w="12700" cap="flat">
            <a:noFill/>
            <a:miter lim="400000"/>
          </a:ln>
          <a:effectLst/>
        </p:spPr>
        <p:txBody>
          <a:bodyPr wrap="square" lIns="121920" tIns="0" rIns="0" bIns="0" numCol="1" anchor="ctr">
            <a:noAutofit/>
          </a:bodyPr>
          <a:lstStyle/>
          <a:p>
            <a:pPr marL="82547"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Refine Reference Architecture for Customer’s Context</a:t>
            </a:r>
          </a:p>
        </p:txBody>
      </p:sp>
      <p:sp>
        <p:nvSpPr>
          <p:cNvPr id="22" name="A Watson Teacher  can manage all data and models needed for training any Watson service from the same place.">
            <a:extLst>
              <a:ext uri="{FF2B5EF4-FFF2-40B4-BE49-F238E27FC236}">
                <a16:creationId xmlns:a16="http://schemas.microsoft.com/office/drawing/2014/main" id="{F6EFE11C-B9EF-4BF7-9F4C-4FA78A6CBAF1}"/>
              </a:ext>
            </a:extLst>
          </p:cNvPr>
          <p:cNvSpPr/>
          <p:nvPr/>
        </p:nvSpPr>
        <p:spPr>
          <a:xfrm>
            <a:off x="197923" y="2064007"/>
            <a:ext cx="1960194" cy="2975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Finalization of Models, Data Source, Infra, S/W Stack and People</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Operationalization</a:t>
            </a: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Topologies for Dev, UAT, Prod</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Data Access &amp; Governance Mechanism</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Standards for Asset Movement</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Overall Process blueprint with list of Tools (with Options) to be used</a:t>
            </a:r>
            <a:endParaRPr sz="1400" dirty="0">
              <a:solidFill>
                <a:srgbClr val="000000"/>
              </a:solidFill>
              <a:ea typeface="IBM Plex Sans"/>
              <a:cs typeface="IBM Plex Sans"/>
              <a:sym typeface="IBM Plex Sans"/>
            </a:endParaRPr>
          </a:p>
        </p:txBody>
      </p:sp>
      <p:sp>
        <p:nvSpPr>
          <p:cNvPr id="23" name="A Watson Teacher  can identify the data needed to train Watson to understand my domain.">
            <a:extLst>
              <a:ext uri="{FF2B5EF4-FFF2-40B4-BE49-F238E27FC236}">
                <a16:creationId xmlns:a16="http://schemas.microsoft.com/office/drawing/2014/main" id="{F0993C9F-6157-4B7F-B638-8FF18A24BFDC}"/>
              </a:ext>
            </a:extLst>
          </p:cNvPr>
          <p:cNvSpPr/>
          <p:nvPr/>
        </p:nvSpPr>
        <p:spPr>
          <a:xfrm>
            <a:off x="3816275" y="2045837"/>
            <a:ext cx="1890812" cy="27782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Develop/Recreate Candidate Models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Deploy Models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Set up Monitoring for the Models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Test Deployed Models from External Applications/Stub Programs</a:t>
            </a:r>
          </a:p>
          <a:p>
            <a:pPr defTabSz="609570">
              <a:defRPr sz="800">
                <a:latin typeface="IBM Plex Sans"/>
                <a:ea typeface="IBM Plex Sans"/>
                <a:cs typeface="IBM Plex Sans"/>
                <a:sym typeface="IBM Plex Sans"/>
              </a:defRPr>
            </a:pPr>
            <a:endParaRPr sz="1400" b="1" dirty="0">
              <a:solidFill>
                <a:srgbClr val="000000"/>
              </a:solidFill>
              <a:ea typeface="IBM Plex Sans"/>
              <a:cs typeface="IBM Plex Sans"/>
              <a:sym typeface="IBM Plex Sans"/>
            </a:endParaRPr>
          </a:p>
        </p:txBody>
      </p:sp>
      <p:sp>
        <p:nvSpPr>
          <p:cNvPr id="24" name="A Watson Teacher can quickly create a client ready model of Watson VR in any domain in less than a day worth of work.">
            <a:extLst>
              <a:ext uri="{FF2B5EF4-FFF2-40B4-BE49-F238E27FC236}">
                <a16:creationId xmlns:a16="http://schemas.microsoft.com/office/drawing/2014/main" id="{E84AE8E4-D002-47CD-AFFC-E89DD38E832D}"/>
              </a:ext>
            </a:extLst>
          </p:cNvPr>
          <p:cNvSpPr/>
          <p:nvPr/>
        </p:nvSpPr>
        <p:spPr>
          <a:xfrm>
            <a:off x="5648717" y="2027629"/>
            <a:ext cx="2139316" cy="39375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Define/Refine Target H/W and S/W Infrastructure for Dev, UAT and Prod with Sizing</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 Optimum Team Structure with Roles &amp; RACI Metrix</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 additional Automation Needs with Security Requirements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 Enablement Requirements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Identify Candidate Models with optimal Data Volume and Attributes for </a:t>
            </a:r>
            <a:r>
              <a:rPr lang="en-US" sz="1400" dirty="0" err="1">
                <a:solidFill>
                  <a:srgbClr val="000000"/>
                </a:solidFill>
                <a:ea typeface="IBM Plex Sans"/>
                <a:cs typeface="IBM Plex Sans"/>
                <a:sym typeface="IBM Plex Sans"/>
              </a:rPr>
              <a:t>Productionization</a:t>
            </a: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p:txBody>
      </p:sp>
      <p:sp>
        <p:nvSpPr>
          <p:cNvPr id="25" name="As a Watson Teacher I can know how my work impacts Watson’s understanding of my domain, and I can communicate the outcome with my team in one click.">
            <a:extLst>
              <a:ext uri="{FF2B5EF4-FFF2-40B4-BE49-F238E27FC236}">
                <a16:creationId xmlns:a16="http://schemas.microsoft.com/office/drawing/2014/main" id="{A40396C2-2579-4FB2-B483-E877B46B1FF7}"/>
              </a:ext>
            </a:extLst>
          </p:cNvPr>
          <p:cNvSpPr/>
          <p:nvPr/>
        </p:nvSpPr>
        <p:spPr>
          <a:xfrm>
            <a:off x="7815891" y="2035660"/>
            <a:ext cx="2371535" cy="26040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 3 Logical </a:t>
            </a:r>
            <a:r>
              <a:rPr lang="en-US" sz="1400" dirty="0" err="1">
                <a:solidFill>
                  <a:srgbClr val="000000"/>
                </a:solidFill>
                <a:ea typeface="IBM Plex Sans"/>
                <a:cs typeface="IBM Plex Sans"/>
                <a:sym typeface="IBM Plex Sans"/>
              </a:rPr>
              <a:t>Envs</a:t>
            </a:r>
            <a:r>
              <a:rPr lang="en-US" sz="1400" dirty="0">
                <a:solidFill>
                  <a:srgbClr val="000000"/>
                </a:solidFill>
                <a:ea typeface="IBM Plex Sans"/>
                <a:cs typeface="IBM Plex Sans"/>
                <a:sym typeface="IBM Plex Sans"/>
              </a:rPr>
              <a:t> separated with different Access Control mechanism in line with Target </a:t>
            </a:r>
            <a:r>
              <a:rPr lang="en-US" sz="1400" dirty="0" err="1">
                <a:solidFill>
                  <a:srgbClr val="000000"/>
                </a:solidFill>
                <a:ea typeface="IBM Plex Sans"/>
                <a:cs typeface="IBM Plex Sans"/>
                <a:sym typeface="IBM Plex Sans"/>
              </a:rPr>
              <a:t>Envs</a:t>
            </a: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Implement </a:t>
            </a:r>
            <a:r>
              <a:rPr lang="en-US" sz="1400" dirty="0" err="1">
                <a:solidFill>
                  <a:srgbClr val="000000"/>
                </a:solidFill>
                <a:ea typeface="IBM Plex Sans"/>
                <a:cs typeface="IBM Plex Sans"/>
                <a:sym typeface="IBM Plex Sans"/>
              </a:rPr>
              <a:t>Reqd</a:t>
            </a:r>
            <a:r>
              <a:rPr lang="en-US" sz="1400" dirty="0">
                <a:solidFill>
                  <a:srgbClr val="000000"/>
                </a:solidFill>
                <a:ea typeface="IBM Plex Sans"/>
                <a:cs typeface="IBM Plex Sans"/>
                <a:sym typeface="IBM Plex Sans"/>
              </a:rPr>
              <a:t> Data Ingestion &amp; Governance</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Recreate Model Lifecycle for Candidate Models using  target Data volume &amp; attributes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Automation Template to build Automation for Customer Context</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p:txBody>
      </p:sp>
      <p:sp>
        <p:nvSpPr>
          <p:cNvPr id="26" name="As a Performance Manager I can know how my work impacts Watson and communicate the outcome with my team in one click.">
            <a:extLst>
              <a:ext uri="{FF2B5EF4-FFF2-40B4-BE49-F238E27FC236}">
                <a16:creationId xmlns:a16="http://schemas.microsoft.com/office/drawing/2014/main" id="{26EF266B-28AE-40A1-9221-6D6A4719575E}"/>
              </a:ext>
            </a:extLst>
          </p:cNvPr>
          <p:cNvSpPr/>
          <p:nvPr/>
        </p:nvSpPr>
        <p:spPr>
          <a:xfrm>
            <a:off x="10077183" y="2064083"/>
            <a:ext cx="2046291" cy="32894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Instantiate 3 Logical Environments to Target Physical </a:t>
            </a:r>
            <a:r>
              <a:rPr lang="en-US" sz="1400" dirty="0" err="1">
                <a:solidFill>
                  <a:srgbClr val="000000"/>
                </a:solidFill>
                <a:ea typeface="IBM Plex Sans"/>
                <a:cs typeface="IBM Plex Sans"/>
                <a:sym typeface="IBM Plex Sans"/>
              </a:rPr>
              <a:t>Envs</a:t>
            </a: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Perform necessary Testing &amp; Iterations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Lay Down end to end Architecture &amp; Process Involving Teams, Roles &amp; Technology with Best Practices &amp; Guidelines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Roadmap for Subsequent Models/</a:t>
            </a:r>
            <a:r>
              <a:rPr lang="en-US" sz="1400" dirty="0" err="1">
                <a:solidFill>
                  <a:srgbClr val="000000"/>
                </a:solidFill>
                <a:ea typeface="IBM Plex Sans"/>
                <a:cs typeface="IBM Plex Sans"/>
                <a:sym typeface="IBM Plex Sans"/>
              </a:rPr>
              <a:t>Usecases</a:t>
            </a:r>
            <a:endParaRPr sz="1400" dirty="0">
              <a:solidFill>
                <a:srgbClr val="000000"/>
              </a:solidFill>
              <a:ea typeface="IBM Plex Sans"/>
              <a:cs typeface="IBM Plex Sans"/>
              <a:sym typeface="IBM Plex Sans"/>
            </a:endParaRPr>
          </a:p>
        </p:txBody>
      </p:sp>
      <p:sp>
        <p:nvSpPr>
          <p:cNvPr id="27" name="A Watson Teacher  can manage all data and models needed for training any Watson service from the same place.">
            <a:extLst>
              <a:ext uri="{FF2B5EF4-FFF2-40B4-BE49-F238E27FC236}">
                <a16:creationId xmlns:a16="http://schemas.microsoft.com/office/drawing/2014/main" id="{8E146451-466E-4004-8C29-128C78F7C898}"/>
              </a:ext>
            </a:extLst>
          </p:cNvPr>
          <p:cNvSpPr/>
          <p:nvPr/>
        </p:nvSpPr>
        <p:spPr>
          <a:xfrm>
            <a:off x="2099750" y="2064007"/>
            <a:ext cx="1890809" cy="37862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Implement Candidate Data Access Patterns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Implement Candidate Governance Strategy  </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Test with Limited Volume of Data</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1079678" y="17569"/>
            <a:ext cx="914399" cy="1043490"/>
          </a:xfrm>
          <a:prstGeom prst="rect">
            <a:avLst/>
          </a:prstGeom>
          <a:effectLst/>
        </p:spPr>
      </p:pic>
    </p:spTree>
    <p:extLst>
      <p:ext uri="{BB962C8B-B14F-4D97-AF65-F5344CB8AC3E}">
        <p14:creationId xmlns:p14="http://schemas.microsoft.com/office/powerpoint/2010/main" val="204501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6C79F4D-EF91-2740-8DAD-193AA646D472}"/>
              </a:ext>
            </a:extLst>
          </p:cNvPr>
          <p:cNvSpPr/>
          <p:nvPr/>
        </p:nvSpPr>
        <p:spPr>
          <a:xfrm>
            <a:off x="7788034" y="551107"/>
            <a:ext cx="4439946" cy="617298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38100">
            <a:solidFill>
              <a:srgbClr val="052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796118D-7882-5B41-9B7F-CF3D755621CF}"/>
              </a:ext>
            </a:extLst>
          </p:cNvPr>
          <p:cNvSpPr/>
          <p:nvPr/>
        </p:nvSpPr>
        <p:spPr>
          <a:xfrm>
            <a:off x="197924" y="567444"/>
            <a:ext cx="7577626" cy="617298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38100">
            <a:solidFill>
              <a:srgbClr val="052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197923" y="5776"/>
            <a:ext cx="11925552"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ea typeface="+mj-ea"/>
                <a:cs typeface="+mj-cs"/>
                <a:sym typeface="Helvetica"/>
              </a:rPr>
              <a:t>Scope of </a:t>
            </a:r>
            <a:r>
              <a:rPr lang="en-US" sz="2667" kern="0" dirty="0">
                <a:solidFill>
                  <a:srgbClr val="000000"/>
                </a:solidFill>
                <a:latin typeface="IBM Plex Sans" panose="020B0503050203000203" pitchFamily="34" charset="0"/>
                <a:sym typeface="Helvetica"/>
              </a:rPr>
              <a:t>Initiate and Productionize Engagements</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8" name="Chevron">
            <a:extLst>
              <a:ext uri="{FF2B5EF4-FFF2-40B4-BE49-F238E27FC236}">
                <a16:creationId xmlns:a16="http://schemas.microsoft.com/office/drawing/2014/main" id="{20316F2E-3B8E-4527-B179-B8B7A615E7AC}"/>
              </a:ext>
            </a:extLst>
          </p:cNvPr>
          <p:cNvSpPr/>
          <p:nvPr/>
        </p:nvSpPr>
        <p:spPr>
          <a:xfrm>
            <a:off x="3816275" y="695791"/>
            <a:ext cx="2139319" cy="1333449"/>
          </a:xfrm>
          <a:prstGeom prst="chevron">
            <a:avLst>
              <a:gd name="adj" fmla="val 16143"/>
            </a:avLst>
          </a:prstGeom>
          <a:solidFill>
            <a:srgbClr val="0064FF"/>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Create Reference Implementation for Model Lifecycle using 1 or 2 candidate Models</a:t>
            </a:r>
          </a:p>
        </p:txBody>
      </p:sp>
      <p:sp>
        <p:nvSpPr>
          <p:cNvPr id="10" name="Chevron">
            <a:extLst>
              <a:ext uri="{FF2B5EF4-FFF2-40B4-BE49-F238E27FC236}">
                <a16:creationId xmlns:a16="http://schemas.microsoft.com/office/drawing/2014/main" id="{696F5801-3005-4F31-B61F-A47C5DDD7E51}"/>
              </a:ext>
            </a:extLst>
          </p:cNvPr>
          <p:cNvSpPr/>
          <p:nvPr/>
        </p:nvSpPr>
        <p:spPr>
          <a:xfrm>
            <a:off x="5749809" y="695791"/>
            <a:ext cx="2139318" cy="1333449"/>
          </a:xfrm>
          <a:prstGeom prst="chevron">
            <a:avLst>
              <a:gd name="adj" fmla="val 16143"/>
            </a:avLst>
          </a:prstGeom>
          <a:solidFill>
            <a:srgbClr val="69A6FF">
              <a:lumMod val="75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Finalize </a:t>
            </a:r>
            <a:r>
              <a:rPr lang="en-US" sz="1600" b="1" kern="0" dirty="0" err="1">
                <a:solidFill>
                  <a:srgbClr val="FFFFFF"/>
                </a:solidFill>
                <a:latin typeface="+mj-lt"/>
                <a:ea typeface="Helvetica Neue Medium" charset="0"/>
                <a:cs typeface="Helvetica Neue Medium" charset="0"/>
                <a:sym typeface="IBM Plex Sans"/>
              </a:rPr>
              <a:t>Productionization</a:t>
            </a:r>
            <a:r>
              <a:rPr lang="en-US" sz="1600" b="1" kern="0" dirty="0">
                <a:solidFill>
                  <a:srgbClr val="FFFFFF"/>
                </a:solidFill>
                <a:latin typeface="+mj-lt"/>
                <a:ea typeface="Helvetica Neue Medium" charset="0"/>
                <a:cs typeface="Helvetica Neue Medium" charset="0"/>
                <a:sym typeface="IBM Plex Sans"/>
              </a:rPr>
              <a:t> Strategy</a:t>
            </a:r>
          </a:p>
        </p:txBody>
      </p:sp>
      <p:sp>
        <p:nvSpPr>
          <p:cNvPr id="12" name="Chevron">
            <a:extLst>
              <a:ext uri="{FF2B5EF4-FFF2-40B4-BE49-F238E27FC236}">
                <a16:creationId xmlns:a16="http://schemas.microsoft.com/office/drawing/2014/main" id="{3E7530B2-DEDB-49FE-B82B-B51A2211B788}"/>
              </a:ext>
            </a:extLst>
          </p:cNvPr>
          <p:cNvSpPr/>
          <p:nvPr/>
        </p:nvSpPr>
        <p:spPr>
          <a:xfrm>
            <a:off x="7775551" y="695791"/>
            <a:ext cx="2411876" cy="1333449"/>
          </a:xfrm>
          <a:prstGeom prst="chevron">
            <a:avLst>
              <a:gd name="adj" fmla="val 16143"/>
            </a:avLst>
          </a:prstGeom>
          <a:solidFill>
            <a:srgbClr val="003BC9">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Deploy Model Lifecycle in Logical Environments for Dev, UAT and Prod</a:t>
            </a:r>
          </a:p>
        </p:txBody>
      </p:sp>
      <p:sp>
        <p:nvSpPr>
          <p:cNvPr id="13" name="Chevron">
            <a:extLst>
              <a:ext uri="{FF2B5EF4-FFF2-40B4-BE49-F238E27FC236}">
                <a16:creationId xmlns:a16="http://schemas.microsoft.com/office/drawing/2014/main" id="{9E2B5561-6A35-456A-ACE2-1C01C31B1392}"/>
              </a:ext>
            </a:extLst>
          </p:cNvPr>
          <p:cNvSpPr/>
          <p:nvPr/>
        </p:nvSpPr>
        <p:spPr>
          <a:xfrm>
            <a:off x="9966960" y="695791"/>
            <a:ext cx="2261019" cy="1333449"/>
          </a:xfrm>
          <a:prstGeom prst="chevron">
            <a:avLst>
              <a:gd name="adj" fmla="val 16143"/>
            </a:avLst>
          </a:prstGeom>
          <a:solidFill>
            <a:srgbClr val="0064FF">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err="1">
                <a:solidFill>
                  <a:srgbClr val="FFFFFF"/>
                </a:solidFill>
                <a:latin typeface="+mj-lt"/>
                <a:ea typeface="Helvetica Neue Medium" charset="0"/>
                <a:cs typeface="Helvetica Neue Medium" charset="0"/>
                <a:sym typeface="IBM Plex Sans"/>
              </a:rPr>
              <a:t>Productionization</a:t>
            </a:r>
            <a:r>
              <a:rPr lang="en-US" sz="1600" b="1" kern="0" dirty="0">
                <a:solidFill>
                  <a:srgbClr val="FFFFFF"/>
                </a:solidFill>
                <a:latin typeface="+mj-lt"/>
                <a:ea typeface="Helvetica Neue Medium" charset="0"/>
                <a:cs typeface="Helvetica Neue Medium" charset="0"/>
                <a:sym typeface="IBM Plex Sans"/>
              </a:rPr>
              <a:t> of Pilot</a:t>
            </a:r>
          </a:p>
        </p:txBody>
      </p:sp>
      <p:sp>
        <p:nvSpPr>
          <p:cNvPr id="14" name="Chevron">
            <a:extLst>
              <a:ext uri="{FF2B5EF4-FFF2-40B4-BE49-F238E27FC236}">
                <a16:creationId xmlns:a16="http://schemas.microsoft.com/office/drawing/2014/main" id="{8F7C28EA-0580-4561-9C0D-3C7F7C9423AB}"/>
              </a:ext>
            </a:extLst>
          </p:cNvPr>
          <p:cNvSpPr/>
          <p:nvPr/>
        </p:nvSpPr>
        <p:spPr>
          <a:xfrm>
            <a:off x="2102878" y="695791"/>
            <a:ext cx="1922406" cy="1333449"/>
          </a:xfrm>
          <a:prstGeom prst="chevron">
            <a:avLst>
              <a:gd name="adj" fmla="val 16143"/>
            </a:avLst>
          </a:prstGeom>
          <a:solidFill>
            <a:srgbClr val="003BC9"/>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Implement Candidate Data Access &amp; Governance Needs</a:t>
            </a:r>
          </a:p>
        </p:txBody>
      </p:sp>
      <p:sp>
        <p:nvSpPr>
          <p:cNvPr id="15" name="Shape">
            <a:extLst>
              <a:ext uri="{FF2B5EF4-FFF2-40B4-BE49-F238E27FC236}">
                <a16:creationId xmlns:a16="http://schemas.microsoft.com/office/drawing/2014/main" id="{E0D5038A-ED32-4CD9-94AC-7A8573B376FB}"/>
              </a:ext>
            </a:extLst>
          </p:cNvPr>
          <p:cNvSpPr/>
          <p:nvPr/>
        </p:nvSpPr>
        <p:spPr>
          <a:xfrm>
            <a:off x="275557" y="695791"/>
            <a:ext cx="2033719" cy="13328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98" y="0"/>
                </a:lnTo>
                <a:lnTo>
                  <a:pt x="21600" y="10800"/>
                </a:lnTo>
                <a:lnTo>
                  <a:pt x="19398" y="21600"/>
                </a:lnTo>
                <a:lnTo>
                  <a:pt x="0" y="21600"/>
                </a:lnTo>
                <a:close/>
              </a:path>
            </a:pathLst>
          </a:custGeom>
          <a:solidFill>
            <a:srgbClr val="1C3449"/>
          </a:solidFill>
          <a:ln w="12700" cap="flat">
            <a:noFill/>
            <a:miter lim="400000"/>
          </a:ln>
          <a:effectLst/>
        </p:spPr>
        <p:txBody>
          <a:bodyPr wrap="square" lIns="121920" tIns="0" rIns="0" bIns="0" numCol="1" anchor="ctr">
            <a:noAutofit/>
          </a:bodyPr>
          <a:lstStyle/>
          <a:p>
            <a:pPr marL="82547"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Refine Reference Architecture for Customer’s Context</a:t>
            </a:r>
          </a:p>
        </p:txBody>
      </p:sp>
      <p:sp>
        <p:nvSpPr>
          <p:cNvPr id="22" name="A Watson Teacher  can manage all data and models needed for training any Watson service from the same place.">
            <a:extLst>
              <a:ext uri="{FF2B5EF4-FFF2-40B4-BE49-F238E27FC236}">
                <a16:creationId xmlns:a16="http://schemas.microsoft.com/office/drawing/2014/main" id="{F6EFE11C-B9EF-4BF7-9F4C-4FA78A6CBAF1}"/>
              </a:ext>
            </a:extLst>
          </p:cNvPr>
          <p:cNvSpPr/>
          <p:nvPr/>
        </p:nvSpPr>
        <p:spPr>
          <a:xfrm>
            <a:off x="197923" y="2064007"/>
            <a:ext cx="1960194" cy="2975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Finalization of Models, Data Source, Infra, S/W Stack and People</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Operationalization</a:t>
            </a: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Topologies for Dev, UAT, Prod</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Data Access &amp; Governance Mechanism</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Standards for Asset Movement</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Overall Process blueprint with list of Tools (with Options) to be used</a:t>
            </a:r>
            <a:endParaRPr sz="1400" dirty="0">
              <a:solidFill>
                <a:srgbClr val="000000"/>
              </a:solidFill>
              <a:ea typeface="IBM Plex Sans"/>
              <a:cs typeface="IBM Plex Sans"/>
              <a:sym typeface="IBM Plex Sans"/>
            </a:endParaRPr>
          </a:p>
        </p:txBody>
      </p:sp>
      <p:sp>
        <p:nvSpPr>
          <p:cNvPr id="23" name="A Watson Teacher  can identify the data needed to train Watson to understand my domain.">
            <a:extLst>
              <a:ext uri="{FF2B5EF4-FFF2-40B4-BE49-F238E27FC236}">
                <a16:creationId xmlns:a16="http://schemas.microsoft.com/office/drawing/2014/main" id="{F0993C9F-6157-4B7F-B638-8FF18A24BFDC}"/>
              </a:ext>
            </a:extLst>
          </p:cNvPr>
          <p:cNvSpPr/>
          <p:nvPr/>
        </p:nvSpPr>
        <p:spPr>
          <a:xfrm>
            <a:off x="3816275" y="2045837"/>
            <a:ext cx="1890812" cy="27782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Develop/Recreate Candidate Models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Deploy Models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Set up Monitoring for the Models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Test Deployed Models from External Applications/Stub Programs</a:t>
            </a:r>
          </a:p>
          <a:p>
            <a:pPr defTabSz="609570">
              <a:defRPr sz="800">
                <a:latin typeface="IBM Plex Sans"/>
                <a:ea typeface="IBM Plex Sans"/>
                <a:cs typeface="IBM Plex Sans"/>
                <a:sym typeface="IBM Plex Sans"/>
              </a:defRPr>
            </a:pPr>
            <a:endParaRPr sz="1400" b="1" dirty="0">
              <a:solidFill>
                <a:srgbClr val="000000"/>
              </a:solidFill>
              <a:ea typeface="IBM Plex Sans"/>
              <a:cs typeface="IBM Plex Sans"/>
              <a:sym typeface="IBM Plex Sans"/>
            </a:endParaRPr>
          </a:p>
        </p:txBody>
      </p:sp>
      <p:sp>
        <p:nvSpPr>
          <p:cNvPr id="24" name="A Watson Teacher can quickly create a client ready model of Watson VR in any domain in less than a day worth of work.">
            <a:extLst>
              <a:ext uri="{FF2B5EF4-FFF2-40B4-BE49-F238E27FC236}">
                <a16:creationId xmlns:a16="http://schemas.microsoft.com/office/drawing/2014/main" id="{E84AE8E4-D002-47CD-AFFC-E89DD38E832D}"/>
              </a:ext>
            </a:extLst>
          </p:cNvPr>
          <p:cNvSpPr/>
          <p:nvPr/>
        </p:nvSpPr>
        <p:spPr>
          <a:xfrm>
            <a:off x="5648717" y="2027629"/>
            <a:ext cx="2139316" cy="39375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Define/Refine Target H/W and S/W Infrastructure for Dev, UAT and Prod with Sizing</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 Optimum Team Structure with Roles &amp; RACI Metrix</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 additional Automation Needs with Security Requirements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 Enablement Requirements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Identify Candidate Models with optimal Data Volume and Attributes for </a:t>
            </a:r>
            <a:r>
              <a:rPr lang="en-US" sz="1400" dirty="0" err="1">
                <a:solidFill>
                  <a:srgbClr val="000000"/>
                </a:solidFill>
                <a:ea typeface="IBM Plex Sans"/>
                <a:cs typeface="IBM Plex Sans"/>
                <a:sym typeface="IBM Plex Sans"/>
              </a:rPr>
              <a:t>Productionization</a:t>
            </a: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p:txBody>
      </p:sp>
      <p:sp>
        <p:nvSpPr>
          <p:cNvPr id="25" name="As a Watson Teacher I can know how my work impacts Watson’s understanding of my domain, and I can communicate the outcome with my team in one click.">
            <a:extLst>
              <a:ext uri="{FF2B5EF4-FFF2-40B4-BE49-F238E27FC236}">
                <a16:creationId xmlns:a16="http://schemas.microsoft.com/office/drawing/2014/main" id="{A40396C2-2579-4FB2-B483-E877B46B1FF7}"/>
              </a:ext>
            </a:extLst>
          </p:cNvPr>
          <p:cNvSpPr/>
          <p:nvPr/>
        </p:nvSpPr>
        <p:spPr>
          <a:xfrm>
            <a:off x="7815891" y="2035660"/>
            <a:ext cx="2371535" cy="26040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Define 3 Logical </a:t>
            </a:r>
            <a:r>
              <a:rPr lang="en-US" sz="1400" dirty="0" err="1">
                <a:solidFill>
                  <a:srgbClr val="000000"/>
                </a:solidFill>
                <a:ea typeface="IBM Plex Sans"/>
                <a:cs typeface="IBM Plex Sans"/>
                <a:sym typeface="IBM Plex Sans"/>
              </a:rPr>
              <a:t>Envs</a:t>
            </a:r>
            <a:r>
              <a:rPr lang="en-US" sz="1400" dirty="0">
                <a:solidFill>
                  <a:srgbClr val="000000"/>
                </a:solidFill>
                <a:ea typeface="IBM Plex Sans"/>
                <a:cs typeface="IBM Plex Sans"/>
                <a:sym typeface="IBM Plex Sans"/>
              </a:rPr>
              <a:t> separated with different Access Control mechanism in line with Target </a:t>
            </a:r>
            <a:r>
              <a:rPr lang="en-US" sz="1400" dirty="0" err="1">
                <a:solidFill>
                  <a:srgbClr val="000000"/>
                </a:solidFill>
                <a:ea typeface="IBM Plex Sans"/>
                <a:cs typeface="IBM Plex Sans"/>
                <a:sym typeface="IBM Plex Sans"/>
              </a:rPr>
              <a:t>Envs</a:t>
            </a: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Implement </a:t>
            </a:r>
            <a:r>
              <a:rPr lang="en-US" sz="1400" dirty="0" err="1">
                <a:solidFill>
                  <a:srgbClr val="000000"/>
                </a:solidFill>
                <a:ea typeface="IBM Plex Sans"/>
                <a:cs typeface="IBM Plex Sans"/>
                <a:sym typeface="IBM Plex Sans"/>
              </a:rPr>
              <a:t>Reqd</a:t>
            </a:r>
            <a:r>
              <a:rPr lang="en-US" sz="1400" dirty="0">
                <a:solidFill>
                  <a:srgbClr val="000000"/>
                </a:solidFill>
                <a:ea typeface="IBM Plex Sans"/>
                <a:cs typeface="IBM Plex Sans"/>
                <a:sym typeface="IBM Plex Sans"/>
              </a:rPr>
              <a:t> Data Ingestion &amp; Governance</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Recreate Model Lifecycle for Candidate Models using  target Data volume &amp; attributes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Refine Automation Template to build Automation for Customer Context</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p:txBody>
      </p:sp>
      <p:sp>
        <p:nvSpPr>
          <p:cNvPr id="26" name="As a Performance Manager I can know how my work impacts Watson and communicate the outcome with my team in one click.">
            <a:extLst>
              <a:ext uri="{FF2B5EF4-FFF2-40B4-BE49-F238E27FC236}">
                <a16:creationId xmlns:a16="http://schemas.microsoft.com/office/drawing/2014/main" id="{26EF266B-28AE-40A1-9221-6D6A4719575E}"/>
              </a:ext>
            </a:extLst>
          </p:cNvPr>
          <p:cNvSpPr/>
          <p:nvPr/>
        </p:nvSpPr>
        <p:spPr>
          <a:xfrm>
            <a:off x="10077183" y="2064083"/>
            <a:ext cx="2046291" cy="32894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Instantiate 3 Logical Environments to Target Physical </a:t>
            </a:r>
            <a:r>
              <a:rPr lang="en-US" sz="1400" dirty="0" err="1">
                <a:solidFill>
                  <a:srgbClr val="000000"/>
                </a:solidFill>
                <a:ea typeface="IBM Plex Sans"/>
                <a:cs typeface="IBM Plex Sans"/>
                <a:sym typeface="IBM Plex Sans"/>
              </a:rPr>
              <a:t>Envs</a:t>
            </a: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Perform necessary Testing &amp; Iterations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Lay Down end to end Architecture &amp; Process Involving Teams, Roles &amp; Technology with Best Practices &amp; Guidelines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Roadmap for Subsequent Models/</a:t>
            </a:r>
            <a:r>
              <a:rPr lang="en-US" sz="1400" dirty="0" err="1">
                <a:solidFill>
                  <a:srgbClr val="000000"/>
                </a:solidFill>
                <a:ea typeface="IBM Plex Sans"/>
                <a:cs typeface="IBM Plex Sans"/>
                <a:sym typeface="IBM Plex Sans"/>
              </a:rPr>
              <a:t>Usecases</a:t>
            </a:r>
            <a:endParaRPr sz="1400" dirty="0">
              <a:solidFill>
                <a:srgbClr val="000000"/>
              </a:solidFill>
              <a:ea typeface="IBM Plex Sans"/>
              <a:cs typeface="IBM Plex Sans"/>
              <a:sym typeface="IBM Plex Sans"/>
            </a:endParaRPr>
          </a:p>
        </p:txBody>
      </p:sp>
      <p:sp>
        <p:nvSpPr>
          <p:cNvPr id="27" name="A Watson Teacher  can manage all data and models needed for training any Watson service from the same place.">
            <a:extLst>
              <a:ext uri="{FF2B5EF4-FFF2-40B4-BE49-F238E27FC236}">
                <a16:creationId xmlns:a16="http://schemas.microsoft.com/office/drawing/2014/main" id="{8E146451-466E-4004-8C29-128C78F7C898}"/>
              </a:ext>
            </a:extLst>
          </p:cNvPr>
          <p:cNvSpPr/>
          <p:nvPr/>
        </p:nvSpPr>
        <p:spPr>
          <a:xfrm>
            <a:off x="2099750" y="2064007"/>
            <a:ext cx="1890809" cy="37862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Implement Candidate Data Access Patterns</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Implement Candidate Governance Strategy  </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r>
              <a:rPr lang="en-US" sz="1400" dirty="0">
                <a:solidFill>
                  <a:srgbClr val="000000"/>
                </a:solidFill>
                <a:ea typeface="IBM Plex Sans"/>
                <a:cs typeface="IBM Plex Sans"/>
                <a:sym typeface="IBM Plex Sans"/>
              </a:rPr>
              <a:t>Test with Limited Volume of Data</a:t>
            </a:r>
          </a:p>
          <a:p>
            <a:pPr defTabSz="609570">
              <a:defRPr sz="800">
                <a:latin typeface="IBM Plex Sans"/>
                <a:ea typeface="IBM Plex Sans"/>
                <a:cs typeface="IBM Plex Sans"/>
                <a:sym typeface="IBM Plex Sans"/>
              </a:defRPr>
            </a:pPr>
            <a:endParaRPr lang="en-US" sz="1400" dirty="0">
              <a:solidFill>
                <a:srgbClr val="000000"/>
              </a:solidFill>
              <a:ea typeface="IBM Plex Sans"/>
              <a:cs typeface="IBM Plex Sans"/>
              <a:sym typeface="IBM Plex Sans"/>
            </a:endParaRPr>
          </a:p>
        </p:txBody>
      </p:sp>
      <p:sp>
        <p:nvSpPr>
          <p:cNvPr id="3" name="TextBox 2">
            <a:extLst>
              <a:ext uri="{FF2B5EF4-FFF2-40B4-BE49-F238E27FC236}">
                <a16:creationId xmlns:a16="http://schemas.microsoft.com/office/drawing/2014/main" id="{82A16F6C-9072-0045-96C3-9A5B7EF5BF05}"/>
              </a:ext>
            </a:extLst>
          </p:cNvPr>
          <p:cNvSpPr txBox="1"/>
          <p:nvPr/>
        </p:nvSpPr>
        <p:spPr>
          <a:xfrm rot="20125103">
            <a:off x="2500112" y="5757345"/>
            <a:ext cx="1400576" cy="584775"/>
          </a:xfrm>
          <a:prstGeom prst="rect">
            <a:avLst/>
          </a:prstGeom>
          <a:noFill/>
          <a:ln>
            <a:solidFill>
              <a:schemeClr val="accent1">
                <a:lumMod val="75000"/>
              </a:schemeClr>
            </a:solidFill>
          </a:ln>
        </p:spPr>
        <p:txBody>
          <a:bodyPr wrap="none" rtlCol="0">
            <a:spAutoFit/>
          </a:bodyPr>
          <a:lstStyle/>
          <a:p>
            <a:r>
              <a:rPr lang="en-US" sz="3200" b="1" dirty="0">
                <a:solidFill>
                  <a:srgbClr val="005EFF"/>
                </a:solidFill>
              </a:rPr>
              <a:t>Initiate</a:t>
            </a:r>
          </a:p>
        </p:txBody>
      </p:sp>
      <p:sp>
        <p:nvSpPr>
          <p:cNvPr id="20" name="TextBox 19">
            <a:extLst>
              <a:ext uri="{FF2B5EF4-FFF2-40B4-BE49-F238E27FC236}">
                <a16:creationId xmlns:a16="http://schemas.microsoft.com/office/drawing/2014/main" id="{FD082B01-29B3-9941-8D67-714905F4DA0F}"/>
              </a:ext>
            </a:extLst>
          </p:cNvPr>
          <p:cNvSpPr txBox="1"/>
          <p:nvPr/>
        </p:nvSpPr>
        <p:spPr>
          <a:xfrm rot="21159860">
            <a:off x="9443431" y="5863440"/>
            <a:ext cx="2523640" cy="584775"/>
          </a:xfrm>
          <a:prstGeom prst="rect">
            <a:avLst/>
          </a:prstGeom>
          <a:noFill/>
          <a:ln>
            <a:solidFill>
              <a:schemeClr val="accent1">
                <a:lumMod val="75000"/>
              </a:schemeClr>
            </a:solidFill>
          </a:ln>
        </p:spPr>
        <p:txBody>
          <a:bodyPr wrap="none" rtlCol="0">
            <a:spAutoFit/>
          </a:bodyPr>
          <a:lstStyle/>
          <a:p>
            <a:r>
              <a:rPr lang="en-US" sz="3200" b="1" dirty="0">
                <a:solidFill>
                  <a:srgbClr val="005EFF"/>
                </a:solidFill>
              </a:rPr>
              <a:t>Productionize</a:t>
            </a:r>
          </a:p>
        </p:txBody>
      </p:sp>
    </p:spTree>
    <p:extLst>
      <p:ext uri="{BB962C8B-B14F-4D97-AF65-F5344CB8AC3E}">
        <p14:creationId xmlns:p14="http://schemas.microsoft.com/office/powerpoint/2010/main" val="368633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C0B8A9-6128-974A-BA9C-7E19F0437A45}"/>
              </a:ext>
            </a:extLst>
          </p:cNvPr>
          <p:cNvSpPr/>
          <p:nvPr/>
        </p:nvSpPr>
        <p:spPr>
          <a:xfrm>
            <a:off x="156751" y="2468880"/>
            <a:ext cx="1332413" cy="2939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F988E2-62C5-4526-B915-EDA231F3EA20}"/>
              </a:ext>
            </a:extLst>
          </p:cNvPr>
          <p:cNvSpPr txBox="1"/>
          <p:nvPr/>
        </p:nvSpPr>
        <p:spPr>
          <a:xfrm>
            <a:off x="218629" y="-43587"/>
            <a:ext cx="11852329" cy="492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2400" dirty="0">
                <a:solidFill>
                  <a:srgbClr val="000000"/>
                </a:solidFill>
                <a:latin typeface="+mj-lt"/>
                <a:ea typeface="+mj-ea"/>
                <a:cs typeface="+mj-cs"/>
                <a:sym typeface="Helvetica"/>
              </a:rPr>
              <a:t>High Level Architecture for AI/ML Operationalization (</a:t>
            </a:r>
            <a:r>
              <a:rPr lang="en-US" sz="2400" i="1" dirty="0">
                <a:solidFill>
                  <a:srgbClr val="000000"/>
                </a:solidFill>
                <a:latin typeface="+mj-lt"/>
                <a:ea typeface="+mj-ea"/>
                <a:cs typeface="+mj-cs"/>
                <a:sym typeface="Helvetica"/>
              </a:rPr>
              <a:t>to be customized for a customer cont</a:t>
            </a:r>
            <a:r>
              <a:rPr lang="en-US" sz="2400" dirty="0">
                <a:solidFill>
                  <a:srgbClr val="000000"/>
                </a:solidFill>
                <a:latin typeface="+mj-lt"/>
                <a:ea typeface="+mj-ea"/>
                <a:cs typeface="+mj-cs"/>
                <a:sym typeface="Helvetica"/>
              </a:rPr>
              <a:t>ext)</a:t>
            </a:r>
          </a:p>
        </p:txBody>
      </p:sp>
      <p:sp>
        <p:nvSpPr>
          <p:cNvPr id="2" name="Rectangle 1">
            <a:extLst>
              <a:ext uri="{FF2B5EF4-FFF2-40B4-BE49-F238E27FC236}">
                <a16:creationId xmlns:a16="http://schemas.microsoft.com/office/drawing/2014/main" id="{8048F45A-C650-5C42-83F9-7DEEA8BB3269}"/>
              </a:ext>
            </a:extLst>
          </p:cNvPr>
          <p:cNvSpPr/>
          <p:nvPr/>
        </p:nvSpPr>
        <p:spPr>
          <a:xfrm>
            <a:off x="2063930" y="1485196"/>
            <a:ext cx="6191793" cy="4946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a:p>
        </p:txBody>
      </p:sp>
      <p:sp>
        <p:nvSpPr>
          <p:cNvPr id="78" name="Rounded Rectangle 77">
            <a:extLst>
              <a:ext uri="{FF2B5EF4-FFF2-40B4-BE49-F238E27FC236}">
                <a16:creationId xmlns:a16="http://schemas.microsoft.com/office/drawing/2014/main" id="{952C11F9-72D0-8D45-9D32-ADC8E0AA2097}"/>
              </a:ext>
            </a:extLst>
          </p:cNvPr>
          <p:cNvSpPr/>
          <p:nvPr/>
        </p:nvSpPr>
        <p:spPr>
          <a:xfrm>
            <a:off x="8048294" y="1668796"/>
            <a:ext cx="1817448" cy="1452748"/>
          </a:xfrm>
          <a:prstGeom prst="roundRect">
            <a:avLst/>
          </a:prstGeom>
          <a:gradFill flip="none" rotWithShape="1">
            <a:gsLst>
              <a:gs pos="0">
                <a:srgbClr val="DB2663">
                  <a:lumMod val="60000"/>
                  <a:lumOff val="40000"/>
                  <a:tint val="66000"/>
                  <a:satMod val="160000"/>
                </a:srgbClr>
              </a:gs>
              <a:gs pos="50000">
                <a:srgbClr val="DB2663">
                  <a:lumMod val="60000"/>
                  <a:lumOff val="40000"/>
                  <a:tint val="44500"/>
                  <a:satMod val="160000"/>
                </a:srgbClr>
              </a:gs>
              <a:gs pos="100000">
                <a:srgbClr val="DB2663">
                  <a:lumMod val="60000"/>
                  <a:lumOff val="40000"/>
                  <a:tint val="23500"/>
                  <a:satMod val="160000"/>
                </a:srgbClr>
              </a:gs>
            </a:gsLst>
            <a:lin ang="2700000" scaled="1"/>
            <a:tileRect/>
          </a:gradFill>
        </p:spPr>
        <p:txBody>
          <a:bodyPr wrap="squar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75000"/>
                  </a:schemeClr>
                </a:solidFill>
                <a:effectLst/>
                <a:uLnTx/>
                <a:uFillTx/>
                <a:latin typeface="Arial"/>
                <a:cs typeface="Arial"/>
              </a:rPr>
              <a:t>DEV</a:t>
            </a:r>
            <a:r>
              <a:rPr kumimoji="0" lang="en-US" sz="1600" b="1" i="0" u="none" strike="noStrike" kern="0" cap="none" spc="0" normalizeH="0" noProof="0" dirty="0">
                <a:ln>
                  <a:noFill/>
                </a:ln>
                <a:solidFill>
                  <a:schemeClr val="accent1">
                    <a:lumMod val="75000"/>
                  </a:schemeClr>
                </a:solidFill>
                <a:effectLst/>
                <a:uLnTx/>
                <a:uFillTx/>
                <a:latin typeface="Arial"/>
                <a:cs typeface="Arial"/>
              </a:rPr>
              <a:t> Env</a:t>
            </a:r>
            <a:endParaRPr kumimoji="0" lang="en-US" sz="1200" b="0" i="0" u="none" strike="noStrike" kern="0" cap="none" spc="0" normalizeH="0" baseline="0" noProof="0" dirty="0">
              <a:ln>
                <a:noFill/>
              </a:ln>
              <a:solidFill>
                <a:schemeClr val="accent1">
                  <a:lumMod val="75000"/>
                </a:schemeClr>
              </a:solidFill>
              <a:effectLst/>
              <a:uLnTx/>
              <a:uFillTx/>
              <a:latin typeface="Arial"/>
              <a:cs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accent1">
                  <a:lumMod val="75000"/>
                </a:schemeClr>
              </a:solidFill>
              <a:effectLst/>
              <a:uLnTx/>
              <a:uFillTx/>
              <a:latin typeface="Arial"/>
              <a:cs typeface="Arial"/>
            </a:endParaRPr>
          </a:p>
          <a:p>
            <a:pPr marL="171450" marR="0" lvl="0" indent="-1714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a:ln>
                  <a:noFill/>
                </a:ln>
                <a:solidFill>
                  <a:schemeClr val="accent1">
                    <a:lumMod val="75000"/>
                  </a:schemeClr>
                </a:solidFill>
                <a:effectLst/>
                <a:uLnTx/>
                <a:uFillTx/>
                <a:latin typeface="Arial"/>
                <a:cs typeface="Arial"/>
              </a:rPr>
              <a:t>Data Preparation</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a:ln>
                  <a:noFill/>
                </a:ln>
                <a:solidFill>
                  <a:schemeClr val="accent1">
                    <a:lumMod val="75000"/>
                  </a:schemeClr>
                </a:solidFill>
                <a:effectLst/>
                <a:uLnTx/>
                <a:uFillTx/>
                <a:latin typeface="Arial"/>
                <a:cs typeface="Arial"/>
              </a:rPr>
              <a:t>Model Development</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noProof="0" dirty="0">
                <a:ln>
                  <a:noFill/>
                </a:ln>
                <a:solidFill>
                  <a:schemeClr val="accent1">
                    <a:lumMod val="75000"/>
                  </a:schemeClr>
                </a:solidFill>
                <a:effectLst/>
                <a:uLnTx/>
                <a:uFillTx/>
                <a:latin typeface="Arial"/>
                <a:cs typeface="Arial"/>
              </a:rPr>
              <a:t>Model </a:t>
            </a:r>
            <a:r>
              <a:rPr kumimoji="0" lang="en-US" sz="1200" b="0" i="0" u="none" strike="noStrike" kern="0" cap="none" spc="0" normalizeH="0" baseline="0" noProof="0" dirty="0">
                <a:ln>
                  <a:noFill/>
                </a:ln>
                <a:solidFill>
                  <a:schemeClr val="accent1">
                    <a:lumMod val="75000"/>
                  </a:schemeClr>
                </a:solidFill>
                <a:effectLst/>
                <a:uLnTx/>
                <a:uFillTx/>
                <a:latin typeface="Arial"/>
                <a:cs typeface="Arial"/>
              </a:rPr>
              <a:t>Deployment </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ü"/>
              <a:tabLst/>
              <a:defRPr/>
            </a:pPr>
            <a:r>
              <a:rPr lang="en-US" sz="1200" kern="0" dirty="0">
                <a:solidFill>
                  <a:schemeClr val="accent1">
                    <a:lumMod val="75000"/>
                  </a:schemeClr>
                </a:solidFill>
                <a:latin typeface="Arial"/>
                <a:cs typeface="Arial"/>
              </a:rPr>
              <a:t>Model Testing</a:t>
            </a:r>
            <a:endParaRPr kumimoji="0" lang="en-US" sz="1200" b="0" i="0" u="none" strike="noStrike" kern="0" cap="none" spc="0" normalizeH="0" baseline="0" noProof="0" dirty="0">
              <a:ln>
                <a:noFill/>
              </a:ln>
              <a:solidFill>
                <a:schemeClr val="accent1">
                  <a:lumMod val="75000"/>
                </a:schemeClr>
              </a:solidFill>
              <a:effectLst/>
              <a:uLnTx/>
              <a:uFillTx/>
              <a:latin typeface="Arial"/>
              <a:cs typeface="Arial"/>
            </a:endParaRPr>
          </a:p>
        </p:txBody>
      </p:sp>
      <p:sp>
        <p:nvSpPr>
          <p:cNvPr id="3" name="Rectangle 2">
            <a:extLst>
              <a:ext uri="{FF2B5EF4-FFF2-40B4-BE49-F238E27FC236}">
                <a16:creationId xmlns:a16="http://schemas.microsoft.com/office/drawing/2014/main" id="{6ABAB29A-B379-3843-AAB3-83437F483947}"/>
              </a:ext>
            </a:extLst>
          </p:cNvPr>
          <p:cNvSpPr/>
          <p:nvPr/>
        </p:nvSpPr>
        <p:spPr>
          <a:xfrm>
            <a:off x="2933641" y="2831021"/>
            <a:ext cx="2002789" cy="4057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Notebooks</a:t>
            </a:r>
          </a:p>
        </p:txBody>
      </p:sp>
      <p:sp>
        <p:nvSpPr>
          <p:cNvPr id="80" name="Rectangle 79">
            <a:extLst>
              <a:ext uri="{FF2B5EF4-FFF2-40B4-BE49-F238E27FC236}">
                <a16:creationId xmlns:a16="http://schemas.microsoft.com/office/drawing/2014/main" id="{F7A9C93D-0691-E348-8C70-E297262A2CF8}"/>
              </a:ext>
            </a:extLst>
          </p:cNvPr>
          <p:cNvSpPr/>
          <p:nvPr/>
        </p:nvSpPr>
        <p:spPr>
          <a:xfrm>
            <a:off x="5173731" y="2850881"/>
            <a:ext cx="1823599" cy="3859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Refinery</a:t>
            </a:r>
          </a:p>
        </p:txBody>
      </p:sp>
      <p:sp>
        <p:nvSpPr>
          <p:cNvPr id="81" name="Rectangle 80">
            <a:extLst>
              <a:ext uri="{FF2B5EF4-FFF2-40B4-BE49-F238E27FC236}">
                <a16:creationId xmlns:a16="http://schemas.microsoft.com/office/drawing/2014/main" id="{EE65ACDE-EC4C-4448-862A-8F30BD41FC35}"/>
              </a:ext>
            </a:extLst>
          </p:cNvPr>
          <p:cNvSpPr/>
          <p:nvPr/>
        </p:nvSpPr>
        <p:spPr>
          <a:xfrm>
            <a:off x="5200812" y="3342293"/>
            <a:ext cx="1823599" cy="33313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Modeler</a:t>
            </a:r>
          </a:p>
        </p:txBody>
      </p:sp>
      <p:sp>
        <p:nvSpPr>
          <p:cNvPr id="83" name="Rectangle 82">
            <a:extLst>
              <a:ext uri="{FF2B5EF4-FFF2-40B4-BE49-F238E27FC236}">
                <a16:creationId xmlns:a16="http://schemas.microsoft.com/office/drawing/2014/main" id="{E7510E2C-8BC5-5641-9A65-1C810E65FC77}"/>
              </a:ext>
            </a:extLst>
          </p:cNvPr>
          <p:cNvSpPr/>
          <p:nvPr/>
        </p:nvSpPr>
        <p:spPr>
          <a:xfrm>
            <a:off x="2941163" y="3350036"/>
            <a:ext cx="2002788" cy="3253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 AI</a:t>
            </a:r>
          </a:p>
        </p:txBody>
      </p:sp>
      <p:sp>
        <p:nvSpPr>
          <p:cNvPr id="84" name="Rectangle 83">
            <a:extLst>
              <a:ext uri="{FF2B5EF4-FFF2-40B4-BE49-F238E27FC236}">
                <a16:creationId xmlns:a16="http://schemas.microsoft.com/office/drawing/2014/main" id="{29E080F3-B7BC-1247-AC08-11B5BF66FC8C}"/>
              </a:ext>
            </a:extLst>
          </p:cNvPr>
          <p:cNvSpPr/>
          <p:nvPr/>
        </p:nvSpPr>
        <p:spPr>
          <a:xfrm>
            <a:off x="2924590" y="3825769"/>
            <a:ext cx="4116732" cy="35922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 Service </a:t>
            </a:r>
          </a:p>
        </p:txBody>
      </p:sp>
      <p:sp>
        <p:nvSpPr>
          <p:cNvPr id="85" name="Rectangle 84">
            <a:extLst>
              <a:ext uri="{FF2B5EF4-FFF2-40B4-BE49-F238E27FC236}">
                <a16:creationId xmlns:a16="http://schemas.microsoft.com/office/drawing/2014/main" id="{BBF4A1B3-FFAB-1945-AA4B-C95A08F3A10F}"/>
              </a:ext>
            </a:extLst>
          </p:cNvPr>
          <p:cNvSpPr/>
          <p:nvPr/>
        </p:nvSpPr>
        <p:spPr>
          <a:xfrm>
            <a:off x="2938277" y="2297730"/>
            <a:ext cx="4068146" cy="37882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 Catalog &amp; Governance</a:t>
            </a:r>
          </a:p>
        </p:txBody>
      </p:sp>
      <p:sp>
        <p:nvSpPr>
          <p:cNvPr id="86" name="Rectangle 85">
            <a:extLst>
              <a:ext uri="{FF2B5EF4-FFF2-40B4-BE49-F238E27FC236}">
                <a16:creationId xmlns:a16="http://schemas.microsoft.com/office/drawing/2014/main" id="{6BEA187A-2DB1-0F4D-8F9F-3EC37D79DFF8}"/>
              </a:ext>
            </a:extLst>
          </p:cNvPr>
          <p:cNvSpPr/>
          <p:nvPr/>
        </p:nvSpPr>
        <p:spPr>
          <a:xfrm rot="16200000">
            <a:off x="1621449" y="4973223"/>
            <a:ext cx="1764450" cy="49638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Connections</a:t>
            </a:r>
          </a:p>
        </p:txBody>
      </p:sp>
      <p:sp>
        <p:nvSpPr>
          <p:cNvPr id="87" name="Rectangle 86">
            <a:extLst>
              <a:ext uri="{FF2B5EF4-FFF2-40B4-BE49-F238E27FC236}">
                <a16:creationId xmlns:a16="http://schemas.microsoft.com/office/drawing/2014/main" id="{12A6259D-9DDA-F548-A659-800882181878}"/>
              </a:ext>
            </a:extLst>
          </p:cNvPr>
          <p:cNvSpPr/>
          <p:nvPr/>
        </p:nvSpPr>
        <p:spPr>
          <a:xfrm rot="16200000">
            <a:off x="1485495" y="2389777"/>
            <a:ext cx="2036358" cy="4963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Virtualization</a:t>
            </a:r>
          </a:p>
        </p:txBody>
      </p:sp>
      <p:sp>
        <p:nvSpPr>
          <p:cNvPr id="90" name="Rectangle 89">
            <a:extLst>
              <a:ext uri="{FF2B5EF4-FFF2-40B4-BE49-F238E27FC236}">
                <a16:creationId xmlns:a16="http://schemas.microsoft.com/office/drawing/2014/main" id="{F4EBE7F7-5FAB-7947-BDBE-508A0AB270B0}"/>
              </a:ext>
            </a:extLst>
          </p:cNvPr>
          <p:cNvSpPr/>
          <p:nvPr/>
        </p:nvSpPr>
        <p:spPr>
          <a:xfrm>
            <a:off x="2924590" y="5229680"/>
            <a:ext cx="4134722" cy="31966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 - Sandbox/Staging</a:t>
            </a:r>
          </a:p>
        </p:txBody>
      </p:sp>
      <p:sp>
        <p:nvSpPr>
          <p:cNvPr id="91" name="Rectangle 90">
            <a:extLst>
              <a:ext uri="{FF2B5EF4-FFF2-40B4-BE49-F238E27FC236}">
                <a16:creationId xmlns:a16="http://schemas.microsoft.com/office/drawing/2014/main" id="{F58C631B-1D6E-EC4B-86BC-73EEE8B740E2}"/>
              </a:ext>
            </a:extLst>
          </p:cNvPr>
          <p:cNvSpPr/>
          <p:nvPr/>
        </p:nvSpPr>
        <p:spPr>
          <a:xfrm rot="5400000">
            <a:off x="5300958" y="3566888"/>
            <a:ext cx="4483847" cy="58966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CI/CD Service </a:t>
            </a:r>
          </a:p>
          <a:p>
            <a:pPr algn="ctr"/>
            <a:r>
              <a:rPr lang="en-US" sz="1400" dirty="0">
                <a:solidFill>
                  <a:schemeClr val="tx1"/>
                </a:solidFill>
              </a:rPr>
              <a:t>(Assets - Notebooks, Functions, Models, etc. Movement) </a:t>
            </a:r>
          </a:p>
        </p:txBody>
      </p:sp>
      <p:sp>
        <p:nvSpPr>
          <p:cNvPr id="115" name="Rectangle 114">
            <a:extLst>
              <a:ext uri="{FF2B5EF4-FFF2-40B4-BE49-F238E27FC236}">
                <a16:creationId xmlns:a16="http://schemas.microsoft.com/office/drawing/2014/main" id="{6C4269AB-40AD-DA49-B174-BFBF56FCA0BE}"/>
              </a:ext>
            </a:extLst>
          </p:cNvPr>
          <p:cNvSpPr/>
          <p:nvPr/>
        </p:nvSpPr>
        <p:spPr>
          <a:xfrm>
            <a:off x="2918718" y="5686616"/>
            <a:ext cx="4116732" cy="31966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 Management Service</a:t>
            </a:r>
          </a:p>
        </p:txBody>
      </p:sp>
      <p:sp>
        <p:nvSpPr>
          <p:cNvPr id="118" name="Rectangle 117">
            <a:extLst>
              <a:ext uri="{FF2B5EF4-FFF2-40B4-BE49-F238E27FC236}">
                <a16:creationId xmlns:a16="http://schemas.microsoft.com/office/drawing/2014/main" id="{3E68CB38-8CCC-954C-AB87-575C776981A6}"/>
              </a:ext>
            </a:extLst>
          </p:cNvPr>
          <p:cNvSpPr/>
          <p:nvPr/>
        </p:nvSpPr>
        <p:spPr>
          <a:xfrm>
            <a:off x="2938278" y="4330462"/>
            <a:ext cx="4116732" cy="32640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Functions &amp; Jobs Service</a:t>
            </a:r>
          </a:p>
        </p:txBody>
      </p:sp>
      <p:sp>
        <p:nvSpPr>
          <p:cNvPr id="120" name="Rectangle 119">
            <a:extLst>
              <a:ext uri="{FF2B5EF4-FFF2-40B4-BE49-F238E27FC236}">
                <a16:creationId xmlns:a16="http://schemas.microsoft.com/office/drawing/2014/main" id="{DB2479D1-1D43-4B4C-AFED-7B134C5709CB}"/>
              </a:ext>
            </a:extLst>
          </p:cNvPr>
          <p:cNvSpPr/>
          <p:nvPr/>
        </p:nvSpPr>
        <p:spPr>
          <a:xfrm>
            <a:off x="2924590" y="4792121"/>
            <a:ext cx="4116732" cy="32640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Monitoring Service</a:t>
            </a:r>
          </a:p>
        </p:txBody>
      </p:sp>
      <p:sp>
        <p:nvSpPr>
          <p:cNvPr id="122" name="Rectangle 121">
            <a:extLst>
              <a:ext uri="{FF2B5EF4-FFF2-40B4-BE49-F238E27FC236}">
                <a16:creationId xmlns:a16="http://schemas.microsoft.com/office/drawing/2014/main" id="{4F6C7CF7-87CB-D840-9923-E471D70DF261}"/>
              </a:ext>
            </a:extLst>
          </p:cNvPr>
          <p:cNvSpPr/>
          <p:nvPr/>
        </p:nvSpPr>
        <p:spPr>
          <a:xfrm>
            <a:off x="310783" y="2997593"/>
            <a:ext cx="990145" cy="4963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p>
        </p:txBody>
      </p:sp>
      <p:sp>
        <p:nvSpPr>
          <p:cNvPr id="123" name="Rectangle 122">
            <a:extLst>
              <a:ext uri="{FF2B5EF4-FFF2-40B4-BE49-F238E27FC236}">
                <a16:creationId xmlns:a16="http://schemas.microsoft.com/office/drawing/2014/main" id="{FE1CB1BF-2EC1-C440-9728-A83DA3BE2613}"/>
              </a:ext>
            </a:extLst>
          </p:cNvPr>
          <p:cNvSpPr/>
          <p:nvPr/>
        </p:nvSpPr>
        <p:spPr>
          <a:xfrm>
            <a:off x="306231" y="3663508"/>
            <a:ext cx="990145" cy="4963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p>
        </p:txBody>
      </p:sp>
      <p:sp>
        <p:nvSpPr>
          <p:cNvPr id="124" name="Rectangle 123">
            <a:extLst>
              <a:ext uri="{FF2B5EF4-FFF2-40B4-BE49-F238E27FC236}">
                <a16:creationId xmlns:a16="http://schemas.microsoft.com/office/drawing/2014/main" id="{4FD25DDD-E30E-1B43-8B59-66640A6D1908}"/>
              </a:ext>
            </a:extLst>
          </p:cNvPr>
          <p:cNvSpPr/>
          <p:nvPr/>
        </p:nvSpPr>
        <p:spPr>
          <a:xfrm>
            <a:off x="306230" y="4323633"/>
            <a:ext cx="990145" cy="4963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p>
        </p:txBody>
      </p:sp>
      <p:sp>
        <p:nvSpPr>
          <p:cNvPr id="126" name="Rectangle 125">
            <a:extLst>
              <a:ext uri="{FF2B5EF4-FFF2-40B4-BE49-F238E27FC236}">
                <a16:creationId xmlns:a16="http://schemas.microsoft.com/office/drawing/2014/main" id="{451B1974-C80C-0346-BAA9-FEF52BEB5306}"/>
              </a:ext>
            </a:extLst>
          </p:cNvPr>
          <p:cNvSpPr/>
          <p:nvPr/>
        </p:nvSpPr>
        <p:spPr>
          <a:xfrm>
            <a:off x="2948930" y="1807071"/>
            <a:ext cx="4054145" cy="35922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Scoring Service </a:t>
            </a:r>
          </a:p>
        </p:txBody>
      </p:sp>
      <p:sp>
        <p:nvSpPr>
          <p:cNvPr id="128" name="Rectangle 127">
            <a:extLst>
              <a:ext uri="{FF2B5EF4-FFF2-40B4-BE49-F238E27FC236}">
                <a16:creationId xmlns:a16="http://schemas.microsoft.com/office/drawing/2014/main" id="{4D446C73-67D1-744C-9D7D-AE120BA42821}"/>
              </a:ext>
            </a:extLst>
          </p:cNvPr>
          <p:cNvSpPr/>
          <p:nvPr/>
        </p:nvSpPr>
        <p:spPr>
          <a:xfrm>
            <a:off x="2947221" y="883833"/>
            <a:ext cx="1305466" cy="49638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131" name="Rectangle 130">
            <a:extLst>
              <a:ext uri="{FF2B5EF4-FFF2-40B4-BE49-F238E27FC236}">
                <a16:creationId xmlns:a16="http://schemas.microsoft.com/office/drawing/2014/main" id="{E45B175F-DD88-E34F-8281-765870D62553}"/>
              </a:ext>
            </a:extLst>
          </p:cNvPr>
          <p:cNvSpPr/>
          <p:nvPr/>
        </p:nvSpPr>
        <p:spPr>
          <a:xfrm>
            <a:off x="4339139" y="876486"/>
            <a:ext cx="1305466" cy="49638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132" name="Rectangle 131">
            <a:extLst>
              <a:ext uri="{FF2B5EF4-FFF2-40B4-BE49-F238E27FC236}">
                <a16:creationId xmlns:a16="http://schemas.microsoft.com/office/drawing/2014/main" id="{D62F3592-9B43-D143-BFE5-64F697D04F4D}"/>
              </a:ext>
            </a:extLst>
          </p:cNvPr>
          <p:cNvSpPr/>
          <p:nvPr/>
        </p:nvSpPr>
        <p:spPr>
          <a:xfrm>
            <a:off x="5691868" y="876486"/>
            <a:ext cx="1305466" cy="49638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133" name="Rounded Rectangle 132">
            <a:extLst>
              <a:ext uri="{FF2B5EF4-FFF2-40B4-BE49-F238E27FC236}">
                <a16:creationId xmlns:a16="http://schemas.microsoft.com/office/drawing/2014/main" id="{C0AA7635-BC68-FB4A-973F-0CA7AABC5801}"/>
              </a:ext>
            </a:extLst>
          </p:cNvPr>
          <p:cNvSpPr/>
          <p:nvPr/>
        </p:nvSpPr>
        <p:spPr>
          <a:xfrm>
            <a:off x="8048294" y="3339197"/>
            <a:ext cx="1817448" cy="1452749"/>
          </a:xfrm>
          <a:prstGeom prst="roundRect">
            <a:avLst/>
          </a:prstGeom>
          <a:gradFill flip="none" rotWithShape="1">
            <a:gsLst>
              <a:gs pos="0">
                <a:srgbClr val="000E5E">
                  <a:lumMod val="25000"/>
                  <a:lumOff val="75000"/>
                  <a:tint val="66000"/>
                  <a:satMod val="160000"/>
                </a:srgbClr>
              </a:gs>
              <a:gs pos="50000">
                <a:srgbClr val="000E5E">
                  <a:lumMod val="25000"/>
                  <a:lumOff val="75000"/>
                  <a:tint val="44500"/>
                  <a:satMod val="160000"/>
                </a:srgbClr>
              </a:gs>
              <a:gs pos="100000">
                <a:srgbClr val="000E5E">
                  <a:lumMod val="25000"/>
                  <a:lumOff val="75000"/>
                  <a:tint val="23500"/>
                  <a:satMod val="160000"/>
                </a:srgbClr>
              </a:gs>
            </a:gsLst>
            <a:lin ang="2700000" scaled="1"/>
            <a:tileRect/>
          </a:gradFill>
        </p:spPr>
        <p:txBody>
          <a:bodyPr wrap="squar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75000"/>
                  </a:schemeClr>
                </a:solidFill>
                <a:effectLst/>
                <a:uLnTx/>
                <a:uFillTx/>
                <a:latin typeface="Arial"/>
                <a:cs typeface="Arial"/>
              </a:rPr>
              <a:t>TEST Env</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chemeClr val="accent1">
                  <a:lumMod val="75000"/>
                </a:schemeClr>
              </a:solidFill>
              <a:effectLst/>
              <a:uLnTx/>
              <a:uFillTx/>
              <a:latin typeface="Arial"/>
              <a:cs typeface="Arial"/>
            </a:endParaRPr>
          </a:p>
          <a:p>
            <a:pPr marL="171450" marR="0" lvl="0" indent="-171450" defTabSz="914400" eaLnBrk="1" fontAlgn="auto" latinLnBrk="0" hangingPunct="1">
              <a:lnSpc>
                <a:spcPct val="100000"/>
              </a:lnSpc>
              <a:spcBef>
                <a:spcPts val="0"/>
              </a:spcBef>
              <a:spcAft>
                <a:spcPts val="0"/>
              </a:spcAft>
              <a:buClrTx/>
              <a:buSzTx/>
              <a:buFont typeface="Wingdings" pitchFamily="2" charset="2"/>
              <a:buChar char="ü"/>
              <a:tabLst/>
              <a:defRPr/>
            </a:pPr>
            <a:r>
              <a:rPr lang="en-US" sz="1200" kern="0" dirty="0">
                <a:solidFill>
                  <a:schemeClr val="accent1">
                    <a:lumMod val="75000"/>
                  </a:schemeClr>
                </a:solidFill>
                <a:latin typeface="Arial"/>
                <a:cs typeface="Arial"/>
              </a:rPr>
              <a:t>Model Retraining, </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ü"/>
              <a:tabLst/>
              <a:defRPr/>
            </a:pPr>
            <a:r>
              <a:rPr lang="en-US" sz="1200" kern="0" dirty="0">
                <a:solidFill>
                  <a:schemeClr val="accent1">
                    <a:lumMod val="75000"/>
                  </a:schemeClr>
                </a:solidFill>
                <a:latin typeface="Arial"/>
                <a:cs typeface="Arial"/>
              </a:rPr>
              <a:t>Model Deployment, Model Testing</a:t>
            </a:r>
          </a:p>
          <a:p>
            <a:pPr marL="171450" marR="0" lvl="0" indent="-1714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i="0" u="none" strike="noStrike" kern="0" cap="none" spc="0" normalizeH="0" baseline="0" noProof="0" dirty="0">
                <a:ln>
                  <a:noFill/>
                </a:ln>
                <a:solidFill>
                  <a:schemeClr val="accent1">
                    <a:lumMod val="75000"/>
                  </a:schemeClr>
                </a:solidFill>
                <a:effectLst/>
                <a:uLnTx/>
                <a:uFillTx/>
                <a:latin typeface="Arial"/>
                <a:cs typeface="Arial"/>
              </a:rPr>
              <a:t>Model</a:t>
            </a:r>
            <a:r>
              <a:rPr kumimoji="0" lang="en-US" sz="1200" i="0" u="none" strike="noStrike" kern="0" cap="none" spc="0" normalizeH="0" noProof="0" dirty="0">
                <a:ln>
                  <a:noFill/>
                </a:ln>
                <a:solidFill>
                  <a:schemeClr val="accent1">
                    <a:lumMod val="75000"/>
                  </a:schemeClr>
                </a:solidFill>
                <a:effectLst/>
                <a:uLnTx/>
                <a:uFillTx/>
                <a:latin typeface="Arial"/>
                <a:cs typeface="Arial"/>
              </a:rPr>
              <a:t> Monitoring</a:t>
            </a:r>
            <a:endParaRPr kumimoji="0" lang="en-US" sz="1200" i="0" u="none" strike="noStrike" kern="0" cap="none" spc="0" normalizeH="0" baseline="0" noProof="0" dirty="0">
              <a:ln>
                <a:noFill/>
              </a:ln>
              <a:solidFill>
                <a:schemeClr val="accent1">
                  <a:lumMod val="75000"/>
                </a:schemeClr>
              </a:solidFill>
              <a:effectLst/>
              <a:uLnTx/>
              <a:uFillTx/>
              <a:latin typeface="Arial"/>
              <a:cs typeface="Arial"/>
            </a:endParaRPr>
          </a:p>
        </p:txBody>
      </p:sp>
      <p:sp>
        <p:nvSpPr>
          <p:cNvPr id="134" name="Rounded Rectangle 133">
            <a:extLst>
              <a:ext uri="{FF2B5EF4-FFF2-40B4-BE49-F238E27FC236}">
                <a16:creationId xmlns:a16="http://schemas.microsoft.com/office/drawing/2014/main" id="{95B43B97-43E6-8E4F-8F97-7CDD6FDBB1C7}"/>
              </a:ext>
            </a:extLst>
          </p:cNvPr>
          <p:cNvSpPr/>
          <p:nvPr/>
        </p:nvSpPr>
        <p:spPr>
          <a:xfrm>
            <a:off x="8067396" y="5028221"/>
            <a:ext cx="1798346" cy="125073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p:spPr>
        <p:txBody>
          <a:bodyPr wrap="square" lIns="0" tIns="0" rIns="0" bIns="0" rtlCol="0" anchor="ctr" anchorCtr="0">
            <a:noAutofit/>
          </a:bodyPr>
          <a:lstStyle/>
          <a:p>
            <a:pPr algn="ctr"/>
            <a:r>
              <a:rPr lang="en-US" sz="1600" b="1" dirty="0">
                <a:solidFill>
                  <a:schemeClr val="accent1">
                    <a:lumMod val="75000"/>
                  </a:schemeClr>
                </a:solidFill>
                <a:latin typeface="Arial"/>
                <a:cs typeface="Arial"/>
              </a:rPr>
              <a:t>PROD Env</a:t>
            </a:r>
          </a:p>
          <a:p>
            <a:pPr algn="ctr"/>
            <a:endParaRPr lang="en-US" sz="1600" b="1" dirty="0">
              <a:solidFill>
                <a:schemeClr val="accent1">
                  <a:lumMod val="75000"/>
                </a:schemeClr>
              </a:solidFill>
              <a:latin typeface="Arial"/>
              <a:cs typeface="Arial"/>
            </a:endParaRPr>
          </a:p>
          <a:p>
            <a:pPr marL="171450" indent="-171450">
              <a:buFont typeface="Wingdings" pitchFamily="2" charset="2"/>
              <a:buChar char="ü"/>
            </a:pPr>
            <a:r>
              <a:rPr lang="en-US" sz="1200" dirty="0">
                <a:solidFill>
                  <a:schemeClr val="accent1">
                    <a:lumMod val="75000"/>
                  </a:schemeClr>
                </a:solidFill>
                <a:latin typeface="Arial"/>
                <a:cs typeface="Arial"/>
              </a:rPr>
              <a:t>Model Deployment</a:t>
            </a:r>
          </a:p>
          <a:p>
            <a:pPr marL="171450" indent="-171450">
              <a:buFont typeface="Wingdings" pitchFamily="2" charset="2"/>
              <a:buChar char="ü"/>
            </a:pPr>
            <a:r>
              <a:rPr lang="en-US" sz="1200" dirty="0">
                <a:solidFill>
                  <a:schemeClr val="accent1">
                    <a:lumMod val="75000"/>
                  </a:schemeClr>
                </a:solidFill>
                <a:latin typeface="Arial"/>
                <a:cs typeface="Arial"/>
              </a:rPr>
              <a:t>Scoring</a:t>
            </a:r>
          </a:p>
          <a:p>
            <a:pPr marL="171450" indent="-171450">
              <a:buFont typeface="Wingdings" pitchFamily="2" charset="2"/>
              <a:buChar char="ü"/>
            </a:pPr>
            <a:r>
              <a:rPr lang="en-US" sz="1200" dirty="0">
                <a:solidFill>
                  <a:schemeClr val="accent1">
                    <a:lumMod val="75000"/>
                  </a:schemeClr>
                </a:solidFill>
                <a:latin typeface="Arial"/>
                <a:cs typeface="Arial"/>
              </a:rPr>
              <a:t>Model Monitoring</a:t>
            </a:r>
          </a:p>
        </p:txBody>
      </p:sp>
      <p:sp>
        <p:nvSpPr>
          <p:cNvPr id="156" name="Rectangle 155">
            <a:extLst>
              <a:ext uri="{FF2B5EF4-FFF2-40B4-BE49-F238E27FC236}">
                <a16:creationId xmlns:a16="http://schemas.microsoft.com/office/drawing/2014/main" id="{7D677576-ABD7-494E-A970-3DBF8A05FEAC}"/>
              </a:ext>
            </a:extLst>
          </p:cNvPr>
          <p:cNvSpPr/>
          <p:nvPr/>
        </p:nvSpPr>
        <p:spPr>
          <a:xfrm>
            <a:off x="9729130" y="1529610"/>
            <a:ext cx="1581237" cy="3138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Scientist</a:t>
            </a:r>
          </a:p>
        </p:txBody>
      </p:sp>
      <p:sp>
        <p:nvSpPr>
          <p:cNvPr id="178" name="Rectangle 177">
            <a:extLst>
              <a:ext uri="{FF2B5EF4-FFF2-40B4-BE49-F238E27FC236}">
                <a16:creationId xmlns:a16="http://schemas.microsoft.com/office/drawing/2014/main" id="{C6AE3AB8-FB9D-2B40-8E30-B544DBD24408}"/>
              </a:ext>
            </a:extLst>
          </p:cNvPr>
          <p:cNvSpPr/>
          <p:nvPr/>
        </p:nvSpPr>
        <p:spPr>
          <a:xfrm>
            <a:off x="9735327" y="1950600"/>
            <a:ext cx="1581237" cy="3138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Analyst</a:t>
            </a:r>
          </a:p>
        </p:txBody>
      </p:sp>
      <p:sp>
        <p:nvSpPr>
          <p:cNvPr id="180" name="Rectangle 179">
            <a:extLst>
              <a:ext uri="{FF2B5EF4-FFF2-40B4-BE49-F238E27FC236}">
                <a16:creationId xmlns:a16="http://schemas.microsoft.com/office/drawing/2014/main" id="{35BFA5E6-3A34-8548-9813-13D0FAF896C7}"/>
              </a:ext>
            </a:extLst>
          </p:cNvPr>
          <p:cNvSpPr/>
          <p:nvPr/>
        </p:nvSpPr>
        <p:spPr>
          <a:xfrm>
            <a:off x="9751643" y="2373468"/>
            <a:ext cx="1581237" cy="3138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Steward</a:t>
            </a:r>
          </a:p>
        </p:txBody>
      </p:sp>
      <p:sp>
        <p:nvSpPr>
          <p:cNvPr id="197" name="Rectangle 196">
            <a:extLst>
              <a:ext uri="{FF2B5EF4-FFF2-40B4-BE49-F238E27FC236}">
                <a16:creationId xmlns:a16="http://schemas.microsoft.com/office/drawing/2014/main" id="{AA6E4B1C-2F76-E142-93DA-EFFFB43D3F7A}"/>
              </a:ext>
            </a:extLst>
          </p:cNvPr>
          <p:cNvSpPr/>
          <p:nvPr/>
        </p:nvSpPr>
        <p:spPr>
          <a:xfrm>
            <a:off x="9751643" y="2840676"/>
            <a:ext cx="1581237" cy="3138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Engineer</a:t>
            </a:r>
          </a:p>
        </p:txBody>
      </p:sp>
      <p:cxnSp>
        <p:nvCxnSpPr>
          <p:cNvPr id="6" name="Straight Arrow Connector 5">
            <a:extLst>
              <a:ext uri="{FF2B5EF4-FFF2-40B4-BE49-F238E27FC236}">
                <a16:creationId xmlns:a16="http://schemas.microsoft.com/office/drawing/2014/main" id="{36539D0F-F0A0-9F43-9E6F-9A459E9875B0}"/>
              </a:ext>
            </a:extLst>
          </p:cNvPr>
          <p:cNvCxnSpPr>
            <a:cxnSpLocks/>
            <a:stCxn id="4" idx="3"/>
          </p:cNvCxnSpPr>
          <p:nvPr/>
        </p:nvCxnSpPr>
        <p:spPr>
          <a:xfrm>
            <a:off x="1489164" y="3938452"/>
            <a:ext cx="5964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F3A1577-8A12-3D42-A264-2A9E95B68B8E}"/>
              </a:ext>
            </a:extLst>
          </p:cNvPr>
          <p:cNvCxnSpPr>
            <a:cxnSpLocks/>
            <a:stCxn id="128" idx="2"/>
          </p:cNvCxnSpPr>
          <p:nvPr/>
        </p:nvCxnSpPr>
        <p:spPr>
          <a:xfrm>
            <a:off x="3599954" y="1380222"/>
            <a:ext cx="0" cy="239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4A5BA810-9263-5947-AB13-DB90F7F81A8E}"/>
              </a:ext>
            </a:extLst>
          </p:cNvPr>
          <p:cNvCxnSpPr>
            <a:cxnSpLocks/>
          </p:cNvCxnSpPr>
          <p:nvPr/>
        </p:nvCxnSpPr>
        <p:spPr>
          <a:xfrm>
            <a:off x="4943951" y="1372875"/>
            <a:ext cx="0" cy="239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10E4D1C1-B18B-674E-BF32-71667F1D83B6}"/>
              </a:ext>
            </a:extLst>
          </p:cNvPr>
          <p:cNvCxnSpPr>
            <a:cxnSpLocks/>
          </p:cNvCxnSpPr>
          <p:nvPr/>
        </p:nvCxnSpPr>
        <p:spPr>
          <a:xfrm>
            <a:off x="6334852" y="1372875"/>
            <a:ext cx="0" cy="239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A4D98C1-7A31-FD41-8643-4E8A6BE1DD0A}"/>
              </a:ext>
            </a:extLst>
          </p:cNvPr>
          <p:cNvCxnSpPr>
            <a:cxnSpLocks/>
          </p:cNvCxnSpPr>
          <p:nvPr/>
        </p:nvCxnSpPr>
        <p:spPr>
          <a:xfrm>
            <a:off x="7837714" y="2123716"/>
            <a:ext cx="321115" cy="368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CEB53EB5-372A-EB4A-B2AE-DE294F29FFA0}"/>
              </a:ext>
            </a:extLst>
          </p:cNvPr>
          <p:cNvCxnSpPr>
            <a:cxnSpLocks/>
          </p:cNvCxnSpPr>
          <p:nvPr/>
        </p:nvCxnSpPr>
        <p:spPr>
          <a:xfrm>
            <a:off x="7832257" y="3787335"/>
            <a:ext cx="321115" cy="3686"/>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660389A1-61F7-D542-9337-0E55D9BF20EC}"/>
              </a:ext>
            </a:extLst>
          </p:cNvPr>
          <p:cNvCxnSpPr>
            <a:cxnSpLocks/>
          </p:cNvCxnSpPr>
          <p:nvPr/>
        </p:nvCxnSpPr>
        <p:spPr>
          <a:xfrm>
            <a:off x="7816156" y="5358606"/>
            <a:ext cx="321115" cy="368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2E5DAEAA-2703-C649-82A5-E5973B3C1F51}"/>
              </a:ext>
            </a:extLst>
          </p:cNvPr>
          <p:cNvSpPr/>
          <p:nvPr/>
        </p:nvSpPr>
        <p:spPr>
          <a:xfrm>
            <a:off x="9749576" y="3662118"/>
            <a:ext cx="1581237" cy="3138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Engineer</a:t>
            </a:r>
          </a:p>
        </p:txBody>
      </p:sp>
      <p:sp>
        <p:nvSpPr>
          <p:cNvPr id="226" name="Rectangle 225">
            <a:extLst>
              <a:ext uri="{FF2B5EF4-FFF2-40B4-BE49-F238E27FC236}">
                <a16:creationId xmlns:a16="http://schemas.microsoft.com/office/drawing/2014/main" id="{144B7891-3AB6-2D49-8304-EBB91B92959C}"/>
              </a:ext>
            </a:extLst>
          </p:cNvPr>
          <p:cNvSpPr/>
          <p:nvPr/>
        </p:nvSpPr>
        <p:spPr>
          <a:xfrm>
            <a:off x="9737102" y="4218664"/>
            <a:ext cx="1581237" cy="3138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Scientist</a:t>
            </a:r>
          </a:p>
        </p:txBody>
      </p:sp>
      <p:sp>
        <p:nvSpPr>
          <p:cNvPr id="227" name="Rectangle 226">
            <a:extLst>
              <a:ext uri="{FF2B5EF4-FFF2-40B4-BE49-F238E27FC236}">
                <a16:creationId xmlns:a16="http://schemas.microsoft.com/office/drawing/2014/main" id="{00B52324-FFD9-D248-BC19-7ECDD9A57C05}"/>
              </a:ext>
            </a:extLst>
          </p:cNvPr>
          <p:cNvSpPr/>
          <p:nvPr/>
        </p:nvSpPr>
        <p:spPr>
          <a:xfrm>
            <a:off x="9741604" y="5328390"/>
            <a:ext cx="1581237" cy="3138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Engineer</a:t>
            </a:r>
          </a:p>
        </p:txBody>
      </p:sp>
      <p:sp>
        <p:nvSpPr>
          <p:cNvPr id="228" name="Rectangle 227">
            <a:extLst>
              <a:ext uri="{FF2B5EF4-FFF2-40B4-BE49-F238E27FC236}">
                <a16:creationId xmlns:a16="http://schemas.microsoft.com/office/drawing/2014/main" id="{9713CDF8-325D-E245-9030-1F50D8A02DA1}"/>
              </a:ext>
            </a:extLst>
          </p:cNvPr>
          <p:cNvSpPr/>
          <p:nvPr/>
        </p:nvSpPr>
        <p:spPr>
          <a:xfrm>
            <a:off x="9729130" y="5793495"/>
            <a:ext cx="1581237" cy="3138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Scientist</a:t>
            </a:r>
          </a:p>
        </p:txBody>
      </p:sp>
    </p:spTree>
    <p:extLst>
      <p:ext uri="{BB962C8B-B14F-4D97-AF65-F5344CB8AC3E}">
        <p14:creationId xmlns:p14="http://schemas.microsoft.com/office/powerpoint/2010/main" val="267845848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217496" y="1476803"/>
            <a:ext cx="5530162" cy="5262979"/>
          </a:xfrm>
          <a:prstGeom prst="rect">
            <a:avLst/>
          </a:prstGeom>
        </p:spPr>
        <p:txBody>
          <a:bodyPr wrap="square">
            <a:spAutoFit/>
          </a:bodyPr>
          <a:lstStyle/>
          <a:p>
            <a:pPr marL="285750" indent="-285750" defTabSz="457200" hangingPunct="0">
              <a:buFont typeface="Arial" panose="020B0604020202020204" pitchFamily="34" charset="0"/>
              <a:buChar char="•"/>
            </a:pPr>
            <a:r>
              <a:rPr lang="en-US" sz="1600" dirty="0"/>
              <a:t>Installation and Setups –</a:t>
            </a:r>
          </a:p>
          <a:p>
            <a:pPr marL="742950" lvl="1" indent="-285750" defTabSz="457200" hangingPunct="0">
              <a:buFont typeface="Arial" panose="020B0604020202020204" pitchFamily="34" charset="0"/>
              <a:buChar char="•"/>
            </a:pPr>
            <a:r>
              <a:rPr lang="en-US" sz="1600" dirty="0"/>
              <a:t>Installation of the Platform with necessary Components/Cartridges</a:t>
            </a:r>
          </a:p>
          <a:p>
            <a:pPr marL="742950" lvl="1" indent="-285750" defTabSz="457200" hangingPunct="0">
              <a:buFont typeface="Arial" panose="020B0604020202020204" pitchFamily="34" charset="0"/>
              <a:buChar char="•"/>
            </a:pPr>
            <a:r>
              <a:rPr lang="en-US" sz="1600" dirty="0"/>
              <a:t>User Setups (local)</a:t>
            </a:r>
          </a:p>
          <a:p>
            <a:pPr marL="742950" lvl="1" indent="-285750" defTabSz="457200" hangingPunct="0">
              <a:buFont typeface="Arial" panose="020B0604020202020204" pitchFamily="34" charset="0"/>
              <a:buChar char="•"/>
            </a:pPr>
            <a:r>
              <a:rPr lang="en-US" sz="1600" dirty="0"/>
              <a:t>Setups for Data Sources (up to 4 with 2 different types of Data Sources) </a:t>
            </a:r>
          </a:p>
          <a:p>
            <a:pPr marL="742950" lvl="1" indent="-285750" defTabSz="457200" hangingPunct="0">
              <a:buFont typeface="Arial" panose="020B0604020202020204" pitchFamily="34" charset="0"/>
              <a:buChar char="•"/>
            </a:pPr>
            <a:r>
              <a:rPr lang="en-US" sz="1600" dirty="0"/>
              <a:t>Governance Setups</a:t>
            </a:r>
          </a:p>
          <a:p>
            <a:pPr marL="285750" indent="-285750" defTabSz="457200" hangingPunct="0">
              <a:buFont typeface="Arial" panose="020B0604020202020204" pitchFamily="34" charset="0"/>
              <a:buChar char="•"/>
            </a:pPr>
            <a:r>
              <a:rPr lang="en-US" sz="1600" dirty="0"/>
              <a:t>2 Simple Models Developed and Deployed using Limited Volume of Training Data. Options -</a:t>
            </a:r>
          </a:p>
          <a:p>
            <a:pPr marL="742950" lvl="1" indent="-285750" defTabSz="457200" hangingPunct="0">
              <a:buFont typeface="Arial" panose="020B0604020202020204" pitchFamily="34" charset="0"/>
              <a:buChar char="•"/>
            </a:pPr>
            <a:r>
              <a:rPr lang="en-US" sz="1600" dirty="0"/>
              <a:t>Existing Models – Rebuilt and Deployed OR  </a:t>
            </a:r>
          </a:p>
          <a:p>
            <a:pPr marL="742950" lvl="1" indent="-285750" defTabSz="457200" hangingPunct="0">
              <a:buFont typeface="Arial" panose="020B0604020202020204" pitchFamily="34" charset="0"/>
              <a:buChar char="•"/>
            </a:pPr>
            <a:r>
              <a:rPr lang="en-US" sz="1600" dirty="0"/>
              <a:t>New Models - Created and Deployed (Simple Models with up to 20 Attributes and 1 GB worth of Training Data)</a:t>
            </a:r>
          </a:p>
          <a:p>
            <a:pPr marL="742950" lvl="1" indent="-285750" defTabSz="457200" hangingPunct="0">
              <a:buFont typeface="Arial" panose="020B0604020202020204" pitchFamily="34" charset="0"/>
              <a:buChar char="•"/>
            </a:pPr>
            <a:r>
              <a:rPr lang="en-US" sz="1600" dirty="0"/>
              <a:t>Using Prepackaged Models (as comes with Template Project)</a:t>
            </a:r>
          </a:p>
          <a:p>
            <a:pPr marL="285750" indent="-285750" defTabSz="457200" hangingPunct="0">
              <a:buFont typeface="Arial" panose="020B0604020202020204" pitchFamily="34" charset="0"/>
              <a:buChar char="•"/>
            </a:pPr>
            <a:r>
              <a:rPr lang="en-US" sz="1600" dirty="0"/>
              <a:t>Models setup for Monitoring - Accuracy, Bias and Explanation </a:t>
            </a:r>
          </a:p>
          <a:p>
            <a:pPr marL="285750" indent="-285750" defTabSz="457200" hangingPunct="0">
              <a:buFont typeface="Arial" panose="020B0604020202020204" pitchFamily="34" charset="0"/>
              <a:buChar char="•"/>
            </a:pPr>
            <a:r>
              <a:rPr lang="en-US" sz="1600" dirty="0"/>
              <a:t>Reference Code/Building Blocks covering Data Ingestion, Model Development, Deployment and Monitoring</a:t>
            </a:r>
          </a:p>
          <a:p>
            <a:pPr marL="285750" indent="-285750" defTabSz="457200" hangingPunct="0">
              <a:buFont typeface="Arial" panose="020B0604020202020204" pitchFamily="34" charset="0"/>
              <a:buChar char="•"/>
            </a:pPr>
            <a:r>
              <a:rPr lang="en-US" sz="1600" dirty="0"/>
              <a:t>Detailed Strategy for </a:t>
            </a:r>
            <a:r>
              <a:rPr lang="en-US" sz="1600" dirty="0" err="1"/>
              <a:t>Productionization</a:t>
            </a:r>
            <a:r>
              <a:rPr lang="en-US" sz="1600" dirty="0"/>
              <a:t> covering Optimal Team Plan, Enablement requirement, Automation a </a:t>
            </a:r>
            <a:r>
              <a:rPr lang="en-US" sz="1600" dirty="0" err="1"/>
              <a:t>nd</a:t>
            </a:r>
            <a:r>
              <a:rPr lang="en-US" sz="1600" dirty="0"/>
              <a:t> associated Security requirements</a:t>
            </a: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815641"/>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0" y="82866"/>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defTabSz="609585"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rPr>
              <a:t>Deliverables from Initiate and Productionize </a:t>
            </a:r>
            <a:r>
              <a:rPr kumimoji="0" lang="en-US" sz="2667" b="0" i="0" u="none" strike="noStrike" kern="0" cap="none" spc="0" normalizeH="0" baseline="0" noProof="0" dirty="0" err="1">
                <a:ln>
                  <a:noFill/>
                </a:ln>
                <a:solidFill>
                  <a:srgbClr val="000000"/>
                </a:solidFill>
                <a:effectLst/>
                <a:uLnTx/>
                <a:uFillTx/>
                <a:latin typeface="IBM Plex Sans" panose="020B0503050203000203" pitchFamily="34" charset="0"/>
                <a:ea typeface="+mj-ea"/>
                <a:cs typeface="+mj-cs"/>
                <a:sym typeface="Helvetica"/>
              </a:rPr>
              <a:t>Engagem</a:t>
            </a:r>
            <a:r>
              <a:rPr lang="en-US" sz="2667" kern="0" dirty="0" err="1">
                <a:solidFill>
                  <a:srgbClr val="000000"/>
                </a:solidFill>
                <a:latin typeface="IBM Plex Sans" panose="020B0503050203000203" pitchFamily="34" charset="0"/>
                <a:ea typeface="+mj-ea"/>
                <a:cs typeface="+mj-cs"/>
                <a:sym typeface="Helvetica"/>
              </a:rPr>
              <a:t>ents</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7" name="Rectangle 6">
            <a:extLst>
              <a:ext uri="{FF2B5EF4-FFF2-40B4-BE49-F238E27FC236}">
                <a16:creationId xmlns:a16="http://schemas.microsoft.com/office/drawing/2014/main" id="{73B2ED74-0945-0044-9624-42EADCF2D0F6}"/>
              </a:ext>
            </a:extLst>
          </p:cNvPr>
          <p:cNvSpPr/>
          <p:nvPr/>
        </p:nvSpPr>
        <p:spPr>
          <a:xfrm>
            <a:off x="5934892" y="1641322"/>
            <a:ext cx="5530162" cy="3539430"/>
          </a:xfrm>
          <a:prstGeom prst="rect">
            <a:avLst/>
          </a:prstGeom>
        </p:spPr>
        <p:txBody>
          <a:bodyPr wrap="square">
            <a:spAutoFit/>
          </a:bodyPr>
          <a:lstStyle/>
          <a:p>
            <a:pPr marL="285750" indent="-285750" defTabSz="457200" hangingPunct="0">
              <a:buFont typeface="Arial" panose="020B0604020202020204" pitchFamily="34" charset="0"/>
              <a:buChar char="•"/>
            </a:pPr>
            <a:r>
              <a:rPr lang="en-US" sz="1600" dirty="0"/>
              <a:t>2 Models Operationalized and Ready to be tested by end users and then productionize</a:t>
            </a:r>
          </a:p>
          <a:p>
            <a:pPr marL="285750" indent="-285750" defTabSz="457200" hangingPunct="0">
              <a:buFont typeface="Arial" panose="020B0604020202020204" pitchFamily="34" charset="0"/>
              <a:buChar char="•"/>
            </a:pPr>
            <a:r>
              <a:rPr lang="en-US" sz="1600" dirty="0"/>
              <a:t>Reusable AI Operationalization Process, Reference Architecture, and Reference Implementation for Operationalization of future Models</a:t>
            </a:r>
          </a:p>
          <a:p>
            <a:pPr marL="285750" indent="-285750" defTabSz="457200" hangingPunct="0">
              <a:buFont typeface="Arial" panose="020B0604020202020204" pitchFamily="34" charset="0"/>
              <a:buChar char="•"/>
            </a:pPr>
            <a:r>
              <a:rPr lang="en-US" sz="1600" dirty="0"/>
              <a:t>Overall AI Solution aligned with Enterprise Standards and Practices through various Architectural view Points, Infrastructure guidelines, Security and Skill development recommendations</a:t>
            </a:r>
          </a:p>
          <a:p>
            <a:pPr marL="285750" indent="-285750" defTabSz="457200" hangingPunct="0">
              <a:buFont typeface="Arial" panose="020B0604020202020204" pitchFamily="34" charset="0"/>
              <a:buChar char="•"/>
            </a:pPr>
            <a:r>
              <a:rPr lang="en-US" sz="1600" dirty="0"/>
              <a:t>Best Practices and Guidelines based on contextual Learning while operationalization of Models</a:t>
            </a:r>
          </a:p>
          <a:p>
            <a:pPr marL="285750" indent="-285750" defTabSz="457200" hangingPunct="0">
              <a:buFont typeface="Arial" panose="020B0604020202020204" pitchFamily="34" charset="0"/>
              <a:buChar char="•"/>
            </a:pPr>
            <a:r>
              <a:rPr lang="en-US" sz="1600" dirty="0"/>
              <a:t>Resources Enabled through working side by side with IBM experts</a:t>
            </a:r>
          </a:p>
          <a:p>
            <a:pPr defTabSz="457200" hangingPunct="0"/>
            <a:endParaRPr lang="en-US" sz="1600" dirty="0"/>
          </a:p>
        </p:txBody>
      </p:sp>
      <p:sp>
        <p:nvSpPr>
          <p:cNvPr id="8" name="TextBox 7">
            <a:extLst>
              <a:ext uri="{FF2B5EF4-FFF2-40B4-BE49-F238E27FC236}">
                <a16:creationId xmlns:a16="http://schemas.microsoft.com/office/drawing/2014/main" id="{3B87FA7E-A3B6-B84A-9703-2073E9EAF1B6}"/>
              </a:ext>
            </a:extLst>
          </p:cNvPr>
          <p:cNvSpPr txBox="1"/>
          <p:nvPr/>
        </p:nvSpPr>
        <p:spPr>
          <a:xfrm>
            <a:off x="2061026" y="892028"/>
            <a:ext cx="1400576" cy="584775"/>
          </a:xfrm>
          <a:prstGeom prst="rect">
            <a:avLst/>
          </a:prstGeom>
          <a:noFill/>
          <a:ln>
            <a:solidFill>
              <a:schemeClr val="accent1">
                <a:lumMod val="75000"/>
              </a:schemeClr>
            </a:solidFill>
          </a:ln>
        </p:spPr>
        <p:txBody>
          <a:bodyPr wrap="none" rtlCol="0">
            <a:spAutoFit/>
          </a:bodyPr>
          <a:lstStyle/>
          <a:p>
            <a:r>
              <a:rPr lang="en-US" sz="3200" b="1" dirty="0">
                <a:solidFill>
                  <a:srgbClr val="005EFF"/>
                </a:solidFill>
              </a:rPr>
              <a:t>Initiate</a:t>
            </a:r>
          </a:p>
        </p:txBody>
      </p:sp>
      <p:sp>
        <p:nvSpPr>
          <p:cNvPr id="10" name="TextBox 9">
            <a:extLst>
              <a:ext uri="{FF2B5EF4-FFF2-40B4-BE49-F238E27FC236}">
                <a16:creationId xmlns:a16="http://schemas.microsoft.com/office/drawing/2014/main" id="{6CF675C2-5B1F-424A-8DBF-EAF824A916BD}"/>
              </a:ext>
            </a:extLst>
          </p:cNvPr>
          <p:cNvSpPr txBox="1"/>
          <p:nvPr/>
        </p:nvSpPr>
        <p:spPr>
          <a:xfrm>
            <a:off x="7355476" y="885948"/>
            <a:ext cx="2523640" cy="584775"/>
          </a:xfrm>
          <a:prstGeom prst="rect">
            <a:avLst/>
          </a:prstGeom>
          <a:noFill/>
          <a:ln>
            <a:solidFill>
              <a:schemeClr val="accent1">
                <a:lumMod val="75000"/>
              </a:schemeClr>
            </a:solidFill>
          </a:ln>
        </p:spPr>
        <p:txBody>
          <a:bodyPr wrap="none" rtlCol="0">
            <a:spAutoFit/>
          </a:bodyPr>
          <a:lstStyle/>
          <a:p>
            <a:r>
              <a:rPr lang="en-US" sz="3200" b="1" dirty="0">
                <a:solidFill>
                  <a:srgbClr val="005EFF"/>
                </a:solidFill>
              </a:rPr>
              <a:t>Productionize</a:t>
            </a:r>
          </a:p>
        </p:txBody>
      </p:sp>
    </p:spTree>
    <p:extLst>
      <p:ext uri="{BB962C8B-B14F-4D97-AF65-F5344CB8AC3E}">
        <p14:creationId xmlns:p14="http://schemas.microsoft.com/office/powerpoint/2010/main" val="232024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y_background_2017">
  <a:themeElements>
    <a:clrScheme name="Custom 4">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5" id="{DED94C63-C577-F14B-8365-100EFAAE1407}" vid="{348E67B8-B787-4141-91D1-AA82B0BD1698}"/>
    </a:ext>
  </a:extLst>
</a:theme>
</file>

<file path=ppt/theme/theme3.xml><?xml version="1.0" encoding="utf-8"?>
<a:theme xmlns:a="http://schemas.openxmlformats.org/drawingml/2006/main" name="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5" id="{DED94C63-C577-F14B-8365-100EFAAE1407}" vid="{70CA0DCD-9975-3F4D-9A24-0D9F0E18E06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15410</TotalTime>
  <Words>2545</Words>
  <Application>Microsoft Macintosh PowerPoint</Application>
  <PresentationFormat>Widescreen</PresentationFormat>
  <Paragraphs>399</Paragraphs>
  <Slides>16</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Arial Regular</vt:lpstr>
      <vt:lpstr>Calibri</vt:lpstr>
      <vt:lpstr>Calibri Light</vt:lpstr>
      <vt:lpstr>Cambria</vt:lpstr>
      <vt:lpstr>IBM Plex Sans</vt:lpstr>
      <vt:lpstr>IBM Plex Sans Light</vt:lpstr>
      <vt:lpstr>IBM Plex Sans Medium</vt:lpstr>
      <vt:lpstr>Wingdings</vt:lpstr>
      <vt:lpstr>Office Theme</vt:lpstr>
      <vt:lpstr>gry_background_2017</vt:lpstr>
      <vt:lpstr>blk_background_2017</vt:lpstr>
      <vt:lpstr>PowerPoint Presentation</vt:lpstr>
      <vt:lpstr>PowerPoint Presentation</vt:lpstr>
      <vt:lpstr>Customs department reduces manual effort spent in importing risk processes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Carson Masterson</dc:creator>
  <cp:lastModifiedBy>Microsoft Office User</cp:lastModifiedBy>
  <cp:revision>196</cp:revision>
  <dcterms:created xsi:type="dcterms:W3CDTF">2019-08-22T16:32:45Z</dcterms:created>
  <dcterms:modified xsi:type="dcterms:W3CDTF">2020-03-04T09:53:37Z</dcterms:modified>
</cp:coreProperties>
</file>