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47"/>
  </p:notesMasterIdLst>
  <p:handoutMasterIdLst>
    <p:handoutMasterId r:id="rId48"/>
  </p:handoutMasterIdLst>
  <p:sldIdLst>
    <p:sldId id="291" r:id="rId2"/>
    <p:sldId id="334" r:id="rId3"/>
    <p:sldId id="385" r:id="rId4"/>
    <p:sldId id="386" r:id="rId5"/>
    <p:sldId id="389" r:id="rId6"/>
    <p:sldId id="357" r:id="rId7"/>
    <p:sldId id="352" r:id="rId8"/>
    <p:sldId id="354" r:id="rId9"/>
    <p:sldId id="355" r:id="rId10"/>
    <p:sldId id="356" r:id="rId11"/>
    <p:sldId id="358" r:id="rId12"/>
    <p:sldId id="360" r:id="rId13"/>
    <p:sldId id="361" r:id="rId14"/>
    <p:sldId id="362" r:id="rId15"/>
    <p:sldId id="363" r:id="rId16"/>
    <p:sldId id="364" r:id="rId17"/>
    <p:sldId id="329" r:id="rId18"/>
    <p:sldId id="365" r:id="rId19"/>
    <p:sldId id="367" r:id="rId20"/>
    <p:sldId id="366" r:id="rId21"/>
    <p:sldId id="368" r:id="rId22"/>
    <p:sldId id="369" r:id="rId23"/>
    <p:sldId id="370" r:id="rId24"/>
    <p:sldId id="372" r:id="rId25"/>
    <p:sldId id="371" r:id="rId26"/>
    <p:sldId id="373" r:id="rId27"/>
    <p:sldId id="374" r:id="rId28"/>
    <p:sldId id="375" r:id="rId29"/>
    <p:sldId id="377" r:id="rId30"/>
    <p:sldId id="376" r:id="rId31"/>
    <p:sldId id="378" r:id="rId32"/>
    <p:sldId id="379" r:id="rId33"/>
    <p:sldId id="336" r:id="rId34"/>
    <p:sldId id="380" r:id="rId35"/>
    <p:sldId id="381" r:id="rId36"/>
    <p:sldId id="337" r:id="rId37"/>
    <p:sldId id="382" r:id="rId38"/>
    <p:sldId id="338" r:id="rId39"/>
    <p:sldId id="345" r:id="rId40"/>
    <p:sldId id="384" r:id="rId41"/>
    <p:sldId id="387" r:id="rId42"/>
    <p:sldId id="388" r:id="rId43"/>
    <p:sldId id="383" r:id="rId44"/>
    <p:sldId id="265" r:id="rId45"/>
    <p:sldId id="304"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69696"/>
    <a:srgbClr val="AB1A86"/>
    <a:srgbClr val="FDB813"/>
    <a:srgbClr val="594F13"/>
    <a:srgbClr val="003F69"/>
    <a:srgbClr val="00B2EF"/>
    <a:srgbClr val="008CC4"/>
    <a:srgbClr val="0043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41" autoAdjust="0"/>
    <p:restoredTop sz="90120" autoAdjust="0"/>
  </p:normalViewPr>
  <p:slideViewPr>
    <p:cSldViewPr snapToGrid="0">
      <p:cViewPr varScale="1">
        <p:scale>
          <a:sx n="89" d="100"/>
          <a:sy n="89" d="100"/>
        </p:scale>
        <p:origin x="1904" y="176"/>
      </p:cViewPr>
      <p:guideLst>
        <p:guide orient="horz" pos="2160"/>
        <p:guide pos="2880"/>
      </p:guideLst>
    </p:cSldViewPr>
  </p:slideViewPr>
  <p:outlineViewPr>
    <p:cViewPr>
      <p:scale>
        <a:sx n="33" d="100"/>
        <a:sy n="33" d="100"/>
      </p:scale>
      <p:origin x="0" y="-1768"/>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5" d="100"/>
          <a:sy n="65" d="100"/>
        </p:scale>
        <p:origin x="3082"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194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mn-cs"/>
              </a:defRPr>
            </a:lvl1pPr>
          </a:lstStyle>
          <a:p>
            <a:pPr>
              <a:defRPr/>
            </a:pPr>
            <a:endParaRPr lang="en-US"/>
          </a:p>
        </p:txBody>
      </p:sp>
      <p:sp>
        <p:nvSpPr>
          <p:cNvPr id="194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800">
                <a:latin typeface="Arial" charset="0"/>
                <a:ea typeface="ＭＳ Ｐゴシック" charset="0"/>
                <a:cs typeface="+mn-cs"/>
              </a:defRPr>
            </a:lvl1pPr>
          </a:lstStyle>
          <a:p>
            <a:pPr>
              <a:defRPr/>
            </a:pPr>
            <a:r>
              <a:rPr lang="en-US"/>
              <a:t>IBM Analytics</a:t>
            </a:r>
            <a:r>
              <a:rPr lang="en-US" sz="1200"/>
              <a:t/>
            </a:r>
            <a:br>
              <a:rPr lang="en-US" sz="1200"/>
            </a:br>
            <a:r>
              <a:rPr lang="en-US"/>
              <a:t>© 2015 IBM Corporation</a:t>
            </a:r>
            <a:endParaRPr lang="en-US" sz="1200"/>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vl1pPr>
          </a:lstStyle>
          <a:p>
            <a:fld id="{0A70F4E3-AD5B-4638-9E7D-33AC9D9CD16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900">
                <a:latin typeface="Arial" charset="0"/>
                <a:ea typeface="ＭＳ Ｐゴシック" charset="0"/>
                <a:cs typeface="+mn-cs"/>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900">
                <a:latin typeface="Arial" charset="0"/>
                <a:ea typeface="ＭＳ Ｐゴシック" charset="0"/>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616075" y="642938"/>
            <a:ext cx="3678238" cy="2759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452438" y="3573463"/>
            <a:ext cx="6003925" cy="4884737"/>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900">
                <a:latin typeface="Arial" charset="0"/>
                <a:ea typeface="ＭＳ Ｐゴシック" charset="0"/>
                <a:cs typeface="+mn-cs"/>
              </a:defRPr>
            </a:lvl1pPr>
          </a:lstStyle>
          <a:p>
            <a:pPr>
              <a:defRPr/>
            </a:pPr>
            <a:r>
              <a:rPr lang="en-US"/>
              <a:t>IBM Analytics</a:t>
            </a:r>
            <a:br>
              <a:rPr lang="en-US"/>
            </a:br>
            <a:r>
              <a:rPr lang="en-US"/>
              <a:t>© 2017 IBM Corporation</a:t>
            </a: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900"/>
            </a:lvl1pPr>
          </a:lstStyle>
          <a:p>
            <a:fld id="{E7C57652-1B06-43B2-AEC2-AC658BB18A68}"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9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9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9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9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9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w3-03.ibm.com/support/assure/assur30i.nsf/WebIndex/SA1067"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This is a presentation of the key activities and outputs necessary preparing for the Solution Assurance process within the </a:t>
            </a:r>
            <a:r>
              <a:rPr lang="en-US" altLang="en-US" err="1">
                <a:latin typeface="Arial" panose="020B0604020202020204" pitchFamily="34" charset="0"/>
                <a:ea typeface="ＭＳ Ｐゴシック" panose="020B0600070205080204" pitchFamily="34" charset="-128"/>
              </a:rPr>
              <a:t>DataFirst</a:t>
            </a:r>
            <a:r>
              <a:rPr lang="en-US" altLang="en-US">
                <a:latin typeface="Arial" panose="020B0604020202020204" pitchFamily="34" charset="0"/>
                <a:ea typeface="ＭＳ Ｐゴシック" panose="020B0600070205080204" pitchFamily="34" charset="-128"/>
              </a:rPr>
              <a:t> Method</a:t>
            </a:r>
          </a:p>
        </p:txBody>
      </p:sp>
      <p:sp>
        <p:nvSpPr>
          <p:cNvPr id="1433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E0BEF4D-EDAA-4476-9DBE-09C500AEC97C}"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Slide 4</a:t>
            </a:r>
            <a:r>
              <a:rPr lang="en-US" altLang="en-US" baseline="0" smtClean="0">
                <a:latin typeface="Arial" panose="020B0604020202020204" pitchFamily="34" charset="0"/>
                <a:ea typeface="ＭＳ Ｐゴシック" panose="020B0600070205080204" pitchFamily="34" charset="-128"/>
              </a:rPr>
              <a:t> is probably the one that you are least comfortable filling out, but if you take the time to do it, you will find that it helps you : Not filling it out is a BAD EXAMPLE ! Remember to remove the yellow text box.</a:t>
            </a:r>
          </a:p>
          <a:p>
            <a:pPr marL="228600" indent="-228600">
              <a:buAutoNum type="arabicParenR"/>
            </a:pPr>
            <a:r>
              <a:rPr lang="en-US" altLang="en-US" baseline="0" smtClean="0">
                <a:latin typeface="Arial" panose="020B0604020202020204" pitchFamily="34" charset="0"/>
                <a:ea typeface="ＭＳ Ｐゴシック" panose="020B0600070205080204" pitchFamily="34" charset="-128"/>
              </a:rPr>
              <a:t>Identify gaps in your solution, products that are needed, skills that may be missing, integrations you might have missed.</a:t>
            </a:r>
          </a:p>
          <a:p>
            <a:pPr marL="228600" indent="-228600">
              <a:buAutoNum type="arabicParenR"/>
            </a:pPr>
            <a:r>
              <a:rPr lang="en-US" altLang="en-US" baseline="0" smtClean="0">
                <a:latin typeface="Arial" panose="020B0604020202020204" pitchFamily="34" charset="0"/>
                <a:ea typeface="ＭＳ Ｐゴシック" panose="020B0600070205080204" pitchFamily="34" charset="-128"/>
              </a:rPr>
              <a:t>It will help you when you have to relate the components of your solution to the client</a:t>
            </a:r>
          </a:p>
          <a:p>
            <a:pPr marL="228600" indent="-228600">
              <a:buAutoNum type="arabicParenR"/>
            </a:pPr>
            <a:r>
              <a:rPr lang="en-US" altLang="en-US" baseline="0" smtClean="0">
                <a:latin typeface="Arial" panose="020B0604020202020204" pitchFamily="34" charset="0"/>
                <a:ea typeface="ＭＳ Ｐゴシック" panose="020B0600070205080204" pitchFamily="34" charset="-128"/>
              </a:rPr>
              <a:t>Prioritize components should you need to propose a phased approach</a:t>
            </a:r>
            <a:endParaRPr lang="en-US" altLang="en-US" baseline="0">
              <a:latin typeface="Arial" panose="020B0604020202020204" pitchFamily="34" charset="0"/>
              <a:ea typeface="ＭＳ Ｐゴシック" panose="020B0600070205080204" pitchFamily="34" charset="-128"/>
            </a:endParaRPr>
          </a:p>
          <a:p>
            <a:pPr marL="228600" indent="-228600">
              <a:buAutoNum type="arabicParenR"/>
            </a:pPr>
            <a:endParaRPr lang="en-US" altLang="en-US" baseline="0" smtClean="0">
              <a:latin typeface="Arial" panose="020B0604020202020204" pitchFamily="34" charset="0"/>
              <a:ea typeface="ＭＳ Ｐゴシック" panose="020B0600070205080204" pitchFamily="34" charset="-128"/>
            </a:endParaRPr>
          </a:p>
          <a:p>
            <a:pPr marL="0" indent="0">
              <a:buNone/>
            </a:pPr>
            <a:r>
              <a:rPr lang="en-US" altLang="en-US" baseline="0" smtClean="0">
                <a:latin typeface="Arial" panose="020B0604020202020204" pitchFamily="34" charset="0"/>
                <a:ea typeface="ＭＳ Ｐゴシック" panose="020B0600070205080204" pitchFamily="34" charset="-128"/>
              </a:rPr>
              <a:t>All in all </a:t>
            </a:r>
            <a:r>
              <a:rPr lang="mr-IN" altLang="en-US" baseline="0" smtClean="0">
                <a:latin typeface="Arial" panose="020B0604020202020204" pitchFamily="34" charset="0"/>
                <a:ea typeface="ＭＳ Ｐゴシック" panose="020B0600070205080204" pitchFamily="34" charset="-128"/>
              </a:rPr>
              <a:t>…</a:t>
            </a:r>
            <a:r>
              <a:rPr lang="en-US" altLang="en-US" baseline="0" smtClean="0">
                <a:latin typeface="Arial" panose="020B0604020202020204" pitchFamily="34" charset="0"/>
                <a:ea typeface="ＭＳ Ｐゴシック" panose="020B0600070205080204" pitchFamily="34" charset="-128"/>
              </a:rPr>
              <a:t> you’ll just understand it better. So put yourself in the client’s personas’ shoes and  </a:t>
            </a:r>
            <a:r>
              <a:rPr lang="mr-IN" altLang="en-US" baseline="0" smtClean="0">
                <a:latin typeface="Arial" panose="020B0604020202020204" pitchFamily="34" charset="0"/>
                <a:ea typeface="ＭＳ Ｐゴシック" panose="020B0600070205080204" pitchFamily="34" charset="-128"/>
              </a:rPr>
              <a:t>…</a:t>
            </a:r>
            <a:r>
              <a:rPr lang="en-US" altLang="en-US" baseline="0" smtClean="0">
                <a:latin typeface="Arial" panose="020B0604020202020204" pitchFamily="34" charset="0"/>
                <a:ea typeface="ＭＳ Ｐゴシック" panose="020B0600070205080204" pitchFamily="34" charset="-128"/>
              </a:rPr>
              <a:t> and we’re only asking for 5 or less, and less than 5 is probably the norm. </a:t>
            </a:r>
          </a:p>
          <a:p>
            <a:pPr marL="0" indent="0">
              <a:buNone/>
            </a:pPr>
            <a:r>
              <a:rPr lang="en-US" altLang="en-US" baseline="0" smtClean="0">
                <a:latin typeface="Arial" panose="020B0604020202020204" pitchFamily="34" charset="0"/>
                <a:ea typeface="ＭＳ Ｐゴシック" panose="020B0600070205080204" pitchFamily="34" charset="-128"/>
              </a:rPr>
              <a:t>You’re looking for:</a:t>
            </a:r>
          </a:p>
          <a:p>
            <a:pPr lvl="2"/>
            <a:r>
              <a:rPr lang="en-US" altLang="en-US" b="1" smtClean="0">
                <a:latin typeface="Arial" panose="020B0604020202020204" pitchFamily="34" charset="0"/>
                <a:ea typeface="ＭＳ Ｐゴシック" panose="020B0600070205080204" pitchFamily="34" charset="-128"/>
              </a:rPr>
              <a:t>user</a:t>
            </a:r>
            <a:r>
              <a:rPr lang="en-US" altLang="en-US" smtClean="0">
                <a:latin typeface="Arial" panose="020B0604020202020204" pitchFamily="34" charset="0"/>
                <a:ea typeface="ＭＳ Ｐゴシック" panose="020B0600070205080204" pitchFamily="34" charset="-128"/>
              </a:rPr>
              <a:t> </a:t>
            </a:r>
            <a:r>
              <a:rPr lang="en-US" altLang="en-US" b="1" smtClean="0">
                <a:latin typeface="Arial" panose="020B0604020202020204" pitchFamily="34" charset="0"/>
                <a:ea typeface="ＭＳ Ｐゴシック" panose="020B0600070205080204" pitchFamily="34" charset="-128"/>
              </a:rPr>
              <a:t>role</a:t>
            </a:r>
            <a:endParaRPr lang="en-US" altLang="en-US" smtClean="0">
              <a:latin typeface="Arial" panose="020B0604020202020204" pitchFamily="34" charset="0"/>
              <a:ea typeface="ＭＳ Ｐゴシック" panose="020B0600070205080204" pitchFamily="34" charset="-128"/>
            </a:endParaRPr>
          </a:p>
          <a:p>
            <a:pPr lvl="2"/>
            <a:r>
              <a:rPr lang="en-US" altLang="en-US" b="1" smtClean="0">
                <a:latin typeface="Arial" panose="020B0604020202020204" pitchFamily="34" charset="0"/>
                <a:ea typeface="ＭＳ Ｐゴシック" panose="020B0600070205080204" pitchFamily="34" charset="-128"/>
              </a:rPr>
              <a:t>goal</a:t>
            </a:r>
            <a:r>
              <a:rPr lang="en-US" altLang="en-US" smtClean="0">
                <a:latin typeface="Arial" panose="020B0604020202020204" pitchFamily="34" charset="0"/>
                <a:ea typeface="ＭＳ Ｐゴシック" panose="020B0600070205080204" pitchFamily="34" charset="-128"/>
              </a:rPr>
              <a:t> (what want)</a:t>
            </a:r>
          </a:p>
          <a:p>
            <a:pPr lvl="2"/>
            <a:r>
              <a:rPr lang="en-US" altLang="en-US" b="1" smtClean="0">
                <a:latin typeface="Arial" panose="020B0604020202020204" pitchFamily="34" charset="0"/>
                <a:ea typeface="ＭＳ Ｐゴシック" panose="020B0600070205080204" pitchFamily="34" charset="-128"/>
              </a:rPr>
              <a:t>what is the value</a:t>
            </a:r>
            <a:endParaRPr lang="en-US" altLang="en-US" smtClean="0">
              <a:latin typeface="Arial" panose="020B0604020202020204" pitchFamily="34" charset="0"/>
              <a:ea typeface="ＭＳ Ｐゴシック" panose="020B0600070205080204" pitchFamily="34" charset="-128"/>
            </a:endParaRPr>
          </a:p>
          <a:p>
            <a:pPr lvl="2"/>
            <a:r>
              <a:rPr lang="en-US" altLang="en-US" b="1" smtClean="0">
                <a:latin typeface="Arial" panose="020B0604020202020204" pitchFamily="34" charset="0"/>
                <a:ea typeface="ＭＳ Ｐゴシック" panose="020B0600070205080204" pitchFamily="34" charset="-128"/>
              </a:rPr>
              <a:t>when am I done</a:t>
            </a:r>
            <a:endParaRPr lang="en-US" altLang="en-US" baseline="0" smtClean="0">
              <a:latin typeface="Arial" panose="020B0604020202020204" pitchFamily="34" charset="0"/>
              <a:ea typeface="ＭＳ Ｐゴシック" panose="020B0600070205080204" pitchFamily="34" charset="-128"/>
            </a:endParaRPr>
          </a:p>
          <a:p>
            <a:pPr marL="0" indent="0">
              <a:buNone/>
            </a:pPr>
            <a:r>
              <a:rPr lang="en-US" altLang="en-US" smtClean="0">
                <a:latin typeface="Arial" panose="020B0604020202020204" pitchFamily="34" charset="0"/>
                <a:ea typeface="ＭＳ Ｐゴシック" panose="020B0600070205080204" pitchFamily="34" charset="-128"/>
              </a:rPr>
              <a:t>Example: as a </a:t>
            </a:r>
            <a:r>
              <a:rPr lang="en-US" altLang="en-US" b="1" smtClean="0">
                <a:latin typeface="Arial" panose="020B0604020202020204" pitchFamily="34" charset="0"/>
                <a:ea typeface="ＭＳ Ｐゴシック" panose="020B0600070205080204" pitchFamily="34" charset="-128"/>
              </a:rPr>
              <a:t>sales operations dept. business analyst</a:t>
            </a:r>
            <a:r>
              <a:rPr lang="en-US" altLang="en-US" smtClean="0">
                <a:latin typeface="Arial" panose="020B0604020202020204" pitchFamily="34" charset="0"/>
                <a:ea typeface="ＭＳ Ｐゴシック" panose="020B0600070205080204" pitchFamily="34" charset="-128"/>
              </a:rPr>
              <a:t> I want to </a:t>
            </a:r>
            <a:r>
              <a:rPr lang="en-US" altLang="en-US" b="1" smtClean="0">
                <a:latin typeface="Arial" panose="020B0604020202020204" pitchFamily="34" charset="0"/>
                <a:ea typeface="ＭＳ Ｐゴシック" panose="020B0600070205080204" pitchFamily="34" charset="-128"/>
              </a:rPr>
              <a:t>locate current sales data on our customers, combine this data with publicly available Twitter data </a:t>
            </a:r>
            <a:r>
              <a:rPr lang="en-US" altLang="en-US" smtClean="0">
                <a:latin typeface="Arial" panose="020B0604020202020204" pitchFamily="34" charset="0"/>
                <a:ea typeface="ＭＳ Ｐゴシック" panose="020B0600070205080204" pitchFamily="34" charset="-128"/>
              </a:rPr>
              <a:t>and use in</a:t>
            </a:r>
            <a:r>
              <a:rPr lang="en-US" altLang="en-US" b="1" smtClean="0">
                <a:latin typeface="Arial" panose="020B0604020202020204" pitchFamily="34" charset="0"/>
                <a:ea typeface="ＭＳ Ｐゴシック" panose="020B0600070205080204" pitchFamily="34" charset="-128"/>
              </a:rPr>
              <a:t> simple-to-use analysis tool</a:t>
            </a:r>
            <a:r>
              <a:rPr lang="en-US" altLang="en-US" smtClean="0">
                <a:latin typeface="Arial" panose="020B0604020202020204" pitchFamily="34" charset="0"/>
                <a:ea typeface="ＭＳ Ｐゴシック" panose="020B0600070205080204" pitchFamily="34" charset="-128"/>
              </a:rPr>
              <a:t> to </a:t>
            </a:r>
            <a:r>
              <a:rPr lang="en-US" altLang="en-US" b="1" smtClean="0">
                <a:latin typeface="Arial" panose="020B0604020202020204" pitchFamily="34" charset="0"/>
                <a:ea typeface="ＭＳ Ｐゴシック" panose="020B0600070205080204" pitchFamily="34" charset="-128"/>
              </a:rPr>
              <a:t>create sales projections/predictive type reports</a:t>
            </a:r>
            <a:r>
              <a:rPr lang="en-US" altLang="en-US" smtClean="0">
                <a:latin typeface="Arial" panose="020B0604020202020204" pitchFamily="34" charset="0"/>
                <a:ea typeface="ＭＳ Ｐゴシック" panose="020B0600070205080204" pitchFamily="34" charset="-128"/>
              </a:rPr>
              <a:t> for that I </a:t>
            </a:r>
            <a:r>
              <a:rPr lang="en-US" altLang="en-US" b="1" smtClean="0">
                <a:latin typeface="Arial" panose="020B0604020202020204" pitchFamily="34" charset="0"/>
                <a:ea typeface="ＭＳ Ｐゴシック" panose="020B0600070205080204" pitchFamily="34" charset="-128"/>
              </a:rPr>
              <a:t>can pass on to marketing operations to support building better decision making on campaigns.</a:t>
            </a:r>
            <a:r>
              <a:rPr lang="en-US" altLang="en-US" baseline="0" smtClean="0">
                <a:latin typeface="Arial" panose="020B0604020202020204" pitchFamily="34" charset="0"/>
                <a:ea typeface="ＭＳ Ｐゴシック" panose="020B0600070205080204" pitchFamily="34" charset="-128"/>
              </a:rPr>
              <a:t> </a:t>
            </a:r>
            <a:endParaRPr lang="en-US" altLang="en-US" baseline="0">
              <a:latin typeface="Arial" panose="020B0604020202020204" pitchFamily="34" charset="0"/>
              <a:ea typeface="ＭＳ Ｐゴシック" panose="020B0600070205080204" pitchFamily="34" charset="-128"/>
            </a:endParaRPr>
          </a:p>
        </p:txBody>
      </p:sp>
      <p:sp>
        <p:nvSpPr>
          <p:cNvPr id="18435"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18436"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8FC5C11-0AC9-471B-A05C-C6A4C90CA842}" type="slidenum">
              <a:rPr lang="en-US" altLang="en-US"/>
              <a:pPr/>
              <a:t>11</a:t>
            </a:fld>
            <a:endParaRPr lang="en-US" altLang="en-US"/>
          </a:p>
        </p:txBody>
      </p:sp>
    </p:spTree>
    <p:extLst>
      <p:ext uri="{BB962C8B-B14F-4D97-AF65-F5344CB8AC3E}">
        <p14:creationId xmlns:p14="http://schemas.microsoft.com/office/powerpoint/2010/main" val="1781653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This is a good start. The</a:t>
            </a:r>
            <a:r>
              <a:rPr lang="en-US" altLang="en-US" baseline="0" smtClean="0">
                <a:latin typeface="Arial" panose="020B0604020202020204" pitchFamily="34" charset="0"/>
                <a:ea typeface="ＭＳ Ｐゴシック" panose="020B0600070205080204" pitchFamily="34" charset="-128"/>
              </a:rPr>
              <a:t> “what” is pretty well laid out, but not as a user story. The data stores and movement are sort of a mixed bag and the personas are not consistent with out IBM definitions. The “why” is somewhat described and I can sort of derive the user story # and focus by the description</a:t>
            </a:r>
            <a:endParaRPr lang="en-US" altLang="en-US">
              <a:latin typeface="Arial" panose="020B0604020202020204" pitchFamily="34" charset="0"/>
              <a:ea typeface="ＭＳ Ｐゴシック" panose="020B0600070205080204" pitchFamily="34" charset="-128"/>
            </a:endParaRPr>
          </a:p>
        </p:txBody>
      </p:sp>
      <p:sp>
        <p:nvSpPr>
          <p:cNvPr id="18435"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18436"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8FC5C11-0AC9-471B-A05C-C6A4C90CA842}" type="slidenum">
              <a:rPr lang="en-US" altLang="en-US"/>
              <a:pPr/>
              <a:t>12</a:t>
            </a:fld>
            <a:endParaRPr lang="en-US" altLang="en-US"/>
          </a:p>
        </p:txBody>
      </p:sp>
    </p:spTree>
    <p:extLst>
      <p:ext uri="{BB962C8B-B14F-4D97-AF65-F5344CB8AC3E}">
        <p14:creationId xmlns:p14="http://schemas.microsoft.com/office/powerpoint/2010/main" val="174067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Although</a:t>
            </a:r>
            <a:r>
              <a:rPr lang="en-US" altLang="en-US" baseline="0" smtClean="0">
                <a:latin typeface="Arial" panose="020B0604020202020204" pitchFamily="34" charset="0"/>
                <a:ea typeface="ＭＳ Ｐゴシック" panose="020B0600070205080204" pitchFamily="34" charset="-128"/>
              </a:rPr>
              <a:t> my re-wording isn’t perfect, it is more in line with the approach of a User Story. Adding the focus and numbering allows for easier reference. Using the IBM personas helps you know who to have the value conversations with and align this story with other related products/offerings targeted for this persona. Adding the data store technologies and data movement makes sure that you have all components on your architecture charts. </a:t>
            </a:r>
            <a:endParaRPr lang="en-US" altLang="en-US">
              <a:latin typeface="Arial" panose="020B0604020202020204" pitchFamily="34" charset="0"/>
              <a:ea typeface="ＭＳ Ｐゴシック" panose="020B0600070205080204" pitchFamily="34" charset="-128"/>
            </a:endParaRPr>
          </a:p>
        </p:txBody>
      </p:sp>
      <p:sp>
        <p:nvSpPr>
          <p:cNvPr id="18435"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18436"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8FC5C11-0AC9-471B-A05C-C6A4C90CA842}" type="slidenum">
              <a:rPr lang="en-US" altLang="en-US"/>
              <a:pPr/>
              <a:t>13</a:t>
            </a:fld>
            <a:endParaRPr lang="en-US" altLang="en-US"/>
          </a:p>
        </p:txBody>
      </p:sp>
    </p:spTree>
    <p:extLst>
      <p:ext uri="{BB962C8B-B14F-4D97-AF65-F5344CB8AC3E}">
        <p14:creationId xmlns:p14="http://schemas.microsoft.com/office/powerpoint/2010/main" val="1295183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There is a</a:t>
            </a:r>
            <a:r>
              <a:rPr lang="en-US" altLang="en-US" baseline="0" smtClean="0">
                <a:latin typeface="Arial" panose="020B0604020202020204" pitchFamily="34" charset="0"/>
                <a:ea typeface="ＭＳ Ｐゴシック" panose="020B0600070205080204" pitchFamily="34" charset="-128"/>
              </a:rPr>
              <a:t> </a:t>
            </a:r>
            <a:r>
              <a:rPr lang="en-US" altLang="en-US" smtClean="0">
                <a:latin typeface="Arial" panose="020B0604020202020204" pitchFamily="34" charset="0"/>
                <a:ea typeface="ＭＳ Ｐゴシック" panose="020B0600070205080204" pitchFamily="34" charset="-128"/>
              </a:rPr>
              <a:t>slide 4 example in the template deck to help you.</a:t>
            </a:r>
            <a:r>
              <a:rPr lang="en-US" altLang="en-US" baseline="0" smtClean="0">
                <a:latin typeface="Arial" panose="020B0604020202020204" pitchFamily="34" charset="0"/>
                <a:ea typeface="ＭＳ Ｐゴシック" panose="020B0600070205080204" pitchFamily="34" charset="-128"/>
              </a:rPr>
              <a:t> In it you see examples of additional detail that can be in the various columns, such as the needs for temporary storage, calling out public data and all of the personas involved both key and supporting. Obviously, if this is a B2C deal or no use case has been identified, you should indicate that at the top and there would be no User Stories. </a:t>
            </a:r>
          </a:p>
          <a:p>
            <a:endParaRPr lang="en-US" altLang="en-US" baseline="0" smtClean="0">
              <a:latin typeface="Arial" panose="020B0604020202020204" pitchFamily="34" charset="0"/>
              <a:ea typeface="ＭＳ Ｐゴシック" panose="020B0600070205080204" pitchFamily="34" charset="-128"/>
            </a:endParaRPr>
          </a:p>
          <a:p>
            <a:r>
              <a:rPr lang="en-US" altLang="en-US" baseline="0" smtClean="0">
                <a:latin typeface="Arial" panose="020B0604020202020204" pitchFamily="34" charset="0"/>
                <a:ea typeface="ＭＳ Ｐゴシック" panose="020B0600070205080204" pitchFamily="34" charset="-128"/>
              </a:rPr>
              <a:t>Slide 4 helps you (the client sales team) as much or more than it does the reviewers. Please take the time to try to fill it out. Believe me it will be worth it.</a:t>
            </a:r>
          </a:p>
          <a:p>
            <a:endParaRPr lang="en-US" altLang="en-US" baseline="0" smtClean="0">
              <a:latin typeface="Arial" panose="020B0604020202020204" pitchFamily="34" charset="0"/>
              <a:ea typeface="ＭＳ Ｐゴシック" panose="020B0600070205080204" pitchFamily="34" charset="-128"/>
            </a:endParaRPr>
          </a:p>
          <a:p>
            <a:r>
              <a:rPr lang="en-US" altLang="en-US" baseline="0" smtClean="0">
                <a:latin typeface="Arial" panose="020B0604020202020204" pitchFamily="34" charset="0"/>
                <a:ea typeface="ＭＳ Ｐゴシック" panose="020B0600070205080204" pitchFamily="34" charset="-128"/>
              </a:rPr>
              <a:t>This slide is to help you formulate your user stories, use it to help you plan what you want to say and the DELETE IT from your final deck. It just leads to confusion.</a:t>
            </a:r>
            <a:endParaRPr lang="en-US" altLang="en-US">
              <a:latin typeface="Arial" panose="020B0604020202020204" pitchFamily="34" charset="0"/>
              <a:ea typeface="ＭＳ Ｐゴシック" panose="020B0600070205080204" pitchFamily="34" charset="-128"/>
            </a:endParaRPr>
          </a:p>
        </p:txBody>
      </p:sp>
      <p:sp>
        <p:nvSpPr>
          <p:cNvPr id="20483"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20484"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78AAB-54B3-4352-9F1B-31A7A6FB7686}" type="slidenum">
              <a:rPr lang="en-US" altLang="en-US"/>
              <a:pPr/>
              <a:t>14</a:t>
            </a:fld>
            <a:endParaRPr lang="en-US" altLang="en-US"/>
          </a:p>
        </p:txBody>
      </p:sp>
    </p:spTree>
    <p:extLst>
      <p:ext uri="{BB962C8B-B14F-4D97-AF65-F5344CB8AC3E}">
        <p14:creationId xmlns:p14="http://schemas.microsoft.com/office/powerpoint/2010/main" val="136627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452520" y="3573360"/>
            <a:ext cx="6003720" cy="4884480"/>
          </a:xfrm>
          <a:prstGeom prst="rect">
            <a:avLst/>
          </a:prstGeom>
        </p:spPr>
        <p:txBody>
          <a:bodyPr/>
          <a:lstStyle/>
          <a:p>
            <a:r>
              <a:rPr lang="en-US" sz="2000" b="0" strike="noStrike" spc="-1" smtClean="0">
                <a:solidFill>
                  <a:srgbClr val="000000"/>
                </a:solidFill>
                <a:uFill>
                  <a:solidFill>
                    <a:srgbClr val="FFFFFF"/>
                  </a:solidFill>
                </a:uFill>
                <a:latin typeface="Helvetica Neue Light"/>
                <a:ea typeface="Helvetica Neue Light"/>
              </a:rPr>
              <a:t>Slide 5</a:t>
            </a:r>
          </a:p>
          <a:p>
            <a:r>
              <a:rPr lang="en-US" sz="2000" b="0" strike="noStrike" spc="-1" smtClean="0">
                <a:solidFill>
                  <a:srgbClr val="000000"/>
                </a:solidFill>
                <a:uFill>
                  <a:solidFill>
                    <a:srgbClr val="FFFFFF"/>
                  </a:solidFill>
                </a:uFill>
                <a:latin typeface="Helvetica Neue Light"/>
                <a:ea typeface="Helvetica Neue Light"/>
              </a:rPr>
              <a:t>This slide is very important to the reviewers and should be to you. Data Sources</a:t>
            </a:r>
            <a:r>
              <a:rPr lang="en-US" sz="2000" b="0" strike="noStrike" spc="-1" baseline="0" smtClean="0">
                <a:solidFill>
                  <a:srgbClr val="000000"/>
                </a:solidFill>
                <a:uFill>
                  <a:solidFill>
                    <a:srgbClr val="FFFFFF"/>
                  </a:solidFill>
                </a:uFill>
                <a:latin typeface="Helvetica Neue Light"/>
                <a:ea typeface="Helvetica Neue Light"/>
              </a:rPr>
              <a:t> and persistence drive integration methods, products and complexity. The more information you have here the better. And if you go into the meetings with the client knowing you need this data (at east in rough estimates) it should be pretty easy to get. This is also the kind of information that has to be referred to over and over and drives assumptions and sometimes limitations in the wording of the deal. It can give the reviewers enough information to recommend additional integration products or substitute a product that can provide the persistence more successfully. The security information is critically important in this day and age.</a:t>
            </a:r>
          </a:p>
          <a:p>
            <a:endParaRPr lang="en-US" sz="2000" b="0" strike="noStrike" spc="-1" baseline="0" smtClean="0">
              <a:solidFill>
                <a:srgbClr val="000000"/>
              </a:solidFill>
              <a:uFill>
                <a:solidFill>
                  <a:srgbClr val="FFFFFF"/>
                </a:solidFill>
              </a:uFill>
              <a:latin typeface="Helvetica Neue Light"/>
              <a:ea typeface="Helvetica Neue Light"/>
            </a:endParaRPr>
          </a:p>
          <a:p>
            <a:r>
              <a:rPr lang="en-US" sz="2000" b="0" strike="noStrike" spc="-1" baseline="0" smtClean="0">
                <a:solidFill>
                  <a:srgbClr val="000000"/>
                </a:solidFill>
                <a:uFill>
                  <a:solidFill>
                    <a:srgbClr val="FFFFFF"/>
                  </a:solidFill>
                </a:uFill>
                <a:latin typeface="Helvetica Neue Light"/>
                <a:ea typeface="Helvetica Neue Light"/>
              </a:rPr>
              <a:t>This slide is certainly not a shining example. It doesn’t say what kind of data is coming from DB2, the size or growth and minimal details on how it is ingested. It did list a type of data where security is key</a:t>
            </a:r>
            <a:endParaRPr lang="en-US" sz="2000" b="0" strike="noStrike" spc="-1">
              <a:solidFill>
                <a:srgbClr val="000000"/>
              </a:solidFill>
              <a:uFill>
                <a:solidFill>
                  <a:srgbClr val="FFFFFF"/>
                </a:solidFill>
              </a:uFill>
              <a:latin typeface="Arial"/>
            </a:endParaRPr>
          </a:p>
        </p:txBody>
      </p:sp>
      <p:sp>
        <p:nvSpPr>
          <p:cNvPr id="398"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2017 IBM Corporation</a:t>
            </a:r>
            <a:endParaRPr lang="en-US" sz="1400" b="0" strike="noStrike" spc="-1">
              <a:solidFill>
                <a:srgbClr val="000000"/>
              </a:solidFill>
              <a:uFill>
                <a:solidFill>
                  <a:srgbClr val="FFFFFF"/>
                </a:solidFill>
              </a:uFill>
              <a:latin typeface="Times New Roman"/>
            </a:endParaRPr>
          </a:p>
        </p:txBody>
      </p:sp>
      <p:sp>
        <p:nvSpPr>
          <p:cNvPr id="399" name="TextShape 3"/>
          <p:cNvSpPr txBox="1"/>
          <p:nvPr/>
        </p:nvSpPr>
        <p:spPr>
          <a:xfrm>
            <a:off x="3884760" y="8685360"/>
            <a:ext cx="2971440" cy="456840"/>
          </a:xfrm>
          <a:prstGeom prst="rect">
            <a:avLst/>
          </a:prstGeom>
          <a:noFill/>
          <a:ln>
            <a:noFill/>
          </a:ln>
        </p:spPr>
        <p:txBody>
          <a:bodyPr anchor="b"/>
          <a:lstStyle/>
          <a:p>
            <a:pPr algn="r">
              <a:lnSpc>
                <a:spcPct val="100000"/>
              </a:lnSpc>
            </a:pPr>
            <a:fld id="{D7C2CA19-A752-42EB-AF15-FA0235E6937A}" type="slidenum">
              <a:rPr lang="en-US" sz="900" b="0" strike="noStrike" spc="-1">
                <a:solidFill>
                  <a:srgbClr val="000000"/>
                </a:solidFill>
                <a:uFill>
                  <a:solidFill>
                    <a:srgbClr val="FFFFFF"/>
                  </a:solidFill>
                </a:uFill>
                <a:latin typeface="Arial"/>
                <a:ea typeface="ＭＳ Ｐゴシック"/>
              </a:rPr>
              <a:t>15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9488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Helvetica Neue Light"/>
                <a:ea typeface="Helvetica Neue Light"/>
                <a:cs typeface="Helvetica Neue Light"/>
              </a:rPr>
              <a:t>Definitely more info filled out. Remember you can remove the yellow text box</a:t>
            </a:r>
            <a:endParaRPr lang="en-US" altLang="en-US">
              <a:latin typeface="Arial" panose="020B0604020202020204" pitchFamily="34" charset="0"/>
              <a:ea typeface="ＭＳ Ｐゴシック" panose="020B0600070205080204" pitchFamily="34" charset="-128"/>
            </a:endParaRPr>
          </a:p>
        </p:txBody>
      </p:sp>
      <p:sp>
        <p:nvSpPr>
          <p:cNvPr id="22531"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22532"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50E3403-1E2D-4868-AC6A-579767CBE02D}" type="slidenum">
              <a:rPr lang="en-US" altLang="en-US"/>
              <a:pPr/>
              <a:t>16</a:t>
            </a:fld>
            <a:endParaRPr lang="en-US" altLang="en-US"/>
          </a:p>
        </p:txBody>
      </p:sp>
    </p:spTree>
    <p:extLst>
      <p:ext uri="{BB962C8B-B14F-4D97-AF65-F5344CB8AC3E}">
        <p14:creationId xmlns:p14="http://schemas.microsoft.com/office/powerpoint/2010/main" val="1609281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Here again is more detail</a:t>
            </a:r>
            <a:r>
              <a:rPr lang="en-US" altLang="en-US" baseline="0" smtClean="0">
                <a:latin typeface="Arial" panose="020B0604020202020204" pitchFamily="34" charset="0"/>
                <a:ea typeface="ＭＳ Ｐゴシック" panose="020B0600070205080204" pitchFamily="34" charset="-128"/>
              </a:rPr>
              <a:t> and shows N/A for the columns that don’t apply. This demonstrates that it wasn’t intentionally left blank.</a:t>
            </a:r>
          </a:p>
          <a:p>
            <a:endParaRPr lang="en-US" altLang="en-US" baseline="0" smtClean="0">
              <a:latin typeface="Arial" panose="020B0604020202020204" pitchFamily="34" charset="0"/>
              <a:ea typeface="ＭＳ Ｐゴシック" panose="020B0600070205080204" pitchFamily="34" charset="-128"/>
            </a:endParaRPr>
          </a:p>
          <a:p>
            <a:r>
              <a:rPr lang="en-US" altLang="en-US" baseline="0" smtClean="0">
                <a:latin typeface="Arial" panose="020B0604020202020204" pitchFamily="34" charset="0"/>
                <a:ea typeface="ＭＳ Ｐゴシック" panose="020B0600070205080204" pitchFamily="34" charset="-128"/>
              </a:rPr>
              <a:t>The template deck has 2 examples of this slide for your reference one showing structured and one showing unstructured data sources. You can put all types of data on the same slide. Remember to delete the example slides before you submit for review.</a:t>
            </a:r>
            <a:endParaRPr lang="en-US" altLang="en-US">
              <a:latin typeface="Arial" panose="020B0604020202020204" pitchFamily="34" charset="0"/>
              <a:ea typeface="ＭＳ Ｐゴシック" panose="020B0600070205080204" pitchFamily="34" charset="-128"/>
            </a:endParaRPr>
          </a:p>
        </p:txBody>
      </p:sp>
      <p:sp>
        <p:nvSpPr>
          <p:cNvPr id="22531"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22532"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50E3403-1E2D-4868-AC6A-579767CBE02D}" type="slidenum">
              <a:rPr lang="en-US" altLang="en-US"/>
              <a:pPr/>
              <a:t>17</a:t>
            </a:fld>
            <a:endParaRPr lang="en-US" altLang="en-US"/>
          </a:p>
        </p:txBody>
      </p:sp>
    </p:spTree>
    <p:extLst>
      <p:ext uri="{BB962C8B-B14F-4D97-AF65-F5344CB8AC3E}">
        <p14:creationId xmlns:p14="http://schemas.microsoft.com/office/powerpoint/2010/main" val="115694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smtClean="0">
                <a:latin typeface="Arial" panose="020B0604020202020204" pitchFamily="34" charset="0"/>
                <a:ea typeface="ＭＳ Ｐゴシック" panose="020B0600070205080204" pitchFamily="34" charset="-128"/>
              </a:rPr>
              <a:t>Slide 6 </a:t>
            </a:r>
            <a:r>
              <a:rPr lang="mr-IN" altLang="en-US" smtClean="0">
                <a:latin typeface="Arial" panose="020B0604020202020204" pitchFamily="34" charset="0"/>
                <a:ea typeface="ＭＳ Ｐゴシック" panose="020B0600070205080204" pitchFamily="34" charset="-128"/>
              </a:rPr>
              <a:t>–</a:t>
            </a:r>
            <a:r>
              <a:rPr lang="en-US" altLang="en-US" smtClean="0">
                <a:latin typeface="Arial" panose="020B0604020202020204" pitchFamily="34" charset="0"/>
                <a:ea typeface="ＭＳ Ｐゴシック" panose="020B0600070205080204" pitchFamily="34" charset="-128"/>
              </a:rPr>
              <a:t> Unleash the artist in you</a:t>
            </a:r>
          </a:p>
          <a:p>
            <a:pPr algn="just"/>
            <a:endParaRPr lang="en-US" altLang="en-US" smtClean="0">
              <a:latin typeface="Arial" panose="020B0604020202020204" pitchFamily="34" charset="0"/>
              <a:ea typeface="ＭＳ Ｐゴシック" panose="020B0600070205080204" pitchFamily="34" charset="-128"/>
            </a:endParaRPr>
          </a:p>
          <a:p>
            <a:pPr algn="just"/>
            <a:r>
              <a:rPr lang="en-US" altLang="en-US" smtClean="0">
                <a:latin typeface="Arial" panose="020B0604020202020204" pitchFamily="34" charset="0"/>
                <a:ea typeface="ＭＳ Ｐゴシック" panose="020B0600070205080204" pitchFamily="34" charset="-128"/>
              </a:rPr>
              <a:t>Ideally, you printed</a:t>
            </a:r>
            <a:r>
              <a:rPr lang="en-US" altLang="en-US" baseline="0" smtClean="0">
                <a:latin typeface="Arial" panose="020B0604020202020204" pitchFamily="34" charset="0"/>
                <a:ea typeface="ＭＳ Ｐゴシック" panose="020B0600070205080204" pitchFamily="34" charset="-128"/>
              </a:rPr>
              <a:t> out this slide when you went into the Discovery Workshop and scribbled on it the appropriate components in the right columns (more often it’s a wild drawing on a white board but that’s what they make smartphone cameras for). The reviewers aren’t judging your artistic skill though so don’t be shy. A thing to note is the lines are just as (maybe more) important than the endpoints. Indicate bidirectional where appropriate. Networking, connectivity and methods of integration are some of the things that can be effected. This chart isn’t about where the component resides just what it brings to the solution. Make sure EVERYTHING in your opportunity is on this chart somewhere AND make sure you don’t include anything extra. The example for this slide in the template deck shows a pretty complicated architecture and could even be two distinct opportunities. Yours doesn’t have to be this complex. &lt;remember you should delete the example slide before you submit for review&gt;</a:t>
            </a:r>
            <a:endParaRPr lang="en-US" altLang="en-US">
              <a:latin typeface="Arial" panose="020B0604020202020204" pitchFamily="34" charset="0"/>
              <a:ea typeface="ＭＳ Ｐゴシック" panose="020B0600070205080204" pitchFamily="34" charset="-128"/>
            </a:endParaRPr>
          </a:p>
        </p:txBody>
      </p:sp>
      <p:sp>
        <p:nvSpPr>
          <p:cNvPr id="28675"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28676"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275915C-4BF1-4DBE-BCB8-A4A8A79859B8}" type="slidenum">
              <a:rPr lang="en-US" altLang="en-US"/>
              <a:pPr/>
              <a:t>18</a:t>
            </a:fld>
            <a:endParaRPr lang="en-US" altLang="en-US"/>
          </a:p>
        </p:txBody>
      </p:sp>
    </p:spTree>
    <p:extLst>
      <p:ext uri="{BB962C8B-B14F-4D97-AF65-F5344CB8AC3E}">
        <p14:creationId xmlns:p14="http://schemas.microsoft.com/office/powerpoint/2010/main" val="475180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smtClean="0">
                <a:latin typeface="Arial" panose="020B0604020202020204" pitchFamily="34" charset="0"/>
                <a:ea typeface="ＭＳ Ｐゴシック" panose="020B0600070205080204" pitchFamily="34" charset="-128"/>
              </a:rPr>
              <a:t>This is the example slide in the template deck.</a:t>
            </a:r>
          </a:p>
          <a:p>
            <a:pPr marL="0" marR="0" indent="0" algn="just" defTabSz="914400" rtl="0" eaLnBrk="0" fontAlgn="base" latinLnBrk="0" hangingPunct="0">
              <a:lnSpc>
                <a:spcPct val="100000"/>
              </a:lnSpc>
              <a:spcBef>
                <a:spcPct val="30000"/>
              </a:spcBef>
              <a:spcAft>
                <a:spcPct val="0"/>
              </a:spcAft>
              <a:buClrTx/>
              <a:buSzTx/>
              <a:buFontTx/>
              <a:buNone/>
              <a:tabLst/>
              <a:defRPr/>
            </a:pPr>
            <a:r>
              <a:rPr lang="en-US" altLang="en-US" baseline="0" smtClean="0">
                <a:latin typeface="Arial" panose="020B0604020202020204" pitchFamily="34" charset="0"/>
                <a:ea typeface="ＭＳ Ｐゴシック" panose="020B0600070205080204" pitchFamily="34" charset="-128"/>
              </a:rPr>
              <a:t>It shows a pretty complicated architecture and could even be two distinct opportunities. Yours doesn’t have to be this complex. &lt;remember you should delete the example slide before you submit for review&gt;</a:t>
            </a:r>
            <a:endParaRPr lang="en-US" altLang="en-US" smtClean="0">
              <a:latin typeface="Arial" panose="020B0604020202020204" pitchFamily="34" charset="0"/>
              <a:ea typeface="ＭＳ Ｐゴシック" panose="020B0600070205080204" pitchFamily="34" charset="-128"/>
            </a:endParaRPr>
          </a:p>
          <a:p>
            <a:pPr algn="just"/>
            <a:endParaRPr lang="en-US" altLang="en-US" smtClean="0">
              <a:latin typeface="Arial" panose="020B0604020202020204" pitchFamily="34" charset="0"/>
              <a:ea typeface="ＭＳ Ｐゴシック" panose="020B0600070205080204" pitchFamily="34" charset="-128"/>
            </a:endParaRPr>
          </a:p>
          <a:p>
            <a:pPr algn="just"/>
            <a:endParaRPr lang="en-US" altLang="en-US" smtClean="0">
              <a:latin typeface="Arial" panose="020B0604020202020204" pitchFamily="34" charset="0"/>
              <a:ea typeface="ＭＳ Ｐゴシック" panose="020B0600070205080204" pitchFamily="34" charset="-128"/>
            </a:endParaRPr>
          </a:p>
          <a:p>
            <a:pPr algn="just"/>
            <a:r>
              <a:rPr lang="en-US" altLang="en-US" smtClean="0">
                <a:latin typeface="Arial" panose="020B0604020202020204" pitchFamily="34" charset="0"/>
                <a:ea typeface="ＭＳ Ｐゴシック" panose="020B0600070205080204" pitchFamily="34" charset="-128"/>
              </a:rPr>
              <a:t>Ideally, you printed</a:t>
            </a:r>
            <a:r>
              <a:rPr lang="en-US" altLang="en-US" baseline="0" smtClean="0">
                <a:latin typeface="Arial" panose="020B0604020202020204" pitchFamily="34" charset="0"/>
                <a:ea typeface="ＭＳ Ｐゴシック" panose="020B0600070205080204" pitchFamily="34" charset="-128"/>
              </a:rPr>
              <a:t> out this slide when you went into the Discovery Workshop and scribbled on it the appropriate components in the right columns (more often it’s a wild drawing on a white board but that’s what they make smartphone cameras for). The reviewers aren’t judging your artistic skill though so don’t be shy. A thing to note is the lines are just as (maybe more) important than the endpoints. Indicate bidirectional where appropriate. Networking, connectivity and methods of integration are some of the things that can be effected. This chart isn’t about where the component resides just what it brings to the solution. Make sure EVERYTHING in your opportunity is on this chart somewhere AND make sure you don’t include anything extra. The example for this slide in the template deck shows a pretty complicated architecture and could even be two distinct opportunities. Yours doesn’t have to be this complex. &lt;remember you should delete the example slide before you submit for review&gt;</a:t>
            </a:r>
            <a:endParaRPr lang="en-US" altLang="en-US">
              <a:latin typeface="Arial" panose="020B0604020202020204" pitchFamily="34" charset="0"/>
              <a:ea typeface="ＭＳ Ｐゴシック" panose="020B0600070205080204" pitchFamily="34" charset="-128"/>
            </a:endParaRPr>
          </a:p>
        </p:txBody>
      </p:sp>
      <p:sp>
        <p:nvSpPr>
          <p:cNvPr id="28675"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28676"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275915C-4BF1-4DBE-BCB8-A4A8A79859B8}" type="slidenum">
              <a:rPr lang="en-US" altLang="en-US"/>
              <a:pPr/>
              <a:t>19</a:t>
            </a:fld>
            <a:endParaRPr lang="en-US" altLang="en-US"/>
          </a:p>
        </p:txBody>
      </p:sp>
    </p:spTree>
    <p:extLst>
      <p:ext uri="{BB962C8B-B14F-4D97-AF65-F5344CB8AC3E}">
        <p14:creationId xmlns:p14="http://schemas.microsoft.com/office/powerpoint/2010/main" val="2140017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p:cNvSpPr>
          <p:nvPr>
            <p:ph type="body"/>
          </p:nvPr>
        </p:nvSpPr>
        <p:spPr>
          <a:xfrm>
            <a:off x="452520" y="3573360"/>
            <a:ext cx="6003720" cy="4884480"/>
          </a:xfrm>
          <a:prstGeom prst="rect">
            <a:avLst/>
          </a:prstGeom>
        </p:spPr>
        <p:txBody>
          <a:bodyPr/>
          <a:lstStyle/>
          <a:p>
            <a:r>
              <a:rPr lang="en-US" sz="2000" b="0" strike="noStrike" spc="-1" smtClean="0">
                <a:solidFill>
                  <a:srgbClr val="000000"/>
                </a:solidFill>
                <a:uFill>
                  <a:solidFill>
                    <a:srgbClr val="FFFFFF"/>
                  </a:solidFill>
                </a:uFill>
                <a:latin typeface="Arial"/>
              </a:rPr>
              <a:t>But could have deleted the yellow box</a:t>
            </a:r>
            <a:endParaRPr lang="en-US" sz="2000" b="0" strike="noStrike" spc="-1">
              <a:solidFill>
                <a:srgbClr val="000000"/>
              </a:solidFill>
              <a:uFill>
                <a:solidFill>
                  <a:srgbClr val="FFFFFF"/>
                </a:solidFill>
              </a:uFill>
              <a:latin typeface="Arial"/>
            </a:endParaRPr>
          </a:p>
        </p:txBody>
      </p:sp>
      <p:sp>
        <p:nvSpPr>
          <p:cNvPr id="407"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2017 IBM Corporation</a:t>
            </a:r>
            <a:endParaRPr lang="en-US" sz="1400" b="0" strike="noStrike" spc="-1">
              <a:solidFill>
                <a:srgbClr val="000000"/>
              </a:solidFill>
              <a:uFill>
                <a:solidFill>
                  <a:srgbClr val="FFFFFF"/>
                </a:solidFill>
              </a:uFill>
              <a:latin typeface="Times New Roman"/>
            </a:endParaRPr>
          </a:p>
        </p:txBody>
      </p:sp>
      <p:sp>
        <p:nvSpPr>
          <p:cNvPr id="408" name="TextShape 3"/>
          <p:cNvSpPr txBox="1"/>
          <p:nvPr/>
        </p:nvSpPr>
        <p:spPr>
          <a:xfrm>
            <a:off x="3884760" y="8685360"/>
            <a:ext cx="2971440" cy="456840"/>
          </a:xfrm>
          <a:prstGeom prst="rect">
            <a:avLst/>
          </a:prstGeom>
          <a:noFill/>
          <a:ln>
            <a:noFill/>
          </a:ln>
        </p:spPr>
        <p:txBody>
          <a:bodyPr anchor="b"/>
          <a:lstStyle/>
          <a:p>
            <a:pPr algn="r">
              <a:lnSpc>
                <a:spcPct val="100000"/>
              </a:lnSpc>
            </a:pPr>
            <a:fld id="{6459F51A-20D2-4AB1-A699-718AB7B4A316}" type="slidenum">
              <a:rPr lang="en-US" sz="900" b="0" strike="noStrike" spc="-1">
                <a:solidFill>
                  <a:srgbClr val="000000"/>
                </a:solidFill>
                <a:uFill>
                  <a:solidFill>
                    <a:srgbClr val="FFFFFF"/>
                  </a:solidFill>
                </a:uFill>
                <a:latin typeface="Arial"/>
                <a:ea typeface="ＭＳ Ｐゴシック"/>
              </a:rPr>
              <a:t>20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4759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2771"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2772"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10C6D9E-2316-4017-A37B-F4E508BD4B26}" type="slidenum">
              <a:rPr lang="en-US" altLang="en-US"/>
              <a:pPr/>
              <a:t>2</a:t>
            </a:fld>
            <a:endParaRPr lang="en-US" altLang="en-US"/>
          </a:p>
        </p:txBody>
      </p:sp>
    </p:spTree>
    <p:extLst>
      <p:ext uri="{BB962C8B-B14F-4D97-AF65-F5344CB8AC3E}">
        <p14:creationId xmlns:p14="http://schemas.microsoft.com/office/powerpoint/2010/main" val="745749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smtClean="0">
                <a:latin typeface="Arial" panose="020B0604020202020204" pitchFamily="34" charset="0"/>
                <a:ea typeface="ＭＳ Ｐゴシック" panose="020B0600070205080204" pitchFamily="34" charset="-128"/>
              </a:rPr>
              <a:t>This one does</a:t>
            </a:r>
            <a:r>
              <a:rPr lang="en-US" altLang="en-US" baseline="0" smtClean="0">
                <a:latin typeface="Arial" panose="020B0604020202020204" pitchFamily="34" charset="0"/>
                <a:ea typeface="ＭＳ Ｐゴシック" panose="020B0600070205080204" pitchFamily="34" charset="-128"/>
              </a:rPr>
              <a:t> show where at least some of the components reside but I think it can make for confusion if not consistently annotated. What is nice is the indication of components that are already owned.</a:t>
            </a:r>
            <a:endParaRPr lang="en-US" altLang="en-US">
              <a:latin typeface="Arial" panose="020B0604020202020204" pitchFamily="34" charset="0"/>
              <a:ea typeface="ＭＳ Ｐゴシック" panose="020B0600070205080204" pitchFamily="34" charset="-128"/>
            </a:endParaRPr>
          </a:p>
        </p:txBody>
      </p:sp>
      <p:sp>
        <p:nvSpPr>
          <p:cNvPr id="28675"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28676"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275915C-4BF1-4DBE-BCB8-A4A8A79859B8}" type="slidenum">
              <a:rPr lang="en-US" altLang="en-US"/>
              <a:pPr/>
              <a:t>21</a:t>
            </a:fld>
            <a:endParaRPr lang="en-US" altLang="en-US"/>
          </a:p>
        </p:txBody>
      </p:sp>
    </p:spTree>
    <p:extLst>
      <p:ext uri="{BB962C8B-B14F-4D97-AF65-F5344CB8AC3E}">
        <p14:creationId xmlns:p14="http://schemas.microsoft.com/office/powerpoint/2010/main" val="249071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en-US" smtClean="0">
                <a:latin typeface="Arial" panose="020B0604020202020204" pitchFamily="34" charset="0"/>
                <a:ea typeface="ＭＳ Ｐゴシック" panose="020B0600070205080204" pitchFamily="34" charset="-128"/>
              </a:rPr>
              <a:t>They</a:t>
            </a:r>
            <a:r>
              <a:rPr lang="en-US" altLang="en-US" baseline="0" smtClean="0">
                <a:latin typeface="Arial" panose="020B0604020202020204" pitchFamily="34" charset="0"/>
                <a:ea typeface="ＭＳ Ｐゴシック" panose="020B0600070205080204" pitchFamily="34" charset="-128"/>
              </a:rPr>
              <a:t> remembered to delete the yellow box ;-)</a:t>
            </a:r>
            <a:endParaRPr lang="en-US" altLang="en-US" smtClean="0">
              <a:latin typeface="Arial" panose="020B0604020202020204" pitchFamily="34" charset="0"/>
              <a:ea typeface="ＭＳ Ｐゴシック" panose="020B0600070205080204" pitchFamily="34" charset="-128"/>
            </a:endParaRPr>
          </a:p>
          <a:p>
            <a:pPr algn="just"/>
            <a:endParaRPr lang="en-US" altLang="en-US" smtClean="0">
              <a:latin typeface="Arial" panose="020B0604020202020204" pitchFamily="34" charset="0"/>
              <a:ea typeface="ＭＳ Ｐゴシック" panose="020B0600070205080204" pitchFamily="34" charset="-128"/>
            </a:endParaRPr>
          </a:p>
          <a:p>
            <a:pPr algn="just"/>
            <a:r>
              <a:rPr lang="en-US" altLang="en-US" smtClean="0">
                <a:latin typeface="Arial" panose="020B0604020202020204" pitchFamily="34" charset="0"/>
                <a:ea typeface="ＭＳ Ｐゴシック" panose="020B0600070205080204" pitchFamily="34" charset="-128"/>
              </a:rPr>
              <a:t>Pricing </a:t>
            </a:r>
            <a:r>
              <a:rPr lang="mr-IN" altLang="en-US" smtClean="0">
                <a:latin typeface="Arial" panose="020B0604020202020204" pitchFamily="34" charset="0"/>
                <a:ea typeface="ＭＳ Ｐゴシック" panose="020B0600070205080204" pitchFamily="34" charset="-128"/>
              </a:rPr>
              <a:t>–</a:t>
            </a:r>
            <a:r>
              <a:rPr lang="en-US" altLang="en-US" baseline="0" smtClean="0">
                <a:latin typeface="Arial" panose="020B0604020202020204" pitchFamily="34" charset="0"/>
                <a:ea typeface="ＭＳ Ｐゴシック" panose="020B0600070205080204" pitchFamily="34" charset="-128"/>
              </a:rPr>
              <a:t> </a:t>
            </a:r>
            <a:r>
              <a:rPr lang="en-US" altLang="en-US" baseline="0" err="1" smtClean="0">
                <a:latin typeface="Arial" panose="020B0604020202020204" pitchFamily="34" charset="0"/>
                <a:ea typeface="ＭＳ Ｐゴシック" panose="020B0600070205080204" pitchFamily="34" charset="-128"/>
              </a:rPr>
              <a:t>Softlayer</a:t>
            </a:r>
            <a:endParaRPr lang="en-US" altLang="en-US">
              <a:latin typeface="Arial" panose="020B0604020202020204" pitchFamily="34" charset="0"/>
              <a:ea typeface="ＭＳ Ｐゴシック" panose="020B0600070205080204" pitchFamily="34" charset="-128"/>
            </a:endParaRPr>
          </a:p>
        </p:txBody>
      </p:sp>
      <p:sp>
        <p:nvSpPr>
          <p:cNvPr id="28675" name="Footer Placeholder 3"/>
          <p:cNvSpPr>
            <a:spLocks noGrp="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28676" name="Slide Number Placeholder 4"/>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275915C-4BF1-4DBE-BCB8-A4A8A79859B8}" type="slidenum">
              <a:rPr lang="en-US" altLang="en-US"/>
              <a:pPr/>
              <a:t>22</a:t>
            </a:fld>
            <a:endParaRPr lang="en-US" altLang="en-US"/>
          </a:p>
        </p:txBody>
      </p:sp>
    </p:spTree>
    <p:extLst>
      <p:ext uri="{BB962C8B-B14F-4D97-AF65-F5344CB8AC3E}">
        <p14:creationId xmlns:p14="http://schemas.microsoft.com/office/powerpoint/2010/main" val="1786625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Helvetica Neue Light"/>
                <a:ea typeface="Helvetica Neue Light"/>
                <a:cs typeface="Helvetica Neue Light"/>
              </a:rPr>
              <a:t>Slide 7 </a:t>
            </a:r>
            <a:r>
              <a:rPr lang="mr-IN" altLang="en-US" smtClean="0">
                <a:latin typeface="Helvetica Neue Light"/>
                <a:ea typeface="Helvetica Neue Light"/>
                <a:cs typeface="Helvetica Neue Light"/>
              </a:rPr>
              <a:t>–</a:t>
            </a:r>
            <a:r>
              <a:rPr lang="en-US" altLang="en-US" smtClean="0">
                <a:latin typeface="Helvetica Neue Light"/>
                <a:ea typeface="Helvetica Neue Light"/>
                <a:cs typeface="Helvetica Neue Light"/>
              </a:rPr>
              <a:t> This is one of the MOST CRUCIAL slides. This one if you don’t delete the yellow box you won’t understand the letters you need for annotations. Often the reviewers target this slide with laser focus.</a:t>
            </a:r>
            <a:r>
              <a:rPr lang="en-US" altLang="en-US" baseline="0" smtClean="0">
                <a:latin typeface="Helvetica Neue Light"/>
                <a:ea typeface="Helvetica Neue Light"/>
                <a:cs typeface="Helvetica Neue Light"/>
              </a:rPr>
              <a:t> Managed vs Hosted, Isolated vs Public, and who will be responsible for the management of services are key areas where many solutions have to be adjusted. This is where the placement of the components is front and center. There is a LOT of critical data on this slide. If you are going to take time and get only one slide PERFECT </a:t>
            </a:r>
            <a:r>
              <a:rPr lang="mr-IN" altLang="en-US" baseline="0" smtClean="0">
                <a:latin typeface="Helvetica Neue Light"/>
                <a:ea typeface="Helvetica Neue Light"/>
                <a:cs typeface="Helvetica Neue Light"/>
              </a:rPr>
              <a:t>…</a:t>
            </a:r>
            <a:r>
              <a:rPr lang="en-US" altLang="en-US" baseline="0" smtClean="0">
                <a:latin typeface="Helvetica Neue Light"/>
                <a:ea typeface="Helvetica Neue Light"/>
                <a:cs typeface="Helvetica Neue Light"/>
              </a:rPr>
              <a:t> make it this one. Pay careful attention to color of boxes and lines as they make a difference. Duplicate the boxes that indicate WHERE things will reside for as many as there are in your solution. </a:t>
            </a:r>
            <a:r>
              <a:rPr lang="en-US" sz="900" b="0" strike="noStrike" spc="-1" baseline="0" smtClean="0">
                <a:solidFill>
                  <a:srgbClr val="000000"/>
                </a:solidFill>
                <a:uFill>
                  <a:solidFill>
                    <a:srgbClr val="FFFFFF"/>
                  </a:solidFill>
                </a:uFill>
                <a:latin typeface="Helvetica Neue Light"/>
                <a:ea typeface="Helvetica Neue Light"/>
              </a:rPr>
              <a:t>Those are big things to keep in mind when filling out this slide. Think about what Cloud data centers the components will be running and whether they are available there. That is one of the first things that will be asked if you are wrong. The network choices may indicate additional products are necessary. Make multiple boxes for different </a:t>
            </a:r>
            <a:r>
              <a:rPr lang="en-US" sz="900" b="0" strike="noStrike" spc="-1" baseline="0" err="1" smtClean="0">
                <a:solidFill>
                  <a:srgbClr val="000000"/>
                </a:solidFill>
                <a:uFill>
                  <a:solidFill>
                    <a:srgbClr val="FFFFFF"/>
                  </a:solidFill>
                </a:uFill>
                <a:latin typeface="Helvetica Neue Light"/>
                <a:ea typeface="Helvetica Neue Light"/>
              </a:rPr>
              <a:t>SoftLayer</a:t>
            </a:r>
            <a:r>
              <a:rPr lang="en-US" sz="900" b="0" strike="noStrike" spc="-1" baseline="0" smtClean="0">
                <a:solidFill>
                  <a:srgbClr val="000000"/>
                </a:solidFill>
                <a:uFill>
                  <a:solidFill>
                    <a:srgbClr val="FFFFFF"/>
                  </a:solidFill>
                </a:uFill>
                <a:latin typeface="Helvetica Neue Light"/>
                <a:ea typeface="Helvetica Neue Light"/>
              </a:rPr>
              <a:t> Data Centers and include any for other Cloud vendors</a:t>
            </a:r>
            <a:endParaRPr lang="en-US" altLang="en-US">
              <a:latin typeface="Helvetica Neue Light"/>
              <a:ea typeface="Helvetica Neue Light"/>
              <a:cs typeface="Helvetica Neue Light"/>
            </a:endParaRPr>
          </a:p>
        </p:txBody>
      </p:sp>
      <p:sp>
        <p:nvSpPr>
          <p:cNvPr id="30723"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0724"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D9FB51-3F48-4988-A17D-01164E46707C}" type="slidenum">
              <a:rPr lang="en-US" altLang="en-US"/>
              <a:pPr/>
              <a:t>23</a:t>
            </a:fld>
            <a:endParaRPr lang="en-US" altLang="en-US"/>
          </a:p>
        </p:txBody>
      </p:sp>
    </p:spTree>
    <p:extLst>
      <p:ext uri="{BB962C8B-B14F-4D97-AF65-F5344CB8AC3E}">
        <p14:creationId xmlns:p14="http://schemas.microsoft.com/office/powerpoint/2010/main" val="1185593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p:cNvSpPr>
          <p:nvPr>
            <p:ph type="body"/>
          </p:nvPr>
        </p:nvSpPr>
        <p:spPr>
          <a:xfrm>
            <a:off x="452520" y="3573360"/>
            <a:ext cx="6003720" cy="4884480"/>
          </a:xfrm>
          <a:prstGeom prst="rect">
            <a:avLst/>
          </a:prstGeom>
        </p:spPr>
        <p:txBody>
          <a:bodyPr/>
          <a:lstStyle/>
          <a:p>
            <a:r>
              <a:rPr lang="en-US" sz="2000" b="0" strike="noStrike" spc="-1" smtClean="0">
                <a:solidFill>
                  <a:srgbClr val="000000"/>
                </a:solidFill>
                <a:uFill>
                  <a:solidFill>
                    <a:srgbClr val="FFFFFF"/>
                  </a:solidFill>
                </a:uFill>
                <a:latin typeface="Helvetica Neue Light"/>
                <a:ea typeface="Helvetica Neue Light"/>
              </a:rPr>
              <a:t>Not</a:t>
            </a:r>
            <a:r>
              <a:rPr lang="en-US" sz="2000" b="0" strike="noStrike" spc="-1" baseline="0" smtClean="0">
                <a:solidFill>
                  <a:srgbClr val="000000"/>
                </a:solidFill>
                <a:uFill>
                  <a:solidFill>
                    <a:srgbClr val="FFFFFF"/>
                  </a:solidFill>
                </a:uFill>
                <a:latin typeface="Helvetica Neue Light"/>
                <a:ea typeface="Helvetica Neue Light"/>
              </a:rPr>
              <a:t> deleting the yellow box </a:t>
            </a:r>
            <a:r>
              <a:rPr lang="mr-IN" sz="2000" b="0" strike="noStrike" spc="-1" baseline="0" smtClean="0">
                <a:solidFill>
                  <a:srgbClr val="000000"/>
                </a:solidFill>
                <a:uFill>
                  <a:solidFill>
                    <a:srgbClr val="FFFFFF"/>
                  </a:solidFill>
                </a:uFill>
                <a:latin typeface="Helvetica Neue Light"/>
                <a:ea typeface="Helvetica Neue Light"/>
              </a:rPr>
              <a:t>…</a:t>
            </a:r>
            <a:r>
              <a:rPr lang="en-US" sz="2000" b="0" strike="noStrike" spc="-1" baseline="0" smtClean="0">
                <a:solidFill>
                  <a:srgbClr val="000000"/>
                </a:solidFill>
                <a:uFill>
                  <a:solidFill>
                    <a:srgbClr val="FFFFFF"/>
                  </a:solidFill>
                </a:uFill>
                <a:latin typeface="Helvetica Neue Light"/>
                <a:ea typeface="Helvetica Neue Light"/>
              </a:rPr>
              <a:t> well it’s just irritating on this slide, but this one was consistent with the rest of their deck and wasn’t missing any information. </a:t>
            </a:r>
            <a:endParaRPr lang="en-US" sz="2000" b="0" strike="noStrike" spc="-1">
              <a:solidFill>
                <a:srgbClr val="000000"/>
              </a:solidFill>
              <a:uFill>
                <a:solidFill>
                  <a:srgbClr val="FFFFFF"/>
                </a:solidFill>
              </a:uFill>
              <a:latin typeface="Arial"/>
            </a:endParaRPr>
          </a:p>
        </p:txBody>
      </p:sp>
      <p:sp>
        <p:nvSpPr>
          <p:cNvPr id="410"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2017 IBM Corporation</a:t>
            </a:r>
            <a:endParaRPr lang="en-US" sz="1400" b="0" strike="noStrike" spc="-1">
              <a:solidFill>
                <a:srgbClr val="000000"/>
              </a:solidFill>
              <a:uFill>
                <a:solidFill>
                  <a:srgbClr val="FFFFFF"/>
                </a:solidFill>
              </a:uFill>
              <a:latin typeface="Times New Roman"/>
            </a:endParaRPr>
          </a:p>
        </p:txBody>
      </p:sp>
      <p:sp>
        <p:nvSpPr>
          <p:cNvPr id="411" name="TextShape 3"/>
          <p:cNvSpPr txBox="1"/>
          <p:nvPr/>
        </p:nvSpPr>
        <p:spPr>
          <a:xfrm>
            <a:off x="3884760" y="8685360"/>
            <a:ext cx="2971440" cy="456840"/>
          </a:xfrm>
          <a:prstGeom prst="rect">
            <a:avLst/>
          </a:prstGeom>
          <a:noFill/>
          <a:ln>
            <a:noFill/>
          </a:ln>
        </p:spPr>
        <p:txBody>
          <a:bodyPr anchor="b"/>
          <a:lstStyle/>
          <a:p>
            <a:pPr algn="r">
              <a:lnSpc>
                <a:spcPct val="100000"/>
              </a:lnSpc>
            </a:pPr>
            <a:fld id="{0D567734-52C9-4983-AE5C-DC58025AE370}" type="slidenum">
              <a:rPr lang="en-US" sz="900" b="0" strike="noStrike" spc="-1">
                <a:solidFill>
                  <a:srgbClr val="000000"/>
                </a:solidFill>
                <a:uFill>
                  <a:solidFill>
                    <a:srgbClr val="FFFFFF"/>
                  </a:solidFill>
                </a:uFill>
                <a:latin typeface="Arial"/>
                <a:ea typeface="ＭＳ Ｐゴシック"/>
              </a:rPr>
              <a:t>24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35190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Helvetica Neue Light"/>
                <a:ea typeface="Helvetica Neue Light"/>
                <a:cs typeface="Helvetica Neue Light"/>
              </a:rPr>
              <a:t>So almost got rid of the yellow box</a:t>
            </a:r>
            <a:r>
              <a:rPr lang="en-US" altLang="en-US">
                <a:latin typeface="Helvetica Neue Light"/>
                <a:ea typeface="Helvetica Neue Light"/>
                <a:cs typeface="Helvetica Neue Light"/>
              </a:rPr>
              <a:t>.</a:t>
            </a:r>
            <a:endParaRPr lang="en-US" altLang="en-US" smtClean="0">
              <a:latin typeface="Helvetica Neue Light"/>
              <a:ea typeface="Helvetica Neue Light"/>
              <a:cs typeface="Helvetica Neue Light"/>
            </a:endParaRPr>
          </a:p>
        </p:txBody>
      </p:sp>
      <p:sp>
        <p:nvSpPr>
          <p:cNvPr id="30723"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0724"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D9FB51-3F48-4988-A17D-01164E46707C}" type="slidenum">
              <a:rPr lang="en-US" altLang="en-US"/>
              <a:pPr/>
              <a:t>25</a:t>
            </a:fld>
            <a:endParaRPr lang="en-US" altLang="en-US"/>
          </a:p>
        </p:txBody>
      </p:sp>
    </p:spTree>
    <p:extLst>
      <p:ext uri="{BB962C8B-B14F-4D97-AF65-F5344CB8AC3E}">
        <p14:creationId xmlns:p14="http://schemas.microsoft.com/office/powerpoint/2010/main" val="1159639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Helvetica Neue Light"/>
                <a:ea typeface="Helvetica Neue Light"/>
                <a:cs typeface="Helvetica Neue Light"/>
              </a:rPr>
              <a:t>Notes:</a:t>
            </a:r>
          </a:p>
          <a:p>
            <a:endParaRPr lang="en-US" altLang="en-US" smtClean="0">
              <a:latin typeface="Helvetica Neue Light"/>
              <a:ea typeface="Helvetica Neue Light"/>
              <a:cs typeface="Helvetica Neue Light"/>
            </a:endParaRPr>
          </a:p>
          <a:p>
            <a:r>
              <a:rPr lang="en-US" altLang="en-US" smtClean="0">
                <a:latin typeface="Helvetica Neue Light"/>
                <a:ea typeface="Helvetica Neue Light"/>
                <a:cs typeface="Helvetica Neue Light"/>
              </a:rPr>
              <a:t>Solution</a:t>
            </a:r>
            <a:r>
              <a:rPr lang="en-US" altLang="en-US" baseline="0" smtClean="0">
                <a:latin typeface="Helvetica Neue Light"/>
                <a:ea typeface="Helvetica Neue Light"/>
                <a:cs typeface="Helvetica Neue Light"/>
              </a:rPr>
              <a:t> </a:t>
            </a:r>
            <a:r>
              <a:rPr lang="en-US" altLang="en-US" smtClean="0">
                <a:latin typeface="Helvetica Neue Light"/>
                <a:ea typeface="Helvetica Neue Light"/>
                <a:cs typeface="Helvetica Neue Light"/>
              </a:rPr>
              <a:t>N</a:t>
            </a:r>
            <a:r>
              <a:rPr lang="en-US" altLang="en-US" baseline="0" smtClean="0">
                <a:latin typeface="Helvetica Neue Light"/>
                <a:ea typeface="Helvetica Neue Light"/>
                <a:cs typeface="Helvetica Neue Light"/>
              </a:rPr>
              <a:t>eeds ICIAE and VPN</a:t>
            </a:r>
          </a:p>
          <a:p>
            <a:endParaRPr lang="en-US" altLang="en-US" baseline="0" smtClean="0">
              <a:latin typeface="Helvetica Neue Light"/>
              <a:ea typeface="Helvetica Neue Light"/>
              <a:cs typeface="Helvetica Neue Light"/>
            </a:endParaRPr>
          </a:p>
          <a:p>
            <a:r>
              <a:rPr lang="en-US" altLang="en-US" baseline="0" smtClean="0">
                <a:latin typeface="Helvetica Neue Light"/>
                <a:ea typeface="Helvetica Neue Light"/>
                <a:cs typeface="Helvetica Neue Light"/>
              </a:rPr>
              <a:t>CA on Cloud is </a:t>
            </a:r>
            <a:r>
              <a:rPr lang="en-US" smtClean="0"/>
              <a:t>not designed for any sensitive personal health information regulated by government health regulations such as HIPAA</a:t>
            </a:r>
          </a:p>
          <a:p>
            <a:r>
              <a:rPr lang="en-US" sz="900" kern="1200" smtClean="0">
                <a:solidFill>
                  <a:schemeClr val="tx1"/>
                </a:solidFill>
                <a:effectLst/>
                <a:latin typeface="Arial" charset="0"/>
                <a:ea typeface="ＭＳ Ｐゴシック" charset="0"/>
                <a:cs typeface="ＭＳ Ｐゴシック" charset="0"/>
              </a:rPr>
              <a:t>What does their current architecture looks like for the Client app?</a:t>
            </a:r>
          </a:p>
          <a:p>
            <a:r>
              <a:rPr lang="en-US" sz="900" kern="1200" smtClean="0">
                <a:solidFill>
                  <a:schemeClr val="tx1"/>
                </a:solidFill>
                <a:effectLst/>
                <a:latin typeface="Arial" charset="0"/>
                <a:ea typeface="ＭＳ Ｐゴシック" charset="0"/>
                <a:cs typeface="ＭＳ Ｐゴシック" charset="0"/>
              </a:rPr>
              <a:t>client application runs on Containers on </a:t>
            </a:r>
            <a:r>
              <a:rPr lang="en-US" sz="900" kern="1200" err="1" smtClean="0">
                <a:solidFill>
                  <a:schemeClr val="tx1"/>
                </a:solidFill>
                <a:effectLst/>
                <a:latin typeface="Arial" charset="0"/>
                <a:ea typeface="ＭＳ Ｐゴシック" charset="0"/>
                <a:cs typeface="ＭＳ Ｐゴシック" charset="0"/>
              </a:rPr>
              <a:t>Softlayer</a:t>
            </a:r>
            <a:endParaRPr lang="en-US" sz="900" kern="1200" smtClean="0">
              <a:solidFill>
                <a:schemeClr val="tx1"/>
              </a:solidFill>
              <a:effectLst/>
              <a:latin typeface="Arial" charset="0"/>
              <a:ea typeface="ＭＳ Ｐゴシック" charset="0"/>
              <a:cs typeface="ＭＳ Ｐゴシック" charset="0"/>
            </a:endParaRPr>
          </a:p>
          <a:p>
            <a:r>
              <a:rPr lang="en-US" sz="900" kern="1200" smtClean="0">
                <a:solidFill>
                  <a:schemeClr val="tx1"/>
                </a:solidFill>
                <a:effectLst/>
                <a:latin typeface="Arial" charset="0"/>
                <a:ea typeface="ＭＳ Ｐゴシック" charset="0"/>
                <a:cs typeface="ＭＳ Ｐゴシック" charset="0"/>
              </a:rPr>
              <a:t>DB: PostgreSQL</a:t>
            </a:r>
          </a:p>
          <a:p>
            <a:endParaRPr lang="en-US" sz="900" kern="1200" baseline="0" smtClean="0">
              <a:solidFill>
                <a:schemeClr val="tx1"/>
              </a:solidFill>
              <a:effectLst/>
              <a:latin typeface="Helvetica Neue Light"/>
              <a:ea typeface="Helvetica Neue Light"/>
              <a:cs typeface="Helvetica Neue Light"/>
            </a:endParaRPr>
          </a:p>
          <a:p>
            <a:r>
              <a:rPr lang="en-US" sz="900" kern="1200" smtClean="0">
                <a:solidFill>
                  <a:schemeClr val="tx1"/>
                </a:solidFill>
                <a:effectLst/>
                <a:latin typeface="Arial" charset="0"/>
                <a:ea typeface="ＭＳ Ｐゴシック" charset="0"/>
                <a:cs typeface="ＭＳ Ｐゴシック" charset="0"/>
              </a:rPr>
              <a:t>Metric (third-party)  API () - JSON output</a:t>
            </a:r>
          </a:p>
          <a:p>
            <a:r>
              <a:rPr lang="en-US" sz="900" kern="1200" smtClean="0">
                <a:solidFill>
                  <a:schemeClr val="tx1"/>
                </a:solidFill>
                <a:effectLst/>
                <a:latin typeface="Arial" charset="0"/>
                <a:ea typeface="ＭＳ Ｐゴシック" charset="0"/>
                <a:cs typeface="ＭＳ Ｐゴシック" charset="0"/>
              </a:rPr>
              <a:t>Rule Set from APIs</a:t>
            </a:r>
          </a:p>
          <a:p>
            <a:endParaRPr lang="en-US" sz="900" kern="1200" smtClean="0">
              <a:solidFill>
                <a:schemeClr val="tx1"/>
              </a:solidFill>
              <a:effectLst/>
              <a:latin typeface="Arial" charset="0"/>
              <a:ea typeface="ＭＳ Ｐゴシック" charset="0"/>
              <a:cs typeface="ＭＳ Ｐゴシック" charset="0"/>
            </a:endParaRPr>
          </a:p>
          <a:p>
            <a:r>
              <a:rPr lang="en-US" sz="900" kern="1200" smtClean="0">
                <a:solidFill>
                  <a:schemeClr val="tx1"/>
                </a:solidFill>
                <a:effectLst/>
                <a:latin typeface="Arial" charset="0"/>
                <a:ea typeface="ＭＳ Ｐゴシック" charset="0"/>
                <a:cs typeface="ＭＳ Ｐゴシック" charset="0"/>
              </a:rPr>
              <a:t>The source to Watson NLP APIs would be PDF document and the output would be in JSON format.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900" kern="1200" smtClean="0">
                <a:solidFill>
                  <a:schemeClr val="tx1"/>
                </a:solidFill>
                <a:effectLst/>
                <a:latin typeface="Arial" charset="0"/>
                <a:ea typeface="ＭＳ Ｐゴシック" charset="0"/>
                <a:cs typeface="ＭＳ Ｐゴシック" charset="0"/>
              </a:rPr>
              <a:t>The JSON output from Watson APIs</a:t>
            </a:r>
            <a:r>
              <a:rPr lang="en-US" sz="900" kern="1200" baseline="0" smtClean="0">
                <a:solidFill>
                  <a:schemeClr val="tx1"/>
                </a:solidFill>
                <a:effectLst/>
                <a:latin typeface="Arial" charset="0"/>
                <a:ea typeface="ＭＳ Ｐゴシック" charset="0"/>
                <a:cs typeface="ＭＳ Ｐゴシック" charset="0"/>
              </a:rPr>
              <a:t> needs to be persisted, so they would need Object storage.</a:t>
            </a:r>
          </a:p>
          <a:p>
            <a:endParaRPr lang="en-US" sz="900" kern="1200" smtClean="0">
              <a:solidFill>
                <a:schemeClr val="tx1"/>
              </a:solidFill>
              <a:effectLst/>
              <a:latin typeface="Arial" charset="0"/>
              <a:ea typeface="ＭＳ Ｐゴシック" charset="0"/>
              <a:cs typeface="ＭＳ Ｐゴシック" charset="0"/>
            </a:endParaRPr>
          </a:p>
          <a:p>
            <a:r>
              <a:rPr lang="en-US" sz="900" kern="1200" smtClean="0">
                <a:solidFill>
                  <a:schemeClr val="tx1"/>
                </a:solidFill>
                <a:effectLst/>
                <a:latin typeface="Arial" charset="0"/>
                <a:ea typeface="ＭＳ Ｐゴシック" charset="0"/>
                <a:cs typeface="ＭＳ Ｐゴシック" charset="0"/>
              </a:rPr>
              <a:t>Regarding Analytics</a:t>
            </a:r>
            <a:r>
              <a:rPr lang="en-US" sz="900" kern="1200" baseline="0" smtClean="0">
                <a:solidFill>
                  <a:schemeClr val="tx1"/>
                </a:solidFill>
                <a:effectLst/>
                <a:latin typeface="Arial" charset="0"/>
                <a:ea typeface="ＭＳ Ｐゴシック" charset="0"/>
                <a:cs typeface="ＭＳ Ｐゴシック" charset="0"/>
              </a:rPr>
              <a:t> currently they see need for two things:</a:t>
            </a:r>
          </a:p>
          <a:p>
            <a:pPr marL="171450" indent="-171450">
              <a:buFontTx/>
              <a:buChar char="-"/>
            </a:pPr>
            <a:r>
              <a:rPr lang="en-US" sz="900" kern="1200" smtClean="0">
                <a:solidFill>
                  <a:schemeClr val="tx1"/>
                </a:solidFill>
                <a:effectLst/>
                <a:latin typeface="Arial" charset="0"/>
                <a:ea typeface="ＭＳ Ｐゴシック" charset="0"/>
                <a:cs typeface="ＭＳ Ｐゴシック" charset="0"/>
              </a:rPr>
              <a:t>Alerting (rule set based) - business fallen out of regulatory compliance</a:t>
            </a:r>
          </a:p>
          <a:p>
            <a:pPr marL="171450" indent="-171450">
              <a:buFontTx/>
              <a:buChar char="-"/>
            </a:pPr>
            <a:r>
              <a:rPr lang="en-US" sz="900" kern="1200" smtClean="0">
                <a:solidFill>
                  <a:schemeClr val="tx1"/>
                </a:solidFill>
                <a:effectLst/>
                <a:latin typeface="Arial" charset="0"/>
                <a:ea typeface="ＭＳ Ｐゴシック" charset="0"/>
                <a:cs typeface="ＭＳ Ｐゴシック" charset="0"/>
              </a:rPr>
              <a:t>Create and</a:t>
            </a:r>
            <a:r>
              <a:rPr lang="en-US" sz="900" kern="1200" baseline="0" smtClean="0">
                <a:solidFill>
                  <a:schemeClr val="tx1"/>
                </a:solidFill>
                <a:effectLst/>
                <a:latin typeface="Arial" charset="0"/>
                <a:ea typeface="ＭＳ Ｐゴシック" charset="0"/>
                <a:cs typeface="ＭＳ Ｐゴシック" charset="0"/>
              </a:rPr>
              <a:t> </a:t>
            </a:r>
            <a:r>
              <a:rPr lang="en-US" sz="900" kern="1200" smtClean="0">
                <a:solidFill>
                  <a:schemeClr val="tx1"/>
                </a:solidFill>
                <a:effectLst/>
                <a:latin typeface="Arial" charset="0"/>
                <a:ea typeface="ＭＳ Ｐゴシック" charset="0"/>
                <a:cs typeface="ＭＳ Ｐゴシック" charset="0"/>
              </a:rPr>
              <a:t>run Aggregate Reporting - Spot trends</a:t>
            </a:r>
          </a:p>
          <a:p>
            <a:pPr marL="171450" indent="-171450">
              <a:buFontTx/>
              <a:buChar char="-"/>
            </a:pPr>
            <a:r>
              <a:rPr lang="en-US" sz="900" kern="1200" smtClean="0">
                <a:solidFill>
                  <a:schemeClr val="tx1"/>
                </a:solidFill>
                <a:effectLst/>
                <a:latin typeface="Arial" charset="0"/>
                <a:ea typeface="ＭＳ Ｐゴシック" charset="0"/>
                <a:cs typeface="ＭＳ Ｐゴシック" charset="0"/>
              </a:rPr>
              <a:t>Rest of the</a:t>
            </a:r>
            <a:r>
              <a:rPr lang="en-US" sz="900" kern="1200" baseline="0" smtClean="0">
                <a:solidFill>
                  <a:schemeClr val="tx1"/>
                </a:solidFill>
                <a:effectLst/>
                <a:latin typeface="Arial" charset="0"/>
                <a:ea typeface="ＭＳ Ｐゴシック" charset="0"/>
                <a:cs typeface="ＭＳ Ｐゴシック" charset="0"/>
              </a:rPr>
              <a:t> s</a:t>
            </a:r>
            <a:r>
              <a:rPr lang="en-US" sz="900" kern="1200" smtClean="0">
                <a:solidFill>
                  <a:schemeClr val="tx1"/>
                </a:solidFill>
                <a:effectLst/>
                <a:latin typeface="Arial" charset="0"/>
                <a:ea typeface="ＭＳ Ｐゴシック" charset="0"/>
                <a:cs typeface="ＭＳ Ｐゴシック" charset="0"/>
              </a:rPr>
              <a:t>cope to be determined</a:t>
            </a:r>
          </a:p>
          <a:p>
            <a:endParaRPr lang="en-US" sz="900" kern="1200" smtClean="0">
              <a:solidFill>
                <a:schemeClr val="tx1"/>
              </a:solidFill>
              <a:effectLst/>
              <a:latin typeface="Arial" charset="0"/>
              <a:ea typeface="ＭＳ Ｐゴシック" charset="0"/>
              <a:cs typeface="ＭＳ Ｐゴシック" charset="0"/>
            </a:endParaRPr>
          </a:p>
          <a:p>
            <a:r>
              <a:rPr lang="en-US" sz="900" kern="1200" smtClean="0">
                <a:solidFill>
                  <a:schemeClr val="tx1"/>
                </a:solidFill>
                <a:effectLst/>
                <a:latin typeface="Arial" charset="0"/>
                <a:ea typeface="ＭＳ Ｐゴシック" charset="0"/>
                <a:cs typeface="ＭＳ Ｐゴシック" charset="0"/>
              </a:rPr>
              <a:t>- How are they going to run and consume output from the predictive models or output from R studio?</a:t>
            </a:r>
          </a:p>
          <a:p>
            <a:r>
              <a:rPr lang="en-US" sz="900" kern="1200" smtClean="0">
                <a:solidFill>
                  <a:schemeClr val="tx1"/>
                </a:solidFill>
                <a:effectLst/>
                <a:latin typeface="Arial" charset="0"/>
                <a:ea typeface="ＭＳ Ｐゴシック" charset="0"/>
                <a:cs typeface="ＭＳ Ｐゴシック" charset="0"/>
              </a:rPr>
              <a:t>Response: We have not so much experience with R.  We can build the team and get assistance from IBM</a:t>
            </a:r>
            <a:br>
              <a:rPr lang="en-US" sz="900" kern="1200" smtClean="0">
                <a:solidFill>
                  <a:schemeClr val="tx1"/>
                </a:solidFill>
                <a:effectLst/>
                <a:latin typeface="Arial" charset="0"/>
                <a:ea typeface="ＭＳ Ｐゴシック" charset="0"/>
                <a:cs typeface="ＭＳ Ｐゴシック" charset="0"/>
              </a:rPr>
            </a:br>
            <a:endParaRPr lang="en-US" sz="900" kern="1200" baseline="0" smtClean="0">
              <a:solidFill>
                <a:schemeClr val="tx1"/>
              </a:solidFill>
              <a:effectLst/>
              <a:latin typeface="Arial" charset="0"/>
              <a:ea typeface="ＭＳ Ｐゴシック" charset="0"/>
              <a:cs typeface="ＭＳ Ｐゴシック" charset="0"/>
            </a:endParaRPr>
          </a:p>
          <a:p>
            <a:r>
              <a:rPr lang="en-US" sz="900" kern="1200" baseline="0" smtClean="0">
                <a:solidFill>
                  <a:schemeClr val="tx1"/>
                </a:solidFill>
                <a:effectLst/>
                <a:latin typeface="Arial" charset="0"/>
                <a:ea typeface="ＭＳ Ｐゴシック" charset="0"/>
                <a:cs typeface="ＭＳ Ｐゴシック" charset="0"/>
              </a:rPr>
              <a:t>This is what I’m thinking:</a:t>
            </a:r>
          </a:p>
          <a:p>
            <a:r>
              <a:rPr lang="en-US" sz="900" kern="1200" baseline="0" smtClean="0">
                <a:solidFill>
                  <a:schemeClr val="tx1"/>
                </a:solidFill>
                <a:effectLst/>
                <a:latin typeface="Arial" charset="0"/>
                <a:ea typeface="ＭＳ Ｐゴシック" charset="0"/>
                <a:cs typeface="ＭＳ Ｐゴシック" charset="0"/>
              </a:rPr>
              <a:t>Considering total data in dashDB would be less than 1 TB</a:t>
            </a:r>
          </a:p>
          <a:p>
            <a:r>
              <a:rPr lang="en-US" sz="900" kern="1200" baseline="0" err="1" smtClean="0">
                <a:solidFill>
                  <a:schemeClr val="tx1"/>
                </a:solidFill>
                <a:effectLst/>
                <a:latin typeface="Arial" charset="0"/>
                <a:ea typeface="ＭＳ Ｐゴシック" charset="0"/>
                <a:cs typeface="ＭＳ Ｐゴシック" charset="0"/>
              </a:rPr>
              <a:t>DataStage</a:t>
            </a:r>
            <a:r>
              <a:rPr lang="en-US" sz="900" kern="1200" baseline="0" smtClean="0">
                <a:solidFill>
                  <a:schemeClr val="tx1"/>
                </a:solidFill>
                <a:effectLst/>
                <a:latin typeface="Arial" charset="0"/>
                <a:ea typeface="ＭＳ Ｐゴシック" charset="0"/>
                <a:cs typeface="ＭＳ Ｐゴシック" charset="0"/>
              </a:rPr>
              <a:t> on Cloud: + Add-on services: Jump Start (Guidance only and no SOW) or </a:t>
            </a:r>
            <a:r>
              <a:rPr lang="en-US" sz="900" b="1" kern="1200" baseline="0" smtClean="0">
                <a:solidFill>
                  <a:schemeClr val="tx1"/>
                </a:solidFill>
                <a:effectLst/>
                <a:latin typeface="Arial" charset="0"/>
                <a:ea typeface="ＭＳ Ｐゴシック" charset="0"/>
                <a:cs typeface="ＭＳ Ｐゴシック" charset="0"/>
              </a:rPr>
              <a:t>Accelerator</a:t>
            </a:r>
            <a:r>
              <a:rPr lang="en-US" sz="900" kern="1200" baseline="0" smtClean="0">
                <a:solidFill>
                  <a:schemeClr val="tx1"/>
                </a:solidFill>
                <a:effectLst/>
                <a:latin typeface="Arial" charset="0"/>
                <a:ea typeface="ＭＳ Ｐゴシック" charset="0"/>
                <a:cs typeface="ＭＳ Ｐゴシック" charset="0"/>
              </a:rPr>
              <a:t> (Hand-on project work, SOW involved) AND </a:t>
            </a:r>
            <a:r>
              <a:rPr lang="en-US" sz="900" b="1" kern="1200" baseline="0" smtClean="0">
                <a:solidFill>
                  <a:schemeClr val="tx1"/>
                </a:solidFill>
                <a:effectLst/>
                <a:latin typeface="Arial" charset="0"/>
                <a:ea typeface="ＭＳ Ｐゴシック" charset="0"/>
                <a:cs typeface="ＭＳ Ｐゴシック" charset="0"/>
              </a:rPr>
              <a:t>Silver</a:t>
            </a:r>
            <a:r>
              <a:rPr lang="en-US" sz="900" kern="1200" baseline="0" smtClean="0">
                <a:solidFill>
                  <a:schemeClr val="tx1"/>
                </a:solidFill>
                <a:effectLst/>
                <a:latin typeface="Arial" charset="0"/>
                <a:ea typeface="ＭＳ Ｐゴシック" charset="0"/>
                <a:cs typeface="ＭＳ Ｐゴシック" charset="0"/>
              </a:rPr>
              <a:t> (Patching, Backup, Firewall </a:t>
            </a:r>
            <a:r>
              <a:rPr lang="en-US" sz="900" kern="1200" baseline="0" err="1" smtClean="0">
                <a:solidFill>
                  <a:schemeClr val="tx1"/>
                </a:solidFill>
                <a:effectLst/>
                <a:latin typeface="Arial" charset="0"/>
                <a:ea typeface="ＭＳ Ｐゴシック" charset="0"/>
                <a:cs typeface="ＭＳ Ｐゴシック" charset="0"/>
              </a:rPr>
              <a:t>config</a:t>
            </a:r>
            <a:r>
              <a:rPr lang="en-US" sz="900" kern="1200" baseline="0" smtClean="0">
                <a:solidFill>
                  <a:schemeClr val="tx1"/>
                </a:solidFill>
                <a:effectLst/>
                <a:latin typeface="Arial" charset="0"/>
                <a:ea typeface="ＭＳ Ｐゴシック" charset="0"/>
                <a:cs typeface="ＭＳ Ｐゴシック" charset="0"/>
              </a:rPr>
              <a:t>, Monitoring ) and Gold (Silver + OS/App upgrade+ HA/DR, Cluster, Job migration)</a:t>
            </a:r>
          </a:p>
          <a:p>
            <a:r>
              <a:rPr lang="en-US" sz="900" kern="1200" baseline="0" smtClean="0">
                <a:solidFill>
                  <a:schemeClr val="tx1"/>
                </a:solidFill>
                <a:effectLst/>
                <a:latin typeface="Arial" charset="0"/>
                <a:ea typeface="ＭＳ Ｐゴシック" charset="0"/>
                <a:cs typeface="ＭＳ Ｐゴシック" charset="0"/>
              </a:rPr>
              <a:t>dashDB: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900" kern="1200" baseline="0" smtClean="0">
                <a:solidFill>
                  <a:schemeClr val="tx1"/>
                </a:solidFill>
                <a:effectLst/>
                <a:latin typeface="Arial" charset="0"/>
                <a:ea typeface="ＭＳ Ｐゴシック" charset="0"/>
                <a:cs typeface="ＭＳ Ｐゴシック" charset="0"/>
              </a:rPr>
              <a:t>Cloud Storage: </a:t>
            </a:r>
            <a:r>
              <a:rPr lang="pt-BR" sz="900" kern="1200" baseline="0" smtClean="0">
                <a:solidFill>
                  <a:schemeClr val="tx1"/>
                </a:solidFill>
                <a:effectLst/>
                <a:latin typeface="Arial" charset="0"/>
                <a:ea typeface="ＭＳ Ｐゴシック" charset="0"/>
                <a:cs typeface="ＭＳ Ｐゴシック" charset="0"/>
              </a:rPr>
              <a:t> </a:t>
            </a:r>
            <a:r>
              <a:rPr lang="pt-BR" sz="900" kern="1200" baseline="0" err="1" smtClean="0">
                <a:solidFill>
                  <a:schemeClr val="tx1"/>
                </a:solidFill>
                <a:effectLst/>
                <a:latin typeface="Arial" charset="0"/>
                <a:ea typeface="ＭＳ Ｐゴシック" charset="0"/>
                <a:cs typeface="ＭＳ Ｐゴシック" charset="0"/>
              </a:rPr>
              <a:t>After</a:t>
            </a:r>
            <a:r>
              <a:rPr lang="pt-BR" sz="900" kern="1200" baseline="0" smtClean="0">
                <a:solidFill>
                  <a:schemeClr val="tx1"/>
                </a:solidFill>
                <a:effectLst/>
                <a:latin typeface="Arial" charset="0"/>
                <a:ea typeface="ＭＳ Ｐゴシック" charset="0"/>
                <a:cs typeface="ＭＳ Ｐゴシック" charset="0"/>
              </a:rPr>
              <a:t> 5GB (</a:t>
            </a:r>
            <a:r>
              <a:rPr lang="pt-BR" sz="900" kern="1200" baseline="0" err="1" smtClean="0">
                <a:solidFill>
                  <a:schemeClr val="tx1"/>
                </a:solidFill>
                <a:effectLst/>
                <a:latin typeface="Arial" charset="0"/>
                <a:ea typeface="ＭＳ Ｐゴシック" charset="0"/>
                <a:cs typeface="ＭＳ Ｐゴシック" charset="0"/>
              </a:rPr>
              <a:t>Free</a:t>
            </a:r>
            <a:r>
              <a:rPr lang="pt-BR" sz="900" kern="1200" baseline="0" smtClean="0">
                <a:solidFill>
                  <a:schemeClr val="tx1"/>
                </a:solidFill>
                <a:effectLst/>
                <a:latin typeface="Arial" charset="0"/>
                <a:ea typeface="ＭＳ Ｐゴシック" charset="0"/>
                <a:cs typeface="ＭＳ Ｐゴシック" charset="0"/>
              </a:rPr>
              <a:t>) </a:t>
            </a:r>
            <a:r>
              <a:rPr lang="pt-BR" sz="900" kern="1200" smtClean="0">
                <a:solidFill>
                  <a:schemeClr val="tx1"/>
                </a:solidFill>
                <a:effectLst/>
                <a:latin typeface="Arial" charset="0"/>
                <a:ea typeface="ＭＳ Ｐゴシック" charset="0"/>
                <a:cs typeface="ＭＳ Ｐゴシック" charset="0"/>
              </a:rPr>
              <a:t>$0.0295 USD/GB (</a:t>
            </a:r>
            <a:r>
              <a:rPr lang="pt-BR" sz="900" kern="1200" err="1" smtClean="0">
                <a:solidFill>
                  <a:schemeClr val="tx1"/>
                </a:solidFill>
                <a:effectLst/>
                <a:latin typeface="Arial" charset="0"/>
                <a:ea typeface="ＭＳ Ｐゴシック" charset="0"/>
                <a:cs typeface="ＭＳ Ｐゴシック" charset="0"/>
              </a:rPr>
              <a:t>rule-set</a:t>
            </a:r>
            <a:r>
              <a:rPr lang="pt-BR" sz="900" kern="1200" smtClean="0">
                <a:solidFill>
                  <a:schemeClr val="tx1"/>
                </a:solidFill>
                <a:effectLst/>
                <a:latin typeface="Arial" charset="0"/>
                <a:ea typeface="ＭＳ Ｐゴシック" charset="0"/>
                <a:cs typeface="ＭＳ Ｐゴシック" charset="0"/>
              </a:rPr>
              <a:t>)</a:t>
            </a:r>
            <a:endParaRPr lang="en-US" sz="900" kern="1200" baseline="0" smtClean="0">
              <a:solidFill>
                <a:schemeClr val="tx1"/>
              </a:solidFill>
              <a:effectLst/>
              <a:latin typeface="Arial" charset="0"/>
              <a:ea typeface="ＭＳ Ｐゴシック" charset="0"/>
              <a:cs typeface="ＭＳ Ｐゴシック" charset="0"/>
            </a:endParaRPr>
          </a:p>
          <a:p>
            <a:r>
              <a:rPr lang="en-US" sz="900" kern="1200" baseline="0" smtClean="0">
                <a:solidFill>
                  <a:schemeClr val="tx1"/>
                </a:solidFill>
                <a:effectLst/>
                <a:latin typeface="Arial" charset="0"/>
                <a:ea typeface="ＭＳ Ｐゴシック" charset="0"/>
                <a:cs typeface="ＭＳ Ｐゴシック" charset="0"/>
              </a:rPr>
              <a:t>Cognos Analytics: </a:t>
            </a:r>
          </a:p>
          <a:p>
            <a:r>
              <a:rPr lang="en-US" sz="900" kern="1200" err="1" smtClean="0">
                <a:solidFill>
                  <a:schemeClr val="tx1"/>
                </a:solidFill>
                <a:effectLst/>
                <a:latin typeface="Arial" charset="0"/>
                <a:ea typeface="ＭＳ Ｐゴシック" charset="0"/>
                <a:cs typeface="ＭＳ Ｐゴシック" charset="0"/>
              </a:rPr>
              <a:t>DataStage</a:t>
            </a:r>
            <a:r>
              <a:rPr lang="en-US" sz="900" kern="1200" smtClean="0">
                <a:solidFill>
                  <a:schemeClr val="tx1"/>
                </a:solidFill>
                <a:effectLst/>
                <a:latin typeface="Arial" charset="0"/>
                <a:ea typeface="ＭＳ Ｐゴシック" charset="0"/>
                <a:cs typeface="ＭＳ Ｐゴシック" charset="0"/>
              </a:rPr>
              <a:t> size:</a:t>
            </a:r>
          </a:p>
          <a:p>
            <a:r>
              <a:rPr lang="en-US" sz="900" kern="1200" smtClean="0">
                <a:solidFill>
                  <a:schemeClr val="tx1"/>
                </a:solidFill>
                <a:effectLst/>
                <a:latin typeface="Arial" charset="0"/>
                <a:ea typeface="ＭＳ Ｐゴシック" charset="0"/>
                <a:cs typeface="ＭＳ Ｐゴシック" charset="0"/>
              </a:rPr>
              <a:t>Daily; 2/3MB per business/day; top at 600 business when all business are added on (1-2 years) = 2 GB/day = Metric data</a:t>
            </a:r>
          </a:p>
          <a:p>
            <a:r>
              <a:rPr lang="en-US" sz="900" kern="1200" smtClean="0">
                <a:solidFill>
                  <a:schemeClr val="tx1"/>
                </a:solidFill>
                <a:effectLst/>
                <a:latin typeface="Arial" charset="0"/>
                <a:ea typeface="ＭＳ Ｐゴシック" charset="0"/>
                <a:cs typeface="ＭＳ Ｐゴシック" charset="0"/>
              </a:rPr>
              <a:t>Enterprise data: Static info</a:t>
            </a:r>
          </a:p>
          <a:p>
            <a:r>
              <a:rPr lang="en-US" sz="900" kern="1200" smtClean="0">
                <a:solidFill>
                  <a:schemeClr val="tx1"/>
                </a:solidFill>
                <a:effectLst/>
                <a:latin typeface="Arial" charset="0"/>
                <a:ea typeface="ＭＳ Ｐゴシック" charset="0"/>
                <a:cs typeface="ＭＳ Ｐゴシック" charset="0"/>
              </a:rPr>
              <a:t>Raw storage: 1TB </a:t>
            </a:r>
          </a:p>
          <a:p>
            <a:r>
              <a:rPr lang="en-US" sz="900" kern="1200" smtClean="0">
                <a:solidFill>
                  <a:schemeClr val="tx1"/>
                </a:solidFill>
                <a:effectLst/>
                <a:latin typeface="Arial" charset="0"/>
                <a:ea typeface="ＭＳ Ｐゴシック" charset="0"/>
                <a:cs typeface="ＭＳ Ｐゴシック" charset="0"/>
              </a:rPr>
              <a:t/>
            </a:r>
            <a:br>
              <a:rPr lang="en-US" sz="900" kern="1200" smtClean="0">
                <a:solidFill>
                  <a:schemeClr val="tx1"/>
                </a:solidFill>
                <a:effectLst/>
                <a:latin typeface="Arial" charset="0"/>
                <a:ea typeface="ＭＳ Ｐゴシック" charset="0"/>
                <a:cs typeface="ＭＳ Ｐゴシック" charset="0"/>
              </a:rPr>
            </a:br>
            <a:r>
              <a:rPr lang="en-US" sz="900" kern="1200" smtClean="0">
                <a:solidFill>
                  <a:schemeClr val="tx1"/>
                </a:solidFill>
                <a:effectLst/>
                <a:latin typeface="Arial" charset="0"/>
                <a:ea typeface="ＭＳ Ｐゴシック" charset="0"/>
                <a:cs typeface="ＭＳ Ｐゴシック" charset="0"/>
              </a:rPr>
              <a:t>Cloud Storage</a:t>
            </a:r>
            <a:r>
              <a:rPr lang="en-US" sz="900" kern="1200" baseline="0" smtClean="0">
                <a:solidFill>
                  <a:schemeClr val="tx1"/>
                </a:solidFill>
                <a:effectLst/>
                <a:latin typeface="Arial" charset="0"/>
                <a:ea typeface="ＭＳ Ｐゴシック" charset="0"/>
                <a:cs typeface="ＭＳ Ｐゴシック" charset="0"/>
              </a:rPr>
              <a:t> size: </a:t>
            </a:r>
            <a:r>
              <a:rPr lang="en-US" sz="900" kern="1200" smtClean="0">
                <a:solidFill>
                  <a:schemeClr val="tx1"/>
                </a:solidFill>
                <a:effectLst/>
                <a:latin typeface="Arial" charset="0"/>
                <a:ea typeface="ＭＳ Ｐゴシック" charset="0"/>
                <a:cs typeface="ＭＳ Ｐゴシック" charset="0"/>
              </a:rPr>
              <a:t>Less than 2GB</a:t>
            </a:r>
          </a:p>
          <a:p>
            <a:r>
              <a:rPr lang="en-US" sz="900" kern="1200" smtClean="0">
                <a:solidFill>
                  <a:schemeClr val="tx1"/>
                </a:solidFill>
                <a:effectLst/>
                <a:latin typeface="Arial" charset="0"/>
                <a:ea typeface="ＭＳ Ｐゴシック" charset="0"/>
                <a:cs typeface="ＭＳ Ｐゴシック" charset="0"/>
              </a:rPr>
              <a:t>PDF: small MB files for each state</a:t>
            </a:r>
          </a:p>
          <a:p>
            <a:r>
              <a:rPr lang="en-US" sz="900" kern="1200" smtClean="0">
                <a:solidFill>
                  <a:schemeClr val="tx1"/>
                </a:solidFill>
                <a:effectLst/>
                <a:latin typeface="Arial" charset="0"/>
                <a:ea typeface="ＭＳ Ｐゴシック" charset="0"/>
                <a:cs typeface="ＭＳ Ｐゴシック" charset="0"/>
              </a:rPr>
              <a:t>Watson Compare and Comply: Rule set Output: </a:t>
            </a:r>
          </a:p>
          <a:p>
            <a:endParaRPr lang="en-US" sz="900" kern="1200" smtClean="0">
              <a:solidFill>
                <a:schemeClr val="tx1"/>
              </a:solidFill>
              <a:effectLst/>
              <a:latin typeface="Arial" charset="0"/>
              <a:ea typeface="ＭＳ Ｐゴシック" charset="0"/>
              <a:cs typeface="ＭＳ Ｐゴシック" charset="0"/>
            </a:endParaRPr>
          </a:p>
          <a:p>
            <a:r>
              <a:rPr lang="en-US" sz="900" kern="1200" smtClean="0">
                <a:solidFill>
                  <a:schemeClr val="tx1"/>
                </a:solidFill>
                <a:effectLst/>
                <a:latin typeface="Arial" charset="0"/>
                <a:ea typeface="ＭＳ Ｐゴシック" charset="0"/>
                <a:cs typeface="ＭＳ Ｐゴシック" charset="0"/>
              </a:rPr>
              <a:t>Notes:</a:t>
            </a:r>
          </a:p>
          <a:p>
            <a:pPr marL="171450" indent="-171450">
              <a:buFontTx/>
              <a:buChar char="-"/>
            </a:pPr>
            <a:r>
              <a:rPr lang="en-US" sz="900" kern="1200" smtClean="0">
                <a:solidFill>
                  <a:schemeClr val="tx1"/>
                </a:solidFill>
                <a:effectLst/>
                <a:latin typeface="Arial" charset="0"/>
                <a:ea typeface="ＭＳ Ｐゴシック" charset="0"/>
                <a:cs typeface="ＭＳ Ｐゴシック" charset="0"/>
              </a:rPr>
              <a:t>Encryption needs to handled by Client </a:t>
            </a:r>
            <a:r>
              <a:rPr lang="en-US" sz="900" kern="1200" baseline="0" smtClean="0">
                <a:solidFill>
                  <a:schemeClr val="tx1"/>
                </a:solidFill>
                <a:effectLst/>
                <a:latin typeface="Arial" charset="0"/>
                <a:ea typeface="ＭＳ Ｐゴシック" charset="0"/>
                <a:cs typeface="ＭＳ Ｐゴシック" charset="0"/>
              </a:rPr>
              <a:t>between </a:t>
            </a:r>
            <a:r>
              <a:rPr lang="en-US" sz="900" kern="1200" smtClean="0">
                <a:solidFill>
                  <a:schemeClr val="tx1"/>
                </a:solidFill>
                <a:effectLst/>
                <a:latin typeface="Arial" charset="0"/>
                <a:ea typeface="ＭＳ Ｐゴシック" charset="0"/>
                <a:cs typeface="ＭＳ Ｐゴシック" charset="0"/>
              </a:rPr>
              <a:t>Client</a:t>
            </a:r>
            <a:r>
              <a:rPr lang="en-US" sz="900" kern="1200" baseline="0" smtClean="0">
                <a:solidFill>
                  <a:schemeClr val="tx1"/>
                </a:solidFill>
                <a:effectLst/>
                <a:latin typeface="Arial" charset="0"/>
                <a:ea typeface="ＭＳ Ｐゴシック" charset="0"/>
                <a:cs typeface="ＭＳ Ｐゴシック" charset="0"/>
              </a:rPr>
              <a:t> App and Watson API</a:t>
            </a:r>
          </a:p>
          <a:p>
            <a:pPr marL="171450" indent="-171450">
              <a:buFontTx/>
              <a:buChar char="-"/>
            </a:pPr>
            <a:r>
              <a:rPr lang="en-US" sz="900" kern="1200" smtClean="0">
                <a:solidFill>
                  <a:schemeClr val="tx1"/>
                </a:solidFill>
                <a:effectLst/>
                <a:latin typeface="Arial" charset="0"/>
                <a:ea typeface="ＭＳ Ｐゴシック" charset="0"/>
                <a:cs typeface="ＭＳ Ｐゴシック" charset="0"/>
              </a:rPr>
              <a:t>Client would need 3</a:t>
            </a:r>
            <a:r>
              <a:rPr lang="en-US" sz="900" kern="1200" baseline="30000" smtClean="0">
                <a:solidFill>
                  <a:schemeClr val="tx1"/>
                </a:solidFill>
                <a:effectLst/>
                <a:latin typeface="Arial" charset="0"/>
                <a:ea typeface="ＭＳ Ｐゴシック" charset="0"/>
                <a:cs typeface="ＭＳ Ｐゴシック" charset="0"/>
              </a:rPr>
              <a:t>rd</a:t>
            </a:r>
            <a:r>
              <a:rPr lang="en-US" sz="900" kern="1200" baseline="0" smtClean="0">
                <a:solidFill>
                  <a:schemeClr val="tx1"/>
                </a:solidFill>
                <a:effectLst/>
                <a:latin typeface="Arial" charset="0"/>
                <a:ea typeface="ＭＳ Ｐゴシック" charset="0"/>
                <a:cs typeface="ＭＳ Ｐゴシック" charset="0"/>
              </a:rPr>
              <a:t>-party </a:t>
            </a:r>
            <a:r>
              <a:rPr lang="en-US" sz="900" kern="1200" smtClean="0">
                <a:solidFill>
                  <a:schemeClr val="tx1"/>
                </a:solidFill>
                <a:effectLst/>
                <a:latin typeface="Arial" charset="0"/>
                <a:ea typeface="ＭＳ Ｐゴシック" charset="0"/>
                <a:cs typeface="ＭＳ Ｐゴシック" charset="0"/>
              </a:rPr>
              <a:t>software to</a:t>
            </a:r>
            <a:r>
              <a:rPr lang="en-US" sz="900" kern="1200" baseline="0" smtClean="0">
                <a:solidFill>
                  <a:schemeClr val="tx1"/>
                </a:solidFill>
                <a:effectLst/>
                <a:latin typeface="Arial" charset="0"/>
                <a:ea typeface="ＭＳ Ｐゴシック" charset="0"/>
                <a:cs typeface="ＭＳ Ｐゴシック" charset="0"/>
              </a:rPr>
              <a:t> extract the models from R studio and run against dashDB?</a:t>
            </a:r>
          </a:p>
          <a:p>
            <a:pPr marL="171450" indent="-171450">
              <a:buFontTx/>
              <a:buChar char="-"/>
            </a:pPr>
            <a:endParaRPr lang="en-US" sz="900" kern="1200" baseline="0" smtClean="0">
              <a:solidFill>
                <a:schemeClr val="tx1"/>
              </a:solidFill>
              <a:effectLst/>
              <a:latin typeface="Arial" charset="0"/>
              <a:ea typeface="ＭＳ Ｐゴシック" charset="0"/>
              <a:cs typeface="ＭＳ Ｐゴシック" charset="0"/>
            </a:endParaRPr>
          </a:p>
        </p:txBody>
      </p:sp>
      <p:sp>
        <p:nvSpPr>
          <p:cNvPr id="30723" name="Footer Placeholder 3"/>
          <p:cNvSpPr>
            <a:spLocks noGrp="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0724" name="Slide Number Placeholder 4"/>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D9FB51-3F48-4988-A17D-01164E46707C}" type="slidenum">
              <a:rPr lang="en-US" altLang="en-US"/>
              <a:pPr/>
              <a:t>26</a:t>
            </a:fld>
            <a:endParaRPr lang="en-US" altLang="en-US"/>
          </a:p>
        </p:txBody>
      </p:sp>
    </p:spTree>
    <p:extLst>
      <p:ext uri="{BB962C8B-B14F-4D97-AF65-F5344CB8AC3E}">
        <p14:creationId xmlns:p14="http://schemas.microsoft.com/office/powerpoint/2010/main" val="1149249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Slide 8 This is probably the information that was the hardest to get during the brief Discovery Workshop, but they can often break a deal if the</a:t>
            </a:r>
            <a:r>
              <a:rPr lang="en-US" altLang="en-US" baseline="0" smtClean="0">
                <a:latin typeface="Arial" panose="020B0604020202020204" pitchFamily="34" charset="0"/>
                <a:ea typeface="ＭＳ Ｐゴシック" panose="020B0600070205080204" pitchFamily="34" charset="-128"/>
              </a:rPr>
              <a:t> expectations are not clearly understood. The rows on this slide represent the main categories of non functional requirements. </a:t>
            </a:r>
            <a:endParaRPr lang="en-US" altLang="en-US">
              <a:latin typeface="Arial" panose="020B0604020202020204" pitchFamily="34" charset="0"/>
              <a:ea typeface="ＭＳ Ｐゴシック" panose="020B0600070205080204" pitchFamily="34" charset="-128"/>
            </a:endParaRPr>
          </a:p>
        </p:txBody>
      </p:sp>
      <p:sp>
        <p:nvSpPr>
          <p:cNvPr id="32771"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2772"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10C6D9E-2316-4017-A37B-F4E508BD4B26}" type="slidenum">
              <a:rPr lang="en-US" altLang="en-US"/>
              <a:pPr/>
              <a:t>27</a:t>
            </a:fld>
            <a:endParaRPr lang="en-US" altLang="en-US"/>
          </a:p>
        </p:txBody>
      </p:sp>
    </p:spTree>
    <p:extLst>
      <p:ext uri="{BB962C8B-B14F-4D97-AF65-F5344CB8AC3E}">
        <p14:creationId xmlns:p14="http://schemas.microsoft.com/office/powerpoint/2010/main" val="1407077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aseline="0" smtClean="0">
                <a:latin typeface="Arial" panose="020B0604020202020204" pitchFamily="34" charset="0"/>
                <a:ea typeface="ＭＳ Ｐゴシック" panose="020B0600070205080204" pitchFamily="34" charset="-128"/>
              </a:rPr>
              <a:t>This one is pretty good. They weren’t able to get full definition for everything and they indicated that. Notice that you don’t have to fill out massive amounts of detail information, just as much as you have. If you haven’t been able to define these </a:t>
            </a:r>
            <a:r>
              <a:rPr lang="mr-IN" altLang="en-US" baseline="0" smtClean="0">
                <a:latin typeface="Arial" panose="020B0604020202020204" pitchFamily="34" charset="0"/>
                <a:ea typeface="ＭＳ Ｐゴシック" panose="020B0600070205080204" pitchFamily="34" charset="-128"/>
              </a:rPr>
              <a:t>…</a:t>
            </a:r>
            <a:r>
              <a:rPr lang="en-US" altLang="en-US" baseline="0" smtClean="0">
                <a:latin typeface="Arial" panose="020B0604020202020204" pitchFamily="34" charset="0"/>
                <a:ea typeface="ＭＳ Ｐゴシック" panose="020B0600070205080204" pitchFamily="34" charset="-128"/>
              </a:rPr>
              <a:t> indicate that </a:t>
            </a:r>
            <a:r>
              <a:rPr lang="mr-IN" altLang="en-US" baseline="0" smtClean="0">
                <a:latin typeface="Arial" panose="020B0604020202020204" pitchFamily="34" charset="0"/>
                <a:ea typeface="ＭＳ Ｐゴシック" panose="020B0600070205080204" pitchFamily="34" charset="-128"/>
              </a:rPr>
              <a:t>…</a:t>
            </a:r>
            <a:r>
              <a:rPr lang="en-US" altLang="en-US" baseline="0" smtClean="0">
                <a:latin typeface="Arial" panose="020B0604020202020204" pitchFamily="34" charset="0"/>
                <a:ea typeface="ＭＳ Ｐゴシック" panose="020B0600070205080204" pitchFamily="34" charset="-128"/>
              </a:rPr>
              <a:t> don’t just leave in the blank slide. </a:t>
            </a:r>
            <a:endParaRPr lang="en-US" altLang="en-US">
              <a:latin typeface="Arial" panose="020B0604020202020204" pitchFamily="34" charset="0"/>
              <a:ea typeface="ＭＳ Ｐゴシック" panose="020B0600070205080204" pitchFamily="34" charset="-128"/>
            </a:endParaRPr>
          </a:p>
        </p:txBody>
      </p:sp>
      <p:sp>
        <p:nvSpPr>
          <p:cNvPr id="32771"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2772"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10C6D9E-2316-4017-A37B-F4E508BD4B26}" type="slidenum">
              <a:rPr lang="en-US" altLang="en-US"/>
              <a:pPr/>
              <a:t>28</a:t>
            </a:fld>
            <a:endParaRPr lang="en-US" altLang="en-US"/>
          </a:p>
        </p:txBody>
      </p:sp>
    </p:spTree>
    <p:extLst>
      <p:ext uri="{BB962C8B-B14F-4D97-AF65-F5344CB8AC3E}">
        <p14:creationId xmlns:p14="http://schemas.microsoft.com/office/powerpoint/2010/main" val="1234884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Slide 9 </a:t>
            </a:r>
            <a:r>
              <a:rPr lang="en-US" sz="900" b="0" strike="noStrike" spc="-1" baseline="0" smtClean="0">
                <a:solidFill>
                  <a:srgbClr val="000000"/>
                </a:solidFill>
                <a:uFill>
                  <a:solidFill>
                    <a:srgbClr val="FFFFFF"/>
                  </a:solidFill>
                </a:uFill>
                <a:latin typeface="Arial"/>
                <a:ea typeface="ＭＳ Ｐゴシック"/>
              </a:rPr>
              <a:t>Key things here are the need for products that may not have shown up yet on the other slides like the ICIAE (yep that’s a product offering with a </a:t>
            </a:r>
            <a:r>
              <a:rPr lang="en-US" sz="900" b="0" strike="noStrike" spc="-1" baseline="0" err="1" smtClean="0">
                <a:solidFill>
                  <a:srgbClr val="000000"/>
                </a:solidFill>
                <a:uFill>
                  <a:solidFill>
                    <a:srgbClr val="FFFFFF"/>
                  </a:solidFill>
                </a:uFill>
                <a:latin typeface="Arial"/>
                <a:ea typeface="ＭＳ Ｐゴシック"/>
              </a:rPr>
              <a:t>pid</a:t>
            </a:r>
            <a:r>
              <a:rPr lang="en-US" sz="900" b="0" strike="noStrike" spc="-1" baseline="0" smtClean="0">
                <a:solidFill>
                  <a:srgbClr val="000000"/>
                </a:solidFill>
                <a:uFill>
                  <a:solidFill>
                    <a:srgbClr val="FFFFFF"/>
                  </a:solidFill>
                </a:uFill>
                <a:latin typeface="Arial"/>
                <a:ea typeface="ＭＳ Ｐゴシック"/>
              </a:rPr>
              <a:t>). Imagine the high level architecture slide combined with the Target Network Connectivity slide (without all those pesky details) and sprinkle in </a:t>
            </a:r>
            <a:endParaRPr lang="en-US" altLang="en-US">
              <a:latin typeface="Arial" panose="020B0604020202020204" pitchFamily="34" charset="0"/>
              <a:ea typeface="ＭＳ Ｐゴシック" panose="020B0600070205080204" pitchFamily="34" charset="-128"/>
            </a:endParaRPr>
          </a:p>
        </p:txBody>
      </p:sp>
      <p:sp>
        <p:nvSpPr>
          <p:cNvPr id="34819"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4820"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02EE4D-C167-4CFE-9608-8F9A5E24D41E}" type="slidenum">
              <a:rPr lang="en-US" altLang="en-US"/>
              <a:pPr/>
              <a:t>29</a:t>
            </a:fld>
            <a:endParaRPr lang="en-US" altLang="en-US"/>
          </a:p>
        </p:txBody>
      </p:sp>
    </p:spTree>
    <p:extLst>
      <p:ext uri="{BB962C8B-B14F-4D97-AF65-F5344CB8AC3E}">
        <p14:creationId xmlns:p14="http://schemas.microsoft.com/office/powerpoint/2010/main" val="1127723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p:cNvSpPr>
          <p:nvPr>
            <p:ph type="body"/>
          </p:nvPr>
        </p:nvSpPr>
        <p:spPr>
          <a:xfrm>
            <a:off x="452520" y="3573360"/>
            <a:ext cx="6003720" cy="4884480"/>
          </a:xfrm>
          <a:prstGeom prst="rect">
            <a:avLst/>
          </a:prstGeom>
        </p:spPr>
        <p:txBody>
          <a:bodyPr/>
          <a:lstStyle/>
          <a:p>
            <a:r>
              <a:rPr lang="en-US" sz="2000" b="0" strike="noStrike" spc="-1" smtClean="0">
                <a:solidFill>
                  <a:srgbClr val="000000"/>
                </a:solidFill>
                <a:uFill>
                  <a:solidFill>
                    <a:srgbClr val="FFFFFF"/>
                  </a:solidFill>
                </a:uFill>
                <a:latin typeface="Arial"/>
                <a:ea typeface="ＭＳ Ｐゴシック"/>
              </a:rPr>
              <a:t>This is a good example.</a:t>
            </a:r>
            <a:r>
              <a:rPr lang="en-US" sz="2000" b="0" strike="noStrike" spc="-1" baseline="0" smtClean="0">
                <a:solidFill>
                  <a:srgbClr val="000000"/>
                </a:solidFill>
                <a:uFill>
                  <a:solidFill>
                    <a:srgbClr val="FFFFFF"/>
                  </a:solidFill>
                </a:uFill>
                <a:latin typeface="Arial"/>
                <a:ea typeface="ＭＳ Ｐゴシック"/>
              </a:rPr>
              <a:t> </a:t>
            </a:r>
            <a:endParaRPr lang="en-US" sz="2000" b="0" strike="noStrike" spc="-1">
              <a:solidFill>
                <a:srgbClr val="000000"/>
              </a:solidFill>
              <a:uFill>
                <a:solidFill>
                  <a:srgbClr val="FFFFFF"/>
                </a:solidFill>
              </a:uFill>
              <a:latin typeface="Arial"/>
            </a:endParaRPr>
          </a:p>
        </p:txBody>
      </p:sp>
      <p:sp>
        <p:nvSpPr>
          <p:cNvPr id="416"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2017 IBM Corporation</a:t>
            </a:r>
            <a:endParaRPr lang="en-US" sz="1400" b="0" strike="noStrike" spc="-1">
              <a:solidFill>
                <a:srgbClr val="000000"/>
              </a:solidFill>
              <a:uFill>
                <a:solidFill>
                  <a:srgbClr val="FFFFFF"/>
                </a:solidFill>
              </a:uFill>
              <a:latin typeface="Times New Roman"/>
            </a:endParaRPr>
          </a:p>
        </p:txBody>
      </p:sp>
      <p:sp>
        <p:nvSpPr>
          <p:cNvPr id="417" name="TextShape 3"/>
          <p:cNvSpPr txBox="1"/>
          <p:nvPr/>
        </p:nvSpPr>
        <p:spPr>
          <a:xfrm>
            <a:off x="3884760" y="8685360"/>
            <a:ext cx="2971440" cy="456840"/>
          </a:xfrm>
          <a:prstGeom prst="rect">
            <a:avLst/>
          </a:prstGeom>
          <a:noFill/>
          <a:ln>
            <a:noFill/>
          </a:ln>
        </p:spPr>
        <p:txBody>
          <a:bodyPr anchor="b"/>
          <a:lstStyle/>
          <a:p>
            <a:pPr algn="r">
              <a:lnSpc>
                <a:spcPct val="100000"/>
              </a:lnSpc>
            </a:pPr>
            <a:fld id="{01C42797-63E5-48FA-AFC8-EA315AED0D01}" type="slidenum">
              <a:rPr lang="en-US" sz="900" b="0" strike="noStrike" spc="-1">
                <a:solidFill>
                  <a:srgbClr val="000000"/>
                </a:solidFill>
                <a:uFill>
                  <a:solidFill>
                    <a:srgbClr val="FFFFFF"/>
                  </a:solidFill>
                </a:uFill>
                <a:latin typeface="Arial"/>
                <a:ea typeface="ＭＳ Ｐゴシック"/>
              </a:rPr>
              <a:t>30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8303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defRPr/>
            </a:pPr>
            <a:r>
              <a:rPr lang="en-US" sz="900" dirty="0" smtClean="0">
                <a:solidFill>
                  <a:schemeClr val="accent6">
                    <a:lumMod val="60000"/>
                    <a:lumOff val="40000"/>
                  </a:schemeClr>
                </a:solidFill>
                <a:ea typeface="Helvetica Neue Thin" charset="0"/>
                <a:cs typeface="Helvetica Neue Thin" charset="0"/>
              </a:rPr>
              <a:t>Develop an actionable use case and roadmap for a given business problem</a:t>
            </a:r>
          </a:p>
          <a:p>
            <a:pPr>
              <a:defRPr/>
            </a:pPr>
            <a:endParaRPr lang="en-US" sz="900" dirty="0" smtClean="0">
              <a:solidFill>
                <a:schemeClr val="accent6">
                  <a:lumMod val="60000"/>
                  <a:lumOff val="40000"/>
                </a:schemeClr>
              </a:solidFill>
              <a:ea typeface="Helvetica Neue Thin" charset="0"/>
              <a:cs typeface="Helvetica Neue Thin" charset="0"/>
            </a:endParaRPr>
          </a:p>
          <a:p>
            <a:pPr>
              <a:defRPr/>
            </a:pPr>
            <a:r>
              <a:rPr lang="en-US" sz="900" dirty="0" smtClean="0">
                <a:solidFill>
                  <a:schemeClr val="accent6">
                    <a:lumMod val="60000"/>
                    <a:lumOff val="40000"/>
                  </a:schemeClr>
                </a:solidFill>
                <a:ea typeface="Helvetica Neue Thin" charset="0"/>
                <a:cs typeface="Helvetica Neue Thin" charset="0"/>
              </a:rPr>
              <a:t>Capture client expectations, measures of value and success, and technical requirements</a:t>
            </a:r>
          </a:p>
          <a:p>
            <a:pPr>
              <a:defRPr/>
            </a:pPr>
            <a:endParaRPr lang="en-US" sz="900" dirty="0" smtClean="0">
              <a:solidFill>
                <a:schemeClr val="accent6">
                  <a:lumMod val="60000"/>
                  <a:lumOff val="40000"/>
                </a:schemeClr>
              </a:solidFill>
              <a:ea typeface="Helvetica Neue Thin" charset="0"/>
              <a:cs typeface="Helvetica Neue Thin" charset="0"/>
            </a:endParaRPr>
          </a:p>
          <a:p>
            <a:pPr>
              <a:defRPr/>
            </a:pPr>
            <a:r>
              <a:rPr lang="en-US" sz="900" dirty="0" smtClean="0">
                <a:solidFill>
                  <a:schemeClr val="accent6">
                    <a:lumMod val="60000"/>
                    <a:lumOff val="40000"/>
                  </a:schemeClr>
                </a:solidFill>
                <a:ea typeface="Helvetica Neue Thin" charset="0"/>
                <a:cs typeface="Helvetica Neue Thin" charset="0"/>
              </a:rPr>
              <a:t>Design the high-level architecture, identify gaps, and build plan to validate the solution</a:t>
            </a:r>
          </a:p>
          <a:p>
            <a:pPr>
              <a:defRPr/>
            </a:pPr>
            <a:endParaRPr lang="en-US" sz="900" dirty="0" smtClean="0">
              <a:solidFill>
                <a:schemeClr val="accent6">
                  <a:lumMod val="60000"/>
                  <a:lumOff val="40000"/>
                </a:schemeClr>
              </a:solidFill>
              <a:ea typeface="Helvetica Neue Thin" charset="0"/>
              <a:cs typeface="Helvetica Neue Thin" charset="0"/>
            </a:endParaRPr>
          </a:p>
          <a:p>
            <a:pPr>
              <a:defRPr/>
            </a:pPr>
            <a:r>
              <a:rPr lang="en-US" sz="900" b="1" dirty="0" smtClean="0">
                <a:solidFill>
                  <a:schemeClr val="accent5">
                    <a:lumMod val="40000"/>
                    <a:lumOff val="60000"/>
                  </a:schemeClr>
                </a:solidFill>
                <a:ea typeface="Helvetica Neue Thin" charset="0"/>
                <a:cs typeface="Helvetica Neue Thin" charset="0"/>
              </a:rPr>
              <a:t>Validate the Solution and Hypothesis</a:t>
            </a:r>
            <a:r>
              <a:rPr lang="en-US" sz="800" b="1" dirty="0" smtClean="0">
                <a:solidFill>
                  <a:schemeClr val="accent6">
                    <a:lumMod val="60000"/>
                    <a:lumOff val="40000"/>
                  </a:schemeClr>
                </a:solidFill>
                <a:ea typeface="Helvetica Neue Thin" charset="0"/>
                <a:cs typeface="Helvetica Neue Thin" charset="0"/>
              </a:rPr>
              <a:t/>
            </a:r>
            <a:br>
              <a:rPr lang="en-US" sz="800" b="1" dirty="0" smtClean="0">
                <a:solidFill>
                  <a:schemeClr val="accent6">
                    <a:lumMod val="60000"/>
                    <a:lumOff val="40000"/>
                  </a:schemeClr>
                </a:solidFill>
                <a:ea typeface="Helvetica Neue Thin" charset="0"/>
                <a:cs typeface="Helvetica Neue Thin" charset="0"/>
              </a:rPr>
            </a:br>
            <a:r>
              <a:rPr lang="en-US" sz="800" b="1" dirty="0" smtClean="0">
                <a:solidFill>
                  <a:schemeClr val="accent6">
                    <a:lumMod val="60000"/>
                    <a:lumOff val="40000"/>
                  </a:schemeClr>
                </a:solidFill>
                <a:ea typeface="Helvetica Neue Thin" charset="0"/>
                <a:cs typeface="Helvetica Neue Thin" charset="0"/>
              </a:rPr>
              <a:t> </a:t>
            </a:r>
          </a:p>
          <a:p>
            <a:pPr marL="171450" indent="-171450">
              <a:buFont typeface="Arial" charset="0"/>
              <a:buChar char="•"/>
              <a:defRPr/>
            </a:pPr>
            <a:r>
              <a:rPr lang="en-US" sz="900" dirty="0" smtClean="0">
                <a:solidFill>
                  <a:schemeClr val="accent6">
                    <a:lumMod val="60000"/>
                    <a:lumOff val="40000"/>
                  </a:schemeClr>
                </a:solidFill>
                <a:ea typeface="Helvetica Neue Thin" charset="0"/>
                <a:cs typeface="Helvetica Neue Thin" charset="0"/>
              </a:rPr>
              <a:t>Demonstrations, POTs, Hackathons (technical pre-sales)</a:t>
            </a:r>
          </a:p>
          <a:p>
            <a:pPr marL="171450" indent="-171450">
              <a:buFont typeface="Arial" charset="0"/>
              <a:buChar char="•"/>
              <a:defRPr/>
            </a:pPr>
            <a:r>
              <a:rPr lang="en-US" sz="900" dirty="0" smtClean="0">
                <a:solidFill>
                  <a:schemeClr val="accent6">
                    <a:lumMod val="60000"/>
                    <a:lumOff val="40000"/>
                  </a:schemeClr>
                </a:solidFill>
                <a:ea typeface="Helvetica Neue Thin" charset="0"/>
                <a:cs typeface="Helvetica Neue Thin" charset="0"/>
              </a:rPr>
              <a:t>MVPs, Garage, Stampede ($$ paid)</a:t>
            </a:r>
          </a:p>
          <a:p>
            <a:pPr marL="171450" indent="-171450">
              <a:buFont typeface="Arial" charset="0"/>
              <a:buChar char="•"/>
              <a:defRPr/>
            </a:pPr>
            <a:r>
              <a:rPr lang="en-US" sz="900" dirty="0" smtClean="0">
                <a:solidFill>
                  <a:schemeClr val="accent6">
                    <a:lumMod val="60000"/>
                    <a:lumOff val="40000"/>
                  </a:schemeClr>
                </a:solidFill>
                <a:ea typeface="Helvetica Neue Thin" charset="0"/>
                <a:cs typeface="Helvetica Neue Thin" charset="0"/>
              </a:rPr>
              <a:t>Data Design engagements </a:t>
            </a:r>
            <a:br>
              <a:rPr lang="en-US" sz="900" dirty="0" smtClean="0">
                <a:solidFill>
                  <a:schemeClr val="accent6">
                    <a:lumMod val="60000"/>
                    <a:lumOff val="40000"/>
                  </a:schemeClr>
                </a:solidFill>
                <a:ea typeface="Helvetica Neue Thin" charset="0"/>
                <a:cs typeface="Helvetica Neue Thin" charset="0"/>
              </a:rPr>
            </a:br>
            <a:r>
              <a:rPr lang="en-US" sz="900" dirty="0" smtClean="0">
                <a:solidFill>
                  <a:schemeClr val="accent6">
                    <a:lumMod val="60000"/>
                    <a:lumOff val="40000"/>
                  </a:schemeClr>
                </a:solidFill>
                <a:ea typeface="Helvetica Neue Thin" charset="0"/>
                <a:cs typeface="Helvetica Neue Thin" charset="0"/>
              </a:rPr>
              <a:t>($$ paid or invest)</a:t>
            </a:r>
          </a:p>
          <a:p>
            <a:pPr>
              <a:defRPr/>
            </a:pPr>
            <a:endParaRPr lang="en-US" sz="800" dirty="0" smtClean="0">
              <a:solidFill>
                <a:schemeClr val="accent6">
                  <a:lumMod val="60000"/>
                  <a:lumOff val="40000"/>
                </a:schemeClr>
              </a:solidFill>
              <a:ea typeface="Helvetica Neue Thin" charset="0"/>
              <a:cs typeface="Helvetica Neue Thin" charset="0"/>
            </a:endParaRPr>
          </a:p>
          <a:p>
            <a:pPr>
              <a:defRPr/>
            </a:pPr>
            <a:r>
              <a:rPr lang="en-US" sz="900" b="1" dirty="0" smtClean="0">
                <a:solidFill>
                  <a:schemeClr val="accent5">
                    <a:lumMod val="40000"/>
                    <a:lumOff val="60000"/>
                  </a:schemeClr>
                </a:solidFill>
                <a:ea typeface="Helvetica Neue Thin" charset="0"/>
                <a:cs typeface="Helvetica Neue Thin" charset="0"/>
              </a:rPr>
              <a:t>Present a Proposal to win the business</a:t>
            </a:r>
          </a:p>
          <a:p>
            <a:pPr>
              <a:defRPr/>
            </a:pPr>
            <a:endParaRPr lang="en-US" sz="900" b="1" dirty="0" smtClean="0">
              <a:solidFill>
                <a:schemeClr val="accent5">
                  <a:lumMod val="40000"/>
                  <a:lumOff val="60000"/>
                </a:schemeClr>
              </a:solidFill>
              <a:ea typeface="Helvetica Neue Thin" charset="0"/>
              <a:cs typeface="Helvetica Neue Thin" charset="0"/>
            </a:endParaRPr>
          </a:p>
          <a:p>
            <a:pPr>
              <a:defRPr/>
            </a:pPr>
            <a:r>
              <a:rPr lang="en-US" sz="900" dirty="0" smtClean="0">
                <a:solidFill>
                  <a:schemeClr val="accent6">
                    <a:lumMod val="60000"/>
                    <a:lumOff val="40000"/>
                  </a:schemeClr>
                </a:solidFill>
                <a:ea typeface="Helvetica Neue Thin" charset="0"/>
                <a:cs typeface="Helvetica Neue Thin" charset="0"/>
              </a:rPr>
              <a:t>Validate the solution and hypothesis through </a:t>
            </a:r>
          </a:p>
          <a:p>
            <a:pPr marL="171450" indent="-171450">
              <a:buFont typeface="Arial" charset="0"/>
              <a:buChar char="•"/>
              <a:defRPr/>
            </a:pPr>
            <a:r>
              <a:rPr lang="en-US" sz="900" dirty="0" smtClean="0">
                <a:solidFill>
                  <a:schemeClr val="accent6">
                    <a:lumMod val="60000"/>
                    <a:lumOff val="40000"/>
                  </a:schemeClr>
                </a:solidFill>
                <a:ea typeface="Helvetica Neue Thin" charset="0"/>
                <a:cs typeface="Helvetica Neue Thin" charset="0"/>
              </a:rPr>
              <a:t>Demonstrations, Cloud Concierge, POTs, Hackathons (pre-sales)</a:t>
            </a:r>
          </a:p>
          <a:p>
            <a:pPr marL="171450" indent="-171450">
              <a:buFont typeface="Arial" charset="0"/>
              <a:buChar char="•"/>
              <a:defRPr/>
            </a:pPr>
            <a:endParaRPr lang="en-US" sz="900" dirty="0" smtClean="0">
              <a:solidFill>
                <a:schemeClr val="accent6">
                  <a:lumMod val="60000"/>
                  <a:lumOff val="40000"/>
                </a:schemeClr>
              </a:solidFill>
              <a:ea typeface="Helvetica Neue Thin" charset="0"/>
              <a:cs typeface="Helvetica Neue Thin" charset="0"/>
            </a:endParaRPr>
          </a:p>
          <a:p>
            <a:pPr marL="171450" indent="-171450">
              <a:buFont typeface="Arial" charset="0"/>
              <a:buChar char="•"/>
              <a:defRPr/>
            </a:pPr>
            <a:r>
              <a:rPr lang="en-US" sz="900" dirty="0" smtClean="0">
                <a:solidFill>
                  <a:schemeClr val="accent6">
                    <a:lumMod val="60000"/>
                    <a:lumOff val="40000"/>
                  </a:schemeClr>
                </a:solidFill>
                <a:ea typeface="Helvetica Neue Thin" charset="0"/>
                <a:cs typeface="Helvetica Neue Thin" charset="0"/>
              </a:rPr>
              <a:t>Design Thinking, Garage, MVPs, </a:t>
            </a:r>
            <a:br>
              <a:rPr lang="en-US" sz="900" dirty="0" smtClean="0">
                <a:solidFill>
                  <a:schemeClr val="accent6">
                    <a:lumMod val="60000"/>
                    <a:lumOff val="40000"/>
                  </a:schemeClr>
                </a:solidFill>
                <a:ea typeface="Helvetica Neue Thin" charset="0"/>
                <a:cs typeface="Helvetica Neue Thin" charset="0"/>
              </a:rPr>
            </a:br>
            <a:r>
              <a:rPr lang="en-US" sz="900" dirty="0" smtClean="0">
                <a:solidFill>
                  <a:schemeClr val="accent6">
                    <a:lumMod val="60000"/>
                    <a:lumOff val="40000"/>
                  </a:schemeClr>
                </a:solidFill>
                <a:ea typeface="Helvetica Neue Thin" charset="0"/>
                <a:cs typeface="Helvetica Neue Thin" charset="0"/>
              </a:rPr>
              <a:t>Expert Services, Strategic Design Engagements, Partners ($$ paid)</a:t>
            </a:r>
          </a:p>
          <a:p>
            <a:pPr>
              <a:defRPr/>
            </a:pPr>
            <a:endParaRPr lang="en-US" sz="900" dirty="0" smtClean="0">
              <a:solidFill>
                <a:schemeClr val="accent6">
                  <a:lumMod val="60000"/>
                  <a:lumOff val="40000"/>
                </a:schemeClr>
              </a:solidFill>
              <a:ea typeface="Helvetica Neue Thin" charset="0"/>
              <a:cs typeface="Helvetica Neue Thin" charset="0"/>
            </a:endParaRPr>
          </a:p>
          <a:p>
            <a:pPr>
              <a:defRPr/>
            </a:pPr>
            <a:r>
              <a:rPr lang="en-US" sz="900" dirty="0" smtClean="0">
                <a:solidFill>
                  <a:schemeClr val="accent6">
                    <a:lumMod val="60000"/>
                    <a:lumOff val="40000"/>
                  </a:schemeClr>
                </a:solidFill>
                <a:ea typeface="Helvetica Neue Thin" charset="0"/>
                <a:cs typeface="Helvetica Neue Thin" charset="0"/>
              </a:rPr>
              <a:t>Identify Business Value to Drive Incremental Return</a:t>
            </a:r>
          </a:p>
          <a:p>
            <a:pPr>
              <a:defRPr/>
            </a:pPr>
            <a:endParaRPr lang="en-US" sz="900" dirty="0" smtClean="0">
              <a:solidFill>
                <a:schemeClr val="accent6">
                  <a:lumMod val="60000"/>
                  <a:lumOff val="40000"/>
                </a:schemeClr>
              </a:solidFill>
              <a:ea typeface="Helvetica Neue Thin" charset="0"/>
              <a:cs typeface="Helvetica Neue Thin" charset="0"/>
            </a:endParaRPr>
          </a:p>
          <a:p>
            <a:pPr>
              <a:defRPr/>
            </a:pPr>
            <a:r>
              <a:rPr lang="en-US" sz="900" dirty="0" smtClean="0">
                <a:solidFill>
                  <a:schemeClr val="accent6">
                    <a:lumMod val="60000"/>
                    <a:lumOff val="40000"/>
                  </a:schemeClr>
                </a:solidFill>
                <a:ea typeface="Helvetica Neue Thin" charset="0"/>
                <a:cs typeface="Helvetica Neue Thin" charset="0"/>
              </a:rPr>
              <a:t>Refine and update the design, future-state architecture, and roadmap</a:t>
            </a:r>
          </a:p>
          <a:p>
            <a:pPr>
              <a:defRPr/>
            </a:pPr>
            <a:endParaRPr lang="en-US" sz="900" dirty="0" smtClean="0">
              <a:solidFill>
                <a:schemeClr val="accent6">
                  <a:lumMod val="60000"/>
                  <a:lumOff val="40000"/>
                </a:schemeClr>
              </a:solidFill>
              <a:ea typeface="Helvetica Neue Thin" charset="0"/>
              <a:cs typeface="Helvetica Neue Thin" charset="0"/>
            </a:endParaRPr>
          </a:p>
          <a:p>
            <a:pPr>
              <a:defRPr/>
            </a:pPr>
            <a:r>
              <a:rPr lang="en-US" sz="900" dirty="0" smtClean="0">
                <a:solidFill>
                  <a:schemeClr val="accent6">
                    <a:lumMod val="60000"/>
                    <a:lumOff val="40000"/>
                  </a:schemeClr>
                </a:solidFill>
                <a:ea typeface="Helvetica Neue Thin" charset="0"/>
                <a:cs typeface="Helvetica Neue Thin" charset="0"/>
              </a:rPr>
              <a:t>Present a proposal to win the business</a:t>
            </a:r>
          </a:p>
          <a:p>
            <a:pPr>
              <a:defRPr/>
            </a:pPr>
            <a:endParaRPr lang="en-US" sz="900" b="1" dirty="0" smtClean="0">
              <a:solidFill>
                <a:schemeClr val="accent5">
                  <a:lumMod val="40000"/>
                  <a:lumOff val="60000"/>
                </a:schemeClr>
              </a:solidFill>
              <a:ea typeface="Helvetica Neue Thin" charset="0"/>
              <a:cs typeface="Helvetica Neue Thin" charset="0"/>
            </a:endParaRPr>
          </a:p>
          <a:p>
            <a:endParaRPr lang="en-US" dirty="0" smtClean="0"/>
          </a:p>
          <a:p>
            <a:pPr>
              <a:defRPr/>
            </a:pPr>
            <a:endParaRPr lang="en-US" sz="900" dirty="0" smtClean="0">
              <a:solidFill>
                <a:schemeClr val="accent6">
                  <a:lumMod val="60000"/>
                  <a:lumOff val="40000"/>
                </a:schemeClr>
              </a:solidFill>
              <a:ea typeface="Helvetica Neue Thin" charset="0"/>
              <a:cs typeface="Helvetica Neue Thin" charset="0"/>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8D02FFD-07D4-5C4F-BD77-921008177348}" type="slidenum">
              <a:rPr lang="en-US" smtClean="0"/>
              <a:t>4</a:t>
            </a:fld>
            <a:endParaRPr lang="en-US"/>
          </a:p>
        </p:txBody>
      </p:sp>
    </p:spTree>
    <p:extLst>
      <p:ext uri="{BB962C8B-B14F-4D97-AF65-F5344CB8AC3E}">
        <p14:creationId xmlns:p14="http://schemas.microsoft.com/office/powerpoint/2010/main" val="2047199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Another good example. Notice that these are also pretty simple diagrams</a:t>
            </a:r>
            <a:endParaRPr lang="en-US" altLang="en-US">
              <a:latin typeface="Arial" panose="020B0604020202020204" pitchFamily="34" charset="0"/>
              <a:ea typeface="ＭＳ Ｐゴシック" panose="020B0600070205080204" pitchFamily="34" charset="-128"/>
            </a:endParaRPr>
          </a:p>
        </p:txBody>
      </p:sp>
      <p:sp>
        <p:nvSpPr>
          <p:cNvPr id="34819"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4820"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02EE4D-C167-4CFE-9608-8F9A5E24D41E}" type="slidenum">
              <a:rPr lang="en-US" altLang="en-US"/>
              <a:pPr/>
              <a:t>31</a:t>
            </a:fld>
            <a:endParaRPr lang="en-US" altLang="en-US"/>
          </a:p>
        </p:txBody>
      </p:sp>
    </p:spTree>
    <p:extLst>
      <p:ext uri="{BB962C8B-B14F-4D97-AF65-F5344CB8AC3E}">
        <p14:creationId xmlns:p14="http://schemas.microsoft.com/office/powerpoint/2010/main" val="2021948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 10 </a:t>
            </a:r>
            <a:r>
              <a:rPr lang="mr-IN" smtClean="0"/>
              <a:t>–</a:t>
            </a:r>
            <a:r>
              <a:rPr lang="en-US" smtClean="0"/>
              <a:t> this slide is another one</a:t>
            </a:r>
            <a:r>
              <a:rPr lang="en-US" baseline="0" smtClean="0"/>
              <a:t> you might find difficult. Key decisions are normally constraints / limitations / must haves that either your client team or the client themselves have put on the opportunity. They can be product related like “we have standardized on Hadoop” or  resource related “No offshore resources” or regulatory “Data can not leave Canada”. Under constraint on future design you can then describe concerns that decision may have on the client’s chances for full satisfaction. Impact on budget is usually how important this is to the overall deal or what would be the impact if it can’t be met.</a:t>
            </a:r>
            <a:endParaRPr lang="en-US"/>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32</a:t>
            </a:fld>
            <a:endParaRPr lang="en-US" altLang="en-US"/>
          </a:p>
        </p:txBody>
      </p:sp>
    </p:spTree>
    <p:extLst>
      <p:ext uri="{BB962C8B-B14F-4D97-AF65-F5344CB8AC3E}">
        <p14:creationId xmlns:p14="http://schemas.microsoft.com/office/powerpoint/2010/main" val="1515668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an OK example, but the N/A’s don’t seem appropriate.</a:t>
            </a:r>
            <a:r>
              <a:rPr lang="en-US" baseline="0" smtClean="0"/>
              <a:t> If there isn’t any impact on the budget or future design why are they Key decisions?</a:t>
            </a:r>
            <a:endParaRPr lang="en-US"/>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33</a:t>
            </a:fld>
            <a:endParaRPr lang="en-US" altLang="en-US"/>
          </a:p>
        </p:txBody>
      </p:sp>
    </p:spTree>
    <p:extLst>
      <p:ext uri="{BB962C8B-B14F-4D97-AF65-F5344CB8AC3E}">
        <p14:creationId xmlns:p14="http://schemas.microsoft.com/office/powerpoint/2010/main" val="1810462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 the second architectural decision will have an effect on the</a:t>
            </a:r>
            <a:r>
              <a:rPr lang="en-US" baseline="0" smtClean="0"/>
              <a:t> near future design as the Genesis pods are rolling out and won’t be in all data centers or include all products at once. This will effect the implementation schedule and product placement</a:t>
            </a:r>
            <a:endParaRPr lang="en-US"/>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34</a:t>
            </a:fld>
            <a:endParaRPr lang="en-US" altLang="en-US"/>
          </a:p>
        </p:txBody>
      </p:sp>
    </p:spTree>
    <p:extLst>
      <p:ext uri="{BB962C8B-B14F-4D97-AF65-F5344CB8AC3E}">
        <p14:creationId xmlns:p14="http://schemas.microsoft.com/office/powerpoint/2010/main" val="1053817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 11 The easiest slide for you to fill out. After all you know what you’re selling, right?</a:t>
            </a:r>
            <a:endParaRPr lang="en-US"/>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35</a:t>
            </a:fld>
            <a:endParaRPr lang="en-US" altLang="en-US"/>
          </a:p>
        </p:txBody>
      </p:sp>
    </p:spTree>
    <p:extLst>
      <p:ext uri="{BB962C8B-B14F-4D97-AF65-F5344CB8AC3E}">
        <p14:creationId xmlns:p14="http://schemas.microsoft.com/office/powerpoint/2010/main" val="1453086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 12 </a:t>
            </a:r>
            <a:r>
              <a:rPr lang="mr-IN" smtClean="0"/>
              <a:t>–</a:t>
            </a:r>
            <a:r>
              <a:rPr lang="en-US" smtClean="0"/>
              <a:t> a quick checklist that will help you and</a:t>
            </a:r>
            <a:r>
              <a:rPr lang="en-US" baseline="0" smtClean="0"/>
              <a:t> the reviewers understand the high level details for implementing. If one of them is not yet known </a:t>
            </a:r>
            <a:r>
              <a:rPr lang="mr-IN" baseline="0" smtClean="0"/>
              <a:t>…</a:t>
            </a:r>
            <a:r>
              <a:rPr lang="en-US" baseline="0" smtClean="0"/>
              <a:t> Say that.</a:t>
            </a:r>
            <a:endParaRPr lang="en-US"/>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37</a:t>
            </a:fld>
            <a:endParaRPr lang="en-US" altLang="en-US"/>
          </a:p>
        </p:txBody>
      </p:sp>
    </p:spTree>
    <p:extLst>
      <p:ext uri="{BB962C8B-B14F-4D97-AF65-F5344CB8AC3E}">
        <p14:creationId xmlns:p14="http://schemas.microsoft.com/office/powerpoint/2010/main" val="703519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slide isn’t part of the base template but if you have this kind</a:t>
            </a:r>
            <a:r>
              <a:rPr lang="en-US" baseline="0" smtClean="0"/>
              <a:t> of information, this type of visual presentation of the timeline can help the reviewers to know the timing, which can surface a potential provision timing issue should one exist or something that may conflict in the product roadmaps</a:t>
            </a:r>
            <a:endParaRPr lang="en-US"/>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39</a:t>
            </a:fld>
            <a:endParaRPr lang="en-US" altLang="en-US"/>
          </a:p>
        </p:txBody>
      </p:sp>
    </p:spTree>
    <p:extLst>
      <p:ext uri="{BB962C8B-B14F-4D97-AF65-F5344CB8AC3E}">
        <p14:creationId xmlns:p14="http://schemas.microsoft.com/office/powerpoint/2010/main" val="1855858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Sellers – plan for solution assurance as part of your sales process and engage the technical team to ensure the review is done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Technical Sellers use the approved hybrid cloud patterns as appropriate, document your designs using the Analytics Review template and request the reviews at the right time.  When asked, participate as a SME for others.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Sales and Technical Sales Managers promote solution assurance and set expectations with team.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Technical Sales Managers coordinate and document peer reviews for your tech sellers using SME within your market.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Support solutions assurance and prevent disaster.</a:t>
            </a:r>
          </a:p>
          <a:p>
            <a:endParaRPr lang="en-US" dirty="0"/>
          </a:p>
        </p:txBody>
      </p:sp>
      <p:sp>
        <p:nvSpPr>
          <p:cNvPr id="4" name="Footer Placeholder 3"/>
          <p:cNvSpPr>
            <a:spLocks noGrp="1"/>
          </p:cNvSpPr>
          <p:nvPr>
            <p:ph type="ftr" sz="quarter" idx="10"/>
          </p:nvPr>
        </p:nvSpPr>
        <p:spPr/>
        <p:txBody>
          <a:bodyPr/>
          <a:lstStyle/>
          <a:p>
            <a:pPr>
              <a:defRPr/>
            </a:pPr>
            <a:r>
              <a:rPr lang="en-US"/>
              <a:t>IBM Analytics</a:t>
            </a:r>
            <a:r>
              <a:rPr lang="en-US" sz="1200"/>
              <a:t/>
            </a:r>
            <a:br>
              <a:rPr lang="en-US" sz="1200"/>
            </a:br>
            <a:r>
              <a:rPr lang="en-US"/>
              <a:t>© 2015 IBM Corporation</a:t>
            </a:r>
          </a:p>
        </p:txBody>
      </p:sp>
      <p:sp>
        <p:nvSpPr>
          <p:cNvPr id="5" name="Slide Number Placeholder 4"/>
          <p:cNvSpPr>
            <a:spLocks noGrp="1"/>
          </p:cNvSpPr>
          <p:nvPr>
            <p:ph type="sldNum" sz="quarter" idx="11"/>
          </p:nvPr>
        </p:nvSpPr>
        <p:spPr/>
        <p:txBody>
          <a:bodyPr/>
          <a:lstStyle/>
          <a:p>
            <a:pPr>
              <a:defRPr/>
            </a:pPr>
            <a:fld id="{7B651161-5C9B-445D-A5D7-651157F51B75}" type="slidenum">
              <a:rPr lang="en-US" smtClean="0"/>
              <a:pPr>
                <a:defRPr/>
              </a:pPr>
              <a:t>40</a:t>
            </a:fld>
            <a:endParaRPr lang="en-US" dirty="0"/>
          </a:p>
        </p:txBody>
      </p:sp>
    </p:spTree>
    <p:extLst>
      <p:ext uri="{BB962C8B-B14F-4D97-AF65-F5344CB8AC3E}">
        <p14:creationId xmlns:p14="http://schemas.microsoft.com/office/powerpoint/2010/main" val="887104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2771"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2772"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10C6D9E-2316-4017-A37B-F4E508BD4B26}" type="slidenum">
              <a:rPr lang="en-US" altLang="en-US"/>
              <a:pPr/>
              <a:t>41</a:t>
            </a:fld>
            <a:endParaRPr lang="en-US" altLang="en-US"/>
          </a:p>
        </p:txBody>
      </p:sp>
    </p:spTree>
    <p:extLst>
      <p:ext uri="{BB962C8B-B14F-4D97-AF65-F5344CB8AC3E}">
        <p14:creationId xmlns:p14="http://schemas.microsoft.com/office/powerpoint/2010/main" val="854132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We will be concentrating</a:t>
            </a:r>
            <a:r>
              <a:rPr lang="en-US" altLang="en-US" baseline="0" smtClean="0">
                <a:latin typeface="Arial" panose="020B0604020202020204" pitchFamily="34" charset="0"/>
                <a:ea typeface="ＭＳ Ｐゴシック" panose="020B0600070205080204" pitchFamily="34" charset="-128"/>
              </a:rPr>
              <a:t> on the Analytics Review Template</a:t>
            </a:r>
          </a:p>
          <a:p>
            <a:pPr marL="171450" indent="-171450">
              <a:buFontTx/>
              <a:buChar char="-"/>
            </a:pPr>
            <a:r>
              <a:rPr lang="en-US" altLang="en-US" baseline="0" smtClean="0">
                <a:latin typeface="Arial" panose="020B0604020202020204" pitchFamily="34" charset="0"/>
                <a:ea typeface="ＭＳ Ｐゴシック" panose="020B0600070205080204" pitchFamily="34" charset="-128"/>
              </a:rPr>
              <a:t>This is the core document for all of the reviewers. </a:t>
            </a:r>
          </a:p>
          <a:p>
            <a:pPr marL="171450" indent="-171450">
              <a:buFontTx/>
              <a:buChar char="-"/>
            </a:pPr>
            <a:r>
              <a:rPr lang="en-US" altLang="en-US" baseline="0" smtClean="0">
                <a:latin typeface="Arial" panose="020B0604020202020204" pitchFamily="34" charset="0"/>
                <a:ea typeface="ＭＳ Ｐゴシック" panose="020B0600070205080204" pitchFamily="34" charset="-128"/>
              </a:rPr>
              <a:t>It provides a easy to understand high level overview of the opportunity and your approach to the solution</a:t>
            </a:r>
          </a:p>
          <a:p>
            <a:pPr marL="628650" lvl="1" indent="-171450">
              <a:buFontTx/>
              <a:buChar char="-"/>
            </a:pPr>
            <a:r>
              <a:rPr lang="en-US" altLang="en-US" baseline="0" smtClean="0">
                <a:latin typeface="Arial" panose="020B0604020202020204" pitchFamily="34" charset="0"/>
                <a:ea typeface="ＭＳ Ｐゴシック" panose="020B0600070205080204" pitchFamily="34" charset="-128"/>
              </a:rPr>
              <a:t>Although it’s not required for the self review, it is a great way to collect your thoughts and document the opportunity for reference in the future</a:t>
            </a:r>
          </a:p>
          <a:p>
            <a:pPr marL="171450" lvl="0" indent="-171450">
              <a:buFontTx/>
              <a:buChar char="-"/>
            </a:pPr>
            <a:r>
              <a:rPr lang="en-US" altLang="en-US" baseline="0" smtClean="0">
                <a:latin typeface="Arial" panose="020B0604020202020204" pitchFamily="34" charset="0"/>
                <a:ea typeface="ＭＳ Ｐゴシック" panose="020B0600070205080204" pitchFamily="34" charset="-128"/>
              </a:rPr>
              <a:t>It isn’t as difficult to fill out as you might think  </a:t>
            </a:r>
          </a:p>
          <a:p>
            <a:pPr marL="171450" indent="-171450">
              <a:buFontTx/>
              <a:buChar char="-"/>
            </a:pPr>
            <a:endParaRPr lang="en-US" altLang="en-US">
              <a:latin typeface="Arial" panose="020B0604020202020204" pitchFamily="34" charset="0"/>
              <a:ea typeface="ＭＳ Ｐゴシック" panose="020B0600070205080204" pitchFamily="34" charset="-128"/>
            </a:endParaRPr>
          </a:p>
        </p:txBody>
      </p:sp>
      <p:sp>
        <p:nvSpPr>
          <p:cNvPr id="32771"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2772"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10C6D9E-2316-4017-A37B-F4E508BD4B26}" type="slidenum">
              <a:rPr lang="en-US" altLang="en-US"/>
              <a:pPr/>
              <a:t>42</a:t>
            </a:fld>
            <a:endParaRPr lang="en-US" altLang="en-US"/>
          </a:p>
        </p:txBody>
      </p:sp>
    </p:spTree>
    <p:extLst>
      <p:ext uri="{BB962C8B-B14F-4D97-AF65-F5344CB8AC3E}">
        <p14:creationId xmlns:p14="http://schemas.microsoft.com/office/powerpoint/2010/main" val="69947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2771"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2772"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10C6D9E-2316-4017-A37B-F4E508BD4B26}" type="slidenum">
              <a:rPr lang="en-US" altLang="en-US"/>
              <a:pPr/>
              <a:t>5</a:t>
            </a:fld>
            <a:endParaRPr lang="en-US" altLang="en-US"/>
          </a:p>
        </p:txBody>
      </p:sp>
    </p:spTree>
    <p:extLst>
      <p:ext uri="{BB962C8B-B14F-4D97-AF65-F5344CB8AC3E}">
        <p14:creationId xmlns:p14="http://schemas.microsoft.com/office/powerpoint/2010/main" val="1461425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2771" name="Footer Placeholder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br>
              <a:rPr lang="en-US" altLang="en-US"/>
            </a:br>
            <a:r>
              <a:rPr lang="en-US" altLang="en-US"/>
              <a:t>© 2017 IBM Corporation</a:t>
            </a:r>
          </a:p>
        </p:txBody>
      </p:sp>
      <p:sp>
        <p:nvSpPr>
          <p:cNvPr id="32772"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10C6D9E-2316-4017-A37B-F4E508BD4B26}" type="slidenum">
              <a:rPr lang="en-US" altLang="en-US"/>
              <a:pPr/>
              <a:t>43</a:t>
            </a:fld>
            <a:endParaRPr lang="en-US" altLang="en-US"/>
          </a:p>
        </p:txBody>
      </p:sp>
    </p:spTree>
    <p:extLst>
      <p:ext uri="{BB962C8B-B14F-4D97-AF65-F5344CB8AC3E}">
        <p14:creationId xmlns:p14="http://schemas.microsoft.com/office/powerpoint/2010/main" val="1115902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r>
              <a:rPr lang="en-US" altLang="en-US" sz="1200"/>
              <a:t/>
            </a:r>
            <a:br>
              <a:rPr lang="en-US" altLang="en-US" sz="1200"/>
            </a:br>
            <a:r>
              <a:rPr lang="en-US" altLang="en-US"/>
              <a:t>© </a:t>
            </a:r>
            <a:r>
              <a:rPr lang="is-IS" altLang="en-US"/>
              <a:t>2017</a:t>
            </a:r>
            <a:r>
              <a:rPr lang="en-US" altLang="en-US"/>
              <a:t> IBM Corporation</a:t>
            </a:r>
          </a:p>
        </p:txBody>
      </p:sp>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B359C07-DD43-4A14-A53A-F31D7D0F4B4A}" type="slidenum">
              <a:rPr lang="en-US" altLang="en-US"/>
              <a:pPr/>
              <a:t>44</a:t>
            </a:fld>
            <a:endParaRPr lang="en-US" altLang="en-US"/>
          </a:p>
        </p:txBody>
      </p:sp>
      <p:sp>
        <p:nvSpPr>
          <p:cNvPr id="43011"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IBM Analytics</a:t>
            </a:r>
            <a:r>
              <a:rPr lang="en-US" altLang="en-US" sz="1200"/>
              <a:t/>
            </a:r>
            <a:br>
              <a:rPr lang="en-US" altLang="en-US" sz="1200"/>
            </a:br>
            <a:r>
              <a:rPr lang="en-US" altLang="en-US"/>
              <a:t>© </a:t>
            </a:r>
            <a:r>
              <a:rPr lang="is-IS" altLang="en-US"/>
              <a:t>2017</a:t>
            </a:r>
            <a:r>
              <a:rPr lang="en-US" altLang="en-US"/>
              <a:t> IBM Corporation</a:t>
            </a:r>
          </a:p>
        </p:txBody>
      </p:sp>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2F0E154-168D-4544-B79F-F6E653551018}" type="slidenum">
              <a:rPr lang="en-US" altLang="en-US"/>
              <a:pPr/>
              <a:t>45</a:t>
            </a:fld>
            <a:endParaRPr lang="en-US" altLang="en-US"/>
          </a:p>
        </p:txBody>
      </p:sp>
      <p:sp>
        <p:nvSpPr>
          <p:cNvPr id="45059"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First things first </a:t>
            </a:r>
            <a:r>
              <a:rPr lang="mr-IN" altLang="en-US" smtClean="0"/>
              <a:t>–</a:t>
            </a:r>
            <a:r>
              <a:rPr lang="en-US" altLang="en-US" smtClean="0"/>
              <a:t> Let’s start at the beginning: Slide 1</a:t>
            </a:r>
          </a:p>
          <a:p>
            <a:endParaRPr lang="en-US" smtClean="0"/>
          </a:p>
          <a:p>
            <a:r>
              <a:rPr lang="en-US" smtClean="0"/>
              <a:t>Download the current template file from the Community</a:t>
            </a:r>
          </a:p>
          <a:p>
            <a:pPr marL="0" indent="0">
              <a:buNone/>
            </a:pPr>
            <a:endParaRPr lang="en-US" sz="1400" smtClean="0"/>
          </a:p>
          <a:p>
            <a:pPr marL="0" indent="0" algn="ctr">
              <a:buNone/>
            </a:pPr>
            <a:r>
              <a:rPr lang="en-US" sz="1400" smtClean="0">
                <a:hlinkClick r:id="rId3"/>
              </a:rPr>
              <a:t>http://w3-03.ibm.com/support/assure/assur30i.nsf/WebIndex/SA1067</a:t>
            </a:r>
            <a:endParaRPr lang="en-US" sz="1400" smtClean="0"/>
          </a:p>
          <a:p>
            <a:pPr marL="0" indent="0" algn="ctr">
              <a:buNone/>
            </a:pPr>
            <a:endParaRPr lang="en-US" sz="1400" smtClean="0"/>
          </a:p>
          <a:p>
            <a:r>
              <a:rPr lang="en-US" smtClean="0"/>
              <a:t>Rename the file to </a:t>
            </a:r>
          </a:p>
          <a:p>
            <a:pPr marL="0" indent="0" algn="ctr">
              <a:buNone/>
            </a:pPr>
            <a:r>
              <a:rPr lang="en-US" err="1" smtClean="0"/>
              <a:t>ART_</a:t>
            </a:r>
            <a:r>
              <a:rPr lang="en-US" i="1" err="1" smtClean="0"/>
              <a:t>ClientName-FocusArea_YearQtr</a:t>
            </a:r>
            <a:endParaRPr lang="en-US" i="1" smtClean="0"/>
          </a:p>
          <a:p>
            <a:pPr lvl="1"/>
            <a:r>
              <a:rPr lang="en-US" i="1" smtClean="0"/>
              <a:t>The Client Name is self explanatory. The focus area should be a BRIEF tag for the client BUE it is focused at and/or the project name</a:t>
            </a:r>
          </a:p>
          <a:p>
            <a:pPr lvl="2"/>
            <a:r>
              <a:rPr lang="en-US" i="1" smtClean="0"/>
              <a:t>This becomes very important for clients where we have multiple opportunities and will be very helpful in the future for reference</a:t>
            </a:r>
          </a:p>
          <a:p>
            <a:pPr lvl="1"/>
            <a:r>
              <a:rPr lang="en-US" i="1" smtClean="0"/>
              <a:t>The </a:t>
            </a:r>
            <a:r>
              <a:rPr lang="en-US" i="1" err="1" smtClean="0"/>
              <a:t>YearQtr</a:t>
            </a:r>
            <a:r>
              <a:rPr lang="en-US" i="1" smtClean="0"/>
              <a:t> should be the month and quarter for the opportunity to help us understand timing. Knowing the year and </a:t>
            </a:r>
            <a:r>
              <a:rPr lang="en-US" i="1" err="1" smtClean="0"/>
              <a:t>qtr</a:t>
            </a:r>
            <a:r>
              <a:rPr lang="en-US" i="1" baseline="0" smtClean="0"/>
              <a:t> helps reviewers decide on appropriateness of components in the solution as changes to products and offerings are constantly changing</a:t>
            </a:r>
            <a:endParaRPr lang="en-US" i="1" smtClean="0"/>
          </a:p>
          <a:p>
            <a:pPr lvl="1"/>
            <a:r>
              <a:rPr lang="en-US" b="1" i="1" smtClean="0"/>
              <a:t>For Example</a:t>
            </a:r>
          </a:p>
          <a:p>
            <a:pPr marL="290513" lvl="1" indent="0" algn="ctr">
              <a:buNone/>
            </a:pPr>
            <a:r>
              <a:rPr lang="en-US" smtClean="0"/>
              <a:t>ART_Chevron-LongTailCognitiveGarage_2017Q3</a:t>
            </a:r>
          </a:p>
          <a:p>
            <a:pPr marL="290513" lvl="1" indent="0" algn="ctr">
              <a:buNone/>
            </a:pPr>
            <a:r>
              <a:rPr lang="en-US" smtClean="0"/>
              <a:t>ART_StateofNC-ECMCloud_2017Q3</a:t>
            </a:r>
          </a:p>
          <a:p>
            <a:pPr marL="290513" lvl="1" indent="0" algn="ctr">
              <a:buNone/>
            </a:pPr>
            <a:r>
              <a:rPr lang="en-US" smtClean="0"/>
              <a:t>ART_Maersk-ReeferContainerPilot_2017Q2</a:t>
            </a:r>
          </a:p>
          <a:p>
            <a:r>
              <a:rPr lang="da-DK" b="0" err="1" smtClean="0"/>
              <a:t>Fill</a:t>
            </a:r>
            <a:r>
              <a:rPr lang="da-DK" b="0" smtClean="0"/>
              <a:t> out the</a:t>
            </a:r>
            <a:r>
              <a:rPr lang="da-DK" b="0" baseline="0" smtClean="0"/>
              <a:t> </a:t>
            </a:r>
            <a:r>
              <a:rPr lang="da-DK" b="0" baseline="0" err="1" smtClean="0"/>
              <a:t>title</a:t>
            </a:r>
            <a:r>
              <a:rPr lang="da-DK" b="0" baseline="0" smtClean="0"/>
              <a:t> slide to </a:t>
            </a:r>
            <a:r>
              <a:rPr lang="da-DK" b="0" baseline="0" err="1" smtClean="0"/>
              <a:t>be</a:t>
            </a:r>
            <a:r>
              <a:rPr lang="da-DK" b="0" baseline="0" smtClean="0"/>
              <a:t> </a:t>
            </a:r>
            <a:r>
              <a:rPr lang="da-DK" b="0" baseline="0" err="1" smtClean="0"/>
              <a:t>consistent</a:t>
            </a:r>
            <a:r>
              <a:rPr lang="da-DK" b="0" baseline="0" smtClean="0"/>
              <a:t> with the file </a:t>
            </a:r>
            <a:r>
              <a:rPr lang="da-DK" b="0" baseline="0" err="1" smtClean="0"/>
              <a:t>name</a:t>
            </a:r>
            <a:r>
              <a:rPr lang="da-DK" b="0" baseline="0" smtClean="0"/>
              <a:t> </a:t>
            </a:r>
            <a:r>
              <a:rPr lang="da-DK" b="0" baseline="0" err="1" smtClean="0"/>
              <a:t>you</a:t>
            </a:r>
            <a:r>
              <a:rPr lang="da-DK" b="0" baseline="0" smtClean="0"/>
              <a:t> </a:t>
            </a:r>
            <a:r>
              <a:rPr lang="da-DK" b="0" baseline="0" err="1" smtClean="0"/>
              <a:t>choose</a:t>
            </a:r>
            <a:endParaRPr lang="da-DK" b="0"/>
          </a:p>
        </p:txBody>
      </p:sp>
      <p:sp>
        <p:nvSpPr>
          <p:cNvPr id="1433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E0BEF4D-EDAA-4476-9DBE-09C500AEC97C}" type="slidenum">
              <a:rPr lang="en-US" altLang="en-US"/>
              <a:pPr/>
              <a:t>6</a:t>
            </a:fld>
            <a:endParaRPr lang="en-US" altLang="en-US"/>
          </a:p>
        </p:txBody>
      </p:sp>
    </p:spTree>
    <p:extLst>
      <p:ext uri="{BB962C8B-B14F-4D97-AF65-F5344CB8AC3E}">
        <p14:creationId xmlns:p14="http://schemas.microsoft.com/office/powerpoint/2010/main" val="207964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Slide 2 </a:t>
            </a:r>
            <a:r>
              <a:rPr lang="mr-IN" baseline="0" smtClean="0"/>
              <a:t>–</a:t>
            </a:r>
            <a:r>
              <a:rPr lang="en-US" baseline="0" smtClean="0"/>
              <a:t> this is not necessary in the deck when submitted for review. That is true of all the yellow text boxes </a:t>
            </a:r>
            <a:r>
              <a:rPr lang="mr-IN" baseline="0" smtClean="0"/>
              <a:t>…</a:t>
            </a:r>
            <a:r>
              <a:rPr lang="en-US" baseline="0" smtClean="0"/>
              <a:t> please remove</a:t>
            </a:r>
          </a:p>
          <a:p>
            <a:endParaRPr lang="en-US" baseline="0" smtClean="0"/>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7</a:t>
            </a:fld>
            <a:endParaRPr lang="en-US" altLang="en-US"/>
          </a:p>
        </p:txBody>
      </p:sp>
    </p:spTree>
    <p:extLst>
      <p:ext uri="{BB962C8B-B14F-4D97-AF65-F5344CB8AC3E}">
        <p14:creationId xmlns:p14="http://schemas.microsoft.com/office/powerpoint/2010/main" val="573692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 3</a:t>
            </a:r>
          </a:p>
          <a:p>
            <a:endParaRPr lang="en-US" smtClean="0"/>
          </a:p>
          <a:p>
            <a:r>
              <a:rPr lang="en-US" smtClean="0"/>
              <a:t>This</a:t>
            </a:r>
            <a:r>
              <a:rPr lang="en-US" baseline="0" smtClean="0"/>
              <a:t> is a good level of detail. </a:t>
            </a:r>
          </a:p>
          <a:p>
            <a:endParaRPr lang="en-US" baseline="0" smtClean="0"/>
          </a:p>
          <a:p>
            <a:r>
              <a:rPr lang="en-US" baseline="0" smtClean="0"/>
              <a:t>The only thing they could of added is the Estimated Impact. The estimated impact to the clients business goes to their seriousness and can be an indicator to reviewers on whether to When this is include be realistic. Do not over inflate.</a:t>
            </a:r>
          </a:p>
          <a:p>
            <a:endParaRPr lang="en-US" baseline="0" smtClean="0"/>
          </a:p>
          <a:p>
            <a:r>
              <a:rPr lang="en-US" baseline="0" smtClean="0"/>
              <a:t>When a review with peer or experts start, you will be asked to provide a general over view of the opportunity. This slide provides all that is needed for the beginning of that overview.</a:t>
            </a:r>
          </a:p>
          <a:p>
            <a:r>
              <a:rPr lang="en-US" baseline="0" smtClean="0"/>
              <a:t>If you follow it up with a brief description of the solution approach and products or components. That would normally be sufficient to set the stage for the review.</a:t>
            </a:r>
            <a:endParaRPr lang="en-US"/>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8</a:t>
            </a:fld>
            <a:endParaRPr lang="en-US" altLang="en-US"/>
          </a:p>
        </p:txBody>
      </p:sp>
    </p:spTree>
    <p:extLst>
      <p:ext uri="{BB962C8B-B14F-4D97-AF65-F5344CB8AC3E}">
        <p14:creationId xmlns:p14="http://schemas.microsoft.com/office/powerpoint/2010/main" val="975050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a:t>
            </a:r>
            <a:r>
              <a:rPr lang="en-US" baseline="0" smtClean="0"/>
              <a:t> a lot of detail here, but if a use case hasn’t been defined yet </a:t>
            </a:r>
            <a:r>
              <a:rPr lang="mr-IN" baseline="0" smtClean="0"/>
              <a:t>…</a:t>
            </a:r>
            <a:r>
              <a:rPr lang="en-US" baseline="0" smtClean="0"/>
              <a:t> state that. It is important for the reviewers to know. It does limit any detail technical review like appropriate sizing, performance concerns, but letting the reviewers know can help them suggest follow on activities or services that may help the client’s journey</a:t>
            </a:r>
          </a:p>
          <a:p>
            <a:endParaRPr lang="en-US" baseline="0" smtClean="0"/>
          </a:p>
          <a:p>
            <a:r>
              <a:rPr lang="en-US" baseline="0" smtClean="0"/>
              <a:t>Also remember to remove the guideline tip/hint box. For one thing it let’s the reviewers know you intentionally filled out the page.</a:t>
            </a:r>
            <a:endParaRPr lang="en-US"/>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9</a:t>
            </a:fld>
            <a:endParaRPr lang="en-US" altLang="en-US"/>
          </a:p>
        </p:txBody>
      </p:sp>
    </p:spTree>
    <p:extLst>
      <p:ext uri="{BB962C8B-B14F-4D97-AF65-F5344CB8AC3E}">
        <p14:creationId xmlns:p14="http://schemas.microsoft.com/office/powerpoint/2010/main" val="351310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There is no reason to not modify this slide. What is needed on it is a concise summary bullet points and if you don’t fill it out</a:t>
            </a:r>
            <a:r>
              <a:rPr lang="en-US" baseline="0" smtClean="0"/>
              <a:t> it, the reviewers would have to assume you don’t know your client, the problem your solution will address and MOST IMPORTANT YOU DON’T HAVE A CLIENT SPONSOR.</a:t>
            </a:r>
          </a:p>
          <a:p>
            <a:endParaRPr lang="en-US"/>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2017 IBM Corporation</a:t>
            </a:r>
            <a:endParaRPr lang="en-US"/>
          </a:p>
        </p:txBody>
      </p:sp>
      <p:sp>
        <p:nvSpPr>
          <p:cNvPr id="5" name="Slide Number Placeholder 4"/>
          <p:cNvSpPr>
            <a:spLocks noGrp="1"/>
          </p:cNvSpPr>
          <p:nvPr>
            <p:ph type="sldNum" sz="quarter" idx="11"/>
          </p:nvPr>
        </p:nvSpPr>
        <p:spPr/>
        <p:txBody>
          <a:bodyPr/>
          <a:lstStyle/>
          <a:p>
            <a:fld id="{E7C57652-1B06-43B2-AEC2-AC658BB18A68}" type="slidenum">
              <a:rPr lang="en-US" altLang="en-US" smtClean="0"/>
              <a:pPr/>
              <a:t>10</a:t>
            </a:fld>
            <a:endParaRPr lang="en-US" altLang="en-US"/>
          </a:p>
        </p:txBody>
      </p:sp>
    </p:spTree>
    <p:extLst>
      <p:ext uri="{BB962C8B-B14F-4D97-AF65-F5344CB8AC3E}">
        <p14:creationId xmlns:p14="http://schemas.microsoft.com/office/powerpoint/2010/main" val="1215241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Analytics-pos-inline.pn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3" y="630238"/>
            <a:ext cx="12096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413" y="603250"/>
            <a:ext cx="8175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
          <p:cNvSpPr>
            <a:spLocks noChangeShapeType="1"/>
          </p:cNvSpPr>
          <p:nvPr/>
        </p:nvSpPr>
        <p:spPr bwMode="auto">
          <a:xfrm flipH="1">
            <a:off x="260350" y="906463"/>
            <a:ext cx="8621713" cy="0"/>
          </a:xfrm>
          <a:prstGeom prst="line">
            <a:avLst/>
          </a:prstGeom>
          <a:noFill/>
          <a:ln w="6350">
            <a:solidFill>
              <a:schemeClr val="tx1"/>
            </a:solidFill>
            <a:round/>
            <a:headEnd/>
            <a:tailEnd/>
          </a:ln>
          <a:effectLst/>
          <a:extLst>
            <a:ext uri="{909E8E84-426E-40dd-AFC4-6F175D3DCCD1}"/>
            <a:ext uri="{AF507438-7753-43e0-B8FC-AC1667EBCBE1}"/>
          </a:extLst>
        </p:spPr>
        <p:txBody>
          <a:bodyPr/>
          <a:lstStyle/>
          <a:p>
            <a:pPr>
              <a:defRPr/>
            </a:pPr>
            <a:endParaRPr lang="en-US">
              <a:latin typeface="Arial" charset="0"/>
              <a:ea typeface="ＭＳ Ｐゴシック" charset="0"/>
            </a:endParaRPr>
          </a:p>
        </p:txBody>
      </p:sp>
      <p:pic>
        <p:nvPicPr>
          <p:cNvPr id="7" name="Picture 12" descr="BDA_PPT_color_4x3_whit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55588" y="3683000"/>
            <a:ext cx="863123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userDrawn="1"/>
        </p:nvSpPr>
        <p:spPr bwMode="black">
          <a:xfrm>
            <a:off x="5934075" y="6481763"/>
            <a:ext cx="3054350" cy="231775"/>
          </a:xfrm>
          <a:prstGeom prst="rect">
            <a:avLst/>
          </a:prstGeom>
          <a:noFill/>
          <a:ln>
            <a:noFill/>
          </a:ln>
          <a:extLst>
            <a:ext uri="{909E8E84-426E-40dd-AFC4-6F175D3DCCD1}"/>
            <a:ext uri="{91240B29-F687-4f45-9708-019B960494DF}"/>
          </a:extLst>
        </p:spPr>
        <p:txBody>
          <a:bodyPr lIns="92075" tIns="46038" rIns="92075" bIns="46038">
            <a:spAutoFit/>
          </a:bodyPr>
          <a:lstStyle/>
          <a:p>
            <a:pPr algn="r">
              <a:defRPr/>
            </a:pPr>
            <a:r>
              <a:rPr lang="en-US" sz="900">
                <a:latin typeface="Arial" charset="0"/>
                <a:ea typeface="ＭＳ Ｐゴシック" charset="0"/>
                <a:cs typeface="ＭＳ Ｐゴシック" charset="0"/>
              </a:rPr>
              <a:t>© 2017 IBM Corporation</a:t>
            </a:r>
          </a:p>
        </p:txBody>
      </p:sp>
      <p:sp>
        <p:nvSpPr>
          <p:cNvPr id="28674" name="Rectangle 2"/>
          <p:cNvSpPr>
            <a:spLocks noGrp="1" noChangeArrowheads="1"/>
          </p:cNvSpPr>
          <p:nvPr>
            <p:ph type="ctrTitle"/>
          </p:nvPr>
        </p:nvSpPr>
        <p:spPr>
          <a:xfrm>
            <a:off x="227013" y="2343150"/>
            <a:ext cx="8631614" cy="1077913"/>
          </a:xfrm>
        </p:spPr>
        <p:txBody>
          <a:bodyPr anchor="b"/>
          <a:lstStyle>
            <a:lvl1pPr>
              <a:defRPr sz="3500"/>
            </a:lvl1pPr>
          </a:lstStyle>
          <a:p>
            <a:pPr lvl="0"/>
            <a:r>
              <a:rPr lang="en-US" noProof="0"/>
              <a:t>Click to edit Master title style</a:t>
            </a:r>
            <a:endParaRPr lang="en-US" noProof="0" dirty="0"/>
          </a:p>
        </p:txBody>
      </p:sp>
      <p:sp>
        <p:nvSpPr>
          <p:cNvPr id="28677" name="Rectangle 5"/>
          <p:cNvSpPr>
            <a:spLocks noGrp="1" noChangeArrowheads="1"/>
          </p:cNvSpPr>
          <p:nvPr>
            <p:ph type="subTitle" sz="quarter" idx="1"/>
          </p:nvPr>
        </p:nvSpPr>
        <p:spPr>
          <a:xfrm>
            <a:off x="249237" y="917575"/>
            <a:ext cx="8593311" cy="492125"/>
          </a:xfrm>
        </p:spPr>
        <p:txBody>
          <a:bodyPr anchor="b"/>
          <a:lstStyle>
            <a:lvl1pPr marL="0" indent="0">
              <a:buFont typeface="Wingdings" charset="0"/>
              <a:buNone/>
              <a:defRPr sz="1100"/>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98496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5295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P_Title and Content">
    <p:spTree>
      <p:nvGrpSpPr>
        <p:cNvPr id="1" name=""/>
        <p:cNvGrpSpPr/>
        <p:nvPr/>
      </p:nvGrpSpPr>
      <p:grpSpPr>
        <a:xfrm>
          <a:off x="0" y="0"/>
          <a:ext cx="0" cy="0"/>
          <a:chOff x="0" y="0"/>
          <a:chExt cx="0" cy="0"/>
        </a:xfrm>
      </p:grpSpPr>
      <p:sp>
        <p:nvSpPr>
          <p:cNvPr id="4" name="TextBox 3"/>
          <p:cNvSpPr txBox="1"/>
          <p:nvPr userDrawn="1"/>
        </p:nvSpPr>
        <p:spPr>
          <a:xfrm>
            <a:off x="1839913" y="6446838"/>
            <a:ext cx="5464175" cy="276225"/>
          </a:xfrm>
          <a:prstGeom prst="rect">
            <a:avLst/>
          </a:prstGeom>
          <a:noFill/>
        </p:spPr>
        <p:txBody>
          <a:bodyPr>
            <a:spAutoFit/>
          </a:bodyPr>
          <a:lstStyle/>
          <a:p>
            <a:pPr>
              <a:defRPr/>
            </a:pPr>
            <a:r>
              <a:rPr lang="en-US" sz="1200">
                <a:latin typeface="Arial" charset="0"/>
                <a:ea typeface="ＭＳ Ｐゴシック" charset="0"/>
                <a:cs typeface="ＭＳ Ｐゴシック" charset="0"/>
              </a:rPr>
              <a:t>IBM Internal and Business Partners Use Only - </a:t>
            </a:r>
            <a:r>
              <a:rPr lang="en-US" sz="1200" b="1">
                <a:latin typeface="Arial" charset="0"/>
                <a:ea typeface="ＭＳ Ｐゴシック" charset="0"/>
                <a:cs typeface="ＭＳ Ｐゴシック" charset="0"/>
              </a:rPr>
              <a:t>Not for External Distribution</a:t>
            </a:r>
          </a:p>
        </p:txBody>
      </p:sp>
      <p:sp>
        <p:nvSpPr>
          <p:cNvPr id="2" name="Title 1"/>
          <p:cNvSpPr>
            <a:spLocks noGrp="1"/>
          </p:cNvSpPr>
          <p:nvPr>
            <p:ph type="title"/>
          </p:nvPr>
        </p:nvSpPr>
        <p:spPr/>
        <p:txBody>
          <a:bodyPr/>
          <a:lstStyle>
            <a:lvl1pPr>
              <a:defRPr b="1"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5075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24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70629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266700" y="1471749"/>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13275" y="1471749"/>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4119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64953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44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249237" y="998537"/>
            <a:ext cx="8631614" cy="1077913"/>
          </a:xfrm>
        </p:spPr>
        <p:txBody>
          <a:bodyPr anchor="b"/>
          <a:lstStyle>
            <a:lvl1pPr>
              <a:defRPr sz="3000" b="0" i="0">
                <a:solidFill>
                  <a:schemeClr val="bg1"/>
                </a:solidFill>
                <a:latin typeface="Helvetica Neue Light" charset="0"/>
                <a:ea typeface="Helvetica Neue Light" charset="0"/>
                <a:cs typeface="Helvetica Neue Light" charset="0"/>
              </a:defRPr>
            </a:lvl1pPr>
          </a:lstStyle>
          <a:p>
            <a:pPr lvl="0"/>
            <a:r>
              <a:rPr lang="en-US" noProof="0" dirty="0"/>
              <a:t>Click to edit Master title style</a:t>
            </a:r>
          </a:p>
        </p:txBody>
      </p:sp>
    </p:spTree>
    <p:extLst>
      <p:ext uri="{BB962C8B-B14F-4D97-AF65-F5344CB8AC3E}">
        <p14:creationId xmlns:p14="http://schemas.microsoft.com/office/powerpoint/2010/main" val="2771710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Top copy">
    <p:bg>
      <p:bgPr>
        <a:solidFill>
          <a:srgbClr val="FFFFFF"/>
        </a:solidFill>
        <a:effectLst/>
      </p:bgPr>
    </p:bg>
    <p:spTree>
      <p:nvGrpSpPr>
        <p:cNvPr id="1" name=""/>
        <p:cNvGrpSpPr/>
        <p:nvPr/>
      </p:nvGrpSpPr>
      <p:grpSpPr>
        <a:xfrm>
          <a:off x="0" y="0"/>
          <a:ext cx="0" cy="0"/>
          <a:chOff x="0" y="0"/>
          <a:chExt cx="0" cy="0"/>
        </a:xfrm>
      </p:grpSpPr>
      <p:sp>
        <p:nvSpPr>
          <p:cNvPr id="201" name="Title Text"/>
          <p:cNvSpPr>
            <a:spLocks noGrp="1"/>
          </p:cNvSpPr>
          <p:nvPr>
            <p:ph type="title"/>
          </p:nvPr>
        </p:nvSpPr>
        <p:spPr>
          <a:xfrm>
            <a:off x="331142" y="514350"/>
            <a:ext cx="6289979" cy="511969"/>
          </a:xfrm>
          <a:prstGeom prst="rect">
            <a:avLst/>
          </a:prstGeom>
        </p:spPr>
        <p:txBody>
          <a:bodyPr/>
          <a:lstStyle>
            <a:lvl1pPr>
              <a:defRPr b="0" i="0">
                <a:solidFill>
                  <a:schemeClr val="accent2"/>
                </a:solidFill>
                <a:latin typeface="IBM Plex Sans Medium" charset="0"/>
                <a:ea typeface="IBM Plex Sans Medium" charset="0"/>
                <a:cs typeface="IBM Plex Sans Medium" charset="0"/>
              </a:defRPr>
            </a:lvl1pPr>
          </a:lstStyle>
          <a:p>
            <a:r>
              <a:rPr dirty="0"/>
              <a:t>Title Text</a:t>
            </a:r>
          </a:p>
        </p:txBody>
      </p:sp>
      <p:sp>
        <p:nvSpPr>
          <p:cNvPr id="203" name="Slide Number"/>
          <p:cNvSpPr>
            <a:spLocks noGrp="1"/>
          </p:cNvSpPr>
          <p:nvPr>
            <p:ph type="sldNum" sz="quarter" idx="2"/>
          </p:nvPr>
        </p:nvSpPr>
        <p:spPr>
          <a:xfrm>
            <a:off x="4484637" y="6540500"/>
            <a:ext cx="169964" cy="234950"/>
          </a:xfrm>
          <a:prstGeom prst="rect">
            <a:avLst/>
          </a:prstGeom>
        </p:spPr>
        <p:txBody>
          <a:bodyPr/>
          <a:lstStyle>
            <a:lvl1pPr algn="ctr">
              <a:defRPr>
                <a:solidFill>
                  <a:srgbClr val="000000"/>
                </a:solidFill>
              </a:defRPr>
            </a:lvl1pPr>
          </a:lstStyle>
          <a:p>
            <a:fld id="{86CB4B4D-7CA3-9044-876B-883B54F8677D}" type="slidenum">
              <a:t>‹#›</a:t>
            </a:fld>
            <a:endParaRPr/>
          </a:p>
        </p:txBody>
      </p:sp>
      <p:sp>
        <p:nvSpPr>
          <p:cNvPr id="5" name="Line"/>
          <p:cNvSpPr/>
          <p:nvPr userDrawn="1"/>
        </p:nvSpPr>
        <p:spPr>
          <a:xfrm>
            <a:off x="326563" y="1033748"/>
            <a:ext cx="8955795" cy="1"/>
          </a:xfrm>
          <a:prstGeom prst="line">
            <a:avLst/>
          </a:prstGeom>
          <a:ln w="25400">
            <a:solidFill>
              <a:schemeClr val="accent1"/>
            </a:solidFill>
            <a:miter lim="400000"/>
          </a:ln>
        </p:spPr>
        <p:txBody>
          <a:bodyPr lIns="19050" tIns="19050" rIns="19050" bIns="19050" anchor="ctr"/>
          <a:lstStyle/>
          <a:p>
            <a:pPr defTabSz="171450">
              <a:defRPr sz="1200">
                <a:solidFill>
                  <a:srgbClr val="000000"/>
                </a:solidFill>
                <a:latin typeface="+mn-lt"/>
                <a:ea typeface="+mn-ea"/>
                <a:cs typeface="+mn-cs"/>
                <a:sym typeface="Helvetica"/>
              </a:defRPr>
            </a:pPr>
            <a:endParaRPr sz="450"/>
          </a:p>
        </p:txBody>
      </p:sp>
    </p:spTree>
    <p:extLst>
      <p:ext uri="{BB962C8B-B14F-4D97-AF65-F5344CB8AC3E}">
        <p14:creationId xmlns:p14="http://schemas.microsoft.com/office/powerpoint/2010/main" val="572670953"/>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Analytics-pos-inline.png"/>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25" y="280988"/>
            <a:ext cx="12096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65113" y="593725"/>
            <a:ext cx="85455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266700" y="1270000"/>
            <a:ext cx="8542338"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27652" name="Line 4"/>
          <p:cNvSpPr>
            <a:spLocks noChangeShapeType="1"/>
          </p:cNvSpPr>
          <p:nvPr/>
        </p:nvSpPr>
        <p:spPr bwMode="auto">
          <a:xfrm>
            <a:off x="258763" y="549275"/>
            <a:ext cx="8620125" cy="0"/>
          </a:xfrm>
          <a:prstGeom prst="line">
            <a:avLst/>
          </a:prstGeom>
          <a:noFill/>
          <a:ln w="9525">
            <a:solidFill>
              <a:srgbClr val="000000"/>
            </a:solidFill>
            <a:round/>
            <a:headEnd/>
            <a:tailEnd/>
          </a:ln>
          <a:effectLst/>
          <a:extLst>
            <a:ext uri="{909E8E84-426E-40dd-AFC4-6F175D3DCCD1}"/>
            <a:ext uri="{AF507438-7753-43e0-B8FC-AC1667EBCBE1}"/>
          </a:extLst>
        </p:spPr>
        <p:txBody>
          <a:bodyPr/>
          <a:lstStyle/>
          <a:p>
            <a:pPr>
              <a:defRPr/>
            </a:pPr>
            <a:endParaRPr lang="en-US">
              <a:latin typeface="Arial" charset="0"/>
              <a:ea typeface="ＭＳ Ｐゴシック" charset="0"/>
            </a:endParaRPr>
          </a:p>
        </p:txBody>
      </p:sp>
      <p:sp>
        <p:nvSpPr>
          <p:cNvPr id="1029" name="Rectangle 6"/>
          <p:cNvSpPr>
            <a:spLocks noChangeArrowheads="1"/>
          </p:cNvSpPr>
          <p:nvPr/>
        </p:nvSpPr>
        <p:spPr bwMode="black">
          <a:xfrm>
            <a:off x="5934075" y="6481763"/>
            <a:ext cx="3054350" cy="231775"/>
          </a:xfrm>
          <a:prstGeom prst="rect">
            <a:avLst/>
          </a:prstGeom>
          <a:noFill/>
          <a:ln>
            <a:noFill/>
          </a:ln>
          <a:extLst>
            <a:ext uri="{909E8E84-426E-40dd-AFC4-6F175D3DCCD1}"/>
            <a:ext uri="{91240B29-F687-4f45-9708-019B960494DF}"/>
          </a:extLst>
        </p:spPr>
        <p:txBody>
          <a:bodyPr lIns="92075" tIns="46038" rIns="92075" bIns="46038">
            <a:spAutoFit/>
          </a:bodyPr>
          <a:lstStyle/>
          <a:p>
            <a:pPr algn="r">
              <a:defRPr/>
            </a:pPr>
            <a:r>
              <a:rPr lang="en-US" sz="900">
                <a:latin typeface="Arial" charset="0"/>
                <a:ea typeface="ＭＳ Ｐゴシック" charset="0"/>
                <a:cs typeface="ＭＳ Ｐゴシック" charset="0"/>
              </a:rPr>
              <a:t>© 2017 IBM Corporation</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ext uri="{91240B29-F687-4f45-9708-019B960494DF}"/>
            <a:ext uri="{AF507438-7753-43e0-B8FC-AC1667EBCBE1}"/>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955C47F-E211-4F68-AC63-C40D9438E318}" type="slidenum">
              <a:rPr lang="en-US" altLang="en-US" sz="1000"/>
              <a:pPr/>
              <a:t>‹#›</a:t>
            </a:fld>
            <a:endParaRPr lang="en-US" altLang="en-US" sz="1000"/>
          </a:p>
        </p:txBody>
      </p:sp>
      <p:pic>
        <p:nvPicPr>
          <p:cNvPr id="1032" name="Picture 7" descr="ibm_sp_lockup_western-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48638" y="257175"/>
            <a:ext cx="817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57" r:id="rId2"/>
    <p:sldLayoutId id="2147483663" r:id="rId3"/>
    <p:sldLayoutId id="2147483658" r:id="rId4"/>
    <p:sldLayoutId id="2147483659" r:id="rId5"/>
    <p:sldLayoutId id="2147483660" r:id="rId6"/>
    <p:sldLayoutId id="2147483661" r:id="rId7"/>
    <p:sldLayoutId id="2147483664" r:id="rId8"/>
    <p:sldLayoutId id="2147483665" r:id="rId9"/>
  </p:sldLayoutIdLst>
  <p:txStyles>
    <p:titleStyle>
      <a:lvl1pPr algn="l" rtl="0" fontAlgn="base">
        <a:spcBef>
          <a:spcPct val="0"/>
        </a:spcBef>
        <a:spcAft>
          <a:spcPct val="0"/>
        </a:spcAft>
        <a:defRPr sz="2400" b="1">
          <a:solidFill>
            <a:schemeClr val="tx1"/>
          </a:solidFill>
          <a:latin typeface="+mj-lt"/>
          <a:ea typeface="+mj-ea"/>
          <a:cs typeface="ＭＳ Ｐゴシック" charset="0"/>
        </a:defRPr>
      </a:lvl1pPr>
      <a:lvl2pPr algn="l" rtl="0" fontAlgn="base">
        <a:spcBef>
          <a:spcPct val="0"/>
        </a:spcBef>
        <a:spcAft>
          <a:spcPct val="0"/>
        </a:spcAft>
        <a:defRPr sz="2400" b="1">
          <a:solidFill>
            <a:schemeClr val="tx1"/>
          </a:solidFill>
          <a:latin typeface="Arial" charset="0"/>
          <a:ea typeface="ＭＳ Ｐゴシック" charset="0"/>
          <a:cs typeface="ＭＳ Ｐゴシック" charset="0"/>
        </a:defRPr>
      </a:lvl2pPr>
      <a:lvl3pPr algn="l" rtl="0" fontAlgn="base">
        <a:spcBef>
          <a:spcPct val="0"/>
        </a:spcBef>
        <a:spcAft>
          <a:spcPct val="0"/>
        </a:spcAft>
        <a:defRPr sz="2400" b="1">
          <a:solidFill>
            <a:schemeClr val="tx1"/>
          </a:solidFill>
          <a:latin typeface="Arial" charset="0"/>
          <a:ea typeface="ＭＳ Ｐゴシック" charset="0"/>
          <a:cs typeface="ＭＳ Ｐゴシック" charset="0"/>
        </a:defRPr>
      </a:lvl3pPr>
      <a:lvl4pPr algn="l" rtl="0" fontAlgn="base">
        <a:spcBef>
          <a:spcPct val="0"/>
        </a:spcBef>
        <a:spcAft>
          <a:spcPct val="0"/>
        </a:spcAft>
        <a:defRPr sz="2400" b="1">
          <a:solidFill>
            <a:schemeClr val="tx1"/>
          </a:solidFill>
          <a:latin typeface="Arial" charset="0"/>
          <a:ea typeface="ＭＳ Ｐゴシック" charset="0"/>
          <a:cs typeface="ＭＳ Ｐゴシック" charset="0"/>
        </a:defRPr>
      </a:lvl4pPr>
      <a:lvl5pPr algn="l" rtl="0" fontAlgn="base">
        <a:spcBef>
          <a:spcPct val="0"/>
        </a:spcBef>
        <a:spcAft>
          <a:spcPct val="0"/>
        </a:spcAft>
        <a:defRPr sz="2400" b="1">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fontAlgn="base">
        <a:spcBef>
          <a:spcPct val="20000"/>
        </a:spcBef>
        <a:spcAft>
          <a:spcPct val="0"/>
        </a:spcAft>
        <a:buClr>
          <a:schemeClr val="tx1"/>
        </a:buClr>
        <a:buFont typeface="Wingdings" panose="05000000000000000000" pitchFamily="2" charset="2"/>
        <a:buChar char="§"/>
        <a:defRPr sz="2000" b="1">
          <a:solidFill>
            <a:srgbClr val="000000"/>
          </a:solidFill>
          <a:latin typeface="+mn-lt"/>
          <a:ea typeface="+mn-ea"/>
          <a:cs typeface="ＭＳ Ｐゴシック" charset="0"/>
        </a:defRPr>
      </a:lvl1pPr>
      <a:lvl2pPr marL="515938" indent="-225425" algn="l" rtl="0" fontAlgn="base">
        <a:spcBef>
          <a:spcPct val="20000"/>
        </a:spcBef>
        <a:spcAft>
          <a:spcPct val="0"/>
        </a:spcAft>
        <a:buClr>
          <a:schemeClr val="tx1"/>
        </a:buClr>
        <a:buFont typeface="Symbol" panose="05050102010706020507" pitchFamily="18" charset="2"/>
        <a:buChar char="-"/>
        <a:defRPr>
          <a:solidFill>
            <a:schemeClr val="tx1"/>
          </a:solidFill>
          <a:latin typeface="+mn-lt"/>
          <a:ea typeface="+mn-ea"/>
        </a:defRPr>
      </a:lvl2pPr>
      <a:lvl3pPr marL="804863" indent="-171450" algn="l" rtl="0" fontAlgn="base">
        <a:spcBef>
          <a:spcPct val="20000"/>
        </a:spcBef>
        <a:spcAft>
          <a:spcPct val="0"/>
        </a:spcAft>
        <a:buClr>
          <a:schemeClr val="tx1"/>
        </a:buClr>
        <a:buChar char="•"/>
        <a:defRPr sz="1600">
          <a:solidFill>
            <a:schemeClr val="tx1"/>
          </a:solidFill>
          <a:latin typeface="+mn-lt"/>
          <a:ea typeface="+mn-ea"/>
        </a:defRPr>
      </a:lvl3pPr>
      <a:lvl4pPr marL="1430338" indent="-176213" algn="l" rtl="0" fontAlgn="base">
        <a:spcBef>
          <a:spcPct val="20000"/>
        </a:spcBef>
        <a:spcAft>
          <a:spcPct val="0"/>
        </a:spcAft>
        <a:buClr>
          <a:schemeClr val="tx1"/>
        </a:buClr>
        <a:buChar char="•"/>
        <a:defRPr sz="1400">
          <a:solidFill>
            <a:schemeClr val="tx1"/>
          </a:solidFill>
          <a:latin typeface="+mn-lt"/>
          <a:ea typeface="+mn-ea"/>
        </a:defRPr>
      </a:lvl4pPr>
      <a:lvl5pPr marL="1719263" indent="-7938" algn="l" rtl="0" fontAlgn="base">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40.xml.rels><?xml version="1.0" encoding="UTF-8" standalone="yes"?>
<Relationships xmlns="http://schemas.openxmlformats.org/package/2006/relationships"><Relationship Id="rId11" Type="http://schemas.openxmlformats.org/officeDocument/2006/relationships/hyperlink" Target="http://w3.ibm.com/newbp/profile.html?uid=952793672" TargetMode="External"/><Relationship Id="rId12" Type="http://schemas.openxmlformats.org/officeDocument/2006/relationships/hyperlink" Target="http://w3.ibm.com/newbp/profile.html?uid=051991631" TargetMode="External"/><Relationship Id="rId13" Type="http://schemas.openxmlformats.org/officeDocument/2006/relationships/hyperlink" Target="https://w3.ibm.com/bluepages/profile.html?uid=072546675" TargetMode="External"/><Relationship Id="rId14" Type="http://schemas.openxmlformats.org/officeDocument/2006/relationships/hyperlink" Target="https://apps.na.collabserv.com/communities/service/html/communitystart?communityUuid=cd7b9698-397c-4786-be04-78662b49b2cc" TargetMode="External"/><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apps.na.collabserv.com/communities/service/html/communityview?communityUuid=cd7b9698-397c-4786-be04-78662b49b2cc#fullpageWidgetId=W2d7f82c78e41_4305_9c3e_0b840da89a24&amp;file=3da11a73-ba0a-4631-9511-b37e04de8384" TargetMode="External"/><Relationship Id="rId4" Type="http://schemas.openxmlformats.org/officeDocument/2006/relationships/hyperlink" Target="https://ibm.box.com/s/jxqivcieqw36diiko9so845knfwbiv2l" TargetMode="External"/><Relationship Id="rId5" Type="http://schemas.openxmlformats.org/officeDocument/2006/relationships/hyperlink" Target="https://w3.ibm.com/bluepages/profile.html?uid=049760649" TargetMode="External"/><Relationship Id="rId6" Type="http://schemas.openxmlformats.org/officeDocument/2006/relationships/hyperlink" Target="http://w3.ibm.com/newbp/profile.html?uid=831335897" TargetMode="External"/><Relationship Id="rId7" Type="http://schemas.openxmlformats.org/officeDocument/2006/relationships/hyperlink" Target="http://w3.ibm.com/newbp/profile.html?uid=518799897" TargetMode="External"/><Relationship Id="rId8" Type="http://schemas.openxmlformats.org/officeDocument/2006/relationships/hyperlink" Target="http://w3.ibm.com/newbp/profile.html?uid=I38272754" TargetMode="External"/><Relationship Id="rId9" Type="http://schemas.openxmlformats.org/officeDocument/2006/relationships/hyperlink" Target="https://apps.na.collabserv.com/wikis/home?lang=en-us#%21/wiki/Wd896dfedec09_431a_9646_81bbd7964a58/page/Europe%20TDA%20Support%20Team" TargetMode="External"/><Relationship Id="rId10" Type="http://schemas.openxmlformats.org/officeDocument/2006/relationships/hyperlink" Target="https://w3.ibm.com/bluepages/profile.html?uid=09036576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3" Type="http://schemas.openxmlformats.org/officeDocument/2006/relationships/hyperlink" Target="http://w3-03.ibm.com/support/assure/assur30i.nsf/WebIndex/SA552" TargetMode="External"/><Relationship Id="rId4" Type="http://schemas.openxmlformats.org/officeDocument/2006/relationships/hyperlink" Target="http://w3-03.ibm.com/support/assure/assur30i.nsf/WebIndex/SA1067" TargetMode="External"/><Relationship Id="rId5" Type="http://schemas.openxmlformats.org/officeDocument/2006/relationships/hyperlink" Target="https://apps.na.collabserv.com/wikis/home?lang=en-us#%21/wiki/Wd896dfedec09_431a_9646_81bbd7964a58/page/Product%20Checklists" TargetMode="External"/><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www.ibm.com/legal/copytrad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ibm.box.com/s/bmhw7tzdsqn1l6om1i0b5jptf30mzad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p:cNvSpPr>
            <a:spLocks noGrp="1"/>
          </p:cNvSpPr>
          <p:nvPr>
            <p:ph type="ctrTitle"/>
          </p:nvPr>
        </p:nvSpPr>
        <p:spPr>
          <a:xfrm>
            <a:off x="249238" y="1409700"/>
            <a:ext cx="8631237" cy="601756"/>
          </a:xfrm>
        </p:spPr>
        <p:txBody>
          <a:bodyPr/>
          <a:lstStyle/>
          <a:p>
            <a:r>
              <a:rPr lang="en-US" dirty="0"/>
              <a:t>Tips for Documenting Your </a:t>
            </a:r>
            <a:r>
              <a:rPr lang="en-US" dirty="0" smtClean="0"/>
              <a:t>Solution</a:t>
            </a:r>
            <a:endParaRPr lang="en-US" altLang="en-US" b="0" dirty="0"/>
          </a:p>
        </p:txBody>
      </p:sp>
      <p:sp>
        <p:nvSpPr>
          <p:cNvPr id="14" name="Shape 113"/>
          <p:cNvSpPr/>
          <p:nvPr/>
        </p:nvSpPr>
        <p:spPr>
          <a:xfrm>
            <a:off x="1292225" y="7354888"/>
            <a:ext cx="1185863" cy="239712"/>
          </a:xfrm>
          <a:prstGeom prst="rect">
            <a:avLst/>
          </a:prstGeom>
          <a:ln w="12700">
            <a:miter lim="400000"/>
          </a:ln>
          <a:extLst/>
        </p:spPr>
        <p:txBody>
          <a:bodyPr wrap="none" lIns="38100" tIns="38100" rIns="38100" bIns="38100">
            <a:spAutoFit/>
          </a:bodyPr>
          <a:lstStyle>
            <a:lvl1pPr>
              <a:defRPr sz="2500">
                <a:solidFill>
                  <a:srgbClr val="E0E0E0"/>
                </a:solidFill>
                <a:latin typeface="HelvNeue Roman Italic for IBM"/>
                <a:ea typeface="HelvNeue Roman Italic for IBM"/>
                <a:cs typeface="HelvNeue Roman Italic for IBM"/>
                <a:sym typeface="HelvNeue Roman Italic for IBM"/>
              </a:defRPr>
            </a:lvl1pPr>
          </a:lstStyle>
          <a:p>
            <a:pPr>
              <a:defRPr/>
            </a:pPr>
            <a:r>
              <a:rPr lang="en-US" sz="1050" dirty="0">
                <a:latin typeface="Helvetica Neue Light" charset="0"/>
                <a:ea typeface="Helvetica Neue Light" charset="0"/>
                <a:cs typeface="Helvetica Neue Light" charset="0"/>
              </a:rPr>
              <a:t>27 September  2016</a:t>
            </a:r>
            <a:endParaRPr sz="1050" dirty="0">
              <a:latin typeface="Helvetica Neue Light" charset="0"/>
              <a:ea typeface="Helvetica Neue Light" charset="0"/>
              <a:cs typeface="Helvetica Neue Light" charset="0"/>
            </a:endParaRPr>
          </a:p>
        </p:txBody>
      </p:sp>
      <p:sp>
        <p:nvSpPr>
          <p:cNvPr id="13315" name="Subtitle 3"/>
          <p:cNvSpPr>
            <a:spLocks noGrp="1"/>
          </p:cNvSpPr>
          <p:nvPr>
            <p:ph type="subTitle" sz="quarter" idx="1"/>
          </p:nvPr>
        </p:nvSpPr>
        <p:spPr>
          <a:xfrm>
            <a:off x="249238" y="917575"/>
            <a:ext cx="8593137" cy="492125"/>
          </a:xfrm>
        </p:spPr>
        <p:txBody>
          <a:bodyPr anchor="t"/>
          <a:lstStyle/>
          <a:p>
            <a:pPr>
              <a:buFont typeface="Wingdings" panose="05000000000000000000" pitchFamily="2" charset="2"/>
              <a:buNone/>
            </a:pPr>
            <a:r>
              <a:rPr lang="en-US" altLang="en-US" dirty="0"/>
              <a:t>The IBM </a:t>
            </a:r>
            <a:r>
              <a:rPr lang="en-US" altLang="en-US" dirty="0" err="1"/>
              <a:t>DataFirst</a:t>
            </a:r>
            <a:r>
              <a:rPr lang="en-US" altLang="en-US" dirty="0"/>
              <a:t> Method</a:t>
            </a:r>
            <a:br>
              <a:rPr lang="en-US" altLang="en-US" dirty="0"/>
            </a:br>
            <a:r>
              <a:rPr lang="en-US" altLang="en-US" b="0" dirty="0"/>
              <a:t>The game plan to successfully put data to work</a:t>
            </a:r>
          </a:p>
        </p:txBody>
      </p:sp>
      <p:sp>
        <p:nvSpPr>
          <p:cNvPr id="2" name="TextBox 1"/>
          <p:cNvSpPr txBox="1"/>
          <p:nvPr/>
        </p:nvSpPr>
        <p:spPr>
          <a:xfrm>
            <a:off x="290982" y="2891118"/>
            <a:ext cx="4374211" cy="646331"/>
          </a:xfrm>
          <a:prstGeom prst="rect">
            <a:avLst/>
          </a:prstGeom>
          <a:noFill/>
        </p:spPr>
        <p:txBody>
          <a:bodyPr wrap="none" rtlCol="0">
            <a:spAutoFit/>
          </a:bodyPr>
          <a:lstStyle/>
          <a:p>
            <a:r>
              <a:rPr lang="en-US" smtClean="0"/>
              <a:t>Sandra L Tucker</a:t>
            </a:r>
          </a:p>
          <a:p>
            <a:r>
              <a:rPr lang="en-US" smtClean="0"/>
              <a:t>Executive IT Specialist, Analytic Architect</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76" y="2003969"/>
            <a:ext cx="876300" cy="876300"/>
          </a:xfrm>
          <a:prstGeom prst="rect">
            <a:avLst/>
          </a:prstGeom>
        </p:spPr>
      </p:pic>
    </p:spTree>
  </p:cSld>
  <p:clrMapOvr>
    <a:masterClrMapping/>
  </p:clrMapOvr>
  <p:transition spd="slow" advTm="685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a:t>3. Use Case Review</a:t>
            </a:r>
          </a:p>
        </p:txBody>
      </p:sp>
      <p:graphicFrame>
        <p:nvGraphicFramePr>
          <p:cNvPr id="4" name="Group 37"/>
          <p:cNvGraphicFramePr>
            <a:graphicFrameLocks noGrp="1"/>
          </p:cNvGraphicFramePr>
          <p:nvPr/>
        </p:nvGraphicFramePr>
        <p:xfrm>
          <a:off x="542925" y="3832225"/>
          <a:ext cx="8066088" cy="1801813"/>
        </p:xfrm>
        <a:graphic>
          <a:graphicData uri="http://schemas.openxmlformats.org/drawingml/2006/table">
            <a:tbl>
              <a:tblPr/>
              <a:tblGrid>
                <a:gridCol w="4202165">
                  <a:extLst>
                    <a:ext uri="{9D8B030D-6E8A-4147-A177-3AD203B41FA5}">
                      <a16:colId xmlns:a16="http://schemas.microsoft.com/office/drawing/2014/main" xmlns="" val="20000"/>
                    </a:ext>
                  </a:extLst>
                </a:gridCol>
                <a:gridCol w="3863923">
                  <a:extLst>
                    <a:ext uri="{9D8B030D-6E8A-4147-A177-3AD203B41FA5}">
                      <a16:colId xmlns:a16="http://schemas.microsoft.com/office/drawing/2014/main" xmlns="" val="20001"/>
                    </a:ext>
                  </a:extLst>
                </a:gridCol>
              </a:tblGrid>
              <a:tr h="239144">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a:ln>
                            <a:noFill/>
                          </a:ln>
                          <a:solidFill>
                            <a:schemeClr val="bg1"/>
                          </a:solidFill>
                          <a:effectLst/>
                          <a:latin typeface="Arial" charset="0"/>
                          <a:cs typeface="Arial" charset="0"/>
                        </a:rPr>
                        <a:t>Problem Being Solved</a:t>
                      </a:r>
                    </a:p>
                  </a:txBody>
                  <a:tcPr marL="68577" marR="68577" marT="34294" marB="34294"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a:ln>
                            <a:noFill/>
                          </a:ln>
                          <a:solidFill>
                            <a:schemeClr val="bg1"/>
                          </a:solidFill>
                          <a:effectLst/>
                          <a:latin typeface="Arial" charset="0"/>
                          <a:cs typeface="Arial" charset="0"/>
                        </a:rPr>
                        <a:t>Business Benefits</a:t>
                      </a:r>
                    </a:p>
                  </a:txBody>
                  <a:tcPr marL="68577" marR="68577" marT="34294" marB="34294"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0"/>
                  </a:ext>
                </a:extLst>
              </a:tr>
              <a:tr h="1562669">
                <a:tc>
                  <a:txBody>
                    <a:bodyPr/>
                    <a:lstStyle/>
                    <a:p>
                      <a:pPr marL="171450" marR="0" lvl="0" indent="-171450" algn="l" defTabSz="914400" rtl="0" eaLnBrk="0" fontAlgn="base" latinLnBrk="0" hangingPunct="0">
                        <a:lnSpc>
                          <a:spcPct val="100000"/>
                        </a:lnSpc>
                        <a:spcBef>
                          <a:spcPts val="300"/>
                        </a:spcBef>
                        <a:spcAft>
                          <a:spcPct val="0"/>
                        </a:spcAft>
                        <a:buClrTx/>
                        <a:buSzTx/>
                        <a:buFont typeface="Arial" panose="020B0604020202020204" pitchFamily="34" charset="0"/>
                        <a:buChar char="•"/>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Text</a:t>
                      </a:r>
                    </a:p>
                    <a:p>
                      <a:pPr marL="171450" marR="0" lvl="0" indent="-171450" algn="l" defTabSz="914400" rtl="0" eaLnBrk="0" fontAlgn="base" latinLnBrk="0" hangingPunct="0">
                        <a:lnSpc>
                          <a:spcPct val="100000"/>
                        </a:lnSpc>
                        <a:spcBef>
                          <a:spcPts val="300"/>
                        </a:spcBef>
                        <a:spcAft>
                          <a:spcPct val="0"/>
                        </a:spcAft>
                        <a:buClrTx/>
                        <a:buSzTx/>
                        <a:buFont typeface="Arial" panose="020B0604020202020204" pitchFamily="34" charset="0"/>
                        <a:buChar char="•"/>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Text</a:t>
                      </a:r>
                    </a:p>
                  </a:txBody>
                  <a:tcPr marL="68577" marR="68577" marT="34294" marB="34294"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171450" marR="0" lvl="0" indent="-171450" algn="l" defTabSz="914400" rtl="0" eaLnBrk="0" fontAlgn="base" latinLnBrk="0" hangingPunct="0">
                        <a:lnSpc>
                          <a:spcPct val="100000"/>
                        </a:lnSpc>
                        <a:spcBef>
                          <a:spcPts val="300"/>
                        </a:spcBef>
                        <a:spcAft>
                          <a:spcPct val="0"/>
                        </a:spcAft>
                        <a:buClrTx/>
                        <a:buSzTx/>
                        <a:buFont typeface="Arial" panose="020B0604020202020204" pitchFamily="34" charset="0"/>
                        <a:buChar char="•"/>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Text</a:t>
                      </a:r>
                    </a:p>
                    <a:p>
                      <a:pPr marL="171450" marR="0" lvl="0" indent="-171450" algn="l" defTabSz="914400" rtl="0" eaLnBrk="0" fontAlgn="base" latinLnBrk="0" hangingPunct="0">
                        <a:lnSpc>
                          <a:spcPct val="100000"/>
                        </a:lnSpc>
                        <a:spcBef>
                          <a:spcPts val="300"/>
                        </a:spcBef>
                        <a:spcAft>
                          <a:spcPct val="0"/>
                        </a:spcAft>
                        <a:buClrTx/>
                        <a:buSzTx/>
                        <a:buFont typeface="Arial" panose="020B0604020202020204" pitchFamily="34" charset="0"/>
                        <a:buChar char="•"/>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Text</a:t>
                      </a:r>
                    </a:p>
                  </a:txBody>
                  <a:tcPr marL="68577" marR="68577" marT="34294" marB="34294"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1"/>
                  </a:ext>
                </a:extLst>
              </a:tr>
            </a:tbl>
          </a:graphicData>
        </a:graphic>
      </p:graphicFrame>
      <p:graphicFrame>
        <p:nvGraphicFramePr>
          <p:cNvPr id="5" name="Group 37"/>
          <p:cNvGraphicFramePr>
            <a:graphicFrameLocks noGrp="1"/>
          </p:cNvGraphicFramePr>
          <p:nvPr/>
        </p:nvGraphicFramePr>
        <p:xfrm>
          <a:off x="542925" y="1731963"/>
          <a:ext cx="8066088" cy="1692276"/>
        </p:xfrm>
        <a:graphic>
          <a:graphicData uri="http://schemas.openxmlformats.org/drawingml/2006/table">
            <a:tbl>
              <a:tblPr/>
              <a:tblGrid>
                <a:gridCol w="1492808">
                  <a:extLst>
                    <a:ext uri="{9D8B030D-6E8A-4147-A177-3AD203B41FA5}">
                      <a16:colId xmlns:a16="http://schemas.microsoft.com/office/drawing/2014/main" xmlns="" val="20000"/>
                    </a:ext>
                  </a:extLst>
                </a:gridCol>
                <a:gridCol w="6573280">
                  <a:extLst>
                    <a:ext uri="{9D8B030D-6E8A-4147-A177-3AD203B41FA5}">
                      <a16:colId xmlns:a16="http://schemas.microsoft.com/office/drawing/2014/main" xmlns="" val="20001"/>
                    </a:ext>
                  </a:extLst>
                </a:gridCol>
              </a:tblGrid>
              <a:tr h="84613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BUSINESS OBJECTIVE &amp; CHALLENGE:</a:t>
                      </a:r>
                    </a:p>
                  </a:txBody>
                  <a:tcPr marL="68582" marR="68582"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charset="0"/>
                        <a:buNone/>
                        <a:tabLst/>
                      </a:pPr>
                      <a:r>
                        <a:rPr kumimoji="0" lang="en-US" sz="1100" b="0" i="0" u="none" strike="noStrike" cap="none" normalizeH="0" baseline="0">
                          <a:ln>
                            <a:noFill/>
                          </a:ln>
                          <a:solidFill>
                            <a:schemeClr val="tx1"/>
                          </a:solidFill>
                          <a:effectLst/>
                          <a:latin typeface="Helvetica Neue Light" charset="0"/>
                          <a:ea typeface="Helvetica Neue Light" charset="0"/>
                          <a:cs typeface="Helvetica Neue Light" charset="0"/>
                        </a:rPr>
                        <a:t>Text</a:t>
                      </a:r>
                    </a:p>
                  </a:txBody>
                  <a:tcPr marL="68582" marR="68582"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0"/>
                  </a:ext>
                </a:extLst>
              </a:tr>
              <a:tr h="84613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USE CASE PROFILE:</a:t>
                      </a:r>
                    </a:p>
                  </a:txBody>
                  <a:tcPr marL="68582" marR="68582"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100" b="0" i="0" u="none" strike="noStrike" cap="none" normalizeH="0" baseline="0">
                          <a:ln>
                            <a:noFill/>
                          </a:ln>
                          <a:solidFill>
                            <a:srgbClr val="000000"/>
                          </a:solidFill>
                          <a:effectLst/>
                          <a:latin typeface="Helvetica Neue Light" charset="0"/>
                          <a:ea typeface="Helvetica Neue Light" charset="0"/>
                          <a:cs typeface="Helvetica Neue Light" charset="0"/>
                        </a:rPr>
                        <a:t>Text</a:t>
                      </a:r>
                    </a:p>
                  </a:txBody>
                  <a:tcPr marL="68582" marR="68582"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1"/>
                  </a:ext>
                </a:extLst>
              </a:tr>
            </a:tbl>
          </a:graphicData>
        </a:graphic>
      </p:graphicFrame>
      <p:graphicFrame>
        <p:nvGraphicFramePr>
          <p:cNvPr id="6" name="Group 37"/>
          <p:cNvGraphicFramePr>
            <a:graphicFrameLocks noGrp="1"/>
          </p:cNvGraphicFramePr>
          <p:nvPr/>
        </p:nvGraphicFramePr>
        <p:xfrm>
          <a:off x="4719638" y="3492500"/>
          <a:ext cx="3889375" cy="327025"/>
        </p:xfrm>
        <a:graphic>
          <a:graphicData uri="http://schemas.openxmlformats.org/drawingml/2006/table">
            <a:tbl>
              <a:tblPr/>
              <a:tblGrid>
                <a:gridCol w="1717216">
                  <a:extLst>
                    <a:ext uri="{9D8B030D-6E8A-4147-A177-3AD203B41FA5}">
                      <a16:colId xmlns:a16="http://schemas.microsoft.com/office/drawing/2014/main" xmlns="" val="20000"/>
                    </a:ext>
                  </a:extLst>
                </a:gridCol>
                <a:gridCol w="2172159">
                  <a:extLst>
                    <a:ext uri="{9D8B030D-6E8A-4147-A177-3AD203B41FA5}">
                      <a16:colId xmlns:a16="http://schemas.microsoft.com/office/drawing/2014/main" xmlns="" val="20001"/>
                    </a:ext>
                  </a:extLst>
                </a:gridCol>
              </a:tblGrid>
              <a:tr h="327025">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a:ln>
                            <a:noFill/>
                          </a:ln>
                          <a:solidFill>
                            <a:schemeClr val="bg1"/>
                          </a:solidFill>
                          <a:effectLst/>
                          <a:latin typeface="Arial" charset="0"/>
                          <a:cs typeface="Arial" charset="0"/>
                        </a:rPr>
                        <a:t>Client  Sponsor</a:t>
                      </a:r>
                    </a:p>
                  </a:txBody>
                  <a:tcPr marL="68571" marR="68571" marT="34346" marB="3434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rPr>
                        <a:t>Name</a:t>
                      </a:r>
                    </a:p>
                  </a:txBody>
                  <a:tcPr marL="68571" marR="68571" marT="34346" marB="3434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7" name="Group 37"/>
          <p:cNvGraphicFramePr>
            <a:graphicFrameLocks noGrp="1"/>
          </p:cNvGraphicFramePr>
          <p:nvPr/>
        </p:nvGraphicFramePr>
        <p:xfrm>
          <a:off x="542925" y="3492500"/>
          <a:ext cx="4176713" cy="327025"/>
        </p:xfrm>
        <a:graphic>
          <a:graphicData uri="http://schemas.openxmlformats.org/drawingml/2006/table">
            <a:tbl>
              <a:tblPr/>
              <a:tblGrid>
                <a:gridCol w="2049873">
                  <a:extLst>
                    <a:ext uri="{9D8B030D-6E8A-4147-A177-3AD203B41FA5}">
                      <a16:colId xmlns:a16="http://schemas.microsoft.com/office/drawing/2014/main" xmlns="" val="20000"/>
                    </a:ext>
                  </a:extLst>
                </a:gridCol>
                <a:gridCol w="2126840">
                  <a:extLst>
                    <a:ext uri="{9D8B030D-6E8A-4147-A177-3AD203B41FA5}">
                      <a16:colId xmlns:a16="http://schemas.microsoft.com/office/drawing/2014/main" xmlns="" val="20001"/>
                    </a:ext>
                  </a:extLst>
                </a:gridCol>
              </a:tblGrid>
              <a:tr h="327025">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a:ln>
                            <a:noFill/>
                          </a:ln>
                          <a:solidFill>
                            <a:schemeClr val="bg1"/>
                          </a:solidFill>
                          <a:effectLst/>
                          <a:latin typeface="Arial" charset="0"/>
                          <a:cs typeface="Arial" charset="0"/>
                        </a:rPr>
                        <a:t>Estimated Impact $$:</a:t>
                      </a:r>
                    </a:p>
                  </a:txBody>
                  <a:tcPr marL="68585" marR="68585" marT="34346" marB="3434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rPr>
                        <a:t>$$</a:t>
                      </a:r>
                    </a:p>
                  </a:txBody>
                  <a:tcPr marL="68585" marR="68585" marT="34346" marB="3434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sp>
        <p:nvSpPr>
          <p:cNvPr id="8" name="Rectangle 7"/>
          <p:cNvSpPr/>
          <p:nvPr/>
        </p:nvSpPr>
        <p:spPr>
          <a:xfrm>
            <a:off x="528638" y="1562100"/>
            <a:ext cx="1604962" cy="107950"/>
          </a:xfrm>
          <a:prstGeom prst="rect">
            <a:avLst/>
          </a:prstGeom>
          <a:solidFill>
            <a:srgbClr val="0E6163"/>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anchor="ctr"/>
          <a:lstStyle/>
          <a:p>
            <a:pPr algn="ctr">
              <a:defRPr/>
            </a:pPr>
            <a:endParaRPr lang="en-US"/>
          </a:p>
        </p:txBody>
      </p:sp>
      <p:sp>
        <p:nvSpPr>
          <p:cNvPr id="16425" name="TextBox 9"/>
          <p:cNvSpPr txBox="1">
            <a:spLocks noChangeArrowheads="1"/>
          </p:cNvSpPr>
          <p:nvPr/>
        </p:nvSpPr>
        <p:spPr bwMode="auto">
          <a:xfrm>
            <a:off x="2428875" y="1095375"/>
            <a:ext cx="6180138" cy="307975"/>
          </a:xfrm>
          <a:prstGeom prst="rect">
            <a:avLst/>
          </a:prstGeom>
          <a:solidFill>
            <a:srgbClr val="FFFF00"/>
          </a:solidFill>
          <a:ln w="9525">
            <a:solidFill>
              <a:srgbClr val="FF0000"/>
            </a:solidFill>
            <a:miter lim="800000"/>
            <a:headEnd/>
            <a:tailEnd/>
          </a:ln>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400">
                <a:latin typeface="Helvetica Neue Light"/>
                <a:ea typeface="Helvetica Neue Light"/>
                <a:cs typeface="Helvetica Neue Light"/>
              </a:rPr>
              <a:t>Update this slide from what was determined from the Discovery Workshop</a:t>
            </a:r>
          </a:p>
        </p:txBody>
      </p:sp>
      <p:sp>
        <p:nvSpPr>
          <p:cNvPr id="9" name="TextBox 8"/>
          <p:cNvSpPr txBox="1"/>
          <p:nvPr/>
        </p:nvSpPr>
        <p:spPr>
          <a:xfrm>
            <a:off x="2848793" y="2486304"/>
            <a:ext cx="3741689" cy="707886"/>
          </a:xfrm>
          <a:prstGeom prst="rect">
            <a:avLst/>
          </a:prstGeom>
          <a:noFill/>
        </p:spPr>
        <p:txBody>
          <a:bodyPr wrap="square" rtlCol="0">
            <a:spAutoFit/>
          </a:bodyPr>
          <a:lstStyle/>
          <a:p>
            <a:r>
              <a:rPr lang="en-US" sz="4000" b="1" smtClean="0">
                <a:solidFill>
                  <a:srgbClr val="FF0000"/>
                </a:solidFill>
              </a:rPr>
              <a:t>Bad Example !</a:t>
            </a:r>
            <a:endParaRPr lang="en-US" sz="4000" b="1">
              <a:solidFill>
                <a:srgbClr val="FF0000"/>
              </a:solidFill>
            </a:endParaRPr>
          </a:p>
        </p:txBody>
      </p:sp>
    </p:spTree>
    <p:extLst>
      <p:ext uri="{BB962C8B-B14F-4D97-AF65-F5344CB8AC3E}">
        <p14:creationId xmlns:p14="http://schemas.microsoft.com/office/powerpoint/2010/main" val="126117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a:t>3. Use Case – User Stories (top 1-5 stories)</a:t>
            </a:r>
          </a:p>
        </p:txBody>
      </p:sp>
      <p:graphicFrame>
        <p:nvGraphicFramePr>
          <p:cNvPr id="5" name="Group 37"/>
          <p:cNvGraphicFramePr>
            <a:graphicFrameLocks noGrp="1"/>
          </p:cNvGraphicFramePr>
          <p:nvPr/>
        </p:nvGraphicFramePr>
        <p:xfrm>
          <a:off x="315913" y="1152525"/>
          <a:ext cx="8418512" cy="1692276"/>
        </p:xfrm>
        <a:graphic>
          <a:graphicData uri="http://schemas.openxmlformats.org/drawingml/2006/table">
            <a:tbl>
              <a:tblPr/>
              <a:tblGrid>
                <a:gridCol w="1558032">
                  <a:extLst>
                    <a:ext uri="{9D8B030D-6E8A-4147-A177-3AD203B41FA5}">
                      <a16:colId xmlns:a16="http://schemas.microsoft.com/office/drawing/2014/main" xmlns="" val="20000"/>
                    </a:ext>
                  </a:extLst>
                </a:gridCol>
                <a:gridCol w="6860480">
                  <a:extLst>
                    <a:ext uri="{9D8B030D-6E8A-4147-A177-3AD203B41FA5}">
                      <a16:colId xmlns:a16="http://schemas.microsoft.com/office/drawing/2014/main" xmlns="" val="20001"/>
                    </a:ext>
                  </a:extLst>
                </a:gridCol>
              </a:tblGrid>
              <a:tr h="84613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BUSINESS OBJECTIVE &amp; CHALLENGE:</a:t>
                      </a: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charset="0"/>
                        <a:buNone/>
                        <a:tabLst/>
                      </a:pPr>
                      <a:r>
                        <a:rPr lang="en-US" sz="1800" kern="1200">
                          <a:solidFill>
                            <a:schemeClr val="tx1"/>
                          </a:solidFill>
                          <a:latin typeface="+mn-lt"/>
                          <a:ea typeface="+mn-ea"/>
                          <a:cs typeface="+mn-cs"/>
                        </a:rPr>
                        <a:t>text</a:t>
                      </a:r>
                      <a:endParaRPr kumimoji="0" lang="en-US" sz="11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0"/>
                  </a:ext>
                </a:extLst>
              </a:tr>
              <a:tr h="84613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USE CASE PROFILE:</a:t>
                      </a: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400" b="0" i="0" u="none" strike="noStrike" cap="none" normalizeH="0" baseline="0">
                          <a:ln>
                            <a:noFill/>
                          </a:ln>
                          <a:solidFill>
                            <a:srgbClr val="000000"/>
                          </a:solidFill>
                          <a:effectLst/>
                          <a:latin typeface="Helvetica Neue Light" charset="0"/>
                          <a:ea typeface="Helvetica Neue Light" charset="0"/>
                          <a:cs typeface="Helvetica Neue Light" charset="0"/>
                        </a:rPr>
                        <a:t>text</a:t>
                      </a: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1"/>
                  </a:ext>
                </a:extLst>
              </a:tr>
            </a:tbl>
          </a:graphicData>
        </a:graphic>
      </p:graphicFrame>
      <p:graphicFrame>
        <p:nvGraphicFramePr>
          <p:cNvPr id="7" name="Group 37"/>
          <p:cNvGraphicFramePr>
            <a:graphicFrameLocks noGrp="1"/>
          </p:cNvGraphicFramePr>
          <p:nvPr/>
        </p:nvGraphicFramePr>
        <p:xfrm>
          <a:off x="315913" y="3028950"/>
          <a:ext cx="8418511" cy="2741764"/>
        </p:xfrm>
        <a:graphic>
          <a:graphicData uri="http://schemas.openxmlformats.org/drawingml/2006/table">
            <a:tbl>
              <a:tblPr/>
              <a:tblGrid>
                <a:gridCol w="518966">
                  <a:extLst>
                    <a:ext uri="{9D8B030D-6E8A-4147-A177-3AD203B41FA5}">
                      <a16:colId xmlns:a16="http://schemas.microsoft.com/office/drawing/2014/main" xmlns="" val="20000"/>
                    </a:ext>
                  </a:extLst>
                </a:gridCol>
                <a:gridCol w="2757710">
                  <a:extLst>
                    <a:ext uri="{9D8B030D-6E8A-4147-A177-3AD203B41FA5}">
                      <a16:colId xmlns:a16="http://schemas.microsoft.com/office/drawing/2014/main" xmlns="" val="20001"/>
                    </a:ext>
                  </a:extLst>
                </a:gridCol>
                <a:gridCol w="1527295">
                  <a:extLst>
                    <a:ext uri="{9D8B030D-6E8A-4147-A177-3AD203B41FA5}">
                      <a16:colId xmlns:a16="http://schemas.microsoft.com/office/drawing/2014/main" xmlns="" val="20002"/>
                    </a:ext>
                  </a:extLst>
                </a:gridCol>
                <a:gridCol w="1807270">
                  <a:extLst>
                    <a:ext uri="{9D8B030D-6E8A-4147-A177-3AD203B41FA5}">
                      <a16:colId xmlns:a16="http://schemas.microsoft.com/office/drawing/2014/main" xmlns="" val="20003"/>
                    </a:ext>
                  </a:extLst>
                </a:gridCol>
                <a:gridCol w="1807270">
                  <a:extLst>
                    <a:ext uri="{9D8B030D-6E8A-4147-A177-3AD203B41FA5}">
                      <a16:colId xmlns:a16="http://schemas.microsoft.com/office/drawing/2014/main" xmlns="" val="20004"/>
                    </a:ext>
                  </a:extLst>
                </a:gridCol>
              </a:tblGrid>
              <a:tr h="784640">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bg1"/>
                          </a:solidFill>
                          <a:effectLst/>
                          <a:latin typeface="Arial" charset="0"/>
                          <a:cs typeface="Arial" charset="0"/>
                        </a:rPr>
                        <a:t>User Story #</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800" b="1" i="0" u="sng" strike="noStrike" cap="none" normalizeH="0" baseline="0">
                          <a:ln>
                            <a:noFill/>
                          </a:ln>
                          <a:solidFill>
                            <a:schemeClr val="bg1"/>
                          </a:solidFill>
                          <a:effectLst/>
                          <a:latin typeface="Arial" charset="0"/>
                          <a:cs typeface="Arial" charset="0"/>
                        </a:rPr>
                        <a:t>(Bus -1/ Tech-1)</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tx1"/>
                          </a:solidFill>
                          <a:effectLst/>
                          <a:latin typeface="Helvetica Neue Light" charset="0"/>
                          <a:ea typeface="Helvetica Neue Light" charset="0"/>
                          <a:cs typeface="Helvetica Neue Light" charset="0"/>
                        </a:rPr>
                        <a:t>User Story Description</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tx1"/>
                          </a:solidFill>
                          <a:effectLst/>
                          <a:latin typeface="Helvetica Neue Light" charset="0"/>
                          <a:ea typeface="Helvetica Neue Light" charset="0"/>
                          <a:cs typeface="Helvetica Neue Light" charset="0"/>
                        </a:rPr>
                        <a:t>( What I want/need, in order to do something of value)</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bg1"/>
                          </a:solidFill>
                          <a:effectLst/>
                          <a:latin typeface="Arial" charset="0"/>
                          <a:ea typeface="+mn-ea"/>
                          <a:cs typeface="Arial" charset="0"/>
                        </a:rPr>
                        <a:t>Primary Persona Involved</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bg1"/>
                          </a:solidFill>
                          <a:effectLst/>
                          <a:latin typeface="Arial" charset="0"/>
                          <a:ea typeface="+mn-ea"/>
                          <a:cs typeface="Arial" charset="0"/>
                        </a:rPr>
                        <a:t>(plus any key Supporting Roles)</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rPr>
                        <a:t>Data Stores Involved</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rPr>
                        <a:t>(identify at high level- content/form)</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sng" strike="noStrike" kern="1200" cap="none" normalizeH="0" baseline="0">
                          <a:ln>
                            <a:noFill/>
                          </a:ln>
                          <a:solidFill>
                            <a:schemeClr val="bg1"/>
                          </a:solidFill>
                          <a:effectLst/>
                          <a:latin typeface="Arial" charset="0"/>
                          <a:ea typeface="+mn-ea"/>
                          <a:cs typeface="Arial" charset="0"/>
                        </a:rPr>
                        <a:t>Data Movement/ </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sng" strike="noStrike" kern="1200" cap="none" normalizeH="0" baseline="0">
                          <a:ln>
                            <a:noFill/>
                          </a:ln>
                          <a:solidFill>
                            <a:schemeClr val="bg1"/>
                          </a:solidFill>
                          <a:effectLst/>
                          <a:latin typeface="Arial" charset="0"/>
                          <a:ea typeface="+mn-ea"/>
                          <a:cs typeface="Arial" charset="0"/>
                        </a:rPr>
                        <a:t>Process Flow</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xmlns="" val="10000"/>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1"/>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2"/>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3"/>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4"/>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5"/>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6"/>
                  </a:ext>
                </a:extLst>
              </a:tr>
            </a:tbl>
          </a:graphicData>
        </a:graphic>
      </p:graphicFrame>
      <p:sp>
        <p:nvSpPr>
          <p:cNvPr id="8" name="Rectangle 7"/>
          <p:cNvSpPr/>
          <p:nvPr/>
        </p:nvSpPr>
        <p:spPr>
          <a:xfrm>
            <a:off x="322263" y="1022350"/>
            <a:ext cx="1604962" cy="107950"/>
          </a:xfrm>
          <a:prstGeom prst="rect">
            <a:avLst/>
          </a:prstGeom>
          <a:solidFill>
            <a:srgbClr val="0E6163"/>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anchor="ctr"/>
          <a:lstStyle/>
          <a:p>
            <a:pPr algn="ctr">
              <a:defRPr/>
            </a:pPr>
            <a:endParaRPr lang="en-US"/>
          </a:p>
        </p:txBody>
      </p:sp>
      <p:sp>
        <p:nvSpPr>
          <p:cNvPr id="17472" name="TextBox 9"/>
          <p:cNvSpPr txBox="1">
            <a:spLocks noChangeArrowheads="1"/>
          </p:cNvSpPr>
          <p:nvPr/>
        </p:nvSpPr>
        <p:spPr bwMode="auto">
          <a:xfrm>
            <a:off x="1927225" y="14288"/>
            <a:ext cx="6111875" cy="522287"/>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en-US" altLang="en-US" sz="1400">
                <a:latin typeface="Helvetica Neue Light"/>
                <a:ea typeface="Helvetica Neue Light"/>
                <a:cs typeface="Helvetica Neue Light"/>
              </a:rPr>
              <a:t>Update this slide from what was determined from the Discovery Workshop- adding the key Business and Technical Data /User Stories </a:t>
            </a:r>
          </a:p>
        </p:txBody>
      </p:sp>
    </p:spTree>
    <p:extLst>
      <p:ext uri="{BB962C8B-B14F-4D97-AF65-F5344CB8AC3E}">
        <p14:creationId xmlns:p14="http://schemas.microsoft.com/office/powerpoint/2010/main" val="83331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a:t>3. Use Case – User Stories (top 1-5 stories)</a:t>
            </a:r>
          </a:p>
        </p:txBody>
      </p:sp>
      <p:graphicFrame>
        <p:nvGraphicFramePr>
          <p:cNvPr id="5" name="Group 37"/>
          <p:cNvGraphicFramePr>
            <a:graphicFrameLocks noGrp="1"/>
          </p:cNvGraphicFramePr>
          <p:nvPr>
            <p:extLst/>
          </p:nvPr>
        </p:nvGraphicFramePr>
        <p:xfrm>
          <a:off x="315913" y="1152525"/>
          <a:ext cx="8418512" cy="2012002"/>
        </p:xfrm>
        <a:graphic>
          <a:graphicData uri="http://schemas.openxmlformats.org/drawingml/2006/table">
            <a:tbl>
              <a:tblPr/>
              <a:tblGrid>
                <a:gridCol w="1558032">
                  <a:extLst>
                    <a:ext uri="{9D8B030D-6E8A-4147-A177-3AD203B41FA5}">
                      <a16:colId xmlns="" xmlns:a16="http://schemas.microsoft.com/office/drawing/2014/main" val="20000"/>
                    </a:ext>
                  </a:extLst>
                </a:gridCol>
                <a:gridCol w="6860480">
                  <a:extLst>
                    <a:ext uri="{9D8B030D-6E8A-4147-A177-3AD203B41FA5}">
                      <a16:colId xmlns="" xmlns:a16="http://schemas.microsoft.com/office/drawing/2014/main" val="20001"/>
                    </a:ext>
                  </a:extLst>
                </a:gridCol>
              </a:tblGrid>
              <a:tr h="84613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BUSINESS OBJECTIVE &amp; CHALLENGE:</a:t>
                      </a: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charset="0"/>
                        <a:buNone/>
                        <a:tabLst/>
                      </a:pPr>
                      <a:r>
                        <a:rPr kumimoji="0" lang="en-US" sz="1800" b="0" i="0" u="none" strike="noStrike" kern="1200" cap="none" normalizeH="0" baseline="0" smtClean="0">
                          <a:ln>
                            <a:noFill/>
                          </a:ln>
                          <a:solidFill>
                            <a:schemeClr val="tx1"/>
                          </a:solidFill>
                          <a:effectLst/>
                          <a:latin typeface="+mn-lt"/>
                          <a:ea typeface="+mn-ea"/>
                          <a:cs typeface="+mn-cs"/>
                        </a:rPr>
                        <a:t>Technical users such as developers want to go to a central place to obtain business definitions of data sources and data quality objectives and goals, so that they can better design their ETL processes.</a:t>
                      </a:r>
                      <a:endParaRPr kumimoji="0" lang="en-US" sz="11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 xmlns:a16="http://schemas.microsoft.com/office/drawing/2014/main" val="10000"/>
                  </a:ext>
                </a:extLst>
              </a:tr>
              <a:tr h="84613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USE CASE PROFILE:</a:t>
                      </a: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400" b="0" i="0" u="none" strike="noStrike" cap="none" normalizeH="0" baseline="0">
                          <a:ln>
                            <a:noFill/>
                          </a:ln>
                          <a:solidFill>
                            <a:srgbClr val="000000"/>
                          </a:solidFill>
                          <a:effectLst/>
                          <a:latin typeface="Helvetica Neue Light" charset="0"/>
                          <a:ea typeface="Helvetica Neue Light" charset="0"/>
                          <a:cs typeface="Helvetica Neue Light" charset="0"/>
                        </a:rPr>
                        <a:t>text</a:t>
                      </a: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 xmlns:a16="http://schemas.microsoft.com/office/drawing/2014/main" val="10001"/>
                  </a:ext>
                </a:extLst>
              </a:tr>
            </a:tbl>
          </a:graphicData>
        </a:graphic>
      </p:graphicFrame>
      <p:graphicFrame>
        <p:nvGraphicFramePr>
          <p:cNvPr id="7" name="Group 37"/>
          <p:cNvGraphicFramePr>
            <a:graphicFrameLocks noGrp="1"/>
          </p:cNvGraphicFramePr>
          <p:nvPr>
            <p:extLst/>
          </p:nvPr>
        </p:nvGraphicFramePr>
        <p:xfrm>
          <a:off x="315913" y="3028950"/>
          <a:ext cx="8418511" cy="3785234"/>
        </p:xfrm>
        <a:graphic>
          <a:graphicData uri="http://schemas.openxmlformats.org/drawingml/2006/table">
            <a:tbl>
              <a:tblPr/>
              <a:tblGrid>
                <a:gridCol w="518966">
                  <a:extLst>
                    <a:ext uri="{9D8B030D-6E8A-4147-A177-3AD203B41FA5}">
                      <a16:colId xmlns="" xmlns:a16="http://schemas.microsoft.com/office/drawing/2014/main" val="20000"/>
                    </a:ext>
                  </a:extLst>
                </a:gridCol>
                <a:gridCol w="2757710">
                  <a:extLst>
                    <a:ext uri="{9D8B030D-6E8A-4147-A177-3AD203B41FA5}">
                      <a16:colId xmlns="" xmlns:a16="http://schemas.microsoft.com/office/drawing/2014/main" val="20001"/>
                    </a:ext>
                  </a:extLst>
                </a:gridCol>
                <a:gridCol w="1527295">
                  <a:extLst>
                    <a:ext uri="{9D8B030D-6E8A-4147-A177-3AD203B41FA5}">
                      <a16:colId xmlns="" xmlns:a16="http://schemas.microsoft.com/office/drawing/2014/main" val="20002"/>
                    </a:ext>
                  </a:extLst>
                </a:gridCol>
                <a:gridCol w="1807270">
                  <a:extLst>
                    <a:ext uri="{9D8B030D-6E8A-4147-A177-3AD203B41FA5}">
                      <a16:colId xmlns="" xmlns:a16="http://schemas.microsoft.com/office/drawing/2014/main" val="20003"/>
                    </a:ext>
                  </a:extLst>
                </a:gridCol>
                <a:gridCol w="1807270">
                  <a:extLst>
                    <a:ext uri="{9D8B030D-6E8A-4147-A177-3AD203B41FA5}">
                      <a16:colId xmlns="" xmlns:a16="http://schemas.microsoft.com/office/drawing/2014/main" val="20004"/>
                    </a:ext>
                  </a:extLst>
                </a:gridCol>
              </a:tblGrid>
              <a:tr h="784640">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bg1"/>
                          </a:solidFill>
                          <a:effectLst/>
                          <a:latin typeface="Arial" charset="0"/>
                          <a:cs typeface="Arial" charset="0"/>
                        </a:rPr>
                        <a:t>User Story #</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800" b="1" i="0" u="sng" strike="noStrike" cap="none" normalizeH="0" baseline="0">
                          <a:ln>
                            <a:noFill/>
                          </a:ln>
                          <a:solidFill>
                            <a:schemeClr val="bg1"/>
                          </a:solidFill>
                          <a:effectLst/>
                          <a:latin typeface="Arial" charset="0"/>
                          <a:cs typeface="Arial" charset="0"/>
                        </a:rPr>
                        <a:t>(Bus -1/ Tech-1)</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tx1"/>
                          </a:solidFill>
                          <a:effectLst/>
                          <a:latin typeface="Helvetica Neue Light" charset="0"/>
                          <a:ea typeface="Helvetica Neue Light" charset="0"/>
                          <a:cs typeface="Helvetica Neue Light" charset="0"/>
                        </a:rPr>
                        <a:t>User Story Description</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tx1"/>
                          </a:solidFill>
                          <a:effectLst/>
                          <a:latin typeface="Helvetica Neue Light" charset="0"/>
                          <a:ea typeface="Helvetica Neue Light" charset="0"/>
                          <a:cs typeface="Helvetica Neue Light" charset="0"/>
                        </a:rPr>
                        <a:t>( What I want/need, in order to do something of value)</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bg1"/>
                          </a:solidFill>
                          <a:effectLst/>
                          <a:latin typeface="Arial" charset="0"/>
                          <a:ea typeface="+mn-ea"/>
                          <a:cs typeface="Arial" charset="0"/>
                        </a:rPr>
                        <a:t>Primary Persona Involved</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bg1"/>
                          </a:solidFill>
                          <a:effectLst/>
                          <a:latin typeface="Arial" charset="0"/>
                          <a:ea typeface="+mn-ea"/>
                          <a:cs typeface="Arial" charset="0"/>
                        </a:rPr>
                        <a:t>(plus any key Supporting Roles)</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rPr>
                        <a:t>Data Stores Involved</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rPr>
                        <a:t>(identify at high level- content/form)</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sng" strike="noStrike" kern="1200" cap="none" normalizeH="0" baseline="0">
                          <a:ln>
                            <a:noFill/>
                          </a:ln>
                          <a:solidFill>
                            <a:schemeClr val="bg1"/>
                          </a:solidFill>
                          <a:effectLst/>
                          <a:latin typeface="Arial" charset="0"/>
                          <a:ea typeface="+mn-ea"/>
                          <a:cs typeface="Arial" charset="0"/>
                        </a:rPr>
                        <a:t>Data Movement/ </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sng" strike="noStrike" kern="1200" cap="none" normalizeH="0" baseline="0">
                          <a:ln>
                            <a:noFill/>
                          </a:ln>
                          <a:solidFill>
                            <a:schemeClr val="bg1"/>
                          </a:solidFill>
                          <a:effectLst/>
                          <a:latin typeface="Arial" charset="0"/>
                          <a:ea typeface="+mn-ea"/>
                          <a:cs typeface="Arial" charset="0"/>
                        </a:rPr>
                        <a:t>Process Flow</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 xmlns:a16="http://schemas.microsoft.com/office/drawing/2014/main" val="10000"/>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The technical user needs to have access to a central business glossary.</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Technical developer</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Metadata in IGC</a:t>
                      </a: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Acces to IGC</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1"/>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Business users need to have common definition of terms within the company so that business initiatives are in sync.</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Business user</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Metadata in IGC</a:t>
                      </a: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Access to IGC</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2"/>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Management and high level business users need to have an easy to access place to obtain stated company buissness initiatives in quality compliancy, so that they can easily acess measureable scores of their data quality level and compliancy level.</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Management user</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Business and data quality metadta in IGC</a:t>
                      </a: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Access to IGC</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3"/>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Technical team needs to validate Canadian customer addresses and perform correction by using Canada Post reference.</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Technical developer</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QualityStage and AVI</a:t>
                      </a: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Access to Information Server Data Quality</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4"/>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Business users need to have confidence over quality of their customer data. IA will assess the data quality by providing quality score, while QuallityStage will cleanse the data.</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Business user</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QualityStage and Information Analyzer</a:t>
                      </a: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none" strike="noStrike" kern="1200" cap="none" normalizeH="0" baseline="0" smtClean="0">
                          <a:ln>
                            <a:noFill/>
                          </a:ln>
                          <a:solidFill>
                            <a:schemeClr val="bg1"/>
                          </a:solidFill>
                          <a:effectLst/>
                          <a:latin typeface="Arial" charset="0"/>
                          <a:ea typeface="+mn-ea"/>
                          <a:cs typeface="Arial" charset="0"/>
                        </a:rPr>
                        <a:t>Access to Information Server Data Quality</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5"/>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6"/>
                  </a:ext>
                </a:extLst>
              </a:tr>
            </a:tbl>
          </a:graphicData>
        </a:graphic>
      </p:graphicFrame>
      <p:sp>
        <p:nvSpPr>
          <p:cNvPr id="8" name="Rectangle 7"/>
          <p:cNvSpPr/>
          <p:nvPr/>
        </p:nvSpPr>
        <p:spPr>
          <a:xfrm>
            <a:off x="322263" y="1022350"/>
            <a:ext cx="1604962" cy="107950"/>
          </a:xfrm>
          <a:prstGeom prst="rect">
            <a:avLst/>
          </a:prstGeom>
          <a:solidFill>
            <a:srgbClr val="0E6163"/>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anchor="ctr"/>
          <a:lstStyle/>
          <a:p>
            <a:pPr algn="ctr">
              <a:defRPr/>
            </a:pPr>
            <a:endParaRPr lang="en-US"/>
          </a:p>
        </p:txBody>
      </p:sp>
      <p:sp>
        <p:nvSpPr>
          <p:cNvPr id="17472" name="TextBox 9"/>
          <p:cNvSpPr txBox="1">
            <a:spLocks noChangeArrowheads="1"/>
          </p:cNvSpPr>
          <p:nvPr/>
        </p:nvSpPr>
        <p:spPr bwMode="auto">
          <a:xfrm>
            <a:off x="1927225" y="14288"/>
            <a:ext cx="6111875" cy="522287"/>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en-US" altLang="en-US" sz="1400">
                <a:latin typeface="Helvetica Neue Light"/>
                <a:ea typeface="Helvetica Neue Light"/>
                <a:cs typeface="Helvetica Neue Light"/>
              </a:rPr>
              <a:t>Update this slide from what was determined from the Discovery Workshop- adding the key Business and Technical Data /User Stories </a:t>
            </a:r>
          </a:p>
        </p:txBody>
      </p:sp>
      <p:sp>
        <p:nvSpPr>
          <p:cNvPr id="9" name="TextBox 8"/>
          <p:cNvSpPr txBox="1"/>
          <p:nvPr/>
        </p:nvSpPr>
        <p:spPr>
          <a:xfrm>
            <a:off x="4683942" y="2215545"/>
            <a:ext cx="2879314" cy="523220"/>
          </a:xfrm>
          <a:prstGeom prst="rect">
            <a:avLst/>
          </a:prstGeom>
          <a:noFill/>
        </p:spPr>
        <p:txBody>
          <a:bodyPr wrap="none" rtlCol="0">
            <a:spAutoFit/>
          </a:bodyPr>
          <a:lstStyle/>
          <a:p>
            <a:r>
              <a:rPr lang="en-US" sz="2800" b="1" smtClean="0">
                <a:solidFill>
                  <a:schemeClr val="accent6">
                    <a:lumMod val="75000"/>
                  </a:schemeClr>
                </a:solidFill>
              </a:rPr>
              <a:t>An OK Example</a:t>
            </a:r>
            <a:endParaRPr lang="en-US" sz="2800" b="1">
              <a:solidFill>
                <a:schemeClr val="accent6">
                  <a:lumMod val="75000"/>
                </a:schemeClr>
              </a:solidFill>
            </a:endParaRPr>
          </a:p>
        </p:txBody>
      </p:sp>
    </p:spTree>
    <p:extLst>
      <p:ext uri="{BB962C8B-B14F-4D97-AF65-F5344CB8AC3E}">
        <p14:creationId xmlns:p14="http://schemas.microsoft.com/office/powerpoint/2010/main" val="1337633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a:t>3. Use Case – User Stories (top 1-5 stories)</a:t>
            </a:r>
          </a:p>
        </p:txBody>
      </p:sp>
      <p:graphicFrame>
        <p:nvGraphicFramePr>
          <p:cNvPr id="5" name="Group 37"/>
          <p:cNvGraphicFramePr>
            <a:graphicFrameLocks noGrp="1"/>
          </p:cNvGraphicFramePr>
          <p:nvPr>
            <p:extLst>
              <p:ext uri="{D42A27DB-BD31-4B8C-83A1-F6EECF244321}">
                <p14:modId xmlns:p14="http://schemas.microsoft.com/office/powerpoint/2010/main" val="396794956"/>
              </p:ext>
            </p:extLst>
          </p:nvPr>
        </p:nvGraphicFramePr>
        <p:xfrm>
          <a:off x="315913" y="1152525"/>
          <a:ext cx="8418512" cy="2012002"/>
        </p:xfrm>
        <a:graphic>
          <a:graphicData uri="http://schemas.openxmlformats.org/drawingml/2006/table">
            <a:tbl>
              <a:tblPr/>
              <a:tblGrid>
                <a:gridCol w="1558032">
                  <a:extLst>
                    <a:ext uri="{9D8B030D-6E8A-4147-A177-3AD203B41FA5}">
                      <a16:colId xmlns="" xmlns:a16="http://schemas.microsoft.com/office/drawing/2014/main" val="20000"/>
                    </a:ext>
                  </a:extLst>
                </a:gridCol>
                <a:gridCol w="6860480">
                  <a:extLst>
                    <a:ext uri="{9D8B030D-6E8A-4147-A177-3AD203B41FA5}">
                      <a16:colId xmlns="" xmlns:a16="http://schemas.microsoft.com/office/drawing/2014/main" val="20001"/>
                    </a:ext>
                  </a:extLst>
                </a:gridCol>
              </a:tblGrid>
              <a:tr h="84613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BUSINESS OBJECTIVE &amp; CHALLENGE:</a:t>
                      </a: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charset="0"/>
                        <a:buNone/>
                        <a:tabLst/>
                      </a:pPr>
                      <a:r>
                        <a:rPr kumimoji="0" lang="en-US" sz="1800" b="0" i="0" u="none" strike="noStrike" kern="1200" cap="none" normalizeH="0" baseline="0" smtClean="0">
                          <a:ln>
                            <a:noFill/>
                          </a:ln>
                          <a:solidFill>
                            <a:schemeClr val="tx1"/>
                          </a:solidFill>
                          <a:effectLst/>
                          <a:latin typeface="+mn-lt"/>
                          <a:ea typeface="+mn-ea"/>
                          <a:cs typeface="+mn-cs"/>
                        </a:rPr>
                        <a:t>Technical users such as developers </a:t>
                      </a:r>
                      <a:r>
                        <a:rPr kumimoji="0" lang="en-US" sz="1800" b="0" i="0" u="none" strike="noStrike" kern="1200" cap="none" normalizeH="0" baseline="0" smtClean="0">
                          <a:ln>
                            <a:noFill/>
                          </a:ln>
                          <a:solidFill>
                            <a:srgbClr val="FF0000"/>
                          </a:solidFill>
                          <a:effectLst/>
                          <a:latin typeface="+mn-lt"/>
                          <a:ea typeface="+mn-ea"/>
                          <a:cs typeface="+mn-cs"/>
                        </a:rPr>
                        <a:t>do not have </a:t>
                      </a:r>
                      <a:r>
                        <a:rPr kumimoji="0" lang="en-US" sz="1800" b="0" i="0" u="none" strike="noStrike" kern="1200" cap="none" normalizeH="0" baseline="0" smtClean="0">
                          <a:ln>
                            <a:noFill/>
                          </a:ln>
                          <a:solidFill>
                            <a:schemeClr val="tx1"/>
                          </a:solidFill>
                          <a:effectLst/>
                          <a:latin typeface="+mn-lt"/>
                          <a:ea typeface="+mn-ea"/>
                          <a:cs typeface="+mn-cs"/>
                        </a:rPr>
                        <a:t>a central place to obtain business definitions of data sources and </a:t>
                      </a:r>
                      <a:r>
                        <a:rPr kumimoji="0" lang="en-US" sz="1800" b="0" i="0" u="none" strike="noStrike" kern="1200" cap="none" normalizeH="0" baseline="0" smtClean="0">
                          <a:ln>
                            <a:noFill/>
                          </a:ln>
                          <a:solidFill>
                            <a:srgbClr val="FF0000"/>
                          </a:solidFill>
                          <a:effectLst/>
                          <a:latin typeface="+mn-lt"/>
                          <a:ea typeface="+mn-ea"/>
                          <a:cs typeface="+mn-cs"/>
                        </a:rPr>
                        <a:t>their </a:t>
                      </a:r>
                      <a:r>
                        <a:rPr kumimoji="0" lang="en-US" sz="1800" b="0" i="0" u="none" strike="noStrike" kern="1200" cap="none" normalizeH="0" baseline="0" smtClean="0">
                          <a:ln>
                            <a:noFill/>
                          </a:ln>
                          <a:solidFill>
                            <a:schemeClr val="tx1"/>
                          </a:solidFill>
                          <a:effectLst/>
                          <a:latin typeface="+mn-lt"/>
                          <a:ea typeface="+mn-ea"/>
                          <a:cs typeface="+mn-cs"/>
                        </a:rPr>
                        <a:t>data quality objectives and goals. </a:t>
                      </a:r>
                      <a:r>
                        <a:rPr kumimoji="0" lang="en-US" sz="1800" b="0" i="0" u="none" strike="noStrike" kern="1200" cap="none" normalizeH="0" baseline="0" smtClean="0">
                          <a:ln>
                            <a:noFill/>
                          </a:ln>
                          <a:solidFill>
                            <a:srgbClr val="FF0000"/>
                          </a:solidFill>
                          <a:effectLst/>
                          <a:latin typeface="+mn-lt"/>
                          <a:ea typeface="+mn-ea"/>
                          <a:cs typeface="+mn-cs"/>
                        </a:rPr>
                        <a:t>This limits their ability to</a:t>
                      </a:r>
                      <a:r>
                        <a:rPr kumimoji="0" lang="en-US" sz="1800" b="0" i="0" u="none" strike="noStrike" kern="1200" cap="none" normalizeH="0" baseline="0" smtClean="0">
                          <a:ln>
                            <a:noFill/>
                          </a:ln>
                          <a:solidFill>
                            <a:schemeClr val="tx1"/>
                          </a:solidFill>
                          <a:effectLst/>
                          <a:latin typeface="+mn-lt"/>
                          <a:ea typeface="+mn-ea"/>
                          <a:cs typeface="+mn-cs"/>
                        </a:rPr>
                        <a:t> design their ETL processes </a:t>
                      </a:r>
                      <a:r>
                        <a:rPr kumimoji="0" lang="en-US" sz="1800" b="0" i="0" u="none" strike="noStrike" kern="1200" cap="none" normalizeH="0" baseline="0" smtClean="0">
                          <a:ln>
                            <a:noFill/>
                          </a:ln>
                          <a:solidFill>
                            <a:srgbClr val="FF0000"/>
                          </a:solidFill>
                          <a:effectLst/>
                          <a:latin typeface="+mn-lt"/>
                          <a:ea typeface="+mn-ea"/>
                          <a:cs typeface="+mn-cs"/>
                        </a:rPr>
                        <a:t>and lessens the quality of the results of their code</a:t>
                      </a:r>
                      <a:r>
                        <a:rPr kumimoji="0" lang="en-US" sz="1800" b="0" i="0" u="none" strike="noStrike" kern="1200" cap="none" normalizeH="0" baseline="0" smtClean="0">
                          <a:ln>
                            <a:noFill/>
                          </a:ln>
                          <a:solidFill>
                            <a:schemeClr val="tx1"/>
                          </a:solidFill>
                          <a:effectLst/>
                          <a:latin typeface="+mn-lt"/>
                          <a:ea typeface="+mn-ea"/>
                          <a:cs typeface="+mn-cs"/>
                        </a:rPr>
                        <a:t>.</a:t>
                      </a:r>
                      <a:endParaRPr kumimoji="0" lang="en-US" sz="11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 xmlns:a16="http://schemas.microsoft.com/office/drawing/2014/main" val="10000"/>
                  </a:ext>
                </a:extLst>
              </a:tr>
              <a:tr h="84613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USE CASE PROFILE:</a:t>
                      </a: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400" b="0" i="0" u="none" strike="noStrike" cap="none" normalizeH="0" baseline="0" smtClean="0">
                          <a:ln>
                            <a:noFill/>
                          </a:ln>
                          <a:solidFill>
                            <a:srgbClr val="000000"/>
                          </a:solidFill>
                          <a:effectLst/>
                          <a:latin typeface="Helvetica Neue Light" charset="0"/>
                          <a:ea typeface="Helvetica Neue Light" charset="0"/>
                          <a:cs typeface="Helvetica Neue Light" charset="0"/>
                        </a:rPr>
                        <a:t>Data Quality and Governance</a:t>
                      </a:r>
                      <a:endParaRPr kumimoji="0" lang="en-US" sz="1400" b="0" i="0" u="none" strike="noStrike" cap="none" normalizeH="0" baseline="0">
                        <a:ln>
                          <a:noFill/>
                        </a:ln>
                        <a:solidFill>
                          <a:srgbClr val="000000"/>
                        </a:solidFill>
                        <a:effectLst/>
                        <a:latin typeface="Helvetica Neue Light" charset="0"/>
                        <a:ea typeface="Helvetica Neue Light" charset="0"/>
                        <a:cs typeface="Helvetica Neue Light" charset="0"/>
                      </a:endParaRPr>
                    </a:p>
                  </a:txBody>
                  <a:tcPr marL="68585" marR="68585"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 xmlns:a16="http://schemas.microsoft.com/office/drawing/2014/main" val="10001"/>
                  </a:ext>
                </a:extLst>
              </a:tr>
            </a:tbl>
          </a:graphicData>
        </a:graphic>
      </p:graphicFrame>
      <p:graphicFrame>
        <p:nvGraphicFramePr>
          <p:cNvPr id="7" name="Group 37"/>
          <p:cNvGraphicFramePr>
            <a:graphicFrameLocks noGrp="1"/>
          </p:cNvGraphicFramePr>
          <p:nvPr>
            <p:extLst>
              <p:ext uri="{D42A27DB-BD31-4B8C-83A1-F6EECF244321}">
                <p14:modId xmlns:p14="http://schemas.microsoft.com/office/powerpoint/2010/main" val="2099923297"/>
              </p:ext>
            </p:extLst>
          </p:nvPr>
        </p:nvGraphicFramePr>
        <p:xfrm>
          <a:off x="315913" y="3028950"/>
          <a:ext cx="8418511" cy="3664880"/>
        </p:xfrm>
        <a:graphic>
          <a:graphicData uri="http://schemas.openxmlformats.org/drawingml/2006/table">
            <a:tbl>
              <a:tblPr/>
              <a:tblGrid>
                <a:gridCol w="518966">
                  <a:extLst>
                    <a:ext uri="{9D8B030D-6E8A-4147-A177-3AD203B41FA5}">
                      <a16:colId xmlns="" xmlns:a16="http://schemas.microsoft.com/office/drawing/2014/main" val="20000"/>
                    </a:ext>
                  </a:extLst>
                </a:gridCol>
                <a:gridCol w="2757710">
                  <a:extLst>
                    <a:ext uri="{9D8B030D-6E8A-4147-A177-3AD203B41FA5}">
                      <a16:colId xmlns="" xmlns:a16="http://schemas.microsoft.com/office/drawing/2014/main" val="20001"/>
                    </a:ext>
                  </a:extLst>
                </a:gridCol>
                <a:gridCol w="1527295">
                  <a:extLst>
                    <a:ext uri="{9D8B030D-6E8A-4147-A177-3AD203B41FA5}">
                      <a16:colId xmlns="" xmlns:a16="http://schemas.microsoft.com/office/drawing/2014/main" val="20002"/>
                    </a:ext>
                  </a:extLst>
                </a:gridCol>
                <a:gridCol w="1807270">
                  <a:extLst>
                    <a:ext uri="{9D8B030D-6E8A-4147-A177-3AD203B41FA5}">
                      <a16:colId xmlns="" xmlns:a16="http://schemas.microsoft.com/office/drawing/2014/main" val="20003"/>
                    </a:ext>
                  </a:extLst>
                </a:gridCol>
                <a:gridCol w="1807270">
                  <a:extLst>
                    <a:ext uri="{9D8B030D-6E8A-4147-A177-3AD203B41FA5}">
                      <a16:colId xmlns="" xmlns:a16="http://schemas.microsoft.com/office/drawing/2014/main" val="20004"/>
                    </a:ext>
                  </a:extLst>
                </a:gridCol>
              </a:tblGrid>
              <a:tr h="784640">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bg1"/>
                          </a:solidFill>
                          <a:effectLst/>
                          <a:latin typeface="Arial" charset="0"/>
                          <a:cs typeface="Arial" charset="0"/>
                        </a:rPr>
                        <a:t>User Story #</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800" b="1" i="0" u="sng" strike="noStrike" cap="none" normalizeH="0" baseline="0">
                          <a:ln>
                            <a:noFill/>
                          </a:ln>
                          <a:solidFill>
                            <a:schemeClr val="bg1"/>
                          </a:solidFill>
                          <a:effectLst/>
                          <a:latin typeface="Arial" charset="0"/>
                          <a:cs typeface="Arial" charset="0"/>
                        </a:rPr>
                        <a:t>(Bus -1/ Tech-1)</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tx1"/>
                          </a:solidFill>
                          <a:effectLst/>
                          <a:latin typeface="Helvetica Neue Light" charset="0"/>
                          <a:ea typeface="Helvetica Neue Light" charset="0"/>
                          <a:cs typeface="Helvetica Neue Light" charset="0"/>
                        </a:rPr>
                        <a:t>User Story Description</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tx1"/>
                          </a:solidFill>
                          <a:effectLst/>
                          <a:latin typeface="Helvetica Neue Light" charset="0"/>
                          <a:ea typeface="Helvetica Neue Light" charset="0"/>
                          <a:cs typeface="Helvetica Neue Light" charset="0"/>
                        </a:rPr>
                        <a:t>( What I want/need, in order to do something of value)</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bg1"/>
                          </a:solidFill>
                          <a:effectLst/>
                          <a:latin typeface="Arial" charset="0"/>
                          <a:ea typeface="+mn-ea"/>
                          <a:cs typeface="Arial" charset="0"/>
                        </a:rPr>
                        <a:t>Primary Persona Involved</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bg1"/>
                          </a:solidFill>
                          <a:effectLst/>
                          <a:latin typeface="Arial" charset="0"/>
                          <a:ea typeface="+mn-ea"/>
                          <a:cs typeface="Arial" charset="0"/>
                        </a:rPr>
                        <a:t>(plus any key Supporting Roles)</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rPr>
                        <a:t>Data Stores Involved</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rPr>
                        <a:t>(identify at high level- content/form)</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sng" strike="noStrike" kern="1200" cap="none" normalizeH="0" baseline="0">
                          <a:ln>
                            <a:noFill/>
                          </a:ln>
                          <a:solidFill>
                            <a:schemeClr val="bg1"/>
                          </a:solidFill>
                          <a:effectLst/>
                          <a:latin typeface="Arial" charset="0"/>
                          <a:ea typeface="+mn-ea"/>
                          <a:cs typeface="Arial" charset="0"/>
                        </a:rPr>
                        <a:t>Data Movement/ </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sng" strike="noStrike" kern="1200" cap="none" normalizeH="0" baseline="0">
                          <a:ln>
                            <a:noFill/>
                          </a:ln>
                          <a:solidFill>
                            <a:schemeClr val="bg1"/>
                          </a:solidFill>
                          <a:effectLst/>
                          <a:latin typeface="Arial" charset="0"/>
                          <a:ea typeface="+mn-ea"/>
                          <a:cs typeface="Arial" charset="0"/>
                        </a:rPr>
                        <a:t>Process Flow</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 xmlns:a16="http://schemas.microsoft.com/office/drawing/2014/main" val="10000"/>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smtClean="0">
                          <a:ln>
                            <a:noFill/>
                          </a:ln>
                          <a:solidFill>
                            <a:schemeClr val="bg1"/>
                          </a:solidFill>
                          <a:effectLst/>
                          <a:latin typeface="Arial" charset="0"/>
                          <a:cs typeface="Arial" charset="0"/>
                        </a:rPr>
                        <a:t>Tech-1</a:t>
                      </a: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As a technical developer, I need a user a central business glossary where I can find descriptions, quality and rules for data sources so I can design and code high quality data preparation processes appropriate to the needs of my business users in a timely manner. </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Application Engineer</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Metadata in IGC stored in DB2</a:t>
                      </a: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none" strike="noStrike" kern="1200" cap="none" normalizeH="0" baseline="0" smtClean="0">
                          <a:ln>
                            <a:noFill/>
                          </a:ln>
                          <a:solidFill>
                            <a:schemeClr val="bg1"/>
                          </a:solidFill>
                          <a:effectLst/>
                          <a:latin typeface="Arial" charset="0"/>
                          <a:ea typeface="+mn-ea"/>
                          <a:cs typeface="Arial" charset="0"/>
                        </a:rPr>
                        <a:t>Query IGC metadata to use in various components of Information Server . </a:t>
                      </a:r>
                      <a:r>
                        <a:rPr kumimoji="0" lang="en-US" sz="900" b="1" i="0" u="none" strike="noStrike" cap="none" normalizeH="0" baseline="0" smtClean="0">
                          <a:ln>
                            <a:noFill/>
                          </a:ln>
                          <a:solidFill>
                            <a:schemeClr val="bg1"/>
                          </a:solidFill>
                          <a:effectLst/>
                          <a:latin typeface="Helvetica Neue Light" charset="0"/>
                          <a:ea typeface="Helvetica Neue Light" charset="0"/>
                          <a:cs typeface="Helvetica Neue Light" charset="0"/>
                        </a:rPr>
                        <a:t>IA will assess the data quality by providing quality score, while Quality Stage will cleanse the data.</a:t>
                      </a: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1"/>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smtClean="0">
                          <a:ln>
                            <a:noFill/>
                          </a:ln>
                          <a:solidFill>
                            <a:schemeClr val="bg1"/>
                          </a:solidFill>
                          <a:effectLst/>
                          <a:latin typeface="Arial" charset="0"/>
                          <a:cs typeface="Arial" charset="0"/>
                        </a:rPr>
                        <a:t>Bus-1</a:t>
                      </a: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As a business user, I need to know that there is a common definition of terms within the company so that business initiatives are in sync.</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Business Analysts</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Metadata in IGC stored in DB2</a:t>
                      </a: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Information Server Data Quality Access to IGC</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2"/>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smtClean="0">
                          <a:ln>
                            <a:noFill/>
                          </a:ln>
                          <a:solidFill>
                            <a:schemeClr val="bg1"/>
                          </a:solidFill>
                          <a:effectLst/>
                          <a:latin typeface="Arial" charset="0"/>
                          <a:cs typeface="Arial" charset="0"/>
                        </a:rPr>
                        <a:t>Bus-2</a:t>
                      </a: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As a management or high level business user, I need to have an easy to access place to obtain measureable scores of their data quality level and compliancy level detail to have confidence over quality of their customer data</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Executive Sponsors</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Business and data quality metadata in IGC sored in DB2</a:t>
                      </a: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IGC and established Data Stewardship practices</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3"/>
                  </a:ext>
                </a:extLst>
              </a:tr>
              <a:tr h="32616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smtClean="0">
                          <a:ln>
                            <a:noFill/>
                          </a:ln>
                          <a:solidFill>
                            <a:schemeClr val="bg1"/>
                          </a:solidFill>
                          <a:effectLst/>
                          <a:latin typeface="Arial" charset="0"/>
                          <a:cs typeface="Arial" charset="0"/>
                        </a:rPr>
                        <a:t>Tech-2</a:t>
                      </a:r>
                      <a:endParaRPr kumimoji="0" lang="en-US" sz="900" b="1" i="0" u="none" strike="noStrike" cap="none" normalizeH="0" baseline="0">
                        <a:ln>
                          <a:noFill/>
                        </a:ln>
                        <a:solidFill>
                          <a:schemeClr val="bg1"/>
                        </a:solidFill>
                        <a:effectLst/>
                        <a:latin typeface="Arial" charset="0"/>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As a technical developer, I must validate Canadian customer addresses and perform correction by using Canada Post reference, to improve the quality of the information being used.</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Application Engineer</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QualityStage and AVI</a:t>
                      </a: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smtClean="0">
                          <a:ln>
                            <a:noFill/>
                          </a:ln>
                          <a:solidFill>
                            <a:schemeClr val="bg1"/>
                          </a:solidFill>
                          <a:effectLst/>
                          <a:latin typeface="Arial" charset="0"/>
                          <a:ea typeface="+mn-ea"/>
                          <a:cs typeface="Arial" charset="0"/>
                        </a:rPr>
                        <a:t>Access to Information Server Data Quality</a:t>
                      </a: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83" marR="68583" marT="34256" marB="3425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4"/>
                  </a:ext>
                </a:extLst>
              </a:tr>
            </a:tbl>
          </a:graphicData>
        </a:graphic>
      </p:graphicFrame>
      <p:sp>
        <p:nvSpPr>
          <p:cNvPr id="8" name="Rectangle 7"/>
          <p:cNvSpPr/>
          <p:nvPr/>
        </p:nvSpPr>
        <p:spPr>
          <a:xfrm>
            <a:off x="322263" y="1022350"/>
            <a:ext cx="1604962" cy="107950"/>
          </a:xfrm>
          <a:prstGeom prst="rect">
            <a:avLst/>
          </a:prstGeom>
          <a:solidFill>
            <a:srgbClr val="0E6163"/>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anchor="ctr"/>
          <a:lstStyle/>
          <a:p>
            <a:pPr algn="ctr">
              <a:defRPr/>
            </a:pPr>
            <a:endParaRPr lang="en-US"/>
          </a:p>
        </p:txBody>
      </p:sp>
      <p:sp>
        <p:nvSpPr>
          <p:cNvPr id="9" name="TextBox 8"/>
          <p:cNvSpPr txBox="1"/>
          <p:nvPr/>
        </p:nvSpPr>
        <p:spPr>
          <a:xfrm>
            <a:off x="4683942" y="2215545"/>
            <a:ext cx="1225015" cy="523220"/>
          </a:xfrm>
          <a:prstGeom prst="rect">
            <a:avLst/>
          </a:prstGeom>
          <a:noFill/>
        </p:spPr>
        <p:txBody>
          <a:bodyPr wrap="none" rtlCol="0">
            <a:spAutoFit/>
          </a:bodyPr>
          <a:lstStyle/>
          <a:p>
            <a:r>
              <a:rPr lang="en-US" sz="2800" b="1" smtClean="0">
                <a:solidFill>
                  <a:schemeClr val="accent6">
                    <a:lumMod val="75000"/>
                  </a:schemeClr>
                </a:solidFill>
              </a:rPr>
              <a:t>Better</a:t>
            </a:r>
            <a:endParaRPr lang="en-US" sz="2800" b="1">
              <a:solidFill>
                <a:schemeClr val="accent6">
                  <a:lumMod val="75000"/>
                </a:schemeClr>
              </a:solidFill>
            </a:endParaRPr>
          </a:p>
        </p:txBody>
      </p:sp>
    </p:spTree>
    <p:extLst>
      <p:ext uri="{BB962C8B-B14F-4D97-AF65-F5344CB8AC3E}">
        <p14:creationId xmlns:p14="http://schemas.microsoft.com/office/powerpoint/2010/main" val="626932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a:t>3. Use Case – User Stories </a:t>
            </a:r>
            <a:r>
              <a:rPr lang="en-US" altLang="en-US">
                <a:solidFill>
                  <a:schemeClr val="accent2"/>
                </a:solidFill>
              </a:rPr>
              <a:t>(example)</a:t>
            </a:r>
          </a:p>
        </p:txBody>
      </p:sp>
      <p:graphicFrame>
        <p:nvGraphicFramePr>
          <p:cNvPr id="5" name="Group 37"/>
          <p:cNvGraphicFramePr>
            <a:graphicFrameLocks noGrp="1"/>
          </p:cNvGraphicFramePr>
          <p:nvPr/>
        </p:nvGraphicFramePr>
        <p:xfrm>
          <a:off x="254000" y="1030288"/>
          <a:ext cx="8642350" cy="1281306"/>
        </p:xfrm>
        <a:graphic>
          <a:graphicData uri="http://schemas.openxmlformats.org/drawingml/2006/table">
            <a:tbl>
              <a:tblPr/>
              <a:tblGrid>
                <a:gridCol w="1599458">
                  <a:extLst>
                    <a:ext uri="{9D8B030D-6E8A-4147-A177-3AD203B41FA5}">
                      <a16:colId xmlns:a16="http://schemas.microsoft.com/office/drawing/2014/main" xmlns="" val="20000"/>
                    </a:ext>
                  </a:extLst>
                </a:gridCol>
                <a:gridCol w="7042892">
                  <a:extLst>
                    <a:ext uri="{9D8B030D-6E8A-4147-A177-3AD203B41FA5}">
                      <a16:colId xmlns:a16="http://schemas.microsoft.com/office/drawing/2014/main" xmlns="" val="20001"/>
                    </a:ext>
                  </a:extLst>
                </a:gridCol>
              </a:tblGrid>
              <a:tr h="549165">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100" b="1" i="0" u="none" strike="noStrike" cap="none" normalizeH="0" baseline="0">
                          <a:ln>
                            <a:noFill/>
                          </a:ln>
                          <a:solidFill>
                            <a:schemeClr val="bg1"/>
                          </a:solidFill>
                          <a:effectLst/>
                          <a:latin typeface="Arial" charset="0"/>
                          <a:ea typeface="ＭＳ Ｐゴシック" charset="0"/>
                          <a:cs typeface="Arial" charset="0"/>
                        </a:rPr>
                        <a:t>BUSINESS OBJECTIVE &amp; CHALLENGE:</a:t>
                      </a:r>
                    </a:p>
                  </a:txBody>
                  <a:tcPr marL="68579" marR="68579" marT="34332" marB="3433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charset="0"/>
                        <a:buNone/>
                        <a:tabLst/>
                      </a:pPr>
                      <a:r>
                        <a:rPr lang="en-US" sz="1400" kern="1200">
                          <a:solidFill>
                            <a:schemeClr val="tx1"/>
                          </a:solidFill>
                          <a:latin typeface="Helvetica Neue" charset="0"/>
                          <a:ea typeface="Helvetica Neue" charset="0"/>
                          <a:cs typeface="Helvetica Neue" charset="0"/>
                        </a:rPr>
                        <a:t>Increase the Cross Sell / Up Sell within our retail banking</a:t>
                      </a:r>
                      <a:r>
                        <a:rPr lang="en-US" sz="1400" kern="1200" baseline="0">
                          <a:solidFill>
                            <a:schemeClr val="tx1"/>
                          </a:solidFill>
                          <a:latin typeface="Helvetica Neue" charset="0"/>
                          <a:ea typeface="Helvetica Neue" charset="0"/>
                          <a:cs typeface="Helvetica Neue" charset="0"/>
                        </a:rPr>
                        <a:t> customer base</a:t>
                      </a:r>
                      <a:endParaRPr kumimoji="0" lang="en-US" sz="1400" b="0" i="0" u="none" strike="noStrike" cap="none" normalizeH="0" baseline="0">
                        <a:ln>
                          <a:noFill/>
                        </a:ln>
                        <a:solidFill>
                          <a:schemeClr val="tx1"/>
                        </a:solidFill>
                        <a:effectLst/>
                        <a:latin typeface="Helvetica Neue" charset="0"/>
                        <a:ea typeface="Helvetica Neue" charset="0"/>
                        <a:cs typeface="Helvetica Neue" charset="0"/>
                      </a:endParaRPr>
                    </a:p>
                  </a:txBody>
                  <a:tcPr marL="68579" marR="68579" marT="34332" marB="3433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0"/>
                  </a:ext>
                </a:extLst>
              </a:tr>
              <a:tr h="70972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100" b="1" i="0" u="none" strike="noStrike" cap="none" normalizeH="0" baseline="0">
                          <a:ln>
                            <a:noFill/>
                          </a:ln>
                          <a:solidFill>
                            <a:schemeClr val="bg1"/>
                          </a:solidFill>
                          <a:effectLst/>
                          <a:latin typeface="Arial" charset="0"/>
                          <a:ea typeface="ＭＳ Ｐゴシック" charset="0"/>
                          <a:cs typeface="Arial" charset="0"/>
                        </a:rPr>
                        <a:t>USE CASE PROFILE:</a:t>
                      </a:r>
                    </a:p>
                  </a:txBody>
                  <a:tcPr marL="68579" marR="68579" marT="34332" marB="3433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400" b="0" i="0" u="none" strike="noStrike" cap="none" normalizeH="0" baseline="0">
                          <a:ln>
                            <a:noFill/>
                          </a:ln>
                          <a:solidFill>
                            <a:srgbClr val="000000"/>
                          </a:solidFill>
                          <a:effectLst/>
                          <a:latin typeface="Helvetica Neue Light" charset="0"/>
                          <a:ea typeface="Helvetica Neue Light" charset="0"/>
                          <a:cs typeface="Helvetica Neue Light" charset="0"/>
                        </a:rPr>
                        <a:t>Intelligently prioritize current Retail Banking Customers as prospects for short &amp; long term loans </a:t>
                      </a:r>
                    </a:p>
                  </a:txBody>
                  <a:tcPr marL="68579" marR="68579" marT="34332" marB="3433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1"/>
                  </a:ext>
                </a:extLst>
              </a:tr>
            </a:tbl>
          </a:graphicData>
        </a:graphic>
      </p:graphicFrame>
      <p:graphicFrame>
        <p:nvGraphicFramePr>
          <p:cNvPr id="7" name="Group 37"/>
          <p:cNvGraphicFramePr>
            <a:graphicFrameLocks noGrp="1"/>
          </p:cNvGraphicFramePr>
          <p:nvPr/>
        </p:nvGraphicFramePr>
        <p:xfrm>
          <a:off x="254000" y="2289175"/>
          <a:ext cx="8642351" cy="4624388"/>
        </p:xfrm>
        <a:graphic>
          <a:graphicData uri="http://schemas.openxmlformats.org/drawingml/2006/table">
            <a:tbl>
              <a:tblPr/>
              <a:tblGrid>
                <a:gridCol w="547899">
                  <a:extLst>
                    <a:ext uri="{9D8B030D-6E8A-4147-A177-3AD203B41FA5}">
                      <a16:colId xmlns:a16="http://schemas.microsoft.com/office/drawing/2014/main" xmlns="" val="20000"/>
                    </a:ext>
                  </a:extLst>
                </a:gridCol>
                <a:gridCol w="2643924">
                  <a:extLst>
                    <a:ext uri="{9D8B030D-6E8A-4147-A177-3AD203B41FA5}">
                      <a16:colId xmlns:a16="http://schemas.microsoft.com/office/drawing/2014/main" xmlns="" val="20001"/>
                    </a:ext>
                  </a:extLst>
                </a:gridCol>
                <a:gridCol w="1973546">
                  <a:extLst>
                    <a:ext uri="{9D8B030D-6E8A-4147-A177-3AD203B41FA5}">
                      <a16:colId xmlns:a16="http://schemas.microsoft.com/office/drawing/2014/main" xmlns="" val="20002"/>
                    </a:ext>
                  </a:extLst>
                </a:gridCol>
                <a:gridCol w="2185395">
                  <a:extLst>
                    <a:ext uri="{9D8B030D-6E8A-4147-A177-3AD203B41FA5}">
                      <a16:colId xmlns:a16="http://schemas.microsoft.com/office/drawing/2014/main" xmlns="" val="20003"/>
                    </a:ext>
                  </a:extLst>
                </a:gridCol>
                <a:gridCol w="1291587">
                  <a:extLst>
                    <a:ext uri="{9D8B030D-6E8A-4147-A177-3AD203B41FA5}">
                      <a16:colId xmlns:a16="http://schemas.microsoft.com/office/drawing/2014/main" xmlns="" val="20004"/>
                    </a:ext>
                  </a:extLst>
                </a:gridCol>
              </a:tblGrid>
              <a:tr h="667333">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bg1"/>
                          </a:solidFill>
                          <a:effectLst/>
                          <a:latin typeface="Arial" charset="0"/>
                          <a:cs typeface="Arial" charset="0"/>
                        </a:rPr>
                        <a:t>User Story #</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800" b="1" i="0" u="sng" strike="noStrike" cap="none" normalizeH="0" baseline="0">
                          <a:ln>
                            <a:noFill/>
                          </a:ln>
                          <a:solidFill>
                            <a:schemeClr val="bg1"/>
                          </a:solidFill>
                          <a:effectLst/>
                          <a:latin typeface="Arial" charset="0"/>
                          <a:cs typeface="Arial" charset="0"/>
                        </a:rPr>
                        <a:t>(Bus -1/ Tech-1)</a:t>
                      </a: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tx1"/>
                          </a:solidFill>
                          <a:effectLst/>
                          <a:latin typeface="Helvetica Neue Light" charset="0"/>
                          <a:ea typeface="Helvetica Neue Light" charset="0"/>
                          <a:cs typeface="Helvetica Neue Light" charset="0"/>
                        </a:rPr>
                        <a:t>User Story Description</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cap="none" normalizeH="0" baseline="0">
                          <a:ln>
                            <a:noFill/>
                          </a:ln>
                          <a:solidFill>
                            <a:schemeClr val="tx1"/>
                          </a:solidFill>
                          <a:effectLst/>
                          <a:latin typeface="Helvetica Neue Light" charset="0"/>
                          <a:ea typeface="Helvetica Neue Light" charset="0"/>
                          <a:cs typeface="Helvetica Neue Light" charset="0"/>
                        </a:rPr>
                        <a:t>( What I want/need, in order to do something of value)</a:t>
                      </a: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bg1"/>
                          </a:solidFill>
                          <a:effectLst/>
                          <a:latin typeface="Arial" charset="0"/>
                          <a:ea typeface="+mn-ea"/>
                          <a:cs typeface="Arial" charset="0"/>
                        </a:rPr>
                        <a:t>Primary Persona Involved</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bg1"/>
                          </a:solidFill>
                          <a:effectLst/>
                          <a:latin typeface="Arial" charset="0"/>
                          <a:ea typeface="+mn-ea"/>
                          <a:cs typeface="Arial" charset="0"/>
                        </a:rPr>
                        <a:t>(plus any key Supporting Roles)</a:t>
                      </a: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rPr>
                        <a:t>Data Stores Involved</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sng" strike="noStrike" kern="1200" cap="none" normalizeH="0" baseline="0">
                          <a:ln>
                            <a:noFill/>
                          </a:ln>
                          <a:solidFill>
                            <a:schemeClr val="tx1"/>
                          </a:solidFill>
                          <a:effectLst/>
                          <a:latin typeface="Helvetica Neue Light" charset="0"/>
                          <a:ea typeface="Helvetica Neue Light" charset="0"/>
                          <a:cs typeface="Helvetica Neue Light" charset="0"/>
                        </a:rPr>
                        <a:t>(identify at high level- content/form)</a:t>
                      </a: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sng" strike="noStrike" kern="1200" cap="none" normalizeH="0" baseline="0">
                          <a:ln>
                            <a:noFill/>
                          </a:ln>
                          <a:solidFill>
                            <a:schemeClr val="bg1"/>
                          </a:solidFill>
                          <a:effectLst/>
                          <a:latin typeface="Arial" charset="0"/>
                          <a:ea typeface="+mn-ea"/>
                          <a:cs typeface="Arial" charset="0"/>
                        </a:rPr>
                        <a:t>Data Movement/ </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r>
                        <a:rPr kumimoji="0" lang="en-US" sz="900" b="1" i="0" u="sng" strike="noStrike" kern="1200" cap="none" normalizeH="0" baseline="0">
                          <a:ln>
                            <a:noFill/>
                          </a:ln>
                          <a:solidFill>
                            <a:schemeClr val="bg1"/>
                          </a:solidFill>
                          <a:effectLst/>
                          <a:latin typeface="Arial" charset="0"/>
                          <a:ea typeface="+mn-ea"/>
                          <a:cs typeface="Arial" charset="0"/>
                        </a:rPr>
                        <a:t>Process Flow</a:t>
                      </a: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xmlns="" val="10000"/>
                  </a:ext>
                </a:extLst>
              </a:tr>
              <a:tr h="918585">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a:ln>
                            <a:noFill/>
                          </a:ln>
                          <a:solidFill>
                            <a:schemeClr val="bg1"/>
                          </a:solidFill>
                          <a:effectLst/>
                          <a:latin typeface="Arial" charset="0"/>
                          <a:cs typeface="Arial" charset="0"/>
                        </a:rPr>
                        <a:t>Bus-1</a:t>
                      </a: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rPr>
                        <a:t>As an analyst I want to locate all types of (internal and external)  retail banking customer data that I can move to a data storage location where I have control that I can then use to support my analysis and modeling work </a:t>
                      </a:r>
                    </a:p>
                  </a:txBody>
                  <a:tcPr marL="68577" marR="68577" marT="35305" marB="3530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a:ln>
                            <a:noFill/>
                          </a:ln>
                          <a:solidFill>
                            <a:schemeClr val="bg1"/>
                          </a:solidFill>
                          <a:effectLst/>
                          <a:latin typeface="Arial" charset="0"/>
                          <a:ea typeface="+mn-ea"/>
                          <a:cs typeface="Arial" charset="0"/>
                        </a:rPr>
                        <a:t>Retail Business Analyst – primary actor</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err="1">
                          <a:ln>
                            <a:noFill/>
                          </a:ln>
                          <a:solidFill>
                            <a:schemeClr val="bg1"/>
                          </a:solidFill>
                          <a:effectLst/>
                          <a:latin typeface="Arial" charset="0"/>
                          <a:ea typeface="+mn-ea"/>
                          <a:cs typeface="Arial" charset="0"/>
                        </a:rPr>
                        <a:t>SoR</a:t>
                      </a:r>
                      <a:r>
                        <a:rPr kumimoji="0" lang="en-US" sz="900" b="1" i="0" u="none" strike="noStrike" kern="1200" cap="none" normalizeH="0" baseline="0">
                          <a:ln>
                            <a:noFill/>
                          </a:ln>
                          <a:solidFill>
                            <a:schemeClr val="bg1"/>
                          </a:solidFill>
                          <a:effectLst/>
                          <a:latin typeface="Arial" charset="0"/>
                          <a:ea typeface="+mn-ea"/>
                          <a:cs typeface="Arial" charset="0"/>
                        </a:rPr>
                        <a:t> &amp; External Data Owners / Stewards</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err="1">
                          <a:ln>
                            <a:noFill/>
                          </a:ln>
                          <a:solidFill>
                            <a:schemeClr val="bg1"/>
                          </a:solidFill>
                          <a:effectLst/>
                          <a:latin typeface="Arial" charset="0"/>
                          <a:ea typeface="+mn-ea"/>
                          <a:cs typeface="Arial" charset="0"/>
                        </a:rPr>
                        <a:t>Netwk</a:t>
                      </a:r>
                      <a:r>
                        <a:rPr kumimoji="0" lang="en-US" sz="900" b="1" i="0" u="none" strike="noStrike" kern="1200" cap="none" normalizeH="0" baseline="0">
                          <a:ln>
                            <a:noFill/>
                          </a:ln>
                          <a:solidFill>
                            <a:schemeClr val="bg1"/>
                          </a:solidFill>
                          <a:effectLst/>
                          <a:latin typeface="Arial" charset="0"/>
                          <a:ea typeface="+mn-ea"/>
                          <a:cs typeface="Arial" charset="0"/>
                        </a:rPr>
                        <a:t> &amp; Security admins</a:t>
                      </a:r>
                    </a:p>
                  </a:txBody>
                  <a:tcPr marL="68577" marR="68577" marT="35305" marB="3530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Current retail banking transactional data</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Publicly available banking demographic , trend data</a:t>
                      </a:r>
                    </a:p>
                  </a:txBody>
                  <a:tcPr marL="68577" marR="68577" marT="35305" marB="3530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1"/>
                  </a:ext>
                </a:extLst>
              </a:tr>
              <a:tr h="1483903">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a:ln>
                            <a:noFill/>
                          </a:ln>
                          <a:solidFill>
                            <a:schemeClr val="bg1"/>
                          </a:solidFill>
                          <a:effectLst/>
                          <a:latin typeface="Arial" charset="0"/>
                          <a:cs typeface="Arial" charset="0"/>
                        </a:rPr>
                        <a:t>Tech-1</a:t>
                      </a: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rPr>
                        <a:t>As the Data Admin/Owner for all types of  customer data sources (System of Record, EDW summary data, external data) I want to be able to make this data accessible to analysts using self service approaches by creating safe / secured landing zones of data that I can easily administer and validate that our company data is secure, but at same time eliminate my constant and necessary involvement in provisioning and user specific needs for access &amp; control/use of the data.</a:t>
                      </a:r>
                    </a:p>
                  </a:txBody>
                  <a:tcPr marL="68577" marR="68577" marT="35305" marB="3530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a:ln>
                            <a:noFill/>
                          </a:ln>
                          <a:solidFill>
                            <a:schemeClr val="bg1"/>
                          </a:solidFill>
                          <a:effectLst/>
                          <a:latin typeface="Arial" charset="0"/>
                          <a:ea typeface="+mn-ea"/>
                          <a:cs typeface="Arial" charset="0"/>
                        </a:rPr>
                        <a:t>Data Owners / Admins - primary actor</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a:ln>
                            <a:noFill/>
                          </a:ln>
                          <a:solidFill>
                            <a:schemeClr val="bg1"/>
                          </a:solidFill>
                          <a:effectLst/>
                          <a:latin typeface="Arial" charset="0"/>
                          <a:ea typeface="+mn-ea"/>
                          <a:cs typeface="Arial" charset="0"/>
                        </a:rPr>
                        <a:t>Business Analysts  - authorize access</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a:ln>
                            <a:noFill/>
                          </a:ln>
                          <a:solidFill>
                            <a:schemeClr val="bg1"/>
                          </a:solidFill>
                          <a:effectLst/>
                          <a:latin typeface="Arial" charset="0"/>
                          <a:ea typeface="+mn-ea"/>
                          <a:cs typeface="Arial" charset="0"/>
                        </a:rPr>
                        <a:t>Security Admins- securing content</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a:ln>
                            <a:noFill/>
                          </a:ln>
                          <a:solidFill>
                            <a:schemeClr val="bg1"/>
                          </a:solidFill>
                          <a:effectLst/>
                          <a:latin typeface="Arial" charset="0"/>
                          <a:ea typeface="+mn-ea"/>
                          <a:cs typeface="Arial" charset="0"/>
                        </a:rPr>
                        <a:t>Network Admins - data store and tool connectivity &amp; security</a:t>
                      </a:r>
                    </a:p>
                  </a:txBody>
                  <a:tcPr marL="68577" marR="68577" marT="35305" marB="3530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err="1">
                          <a:ln>
                            <a:noFill/>
                          </a:ln>
                          <a:solidFill>
                            <a:schemeClr val="tx1"/>
                          </a:solidFill>
                          <a:effectLst/>
                          <a:latin typeface="Helvetica Neue Light" charset="0"/>
                          <a:ea typeface="Helvetica Neue Light" charset="0"/>
                          <a:cs typeface="Helvetica Neue Light" charset="0"/>
                        </a:rPr>
                        <a:t>SoR</a:t>
                      </a: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 retail banking data</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Publicly accessible banking demographic data</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Temporary storage or landing area for analysis processing data</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storage area for permanently storing analysis processing results data</a:t>
                      </a:r>
                    </a:p>
                  </a:txBody>
                  <a:tcPr marL="68577" marR="68577" marT="35305" marB="3530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2"/>
                  </a:ext>
                </a:extLst>
              </a:tr>
              <a:tr h="155456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a:ln>
                            <a:noFill/>
                          </a:ln>
                          <a:solidFill>
                            <a:schemeClr val="bg1"/>
                          </a:solidFill>
                          <a:effectLst/>
                          <a:latin typeface="Arial" charset="0"/>
                          <a:cs typeface="Arial" charset="0"/>
                        </a:rPr>
                        <a:t>Tech-2</a:t>
                      </a: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rPr>
                        <a:t>As the Data Steward for retail banking customer data I want to make sure that all data (internally or externally sourced) that represents customers is appropriately catalogued and classified from a technical and business metadata perspective so that all company users interested in using this data can appropriately find and access content they need. </a:t>
                      </a:r>
                    </a:p>
                  </a:txBody>
                  <a:tcPr marL="68577" marR="68577" marT="35305" marB="3530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a:ln>
                            <a:noFill/>
                          </a:ln>
                          <a:solidFill>
                            <a:schemeClr val="bg1"/>
                          </a:solidFill>
                          <a:effectLst/>
                          <a:latin typeface="Arial" charset="0"/>
                          <a:ea typeface="+mn-ea"/>
                          <a:cs typeface="Arial" charset="0"/>
                        </a:rPr>
                        <a:t>Data Steward - primary actor</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a:ln>
                            <a:noFill/>
                          </a:ln>
                          <a:solidFill>
                            <a:schemeClr val="bg1"/>
                          </a:solidFill>
                          <a:effectLst/>
                          <a:latin typeface="Arial" charset="0"/>
                          <a:ea typeface="+mn-ea"/>
                          <a:cs typeface="Arial" charset="0"/>
                        </a:rPr>
                        <a:t>Business Analysts - search / access metadata</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a:ln>
                            <a:noFill/>
                          </a:ln>
                          <a:solidFill>
                            <a:schemeClr val="bg1"/>
                          </a:solidFill>
                          <a:effectLst/>
                          <a:latin typeface="Arial" charset="0"/>
                          <a:ea typeface="+mn-ea"/>
                          <a:cs typeface="Arial" charset="0"/>
                        </a:rPr>
                        <a:t>Data Owners / Admins - support technical metadata understanding</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kern="1200" cap="none" normalizeH="0" baseline="0">
                          <a:ln>
                            <a:noFill/>
                          </a:ln>
                          <a:solidFill>
                            <a:schemeClr val="bg1"/>
                          </a:solidFill>
                          <a:effectLst/>
                          <a:latin typeface="Arial" charset="0"/>
                          <a:ea typeface="+mn-ea"/>
                          <a:cs typeface="Arial" charset="0"/>
                        </a:rPr>
                        <a:t>Security Admins- metadata &amp; data access control overlapping interests </a:t>
                      </a:r>
                    </a:p>
                  </a:txBody>
                  <a:tcPr marL="68577" marR="68577" marT="35305" marB="3530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err="1">
                          <a:ln>
                            <a:noFill/>
                          </a:ln>
                          <a:solidFill>
                            <a:schemeClr val="tx1"/>
                          </a:solidFill>
                          <a:effectLst/>
                          <a:latin typeface="Helvetica Neue Light" charset="0"/>
                          <a:ea typeface="Helvetica Neue Light" charset="0"/>
                          <a:cs typeface="Helvetica Neue Light" charset="0"/>
                        </a:rPr>
                        <a:t>SoR</a:t>
                      </a: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 retail banking data</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Publicly accessible banking demographic data</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Temporary storage or landing area for analysis processing data</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rPr>
                        <a:t>storage area for permanently storing analysis processing results data</a:t>
                      </a:r>
                    </a:p>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5305" marB="3530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endParaRPr kumimoji="0" lang="en-US" sz="900" b="1" i="0" u="none" strike="noStrike" kern="1200" cap="none" normalizeH="0" baseline="0">
                        <a:ln>
                          <a:noFill/>
                        </a:ln>
                        <a:solidFill>
                          <a:schemeClr val="bg1"/>
                        </a:solidFill>
                        <a:effectLst/>
                        <a:latin typeface="Arial" charset="0"/>
                        <a:ea typeface="+mn-ea"/>
                        <a:cs typeface="Arial" charset="0"/>
                      </a:endParaRPr>
                    </a:p>
                  </a:txBody>
                  <a:tcPr marL="68577" marR="68577" marT="35305" marB="3530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3"/>
                  </a:ext>
                </a:extLst>
              </a:tr>
            </a:tbl>
          </a:graphicData>
        </a:graphic>
      </p:graphicFrame>
      <p:sp>
        <p:nvSpPr>
          <p:cNvPr id="2" name="TextBox 1"/>
          <p:cNvSpPr txBox="1"/>
          <p:nvPr/>
        </p:nvSpPr>
        <p:spPr>
          <a:xfrm>
            <a:off x="1985963" y="2748157"/>
            <a:ext cx="4775666" cy="369332"/>
          </a:xfrm>
          <a:prstGeom prst="rect">
            <a:avLst/>
          </a:prstGeom>
          <a:solidFill>
            <a:schemeClr val="bg1"/>
          </a:solidFill>
        </p:spPr>
        <p:txBody>
          <a:bodyPr wrap="none" rtlCol="0">
            <a:spAutoFit/>
          </a:bodyPr>
          <a:lstStyle/>
          <a:p>
            <a:r>
              <a:rPr lang="en-US" smtClean="0"/>
              <a:t>Remove this example slide before submitting</a:t>
            </a:r>
            <a:endParaRPr lang="en-US"/>
          </a:p>
        </p:txBody>
      </p:sp>
    </p:spTree>
    <p:extLst>
      <p:ext uri="{BB962C8B-B14F-4D97-AF65-F5344CB8AC3E}">
        <p14:creationId xmlns:p14="http://schemas.microsoft.com/office/powerpoint/2010/main" val="26342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Data Sources &amp; Persistence</a:t>
            </a:r>
            <a:endParaRPr lang="en-US" sz="2400" b="0" strike="noStrike" spc="-1">
              <a:solidFill>
                <a:srgbClr val="000000"/>
              </a:solidFill>
              <a:uFill>
                <a:solidFill>
                  <a:srgbClr val="FFFFFF"/>
                </a:solidFill>
              </a:uFill>
              <a:latin typeface="Arial"/>
            </a:endParaRPr>
          </a:p>
        </p:txBody>
      </p:sp>
      <p:sp>
        <p:nvSpPr>
          <p:cNvPr id="196" name="CustomShape 2"/>
          <p:cNvSpPr/>
          <p:nvPr/>
        </p:nvSpPr>
        <p:spPr>
          <a:xfrm>
            <a:off x="185760" y="5283360"/>
            <a:ext cx="8719920" cy="1155960"/>
          </a:xfrm>
          <a:prstGeom prst="rect">
            <a:avLst/>
          </a:prstGeom>
          <a:solidFill>
            <a:srgbClr val="FFFF00"/>
          </a:solidFill>
          <a:ln w="9360">
            <a:solidFill>
              <a:srgbClr val="FF0000"/>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Helvetica Neue Light"/>
                <a:ea typeface="Helvetica Neue Light"/>
              </a:rPr>
              <a:t>For solutions that mix many data sources and rely on integration to produce a final model to analyze, it is important to ensure that this model can be properly produced. Please list all data sources, including initial source systems of data, where they come from, and some information on how they are ingested into the IBM cloud. If many transformations are needed, you can name intermediate data sources and use the Internal/External column to mark them.</a:t>
            </a:r>
            <a:endParaRPr lang="en-US" sz="1800" b="0" strike="noStrike" spc="-1">
              <a:solidFill>
                <a:srgbClr val="000000"/>
              </a:solidFill>
              <a:uFill>
                <a:solidFill>
                  <a:srgbClr val="FFFFFF"/>
                </a:solidFill>
              </a:uFill>
              <a:latin typeface="Arial"/>
            </a:endParaRPr>
          </a:p>
        </p:txBody>
      </p:sp>
      <p:graphicFrame>
        <p:nvGraphicFramePr>
          <p:cNvPr id="197" name="Table 3"/>
          <p:cNvGraphicFramePr/>
          <p:nvPr/>
        </p:nvGraphicFramePr>
        <p:xfrm>
          <a:off x="74520" y="1122480"/>
          <a:ext cx="8961120" cy="3230280"/>
        </p:xfrm>
        <a:graphic>
          <a:graphicData uri="http://schemas.openxmlformats.org/drawingml/2006/table">
            <a:tbl>
              <a:tblPr/>
              <a:tblGrid>
                <a:gridCol w="1114200"/>
                <a:gridCol w="832680"/>
                <a:gridCol w="1153080"/>
                <a:gridCol w="741960"/>
                <a:gridCol w="759240"/>
                <a:gridCol w="1221120"/>
                <a:gridCol w="1586160"/>
                <a:gridCol w="1552680"/>
              </a:tblGrid>
              <a:tr h="990720">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Data Source</a:t>
                      </a:r>
                      <a:endParaRPr lang="en-US" sz="1800" b="0" strike="noStrike" spc="-1">
                        <a:solidFill>
                          <a:srgbClr val="000000"/>
                        </a:solidFill>
                        <a:uFill>
                          <a:solidFill>
                            <a:srgbClr val="FFFFFF"/>
                          </a:solidFill>
                        </a:uFill>
                        <a:latin typeface="Arial"/>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007DAD"/>
                    </a:solidFill>
                  </a:tcPr>
                </a:tc>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Internal or External?</a:t>
                      </a:r>
                      <a:endParaRPr lang="en-US" sz="1800" b="0" strike="noStrike" spc="-1">
                        <a:solidFill>
                          <a:srgbClr val="000000"/>
                        </a:solidFill>
                        <a:uFill>
                          <a:solidFill>
                            <a:srgbClr val="FFFFFF"/>
                          </a:solidFill>
                        </a:uFill>
                        <a:latin typeface="Arial"/>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007DAD"/>
                    </a:solidFill>
                  </a:tcPr>
                </a:tc>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Data Owner</a:t>
                      </a:r>
                      <a:endParaRPr lang="en-US" sz="1800" b="0" strike="noStrike" spc="-1">
                        <a:solidFill>
                          <a:srgbClr val="000000"/>
                        </a:solidFill>
                        <a:uFill>
                          <a:solidFill>
                            <a:srgbClr val="FFFFFF"/>
                          </a:solidFill>
                        </a:uFill>
                        <a:latin typeface="Arial"/>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007DAD"/>
                    </a:solidFill>
                  </a:tcPr>
                </a:tc>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Estim. Size &amp; Growth</a:t>
                      </a:r>
                      <a:endParaRPr lang="en-US" sz="1800" b="0" strike="noStrike" spc="-1">
                        <a:solidFill>
                          <a:srgbClr val="000000"/>
                        </a:solidFill>
                        <a:uFill>
                          <a:solidFill>
                            <a:srgbClr val="FFFFFF"/>
                          </a:solidFill>
                        </a:uFill>
                        <a:latin typeface="Arial"/>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007DAD"/>
                    </a:solidFill>
                  </a:tcPr>
                </a:tc>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Data Security</a:t>
                      </a:r>
                      <a:endParaRPr lang="en-US" sz="1800" b="0" strike="noStrike" spc="-1">
                        <a:solidFill>
                          <a:srgbClr val="000000"/>
                        </a:solidFill>
                        <a:uFill>
                          <a:solidFill>
                            <a:srgbClr val="FFFFFF"/>
                          </a:solidFill>
                        </a:uFill>
                        <a:latin typeface="Arial"/>
                      </a:endParaRPr>
                    </a:p>
                    <a:p>
                      <a:pPr algn="ctr">
                        <a:lnSpc>
                          <a:spcPct val="100000"/>
                        </a:lnSpc>
                      </a:pPr>
                      <a:r>
                        <a:rPr lang="en-US" sz="900" b="1" strike="noStrike" spc="-1">
                          <a:solidFill>
                            <a:srgbClr val="FFFFFF"/>
                          </a:solidFill>
                          <a:uFill>
                            <a:solidFill>
                              <a:srgbClr val="FFFFFF"/>
                            </a:solidFill>
                          </a:uFill>
                          <a:latin typeface="Arial"/>
                          <a:ea typeface="ＭＳ Ｐゴシック"/>
                        </a:rPr>
                        <a:t>(PII/ PCI)</a:t>
                      </a:r>
                      <a:endParaRPr lang="en-US" sz="1800" b="0" strike="noStrike" spc="-1">
                        <a:solidFill>
                          <a:srgbClr val="000000"/>
                        </a:solidFill>
                        <a:uFill>
                          <a:solidFill>
                            <a:srgbClr val="FFFFFF"/>
                          </a:solidFill>
                        </a:uFill>
                        <a:latin typeface="Arial"/>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007DAD"/>
                    </a:solidFill>
                  </a:tcPr>
                </a:tc>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Ingest </a:t>
                      </a:r>
                      <a:endParaRPr lang="en-US" sz="1800" b="0" strike="noStrike" spc="-1">
                        <a:solidFill>
                          <a:srgbClr val="000000"/>
                        </a:solidFill>
                        <a:uFill>
                          <a:solidFill>
                            <a:srgbClr val="FFFFFF"/>
                          </a:solidFill>
                        </a:uFill>
                        <a:latin typeface="Arial"/>
                      </a:endParaRPr>
                    </a:p>
                    <a:p>
                      <a:pPr algn="ctr">
                        <a:lnSpc>
                          <a:spcPct val="100000"/>
                        </a:lnSpc>
                      </a:pPr>
                      <a:r>
                        <a:rPr lang="en-US" sz="1100" b="1" strike="noStrike" spc="-1">
                          <a:solidFill>
                            <a:srgbClr val="FFFFFF"/>
                          </a:solidFill>
                          <a:uFill>
                            <a:solidFill>
                              <a:srgbClr val="FFFFFF"/>
                            </a:solidFill>
                          </a:uFill>
                          <a:latin typeface="Arial"/>
                          <a:ea typeface="ＭＳ Ｐゴシック"/>
                        </a:rPr>
                        <a:t>Method</a:t>
                      </a:r>
                      <a:endParaRPr lang="en-US" sz="1800" b="0" strike="noStrike" spc="-1">
                        <a:solidFill>
                          <a:srgbClr val="000000"/>
                        </a:solidFill>
                        <a:uFill>
                          <a:solidFill>
                            <a:srgbClr val="FFFFFF"/>
                          </a:solidFill>
                        </a:uFill>
                        <a:latin typeface="Arial"/>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007DAD"/>
                    </a:solidFill>
                  </a:tcPr>
                </a:tc>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Business/User Process Driven Transformations</a:t>
                      </a:r>
                      <a:endParaRPr lang="en-US" sz="1800" b="0" strike="noStrike" spc="-1">
                        <a:solidFill>
                          <a:srgbClr val="000000"/>
                        </a:solidFill>
                        <a:uFill>
                          <a:solidFill>
                            <a:srgbClr val="FFFFFF"/>
                          </a:solidFill>
                        </a:uFill>
                        <a:latin typeface="Arial"/>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007DAD"/>
                    </a:solidFill>
                  </a:tcPr>
                </a:tc>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Ingest Storage Format</a:t>
                      </a:r>
                      <a:endParaRPr lang="en-US" sz="1800" b="0" strike="noStrike" spc="-1">
                        <a:solidFill>
                          <a:srgbClr val="000000"/>
                        </a:solidFill>
                        <a:uFill>
                          <a:solidFill>
                            <a:srgbClr val="FFFFFF"/>
                          </a:solidFill>
                        </a:uFill>
                        <a:latin typeface="Arial"/>
                      </a:endParaRPr>
                    </a:p>
                    <a:p>
                      <a:pPr algn="ctr">
                        <a:lnSpc>
                          <a:spcPct val="100000"/>
                        </a:lnSpc>
                      </a:pPr>
                      <a:r>
                        <a:rPr lang="en-US" sz="1100" b="1" strike="noStrike" spc="-1">
                          <a:solidFill>
                            <a:srgbClr val="FFFFFF"/>
                          </a:solidFill>
                          <a:uFill>
                            <a:solidFill>
                              <a:srgbClr val="FFFFFF"/>
                            </a:solidFill>
                          </a:uFill>
                          <a:latin typeface="Arial"/>
                          <a:ea typeface="ＭＳ Ｐゴシック"/>
                        </a:rPr>
                        <a:t>(RDBMS,NoSQL,Hive,file,stream, Content Objects)</a:t>
                      </a:r>
                      <a:endParaRPr lang="en-US" sz="1800" b="0" strike="noStrike" spc="-1">
                        <a:solidFill>
                          <a:srgbClr val="000000"/>
                        </a:solidFill>
                        <a:uFill>
                          <a:solidFill>
                            <a:srgbClr val="FFFFFF"/>
                          </a:solidFill>
                        </a:uFill>
                        <a:latin typeface="Arial"/>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007DAD"/>
                    </a:solidFill>
                  </a:tcPr>
                </a:tc>
              </a:tr>
              <a:tr h="746280">
                <a:tc>
                  <a:txBody>
                    <a:bodyPr/>
                    <a:lstStyle/>
                    <a:p>
                      <a:r>
                        <a:rPr lang="en-US" sz="1800" b="0" strike="noStrike" spc="-1">
                          <a:solidFill>
                            <a:srgbClr val="000000"/>
                          </a:solidFill>
                          <a:uFill>
                            <a:solidFill>
                              <a:srgbClr val="FFFFFF"/>
                            </a:solidFill>
                          </a:uFill>
                          <a:latin typeface="Times New Roman"/>
                        </a:rPr>
                        <a:t>DB2</a:t>
                      </a: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r>
                        <a:rPr lang="en-US" sz="1800" b="0" strike="noStrike" spc="-1" err="1">
                          <a:solidFill>
                            <a:srgbClr val="000000"/>
                          </a:solidFill>
                          <a:uFill>
                            <a:solidFill>
                              <a:srgbClr val="FFFFFF"/>
                            </a:solidFill>
                          </a:uFill>
                          <a:latin typeface="Times New Roman"/>
                        </a:rPr>
                        <a:t>Int</a:t>
                      </a:r>
                      <a:endParaRPr lang="en-US" sz="1800" b="0" strike="noStrike" spc="-1">
                        <a:solidFill>
                          <a:srgbClr val="000000"/>
                        </a:solidFill>
                        <a:uFill>
                          <a:solidFill>
                            <a:srgbClr val="FFFFFF"/>
                          </a:solidFill>
                        </a:uFill>
                        <a:latin typeface="Times New Roman"/>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sz="1800"/>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sz="1800"/>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r>
                        <a:rPr lang="en-US" sz="1800" b="0" strike="noStrike" spc="-1">
                          <a:solidFill>
                            <a:srgbClr val="000000"/>
                          </a:solidFill>
                          <a:uFill>
                            <a:solidFill>
                              <a:srgbClr val="FFFFFF"/>
                            </a:solidFill>
                          </a:uFill>
                          <a:latin typeface="Times New Roman"/>
                        </a:rPr>
                        <a:t>PII</a:t>
                      </a: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r>
                        <a:rPr lang="en-US" sz="1800" b="0" strike="noStrike" spc="-1" err="1">
                          <a:solidFill>
                            <a:srgbClr val="000000"/>
                          </a:solidFill>
                          <a:uFill>
                            <a:solidFill>
                              <a:srgbClr val="FFFFFF"/>
                            </a:solidFill>
                          </a:uFill>
                          <a:latin typeface="Times New Roman"/>
                        </a:rPr>
                        <a:t>DataStage</a:t>
                      </a:r>
                      <a:endParaRPr lang="en-US" sz="1800" b="0" strike="noStrike" spc="-1">
                        <a:solidFill>
                          <a:srgbClr val="000000"/>
                        </a:solidFill>
                        <a:uFill>
                          <a:solidFill>
                            <a:srgbClr val="FFFFFF"/>
                          </a:solidFill>
                        </a:uFill>
                        <a:latin typeface="Times New Roman"/>
                      </a:endParaRPr>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r>
              <a:tr h="746280">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FFFFFF"/>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FFFFFF"/>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FFFFFF"/>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FFFFFF"/>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FFFFFF"/>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FFFFFF"/>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FFFFFF"/>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FFFFFF"/>
                    </a:solidFill>
                  </a:tcPr>
                </a:tc>
              </a:tr>
              <a:tr h="747000">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c>
                  <a:txBody>
                    <a:bodyPr/>
                    <a:lstStyle/>
                    <a:p>
                      <a:endParaRPr lang="en-US"/>
                    </a:p>
                  </a:txBody>
                  <a:tcPr marL="68400" marR="68400">
                    <a:lnL w="12240">
                      <a:solidFill>
                        <a:srgbClr val="007DAD"/>
                      </a:solidFill>
                    </a:lnL>
                    <a:lnR w="12240">
                      <a:solidFill>
                        <a:srgbClr val="007DAD"/>
                      </a:solidFill>
                    </a:lnR>
                    <a:lnT w="12240">
                      <a:solidFill>
                        <a:srgbClr val="007DAD"/>
                      </a:solidFill>
                    </a:lnT>
                    <a:lnB w="12240">
                      <a:solidFill>
                        <a:srgbClr val="007DAD"/>
                      </a:solidFill>
                    </a:lnB>
                    <a:solidFill>
                      <a:srgbClr val="E7ECF1"/>
                    </a:solidFill>
                  </a:tcPr>
                </a:tc>
              </a:tr>
            </a:tbl>
          </a:graphicData>
        </a:graphic>
      </p:graphicFrame>
      <p:sp>
        <p:nvSpPr>
          <p:cNvPr id="5" name="TextBox 4"/>
          <p:cNvSpPr txBox="1"/>
          <p:nvPr/>
        </p:nvSpPr>
        <p:spPr>
          <a:xfrm>
            <a:off x="1964688" y="4464117"/>
            <a:ext cx="5180783" cy="707886"/>
          </a:xfrm>
          <a:prstGeom prst="rect">
            <a:avLst/>
          </a:prstGeom>
          <a:noFill/>
        </p:spPr>
        <p:txBody>
          <a:bodyPr wrap="square" rtlCol="0">
            <a:spAutoFit/>
          </a:bodyPr>
          <a:lstStyle/>
          <a:p>
            <a:r>
              <a:rPr lang="en-US" sz="4000" b="1" smtClean="0">
                <a:solidFill>
                  <a:srgbClr val="FF0000"/>
                </a:solidFill>
              </a:rPr>
              <a:t>Pretty Bad Example</a:t>
            </a:r>
            <a:endParaRPr lang="en-US" sz="4000" b="1">
              <a:solidFill>
                <a:srgbClr val="FF0000"/>
              </a:solidFill>
            </a:endParaRPr>
          </a:p>
        </p:txBody>
      </p:sp>
    </p:spTree>
    <p:extLst>
      <p:ext uri="{BB962C8B-B14F-4D97-AF65-F5344CB8AC3E}">
        <p14:creationId xmlns:p14="http://schemas.microsoft.com/office/powerpoint/2010/main" val="12637010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en-US"/>
              <a:t>Data Sources &amp; Persistence</a:t>
            </a:r>
            <a:endParaRPr lang="en-US" altLang="en-US">
              <a:solidFill>
                <a:srgbClr val="FF0000"/>
              </a:solidFill>
            </a:endParaRPr>
          </a:p>
        </p:txBody>
      </p:sp>
      <p:sp>
        <p:nvSpPr>
          <p:cNvPr id="21506" name="TextBox 5"/>
          <p:cNvSpPr txBox="1">
            <a:spLocks noChangeArrowheads="1"/>
          </p:cNvSpPr>
          <p:nvPr/>
        </p:nvSpPr>
        <p:spPr bwMode="auto">
          <a:xfrm>
            <a:off x="185738" y="5283200"/>
            <a:ext cx="8720137" cy="1168400"/>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400">
                <a:latin typeface="Helvetica Neue Light"/>
                <a:ea typeface="Helvetica Neue Light"/>
                <a:cs typeface="Helvetica Neue Light"/>
              </a:rPr>
              <a:t>For solutions that mix many data sources and rely on integration to produce a final model to analyze, it is important to ensure that this model can be properly produced. Please list all data sources, including initial source systems of data, where they come from, and some information on how they are ingested into the IBM cloud. If many transformations are needed, you can name intermediate data sources and use the Internal/External column to mark them.</a:t>
            </a:r>
          </a:p>
        </p:txBody>
      </p:sp>
      <p:graphicFrame>
        <p:nvGraphicFramePr>
          <p:cNvPr id="5" name="Group 37"/>
          <p:cNvGraphicFramePr>
            <a:graphicFrameLocks noGrp="1"/>
          </p:cNvGraphicFramePr>
          <p:nvPr>
            <p:extLst/>
          </p:nvPr>
        </p:nvGraphicFramePr>
        <p:xfrm>
          <a:off x="74613" y="1122363"/>
          <a:ext cx="8961437" cy="3662933"/>
        </p:xfrm>
        <a:graphic>
          <a:graphicData uri="http://schemas.openxmlformats.org/drawingml/2006/table">
            <a:tbl>
              <a:tblPr firstRow="1" bandRow="1">
                <a:tableStyleId>{B301B821-A1FF-4177-AEE7-76D212191A09}</a:tableStyleId>
              </a:tblPr>
              <a:tblGrid>
                <a:gridCol w="1114276">
                  <a:extLst>
                    <a:ext uri="{9D8B030D-6E8A-4147-A177-3AD203B41FA5}">
                      <a16:colId xmlns:a16="http://schemas.microsoft.com/office/drawing/2014/main" xmlns="" val="20000"/>
                    </a:ext>
                  </a:extLst>
                </a:gridCol>
                <a:gridCol w="832831">
                  <a:extLst>
                    <a:ext uri="{9D8B030D-6E8A-4147-A177-3AD203B41FA5}">
                      <a16:colId xmlns:a16="http://schemas.microsoft.com/office/drawing/2014/main" xmlns="" val="20001"/>
                    </a:ext>
                  </a:extLst>
                </a:gridCol>
                <a:gridCol w="1153168">
                  <a:extLst>
                    <a:ext uri="{9D8B030D-6E8A-4147-A177-3AD203B41FA5}">
                      <a16:colId xmlns:a16="http://schemas.microsoft.com/office/drawing/2014/main" xmlns="" val="20002"/>
                    </a:ext>
                  </a:extLst>
                </a:gridCol>
                <a:gridCol w="742116">
                  <a:extLst>
                    <a:ext uri="{9D8B030D-6E8A-4147-A177-3AD203B41FA5}">
                      <a16:colId xmlns:a16="http://schemas.microsoft.com/office/drawing/2014/main" xmlns="" val="20003"/>
                    </a:ext>
                  </a:extLst>
                </a:gridCol>
                <a:gridCol w="759362">
                  <a:extLst>
                    <a:ext uri="{9D8B030D-6E8A-4147-A177-3AD203B41FA5}">
                      <a16:colId xmlns:a16="http://schemas.microsoft.com/office/drawing/2014/main" xmlns="" val="20004"/>
                    </a:ext>
                  </a:extLst>
                </a:gridCol>
                <a:gridCol w="1221464">
                  <a:extLst>
                    <a:ext uri="{9D8B030D-6E8A-4147-A177-3AD203B41FA5}">
                      <a16:colId xmlns:a16="http://schemas.microsoft.com/office/drawing/2014/main" xmlns="" val="20005"/>
                    </a:ext>
                  </a:extLst>
                </a:gridCol>
                <a:gridCol w="1586301">
                  <a:extLst>
                    <a:ext uri="{9D8B030D-6E8A-4147-A177-3AD203B41FA5}">
                      <a16:colId xmlns:a16="http://schemas.microsoft.com/office/drawing/2014/main" xmlns="" val="20006"/>
                    </a:ext>
                  </a:extLst>
                </a:gridCol>
                <a:gridCol w="1551919">
                  <a:extLst>
                    <a:ext uri="{9D8B030D-6E8A-4147-A177-3AD203B41FA5}">
                      <a16:colId xmlns:a16="http://schemas.microsoft.com/office/drawing/2014/main" xmlns="" val="20007"/>
                    </a:ext>
                  </a:extLst>
                </a:gridCol>
              </a:tblGrid>
              <a:tr h="1057311">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Data Source</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Internal or External?</a:t>
                      </a:r>
                      <a:endParaRPr kumimoji="0" lang="en-US" sz="1100" b="1" i="0" u="none" strike="noStrike" cap="none" normalizeH="0" baseline="0">
                        <a:ln>
                          <a:noFill/>
                        </a:ln>
                        <a:solidFill>
                          <a:schemeClr val="bg1"/>
                        </a:solidFill>
                        <a:effectLst/>
                        <a:latin typeface="Arial" charset="0"/>
                        <a:cs typeface="Arial" charset="0"/>
                      </a:endParaRP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Data Owner</a:t>
                      </a:r>
                      <a:endParaRPr kumimoji="0" lang="en-US" sz="1100" b="1" i="0" u="none" strike="noStrike" cap="none" normalizeH="0" baseline="0">
                        <a:ln>
                          <a:noFill/>
                        </a:ln>
                        <a:solidFill>
                          <a:schemeClr val="bg1"/>
                        </a:solidFill>
                        <a:effectLst/>
                        <a:latin typeface="Arial" charset="0"/>
                        <a:cs typeface="Arial" charset="0"/>
                      </a:endParaRP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err="1">
                          <a:ln>
                            <a:noFill/>
                          </a:ln>
                          <a:solidFill>
                            <a:schemeClr val="bg1"/>
                          </a:solidFill>
                          <a:effectLst/>
                          <a:latin typeface="Arial" charset="0"/>
                          <a:cs typeface="Arial" charset="0"/>
                        </a:rPr>
                        <a:t>Estim</a:t>
                      </a:r>
                      <a:r>
                        <a:rPr kumimoji="0" lang="en-US" sz="1100" b="1" i="0" u="none" strike="noStrike" cap="none" normalizeH="0" baseline="0">
                          <a:ln>
                            <a:noFill/>
                          </a:ln>
                          <a:solidFill>
                            <a:schemeClr val="bg1"/>
                          </a:solidFill>
                          <a:effectLst/>
                          <a:latin typeface="Arial" charset="0"/>
                          <a:cs typeface="Arial" charset="0"/>
                        </a:rPr>
                        <a:t>. Size &amp; Growth</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a:ln>
                            <a:noFill/>
                          </a:ln>
                          <a:solidFill>
                            <a:schemeClr val="bg1"/>
                          </a:solidFill>
                          <a:effectLst/>
                          <a:latin typeface="Arial" charset="0"/>
                          <a:cs typeface="Arial" charset="0"/>
                        </a:rPr>
                        <a:t>Data Security</a:t>
                      </a:r>
                    </a:p>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a:ln>
                            <a:noFill/>
                          </a:ln>
                          <a:solidFill>
                            <a:schemeClr val="bg1"/>
                          </a:solidFill>
                          <a:effectLst/>
                          <a:latin typeface="Arial" charset="0"/>
                          <a:cs typeface="Arial" charset="0"/>
                        </a:rPr>
                        <a:t>(PII/ PCI)</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Ingest </a:t>
                      </a:r>
                    </a:p>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Method</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u="none" strike="noStrike" kern="1200" cap="none" normalizeH="0" baseline="0">
                          <a:ln>
                            <a:noFill/>
                          </a:ln>
                          <a:solidFill>
                            <a:schemeClr val="lt1"/>
                          </a:solidFill>
                          <a:effectLst/>
                          <a:latin typeface="+mn-lt"/>
                          <a:ea typeface="+mn-ea"/>
                          <a:cs typeface="+mn-cs"/>
                        </a:rPr>
                        <a:t>Business/User Process Driven Transformations</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Ingest Storage Format</a:t>
                      </a:r>
                    </a:p>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a:ln>
                            <a:noFill/>
                          </a:ln>
                          <a:solidFill>
                            <a:schemeClr val="bg1"/>
                          </a:solidFill>
                          <a:effectLst/>
                          <a:latin typeface="Arial" charset="0"/>
                          <a:cs typeface="Arial" charset="0"/>
                        </a:rPr>
                        <a:t>(</a:t>
                      </a:r>
                      <a:r>
                        <a:rPr kumimoji="0" lang="en-US" sz="1100" b="1" i="0" u="none" strike="noStrike" cap="none" normalizeH="0" baseline="0" err="1">
                          <a:ln>
                            <a:noFill/>
                          </a:ln>
                          <a:solidFill>
                            <a:schemeClr val="bg1"/>
                          </a:solidFill>
                          <a:effectLst/>
                          <a:latin typeface="Arial" charset="0"/>
                          <a:cs typeface="Arial" charset="0"/>
                        </a:rPr>
                        <a:t>RDBMS,NoSQL,Hiv</a:t>
                      </a:r>
                      <a:r>
                        <a:rPr kumimoji="0" lang="en-US" sz="1100" b="1" i="0" u="none" strike="noStrike" kern="1200" cap="none" normalizeH="0" baseline="0" err="1">
                          <a:ln>
                            <a:noFill/>
                          </a:ln>
                          <a:solidFill>
                            <a:schemeClr val="bg1"/>
                          </a:solidFill>
                          <a:effectLst/>
                          <a:latin typeface="Arial" charset="0"/>
                          <a:ea typeface="+mn-ea"/>
                          <a:cs typeface="Arial" charset="0"/>
                        </a:rPr>
                        <a:t>e,file,stream</a:t>
                      </a:r>
                      <a:r>
                        <a:rPr kumimoji="0" lang="en-US" sz="1100" b="1" i="0" u="none" strike="noStrike" kern="1200" cap="none" normalizeH="0" baseline="0">
                          <a:ln>
                            <a:noFill/>
                          </a:ln>
                          <a:solidFill>
                            <a:schemeClr val="bg1"/>
                          </a:solidFill>
                          <a:effectLst/>
                          <a:latin typeface="Arial" charset="0"/>
                          <a:ea typeface="+mn-ea"/>
                          <a:cs typeface="Arial" charset="0"/>
                        </a:rPr>
                        <a:t>, Content Objects)</a:t>
                      </a:r>
                    </a:p>
                  </a:txBody>
                  <a:tcPr marL="68578" marR="68578" marT="34298" marB="34298" anchor="ctr" horzOverflow="overflow"/>
                </a:tc>
                <a:extLst>
                  <a:ext uri="{0D108BD9-81ED-4DB2-BD59-A6C34878D82A}">
                    <a16:rowId xmlns:a16="http://schemas.microsoft.com/office/drawing/2014/main" xmlns="" val="10000"/>
                  </a:ext>
                </a:extLst>
              </a:tr>
              <a:tr h="746543">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Case </a:t>
                      </a:r>
                      <a:r>
                        <a:rPr kumimoji="0" lang="en-US" sz="1100" b="0" i="0" u="none" strike="noStrike" kern="1200" cap="none" normalizeH="0" baseline="0" err="1" smtClean="0">
                          <a:ln>
                            <a:noFill/>
                          </a:ln>
                          <a:solidFill>
                            <a:schemeClr val="accent6"/>
                          </a:solidFill>
                          <a:effectLst/>
                          <a:latin typeface="Helvetica Neue Light" charset="0"/>
                          <a:ea typeface="Helvetica Neue Light" charset="0"/>
                          <a:cs typeface="Helvetica Neue Light" charset="0"/>
                        </a:rPr>
                        <a:t>FIles</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Internal</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DHHS and County</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10 TB</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PII</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PHI</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err="1" smtClean="0">
                          <a:ln>
                            <a:noFill/>
                          </a:ln>
                          <a:solidFill>
                            <a:schemeClr val="accent6"/>
                          </a:solidFill>
                          <a:effectLst/>
                          <a:latin typeface="Helvetica Neue Light" charset="0"/>
                          <a:ea typeface="Helvetica Neue Light" charset="0"/>
                          <a:cs typeface="Helvetica Neue Light" charset="0"/>
                        </a:rPr>
                        <a:t>Datacap</a:t>
                      </a: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 OCR</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IBM Content Collector – (Ingest from other case </a:t>
                      </a:r>
                      <a:r>
                        <a:rPr kumimoji="0" lang="en-US" sz="1100" b="0" i="0" u="none" strike="noStrike" kern="1200" cap="none" normalizeH="0" baseline="0" err="1" smtClean="0">
                          <a:ln>
                            <a:noFill/>
                          </a:ln>
                          <a:solidFill>
                            <a:schemeClr val="accent6"/>
                          </a:solidFill>
                          <a:effectLst/>
                          <a:latin typeface="Helvetica Neue Light" charset="0"/>
                          <a:ea typeface="Helvetica Neue Light" charset="0"/>
                          <a:cs typeface="Helvetica Neue Light" charset="0"/>
                        </a:rPr>
                        <a:t>mgmt</a:t>
                      </a: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 tools)</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Yes</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Paper forms</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Other Enterprise Applications, (structured and unstructured)</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extLst>
                  <a:ext uri="{0D108BD9-81ED-4DB2-BD59-A6C34878D82A}">
                    <a16:rowId xmlns:a16="http://schemas.microsoft.com/office/drawing/2014/main" xmlns="" val="10001"/>
                  </a:ext>
                </a:extLst>
              </a:tr>
              <a:tr h="746543">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extLst>
                  <a:ext uri="{0D108BD9-81ED-4DB2-BD59-A6C34878D82A}">
                    <a16:rowId xmlns:a16="http://schemas.microsoft.com/office/drawing/2014/main" xmlns="" val="10002"/>
                  </a:ext>
                </a:extLst>
              </a:tr>
              <a:tr h="746543">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extLst>
                  <a:ext uri="{0D108BD9-81ED-4DB2-BD59-A6C34878D82A}">
                    <a16:rowId xmlns:a16="http://schemas.microsoft.com/office/drawing/2014/main" xmlns="" val="10003"/>
                  </a:ext>
                </a:extLst>
              </a:tr>
            </a:tbl>
          </a:graphicData>
        </a:graphic>
      </p:graphicFrame>
      <p:sp>
        <p:nvSpPr>
          <p:cNvPr id="6" name="TextBox 5"/>
          <p:cNvSpPr txBox="1"/>
          <p:nvPr/>
        </p:nvSpPr>
        <p:spPr>
          <a:xfrm>
            <a:off x="2350451" y="4458341"/>
            <a:ext cx="3907475" cy="707886"/>
          </a:xfrm>
          <a:prstGeom prst="rect">
            <a:avLst/>
          </a:prstGeom>
          <a:noFill/>
        </p:spPr>
        <p:txBody>
          <a:bodyPr wrap="square" rtlCol="0">
            <a:spAutoFit/>
          </a:bodyPr>
          <a:lstStyle/>
          <a:p>
            <a:r>
              <a:rPr lang="en-US" sz="4000" b="1" smtClean="0">
                <a:solidFill>
                  <a:schemeClr val="accent6">
                    <a:lumMod val="75000"/>
                  </a:schemeClr>
                </a:solidFill>
              </a:rPr>
              <a:t>Better Example</a:t>
            </a:r>
            <a:endParaRPr lang="en-US" sz="4000" b="1">
              <a:solidFill>
                <a:schemeClr val="accent6">
                  <a:lumMod val="75000"/>
                </a:schemeClr>
              </a:solidFill>
            </a:endParaRPr>
          </a:p>
        </p:txBody>
      </p:sp>
    </p:spTree>
    <p:extLst>
      <p:ext uri="{BB962C8B-B14F-4D97-AF65-F5344CB8AC3E}">
        <p14:creationId xmlns:p14="http://schemas.microsoft.com/office/powerpoint/2010/main" val="73108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en-US"/>
              <a:t>Data Sources &amp; Persistence</a:t>
            </a:r>
            <a:endParaRPr lang="en-US" altLang="en-US">
              <a:solidFill>
                <a:srgbClr val="FF0000"/>
              </a:solidFill>
            </a:endParaRPr>
          </a:p>
        </p:txBody>
      </p:sp>
      <p:graphicFrame>
        <p:nvGraphicFramePr>
          <p:cNvPr id="5" name="Group 37"/>
          <p:cNvGraphicFramePr>
            <a:graphicFrameLocks noGrp="1"/>
          </p:cNvGraphicFramePr>
          <p:nvPr>
            <p:extLst>
              <p:ext uri="{D42A27DB-BD31-4B8C-83A1-F6EECF244321}">
                <p14:modId xmlns:p14="http://schemas.microsoft.com/office/powerpoint/2010/main" val="2037091590"/>
              </p:ext>
            </p:extLst>
          </p:nvPr>
        </p:nvGraphicFramePr>
        <p:xfrm>
          <a:off x="74613" y="1122363"/>
          <a:ext cx="8961437" cy="3794908"/>
        </p:xfrm>
        <a:graphic>
          <a:graphicData uri="http://schemas.openxmlformats.org/drawingml/2006/table">
            <a:tbl>
              <a:tblPr firstRow="1" bandRow="1">
                <a:tableStyleId>{B301B821-A1FF-4177-AEE7-76D212191A09}</a:tableStyleId>
              </a:tblPr>
              <a:tblGrid>
                <a:gridCol w="1169396">
                  <a:extLst>
                    <a:ext uri="{9D8B030D-6E8A-4147-A177-3AD203B41FA5}">
                      <a16:colId xmlns="" xmlns:a16="http://schemas.microsoft.com/office/drawing/2014/main" val="20000"/>
                    </a:ext>
                  </a:extLst>
                </a:gridCol>
                <a:gridCol w="777711">
                  <a:extLst>
                    <a:ext uri="{9D8B030D-6E8A-4147-A177-3AD203B41FA5}">
                      <a16:colId xmlns="" xmlns:a16="http://schemas.microsoft.com/office/drawing/2014/main" val="20001"/>
                    </a:ext>
                  </a:extLst>
                </a:gridCol>
                <a:gridCol w="1153168">
                  <a:extLst>
                    <a:ext uri="{9D8B030D-6E8A-4147-A177-3AD203B41FA5}">
                      <a16:colId xmlns="" xmlns:a16="http://schemas.microsoft.com/office/drawing/2014/main" val="20002"/>
                    </a:ext>
                  </a:extLst>
                </a:gridCol>
                <a:gridCol w="742116">
                  <a:extLst>
                    <a:ext uri="{9D8B030D-6E8A-4147-A177-3AD203B41FA5}">
                      <a16:colId xmlns="" xmlns:a16="http://schemas.microsoft.com/office/drawing/2014/main" val="20003"/>
                    </a:ext>
                  </a:extLst>
                </a:gridCol>
                <a:gridCol w="759362">
                  <a:extLst>
                    <a:ext uri="{9D8B030D-6E8A-4147-A177-3AD203B41FA5}">
                      <a16:colId xmlns="" xmlns:a16="http://schemas.microsoft.com/office/drawing/2014/main" val="20004"/>
                    </a:ext>
                  </a:extLst>
                </a:gridCol>
                <a:gridCol w="1221464">
                  <a:extLst>
                    <a:ext uri="{9D8B030D-6E8A-4147-A177-3AD203B41FA5}">
                      <a16:colId xmlns="" xmlns:a16="http://schemas.microsoft.com/office/drawing/2014/main" val="20005"/>
                    </a:ext>
                  </a:extLst>
                </a:gridCol>
                <a:gridCol w="1586301">
                  <a:extLst>
                    <a:ext uri="{9D8B030D-6E8A-4147-A177-3AD203B41FA5}">
                      <a16:colId xmlns="" xmlns:a16="http://schemas.microsoft.com/office/drawing/2014/main" val="20006"/>
                    </a:ext>
                  </a:extLst>
                </a:gridCol>
                <a:gridCol w="1551919">
                  <a:extLst>
                    <a:ext uri="{9D8B030D-6E8A-4147-A177-3AD203B41FA5}">
                      <a16:colId xmlns="" xmlns:a16="http://schemas.microsoft.com/office/drawing/2014/main" val="20007"/>
                    </a:ext>
                  </a:extLst>
                </a:gridCol>
              </a:tblGrid>
              <a:tr h="990933">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Data Source</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Internal or External?</a:t>
                      </a:r>
                      <a:endParaRPr kumimoji="0" lang="en-US" sz="1100" b="1" i="0" u="none" strike="noStrike" cap="none" normalizeH="0" baseline="0">
                        <a:ln>
                          <a:noFill/>
                        </a:ln>
                        <a:solidFill>
                          <a:schemeClr val="bg1"/>
                        </a:solidFill>
                        <a:effectLst/>
                        <a:latin typeface="Arial" charset="0"/>
                        <a:cs typeface="Arial" charset="0"/>
                      </a:endParaRP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Data Owner</a:t>
                      </a:r>
                      <a:endParaRPr kumimoji="0" lang="en-US" sz="1100" b="1" i="0" u="none" strike="noStrike" cap="none" normalizeH="0" baseline="0">
                        <a:ln>
                          <a:noFill/>
                        </a:ln>
                        <a:solidFill>
                          <a:schemeClr val="bg1"/>
                        </a:solidFill>
                        <a:effectLst/>
                        <a:latin typeface="Arial" charset="0"/>
                        <a:cs typeface="Arial" charset="0"/>
                      </a:endParaRP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err="1">
                          <a:ln>
                            <a:noFill/>
                          </a:ln>
                          <a:solidFill>
                            <a:schemeClr val="bg1"/>
                          </a:solidFill>
                          <a:effectLst/>
                          <a:latin typeface="Arial" charset="0"/>
                          <a:cs typeface="Arial" charset="0"/>
                        </a:rPr>
                        <a:t>Estim</a:t>
                      </a:r>
                      <a:r>
                        <a:rPr kumimoji="0" lang="en-US" sz="1100" b="1" i="0" u="none" strike="noStrike" cap="none" normalizeH="0" baseline="0">
                          <a:ln>
                            <a:noFill/>
                          </a:ln>
                          <a:solidFill>
                            <a:schemeClr val="bg1"/>
                          </a:solidFill>
                          <a:effectLst/>
                          <a:latin typeface="Arial" charset="0"/>
                          <a:cs typeface="Arial" charset="0"/>
                        </a:rPr>
                        <a:t>. Size &amp; Growth</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a:ln>
                            <a:noFill/>
                          </a:ln>
                          <a:solidFill>
                            <a:schemeClr val="bg1"/>
                          </a:solidFill>
                          <a:effectLst/>
                          <a:latin typeface="Arial" charset="0"/>
                          <a:cs typeface="Arial" charset="0"/>
                        </a:rPr>
                        <a:t>Data Security</a:t>
                      </a:r>
                    </a:p>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a:ln>
                            <a:noFill/>
                          </a:ln>
                          <a:solidFill>
                            <a:schemeClr val="bg1"/>
                          </a:solidFill>
                          <a:effectLst/>
                          <a:latin typeface="Arial" charset="0"/>
                          <a:cs typeface="Arial" charset="0"/>
                        </a:rPr>
                        <a:t>(PII/ PCI)</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Ingest </a:t>
                      </a:r>
                    </a:p>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Method</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u="none" strike="noStrike" kern="1200" cap="none" normalizeH="0" baseline="0">
                          <a:ln>
                            <a:noFill/>
                          </a:ln>
                          <a:solidFill>
                            <a:schemeClr val="lt1"/>
                          </a:solidFill>
                          <a:effectLst/>
                          <a:latin typeface="+mn-lt"/>
                          <a:ea typeface="+mn-ea"/>
                          <a:cs typeface="+mn-cs"/>
                        </a:rPr>
                        <a:t>Business/User Process Driven Transformations</a:t>
                      </a:r>
                    </a:p>
                  </a:txBody>
                  <a:tcPr marL="68578" marR="68578"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Ingest Storage Format</a:t>
                      </a:r>
                    </a:p>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a:ln>
                            <a:noFill/>
                          </a:ln>
                          <a:solidFill>
                            <a:schemeClr val="bg1"/>
                          </a:solidFill>
                          <a:effectLst/>
                          <a:latin typeface="Arial" charset="0"/>
                          <a:cs typeface="Arial" charset="0"/>
                        </a:rPr>
                        <a:t>(</a:t>
                      </a:r>
                      <a:r>
                        <a:rPr kumimoji="0" lang="en-US" sz="1100" b="1" i="0" u="none" strike="noStrike" cap="none" normalizeH="0" baseline="0" err="1">
                          <a:ln>
                            <a:noFill/>
                          </a:ln>
                          <a:solidFill>
                            <a:schemeClr val="bg1"/>
                          </a:solidFill>
                          <a:effectLst/>
                          <a:latin typeface="Arial" charset="0"/>
                          <a:cs typeface="Arial" charset="0"/>
                        </a:rPr>
                        <a:t>RDBMS,NoSQL,Hiv</a:t>
                      </a:r>
                      <a:r>
                        <a:rPr kumimoji="0" lang="en-US" sz="1100" b="1" i="0" u="none" strike="noStrike" kern="1200" cap="none" normalizeH="0" baseline="0" err="1">
                          <a:ln>
                            <a:noFill/>
                          </a:ln>
                          <a:solidFill>
                            <a:schemeClr val="bg1"/>
                          </a:solidFill>
                          <a:effectLst/>
                          <a:latin typeface="Arial" charset="0"/>
                          <a:ea typeface="+mn-ea"/>
                          <a:cs typeface="Arial" charset="0"/>
                        </a:rPr>
                        <a:t>e,file,stream</a:t>
                      </a:r>
                      <a:r>
                        <a:rPr kumimoji="0" lang="en-US" sz="1100" b="1" i="0" u="none" strike="noStrike" kern="1200" cap="none" normalizeH="0" baseline="0">
                          <a:ln>
                            <a:noFill/>
                          </a:ln>
                          <a:solidFill>
                            <a:schemeClr val="bg1"/>
                          </a:solidFill>
                          <a:effectLst/>
                          <a:latin typeface="Arial" charset="0"/>
                          <a:ea typeface="+mn-ea"/>
                          <a:cs typeface="Arial" charset="0"/>
                        </a:rPr>
                        <a:t>, Content Objects)</a:t>
                      </a:r>
                    </a:p>
                  </a:txBody>
                  <a:tcPr marL="68578" marR="68578" marT="34298" marB="34298" anchor="ctr" horzOverflow="overflow"/>
                </a:tc>
                <a:extLst>
                  <a:ext uri="{0D108BD9-81ED-4DB2-BD59-A6C34878D82A}">
                    <a16:rowId xmlns="" xmlns:a16="http://schemas.microsoft.com/office/drawing/2014/main" val="10000"/>
                  </a:ext>
                </a:extLst>
              </a:tr>
              <a:tr h="746543">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Container shipment log data:</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Maersk Data Warehouse</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Maersk upload data to BOX</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Maersk</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&lt;800 GB</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N/A</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CSV upload to </a:t>
                      </a:r>
                      <a:r>
                        <a:rPr kumimoji="0" lang="en-US" sz="1100" b="0" i="0" u="none" strike="noStrike" kern="1200" cap="none" normalizeH="0" baseline="0" err="1" smtClean="0">
                          <a:ln>
                            <a:noFill/>
                          </a:ln>
                          <a:solidFill>
                            <a:schemeClr val="accent6"/>
                          </a:solidFill>
                          <a:effectLst/>
                          <a:latin typeface="Helvetica Neue Light" charset="0"/>
                          <a:ea typeface="Helvetica Neue Light" charset="0"/>
                          <a:cs typeface="Helvetica Neue Light" charset="0"/>
                        </a:rPr>
                        <a:t>dashDB</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N/A</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CSV files to RDBMS</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extLst>
                  <a:ext uri="{0D108BD9-81ED-4DB2-BD59-A6C34878D82A}">
                    <a16:rowId xmlns="" xmlns:a16="http://schemas.microsoft.com/office/drawing/2014/main" val="10001"/>
                  </a:ext>
                </a:extLst>
              </a:tr>
              <a:tr h="746543">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defRPr/>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Claim survey reports:</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Maersk content </a:t>
                      </a:r>
                      <a:r>
                        <a:rPr kumimoji="0" lang="en-US" sz="1100" b="0" i="0" u="none" strike="noStrike" kern="1200" cap="none" normalizeH="0" baseline="0" err="1" smtClean="0">
                          <a:ln>
                            <a:noFill/>
                          </a:ln>
                          <a:solidFill>
                            <a:schemeClr val="accent6"/>
                          </a:solidFill>
                          <a:effectLst/>
                          <a:latin typeface="Helvetica Neue Light" charset="0"/>
                          <a:ea typeface="Helvetica Neue Light" charset="0"/>
                          <a:cs typeface="Helvetica Neue Light" charset="0"/>
                        </a:rPr>
                        <a:t>mangement</a:t>
                      </a: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 system</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Maersk upload data to BOX</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Maersk</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None/>
                        <a:tabLst/>
                        <a:defRPr/>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&lt; 10 GB/month</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N/A</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PDF files converted to text</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N/A</a:t>
                      </a:r>
                      <a:endParaRPr kumimoji="0" lang="en-US" sz="1100" b="0" i="0" u="none" strike="noStrike" kern="1200" cap="none" normalizeH="0" baseline="0">
                        <a:ln>
                          <a:noFill/>
                        </a:ln>
                        <a:solidFill>
                          <a:schemeClr val="accent6"/>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defRPr/>
                      </a:pPr>
                      <a:r>
                        <a:rPr kumimoji="0" lang="en-US" sz="1100" b="0" i="0" u="none" strike="noStrike" kern="1200" cap="none" normalizeH="0" baseline="0" smtClean="0">
                          <a:ln>
                            <a:noFill/>
                          </a:ln>
                          <a:solidFill>
                            <a:schemeClr val="accent6"/>
                          </a:solidFill>
                          <a:effectLst/>
                          <a:latin typeface="Helvetica Neue Light" charset="0"/>
                          <a:ea typeface="Helvetica Neue Light" charset="0"/>
                          <a:cs typeface="Helvetica Neue Light" charset="0"/>
                        </a:rPr>
                        <a:t>PDF files to text</a:t>
                      </a:r>
                    </a:p>
                  </a:txBody>
                  <a:tcPr marL="68578" marR="68578" marT="34298" marB="34298" horzOverflow="overflow"/>
                </a:tc>
                <a:extLst>
                  <a:ext uri="{0D108BD9-81ED-4DB2-BD59-A6C34878D82A}">
                    <a16:rowId xmlns="" xmlns:a16="http://schemas.microsoft.com/office/drawing/2014/main" val="10002"/>
                  </a:ext>
                </a:extLst>
              </a:tr>
              <a:tr h="746543">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rgbClr val="C00000"/>
                        </a:solidFill>
                        <a:effectLst/>
                        <a:latin typeface="Helvetica Neue Light" charset="0"/>
                        <a:ea typeface="Helvetica Neue Light" charset="0"/>
                        <a:cs typeface="Helvetica Neue Light" charset="0"/>
                      </a:endParaRPr>
                    </a:p>
                  </a:txBody>
                  <a:tcPr marL="68578" marR="68578" marT="34298" marB="34298" horzOverflow="overflow"/>
                </a:tc>
                <a:extLst>
                  <a:ext uri="{0D108BD9-81ED-4DB2-BD59-A6C34878D82A}">
                    <a16:rowId xmlns="" xmlns:a16="http://schemas.microsoft.com/office/drawing/2014/main" val="10003"/>
                  </a:ext>
                </a:extLst>
              </a:tr>
            </a:tbl>
          </a:graphicData>
        </a:graphic>
      </p:graphicFrame>
      <p:sp>
        <p:nvSpPr>
          <p:cNvPr id="4" name="TextBox 3"/>
          <p:cNvSpPr txBox="1"/>
          <p:nvPr/>
        </p:nvSpPr>
        <p:spPr>
          <a:xfrm>
            <a:off x="1721800" y="5272728"/>
            <a:ext cx="6050599" cy="707886"/>
          </a:xfrm>
          <a:prstGeom prst="rect">
            <a:avLst/>
          </a:prstGeom>
          <a:noFill/>
        </p:spPr>
        <p:txBody>
          <a:bodyPr wrap="square" rtlCol="0">
            <a:spAutoFit/>
          </a:bodyPr>
          <a:lstStyle/>
          <a:p>
            <a:r>
              <a:rPr lang="en-US" sz="4000" b="1" smtClean="0">
                <a:solidFill>
                  <a:schemeClr val="accent6">
                    <a:lumMod val="75000"/>
                  </a:schemeClr>
                </a:solidFill>
              </a:rPr>
              <a:t>Another Better Example</a:t>
            </a:r>
            <a:endParaRPr lang="en-US" sz="4000" b="1">
              <a:solidFill>
                <a:schemeClr val="accent6">
                  <a:lumMod val="75000"/>
                </a:schemeClr>
              </a:solidFill>
            </a:endParaRPr>
          </a:p>
        </p:txBody>
      </p:sp>
    </p:spTree>
    <p:extLst>
      <p:ext uri="{BB962C8B-B14F-4D97-AF65-F5344CB8AC3E}">
        <p14:creationId xmlns:p14="http://schemas.microsoft.com/office/powerpoint/2010/main" val="490144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79"/>
          <p:cNvSpPr>
            <a:spLocks noGrp="1"/>
          </p:cNvSpPr>
          <p:nvPr>
            <p:ph type="title"/>
          </p:nvPr>
        </p:nvSpPr>
        <p:spPr/>
        <p:txBody>
          <a:bodyPr/>
          <a:lstStyle/>
          <a:p>
            <a:r>
              <a:rPr lang="en-US" altLang="en-US"/>
              <a:t>High Level Functional Architecture</a:t>
            </a:r>
          </a:p>
        </p:txBody>
      </p:sp>
      <p:grpSp>
        <p:nvGrpSpPr>
          <p:cNvPr id="27650" name="Group 3"/>
          <p:cNvGrpSpPr>
            <a:grpSpLocks/>
          </p:cNvGrpSpPr>
          <p:nvPr/>
        </p:nvGrpSpPr>
        <p:grpSpPr bwMode="auto">
          <a:xfrm>
            <a:off x="8062913" y="268288"/>
            <a:ext cx="1081087" cy="382587"/>
            <a:chOff x="2068563" y="4172145"/>
            <a:chExt cx="1141719" cy="382588"/>
          </a:xfrm>
        </p:grpSpPr>
        <p:cxnSp>
          <p:nvCxnSpPr>
            <p:cNvPr id="5" name="Straight Connector 4"/>
            <p:cNvCxnSpPr/>
            <p:nvPr/>
          </p:nvCxnSpPr>
          <p:spPr>
            <a:xfrm flipV="1">
              <a:off x="2068563" y="4172145"/>
              <a:ext cx="1141719" cy="7937"/>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068563" y="4184845"/>
              <a:ext cx="1141719" cy="369888"/>
            </a:xfrm>
            <a:prstGeom prst="rect">
              <a:avLst/>
            </a:prstGeom>
            <a:noFill/>
          </p:spPr>
          <p:txBody>
            <a:bodyPr>
              <a:spAutoFit/>
            </a:bodyPr>
            <a:lstStyle/>
            <a:p>
              <a:pPr algn="ctr" defTabSz="685715" eaLnBrk="0" hangingPunct="0">
                <a:defRPr/>
              </a:pPr>
              <a:r>
                <a:rPr lang="en-US" b="1" spc="225">
                  <a:solidFill>
                    <a:srgbClr val="00B0DA"/>
                  </a:solidFill>
                  <a:latin typeface="Arial"/>
                  <a:ea typeface="MS PGothic" charset="-128"/>
                </a:rPr>
                <a:t>HOW</a:t>
              </a:r>
            </a:p>
          </p:txBody>
        </p:sp>
      </p:grpSp>
      <p:sp>
        <p:nvSpPr>
          <p:cNvPr id="27654" name="Rectangle 67"/>
          <p:cNvSpPr>
            <a:spLocks noChangeArrowheads="1"/>
          </p:cNvSpPr>
          <p:nvPr/>
        </p:nvSpPr>
        <p:spPr bwMode="auto">
          <a:xfrm>
            <a:off x="738188" y="1316038"/>
            <a:ext cx="7424737" cy="263525"/>
          </a:xfrm>
          <a:prstGeom prst="rect">
            <a:avLst/>
          </a:prstGeom>
          <a:solidFill>
            <a:schemeClr val="accent1"/>
          </a:solidFill>
          <a:ln w="9525" algn="ctr">
            <a:solidFill>
              <a:schemeClr val="accent1"/>
            </a:solidFill>
            <a:round/>
            <a:headEnd/>
            <a:tailEnd/>
          </a:ln>
        </p:spPr>
        <p:txBody>
          <a:bodyPr lIns="0" tIns="0" rIns="0" bIns="0" anchor="ctr" anchorCtr="1"/>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0" hangingPunct="0"/>
            <a:endParaRPr lang="en-US" altLang="en-US" sz="1500">
              <a:solidFill>
                <a:srgbClr val="000000"/>
              </a:solidFill>
              <a:latin typeface="Calibri Light" panose="020F0302020204030204" pitchFamily="34" charset="0"/>
            </a:endParaRPr>
          </a:p>
        </p:txBody>
      </p:sp>
      <p:sp>
        <p:nvSpPr>
          <p:cNvPr id="27655" name="TextBox 6"/>
          <p:cNvSpPr txBox="1">
            <a:spLocks noChangeArrowheads="1"/>
          </p:cNvSpPr>
          <p:nvPr/>
        </p:nvSpPr>
        <p:spPr bwMode="auto">
          <a:xfrm>
            <a:off x="2279651" y="1331913"/>
            <a:ext cx="10731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Ingest / Transform</a:t>
            </a:r>
          </a:p>
        </p:txBody>
      </p:sp>
      <p:sp>
        <p:nvSpPr>
          <p:cNvPr id="27656" name="TextBox 7"/>
          <p:cNvSpPr txBox="1">
            <a:spLocks noChangeArrowheads="1"/>
          </p:cNvSpPr>
          <p:nvPr/>
        </p:nvSpPr>
        <p:spPr bwMode="auto">
          <a:xfrm>
            <a:off x="4546600" y="1311275"/>
            <a:ext cx="46990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Persist</a:t>
            </a:r>
          </a:p>
        </p:txBody>
      </p:sp>
      <p:sp>
        <p:nvSpPr>
          <p:cNvPr id="27657" name="TextBox 8"/>
          <p:cNvSpPr txBox="1">
            <a:spLocks noChangeArrowheads="1"/>
          </p:cNvSpPr>
          <p:nvPr/>
        </p:nvSpPr>
        <p:spPr bwMode="auto">
          <a:xfrm>
            <a:off x="5967413" y="1331913"/>
            <a:ext cx="5286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Analyze</a:t>
            </a:r>
          </a:p>
        </p:txBody>
      </p:sp>
      <p:sp>
        <p:nvSpPr>
          <p:cNvPr id="27658" name="TextBox 9"/>
          <p:cNvSpPr txBox="1">
            <a:spLocks noChangeArrowheads="1"/>
          </p:cNvSpPr>
          <p:nvPr/>
        </p:nvSpPr>
        <p:spPr bwMode="auto">
          <a:xfrm>
            <a:off x="6986588" y="1331913"/>
            <a:ext cx="10763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Visualize / Interact</a:t>
            </a:r>
          </a:p>
        </p:txBody>
      </p:sp>
      <p:sp>
        <p:nvSpPr>
          <p:cNvPr id="96" name="Rounded Rectangle 14"/>
          <p:cNvSpPr/>
          <p:nvPr/>
        </p:nvSpPr>
        <p:spPr bwMode="auto">
          <a:xfrm>
            <a:off x="7151688" y="1641475"/>
            <a:ext cx="822325" cy="2290763"/>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27675" name="TextBox 6"/>
          <p:cNvSpPr txBox="1">
            <a:spLocks noChangeArrowheads="1"/>
          </p:cNvSpPr>
          <p:nvPr/>
        </p:nvSpPr>
        <p:spPr bwMode="auto">
          <a:xfrm>
            <a:off x="804863" y="1311275"/>
            <a:ext cx="6794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Input Data</a:t>
            </a:r>
          </a:p>
        </p:txBody>
      </p:sp>
      <p:sp>
        <p:nvSpPr>
          <p:cNvPr id="57" name="Rounded Rectangle 14"/>
          <p:cNvSpPr/>
          <p:nvPr/>
        </p:nvSpPr>
        <p:spPr bwMode="auto">
          <a:xfrm>
            <a:off x="5807075" y="1636713"/>
            <a:ext cx="822325" cy="31353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58" name="Rounded Rectangle 14"/>
          <p:cNvSpPr/>
          <p:nvPr/>
        </p:nvSpPr>
        <p:spPr bwMode="auto">
          <a:xfrm>
            <a:off x="4341813" y="1649413"/>
            <a:ext cx="822325" cy="31226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59" name="Rounded Rectangle 14"/>
          <p:cNvSpPr/>
          <p:nvPr/>
        </p:nvSpPr>
        <p:spPr bwMode="auto">
          <a:xfrm>
            <a:off x="1825625" y="1663700"/>
            <a:ext cx="2103438" cy="3108325"/>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27679" name="TextBox 38"/>
          <p:cNvSpPr txBox="1">
            <a:spLocks noChangeArrowheads="1"/>
          </p:cNvSpPr>
          <p:nvPr/>
        </p:nvSpPr>
        <p:spPr bwMode="auto">
          <a:xfrm>
            <a:off x="265113" y="5586413"/>
            <a:ext cx="8607425" cy="523875"/>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en-US" altLang="en-US" sz="1400">
                <a:latin typeface="Helvetica Neue Light"/>
                <a:ea typeface="Helvetica Neue Light"/>
                <a:cs typeface="Helvetica Neue Light"/>
              </a:rPr>
              <a:t>Paste in the high level overview diagram from the DFM Solution to capture the functional requirements. </a:t>
            </a:r>
          </a:p>
          <a:p>
            <a:pPr algn="just"/>
            <a:r>
              <a:rPr lang="en-US" altLang="en-US" sz="1400">
                <a:latin typeface="Helvetica Neue Light"/>
                <a:ea typeface="Helvetica Neue Light"/>
                <a:cs typeface="Helvetica Neue Light"/>
              </a:rPr>
              <a:t>This does not need to be detailed or pretty, but it does need to cover all of the components.</a:t>
            </a:r>
          </a:p>
        </p:txBody>
      </p:sp>
    </p:spTree>
    <p:extLst>
      <p:ext uri="{BB962C8B-B14F-4D97-AF65-F5344CB8AC3E}">
        <p14:creationId xmlns:p14="http://schemas.microsoft.com/office/powerpoint/2010/main" val="112545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79"/>
          <p:cNvSpPr>
            <a:spLocks noGrp="1"/>
          </p:cNvSpPr>
          <p:nvPr>
            <p:ph type="title"/>
          </p:nvPr>
        </p:nvSpPr>
        <p:spPr/>
        <p:txBody>
          <a:bodyPr/>
          <a:lstStyle/>
          <a:p>
            <a:r>
              <a:rPr lang="en-US" altLang="en-US"/>
              <a:t>High Level Functional Architecture</a:t>
            </a:r>
          </a:p>
        </p:txBody>
      </p:sp>
      <p:grpSp>
        <p:nvGrpSpPr>
          <p:cNvPr id="27650" name="Group 3"/>
          <p:cNvGrpSpPr>
            <a:grpSpLocks/>
          </p:cNvGrpSpPr>
          <p:nvPr/>
        </p:nvGrpSpPr>
        <p:grpSpPr bwMode="auto">
          <a:xfrm>
            <a:off x="8062913" y="268288"/>
            <a:ext cx="1081087" cy="382587"/>
            <a:chOff x="2068563" y="4172145"/>
            <a:chExt cx="1141719" cy="382588"/>
          </a:xfrm>
        </p:grpSpPr>
        <p:cxnSp>
          <p:nvCxnSpPr>
            <p:cNvPr id="5" name="Straight Connector 4"/>
            <p:cNvCxnSpPr/>
            <p:nvPr/>
          </p:nvCxnSpPr>
          <p:spPr>
            <a:xfrm flipV="1">
              <a:off x="2068563" y="4172145"/>
              <a:ext cx="1141719" cy="7937"/>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068563" y="4184845"/>
              <a:ext cx="1141719" cy="369888"/>
            </a:xfrm>
            <a:prstGeom prst="rect">
              <a:avLst/>
            </a:prstGeom>
            <a:noFill/>
          </p:spPr>
          <p:txBody>
            <a:bodyPr>
              <a:spAutoFit/>
            </a:bodyPr>
            <a:lstStyle/>
            <a:p>
              <a:pPr algn="ctr" defTabSz="685715" eaLnBrk="0" hangingPunct="0">
                <a:defRPr/>
              </a:pPr>
              <a:r>
                <a:rPr lang="en-US" b="1" spc="225">
                  <a:solidFill>
                    <a:srgbClr val="00B0DA"/>
                  </a:solidFill>
                  <a:latin typeface="Arial"/>
                  <a:ea typeface="MS PGothic" charset="-128"/>
                </a:rPr>
                <a:t>HOW</a:t>
              </a:r>
            </a:p>
          </p:txBody>
        </p:sp>
      </p:grpSp>
      <p:cxnSp>
        <p:nvCxnSpPr>
          <p:cNvPr id="16" name="Straight Arrow Connector 15"/>
          <p:cNvCxnSpPr/>
          <p:nvPr/>
        </p:nvCxnSpPr>
        <p:spPr bwMode="auto">
          <a:xfrm>
            <a:off x="5257800" y="2170113"/>
            <a:ext cx="2098675" cy="577850"/>
          </a:xfrm>
          <a:prstGeom prst="straightConnector1">
            <a:avLst/>
          </a:prstGeom>
          <a:noFill/>
          <a:ln w="9525" cap="flat" cmpd="sng" algn="ctr">
            <a:solidFill>
              <a:schemeClr val="accent4"/>
            </a:solidFill>
            <a:prstDash val="solid"/>
            <a:round/>
            <a:headEnd type="none" w="med" len="med"/>
            <a:tailEnd type="triangle"/>
          </a:ln>
          <a:effectLst/>
        </p:spPr>
      </p:cxnSp>
      <p:cxnSp>
        <p:nvCxnSpPr>
          <p:cNvPr id="27652" name="Straight Arrow Connector 90"/>
          <p:cNvCxnSpPr>
            <a:cxnSpLocks noChangeShapeType="1"/>
          </p:cNvCxnSpPr>
          <p:nvPr/>
        </p:nvCxnSpPr>
        <p:spPr bwMode="auto">
          <a:xfrm>
            <a:off x="2598738" y="2767013"/>
            <a:ext cx="1939925" cy="517525"/>
          </a:xfrm>
          <a:prstGeom prst="straightConnector1">
            <a:avLst/>
          </a:prstGeom>
          <a:noFill/>
          <a:ln w="9525" algn="ctr">
            <a:solidFill>
              <a:srgbClr val="0070C0"/>
            </a:solidFill>
            <a:round/>
            <a:headEnd/>
            <a:tailEnd type="triangle" w="med" len="med"/>
          </a:ln>
          <a:extLst>
            <a:ext uri="{909E8E84-426E-40DD-AFC4-6F175D3DCCD1}">
              <a14:hiddenFill xmlns:a14="http://schemas.microsoft.com/office/drawing/2010/main">
                <a:noFill/>
              </a14:hiddenFill>
            </a:ext>
          </a:extLst>
        </p:spPr>
      </p:cxnSp>
      <p:pic>
        <p:nvPicPr>
          <p:cNvPr id="27653" name="Picture 14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7088" y="2576513"/>
            <a:ext cx="31591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67"/>
          <p:cNvSpPr>
            <a:spLocks noChangeArrowheads="1"/>
          </p:cNvSpPr>
          <p:nvPr/>
        </p:nvSpPr>
        <p:spPr bwMode="auto">
          <a:xfrm>
            <a:off x="738188" y="1316038"/>
            <a:ext cx="7424737" cy="263525"/>
          </a:xfrm>
          <a:prstGeom prst="rect">
            <a:avLst/>
          </a:prstGeom>
          <a:solidFill>
            <a:schemeClr val="accent1"/>
          </a:solidFill>
          <a:ln w="9525" algn="ctr">
            <a:solidFill>
              <a:schemeClr val="accent1"/>
            </a:solidFill>
            <a:round/>
            <a:headEnd/>
            <a:tailEnd/>
          </a:ln>
        </p:spPr>
        <p:txBody>
          <a:bodyPr lIns="0" tIns="0" rIns="0" bIns="0" anchor="ctr" anchorCtr="1"/>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0" hangingPunct="0"/>
            <a:endParaRPr lang="en-US" altLang="en-US" sz="1500">
              <a:solidFill>
                <a:srgbClr val="000000"/>
              </a:solidFill>
              <a:latin typeface="Calibri Light" panose="020F0302020204030204" pitchFamily="34" charset="0"/>
            </a:endParaRPr>
          </a:p>
        </p:txBody>
      </p:sp>
      <p:sp>
        <p:nvSpPr>
          <p:cNvPr id="27655" name="TextBox 6"/>
          <p:cNvSpPr txBox="1">
            <a:spLocks noChangeArrowheads="1"/>
          </p:cNvSpPr>
          <p:nvPr/>
        </p:nvSpPr>
        <p:spPr bwMode="auto">
          <a:xfrm>
            <a:off x="1719263" y="1317625"/>
            <a:ext cx="10731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Ingest / Transform</a:t>
            </a:r>
          </a:p>
        </p:txBody>
      </p:sp>
      <p:sp>
        <p:nvSpPr>
          <p:cNvPr id="27656" name="TextBox 7"/>
          <p:cNvSpPr txBox="1">
            <a:spLocks noChangeArrowheads="1"/>
          </p:cNvSpPr>
          <p:nvPr/>
        </p:nvSpPr>
        <p:spPr bwMode="auto">
          <a:xfrm>
            <a:off x="4546600" y="1311275"/>
            <a:ext cx="46990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Persist</a:t>
            </a:r>
          </a:p>
        </p:txBody>
      </p:sp>
      <p:sp>
        <p:nvSpPr>
          <p:cNvPr id="27657" name="TextBox 8"/>
          <p:cNvSpPr txBox="1">
            <a:spLocks noChangeArrowheads="1"/>
          </p:cNvSpPr>
          <p:nvPr/>
        </p:nvSpPr>
        <p:spPr bwMode="auto">
          <a:xfrm>
            <a:off x="5967413" y="1331913"/>
            <a:ext cx="5286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Analyze</a:t>
            </a:r>
          </a:p>
        </p:txBody>
      </p:sp>
      <p:sp>
        <p:nvSpPr>
          <p:cNvPr id="27658" name="TextBox 9"/>
          <p:cNvSpPr txBox="1">
            <a:spLocks noChangeArrowheads="1"/>
          </p:cNvSpPr>
          <p:nvPr/>
        </p:nvSpPr>
        <p:spPr bwMode="auto">
          <a:xfrm>
            <a:off x="6986588" y="1331913"/>
            <a:ext cx="10763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Visualize / Interact</a:t>
            </a:r>
          </a:p>
        </p:txBody>
      </p:sp>
      <p:grpSp>
        <p:nvGrpSpPr>
          <p:cNvPr id="27659" name="Group 107"/>
          <p:cNvGrpSpPr>
            <a:grpSpLocks/>
          </p:cNvGrpSpPr>
          <p:nvPr/>
        </p:nvGrpSpPr>
        <p:grpSpPr bwMode="auto">
          <a:xfrm>
            <a:off x="738188" y="1733550"/>
            <a:ext cx="739775" cy="647700"/>
            <a:chOff x="342834" y="2120938"/>
            <a:chExt cx="911096" cy="598499"/>
          </a:xfrm>
        </p:grpSpPr>
        <p:grpSp>
          <p:nvGrpSpPr>
            <p:cNvPr id="27704" name="Group 29"/>
            <p:cNvGrpSpPr>
              <a:grpSpLocks/>
            </p:cNvGrpSpPr>
            <p:nvPr/>
          </p:nvGrpSpPr>
          <p:grpSpPr bwMode="auto">
            <a:xfrm>
              <a:off x="476223" y="2120938"/>
              <a:ext cx="362057" cy="447015"/>
              <a:chOff x="4319889" y="3161087"/>
              <a:chExt cx="362057" cy="447015"/>
            </a:xfrm>
          </p:grpSpPr>
          <p:sp>
            <p:nvSpPr>
              <p:cNvPr id="64" name="Flowchart: Magnetic Disk 63"/>
              <p:cNvSpPr/>
              <p:nvPr/>
            </p:nvSpPr>
            <p:spPr bwMode="auto">
              <a:xfrm>
                <a:off x="4319449" y="3161087"/>
                <a:ext cx="236572" cy="228838"/>
              </a:xfrm>
              <a:prstGeom prst="flowChartMagneticDisk">
                <a:avLst/>
              </a:prstGeom>
              <a:solidFill>
                <a:srgbClr val="C00000"/>
              </a:solidFill>
              <a:ln w="9525" cap="flat" cmpd="sng" algn="ctr">
                <a:solidFill>
                  <a:schemeClr val="accent1">
                    <a:lumMod val="50000"/>
                  </a:schemeClr>
                </a:solidFill>
                <a:prstDash val="solid"/>
                <a:round/>
                <a:headEnd type="none" w="med" len="med"/>
                <a:tailEnd type="none" w="med" len="med"/>
              </a:ln>
              <a:effectLst/>
            </p:spPr>
            <p:txBody>
              <a:bodyPr lIns="0" tIns="0" rIns="0" bIns="0" anchor="ctr" anchorCtr="1">
                <a:normAutofit fontScale="62500" lnSpcReduction="20000"/>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65" name="Flowchart: Magnetic Disk 64"/>
              <p:cNvSpPr/>
              <p:nvPr/>
            </p:nvSpPr>
            <p:spPr bwMode="auto">
              <a:xfrm>
                <a:off x="4382014" y="3271106"/>
                <a:ext cx="236572" cy="230304"/>
              </a:xfrm>
              <a:prstGeom prst="flowChartMagneticDisk">
                <a:avLst/>
              </a:prstGeom>
              <a:solidFill>
                <a:schemeClr val="accent2">
                  <a:lumMod val="60000"/>
                  <a:lumOff val="40000"/>
                </a:schemeClr>
              </a:solidFill>
              <a:ln w="9525" cap="flat" cmpd="sng" algn="ctr">
                <a:solidFill>
                  <a:schemeClr val="accent1">
                    <a:lumMod val="50000"/>
                  </a:schemeClr>
                </a:solidFill>
                <a:prstDash val="solid"/>
                <a:round/>
                <a:headEnd type="none" w="med" len="med"/>
                <a:tailEnd type="none" w="med" len="med"/>
              </a:ln>
              <a:effectLst/>
            </p:spPr>
            <p:txBody>
              <a:bodyPr lIns="0" tIns="0" rIns="0" bIns="0" anchor="ctr" anchorCtr="1">
                <a:normAutofit fontScale="62500" lnSpcReduction="20000"/>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66" name="Flowchart: Magnetic Disk 65"/>
              <p:cNvSpPr/>
              <p:nvPr/>
            </p:nvSpPr>
            <p:spPr bwMode="auto">
              <a:xfrm>
                <a:off x="4444579" y="3384057"/>
                <a:ext cx="236572" cy="222970"/>
              </a:xfrm>
              <a:prstGeom prst="flowChartMagneticDisk">
                <a:avLst/>
              </a:prstGeom>
              <a:solidFill>
                <a:schemeClr val="accent2">
                  <a:lumMod val="50000"/>
                </a:schemeClr>
              </a:solidFill>
              <a:ln w="9525" cap="flat" cmpd="sng" algn="ctr">
                <a:solidFill>
                  <a:schemeClr val="accent1">
                    <a:lumMod val="50000"/>
                  </a:schemeClr>
                </a:solidFill>
                <a:prstDash val="solid"/>
                <a:round/>
                <a:headEnd type="none" w="med" len="med"/>
                <a:tailEnd type="none" w="med" len="med"/>
              </a:ln>
              <a:effectLst/>
            </p:spPr>
            <p:txBody>
              <a:bodyPr lIns="0" tIns="0" rIns="0" bIns="0" anchor="ctr" anchorCtr="1">
                <a:normAutofit fontScale="62500" lnSpcReduction="20000"/>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grpSp>
        <p:sp>
          <p:nvSpPr>
            <p:cNvPr id="27705" name="TextBox 31"/>
            <p:cNvSpPr txBox="1">
              <a:spLocks noChangeArrowheads="1"/>
            </p:cNvSpPr>
            <p:nvPr/>
          </p:nvSpPr>
          <p:spPr bwMode="auto">
            <a:xfrm>
              <a:off x="342834" y="2534577"/>
              <a:ext cx="911096" cy="18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700" b="1">
                  <a:solidFill>
                    <a:srgbClr val="262626"/>
                  </a:solidFill>
                  <a:latin typeface="Calibri Light" panose="020F0302020204030204" pitchFamily="34" charset="0"/>
                </a:rPr>
                <a:t>Enterprise Data</a:t>
              </a:r>
            </a:p>
          </p:txBody>
        </p:sp>
      </p:grpSp>
      <p:pic>
        <p:nvPicPr>
          <p:cNvPr id="27660" name="Picture 3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188" y="2520950"/>
            <a:ext cx="5095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25963" y="1852613"/>
            <a:ext cx="41275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4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46600" y="3009900"/>
            <a:ext cx="4222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4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405688" y="1739900"/>
            <a:ext cx="368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5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068513" y="1827213"/>
            <a:ext cx="336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665" name="Straight Arrow Connector 75"/>
          <p:cNvCxnSpPr>
            <a:cxnSpLocks noChangeShapeType="1"/>
          </p:cNvCxnSpPr>
          <p:nvPr/>
        </p:nvCxnSpPr>
        <p:spPr bwMode="auto">
          <a:xfrm>
            <a:off x="4987925" y="2125663"/>
            <a:ext cx="990600" cy="527050"/>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27666" name="Straight Arrow Connector 78"/>
          <p:cNvCxnSpPr>
            <a:cxnSpLocks noChangeShapeType="1"/>
          </p:cNvCxnSpPr>
          <p:nvPr/>
        </p:nvCxnSpPr>
        <p:spPr bwMode="auto">
          <a:xfrm flipH="1" flipV="1">
            <a:off x="4738688" y="2447925"/>
            <a:ext cx="4762" cy="577850"/>
          </a:xfrm>
          <a:prstGeom prst="straightConnector1">
            <a:avLst/>
          </a:prstGeom>
          <a:noFill/>
          <a:ln w="9525" algn="ctr">
            <a:solidFill>
              <a:srgbClr val="00B050"/>
            </a:solidFill>
            <a:round/>
            <a:headEnd/>
            <a:tailEnd type="triangle" w="med" len="med"/>
          </a:ln>
          <a:extLst>
            <a:ext uri="{909E8E84-426E-40DD-AFC4-6F175D3DCCD1}">
              <a14:hiddenFill xmlns:a14="http://schemas.microsoft.com/office/drawing/2010/main">
                <a:noFill/>
              </a14:hiddenFill>
            </a:ext>
          </a:extLst>
        </p:spPr>
      </p:cxnSp>
      <p:cxnSp>
        <p:nvCxnSpPr>
          <p:cNvPr id="27667" name="Straight Arrow Connector 86"/>
          <p:cNvCxnSpPr>
            <a:cxnSpLocks noChangeShapeType="1"/>
          </p:cNvCxnSpPr>
          <p:nvPr/>
        </p:nvCxnSpPr>
        <p:spPr bwMode="auto">
          <a:xfrm flipV="1">
            <a:off x="2560638" y="2041525"/>
            <a:ext cx="1889125" cy="7938"/>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27668" name="Straight Arrow Connector 109"/>
          <p:cNvCxnSpPr>
            <a:cxnSpLocks noChangeShapeType="1"/>
          </p:cNvCxnSpPr>
          <p:nvPr/>
        </p:nvCxnSpPr>
        <p:spPr bwMode="auto">
          <a:xfrm flipV="1">
            <a:off x="1312863" y="2041525"/>
            <a:ext cx="723900" cy="0"/>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27669" name="Straight Arrow Connector 110"/>
          <p:cNvCxnSpPr>
            <a:cxnSpLocks noChangeShapeType="1"/>
          </p:cNvCxnSpPr>
          <p:nvPr/>
        </p:nvCxnSpPr>
        <p:spPr bwMode="auto">
          <a:xfrm flipV="1">
            <a:off x="1341438" y="2795588"/>
            <a:ext cx="723900" cy="0"/>
          </a:xfrm>
          <a:prstGeom prst="straightConnector1">
            <a:avLst/>
          </a:prstGeom>
          <a:noFill/>
          <a:ln w="9525" algn="ctr">
            <a:solidFill>
              <a:srgbClr val="0070C0"/>
            </a:solidFill>
            <a:round/>
            <a:headEnd/>
            <a:tailEnd type="triangle" w="med" len="med"/>
          </a:ln>
          <a:extLst>
            <a:ext uri="{909E8E84-426E-40DD-AFC4-6F175D3DCCD1}">
              <a14:hiddenFill xmlns:a14="http://schemas.microsoft.com/office/drawing/2010/main">
                <a:noFill/>
              </a14:hiddenFill>
            </a:ext>
          </a:extLst>
        </p:spPr>
      </p:cxnSp>
      <p:pic>
        <p:nvPicPr>
          <p:cNvPr id="27670" name="Picture 2" descr="Image result for 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7425" y="2640013"/>
            <a:ext cx="328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5" name="Straight Arrow Connector 94"/>
          <p:cNvCxnSpPr/>
          <p:nvPr/>
        </p:nvCxnSpPr>
        <p:spPr bwMode="auto">
          <a:xfrm flipV="1">
            <a:off x="5226050" y="2079625"/>
            <a:ext cx="2130425" cy="12700"/>
          </a:xfrm>
          <a:prstGeom prst="straightConnector1">
            <a:avLst/>
          </a:prstGeom>
          <a:noFill/>
          <a:ln w="9525" cap="flat" cmpd="sng" algn="ctr">
            <a:solidFill>
              <a:schemeClr val="accent4"/>
            </a:solidFill>
            <a:prstDash val="solid"/>
            <a:round/>
            <a:headEnd type="none" w="med" len="med"/>
            <a:tailEnd type="triangle"/>
          </a:ln>
          <a:effectLst/>
        </p:spPr>
      </p:cxnSp>
      <p:sp>
        <p:nvSpPr>
          <p:cNvPr id="96" name="Rounded Rectangle 14"/>
          <p:cNvSpPr/>
          <p:nvPr/>
        </p:nvSpPr>
        <p:spPr bwMode="auto">
          <a:xfrm>
            <a:off x="7151688" y="1641475"/>
            <a:ext cx="822325" cy="2290763"/>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pic>
        <p:nvPicPr>
          <p:cNvPr id="27673" name="Picture 4" descr="Image result for exce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45363" y="2576513"/>
            <a:ext cx="5159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4"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926138" y="3074988"/>
            <a:ext cx="584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5" name="TextBox 6"/>
          <p:cNvSpPr txBox="1">
            <a:spLocks noChangeArrowheads="1"/>
          </p:cNvSpPr>
          <p:nvPr/>
        </p:nvSpPr>
        <p:spPr bwMode="auto">
          <a:xfrm>
            <a:off x="804863" y="1311275"/>
            <a:ext cx="6794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Input Data</a:t>
            </a:r>
          </a:p>
        </p:txBody>
      </p:sp>
      <p:sp>
        <p:nvSpPr>
          <p:cNvPr id="57" name="Rounded Rectangle 14"/>
          <p:cNvSpPr/>
          <p:nvPr/>
        </p:nvSpPr>
        <p:spPr bwMode="auto">
          <a:xfrm>
            <a:off x="5807075" y="1636713"/>
            <a:ext cx="822325" cy="31353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58" name="Rounded Rectangle 14"/>
          <p:cNvSpPr/>
          <p:nvPr/>
        </p:nvSpPr>
        <p:spPr bwMode="auto">
          <a:xfrm>
            <a:off x="4341813" y="1649413"/>
            <a:ext cx="822325" cy="31226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59" name="Rounded Rectangle 14"/>
          <p:cNvSpPr/>
          <p:nvPr/>
        </p:nvSpPr>
        <p:spPr bwMode="auto">
          <a:xfrm>
            <a:off x="1825625" y="1663700"/>
            <a:ext cx="822325" cy="3108325"/>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27679" name="TextBox 38"/>
          <p:cNvSpPr txBox="1">
            <a:spLocks noChangeArrowheads="1"/>
          </p:cNvSpPr>
          <p:nvPr/>
        </p:nvSpPr>
        <p:spPr bwMode="auto">
          <a:xfrm>
            <a:off x="265113" y="5586413"/>
            <a:ext cx="8607425" cy="523875"/>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en-US" altLang="en-US" sz="1400">
                <a:latin typeface="Helvetica Neue Light"/>
                <a:ea typeface="Helvetica Neue Light"/>
                <a:cs typeface="Helvetica Neue Light"/>
              </a:rPr>
              <a:t>Paste in the high level overview diagram from the DFM Solution to capture the functional requirements. </a:t>
            </a:r>
          </a:p>
          <a:p>
            <a:pPr algn="just"/>
            <a:r>
              <a:rPr lang="en-US" altLang="en-US" sz="1400">
                <a:latin typeface="Helvetica Neue Light"/>
                <a:ea typeface="Helvetica Neue Light"/>
                <a:cs typeface="Helvetica Neue Light"/>
              </a:rPr>
              <a:t>This does not need to be detailed or pretty, but it does need to cover all of the components.</a:t>
            </a:r>
          </a:p>
        </p:txBody>
      </p:sp>
      <p:sp>
        <p:nvSpPr>
          <p:cNvPr id="40" name="Rounded Rectangle 14"/>
          <p:cNvSpPr/>
          <p:nvPr/>
        </p:nvSpPr>
        <p:spPr bwMode="auto">
          <a:xfrm>
            <a:off x="3136900" y="1649413"/>
            <a:ext cx="822325" cy="31226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8" name="Cube 7"/>
          <p:cNvSpPr/>
          <p:nvPr/>
        </p:nvSpPr>
        <p:spPr>
          <a:xfrm>
            <a:off x="893763" y="3987800"/>
            <a:ext cx="301625" cy="238125"/>
          </a:xfrm>
          <a:prstGeom prst="cub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Folded Corner 8"/>
          <p:cNvSpPr/>
          <p:nvPr/>
        </p:nvSpPr>
        <p:spPr>
          <a:xfrm>
            <a:off x="841375" y="3886200"/>
            <a:ext cx="180975" cy="255588"/>
          </a:xfrm>
          <a:prstGeom prst="foldedCorne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683" name="TextBox 9"/>
          <p:cNvSpPr txBox="1">
            <a:spLocks noChangeArrowheads="1"/>
          </p:cNvSpPr>
          <p:nvPr/>
        </p:nvSpPr>
        <p:spPr bwMode="auto">
          <a:xfrm>
            <a:off x="617538" y="4213225"/>
            <a:ext cx="771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800" b="1">
                <a:latin typeface="Calibri" panose="020F0502020204030204" pitchFamily="34" charset="0"/>
              </a:rPr>
              <a:t>Unstructured Data</a:t>
            </a:r>
          </a:p>
        </p:txBody>
      </p:sp>
      <p:sp>
        <p:nvSpPr>
          <p:cNvPr id="11" name="Oval 10"/>
          <p:cNvSpPr/>
          <p:nvPr/>
        </p:nvSpPr>
        <p:spPr>
          <a:xfrm>
            <a:off x="2124075" y="3629025"/>
            <a:ext cx="273050" cy="257175"/>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800">
              <a:latin typeface="Calibri" charset="0"/>
              <a:ea typeface="Calibri" charset="0"/>
              <a:cs typeface="Calibri" charset="0"/>
            </a:endParaRPr>
          </a:p>
        </p:txBody>
      </p:sp>
      <p:sp>
        <p:nvSpPr>
          <p:cNvPr id="27685" name="TextBox 11"/>
          <p:cNvSpPr txBox="1">
            <a:spLocks noChangeArrowheads="1"/>
          </p:cNvSpPr>
          <p:nvPr/>
        </p:nvSpPr>
        <p:spPr bwMode="auto">
          <a:xfrm>
            <a:off x="2039938" y="3859213"/>
            <a:ext cx="4413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600">
                <a:latin typeface="Calibri" panose="020F0502020204030204" pitchFamily="34" charset="0"/>
              </a:rPr>
              <a:t>Datacap</a:t>
            </a:r>
          </a:p>
        </p:txBody>
      </p:sp>
      <p:sp>
        <p:nvSpPr>
          <p:cNvPr id="48" name="Oval 47"/>
          <p:cNvSpPr/>
          <p:nvPr/>
        </p:nvSpPr>
        <p:spPr>
          <a:xfrm>
            <a:off x="2106613" y="4165600"/>
            <a:ext cx="273050" cy="257175"/>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800">
              <a:latin typeface="Calibri" charset="0"/>
              <a:ea typeface="Calibri" charset="0"/>
              <a:cs typeface="Calibri" charset="0"/>
            </a:endParaRPr>
          </a:p>
        </p:txBody>
      </p:sp>
      <p:sp>
        <p:nvSpPr>
          <p:cNvPr id="27687" name="TextBox 48"/>
          <p:cNvSpPr txBox="1">
            <a:spLocks noChangeArrowheads="1"/>
          </p:cNvSpPr>
          <p:nvPr/>
        </p:nvSpPr>
        <p:spPr bwMode="auto">
          <a:xfrm>
            <a:off x="1985963" y="4405313"/>
            <a:ext cx="5381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600">
                <a:latin typeface="Calibri" panose="020F0502020204030204" pitchFamily="34" charset="0"/>
              </a:rPr>
              <a:t>Content Collection</a:t>
            </a:r>
          </a:p>
        </p:txBody>
      </p:sp>
      <p:sp>
        <p:nvSpPr>
          <p:cNvPr id="13" name="Hexagon 12"/>
          <p:cNvSpPr/>
          <p:nvPr/>
        </p:nvSpPr>
        <p:spPr>
          <a:xfrm>
            <a:off x="3354388" y="3509963"/>
            <a:ext cx="385762" cy="363537"/>
          </a:xfrm>
          <a:prstGeom prst="hexag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p>
        </p:txBody>
      </p:sp>
      <p:sp>
        <p:nvSpPr>
          <p:cNvPr id="27689" name="TextBox 50"/>
          <p:cNvSpPr txBox="1">
            <a:spLocks noChangeArrowheads="1"/>
          </p:cNvSpPr>
          <p:nvPr/>
        </p:nvSpPr>
        <p:spPr bwMode="auto">
          <a:xfrm>
            <a:off x="3265488" y="3910013"/>
            <a:ext cx="611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600">
                <a:latin typeface="Calibri" panose="020F0502020204030204" pitchFamily="34" charset="0"/>
              </a:rPr>
              <a:t>BPM &amp; Case Management</a:t>
            </a:r>
          </a:p>
        </p:txBody>
      </p:sp>
      <p:sp>
        <p:nvSpPr>
          <p:cNvPr id="53" name="Hexagon 52"/>
          <p:cNvSpPr/>
          <p:nvPr/>
        </p:nvSpPr>
        <p:spPr>
          <a:xfrm>
            <a:off x="6024563" y="3962400"/>
            <a:ext cx="385762" cy="363538"/>
          </a:xfrm>
          <a:prstGeom prst="hexag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p>
        </p:txBody>
      </p:sp>
      <p:sp>
        <p:nvSpPr>
          <p:cNvPr id="27691" name="TextBox 53"/>
          <p:cNvSpPr txBox="1">
            <a:spLocks noChangeArrowheads="1"/>
          </p:cNvSpPr>
          <p:nvPr/>
        </p:nvSpPr>
        <p:spPr bwMode="auto">
          <a:xfrm>
            <a:off x="5861050" y="4321175"/>
            <a:ext cx="768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600">
                <a:latin typeface="Calibri" panose="020F0502020204030204" pitchFamily="34" charset="0"/>
              </a:rPr>
              <a:t>Content Analytics: NLP, text extraction, etc</a:t>
            </a:r>
          </a:p>
        </p:txBody>
      </p:sp>
      <p:sp>
        <p:nvSpPr>
          <p:cNvPr id="55" name="Hexagon 54"/>
          <p:cNvSpPr/>
          <p:nvPr/>
        </p:nvSpPr>
        <p:spPr>
          <a:xfrm>
            <a:off x="4494213" y="3819525"/>
            <a:ext cx="280987" cy="238125"/>
          </a:xfrm>
          <a:prstGeom prst="hexag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p>
        </p:txBody>
      </p:sp>
      <p:sp>
        <p:nvSpPr>
          <p:cNvPr id="27693" name="TextBox 59"/>
          <p:cNvSpPr txBox="1">
            <a:spLocks noChangeArrowheads="1"/>
          </p:cNvSpPr>
          <p:nvPr/>
        </p:nvSpPr>
        <p:spPr bwMode="auto">
          <a:xfrm>
            <a:off x="4356100" y="4054475"/>
            <a:ext cx="611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600">
                <a:latin typeface="Calibri" panose="020F0502020204030204" pitchFamily="34" charset="0"/>
              </a:rPr>
              <a:t>Content Storage</a:t>
            </a:r>
          </a:p>
        </p:txBody>
      </p:sp>
      <p:sp>
        <p:nvSpPr>
          <p:cNvPr id="61" name="Hexagon 60"/>
          <p:cNvSpPr/>
          <p:nvPr/>
        </p:nvSpPr>
        <p:spPr>
          <a:xfrm>
            <a:off x="4732338" y="4292600"/>
            <a:ext cx="280987" cy="233363"/>
          </a:xfrm>
          <a:prstGeom prst="hexag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p>
        </p:txBody>
      </p:sp>
      <p:sp>
        <p:nvSpPr>
          <p:cNvPr id="27695" name="TextBox 66"/>
          <p:cNvSpPr txBox="1">
            <a:spLocks noChangeArrowheads="1"/>
          </p:cNvSpPr>
          <p:nvPr/>
        </p:nvSpPr>
        <p:spPr bwMode="auto">
          <a:xfrm>
            <a:off x="4567238" y="4521200"/>
            <a:ext cx="6111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600">
                <a:latin typeface="Calibri" panose="020F0502020204030204" pitchFamily="34" charset="0"/>
              </a:rPr>
              <a:t>Properties, History, Audit</a:t>
            </a:r>
          </a:p>
        </p:txBody>
      </p:sp>
      <p:cxnSp>
        <p:nvCxnSpPr>
          <p:cNvPr id="27696" name="Straight Arrow Connector 110"/>
          <p:cNvCxnSpPr>
            <a:cxnSpLocks noChangeShapeType="1"/>
          </p:cNvCxnSpPr>
          <p:nvPr/>
        </p:nvCxnSpPr>
        <p:spPr bwMode="auto">
          <a:xfrm flipV="1">
            <a:off x="1317625" y="3819525"/>
            <a:ext cx="747713" cy="287338"/>
          </a:xfrm>
          <a:prstGeom prst="straightConnector1">
            <a:avLst/>
          </a:prstGeom>
          <a:noFill/>
          <a:ln w="9525" algn="ctr">
            <a:solidFill>
              <a:srgbClr val="00B050"/>
            </a:solidFill>
            <a:round/>
            <a:headEnd/>
            <a:tailEnd type="triangle" w="med" len="med"/>
          </a:ln>
          <a:extLst>
            <a:ext uri="{909E8E84-426E-40DD-AFC4-6F175D3DCCD1}">
              <a14:hiddenFill xmlns:a14="http://schemas.microsoft.com/office/drawing/2010/main">
                <a:noFill/>
              </a14:hiddenFill>
            </a:ext>
          </a:extLst>
        </p:spPr>
      </p:cxnSp>
      <p:cxnSp>
        <p:nvCxnSpPr>
          <p:cNvPr id="27697" name="Straight Arrow Connector 110"/>
          <p:cNvCxnSpPr>
            <a:cxnSpLocks noChangeShapeType="1"/>
          </p:cNvCxnSpPr>
          <p:nvPr/>
        </p:nvCxnSpPr>
        <p:spPr bwMode="auto">
          <a:xfrm flipV="1">
            <a:off x="1341438" y="4302125"/>
            <a:ext cx="723900" cy="0"/>
          </a:xfrm>
          <a:prstGeom prst="straightConnector1">
            <a:avLst/>
          </a:prstGeom>
          <a:noFill/>
          <a:ln w="9525" algn="ctr">
            <a:solidFill>
              <a:srgbClr val="00B050"/>
            </a:solidFill>
            <a:round/>
            <a:headEnd/>
            <a:tailEnd type="triangle" w="med" len="med"/>
          </a:ln>
          <a:extLst>
            <a:ext uri="{909E8E84-426E-40DD-AFC4-6F175D3DCCD1}">
              <a14:hiddenFill xmlns:a14="http://schemas.microsoft.com/office/drawing/2010/main">
                <a:noFill/>
              </a14:hiddenFill>
            </a:ext>
          </a:extLst>
        </p:spPr>
      </p:cxnSp>
      <p:cxnSp>
        <p:nvCxnSpPr>
          <p:cNvPr id="27698" name="Straight Arrow Connector 110"/>
          <p:cNvCxnSpPr>
            <a:cxnSpLocks noChangeShapeType="1"/>
          </p:cNvCxnSpPr>
          <p:nvPr/>
        </p:nvCxnSpPr>
        <p:spPr bwMode="auto">
          <a:xfrm>
            <a:off x="4816475" y="3941763"/>
            <a:ext cx="1109663" cy="165100"/>
          </a:xfrm>
          <a:prstGeom prst="straightConnector1">
            <a:avLst/>
          </a:prstGeom>
          <a:noFill/>
          <a:ln w="9525" algn="ctr">
            <a:solidFill>
              <a:srgbClr val="00B050"/>
            </a:solidFill>
            <a:round/>
            <a:headEnd/>
            <a:tailEnd type="triangle" w="med" len="med"/>
          </a:ln>
          <a:extLst>
            <a:ext uri="{909E8E84-426E-40DD-AFC4-6F175D3DCCD1}">
              <a14:hiddenFill xmlns:a14="http://schemas.microsoft.com/office/drawing/2010/main">
                <a:noFill/>
              </a14:hiddenFill>
            </a:ext>
          </a:extLst>
        </p:spPr>
      </p:cxnSp>
      <p:cxnSp>
        <p:nvCxnSpPr>
          <p:cNvPr id="27700" name="Straight Arrow Connector 110"/>
          <p:cNvCxnSpPr>
            <a:cxnSpLocks noChangeShapeType="1"/>
          </p:cNvCxnSpPr>
          <p:nvPr/>
        </p:nvCxnSpPr>
        <p:spPr bwMode="auto">
          <a:xfrm>
            <a:off x="3790950" y="3657600"/>
            <a:ext cx="679450" cy="225425"/>
          </a:xfrm>
          <a:prstGeom prst="straightConnector1">
            <a:avLst/>
          </a:prstGeom>
          <a:noFill/>
          <a:ln w="9525" algn="ctr">
            <a:solidFill>
              <a:srgbClr val="00B05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7701" name="Straight Arrow Connector 110"/>
          <p:cNvCxnSpPr>
            <a:cxnSpLocks noChangeShapeType="1"/>
          </p:cNvCxnSpPr>
          <p:nvPr/>
        </p:nvCxnSpPr>
        <p:spPr bwMode="auto">
          <a:xfrm>
            <a:off x="3783013" y="3736975"/>
            <a:ext cx="879475" cy="696913"/>
          </a:xfrm>
          <a:prstGeom prst="straightConnector1">
            <a:avLst/>
          </a:prstGeom>
          <a:noFill/>
          <a:ln w="9525" algn="ctr">
            <a:solidFill>
              <a:srgbClr val="00B05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4" name="Elbow Connector 43"/>
          <p:cNvCxnSpPr/>
          <p:nvPr/>
        </p:nvCxnSpPr>
        <p:spPr>
          <a:xfrm>
            <a:off x="2455863" y="3757613"/>
            <a:ext cx="1924050" cy="573087"/>
          </a:xfrm>
          <a:prstGeom prst="bentConnector3">
            <a:avLst>
              <a:gd name="adj1" fmla="val 23522"/>
            </a:avLst>
          </a:prstGeom>
          <a:ln w="952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88" name="Elbow Connector 87"/>
          <p:cNvCxnSpPr/>
          <p:nvPr/>
        </p:nvCxnSpPr>
        <p:spPr>
          <a:xfrm>
            <a:off x="2474913" y="4308475"/>
            <a:ext cx="1895475" cy="263525"/>
          </a:xfrm>
          <a:prstGeom prst="bentConnector3">
            <a:avLst>
              <a:gd name="adj1" fmla="val 23485"/>
            </a:avLst>
          </a:prstGeom>
          <a:ln w="9525">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26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smtClean="0"/>
              <a:t>Agenda</a:t>
            </a:r>
            <a:endParaRPr lang="en-US" altLang="en-US">
              <a:solidFill>
                <a:srgbClr val="FF0000"/>
              </a:solidFill>
            </a:endParaRPr>
          </a:p>
        </p:txBody>
      </p:sp>
      <p:sp>
        <p:nvSpPr>
          <p:cNvPr id="2" name="Pladsholder til indhold 1"/>
          <p:cNvSpPr>
            <a:spLocks noGrp="1"/>
          </p:cNvSpPr>
          <p:nvPr>
            <p:ph idx="1"/>
          </p:nvPr>
        </p:nvSpPr>
        <p:spPr/>
        <p:txBody>
          <a:bodyPr/>
          <a:lstStyle/>
          <a:p>
            <a:r>
              <a:rPr lang="da-DK" b="0" dirty="0" err="1" smtClean="0"/>
              <a:t>DataFirst</a:t>
            </a:r>
            <a:r>
              <a:rPr lang="da-DK" b="0" dirty="0" smtClean="0"/>
              <a:t> and the </a:t>
            </a:r>
            <a:r>
              <a:rPr lang="da-DK" b="0" dirty="0" err="1" smtClean="0"/>
              <a:t>Discovery</a:t>
            </a:r>
            <a:r>
              <a:rPr lang="da-DK" b="0" dirty="0" smtClean="0"/>
              <a:t> Workshop</a:t>
            </a:r>
          </a:p>
          <a:p>
            <a:r>
              <a:rPr lang="da-DK" b="0" dirty="0" err="1" smtClean="0"/>
              <a:t>Documenting</a:t>
            </a:r>
            <a:r>
              <a:rPr lang="da-DK" b="0" dirty="0" smtClean="0"/>
              <a:t> </a:t>
            </a:r>
            <a:r>
              <a:rPr lang="da-DK" b="0" dirty="0" err="1" smtClean="0"/>
              <a:t>your</a:t>
            </a:r>
            <a:r>
              <a:rPr lang="da-DK" b="0" dirty="0" smtClean="0"/>
              <a:t> solution starts at the </a:t>
            </a:r>
            <a:r>
              <a:rPr lang="da-DK" b="0" dirty="0" err="1" smtClean="0"/>
              <a:t>very</a:t>
            </a:r>
            <a:r>
              <a:rPr lang="da-DK" b="0" dirty="0" smtClean="0"/>
              <a:t> </a:t>
            </a:r>
            <a:r>
              <a:rPr lang="da-DK" b="0" dirty="0" err="1" smtClean="0"/>
              <a:t>beginning</a:t>
            </a:r>
            <a:endParaRPr lang="da-DK" b="0" dirty="0" smtClean="0"/>
          </a:p>
          <a:p>
            <a:r>
              <a:rPr lang="da-DK" b="0" dirty="0" smtClean="0"/>
              <a:t>The </a:t>
            </a:r>
            <a:r>
              <a:rPr lang="da-DK" b="0" dirty="0" smtClean="0"/>
              <a:t>Analytics </a:t>
            </a:r>
            <a:r>
              <a:rPr lang="da-DK" b="0" dirty="0" err="1" smtClean="0"/>
              <a:t>Review</a:t>
            </a:r>
            <a:r>
              <a:rPr lang="da-DK" b="0" dirty="0" smtClean="0"/>
              <a:t> Template and </a:t>
            </a:r>
            <a:r>
              <a:rPr lang="da-DK" b="0" dirty="0" err="1" smtClean="0"/>
              <a:t>how</a:t>
            </a:r>
            <a:r>
              <a:rPr lang="da-DK" b="0" dirty="0" smtClean="0"/>
              <a:t> to </a:t>
            </a:r>
            <a:r>
              <a:rPr lang="da-DK" b="0" dirty="0" err="1" smtClean="0"/>
              <a:t>use</a:t>
            </a:r>
            <a:r>
              <a:rPr lang="da-DK" b="0" dirty="0" smtClean="0"/>
              <a:t> it</a:t>
            </a:r>
          </a:p>
          <a:p>
            <a:r>
              <a:rPr lang="da-DK" b="0" dirty="0" err="1" smtClean="0"/>
              <a:t>Your</a:t>
            </a:r>
            <a:r>
              <a:rPr lang="da-DK" b="0" dirty="0" smtClean="0"/>
              <a:t> </a:t>
            </a:r>
            <a:r>
              <a:rPr lang="da-DK" b="0" dirty="0" err="1"/>
              <a:t>Role</a:t>
            </a:r>
            <a:r>
              <a:rPr lang="da-DK" b="0" dirty="0"/>
              <a:t> in Solution </a:t>
            </a:r>
            <a:r>
              <a:rPr lang="da-DK" b="0" dirty="0" smtClean="0"/>
              <a:t>Assurance</a:t>
            </a:r>
          </a:p>
          <a:p>
            <a:r>
              <a:rPr lang="da-DK" b="0" dirty="0"/>
              <a:t>The steps for a Solution </a:t>
            </a:r>
            <a:r>
              <a:rPr lang="da-DK" b="0" dirty="0" err="1"/>
              <a:t>Review</a:t>
            </a:r>
            <a:r>
              <a:rPr lang="da-DK" b="0" dirty="0"/>
              <a:t> </a:t>
            </a:r>
            <a:r>
              <a:rPr lang="da-DK" b="0" dirty="0" err="1"/>
              <a:t>process</a:t>
            </a:r>
            <a:endParaRPr lang="da-DK" b="0" dirty="0"/>
          </a:p>
          <a:p>
            <a:r>
              <a:rPr lang="da-DK" b="0" dirty="0" err="1"/>
              <a:t>Creating</a:t>
            </a:r>
            <a:r>
              <a:rPr lang="da-DK" b="0" dirty="0"/>
              <a:t> </a:t>
            </a:r>
            <a:r>
              <a:rPr lang="da-DK" b="0" dirty="0" err="1"/>
              <a:t>Review</a:t>
            </a:r>
            <a:r>
              <a:rPr lang="da-DK" b="0" dirty="0"/>
              <a:t> </a:t>
            </a:r>
            <a:r>
              <a:rPr lang="da-DK" b="0" dirty="0" err="1" smtClean="0"/>
              <a:t>Documentation</a:t>
            </a:r>
            <a:endParaRPr lang="da-DK" b="0" dirty="0" smtClean="0"/>
          </a:p>
          <a:p>
            <a:r>
              <a:rPr lang="da-DK" b="0" dirty="0" smtClean="0"/>
              <a:t>Summary</a:t>
            </a:r>
            <a:endParaRPr lang="da-DK" b="0" dirty="0"/>
          </a:p>
          <a:p>
            <a:endParaRPr lang="da-DK" b="0" dirty="0"/>
          </a:p>
        </p:txBody>
      </p:sp>
    </p:spTree>
    <p:extLst>
      <p:ext uri="{BB962C8B-B14F-4D97-AF65-F5344CB8AC3E}">
        <p14:creationId xmlns:p14="http://schemas.microsoft.com/office/powerpoint/2010/main" val="472294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High Level Functional Architecture</a:t>
            </a:r>
            <a:endParaRPr lang="en-US" sz="2400" b="0" strike="noStrike" spc="-1">
              <a:solidFill>
                <a:srgbClr val="000000"/>
              </a:solidFill>
              <a:uFill>
                <a:solidFill>
                  <a:srgbClr val="FFFFFF"/>
                </a:solidFill>
              </a:uFill>
              <a:latin typeface="Arial"/>
            </a:endParaRPr>
          </a:p>
        </p:txBody>
      </p:sp>
      <p:sp>
        <p:nvSpPr>
          <p:cNvPr id="205" name="Line 2"/>
          <p:cNvSpPr/>
          <p:nvPr/>
        </p:nvSpPr>
        <p:spPr>
          <a:xfrm flipV="1">
            <a:off x="8062560" y="268200"/>
            <a:ext cx="1081440" cy="7920"/>
          </a:xfrm>
          <a:prstGeom prst="line">
            <a:avLst/>
          </a:prstGeom>
          <a:ln>
            <a:solidFill>
              <a:schemeClr val="accent6"/>
            </a:solidFill>
            <a:round/>
          </a:ln>
        </p:spPr>
        <p:style>
          <a:lnRef idx="2">
            <a:schemeClr val="accent1"/>
          </a:lnRef>
          <a:fillRef idx="0">
            <a:schemeClr val="accent1"/>
          </a:fillRef>
          <a:effectRef idx="1">
            <a:schemeClr val="accent1"/>
          </a:effectRef>
          <a:fontRef idx="minor"/>
        </p:style>
      </p:sp>
      <p:sp>
        <p:nvSpPr>
          <p:cNvPr id="206" name="CustomShape 3"/>
          <p:cNvSpPr/>
          <p:nvPr/>
        </p:nvSpPr>
        <p:spPr>
          <a:xfrm>
            <a:off x="8062920" y="281160"/>
            <a:ext cx="1080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222">
                <a:solidFill>
                  <a:srgbClr val="00B0DA"/>
                </a:solidFill>
                <a:uFill>
                  <a:solidFill>
                    <a:srgbClr val="FFFFFF"/>
                  </a:solidFill>
                </a:uFill>
                <a:latin typeface="Arial"/>
                <a:ea typeface="MS PGothic"/>
              </a:rPr>
              <a:t>HOW</a:t>
            </a:r>
            <a:endParaRPr lang="en-US" sz="1800" b="0" strike="noStrike" spc="-1">
              <a:solidFill>
                <a:srgbClr val="000000"/>
              </a:solidFill>
              <a:uFill>
                <a:solidFill>
                  <a:srgbClr val="FFFFFF"/>
                </a:solidFill>
              </a:uFill>
              <a:latin typeface="Arial"/>
            </a:endParaRPr>
          </a:p>
        </p:txBody>
      </p:sp>
      <p:sp>
        <p:nvSpPr>
          <p:cNvPr id="207" name="CustomShape 4"/>
          <p:cNvSpPr/>
          <p:nvPr/>
        </p:nvSpPr>
        <p:spPr>
          <a:xfrm>
            <a:off x="738360" y="1316160"/>
            <a:ext cx="7424280" cy="263160"/>
          </a:xfrm>
          <a:prstGeom prst="rect">
            <a:avLst/>
          </a:prstGeom>
          <a:solidFill>
            <a:schemeClr val="accent1"/>
          </a:solidFill>
          <a:ln w="9360">
            <a:solidFill>
              <a:schemeClr val="accent1"/>
            </a:solidFill>
            <a:round/>
          </a:ln>
        </p:spPr>
        <p:style>
          <a:lnRef idx="0">
            <a:scrgbClr r="0" g="0" b="0"/>
          </a:lnRef>
          <a:fillRef idx="0">
            <a:scrgbClr r="0" g="0" b="0"/>
          </a:fillRef>
          <a:effectRef idx="0">
            <a:scrgbClr r="0" g="0" b="0"/>
          </a:effectRef>
          <a:fontRef idx="minor"/>
        </p:style>
      </p:sp>
      <p:sp>
        <p:nvSpPr>
          <p:cNvPr id="208" name="CustomShape 5"/>
          <p:cNvSpPr/>
          <p:nvPr/>
        </p:nvSpPr>
        <p:spPr>
          <a:xfrm>
            <a:off x="1536840" y="1317600"/>
            <a:ext cx="1437840" cy="221040"/>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lstStyle/>
          <a:p>
            <a:pPr>
              <a:lnSpc>
                <a:spcPct val="100000"/>
              </a:lnSpc>
            </a:pPr>
            <a:r>
              <a:rPr lang="en-US" sz="1000" b="1" i="1" strike="noStrike" spc="-1">
                <a:solidFill>
                  <a:srgbClr val="FFFFFF"/>
                </a:solidFill>
                <a:uFill>
                  <a:solidFill>
                    <a:srgbClr val="FFFFFF"/>
                  </a:solidFill>
                </a:uFill>
                <a:latin typeface="Calibri Light"/>
                <a:ea typeface="ＭＳ Ｐゴシック"/>
              </a:rPr>
              <a:t>Ingest / Transform</a:t>
            </a:r>
            <a:endParaRPr lang="en-US" sz="1800" b="0" strike="noStrike" spc="-1">
              <a:solidFill>
                <a:srgbClr val="000000"/>
              </a:solidFill>
              <a:uFill>
                <a:solidFill>
                  <a:srgbClr val="FFFFFF"/>
                </a:solidFill>
              </a:uFill>
              <a:latin typeface="Arial"/>
            </a:endParaRPr>
          </a:p>
        </p:txBody>
      </p:sp>
      <p:sp>
        <p:nvSpPr>
          <p:cNvPr id="209" name="CustomShape 6"/>
          <p:cNvSpPr/>
          <p:nvPr/>
        </p:nvSpPr>
        <p:spPr>
          <a:xfrm>
            <a:off x="4468320" y="1311120"/>
            <a:ext cx="625680" cy="221040"/>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lstStyle/>
          <a:p>
            <a:pPr>
              <a:lnSpc>
                <a:spcPct val="100000"/>
              </a:lnSpc>
            </a:pPr>
            <a:r>
              <a:rPr lang="en-US" sz="1000" b="1" i="1" strike="noStrike" spc="-1">
                <a:solidFill>
                  <a:srgbClr val="FFFFFF"/>
                </a:solidFill>
                <a:uFill>
                  <a:solidFill>
                    <a:srgbClr val="FFFFFF"/>
                  </a:solidFill>
                </a:uFill>
                <a:latin typeface="Calibri Light"/>
                <a:ea typeface="ＭＳ Ｐゴシック"/>
              </a:rPr>
              <a:t>Persist</a:t>
            </a:r>
            <a:endParaRPr lang="en-US" sz="1800" b="0" strike="noStrike" spc="-1">
              <a:solidFill>
                <a:srgbClr val="000000"/>
              </a:solidFill>
              <a:uFill>
                <a:solidFill>
                  <a:srgbClr val="FFFFFF"/>
                </a:solidFill>
              </a:uFill>
              <a:latin typeface="Arial"/>
            </a:endParaRPr>
          </a:p>
        </p:txBody>
      </p:sp>
      <p:sp>
        <p:nvSpPr>
          <p:cNvPr id="210" name="CustomShape 7"/>
          <p:cNvSpPr/>
          <p:nvPr/>
        </p:nvSpPr>
        <p:spPr>
          <a:xfrm>
            <a:off x="5885280" y="1332000"/>
            <a:ext cx="692640" cy="221040"/>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lstStyle/>
          <a:p>
            <a:pPr>
              <a:lnSpc>
                <a:spcPct val="100000"/>
              </a:lnSpc>
            </a:pPr>
            <a:r>
              <a:rPr lang="en-US" sz="1000" b="1" i="1" strike="noStrike" spc="-1">
                <a:solidFill>
                  <a:srgbClr val="FFFFFF"/>
                </a:solidFill>
                <a:uFill>
                  <a:solidFill>
                    <a:srgbClr val="FFFFFF"/>
                  </a:solidFill>
                </a:uFill>
                <a:latin typeface="Calibri Light"/>
                <a:ea typeface="ＭＳ Ｐゴシック"/>
              </a:rPr>
              <a:t>Analyze</a:t>
            </a:r>
            <a:endParaRPr lang="en-US" sz="1800" b="0" strike="noStrike" spc="-1">
              <a:solidFill>
                <a:srgbClr val="000000"/>
              </a:solidFill>
              <a:uFill>
                <a:solidFill>
                  <a:srgbClr val="FFFFFF"/>
                </a:solidFill>
              </a:uFill>
              <a:latin typeface="Arial"/>
            </a:endParaRPr>
          </a:p>
        </p:txBody>
      </p:sp>
      <p:sp>
        <p:nvSpPr>
          <p:cNvPr id="211" name="CustomShape 8"/>
          <p:cNvSpPr/>
          <p:nvPr/>
        </p:nvSpPr>
        <p:spPr>
          <a:xfrm>
            <a:off x="6790320" y="1332000"/>
            <a:ext cx="1468440" cy="221040"/>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lstStyle/>
          <a:p>
            <a:pPr>
              <a:lnSpc>
                <a:spcPct val="100000"/>
              </a:lnSpc>
            </a:pPr>
            <a:r>
              <a:rPr lang="en-US" sz="1000" b="1" i="1" strike="noStrike" spc="-1">
                <a:solidFill>
                  <a:srgbClr val="FFFFFF"/>
                </a:solidFill>
                <a:uFill>
                  <a:solidFill>
                    <a:srgbClr val="FFFFFF"/>
                  </a:solidFill>
                </a:uFill>
                <a:latin typeface="Calibri Light"/>
                <a:ea typeface="ＭＳ Ｐゴシック"/>
              </a:rPr>
              <a:t>Visualize / Interact</a:t>
            </a:r>
            <a:endParaRPr lang="en-US" sz="1800" b="0" strike="noStrike" spc="-1">
              <a:solidFill>
                <a:srgbClr val="000000"/>
              </a:solidFill>
              <a:uFill>
                <a:solidFill>
                  <a:srgbClr val="FFFFFF"/>
                </a:solidFill>
              </a:uFill>
              <a:latin typeface="Arial"/>
            </a:endParaRPr>
          </a:p>
        </p:txBody>
      </p:sp>
      <p:sp>
        <p:nvSpPr>
          <p:cNvPr id="212" name="CustomShape 9"/>
          <p:cNvSpPr/>
          <p:nvPr/>
        </p:nvSpPr>
        <p:spPr>
          <a:xfrm>
            <a:off x="846000" y="1733400"/>
            <a:ext cx="191880" cy="247320"/>
          </a:xfrm>
          <a:prstGeom prst="flowChartMagneticDisk">
            <a:avLst/>
          </a:prstGeom>
          <a:solidFill>
            <a:srgbClr val="C00000"/>
          </a:solidFill>
          <a:ln w="9360">
            <a:solidFill>
              <a:schemeClr val="accent1">
                <a:lumMod val="50000"/>
              </a:schemeClr>
            </a:solidFill>
            <a:round/>
          </a:ln>
        </p:spPr>
        <p:style>
          <a:lnRef idx="0">
            <a:scrgbClr r="0" g="0" b="0"/>
          </a:lnRef>
          <a:fillRef idx="0">
            <a:scrgbClr r="0" g="0" b="0"/>
          </a:fillRef>
          <a:effectRef idx="0">
            <a:scrgbClr r="0" g="0" b="0"/>
          </a:effectRef>
          <a:fontRef idx="minor"/>
        </p:style>
      </p:sp>
      <p:sp>
        <p:nvSpPr>
          <p:cNvPr id="213" name="CustomShape 10"/>
          <p:cNvSpPr/>
          <p:nvPr/>
        </p:nvSpPr>
        <p:spPr>
          <a:xfrm>
            <a:off x="896760" y="1852560"/>
            <a:ext cx="191880" cy="248760"/>
          </a:xfrm>
          <a:prstGeom prst="flowChartMagneticDisk">
            <a:avLst/>
          </a:prstGeom>
          <a:solidFill>
            <a:schemeClr val="accent2">
              <a:lumMod val="60000"/>
              <a:lumOff val="40000"/>
            </a:schemeClr>
          </a:solidFill>
          <a:ln w="9360">
            <a:solidFill>
              <a:schemeClr val="accent1">
                <a:lumMod val="50000"/>
              </a:schemeClr>
            </a:solidFill>
            <a:round/>
          </a:ln>
        </p:spPr>
        <p:style>
          <a:lnRef idx="0">
            <a:scrgbClr r="0" g="0" b="0"/>
          </a:lnRef>
          <a:fillRef idx="0">
            <a:scrgbClr r="0" g="0" b="0"/>
          </a:fillRef>
          <a:effectRef idx="0">
            <a:scrgbClr r="0" g="0" b="0"/>
          </a:effectRef>
          <a:fontRef idx="minor"/>
        </p:style>
      </p:sp>
      <p:sp>
        <p:nvSpPr>
          <p:cNvPr id="214" name="CustomShape 11"/>
          <p:cNvSpPr/>
          <p:nvPr/>
        </p:nvSpPr>
        <p:spPr>
          <a:xfrm>
            <a:off x="947880" y="1974960"/>
            <a:ext cx="191880" cy="240840"/>
          </a:xfrm>
          <a:prstGeom prst="flowChartMagneticDisk">
            <a:avLst/>
          </a:prstGeom>
          <a:solidFill>
            <a:schemeClr val="accent2">
              <a:lumMod val="50000"/>
            </a:schemeClr>
          </a:solidFill>
          <a:ln w="9360">
            <a:solidFill>
              <a:schemeClr val="accent1">
                <a:lumMod val="50000"/>
              </a:schemeClr>
            </a:solidFill>
            <a:round/>
          </a:ln>
        </p:spPr>
        <p:style>
          <a:lnRef idx="0">
            <a:scrgbClr r="0" g="0" b="0"/>
          </a:lnRef>
          <a:fillRef idx="0">
            <a:scrgbClr r="0" g="0" b="0"/>
          </a:fillRef>
          <a:effectRef idx="0">
            <a:scrgbClr r="0" g="0" b="0"/>
          </a:effectRef>
          <a:fontRef idx="minor"/>
        </p:style>
      </p:sp>
      <p:sp>
        <p:nvSpPr>
          <p:cNvPr id="215" name="CustomShape 12"/>
          <p:cNvSpPr/>
          <p:nvPr/>
        </p:nvSpPr>
        <p:spPr>
          <a:xfrm>
            <a:off x="738360" y="2181240"/>
            <a:ext cx="73944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700" b="1" strike="noStrike" spc="-1">
                <a:solidFill>
                  <a:srgbClr val="262626"/>
                </a:solidFill>
                <a:uFill>
                  <a:solidFill>
                    <a:srgbClr val="FFFFFF"/>
                  </a:solidFill>
                </a:uFill>
                <a:latin typeface="Calibri Light"/>
                <a:ea typeface="ＭＳ Ｐゴシック"/>
              </a:rPr>
              <a:t>Enterprise Data</a:t>
            </a:r>
            <a:endParaRPr lang="en-US" sz="1800" b="0" strike="noStrike" spc="-1">
              <a:solidFill>
                <a:srgbClr val="000000"/>
              </a:solidFill>
              <a:uFill>
                <a:solidFill>
                  <a:srgbClr val="FFFFFF"/>
                </a:solidFill>
              </a:uFill>
              <a:latin typeface="Arial"/>
            </a:endParaRPr>
          </a:p>
        </p:txBody>
      </p:sp>
      <p:sp>
        <p:nvSpPr>
          <p:cNvPr id="216" name="CustomShape 13"/>
          <p:cNvSpPr/>
          <p:nvPr/>
        </p:nvSpPr>
        <p:spPr>
          <a:xfrm flipV="1">
            <a:off x="2560680" y="2040840"/>
            <a:ext cx="1888920" cy="7560"/>
          </a:xfrm>
          <a:custGeom>
            <a:avLst/>
            <a:gdLst/>
            <a:ahLst/>
            <a:cxnLst/>
            <a:rect l="l" t="t" r="r" b="b"/>
            <a:pathLst>
              <a:path w="21600" h="21600">
                <a:moveTo>
                  <a:pt x="0" y="0"/>
                </a:moveTo>
                <a:lnTo>
                  <a:pt x="21600" y="21600"/>
                </a:lnTo>
              </a:path>
            </a:pathLst>
          </a:custGeom>
          <a:noFill/>
          <a:ln w="9360">
            <a:solidFill>
              <a:srgbClr val="C00000"/>
            </a:solidFill>
            <a:round/>
            <a:tailEnd type="triangle" w="med" len="med"/>
          </a:ln>
        </p:spPr>
        <p:style>
          <a:lnRef idx="0">
            <a:scrgbClr r="0" g="0" b="0"/>
          </a:lnRef>
          <a:fillRef idx="0">
            <a:scrgbClr r="0" g="0" b="0"/>
          </a:fillRef>
          <a:effectRef idx="0">
            <a:scrgbClr r="0" g="0" b="0"/>
          </a:effectRef>
          <a:fontRef idx="minor"/>
        </p:style>
      </p:sp>
      <p:sp>
        <p:nvSpPr>
          <p:cNvPr id="217" name="CustomShape 14"/>
          <p:cNvSpPr/>
          <p:nvPr/>
        </p:nvSpPr>
        <p:spPr>
          <a:xfrm flipV="1">
            <a:off x="1139760" y="2040480"/>
            <a:ext cx="723600" cy="360"/>
          </a:xfrm>
          <a:custGeom>
            <a:avLst/>
            <a:gdLst/>
            <a:ahLst/>
            <a:cxnLst/>
            <a:rect l="l" t="t" r="r" b="b"/>
            <a:pathLst>
              <a:path w="21600" h="21600">
                <a:moveTo>
                  <a:pt x="0" y="0"/>
                </a:moveTo>
                <a:lnTo>
                  <a:pt x="21600" y="21600"/>
                </a:lnTo>
              </a:path>
            </a:pathLst>
          </a:custGeom>
          <a:noFill/>
          <a:ln w="9360">
            <a:solidFill>
              <a:srgbClr val="C00000"/>
            </a:solidFill>
            <a:round/>
            <a:tailEnd type="triangle" w="med" len="med"/>
          </a:ln>
        </p:spPr>
        <p:style>
          <a:lnRef idx="0">
            <a:scrgbClr r="0" g="0" b="0"/>
          </a:lnRef>
          <a:fillRef idx="0">
            <a:scrgbClr r="0" g="0" b="0"/>
          </a:fillRef>
          <a:effectRef idx="0">
            <a:scrgbClr r="0" g="0" b="0"/>
          </a:effectRef>
          <a:fontRef idx="minor"/>
        </p:style>
      </p:sp>
      <p:sp>
        <p:nvSpPr>
          <p:cNvPr id="218" name="CustomShape 15"/>
          <p:cNvSpPr/>
          <p:nvPr/>
        </p:nvSpPr>
        <p:spPr>
          <a:xfrm>
            <a:off x="7151760" y="1641600"/>
            <a:ext cx="821880" cy="2290320"/>
          </a:xfrm>
          <a:prstGeom prst="roundRect">
            <a:avLst>
              <a:gd name="adj" fmla="val 16667"/>
            </a:avLst>
          </a:prstGeom>
          <a:noFill/>
          <a:ln w="19080">
            <a:solidFill>
              <a:schemeClr val="accent1">
                <a:lumMod val="50000"/>
              </a:schemeClr>
            </a:solidFill>
            <a:custDash>
              <a:ds d="400000" sp="300000"/>
              <a:ds d="100000" sp="300000"/>
            </a:custDash>
            <a:round/>
          </a:ln>
        </p:spPr>
        <p:style>
          <a:lnRef idx="0">
            <a:scrgbClr r="0" g="0" b="0"/>
          </a:lnRef>
          <a:fillRef idx="0">
            <a:scrgbClr r="0" g="0" b="0"/>
          </a:fillRef>
          <a:effectRef idx="0">
            <a:scrgbClr r="0" g="0" b="0"/>
          </a:effectRef>
          <a:fontRef idx="minor"/>
        </p:style>
      </p:sp>
      <p:sp>
        <p:nvSpPr>
          <p:cNvPr id="219" name="CustomShape 16"/>
          <p:cNvSpPr/>
          <p:nvPr/>
        </p:nvSpPr>
        <p:spPr>
          <a:xfrm>
            <a:off x="696960" y="1311120"/>
            <a:ext cx="895320" cy="221040"/>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lstStyle/>
          <a:p>
            <a:pPr>
              <a:lnSpc>
                <a:spcPct val="100000"/>
              </a:lnSpc>
            </a:pPr>
            <a:r>
              <a:rPr lang="en-US" sz="1000" b="1" i="1" strike="noStrike" spc="-1">
                <a:solidFill>
                  <a:srgbClr val="FFFFFF"/>
                </a:solidFill>
                <a:uFill>
                  <a:solidFill>
                    <a:srgbClr val="FFFFFF"/>
                  </a:solidFill>
                </a:uFill>
                <a:latin typeface="Calibri Light"/>
                <a:ea typeface="ＭＳ Ｐゴシック"/>
              </a:rPr>
              <a:t>Input Data</a:t>
            </a:r>
            <a:endParaRPr lang="en-US" sz="1800" b="0" strike="noStrike" spc="-1">
              <a:solidFill>
                <a:srgbClr val="000000"/>
              </a:solidFill>
              <a:uFill>
                <a:solidFill>
                  <a:srgbClr val="FFFFFF"/>
                </a:solidFill>
              </a:uFill>
              <a:latin typeface="Arial"/>
            </a:endParaRPr>
          </a:p>
        </p:txBody>
      </p:sp>
      <p:sp>
        <p:nvSpPr>
          <p:cNvPr id="220" name="CustomShape 17"/>
          <p:cNvSpPr/>
          <p:nvPr/>
        </p:nvSpPr>
        <p:spPr>
          <a:xfrm>
            <a:off x="5807160" y="1636560"/>
            <a:ext cx="821880" cy="3134880"/>
          </a:xfrm>
          <a:prstGeom prst="roundRect">
            <a:avLst>
              <a:gd name="adj" fmla="val 16667"/>
            </a:avLst>
          </a:prstGeom>
          <a:noFill/>
          <a:ln w="19080">
            <a:solidFill>
              <a:schemeClr val="accent1">
                <a:lumMod val="50000"/>
              </a:schemeClr>
            </a:solidFill>
            <a:custDash>
              <a:ds d="400000" sp="300000"/>
              <a:ds d="100000" sp="300000"/>
            </a:custDash>
            <a:round/>
          </a:ln>
        </p:spPr>
        <p:style>
          <a:lnRef idx="0">
            <a:scrgbClr r="0" g="0" b="0"/>
          </a:lnRef>
          <a:fillRef idx="0">
            <a:scrgbClr r="0" g="0" b="0"/>
          </a:fillRef>
          <a:effectRef idx="0">
            <a:scrgbClr r="0" g="0" b="0"/>
          </a:effectRef>
          <a:fontRef idx="minor"/>
        </p:style>
      </p:sp>
      <p:sp>
        <p:nvSpPr>
          <p:cNvPr id="221" name="CustomShape 18"/>
          <p:cNvSpPr/>
          <p:nvPr/>
        </p:nvSpPr>
        <p:spPr>
          <a:xfrm>
            <a:off x="4341960" y="1649520"/>
            <a:ext cx="821880" cy="3122280"/>
          </a:xfrm>
          <a:prstGeom prst="roundRect">
            <a:avLst>
              <a:gd name="adj" fmla="val 16667"/>
            </a:avLst>
          </a:prstGeom>
          <a:noFill/>
          <a:ln w="19080">
            <a:solidFill>
              <a:schemeClr val="accent1">
                <a:lumMod val="50000"/>
              </a:schemeClr>
            </a:solidFill>
            <a:custDash>
              <a:ds d="400000" sp="300000"/>
              <a:ds d="100000" sp="300000"/>
            </a:custDash>
            <a:round/>
          </a:ln>
        </p:spPr>
        <p:style>
          <a:lnRef idx="0">
            <a:scrgbClr r="0" g="0" b="0"/>
          </a:lnRef>
          <a:fillRef idx="0">
            <a:scrgbClr r="0" g="0" b="0"/>
          </a:fillRef>
          <a:effectRef idx="0">
            <a:scrgbClr r="0" g="0" b="0"/>
          </a:effectRef>
          <a:fontRef idx="minor"/>
        </p:style>
      </p:sp>
      <p:sp>
        <p:nvSpPr>
          <p:cNvPr id="222" name="CustomShape 19"/>
          <p:cNvSpPr/>
          <p:nvPr/>
        </p:nvSpPr>
        <p:spPr>
          <a:xfrm>
            <a:off x="1825560" y="1663560"/>
            <a:ext cx="821880" cy="3107880"/>
          </a:xfrm>
          <a:prstGeom prst="roundRect">
            <a:avLst>
              <a:gd name="adj" fmla="val 16667"/>
            </a:avLst>
          </a:prstGeom>
          <a:noFill/>
          <a:ln w="19080">
            <a:solidFill>
              <a:schemeClr val="accent1">
                <a:lumMod val="50000"/>
              </a:schemeClr>
            </a:solidFill>
            <a:custDash>
              <a:ds d="400000" sp="300000"/>
              <a:ds d="100000" sp="300000"/>
            </a:custDash>
            <a:round/>
          </a:ln>
        </p:spPr>
        <p:style>
          <a:lnRef idx="0">
            <a:scrgbClr r="0" g="0" b="0"/>
          </a:lnRef>
          <a:fillRef idx="0">
            <a:scrgbClr r="0" g="0" b="0"/>
          </a:fillRef>
          <a:effectRef idx="0">
            <a:scrgbClr r="0" g="0" b="0"/>
          </a:effectRef>
          <a:fontRef idx="minor"/>
        </p:style>
      </p:sp>
      <p:sp>
        <p:nvSpPr>
          <p:cNvPr id="223" name="CustomShape 20"/>
          <p:cNvSpPr/>
          <p:nvPr/>
        </p:nvSpPr>
        <p:spPr>
          <a:xfrm>
            <a:off x="264960" y="5586480"/>
            <a:ext cx="8607240" cy="729000"/>
          </a:xfrm>
          <a:prstGeom prst="rect">
            <a:avLst/>
          </a:prstGeom>
          <a:solidFill>
            <a:srgbClr val="FFFF00"/>
          </a:solidFill>
          <a:ln w="9360">
            <a:solidFill>
              <a:srgbClr val="FF0000"/>
            </a:solidFill>
            <a:miter/>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400" b="0" strike="noStrike" spc="-1">
                <a:solidFill>
                  <a:srgbClr val="000000"/>
                </a:solidFill>
                <a:uFill>
                  <a:solidFill>
                    <a:srgbClr val="FFFFFF"/>
                  </a:solidFill>
                </a:uFill>
                <a:latin typeface="Helvetica Neue Light"/>
                <a:ea typeface="Helvetica Neue Light"/>
              </a:rPr>
              <a:t>Paste in the high level overview diagram from the DFM Solution to capture the functional requirements. </a:t>
            </a:r>
            <a:endParaRPr lang="en-US" sz="1800" b="0" strike="noStrike" spc="-1">
              <a:solidFill>
                <a:srgbClr val="000000"/>
              </a:solidFill>
              <a:uFill>
                <a:solidFill>
                  <a:srgbClr val="FFFFFF"/>
                </a:solidFill>
              </a:uFill>
              <a:latin typeface="Arial"/>
            </a:endParaRPr>
          </a:p>
          <a:p>
            <a:pPr algn="just">
              <a:lnSpc>
                <a:spcPct val="100000"/>
              </a:lnSpc>
            </a:pPr>
            <a:r>
              <a:rPr lang="en-US" sz="1400" b="0" strike="noStrike" spc="-1">
                <a:solidFill>
                  <a:srgbClr val="000000"/>
                </a:solidFill>
                <a:uFill>
                  <a:solidFill>
                    <a:srgbClr val="FFFFFF"/>
                  </a:solidFill>
                </a:uFill>
                <a:latin typeface="Helvetica Neue Light"/>
                <a:ea typeface="Helvetica Neue Light"/>
              </a:rPr>
              <a:t>This does not need to be detailed or pretty, but it does need to cover all of the components.</a:t>
            </a:r>
            <a:endParaRPr lang="en-US" sz="1800" b="0" strike="noStrike" spc="-1">
              <a:solidFill>
                <a:srgbClr val="000000"/>
              </a:solidFill>
              <a:uFill>
                <a:solidFill>
                  <a:srgbClr val="FFFFFF"/>
                </a:solidFill>
              </a:uFill>
              <a:latin typeface="Arial"/>
            </a:endParaRPr>
          </a:p>
        </p:txBody>
      </p:sp>
      <p:sp>
        <p:nvSpPr>
          <p:cNvPr id="224" name="CustomShape 21"/>
          <p:cNvSpPr/>
          <p:nvPr/>
        </p:nvSpPr>
        <p:spPr>
          <a:xfrm>
            <a:off x="3137040" y="1649520"/>
            <a:ext cx="821880" cy="3122280"/>
          </a:xfrm>
          <a:prstGeom prst="roundRect">
            <a:avLst>
              <a:gd name="adj" fmla="val 16667"/>
            </a:avLst>
          </a:prstGeom>
          <a:noFill/>
          <a:ln w="19080">
            <a:solidFill>
              <a:schemeClr val="accent1">
                <a:lumMod val="50000"/>
              </a:schemeClr>
            </a:solidFill>
            <a:custDash>
              <a:ds d="400000" sp="300000"/>
              <a:ds d="100000" sp="300000"/>
            </a:custDash>
            <a:round/>
          </a:ln>
        </p:spPr>
        <p:style>
          <a:lnRef idx="0">
            <a:scrgbClr r="0" g="0" b="0"/>
          </a:lnRef>
          <a:fillRef idx="0">
            <a:scrgbClr r="0" g="0" b="0"/>
          </a:fillRef>
          <a:effectRef idx="0">
            <a:scrgbClr r="0" g="0" b="0"/>
          </a:effectRef>
          <a:fontRef idx="minor"/>
        </p:style>
      </p:sp>
      <p:sp>
        <p:nvSpPr>
          <p:cNvPr id="225" name="CustomShape 22"/>
          <p:cNvSpPr/>
          <p:nvPr/>
        </p:nvSpPr>
        <p:spPr>
          <a:xfrm flipV="1">
            <a:off x="1927080" y="4715640"/>
            <a:ext cx="723600" cy="360"/>
          </a:xfrm>
          <a:custGeom>
            <a:avLst/>
            <a:gdLst/>
            <a:ahLst/>
            <a:cxnLst/>
            <a:rect l="l" t="t" r="r" b="b"/>
            <a:pathLst>
              <a:path w="21600" h="21600">
                <a:moveTo>
                  <a:pt x="0" y="0"/>
                </a:moveTo>
                <a:lnTo>
                  <a:pt x="21600" y="21600"/>
                </a:lnTo>
              </a:path>
            </a:pathLst>
          </a:custGeom>
          <a:noFill/>
          <a:ln w="9360">
            <a:solidFill>
              <a:srgbClr val="00B050"/>
            </a:solidFill>
            <a:round/>
            <a:tailEnd type="triangle" w="med" len="med"/>
          </a:ln>
        </p:spPr>
        <p:style>
          <a:lnRef idx="0">
            <a:scrgbClr r="0" g="0" b="0"/>
          </a:lnRef>
          <a:fillRef idx="0">
            <a:scrgbClr r="0" g="0" b="0"/>
          </a:fillRef>
          <a:effectRef idx="0">
            <a:scrgbClr r="0" g="0" b="0"/>
          </a:effectRef>
          <a:fontRef idx="minor"/>
        </p:style>
      </p:sp>
      <p:sp>
        <p:nvSpPr>
          <p:cNvPr id="226" name="TextShape 23"/>
          <p:cNvSpPr txBox="1"/>
          <p:nvPr/>
        </p:nvSpPr>
        <p:spPr>
          <a:xfrm>
            <a:off x="1814760" y="1828800"/>
            <a:ext cx="976680" cy="457200"/>
          </a:xfrm>
          <a:prstGeom prst="rect">
            <a:avLst/>
          </a:prstGeom>
          <a:noFill/>
          <a:ln>
            <a:noFill/>
          </a:ln>
        </p:spPr>
        <p:txBody>
          <a:bodyPr lIns="90000" tIns="45000" rIns="90000" bIns="45000"/>
          <a:lstStyle/>
          <a:p>
            <a:r>
              <a:rPr lang="en-US" sz="1050" b="0" strike="noStrike" spc="-1">
                <a:solidFill>
                  <a:srgbClr val="000000"/>
                </a:solidFill>
                <a:uFill>
                  <a:solidFill>
                    <a:srgbClr val="FFFFFF"/>
                  </a:solidFill>
                </a:uFill>
                <a:latin typeface="Arial"/>
              </a:rPr>
              <a:t>DataStage on Cloud</a:t>
            </a:r>
            <a:endParaRPr lang="en-US" sz="1800" b="0" strike="noStrike" spc="-1">
              <a:solidFill>
                <a:srgbClr val="000000"/>
              </a:solidFill>
              <a:uFill>
                <a:solidFill>
                  <a:srgbClr val="FFFFFF"/>
                </a:solidFill>
              </a:uFill>
              <a:latin typeface="Arial"/>
            </a:endParaRPr>
          </a:p>
        </p:txBody>
      </p:sp>
      <p:sp>
        <p:nvSpPr>
          <p:cNvPr id="227" name="TextShape 24"/>
          <p:cNvSpPr txBox="1"/>
          <p:nvPr/>
        </p:nvSpPr>
        <p:spPr>
          <a:xfrm>
            <a:off x="4500000" y="1867680"/>
            <a:ext cx="640080" cy="386280"/>
          </a:xfrm>
          <a:prstGeom prst="rect">
            <a:avLst/>
          </a:prstGeom>
          <a:noFill/>
          <a:ln>
            <a:noFill/>
          </a:ln>
        </p:spPr>
        <p:txBody>
          <a:bodyPr lIns="90000" tIns="45000" rIns="90000" bIns="45000"/>
          <a:lstStyle/>
          <a:p>
            <a:r>
              <a:rPr lang="en-US" sz="1050" b="0" strike="noStrike" spc="-1">
                <a:solidFill>
                  <a:srgbClr val="000000"/>
                </a:solidFill>
                <a:uFill>
                  <a:solidFill>
                    <a:srgbClr val="FFFFFF"/>
                  </a:solidFill>
                </a:uFill>
                <a:latin typeface="Arial"/>
              </a:rPr>
              <a:t>DB2 on Cloud</a:t>
            </a:r>
            <a:endParaRPr lang="en-US" sz="1800" b="0" strike="noStrike" spc="-1">
              <a:solidFill>
                <a:srgbClr val="000000"/>
              </a:solidFill>
              <a:uFill>
                <a:solidFill>
                  <a:srgbClr val="FFFFFF"/>
                </a:solidFill>
              </a:uFill>
              <a:latin typeface="Arial"/>
            </a:endParaRPr>
          </a:p>
        </p:txBody>
      </p:sp>
      <p:sp>
        <p:nvSpPr>
          <p:cNvPr id="228" name="TextShape 25"/>
          <p:cNvSpPr txBox="1"/>
          <p:nvPr/>
        </p:nvSpPr>
        <p:spPr>
          <a:xfrm>
            <a:off x="5871600" y="2286000"/>
            <a:ext cx="731520" cy="386280"/>
          </a:xfrm>
          <a:prstGeom prst="rect">
            <a:avLst/>
          </a:prstGeom>
          <a:noFill/>
          <a:ln>
            <a:noFill/>
          </a:ln>
        </p:spPr>
        <p:txBody>
          <a:bodyPr lIns="90000" tIns="45000" rIns="90000" bIns="45000"/>
          <a:lstStyle/>
          <a:p>
            <a:r>
              <a:rPr lang="en-US" sz="1050" b="0" strike="noStrike" spc="-1">
                <a:solidFill>
                  <a:srgbClr val="000000"/>
                </a:solidFill>
                <a:uFill>
                  <a:solidFill>
                    <a:srgbClr val="FFFFFF"/>
                  </a:solidFill>
                </a:uFill>
                <a:latin typeface="Arial"/>
              </a:rPr>
              <a:t>Cognos on Cloud</a:t>
            </a:r>
            <a:endParaRPr lang="en-US" sz="1800" b="0" strike="noStrike" spc="-1">
              <a:solidFill>
                <a:srgbClr val="000000"/>
              </a:solidFill>
              <a:uFill>
                <a:solidFill>
                  <a:srgbClr val="FFFFFF"/>
                </a:solidFill>
              </a:uFill>
              <a:latin typeface="Arial"/>
            </a:endParaRPr>
          </a:p>
        </p:txBody>
      </p:sp>
      <p:sp>
        <p:nvSpPr>
          <p:cNvPr id="229" name="Line 26"/>
          <p:cNvSpPr/>
          <p:nvPr/>
        </p:nvSpPr>
        <p:spPr>
          <a:xfrm>
            <a:off x="1280160" y="2181240"/>
            <a:ext cx="4663440" cy="287640"/>
          </a:xfrm>
          <a:prstGeom prst="line">
            <a:avLst/>
          </a:prstGeom>
          <a:ln>
            <a:solidFill>
              <a:srgbClr val="FF3333"/>
            </a:solidFill>
            <a:tailEnd type="triangle" w="med" len="med"/>
          </a:ln>
        </p:spPr>
        <p:style>
          <a:lnRef idx="0">
            <a:scrgbClr r="0" g="0" b="0"/>
          </a:lnRef>
          <a:fillRef idx="0">
            <a:scrgbClr r="0" g="0" b="0"/>
          </a:fillRef>
          <a:effectRef idx="0">
            <a:scrgbClr r="0" g="0" b="0"/>
          </a:effectRef>
          <a:fontRef idx="minor"/>
        </p:style>
      </p:sp>
      <p:sp>
        <p:nvSpPr>
          <p:cNvPr id="28" name="TextBox 27"/>
          <p:cNvSpPr txBox="1"/>
          <p:nvPr/>
        </p:nvSpPr>
        <p:spPr>
          <a:xfrm>
            <a:off x="2359041" y="4841640"/>
            <a:ext cx="4431279" cy="707886"/>
          </a:xfrm>
          <a:prstGeom prst="rect">
            <a:avLst/>
          </a:prstGeom>
          <a:noFill/>
        </p:spPr>
        <p:txBody>
          <a:bodyPr wrap="square" rtlCol="0">
            <a:spAutoFit/>
          </a:bodyPr>
          <a:lstStyle/>
          <a:p>
            <a:r>
              <a:rPr lang="en-US" sz="4000" b="1" smtClean="0">
                <a:solidFill>
                  <a:schemeClr val="accent6">
                    <a:lumMod val="75000"/>
                  </a:schemeClr>
                </a:solidFill>
              </a:rPr>
              <a:t>Good Example</a:t>
            </a:r>
            <a:endParaRPr lang="en-US" sz="4000" b="1">
              <a:solidFill>
                <a:schemeClr val="accent6">
                  <a:lumMod val="75000"/>
                </a:schemeClr>
              </a:solidFill>
            </a:endParaRPr>
          </a:p>
        </p:txBody>
      </p:sp>
    </p:spTree>
    <p:extLst>
      <p:ext uri="{BB962C8B-B14F-4D97-AF65-F5344CB8AC3E}">
        <p14:creationId xmlns:p14="http://schemas.microsoft.com/office/powerpoint/2010/main" val="15431550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79"/>
          <p:cNvSpPr>
            <a:spLocks noGrp="1"/>
          </p:cNvSpPr>
          <p:nvPr>
            <p:ph type="title"/>
          </p:nvPr>
        </p:nvSpPr>
        <p:spPr/>
        <p:txBody>
          <a:bodyPr/>
          <a:lstStyle/>
          <a:p>
            <a:r>
              <a:rPr lang="en-US" altLang="en-US"/>
              <a:t>High Level Functional Architecture</a:t>
            </a:r>
          </a:p>
        </p:txBody>
      </p:sp>
      <p:grpSp>
        <p:nvGrpSpPr>
          <p:cNvPr id="27650" name="Group 3"/>
          <p:cNvGrpSpPr>
            <a:grpSpLocks/>
          </p:cNvGrpSpPr>
          <p:nvPr/>
        </p:nvGrpSpPr>
        <p:grpSpPr bwMode="auto">
          <a:xfrm>
            <a:off x="8062913" y="268288"/>
            <a:ext cx="1081087" cy="382587"/>
            <a:chOff x="2068563" y="4172145"/>
            <a:chExt cx="1141719" cy="382588"/>
          </a:xfrm>
        </p:grpSpPr>
        <p:cxnSp>
          <p:nvCxnSpPr>
            <p:cNvPr id="5" name="Straight Connector 4"/>
            <p:cNvCxnSpPr/>
            <p:nvPr/>
          </p:nvCxnSpPr>
          <p:spPr>
            <a:xfrm flipV="1">
              <a:off x="2068563" y="4172145"/>
              <a:ext cx="1141719" cy="7937"/>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068563" y="4184845"/>
              <a:ext cx="1141719" cy="369888"/>
            </a:xfrm>
            <a:prstGeom prst="rect">
              <a:avLst/>
            </a:prstGeom>
            <a:noFill/>
          </p:spPr>
          <p:txBody>
            <a:bodyPr>
              <a:spAutoFit/>
            </a:bodyPr>
            <a:lstStyle/>
            <a:p>
              <a:pPr algn="ctr" defTabSz="685715" eaLnBrk="0" hangingPunct="0">
                <a:defRPr/>
              </a:pPr>
              <a:r>
                <a:rPr lang="en-US" b="1" spc="225">
                  <a:solidFill>
                    <a:srgbClr val="00B0DA"/>
                  </a:solidFill>
                  <a:latin typeface="Arial"/>
                  <a:ea typeface="MS PGothic" charset="-128"/>
                </a:rPr>
                <a:t>HOW</a:t>
              </a:r>
            </a:p>
          </p:txBody>
        </p:sp>
      </p:grpSp>
      <p:sp>
        <p:nvSpPr>
          <p:cNvPr id="27654" name="Rectangle 67"/>
          <p:cNvSpPr>
            <a:spLocks noChangeArrowheads="1"/>
          </p:cNvSpPr>
          <p:nvPr/>
        </p:nvSpPr>
        <p:spPr bwMode="auto">
          <a:xfrm>
            <a:off x="738188" y="1316038"/>
            <a:ext cx="7424737" cy="263525"/>
          </a:xfrm>
          <a:prstGeom prst="rect">
            <a:avLst/>
          </a:prstGeom>
          <a:solidFill>
            <a:schemeClr val="accent1"/>
          </a:solidFill>
          <a:ln w="9525" algn="ctr">
            <a:solidFill>
              <a:schemeClr val="accent1"/>
            </a:solidFill>
            <a:round/>
            <a:headEnd/>
            <a:tailEnd/>
          </a:ln>
        </p:spPr>
        <p:txBody>
          <a:bodyPr lIns="0" tIns="0" rIns="0" bIns="0" anchor="ctr" anchorCtr="1"/>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0" hangingPunct="0"/>
            <a:endParaRPr lang="en-US" altLang="en-US" sz="1500">
              <a:solidFill>
                <a:srgbClr val="000000"/>
              </a:solidFill>
              <a:latin typeface="Calibri Light" panose="020F0302020204030204" pitchFamily="34" charset="0"/>
            </a:endParaRPr>
          </a:p>
        </p:txBody>
      </p:sp>
      <p:sp>
        <p:nvSpPr>
          <p:cNvPr id="27655" name="TextBox 6"/>
          <p:cNvSpPr txBox="1">
            <a:spLocks noChangeArrowheads="1"/>
          </p:cNvSpPr>
          <p:nvPr/>
        </p:nvSpPr>
        <p:spPr bwMode="auto">
          <a:xfrm>
            <a:off x="1719263" y="1317625"/>
            <a:ext cx="10731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Ingest / Transform</a:t>
            </a:r>
          </a:p>
        </p:txBody>
      </p:sp>
      <p:sp>
        <p:nvSpPr>
          <p:cNvPr id="27656" name="TextBox 7"/>
          <p:cNvSpPr txBox="1">
            <a:spLocks noChangeArrowheads="1"/>
          </p:cNvSpPr>
          <p:nvPr/>
        </p:nvSpPr>
        <p:spPr bwMode="auto">
          <a:xfrm>
            <a:off x="4546600" y="1311275"/>
            <a:ext cx="46990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Persist</a:t>
            </a:r>
          </a:p>
        </p:txBody>
      </p:sp>
      <p:sp>
        <p:nvSpPr>
          <p:cNvPr id="27657" name="TextBox 8"/>
          <p:cNvSpPr txBox="1">
            <a:spLocks noChangeArrowheads="1"/>
          </p:cNvSpPr>
          <p:nvPr/>
        </p:nvSpPr>
        <p:spPr bwMode="auto">
          <a:xfrm>
            <a:off x="5967413" y="1331913"/>
            <a:ext cx="5286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Analyze</a:t>
            </a:r>
          </a:p>
        </p:txBody>
      </p:sp>
      <p:sp>
        <p:nvSpPr>
          <p:cNvPr id="27658" name="TextBox 9"/>
          <p:cNvSpPr txBox="1">
            <a:spLocks noChangeArrowheads="1"/>
          </p:cNvSpPr>
          <p:nvPr/>
        </p:nvSpPr>
        <p:spPr bwMode="auto">
          <a:xfrm>
            <a:off x="6986588" y="1331913"/>
            <a:ext cx="10763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Visualize / Interact</a:t>
            </a:r>
          </a:p>
        </p:txBody>
      </p:sp>
      <p:grpSp>
        <p:nvGrpSpPr>
          <p:cNvPr id="27659" name="Group 107"/>
          <p:cNvGrpSpPr>
            <a:grpSpLocks/>
          </p:cNvGrpSpPr>
          <p:nvPr/>
        </p:nvGrpSpPr>
        <p:grpSpPr bwMode="auto">
          <a:xfrm>
            <a:off x="738188" y="1733550"/>
            <a:ext cx="739775" cy="647700"/>
            <a:chOff x="342834" y="2120938"/>
            <a:chExt cx="911096" cy="598499"/>
          </a:xfrm>
        </p:grpSpPr>
        <p:grpSp>
          <p:nvGrpSpPr>
            <p:cNvPr id="27704" name="Group 29"/>
            <p:cNvGrpSpPr>
              <a:grpSpLocks/>
            </p:cNvGrpSpPr>
            <p:nvPr/>
          </p:nvGrpSpPr>
          <p:grpSpPr bwMode="auto">
            <a:xfrm>
              <a:off x="476223" y="2120938"/>
              <a:ext cx="362057" cy="447015"/>
              <a:chOff x="4319889" y="3161087"/>
              <a:chExt cx="362057" cy="447015"/>
            </a:xfrm>
          </p:grpSpPr>
          <p:sp>
            <p:nvSpPr>
              <p:cNvPr id="64" name="Flowchart: Magnetic Disk 63"/>
              <p:cNvSpPr/>
              <p:nvPr/>
            </p:nvSpPr>
            <p:spPr bwMode="auto">
              <a:xfrm>
                <a:off x="4319449" y="3161087"/>
                <a:ext cx="236572" cy="228838"/>
              </a:xfrm>
              <a:prstGeom prst="flowChartMagneticDisk">
                <a:avLst/>
              </a:prstGeom>
              <a:solidFill>
                <a:srgbClr val="C00000"/>
              </a:solidFill>
              <a:ln w="9525" cap="flat" cmpd="sng" algn="ctr">
                <a:solidFill>
                  <a:schemeClr val="accent1">
                    <a:lumMod val="50000"/>
                  </a:schemeClr>
                </a:solidFill>
                <a:prstDash val="solid"/>
                <a:round/>
                <a:headEnd type="none" w="med" len="med"/>
                <a:tailEnd type="none" w="med" len="med"/>
              </a:ln>
              <a:effectLst/>
            </p:spPr>
            <p:txBody>
              <a:bodyPr lIns="0" tIns="0" rIns="0" bIns="0" anchor="ctr" anchorCtr="1">
                <a:normAutofit fontScale="62500" lnSpcReduction="20000"/>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65" name="Flowchart: Magnetic Disk 64"/>
              <p:cNvSpPr/>
              <p:nvPr/>
            </p:nvSpPr>
            <p:spPr bwMode="auto">
              <a:xfrm>
                <a:off x="4382014" y="3271106"/>
                <a:ext cx="236572" cy="230304"/>
              </a:xfrm>
              <a:prstGeom prst="flowChartMagneticDisk">
                <a:avLst/>
              </a:prstGeom>
              <a:solidFill>
                <a:schemeClr val="accent2">
                  <a:lumMod val="60000"/>
                  <a:lumOff val="40000"/>
                </a:schemeClr>
              </a:solidFill>
              <a:ln w="9525" cap="flat" cmpd="sng" algn="ctr">
                <a:solidFill>
                  <a:schemeClr val="accent1">
                    <a:lumMod val="50000"/>
                  </a:schemeClr>
                </a:solidFill>
                <a:prstDash val="solid"/>
                <a:round/>
                <a:headEnd type="none" w="med" len="med"/>
                <a:tailEnd type="none" w="med" len="med"/>
              </a:ln>
              <a:effectLst/>
            </p:spPr>
            <p:txBody>
              <a:bodyPr lIns="0" tIns="0" rIns="0" bIns="0" anchor="ctr" anchorCtr="1">
                <a:normAutofit fontScale="62500" lnSpcReduction="20000"/>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66" name="Flowchart: Magnetic Disk 65"/>
              <p:cNvSpPr/>
              <p:nvPr/>
            </p:nvSpPr>
            <p:spPr bwMode="auto">
              <a:xfrm>
                <a:off x="4444579" y="3384057"/>
                <a:ext cx="236572" cy="222970"/>
              </a:xfrm>
              <a:prstGeom prst="flowChartMagneticDisk">
                <a:avLst/>
              </a:prstGeom>
              <a:solidFill>
                <a:schemeClr val="accent2">
                  <a:lumMod val="50000"/>
                </a:schemeClr>
              </a:solidFill>
              <a:ln w="9525" cap="flat" cmpd="sng" algn="ctr">
                <a:solidFill>
                  <a:schemeClr val="accent1">
                    <a:lumMod val="50000"/>
                  </a:schemeClr>
                </a:solidFill>
                <a:prstDash val="solid"/>
                <a:round/>
                <a:headEnd type="none" w="med" len="med"/>
                <a:tailEnd type="none" w="med" len="med"/>
              </a:ln>
              <a:effectLst/>
            </p:spPr>
            <p:txBody>
              <a:bodyPr lIns="0" tIns="0" rIns="0" bIns="0" anchor="ctr" anchorCtr="1">
                <a:normAutofit fontScale="62500" lnSpcReduction="20000"/>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grpSp>
        <p:sp>
          <p:nvSpPr>
            <p:cNvPr id="27705" name="TextBox 31"/>
            <p:cNvSpPr txBox="1">
              <a:spLocks noChangeArrowheads="1"/>
            </p:cNvSpPr>
            <p:nvPr/>
          </p:nvSpPr>
          <p:spPr bwMode="auto">
            <a:xfrm>
              <a:off x="342834" y="2534577"/>
              <a:ext cx="911096" cy="18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700" b="1">
                  <a:solidFill>
                    <a:srgbClr val="262626"/>
                  </a:solidFill>
                  <a:latin typeface="Calibri Light" panose="020F0302020204030204" pitchFamily="34" charset="0"/>
                </a:rPr>
                <a:t>Enterprise Data</a:t>
              </a:r>
            </a:p>
          </p:txBody>
        </p:sp>
      </p:grpSp>
      <p:cxnSp>
        <p:nvCxnSpPr>
          <p:cNvPr id="27667" name="Straight Arrow Connector 86"/>
          <p:cNvCxnSpPr>
            <a:cxnSpLocks noChangeShapeType="1"/>
            <a:stCxn id="67" idx="6"/>
            <a:endCxn id="73" idx="2"/>
          </p:cNvCxnSpPr>
          <p:nvPr/>
        </p:nvCxnSpPr>
        <p:spPr bwMode="auto">
          <a:xfrm>
            <a:off x="2338388" y="2024358"/>
            <a:ext cx="2263722" cy="93474"/>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27668" name="Straight Arrow Connector 109"/>
          <p:cNvCxnSpPr>
            <a:cxnSpLocks noChangeShapeType="1"/>
          </p:cNvCxnSpPr>
          <p:nvPr/>
        </p:nvCxnSpPr>
        <p:spPr bwMode="auto">
          <a:xfrm flipV="1">
            <a:off x="1312863" y="2041525"/>
            <a:ext cx="723900" cy="0"/>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96" name="Rounded Rectangle 14"/>
          <p:cNvSpPr/>
          <p:nvPr/>
        </p:nvSpPr>
        <p:spPr bwMode="auto">
          <a:xfrm>
            <a:off x="7151688" y="1641475"/>
            <a:ext cx="822325" cy="3058344"/>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27675" name="TextBox 6"/>
          <p:cNvSpPr txBox="1">
            <a:spLocks noChangeArrowheads="1"/>
          </p:cNvSpPr>
          <p:nvPr/>
        </p:nvSpPr>
        <p:spPr bwMode="auto">
          <a:xfrm>
            <a:off x="804863" y="1311275"/>
            <a:ext cx="6794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Input Data</a:t>
            </a:r>
          </a:p>
        </p:txBody>
      </p:sp>
      <p:sp>
        <p:nvSpPr>
          <p:cNvPr id="57" name="Rounded Rectangle 14"/>
          <p:cNvSpPr/>
          <p:nvPr/>
        </p:nvSpPr>
        <p:spPr bwMode="auto">
          <a:xfrm>
            <a:off x="5807075" y="1636713"/>
            <a:ext cx="822325" cy="31353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58" name="Rounded Rectangle 14"/>
          <p:cNvSpPr/>
          <p:nvPr/>
        </p:nvSpPr>
        <p:spPr bwMode="auto">
          <a:xfrm>
            <a:off x="4341813" y="1649413"/>
            <a:ext cx="822325" cy="31226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59" name="Rounded Rectangle 14"/>
          <p:cNvSpPr/>
          <p:nvPr/>
        </p:nvSpPr>
        <p:spPr bwMode="auto">
          <a:xfrm>
            <a:off x="1825625" y="1663700"/>
            <a:ext cx="822325" cy="3108325"/>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27679" name="TextBox 38"/>
          <p:cNvSpPr txBox="1">
            <a:spLocks noChangeArrowheads="1"/>
          </p:cNvSpPr>
          <p:nvPr/>
        </p:nvSpPr>
        <p:spPr bwMode="auto">
          <a:xfrm>
            <a:off x="265113" y="5586413"/>
            <a:ext cx="8607425" cy="523875"/>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en-US" altLang="en-US" sz="1400">
                <a:latin typeface="Helvetica Neue Light"/>
                <a:ea typeface="Helvetica Neue Light"/>
                <a:cs typeface="Helvetica Neue Light"/>
              </a:rPr>
              <a:t>Paste in the high level overview diagram from the DFM Solution to capture the functional requirements. </a:t>
            </a:r>
          </a:p>
          <a:p>
            <a:pPr algn="just"/>
            <a:r>
              <a:rPr lang="en-US" altLang="en-US" sz="1400">
                <a:latin typeface="Helvetica Neue Light"/>
                <a:ea typeface="Helvetica Neue Light"/>
                <a:cs typeface="Helvetica Neue Light"/>
              </a:rPr>
              <a:t>This does not need to be detailed or pretty, but it does need to cover all of the components.</a:t>
            </a:r>
          </a:p>
        </p:txBody>
      </p:sp>
      <p:sp>
        <p:nvSpPr>
          <p:cNvPr id="40" name="Rounded Rectangle 14"/>
          <p:cNvSpPr/>
          <p:nvPr/>
        </p:nvSpPr>
        <p:spPr bwMode="auto">
          <a:xfrm>
            <a:off x="3136900" y="1649413"/>
            <a:ext cx="822325" cy="31226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8" name="Cube 7"/>
          <p:cNvSpPr/>
          <p:nvPr/>
        </p:nvSpPr>
        <p:spPr>
          <a:xfrm>
            <a:off x="893763" y="3987800"/>
            <a:ext cx="301625" cy="238125"/>
          </a:xfrm>
          <a:prstGeom prst="cub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Folded Corner 8"/>
          <p:cNvSpPr/>
          <p:nvPr/>
        </p:nvSpPr>
        <p:spPr>
          <a:xfrm>
            <a:off x="841375" y="3886200"/>
            <a:ext cx="180975" cy="255588"/>
          </a:xfrm>
          <a:prstGeom prst="foldedCorne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683" name="TextBox 9"/>
          <p:cNvSpPr txBox="1">
            <a:spLocks noChangeArrowheads="1"/>
          </p:cNvSpPr>
          <p:nvPr/>
        </p:nvSpPr>
        <p:spPr bwMode="auto">
          <a:xfrm>
            <a:off x="617538" y="4213225"/>
            <a:ext cx="771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800" b="1">
                <a:latin typeface="Calibri" panose="020F0502020204030204" pitchFamily="34" charset="0"/>
              </a:rPr>
              <a:t>Unstructured Data</a:t>
            </a:r>
          </a:p>
        </p:txBody>
      </p:sp>
      <p:sp>
        <p:nvSpPr>
          <p:cNvPr id="11" name="Oval 10"/>
          <p:cNvSpPr/>
          <p:nvPr/>
        </p:nvSpPr>
        <p:spPr>
          <a:xfrm>
            <a:off x="2056274" y="3441700"/>
            <a:ext cx="273050" cy="257175"/>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800">
              <a:latin typeface="Calibri" charset="0"/>
              <a:ea typeface="Calibri" charset="0"/>
              <a:cs typeface="Calibri" charset="0"/>
            </a:endParaRPr>
          </a:p>
        </p:txBody>
      </p:sp>
      <p:sp>
        <p:nvSpPr>
          <p:cNvPr id="27685" name="TextBox 11"/>
          <p:cNvSpPr txBox="1">
            <a:spLocks noChangeArrowheads="1"/>
          </p:cNvSpPr>
          <p:nvPr/>
        </p:nvSpPr>
        <p:spPr bwMode="auto">
          <a:xfrm>
            <a:off x="1819805" y="3751349"/>
            <a:ext cx="706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000" err="1" smtClean="0">
                <a:latin typeface="Calibri" panose="020F0502020204030204" pitchFamily="34" charset="0"/>
              </a:rPr>
              <a:t>Datacap</a:t>
            </a:r>
            <a:r>
              <a:rPr lang="en-US" altLang="en-US" sz="1000" smtClean="0">
                <a:latin typeface="Calibri" panose="020F0502020204030204" pitchFamily="34" charset="0"/>
              </a:rPr>
              <a:t> on Cloud</a:t>
            </a:r>
            <a:endParaRPr lang="en-US" altLang="en-US" sz="1000">
              <a:latin typeface="Calibri" panose="020F0502020204030204" pitchFamily="34" charset="0"/>
            </a:endParaRPr>
          </a:p>
        </p:txBody>
      </p:sp>
      <p:sp>
        <p:nvSpPr>
          <p:cNvPr id="48" name="Oval 47"/>
          <p:cNvSpPr/>
          <p:nvPr/>
        </p:nvSpPr>
        <p:spPr>
          <a:xfrm>
            <a:off x="2106613" y="4165600"/>
            <a:ext cx="273050" cy="257175"/>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800">
              <a:latin typeface="Calibri" charset="0"/>
              <a:ea typeface="Calibri" charset="0"/>
              <a:cs typeface="Calibri" charset="0"/>
            </a:endParaRPr>
          </a:p>
        </p:txBody>
      </p:sp>
      <p:sp>
        <p:nvSpPr>
          <p:cNvPr id="27687" name="TextBox 48"/>
          <p:cNvSpPr txBox="1">
            <a:spLocks noChangeArrowheads="1"/>
          </p:cNvSpPr>
          <p:nvPr/>
        </p:nvSpPr>
        <p:spPr bwMode="auto">
          <a:xfrm>
            <a:off x="1771652" y="4405313"/>
            <a:ext cx="87629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050">
                <a:latin typeface="Calibri" panose="020F0502020204030204" pitchFamily="34" charset="0"/>
              </a:rPr>
              <a:t>Content </a:t>
            </a:r>
            <a:r>
              <a:rPr lang="en-US" altLang="en-US" sz="1050" smtClean="0">
                <a:latin typeface="Calibri" panose="020F0502020204030204" pitchFamily="34" charset="0"/>
              </a:rPr>
              <a:t>Collector *</a:t>
            </a:r>
            <a:endParaRPr lang="en-US" altLang="en-US" sz="1050">
              <a:latin typeface="Calibri" panose="020F0502020204030204" pitchFamily="34" charset="0"/>
            </a:endParaRPr>
          </a:p>
        </p:txBody>
      </p:sp>
      <p:sp>
        <p:nvSpPr>
          <p:cNvPr id="13" name="Hexagon 12"/>
          <p:cNvSpPr/>
          <p:nvPr/>
        </p:nvSpPr>
        <p:spPr>
          <a:xfrm>
            <a:off x="7369969" y="1916075"/>
            <a:ext cx="385762" cy="363537"/>
          </a:xfrm>
          <a:prstGeom prst="hexag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p>
        </p:txBody>
      </p:sp>
      <p:sp>
        <p:nvSpPr>
          <p:cNvPr id="27689" name="TextBox 50"/>
          <p:cNvSpPr txBox="1">
            <a:spLocks noChangeArrowheads="1"/>
          </p:cNvSpPr>
          <p:nvPr/>
        </p:nvSpPr>
        <p:spPr bwMode="auto">
          <a:xfrm>
            <a:off x="7042150" y="2341524"/>
            <a:ext cx="987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000" smtClean="0">
                <a:latin typeface="Calibri" panose="020F0502020204030204" pitchFamily="34" charset="0"/>
              </a:rPr>
              <a:t>Case Manager</a:t>
            </a:r>
          </a:p>
          <a:p>
            <a:pPr algn="ctr"/>
            <a:r>
              <a:rPr lang="en-US" altLang="en-US" sz="1000" smtClean="0">
                <a:latin typeface="Calibri" panose="020F0502020204030204" pitchFamily="34" charset="0"/>
              </a:rPr>
              <a:t>On</a:t>
            </a:r>
          </a:p>
          <a:p>
            <a:pPr algn="ctr"/>
            <a:r>
              <a:rPr lang="en-US" altLang="en-US" sz="1000" smtClean="0">
                <a:latin typeface="Calibri" panose="020F0502020204030204" pitchFamily="34" charset="0"/>
              </a:rPr>
              <a:t>Cloud</a:t>
            </a:r>
            <a:endParaRPr lang="en-US" altLang="en-US" sz="1000">
              <a:latin typeface="Calibri" panose="020F0502020204030204" pitchFamily="34" charset="0"/>
            </a:endParaRPr>
          </a:p>
        </p:txBody>
      </p:sp>
      <p:cxnSp>
        <p:nvCxnSpPr>
          <p:cNvPr id="27696" name="Straight Arrow Connector 110"/>
          <p:cNvCxnSpPr>
            <a:cxnSpLocks noChangeShapeType="1"/>
            <a:endCxn id="11" idx="3"/>
          </p:cNvCxnSpPr>
          <p:nvPr/>
        </p:nvCxnSpPr>
        <p:spPr bwMode="auto">
          <a:xfrm flipV="1">
            <a:off x="1317625" y="3661213"/>
            <a:ext cx="778636" cy="445650"/>
          </a:xfrm>
          <a:prstGeom prst="straightConnector1">
            <a:avLst/>
          </a:prstGeom>
          <a:noFill/>
          <a:ln w="9525" algn="ctr">
            <a:solidFill>
              <a:srgbClr val="00B050"/>
            </a:solidFill>
            <a:round/>
            <a:headEnd/>
            <a:tailEnd type="triangle" w="med" len="med"/>
          </a:ln>
          <a:extLst>
            <a:ext uri="{909E8E84-426E-40DD-AFC4-6F175D3DCCD1}">
              <a14:hiddenFill xmlns:a14="http://schemas.microsoft.com/office/drawing/2010/main">
                <a:noFill/>
              </a14:hiddenFill>
            </a:ext>
          </a:extLst>
        </p:spPr>
      </p:cxnSp>
      <p:cxnSp>
        <p:nvCxnSpPr>
          <p:cNvPr id="27697" name="Straight Arrow Connector 110"/>
          <p:cNvCxnSpPr>
            <a:cxnSpLocks noChangeShapeType="1"/>
          </p:cNvCxnSpPr>
          <p:nvPr/>
        </p:nvCxnSpPr>
        <p:spPr bwMode="auto">
          <a:xfrm flipV="1">
            <a:off x="1341438" y="4302125"/>
            <a:ext cx="723900" cy="0"/>
          </a:xfrm>
          <a:prstGeom prst="straightConnector1">
            <a:avLst/>
          </a:prstGeom>
          <a:noFill/>
          <a:ln w="9525" algn="ctr">
            <a:solidFill>
              <a:srgbClr val="00B050"/>
            </a:solidFill>
            <a:round/>
            <a:headEnd/>
            <a:tailEnd type="triangle" w="med" len="med"/>
          </a:ln>
          <a:extLst>
            <a:ext uri="{909E8E84-426E-40DD-AFC4-6F175D3DCCD1}">
              <a14:hiddenFill xmlns:a14="http://schemas.microsoft.com/office/drawing/2010/main">
                <a:noFill/>
              </a14:hiddenFill>
            </a:ext>
          </a:extLst>
        </p:spPr>
      </p:cxnSp>
      <p:grpSp>
        <p:nvGrpSpPr>
          <p:cNvPr id="2" name="Group 1"/>
          <p:cNvGrpSpPr/>
          <p:nvPr/>
        </p:nvGrpSpPr>
        <p:grpSpPr>
          <a:xfrm>
            <a:off x="1770062" y="1895770"/>
            <a:ext cx="844550" cy="854061"/>
            <a:chOff x="1770062" y="1895770"/>
            <a:chExt cx="844550" cy="854061"/>
          </a:xfrm>
        </p:grpSpPr>
        <p:sp>
          <p:nvSpPr>
            <p:cNvPr id="67" name="Oval 66"/>
            <p:cNvSpPr/>
            <p:nvPr/>
          </p:nvSpPr>
          <p:spPr>
            <a:xfrm>
              <a:off x="2065338" y="1895770"/>
              <a:ext cx="273050" cy="257175"/>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800">
                <a:latin typeface="Calibri" charset="0"/>
                <a:ea typeface="Calibri" charset="0"/>
                <a:cs typeface="Calibri" charset="0"/>
              </a:endParaRPr>
            </a:p>
          </p:txBody>
        </p:sp>
        <p:sp>
          <p:nvSpPr>
            <p:cNvPr id="68" name="TextBox 11"/>
            <p:cNvSpPr txBox="1">
              <a:spLocks noChangeArrowheads="1"/>
            </p:cNvSpPr>
            <p:nvPr/>
          </p:nvSpPr>
          <p:spPr bwMode="auto">
            <a:xfrm>
              <a:off x="1770062" y="2195833"/>
              <a:ext cx="8445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000" smtClean="0">
                  <a:latin typeface="Calibri" panose="020F0502020204030204" pitchFamily="34" charset="0"/>
                </a:rPr>
                <a:t>Custom Built by </a:t>
              </a:r>
            </a:p>
            <a:p>
              <a:pPr algn="ctr"/>
              <a:r>
                <a:rPr lang="en-US" altLang="en-US" sz="1000" smtClean="0">
                  <a:latin typeface="Calibri" panose="020F0502020204030204" pitchFamily="34" charset="0"/>
                </a:rPr>
                <a:t>Accenture</a:t>
              </a:r>
              <a:endParaRPr lang="en-US" altLang="en-US" sz="600">
                <a:latin typeface="Calibri" panose="020F0502020204030204" pitchFamily="34" charset="0"/>
              </a:endParaRPr>
            </a:p>
          </p:txBody>
        </p:sp>
      </p:grpSp>
      <p:grpSp>
        <p:nvGrpSpPr>
          <p:cNvPr id="72" name="Group 71"/>
          <p:cNvGrpSpPr/>
          <p:nvPr/>
        </p:nvGrpSpPr>
        <p:grpSpPr>
          <a:xfrm>
            <a:off x="4360016" y="1989244"/>
            <a:ext cx="664669" cy="1161837"/>
            <a:chOff x="1823244" y="1895770"/>
            <a:chExt cx="664669" cy="1161837"/>
          </a:xfrm>
        </p:grpSpPr>
        <p:sp>
          <p:nvSpPr>
            <p:cNvPr id="73" name="Oval 72"/>
            <p:cNvSpPr/>
            <p:nvPr/>
          </p:nvSpPr>
          <p:spPr>
            <a:xfrm>
              <a:off x="2065338" y="1895770"/>
              <a:ext cx="273050" cy="257175"/>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800">
                <a:latin typeface="Calibri" charset="0"/>
                <a:ea typeface="Calibri" charset="0"/>
                <a:cs typeface="Calibri" charset="0"/>
              </a:endParaRPr>
            </a:p>
          </p:txBody>
        </p:sp>
        <p:sp>
          <p:nvSpPr>
            <p:cNvPr id="74" name="TextBox 11"/>
            <p:cNvSpPr txBox="1">
              <a:spLocks noChangeArrowheads="1"/>
            </p:cNvSpPr>
            <p:nvPr/>
          </p:nvSpPr>
          <p:spPr bwMode="auto">
            <a:xfrm>
              <a:off x="1823244" y="2195833"/>
              <a:ext cx="66466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000" err="1" smtClean="0">
                  <a:latin typeface="Calibri" panose="020F0502020204030204" pitchFamily="34" charset="0"/>
                </a:rPr>
                <a:t>Filenet</a:t>
              </a:r>
              <a:r>
                <a:rPr lang="en-US" altLang="en-US" sz="1000" smtClean="0">
                  <a:latin typeface="Calibri" panose="020F0502020204030204" pitchFamily="34" charset="0"/>
                </a:rPr>
                <a:t> </a:t>
              </a:r>
            </a:p>
            <a:p>
              <a:pPr algn="ctr"/>
              <a:r>
                <a:rPr lang="en-US" altLang="en-US" sz="1000" smtClean="0">
                  <a:latin typeface="Calibri" panose="020F0502020204030204" pitchFamily="34" charset="0"/>
                </a:rPr>
                <a:t>Content Manager</a:t>
              </a:r>
            </a:p>
            <a:p>
              <a:pPr algn="ctr"/>
              <a:r>
                <a:rPr lang="en-US" altLang="en-US" sz="1000" smtClean="0">
                  <a:latin typeface="Calibri" panose="020F0502020204030204" pitchFamily="34" charset="0"/>
                </a:rPr>
                <a:t>On </a:t>
              </a:r>
            </a:p>
            <a:p>
              <a:pPr algn="ctr"/>
              <a:r>
                <a:rPr lang="en-US" altLang="en-US" sz="1000" err="1" smtClean="0">
                  <a:latin typeface="Calibri" panose="020F0502020204030204" pitchFamily="34" charset="0"/>
                </a:rPr>
                <a:t>Prem</a:t>
              </a:r>
              <a:r>
                <a:rPr lang="en-US" altLang="en-US" sz="1000" smtClean="0">
                  <a:latin typeface="Calibri" panose="020F0502020204030204" pitchFamily="34" charset="0"/>
                </a:rPr>
                <a:t>  *</a:t>
              </a:r>
              <a:endParaRPr lang="en-US" altLang="en-US" sz="600">
                <a:latin typeface="Calibri" panose="020F0502020204030204" pitchFamily="34" charset="0"/>
              </a:endParaRPr>
            </a:p>
          </p:txBody>
        </p:sp>
      </p:grpSp>
      <p:cxnSp>
        <p:nvCxnSpPr>
          <p:cNvPr id="80" name="Straight Arrow Connector 75"/>
          <p:cNvCxnSpPr>
            <a:cxnSpLocks noChangeShapeType="1"/>
            <a:stCxn id="11" idx="6"/>
            <a:endCxn id="73" idx="3"/>
          </p:cNvCxnSpPr>
          <p:nvPr/>
        </p:nvCxnSpPr>
        <p:spPr bwMode="auto">
          <a:xfrm flipV="1">
            <a:off x="2329324" y="2208757"/>
            <a:ext cx="2312773" cy="1361531"/>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81" name="Straight Arrow Connector 75"/>
          <p:cNvCxnSpPr>
            <a:cxnSpLocks noChangeShapeType="1"/>
            <a:stCxn id="48" idx="6"/>
            <a:endCxn id="73" idx="4"/>
          </p:cNvCxnSpPr>
          <p:nvPr/>
        </p:nvCxnSpPr>
        <p:spPr bwMode="auto">
          <a:xfrm flipV="1">
            <a:off x="2379663" y="2246419"/>
            <a:ext cx="2358972" cy="2047769"/>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89" name="Straight Arrow Connector 75"/>
          <p:cNvCxnSpPr>
            <a:cxnSpLocks noChangeShapeType="1"/>
            <a:stCxn id="73" idx="6"/>
            <a:endCxn id="13" idx="3"/>
          </p:cNvCxnSpPr>
          <p:nvPr/>
        </p:nvCxnSpPr>
        <p:spPr bwMode="auto">
          <a:xfrm flipV="1">
            <a:off x="4875160" y="2097844"/>
            <a:ext cx="2494809" cy="19988"/>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5" name="TextBox 24"/>
          <p:cNvSpPr txBox="1"/>
          <p:nvPr/>
        </p:nvSpPr>
        <p:spPr>
          <a:xfrm>
            <a:off x="3290820" y="5014379"/>
            <a:ext cx="2101986" cy="369332"/>
          </a:xfrm>
          <a:prstGeom prst="rect">
            <a:avLst/>
          </a:prstGeom>
          <a:noFill/>
        </p:spPr>
        <p:txBody>
          <a:bodyPr wrap="none" rtlCol="0">
            <a:spAutoFit/>
          </a:bodyPr>
          <a:lstStyle/>
          <a:p>
            <a:r>
              <a:rPr lang="en-US" smtClean="0"/>
              <a:t>* = Already Owned</a:t>
            </a:r>
            <a:endParaRPr lang="en-US"/>
          </a:p>
        </p:txBody>
      </p:sp>
      <p:sp>
        <p:nvSpPr>
          <p:cNvPr id="100" name="Hexagon 99"/>
          <p:cNvSpPr/>
          <p:nvPr/>
        </p:nvSpPr>
        <p:spPr>
          <a:xfrm>
            <a:off x="7377881" y="3097991"/>
            <a:ext cx="385762" cy="363537"/>
          </a:xfrm>
          <a:prstGeom prst="hexag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p>
        </p:txBody>
      </p:sp>
      <p:sp>
        <p:nvSpPr>
          <p:cNvPr id="101" name="TextBox 50"/>
          <p:cNvSpPr txBox="1">
            <a:spLocks noChangeArrowheads="1"/>
          </p:cNvSpPr>
          <p:nvPr/>
        </p:nvSpPr>
        <p:spPr bwMode="auto">
          <a:xfrm>
            <a:off x="6986588" y="3526769"/>
            <a:ext cx="11763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000" smtClean="0">
                <a:latin typeface="Calibri" panose="020F0502020204030204" pitchFamily="34" charset="0"/>
              </a:rPr>
              <a:t>Content Navigator</a:t>
            </a:r>
          </a:p>
        </p:txBody>
      </p:sp>
      <p:sp>
        <p:nvSpPr>
          <p:cNvPr id="102" name="Hexagon 101"/>
          <p:cNvSpPr/>
          <p:nvPr/>
        </p:nvSpPr>
        <p:spPr>
          <a:xfrm>
            <a:off x="7369969" y="3849688"/>
            <a:ext cx="385762" cy="363537"/>
          </a:xfrm>
          <a:prstGeom prst="hexag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p>
        </p:txBody>
      </p:sp>
      <p:sp>
        <p:nvSpPr>
          <p:cNvPr id="103" name="TextBox 50"/>
          <p:cNvSpPr txBox="1">
            <a:spLocks noChangeArrowheads="1"/>
          </p:cNvSpPr>
          <p:nvPr/>
        </p:nvSpPr>
        <p:spPr bwMode="auto">
          <a:xfrm>
            <a:off x="6978676" y="4278466"/>
            <a:ext cx="11763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000" smtClean="0">
                <a:latin typeface="Calibri" panose="020F0502020204030204" pitchFamily="34" charset="0"/>
              </a:rPr>
              <a:t>NC Fast *</a:t>
            </a:r>
          </a:p>
        </p:txBody>
      </p:sp>
      <p:cxnSp>
        <p:nvCxnSpPr>
          <p:cNvPr id="104" name="Straight Arrow Connector 75"/>
          <p:cNvCxnSpPr>
            <a:cxnSpLocks noChangeShapeType="1"/>
            <a:stCxn id="73" idx="5"/>
            <a:endCxn id="100" idx="3"/>
          </p:cNvCxnSpPr>
          <p:nvPr/>
        </p:nvCxnSpPr>
        <p:spPr bwMode="auto">
          <a:xfrm>
            <a:off x="4835173" y="2208757"/>
            <a:ext cx="2542708" cy="1071003"/>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05" name="Straight Arrow Connector 75"/>
          <p:cNvCxnSpPr>
            <a:cxnSpLocks noChangeShapeType="1"/>
            <a:stCxn id="73" idx="5"/>
            <a:endCxn id="102" idx="3"/>
          </p:cNvCxnSpPr>
          <p:nvPr/>
        </p:nvCxnSpPr>
        <p:spPr bwMode="auto">
          <a:xfrm>
            <a:off x="4835173" y="2208757"/>
            <a:ext cx="2534796" cy="1822700"/>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10" name="Straight Arrow Connector 75"/>
          <p:cNvCxnSpPr>
            <a:cxnSpLocks noChangeShapeType="1"/>
            <a:stCxn id="11" idx="6"/>
            <a:endCxn id="100" idx="3"/>
          </p:cNvCxnSpPr>
          <p:nvPr/>
        </p:nvCxnSpPr>
        <p:spPr bwMode="auto">
          <a:xfrm flipV="1">
            <a:off x="2329324" y="3279760"/>
            <a:ext cx="5048557" cy="290528"/>
          </a:xfrm>
          <a:prstGeom prst="straightConnector1">
            <a:avLst/>
          </a:prstGeom>
          <a:noFill/>
          <a:ln w="9525"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54" name="TextBox 53"/>
          <p:cNvSpPr txBox="1"/>
          <p:nvPr/>
        </p:nvSpPr>
        <p:spPr>
          <a:xfrm>
            <a:off x="2386470" y="6103902"/>
            <a:ext cx="4431279" cy="707886"/>
          </a:xfrm>
          <a:prstGeom prst="rect">
            <a:avLst/>
          </a:prstGeom>
          <a:noFill/>
        </p:spPr>
        <p:txBody>
          <a:bodyPr wrap="square" rtlCol="0">
            <a:spAutoFit/>
          </a:bodyPr>
          <a:lstStyle/>
          <a:p>
            <a:r>
              <a:rPr lang="en-US" sz="4000" b="1" smtClean="0">
                <a:solidFill>
                  <a:schemeClr val="accent6">
                    <a:lumMod val="75000"/>
                  </a:schemeClr>
                </a:solidFill>
              </a:rPr>
              <a:t>Good Example</a:t>
            </a:r>
            <a:endParaRPr lang="en-US" sz="4000" b="1">
              <a:solidFill>
                <a:schemeClr val="accent6">
                  <a:lumMod val="75000"/>
                </a:schemeClr>
              </a:solidFill>
            </a:endParaRPr>
          </a:p>
        </p:txBody>
      </p:sp>
    </p:spTree>
    <p:extLst>
      <p:ext uri="{BB962C8B-B14F-4D97-AF65-F5344CB8AC3E}">
        <p14:creationId xmlns:p14="http://schemas.microsoft.com/office/powerpoint/2010/main" val="450926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79"/>
          <p:cNvSpPr>
            <a:spLocks noGrp="1"/>
          </p:cNvSpPr>
          <p:nvPr>
            <p:ph type="title"/>
          </p:nvPr>
        </p:nvSpPr>
        <p:spPr/>
        <p:txBody>
          <a:bodyPr/>
          <a:lstStyle/>
          <a:p>
            <a:r>
              <a:rPr lang="en-US" altLang="en-US"/>
              <a:t>High Level Functional Architecture</a:t>
            </a:r>
          </a:p>
        </p:txBody>
      </p:sp>
      <p:cxnSp>
        <p:nvCxnSpPr>
          <p:cNvPr id="27652" name="Straight Arrow Connector 90"/>
          <p:cNvCxnSpPr>
            <a:cxnSpLocks noChangeShapeType="1"/>
            <a:stCxn id="166" idx="3"/>
          </p:cNvCxnSpPr>
          <p:nvPr/>
        </p:nvCxnSpPr>
        <p:spPr bwMode="auto">
          <a:xfrm>
            <a:off x="2489739" y="3037242"/>
            <a:ext cx="2048924" cy="247296"/>
          </a:xfrm>
          <a:prstGeom prst="straightConnector1">
            <a:avLst/>
          </a:prstGeom>
          <a:noFill/>
          <a:ln w="9525" algn="ctr">
            <a:solidFill>
              <a:schemeClr val="accent6"/>
            </a:solidFill>
            <a:round/>
            <a:headEnd type="triangle"/>
            <a:tailEnd type="none" w="med" len="med"/>
          </a:ln>
          <a:extLst>
            <a:ext uri="{909E8E84-426E-40dd-AFC4-6F175D3DCCD1}">
              <a14:hiddenFill xmlns:a14="http://schemas.microsoft.com/office/drawing/2010/main" xmlns="">
                <a:noFill/>
              </a14:hiddenFill>
            </a:ext>
          </a:extLst>
        </p:spPr>
      </p:cxnSp>
      <p:sp>
        <p:nvSpPr>
          <p:cNvPr id="27654" name="Rectangle 67"/>
          <p:cNvSpPr>
            <a:spLocks noChangeArrowheads="1"/>
          </p:cNvSpPr>
          <p:nvPr/>
        </p:nvSpPr>
        <p:spPr bwMode="auto">
          <a:xfrm>
            <a:off x="738188" y="1316038"/>
            <a:ext cx="7424737" cy="263525"/>
          </a:xfrm>
          <a:prstGeom prst="rect">
            <a:avLst/>
          </a:prstGeom>
          <a:solidFill>
            <a:schemeClr val="accent1"/>
          </a:solidFill>
          <a:ln w="9525" algn="ctr">
            <a:solidFill>
              <a:schemeClr val="accent1"/>
            </a:solidFill>
            <a:round/>
            <a:headEnd/>
            <a:tailEnd/>
          </a:ln>
        </p:spPr>
        <p:txBody>
          <a:bodyPr lIns="0" tIns="0" rIns="0" bIns="0" anchor="ctr" anchorCtr="1"/>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0" hangingPunct="0"/>
            <a:endParaRPr lang="en-US" altLang="en-US" sz="1500">
              <a:solidFill>
                <a:srgbClr val="000000"/>
              </a:solidFill>
              <a:latin typeface="Calibri Light" panose="020F0302020204030204" pitchFamily="34" charset="0"/>
            </a:endParaRPr>
          </a:p>
        </p:txBody>
      </p:sp>
      <p:sp>
        <p:nvSpPr>
          <p:cNvPr id="27655" name="TextBox 6"/>
          <p:cNvSpPr txBox="1">
            <a:spLocks noChangeArrowheads="1"/>
          </p:cNvSpPr>
          <p:nvPr/>
        </p:nvSpPr>
        <p:spPr bwMode="auto">
          <a:xfrm>
            <a:off x="1719263" y="1317625"/>
            <a:ext cx="10731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Ingest / Transform</a:t>
            </a:r>
          </a:p>
        </p:txBody>
      </p:sp>
      <p:sp>
        <p:nvSpPr>
          <p:cNvPr id="27656" name="TextBox 7"/>
          <p:cNvSpPr txBox="1">
            <a:spLocks noChangeArrowheads="1"/>
          </p:cNvSpPr>
          <p:nvPr/>
        </p:nvSpPr>
        <p:spPr bwMode="auto">
          <a:xfrm>
            <a:off x="4546600" y="1311275"/>
            <a:ext cx="469900" cy="223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Persist</a:t>
            </a:r>
          </a:p>
        </p:txBody>
      </p:sp>
      <p:sp>
        <p:nvSpPr>
          <p:cNvPr id="27657" name="TextBox 8"/>
          <p:cNvSpPr txBox="1">
            <a:spLocks noChangeArrowheads="1"/>
          </p:cNvSpPr>
          <p:nvPr/>
        </p:nvSpPr>
        <p:spPr bwMode="auto">
          <a:xfrm>
            <a:off x="5967413" y="1331913"/>
            <a:ext cx="528637"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Analyze</a:t>
            </a:r>
          </a:p>
        </p:txBody>
      </p:sp>
      <p:sp>
        <p:nvSpPr>
          <p:cNvPr id="27658" name="TextBox 9"/>
          <p:cNvSpPr txBox="1">
            <a:spLocks noChangeArrowheads="1"/>
          </p:cNvSpPr>
          <p:nvPr/>
        </p:nvSpPr>
        <p:spPr bwMode="auto">
          <a:xfrm>
            <a:off x="6986588" y="1331913"/>
            <a:ext cx="107632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Visualize / Interact</a:t>
            </a:r>
          </a:p>
        </p:txBody>
      </p:sp>
      <p:grpSp>
        <p:nvGrpSpPr>
          <p:cNvPr id="27659" name="Group 107"/>
          <p:cNvGrpSpPr>
            <a:grpSpLocks/>
          </p:cNvGrpSpPr>
          <p:nvPr/>
        </p:nvGrpSpPr>
        <p:grpSpPr bwMode="auto">
          <a:xfrm>
            <a:off x="738188" y="1733550"/>
            <a:ext cx="739775" cy="647700"/>
            <a:chOff x="342834" y="2120938"/>
            <a:chExt cx="911096" cy="598499"/>
          </a:xfrm>
        </p:grpSpPr>
        <p:grpSp>
          <p:nvGrpSpPr>
            <p:cNvPr id="27704" name="Group 29"/>
            <p:cNvGrpSpPr>
              <a:grpSpLocks/>
            </p:cNvGrpSpPr>
            <p:nvPr/>
          </p:nvGrpSpPr>
          <p:grpSpPr bwMode="auto">
            <a:xfrm>
              <a:off x="476223" y="2120938"/>
              <a:ext cx="362057" cy="447015"/>
              <a:chOff x="4319889" y="3161087"/>
              <a:chExt cx="362057" cy="447015"/>
            </a:xfrm>
          </p:grpSpPr>
          <p:sp>
            <p:nvSpPr>
              <p:cNvPr id="64" name="Flowchart: Magnetic Disk 63"/>
              <p:cNvSpPr/>
              <p:nvPr/>
            </p:nvSpPr>
            <p:spPr bwMode="auto">
              <a:xfrm>
                <a:off x="4319449" y="3161087"/>
                <a:ext cx="236572" cy="228838"/>
              </a:xfrm>
              <a:prstGeom prst="flowChartMagneticDisk">
                <a:avLst/>
              </a:prstGeom>
              <a:solidFill>
                <a:srgbClr val="C00000"/>
              </a:solidFill>
              <a:ln w="9525" cap="flat" cmpd="sng" algn="ctr">
                <a:solidFill>
                  <a:schemeClr val="accent1">
                    <a:lumMod val="50000"/>
                  </a:schemeClr>
                </a:solidFill>
                <a:prstDash val="solid"/>
                <a:round/>
                <a:headEnd type="none" w="med" len="med"/>
                <a:tailEnd type="none" w="med" len="med"/>
              </a:ln>
              <a:effectLst/>
            </p:spPr>
            <p:txBody>
              <a:bodyPr lIns="0" tIns="0" rIns="0" bIns="0" anchor="ctr" anchorCtr="1">
                <a:normAutofit fontScale="62500" lnSpcReduction="20000"/>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65" name="Flowchart: Magnetic Disk 64"/>
              <p:cNvSpPr/>
              <p:nvPr/>
            </p:nvSpPr>
            <p:spPr bwMode="auto">
              <a:xfrm>
                <a:off x="4382014" y="3271106"/>
                <a:ext cx="236572" cy="230304"/>
              </a:xfrm>
              <a:prstGeom prst="flowChartMagneticDisk">
                <a:avLst/>
              </a:prstGeom>
              <a:solidFill>
                <a:schemeClr val="accent2">
                  <a:lumMod val="60000"/>
                  <a:lumOff val="40000"/>
                </a:schemeClr>
              </a:solidFill>
              <a:ln w="9525" cap="flat" cmpd="sng" algn="ctr">
                <a:solidFill>
                  <a:schemeClr val="accent1">
                    <a:lumMod val="50000"/>
                  </a:schemeClr>
                </a:solidFill>
                <a:prstDash val="solid"/>
                <a:round/>
                <a:headEnd type="none" w="med" len="med"/>
                <a:tailEnd type="none" w="med" len="med"/>
              </a:ln>
              <a:effectLst/>
            </p:spPr>
            <p:txBody>
              <a:bodyPr lIns="0" tIns="0" rIns="0" bIns="0" anchor="ctr" anchorCtr="1">
                <a:normAutofit fontScale="62500" lnSpcReduction="20000"/>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66" name="Flowchart: Magnetic Disk 65"/>
              <p:cNvSpPr/>
              <p:nvPr/>
            </p:nvSpPr>
            <p:spPr bwMode="auto">
              <a:xfrm>
                <a:off x="4444579" y="3384057"/>
                <a:ext cx="236572" cy="222970"/>
              </a:xfrm>
              <a:prstGeom prst="flowChartMagneticDisk">
                <a:avLst/>
              </a:prstGeom>
              <a:solidFill>
                <a:schemeClr val="accent2">
                  <a:lumMod val="50000"/>
                </a:schemeClr>
              </a:solidFill>
              <a:ln w="9525" cap="flat" cmpd="sng" algn="ctr">
                <a:solidFill>
                  <a:schemeClr val="accent1">
                    <a:lumMod val="50000"/>
                  </a:schemeClr>
                </a:solidFill>
                <a:prstDash val="solid"/>
                <a:round/>
                <a:headEnd type="none" w="med" len="med"/>
                <a:tailEnd type="none" w="med" len="med"/>
              </a:ln>
              <a:effectLst/>
            </p:spPr>
            <p:txBody>
              <a:bodyPr lIns="0" tIns="0" rIns="0" bIns="0" anchor="ctr" anchorCtr="1">
                <a:normAutofit fontScale="62500" lnSpcReduction="20000"/>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grpSp>
        <p:sp>
          <p:nvSpPr>
            <p:cNvPr id="27705" name="TextBox 31"/>
            <p:cNvSpPr txBox="1">
              <a:spLocks noChangeArrowheads="1"/>
            </p:cNvSpPr>
            <p:nvPr/>
          </p:nvSpPr>
          <p:spPr bwMode="auto">
            <a:xfrm>
              <a:off x="342834" y="2534577"/>
              <a:ext cx="911096" cy="184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700" b="1">
                  <a:solidFill>
                    <a:srgbClr val="262626"/>
                  </a:solidFill>
                  <a:latin typeface="Calibri Light" panose="020F0302020204030204" pitchFamily="34" charset="0"/>
                </a:rPr>
                <a:t>Enterprise Data</a:t>
              </a:r>
            </a:p>
          </p:txBody>
        </p:sp>
      </p:grpSp>
      <p:pic>
        <p:nvPicPr>
          <p:cNvPr id="27661" name="Picture 4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1852613"/>
            <a:ext cx="412750"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7665" name="Straight Arrow Connector 75"/>
          <p:cNvCxnSpPr>
            <a:cxnSpLocks noChangeShapeType="1"/>
          </p:cNvCxnSpPr>
          <p:nvPr/>
        </p:nvCxnSpPr>
        <p:spPr bwMode="auto">
          <a:xfrm>
            <a:off x="4987925" y="2125663"/>
            <a:ext cx="990600" cy="527050"/>
          </a:xfrm>
          <a:prstGeom prst="straightConnector1">
            <a:avLst/>
          </a:prstGeom>
          <a:noFill/>
          <a:ln w="9525" algn="ctr">
            <a:solidFill>
              <a:schemeClr val="accent6"/>
            </a:solidFill>
            <a:round/>
            <a:headEnd/>
            <a:tailEnd type="triangle" w="med" len="med"/>
          </a:ln>
          <a:extLst>
            <a:ext uri="{909E8E84-426E-40dd-AFC4-6F175D3DCCD1}">
              <a14:hiddenFill xmlns:a14="http://schemas.microsoft.com/office/drawing/2010/main" xmlns="">
                <a:noFill/>
              </a14:hiddenFill>
            </a:ext>
          </a:extLst>
        </p:spPr>
      </p:cxnSp>
      <p:cxnSp>
        <p:nvCxnSpPr>
          <p:cNvPr id="27667" name="Straight Arrow Connector 86"/>
          <p:cNvCxnSpPr>
            <a:cxnSpLocks noChangeShapeType="1"/>
          </p:cNvCxnSpPr>
          <p:nvPr/>
        </p:nvCxnSpPr>
        <p:spPr bwMode="auto">
          <a:xfrm flipV="1">
            <a:off x="2560638" y="2041525"/>
            <a:ext cx="1889125" cy="892528"/>
          </a:xfrm>
          <a:prstGeom prst="straightConnector1">
            <a:avLst/>
          </a:prstGeom>
          <a:noFill/>
          <a:ln w="9525" algn="ctr">
            <a:solidFill>
              <a:schemeClr val="accent6"/>
            </a:solidFill>
            <a:round/>
            <a:headEnd/>
            <a:tailEnd type="triangle" w="med" len="med"/>
          </a:ln>
          <a:extLst>
            <a:ext uri="{909E8E84-426E-40dd-AFC4-6F175D3DCCD1}">
              <a14:hiddenFill xmlns:a14="http://schemas.microsoft.com/office/drawing/2010/main" xmlns="">
                <a:noFill/>
              </a14:hiddenFill>
            </a:ext>
          </a:extLst>
        </p:spPr>
      </p:cxnSp>
      <p:cxnSp>
        <p:nvCxnSpPr>
          <p:cNvPr id="27668" name="Straight Arrow Connector 109"/>
          <p:cNvCxnSpPr>
            <a:cxnSpLocks noChangeShapeType="1"/>
          </p:cNvCxnSpPr>
          <p:nvPr/>
        </p:nvCxnSpPr>
        <p:spPr bwMode="auto">
          <a:xfrm>
            <a:off x="1218010" y="2041525"/>
            <a:ext cx="756586" cy="822135"/>
          </a:xfrm>
          <a:prstGeom prst="straightConnector1">
            <a:avLst/>
          </a:prstGeom>
          <a:noFill/>
          <a:ln w="9525" algn="ctr">
            <a:solidFill>
              <a:schemeClr val="accent6"/>
            </a:solidFill>
            <a:round/>
            <a:headEnd/>
            <a:tailEnd type="triangle" w="med" len="med"/>
          </a:ln>
          <a:extLst>
            <a:ext uri="{909E8E84-426E-40dd-AFC4-6F175D3DCCD1}">
              <a14:hiddenFill xmlns:a14="http://schemas.microsoft.com/office/drawing/2010/main" xmlns="">
                <a:noFill/>
              </a14:hiddenFill>
            </a:ext>
          </a:extLst>
        </p:spPr>
      </p:cxnSp>
      <p:pic>
        <p:nvPicPr>
          <p:cNvPr id="27670" name="Picture 2" descr="Image result for 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583" y="2485231"/>
            <a:ext cx="3286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5" name="Straight Arrow Connector 94"/>
          <p:cNvCxnSpPr>
            <a:endCxn id="176" idx="1"/>
          </p:cNvCxnSpPr>
          <p:nvPr/>
        </p:nvCxnSpPr>
        <p:spPr bwMode="auto">
          <a:xfrm flipV="1">
            <a:off x="5226050" y="1984994"/>
            <a:ext cx="1955186" cy="107331"/>
          </a:xfrm>
          <a:prstGeom prst="straightConnector1">
            <a:avLst/>
          </a:prstGeom>
          <a:noFill/>
          <a:ln w="9525" cap="flat" cmpd="sng" algn="ctr">
            <a:solidFill>
              <a:schemeClr val="accent6"/>
            </a:solidFill>
            <a:prstDash val="solid"/>
            <a:round/>
            <a:headEnd type="none" w="med" len="med"/>
            <a:tailEnd type="triangle"/>
          </a:ln>
          <a:effectLst/>
        </p:spPr>
      </p:cxnSp>
      <p:sp>
        <p:nvSpPr>
          <p:cNvPr id="96" name="Rounded Rectangle 14"/>
          <p:cNvSpPr/>
          <p:nvPr/>
        </p:nvSpPr>
        <p:spPr bwMode="auto">
          <a:xfrm>
            <a:off x="7151688" y="1641475"/>
            <a:ext cx="822325" cy="2290763"/>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pic>
        <p:nvPicPr>
          <p:cNvPr id="27674"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2816225"/>
            <a:ext cx="584200" cy="19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75" name="TextBox 6"/>
          <p:cNvSpPr txBox="1">
            <a:spLocks noChangeArrowheads="1"/>
          </p:cNvSpPr>
          <p:nvPr/>
        </p:nvSpPr>
        <p:spPr bwMode="auto">
          <a:xfrm>
            <a:off x="804863" y="1311275"/>
            <a:ext cx="679450" cy="223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9" rIns="68573" bIns="34289">
            <a:spAutoFit/>
          </a:bodyPr>
          <a:lstStyle>
            <a:lvl1pPr defTabSz="684213">
              <a:defRPr>
                <a:solidFill>
                  <a:schemeClr val="tx1"/>
                </a:solidFill>
                <a:latin typeface="Arial" panose="020B0604020202020204" pitchFamily="34" charset="0"/>
                <a:ea typeface="ＭＳ Ｐゴシック" panose="020B0600070205080204" pitchFamily="34" charset="-128"/>
              </a:defRPr>
            </a:lvl1pPr>
            <a:lvl2pPr marL="742950" indent="-285750" defTabSz="684213">
              <a:defRPr>
                <a:solidFill>
                  <a:schemeClr val="tx1"/>
                </a:solidFill>
                <a:latin typeface="Arial" panose="020B0604020202020204" pitchFamily="34" charset="0"/>
                <a:ea typeface="ＭＳ Ｐゴシック" panose="020B0600070205080204" pitchFamily="34" charset="-128"/>
              </a:defRPr>
            </a:lvl2pPr>
            <a:lvl3pPr marL="1143000" indent="-228600" defTabSz="684213">
              <a:defRPr>
                <a:solidFill>
                  <a:schemeClr val="tx1"/>
                </a:solidFill>
                <a:latin typeface="Arial" panose="020B0604020202020204" pitchFamily="34" charset="0"/>
                <a:ea typeface="ＭＳ Ｐゴシック" panose="020B0600070205080204" pitchFamily="34" charset="-128"/>
              </a:defRPr>
            </a:lvl3pPr>
            <a:lvl4pPr marL="1600200" indent="-228600" defTabSz="684213">
              <a:defRPr>
                <a:solidFill>
                  <a:schemeClr val="tx1"/>
                </a:solidFill>
                <a:latin typeface="Arial" panose="020B0604020202020204" pitchFamily="34" charset="0"/>
                <a:ea typeface="ＭＳ Ｐゴシック" panose="020B0600070205080204" pitchFamily="34" charset="-128"/>
              </a:defRPr>
            </a:lvl4pPr>
            <a:lvl5pPr marL="2057400" indent="-228600" defTabSz="684213">
              <a:defRPr>
                <a:solidFill>
                  <a:schemeClr val="tx1"/>
                </a:solidFill>
                <a:latin typeface="Arial" panose="020B0604020202020204" pitchFamily="34" charset="0"/>
                <a:ea typeface="ＭＳ Ｐゴシック" panose="020B0600070205080204" pitchFamily="34" charset="-128"/>
              </a:defRPr>
            </a:lvl5pPr>
            <a:lvl6pPr marL="25146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4213"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hangingPunct="0"/>
            <a:r>
              <a:rPr lang="en-US" altLang="en-US" sz="1000" b="1" i="1">
                <a:solidFill>
                  <a:srgbClr val="FFFFFF"/>
                </a:solidFill>
                <a:latin typeface="Calibri Light" panose="020F0302020204030204" pitchFamily="34" charset="0"/>
              </a:rPr>
              <a:t>Input Data</a:t>
            </a:r>
          </a:p>
        </p:txBody>
      </p:sp>
      <p:sp>
        <p:nvSpPr>
          <p:cNvPr id="57" name="Rounded Rectangle 14"/>
          <p:cNvSpPr/>
          <p:nvPr/>
        </p:nvSpPr>
        <p:spPr bwMode="auto">
          <a:xfrm>
            <a:off x="5807075" y="1636713"/>
            <a:ext cx="822325" cy="31353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58" name="Rounded Rectangle 14"/>
          <p:cNvSpPr/>
          <p:nvPr/>
        </p:nvSpPr>
        <p:spPr bwMode="auto">
          <a:xfrm>
            <a:off x="4341813" y="1649413"/>
            <a:ext cx="822325" cy="3122612"/>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59" name="Rounded Rectangle 14"/>
          <p:cNvSpPr/>
          <p:nvPr/>
        </p:nvSpPr>
        <p:spPr bwMode="auto">
          <a:xfrm>
            <a:off x="1825625" y="1663700"/>
            <a:ext cx="822325" cy="3108325"/>
          </a:xfrm>
          <a:prstGeom prst="roundRect">
            <a:avLst/>
          </a:prstGeom>
          <a:noFill/>
          <a:ln w="19050" cap="flat" cmpd="sng" algn="ctr">
            <a:solidFill>
              <a:schemeClr val="accent1">
                <a:lumMod val="50000"/>
              </a:schemeClr>
            </a:solidFill>
            <a:prstDash val="dashDot"/>
            <a:round/>
            <a:headEnd type="none" w="med" len="med"/>
            <a:tailEnd type="none" w="med" len="med"/>
          </a:ln>
          <a:effectLst/>
        </p:spPr>
        <p:txBody>
          <a:bodyPr lIns="0" tIns="0" rIns="0" bIns="0" anchor="ctr" anchorCtr="1">
            <a:normAutofit/>
          </a:bodyPr>
          <a:lstStyle/>
          <a:p>
            <a:pPr algn="ctr" defTabSz="685715" eaLnBrk="0" fontAlgn="auto" hangingPunct="0">
              <a:spcBef>
                <a:spcPts val="0"/>
              </a:spcBef>
              <a:spcAft>
                <a:spcPts val="0"/>
              </a:spcAft>
              <a:defRPr/>
            </a:pPr>
            <a:endParaRPr lang="en-US" sz="1500">
              <a:solidFill>
                <a:srgbClr val="000000"/>
              </a:solidFill>
              <a:latin typeface="Calibri Light"/>
              <a:ea typeface="MS PGothic" charset="-128"/>
            </a:endParaRPr>
          </a:p>
        </p:txBody>
      </p:sp>
      <p:sp>
        <p:nvSpPr>
          <p:cNvPr id="27683" name="TextBox 9"/>
          <p:cNvSpPr txBox="1">
            <a:spLocks noChangeArrowheads="1"/>
          </p:cNvSpPr>
          <p:nvPr/>
        </p:nvSpPr>
        <p:spPr bwMode="auto">
          <a:xfrm>
            <a:off x="617538" y="4213225"/>
            <a:ext cx="77152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800" b="1" smtClean="0">
                <a:latin typeface="Calibri" panose="020F0502020204030204" pitchFamily="34" charset="0"/>
              </a:rPr>
              <a:t>METRIC</a:t>
            </a:r>
            <a:endParaRPr lang="en-US" altLang="en-US" sz="800" b="1">
              <a:latin typeface="Calibri" panose="020F0502020204030204" pitchFamily="34" charset="0"/>
            </a:endParaRPr>
          </a:p>
        </p:txBody>
      </p:sp>
      <p:sp>
        <p:nvSpPr>
          <p:cNvPr id="53" name="Hexagon 52"/>
          <p:cNvSpPr/>
          <p:nvPr/>
        </p:nvSpPr>
        <p:spPr>
          <a:xfrm>
            <a:off x="6024563" y="3962400"/>
            <a:ext cx="385762" cy="363538"/>
          </a:xfrm>
          <a:prstGeom prst="hexag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p>
        </p:txBody>
      </p:sp>
      <p:sp>
        <p:nvSpPr>
          <p:cNvPr id="27691" name="TextBox 53"/>
          <p:cNvSpPr txBox="1">
            <a:spLocks noChangeArrowheads="1"/>
          </p:cNvSpPr>
          <p:nvPr/>
        </p:nvSpPr>
        <p:spPr bwMode="auto">
          <a:xfrm>
            <a:off x="5861050" y="4321175"/>
            <a:ext cx="768350"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600" smtClean="0">
                <a:latin typeface="Calibri" panose="020F0502020204030204" pitchFamily="34" charset="0"/>
              </a:rPr>
              <a:t>Watson NLP API</a:t>
            </a:r>
            <a:endParaRPr lang="en-US" altLang="en-US" sz="600">
              <a:latin typeface="Calibri" panose="020F0502020204030204" pitchFamily="34" charset="0"/>
            </a:endParaRPr>
          </a:p>
        </p:txBody>
      </p:sp>
      <p:cxnSp>
        <p:nvCxnSpPr>
          <p:cNvPr id="27697" name="Straight Arrow Connector 110"/>
          <p:cNvCxnSpPr>
            <a:cxnSpLocks noChangeShapeType="1"/>
          </p:cNvCxnSpPr>
          <p:nvPr/>
        </p:nvCxnSpPr>
        <p:spPr bwMode="auto">
          <a:xfrm flipV="1">
            <a:off x="1316435" y="3338525"/>
            <a:ext cx="658161" cy="636125"/>
          </a:xfrm>
          <a:prstGeom prst="straightConnector1">
            <a:avLst/>
          </a:prstGeom>
          <a:noFill/>
          <a:ln w="9525" algn="ctr">
            <a:solidFill>
              <a:schemeClr val="accent6"/>
            </a:solidFill>
            <a:round/>
            <a:headEnd/>
            <a:tailEnd type="triangle" w="med" len="med"/>
          </a:ln>
          <a:extLst>
            <a:ext uri="{909E8E84-426E-40dd-AFC4-6F175D3DCCD1}">
              <a14:hiddenFill xmlns:a14="http://schemas.microsoft.com/office/drawing/2010/main" xmlns="">
                <a:noFill/>
              </a14:hiddenFill>
            </a:ext>
          </a:extLst>
        </p:spPr>
      </p:cxnSp>
      <p:cxnSp>
        <p:nvCxnSpPr>
          <p:cNvPr id="27698" name="Straight Arrow Connector 110"/>
          <p:cNvCxnSpPr>
            <a:cxnSpLocks noChangeShapeType="1"/>
          </p:cNvCxnSpPr>
          <p:nvPr/>
        </p:nvCxnSpPr>
        <p:spPr bwMode="auto">
          <a:xfrm>
            <a:off x="4968875" y="3317082"/>
            <a:ext cx="957263" cy="789782"/>
          </a:xfrm>
          <a:prstGeom prst="straightConnector1">
            <a:avLst/>
          </a:prstGeom>
          <a:noFill/>
          <a:ln w="9525" algn="ctr">
            <a:solidFill>
              <a:schemeClr val="accent6"/>
            </a:solidFill>
            <a:round/>
            <a:headEnd/>
            <a:tailEnd type="triangle" w="med" len="med"/>
          </a:ln>
          <a:extLst>
            <a:ext uri="{909E8E84-426E-40dd-AFC4-6F175D3DCCD1}">
              <a14:hiddenFill xmlns:a14="http://schemas.microsoft.com/office/drawing/2010/main" xmlns="">
                <a:noFill/>
              </a14:hiddenFill>
            </a:ext>
          </a:extLst>
        </p:spPr>
      </p:cxnSp>
      <p:sp>
        <p:nvSpPr>
          <p:cNvPr id="163" name="TextBox 162"/>
          <p:cNvSpPr txBox="1"/>
          <p:nvPr>
            <p:extLst/>
          </p:nvPr>
        </p:nvSpPr>
        <p:spPr>
          <a:xfrm>
            <a:off x="1923227" y="2591490"/>
            <a:ext cx="700107" cy="198102"/>
          </a:xfrm>
          <a:prstGeom prst="rect">
            <a:avLst/>
          </a:prstGeom>
          <a:noFill/>
        </p:spPr>
        <p:txBody>
          <a:bodyPr wrap="square" lIns="74267" tIns="37133" rIns="74267" bIns="37133" rtlCol="0" anchor="t">
            <a:spAutoFit/>
          </a:bodyPr>
          <a:lstStyle/>
          <a:p>
            <a:pPr algn="ctr"/>
            <a:r>
              <a:rPr lang="en-GB" sz="800" smtClean="0"/>
              <a:t>Data Stage</a:t>
            </a:r>
            <a:endParaRPr lang="en-GB" sz="800"/>
          </a:p>
        </p:txBody>
      </p:sp>
      <p:sp>
        <p:nvSpPr>
          <p:cNvPr id="164" name="Flowchart: Magnetic Disk 13">
            <a:extLst>
              <a:ext uri="{FF2B5EF4-FFF2-40B4-BE49-F238E27FC236}">
                <a16:creationId xmlns:a16="http://schemas.microsoft.com/office/drawing/2014/main" xmlns="" id="{149D17C8-6EDB-F04A-BC8C-07A7C0AAB077}"/>
              </a:ext>
            </a:extLst>
          </p:cNvPr>
          <p:cNvSpPr/>
          <p:nvPr/>
        </p:nvSpPr>
        <p:spPr>
          <a:xfrm>
            <a:off x="881063" y="3899931"/>
            <a:ext cx="336947" cy="371000"/>
          </a:xfrm>
          <a:prstGeom prst="flowChartMagneticDisk">
            <a:avLst/>
          </a:prstGeom>
          <a:solidFill>
            <a:srgbClr val="005977"/>
          </a:solidFill>
        </p:spPr>
        <p:style>
          <a:lnRef idx="1">
            <a:schemeClr val="accent1"/>
          </a:lnRef>
          <a:fillRef idx="3">
            <a:schemeClr val="accent1"/>
          </a:fillRef>
          <a:effectRef idx="2">
            <a:schemeClr val="accent1"/>
          </a:effectRef>
          <a:fontRef idx="minor">
            <a:schemeClr val="lt1"/>
          </a:fontRef>
        </p:style>
        <p:txBody>
          <a:bodyPr lIns="74267" tIns="37133" rIns="74267" bIns="37133" rtlCol="0" anchor="ctr"/>
          <a:lstStyle/>
          <a:p>
            <a:pPr algn="ctr"/>
            <a:endParaRPr lang="en-GB"/>
          </a:p>
        </p:txBody>
      </p:sp>
      <p:pic>
        <p:nvPicPr>
          <p:cNvPr id="166" name="Picture 1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4596" y="2779670"/>
            <a:ext cx="515143" cy="515143"/>
          </a:xfrm>
          <a:prstGeom prst="rect">
            <a:avLst/>
          </a:prstGeom>
        </p:spPr>
      </p:pic>
      <p:sp>
        <p:nvSpPr>
          <p:cNvPr id="176" name="TextBox 175"/>
          <p:cNvSpPr txBox="1"/>
          <p:nvPr>
            <p:extLst/>
          </p:nvPr>
        </p:nvSpPr>
        <p:spPr>
          <a:xfrm>
            <a:off x="7181236" y="1824387"/>
            <a:ext cx="700107" cy="321213"/>
          </a:xfrm>
          <a:prstGeom prst="rect">
            <a:avLst/>
          </a:prstGeom>
          <a:noFill/>
        </p:spPr>
        <p:txBody>
          <a:bodyPr wrap="square" lIns="74267" tIns="37133" rIns="74267" bIns="37133" rtlCol="0" anchor="t">
            <a:spAutoFit/>
          </a:bodyPr>
          <a:lstStyle/>
          <a:p>
            <a:pPr algn="ctr"/>
            <a:r>
              <a:rPr lang="en-GB" sz="800" smtClean="0"/>
              <a:t>Cognos</a:t>
            </a:r>
          </a:p>
          <a:p>
            <a:pPr algn="ctr"/>
            <a:r>
              <a:rPr lang="en-GB" sz="800" smtClean="0"/>
              <a:t>Analytics</a:t>
            </a:r>
            <a:endParaRPr lang="en-GB" sz="800"/>
          </a:p>
        </p:txBody>
      </p:sp>
      <p:cxnSp>
        <p:nvCxnSpPr>
          <p:cNvPr id="178" name="Straight Arrow Connector 110"/>
          <p:cNvCxnSpPr>
            <a:cxnSpLocks noChangeShapeType="1"/>
          </p:cNvCxnSpPr>
          <p:nvPr/>
        </p:nvCxnSpPr>
        <p:spPr bwMode="auto">
          <a:xfrm>
            <a:off x="4999991" y="3235847"/>
            <a:ext cx="957263" cy="789782"/>
          </a:xfrm>
          <a:prstGeom prst="straightConnector1">
            <a:avLst/>
          </a:prstGeom>
          <a:noFill/>
          <a:ln w="9525" algn="ctr">
            <a:solidFill>
              <a:schemeClr val="accent6"/>
            </a:solidFill>
            <a:round/>
            <a:headEnd type="triangle"/>
            <a:tailEnd type="none" w="med" len="med"/>
          </a:ln>
          <a:extLst>
            <a:ext uri="{909E8E84-426E-40dd-AFC4-6F175D3DCCD1}">
              <a14:hiddenFill xmlns:a14="http://schemas.microsoft.com/office/drawing/2010/main" xmlns="">
                <a:noFill/>
              </a14:hiddenFill>
            </a:ext>
          </a:extLst>
        </p:spPr>
      </p:cxnSp>
      <p:cxnSp>
        <p:nvCxnSpPr>
          <p:cNvPr id="179" name="Straight Arrow Connector 110"/>
          <p:cNvCxnSpPr>
            <a:cxnSpLocks noChangeShapeType="1"/>
          </p:cNvCxnSpPr>
          <p:nvPr/>
        </p:nvCxnSpPr>
        <p:spPr bwMode="auto">
          <a:xfrm>
            <a:off x="4916487" y="2145505"/>
            <a:ext cx="1009651" cy="539479"/>
          </a:xfrm>
          <a:prstGeom prst="straightConnector1">
            <a:avLst/>
          </a:prstGeom>
          <a:noFill/>
          <a:ln w="9525" algn="ctr">
            <a:solidFill>
              <a:schemeClr val="accent6"/>
            </a:solidFill>
            <a:round/>
            <a:headEnd type="triangle"/>
            <a:tailEnd type="none" w="med" len="med"/>
          </a:ln>
          <a:extLst>
            <a:ext uri="{909E8E84-426E-40dd-AFC4-6F175D3DCCD1}">
              <a14:hiddenFill xmlns:a14="http://schemas.microsoft.com/office/drawing/2010/main" xmlns="">
                <a:noFill/>
              </a14:hiddenFill>
            </a:ext>
          </a:extLst>
        </p:spPr>
      </p:cxnSp>
      <p:sp>
        <p:nvSpPr>
          <p:cNvPr id="183" name="TextBox 9"/>
          <p:cNvSpPr txBox="1">
            <a:spLocks noChangeArrowheads="1"/>
          </p:cNvSpPr>
          <p:nvPr/>
        </p:nvSpPr>
        <p:spPr bwMode="auto">
          <a:xfrm>
            <a:off x="648494" y="4413508"/>
            <a:ext cx="7715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800" smtClean="0">
                <a:latin typeface="Calibri" panose="020F0502020204030204" pitchFamily="34" charset="0"/>
              </a:rPr>
              <a:t>Metric application - JSON</a:t>
            </a:r>
            <a:endParaRPr lang="en-US" altLang="en-US" sz="800">
              <a:latin typeface="Calibri" panose="020F0502020204030204" pitchFamily="34" charset="0"/>
            </a:endParaRPr>
          </a:p>
        </p:txBody>
      </p:sp>
      <p:sp>
        <p:nvSpPr>
          <p:cNvPr id="45" name="TextBox 9"/>
          <p:cNvSpPr txBox="1">
            <a:spLocks noChangeArrowheads="1"/>
          </p:cNvSpPr>
          <p:nvPr/>
        </p:nvSpPr>
        <p:spPr bwMode="auto">
          <a:xfrm>
            <a:off x="4367212" y="3107010"/>
            <a:ext cx="7715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800" smtClean="0">
                <a:latin typeface="Calibri" panose="020F0502020204030204" pitchFamily="34" charset="0"/>
              </a:rPr>
              <a:t>Cloud </a:t>
            </a:r>
          </a:p>
          <a:p>
            <a:pPr algn="ctr"/>
            <a:r>
              <a:rPr lang="en-US" altLang="en-US" sz="800" smtClean="0">
                <a:latin typeface="Calibri" panose="020F0502020204030204" pitchFamily="34" charset="0"/>
              </a:rPr>
              <a:t>Object </a:t>
            </a:r>
          </a:p>
          <a:p>
            <a:pPr algn="ctr"/>
            <a:r>
              <a:rPr lang="en-US" altLang="en-US" sz="800" smtClean="0">
                <a:latin typeface="Calibri" panose="020F0502020204030204" pitchFamily="34" charset="0"/>
              </a:rPr>
              <a:t>Store</a:t>
            </a:r>
            <a:endParaRPr lang="en-US" altLang="en-US" sz="800">
              <a:latin typeface="Calibri" panose="020F0502020204030204" pitchFamily="34" charset="0"/>
            </a:endParaRPr>
          </a:p>
        </p:txBody>
      </p:sp>
      <p:sp>
        <p:nvSpPr>
          <p:cNvPr id="40" name="TextBox 39"/>
          <p:cNvSpPr txBox="1"/>
          <p:nvPr/>
        </p:nvSpPr>
        <p:spPr>
          <a:xfrm>
            <a:off x="2359041" y="4841640"/>
            <a:ext cx="4431279" cy="707886"/>
          </a:xfrm>
          <a:prstGeom prst="rect">
            <a:avLst/>
          </a:prstGeom>
          <a:noFill/>
        </p:spPr>
        <p:txBody>
          <a:bodyPr wrap="square" rtlCol="0">
            <a:spAutoFit/>
          </a:bodyPr>
          <a:lstStyle/>
          <a:p>
            <a:r>
              <a:rPr lang="en-US" sz="4000" b="1" smtClean="0">
                <a:solidFill>
                  <a:schemeClr val="accent6">
                    <a:lumMod val="75000"/>
                  </a:schemeClr>
                </a:solidFill>
              </a:rPr>
              <a:t>Best Example</a:t>
            </a:r>
            <a:endParaRPr lang="en-US" sz="4000" b="1">
              <a:solidFill>
                <a:schemeClr val="accent6">
                  <a:lumMod val="75000"/>
                </a:schemeClr>
              </a:solidFill>
            </a:endParaRPr>
          </a:p>
        </p:txBody>
      </p:sp>
    </p:spTree>
    <p:extLst>
      <p:ext uri="{BB962C8B-B14F-4D97-AF65-F5344CB8AC3E}">
        <p14:creationId xmlns:p14="http://schemas.microsoft.com/office/powerpoint/2010/main" val="85618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a:t>Target Architecture Operational Model</a:t>
            </a:r>
          </a:p>
        </p:txBody>
      </p:sp>
      <p:sp>
        <p:nvSpPr>
          <p:cNvPr id="3" name="Rectangle 2"/>
          <p:cNvSpPr/>
          <p:nvPr/>
        </p:nvSpPr>
        <p:spPr>
          <a:xfrm>
            <a:off x="265113" y="1420813"/>
            <a:ext cx="2447925" cy="375761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solidFill>
                  <a:schemeClr val="tx1"/>
                </a:solidFill>
              </a:rPr>
              <a:t>Client Premises</a:t>
            </a:r>
            <a:endParaRPr lang="en-CA">
              <a:solidFill>
                <a:schemeClr val="tx1"/>
              </a:solidFill>
            </a:endParaRPr>
          </a:p>
        </p:txBody>
      </p:sp>
      <p:grpSp>
        <p:nvGrpSpPr>
          <p:cNvPr id="29699" name="Group 3"/>
          <p:cNvGrpSpPr>
            <a:grpSpLocks/>
          </p:cNvGrpSpPr>
          <p:nvPr/>
        </p:nvGrpSpPr>
        <p:grpSpPr bwMode="auto">
          <a:xfrm>
            <a:off x="889000" y="4305300"/>
            <a:ext cx="1196975" cy="574675"/>
            <a:chOff x="6334681" y="5158681"/>
            <a:chExt cx="1196803" cy="574575"/>
          </a:xfrm>
        </p:grpSpPr>
        <p:sp>
          <p:nvSpPr>
            <p:cNvPr id="5" name="Rectangle 4"/>
            <p:cNvSpPr/>
            <p:nvPr/>
          </p:nvSpPr>
          <p:spPr>
            <a:xfrm>
              <a:off x="6406109" y="5158681"/>
              <a:ext cx="1125375" cy="290462"/>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Client App</a:t>
              </a:r>
              <a:endParaRPr lang="en-CA" sz="1400">
                <a:solidFill>
                  <a:schemeClr val="tx1"/>
                </a:solidFill>
              </a:endParaRPr>
            </a:p>
          </p:txBody>
        </p:sp>
        <p:sp>
          <p:nvSpPr>
            <p:cNvPr id="6" name="Rectangle 5"/>
            <p:cNvSpPr/>
            <p:nvPr/>
          </p:nvSpPr>
          <p:spPr>
            <a:xfrm>
              <a:off x="6406109" y="5442795"/>
              <a:ext cx="1125375" cy="290461"/>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O,I,U</a:t>
              </a:r>
              <a:endParaRPr lang="en-CA" sz="1400">
                <a:solidFill>
                  <a:schemeClr val="tx1"/>
                </a:solidFill>
              </a:endParaRPr>
            </a:p>
          </p:txBody>
        </p:sp>
        <p:sp>
          <p:nvSpPr>
            <p:cNvPr id="29769" name="TextBox 6"/>
            <p:cNvSpPr txBox="1">
              <a:spLocks noChangeArrowheads="1"/>
            </p:cNvSpPr>
            <p:nvPr/>
          </p:nvSpPr>
          <p:spPr bwMode="auto">
            <a:xfrm>
              <a:off x="6334681" y="5158681"/>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70" name="TextBox 7"/>
            <p:cNvSpPr txBox="1">
              <a:spLocks noChangeArrowheads="1"/>
            </p:cNvSpPr>
            <p:nvPr/>
          </p:nvSpPr>
          <p:spPr bwMode="auto">
            <a:xfrm>
              <a:off x="6334681" y="5447293"/>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pic>
        <p:nvPicPr>
          <p:cNvPr id="297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950" y="5448300"/>
            <a:ext cx="250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2438400"/>
            <a:ext cx="2508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10"/>
          <p:cNvSpPr txBox="1">
            <a:spLocks noChangeArrowheads="1"/>
          </p:cNvSpPr>
          <p:nvPr/>
        </p:nvSpPr>
        <p:spPr bwMode="auto">
          <a:xfrm>
            <a:off x="819150" y="3100388"/>
            <a:ext cx="1409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Developers/Admins</a:t>
            </a:r>
            <a:endParaRPr lang="en-CA" altLang="en-US" sz="1200"/>
          </a:p>
        </p:txBody>
      </p:sp>
      <p:sp>
        <p:nvSpPr>
          <p:cNvPr id="29703" name="TextBox 11"/>
          <p:cNvSpPr txBox="1">
            <a:spLocks noChangeArrowheads="1"/>
          </p:cNvSpPr>
          <p:nvPr/>
        </p:nvSpPr>
        <p:spPr bwMode="auto">
          <a:xfrm>
            <a:off x="1622425" y="5591175"/>
            <a:ext cx="1090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Mobile Sales Employees</a:t>
            </a:r>
            <a:endParaRPr lang="en-CA" altLang="en-US" sz="1200"/>
          </a:p>
        </p:txBody>
      </p:sp>
      <p:cxnSp>
        <p:nvCxnSpPr>
          <p:cNvPr id="13" name="Straight Connector 12"/>
          <p:cNvCxnSpPr/>
          <p:nvPr/>
        </p:nvCxnSpPr>
        <p:spPr>
          <a:xfrm flipH="1" flipV="1">
            <a:off x="1501775" y="4879975"/>
            <a:ext cx="1588" cy="50165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408363" y="1420813"/>
            <a:ext cx="2447925" cy="375761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solidFill>
                  <a:schemeClr val="tx1"/>
                </a:solidFill>
              </a:rPr>
              <a:t>SoftLayer Dallas</a:t>
            </a:r>
            <a:endParaRPr lang="en-CA">
              <a:solidFill>
                <a:schemeClr val="tx1"/>
              </a:solidFill>
            </a:endParaRPr>
          </a:p>
        </p:txBody>
      </p:sp>
      <p:grpSp>
        <p:nvGrpSpPr>
          <p:cNvPr id="29706" name="Group 14"/>
          <p:cNvGrpSpPr>
            <a:grpSpLocks/>
          </p:cNvGrpSpPr>
          <p:nvPr/>
        </p:nvGrpSpPr>
        <p:grpSpPr bwMode="auto">
          <a:xfrm>
            <a:off x="3952875" y="1941513"/>
            <a:ext cx="1196975" cy="574675"/>
            <a:chOff x="1317973" y="559860"/>
            <a:chExt cx="1196803" cy="574575"/>
          </a:xfrm>
        </p:grpSpPr>
        <p:sp>
          <p:nvSpPr>
            <p:cNvPr id="16" name="Rectangle 15"/>
            <p:cNvSpPr/>
            <p:nvPr/>
          </p:nvSpPr>
          <p:spPr>
            <a:xfrm>
              <a:off x="1389401" y="559860"/>
              <a:ext cx="1125375"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dashDB</a:t>
              </a:r>
              <a:endParaRPr lang="en-CA" sz="1400">
                <a:solidFill>
                  <a:schemeClr val="tx1"/>
                </a:solidFill>
              </a:endParaRPr>
            </a:p>
          </p:txBody>
        </p:sp>
        <p:sp>
          <p:nvSpPr>
            <p:cNvPr id="17" name="Rectangle 16"/>
            <p:cNvSpPr/>
            <p:nvPr/>
          </p:nvSpPr>
          <p:spPr>
            <a:xfrm>
              <a:off x="1389401" y="843973"/>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M,I,A</a:t>
              </a:r>
              <a:endParaRPr lang="en-CA" sz="1400">
                <a:solidFill>
                  <a:schemeClr val="tx1"/>
                </a:solidFill>
              </a:endParaRPr>
            </a:p>
          </p:txBody>
        </p:sp>
        <p:sp>
          <p:nvSpPr>
            <p:cNvPr id="29765" name="TextBox 17"/>
            <p:cNvSpPr txBox="1">
              <a:spLocks noChangeArrowheads="1"/>
            </p:cNvSpPr>
            <p:nvPr/>
          </p:nvSpPr>
          <p:spPr bwMode="auto">
            <a:xfrm>
              <a:off x="1317973" y="559860"/>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66" name="TextBox 18"/>
            <p:cNvSpPr txBox="1">
              <a:spLocks noChangeArrowheads="1"/>
            </p:cNvSpPr>
            <p:nvPr/>
          </p:nvSpPr>
          <p:spPr bwMode="auto">
            <a:xfrm>
              <a:off x="1317973" y="848472"/>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grpSp>
        <p:nvGrpSpPr>
          <p:cNvPr id="29707" name="Group 19"/>
          <p:cNvGrpSpPr>
            <a:grpSpLocks/>
          </p:cNvGrpSpPr>
          <p:nvPr/>
        </p:nvGrpSpPr>
        <p:grpSpPr bwMode="auto">
          <a:xfrm>
            <a:off x="3951288" y="3089275"/>
            <a:ext cx="1196975" cy="574675"/>
            <a:chOff x="1357569" y="1706293"/>
            <a:chExt cx="1196803" cy="574575"/>
          </a:xfrm>
        </p:grpSpPr>
        <p:sp>
          <p:nvSpPr>
            <p:cNvPr id="21" name="Rectangle 20"/>
            <p:cNvSpPr/>
            <p:nvPr/>
          </p:nvSpPr>
          <p:spPr>
            <a:xfrm>
              <a:off x="1428996" y="1706293"/>
              <a:ext cx="1125376"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DataStage</a:t>
              </a:r>
              <a:endParaRPr lang="en-CA" sz="1400">
                <a:solidFill>
                  <a:schemeClr val="tx1"/>
                </a:solidFill>
              </a:endParaRPr>
            </a:p>
          </p:txBody>
        </p:sp>
        <p:sp>
          <p:nvSpPr>
            <p:cNvPr id="22" name="Rectangle 21"/>
            <p:cNvSpPr/>
            <p:nvPr/>
          </p:nvSpPr>
          <p:spPr>
            <a:xfrm>
              <a:off x="1428996" y="1990407"/>
              <a:ext cx="1125376"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H,I,LS</a:t>
              </a:r>
              <a:endParaRPr lang="en-CA" sz="1400">
                <a:solidFill>
                  <a:schemeClr val="tx1"/>
                </a:solidFill>
              </a:endParaRPr>
            </a:p>
          </p:txBody>
        </p:sp>
        <p:sp>
          <p:nvSpPr>
            <p:cNvPr id="29761" name="TextBox 22"/>
            <p:cNvSpPr txBox="1">
              <a:spLocks noChangeArrowheads="1"/>
            </p:cNvSpPr>
            <p:nvPr/>
          </p:nvSpPr>
          <p:spPr bwMode="auto">
            <a:xfrm>
              <a:off x="1357569" y="1706293"/>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62" name="TextBox 23"/>
            <p:cNvSpPr txBox="1">
              <a:spLocks noChangeArrowheads="1"/>
            </p:cNvSpPr>
            <p:nvPr/>
          </p:nvSpPr>
          <p:spPr bwMode="auto">
            <a:xfrm>
              <a:off x="1357569" y="1994905"/>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grpSp>
        <p:nvGrpSpPr>
          <p:cNvPr id="29708" name="Group 24"/>
          <p:cNvGrpSpPr>
            <a:grpSpLocks/>
          </p:cNvGrpSpPr>
          <p:nvPr/>
        </p:nvGrpSpPr>
        <p:grpSpPr bwMode="auto">
          <a:xfrm>
            <a:off x="3952875" y="4306888"/>
            <a:ext cx="1196975" cy="574675"/>
            <a:chOff x="1357569" y="1706293"/>
            <a:chExt cx="1196803" cy="574575"/>
          </a:xfrm>
        </p:grpSpPr>
        <p:sp>
          <p:nvSpPr>
            <p:cNvPr id="26" name="Rectangle 25"/>
            <p:cNvSpPr/>
            <p:nvPr/>
          </p:nvSpPr>
          <p:spPr>
            <a:xfrm>
              <a:off x="1428997" y="1706293"/>
              <a:ext cx="1125375"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Cognos</a:t>
              </a:r>
              <a:endParaRPr lang="en-CA" sz="1400">
                <a:solidFill>
                  <a:schemeClr val="tx1"/>
                </a:solidFill>
              </a:endParaRPr>
            </a:p>
          </p:txBody>
        </p:sp>
        <p:sp>
          <p:nvSpPr>
            <p:cNvPr id="27" name="Rectangle 26"/>
            <p:cNvSpPr/>
            <p:nvPr/>
          </p:nvSpPr>
          <p:spPr>
            <a:xfrm>
              <a:off x="1428997" y="1990406"/>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M,I,A</a:t>
              </a:r>
              <a:endParaRPr lang="en-CA" sz="1400">
                <a:solidFill>
                  <a:schemeClr val="tx1"/>
                </a:solidFill>
              </a:endParaRPr>
            </a:p>
          </p:txBody>
        </p:sp>
        <p:sp>
          <p:nvSpPr>
            <p:cNvPr id="29757" name="TextBox 27"/>
            <p:cNvSpPr txBox="1">
              <a:spLocks noChangeArrowheads="1"/>
            </p:cNvSpPr>
            <p:nvPr/>
          </p:nvSpPr>
          <p:spPr bwMode="auto">
            <a:xfrm>
              <a:off x="1357569" y="1706293"/>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58" name="TextBox 28"/>
            <p:cNvSpPr txBox="1">
              <a:spLocks noChangeArrowheads="1"/>
            </p:cNvSpPr>
            <p:nvPr/>
          </p:nvSpPr>
          <p:spPr bwMode="auto">
            <a:xfrm>
              <a:off x="1357569" y="1994905"/>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cxnSp>
        <p:nvCxnSpPr>
          <p:cNvPr id="31" name="Straight Connector 30"/>
          <p:cNvCxnSpPr>
            <a:stCxn id="21" idx="0"/>
            <a:endCxn id="17" idx="2"/>
          </p:cNvCxnSpPr>
          <p:nvPr/>
        </p:nvCxnSpPr>
        <p:spPr>
          <a:xfrm flipV="1">
            <a:off x="4586288" y="2516188"/>
            <a:ext cx="1587" cy="573087"/>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46675" y="2217738"/>
            <a:ext cx="3048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148263" y="4589463"/>
            <a:ext cx="3048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flipV="1">
            <a:off x="5440363" y="2233613"/>
            <a:ext cx="0" cy="235585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098675" y="4595813"/>
            <a:ext cx="1933575"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873250" y="2759075"/>
            <a:ext cx="1658938"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9715" name="Group 51"/>
          <p:cNvGrpSpPr>
            <a:grpSpLocks/>
          </p:cNvGrpSpPr>
          <p:nvPr/>
        </p:nvGrpSpPr>
        <p:grpSpPr bwMode="auto">
          <a:xfrm rot="10800000">
            <a:off x="3532188" y="2287588"/>
            <a:ext cx="481012" cy="1087437"/>
            <a:chOff x="2085777" y="2278024"/>
            <a:chExt cx="481142" cy="1087734"/>
          </a:xfrm>
        </p:grpSpPr>
        <p:cxnSp>
          <p:nvCxnSpPr>
            <p:cNvPr id="47" name="Straight Connector 46"/>
            <p:cNvCxnSpPr/>
            <p:nvPr/>
          </p:nvCxnSpPr>
          <p:spPr>
            <a:xfrm flipV="1">
              <a:off x="2565332" y="2278024"/>
              <a:ext cx="0" cy="1087734"/>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100068" y="3364171"/>
              <a:ext cx="46844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85777" y="2284376"/>
              <a:ext cx="481142"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971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5313" y="2570163"/>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763" y="440848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4300" y="784225"/>
            <a:ext cx="3524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4300" y="1216025"/>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4300" y="1674813"/>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4300" y="2082800"/>
            <a:ext cx="3619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64300" y="2581275"/>
            <a:ext cx="3333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30963" y="4040188"/>
            <a:ext cx="2952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4" name="TextBox 58"/>
          <p:cNvSpPr txBox="1">
            <a:spLocks noChangeAspect="1"/>
          </p:cNvSpPr>
          <p:nvPr/>
        </p:nvSpPr>
        <p:spPr bwMode="auto">
          <a:xfrm>
            <a:off x="6902450" y="784225"/>
            <a:ext cx="977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On-premises</a:t>
            </a:r>
            <a:endParaRPr lang="en-CA" altLang="en-US" sz="1200"/>
          </a:p>
        </p:txBody>
      </p:sp>
      <p:sp>
        <p:nvSpPr>
          <p:cNvPr id="29725" name="TextBox 59"/>
          <p:cNvSpPr txBox="1">
            <a:spLocks noChangeAspect="1"/>
          </p:cNvSpPr>
          <p:nvPr/>
        </p:nvSpPr>
        <p:spPr bwMode="auto">
          <a:xfrm>
            <a:off x="6950075" y="1227138"/>
            <a:ext cx="1662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IaaS (Custom SoftLayer)</a:t>
            </a:r>
            <a:endParaRPr lang="en-CA" altLang="en-US" sz="1200"/>
          </a:p>
        </p:txBody>
      </p:sp>
      <p:sp>
        <p:nvSpPr>
          <p:cNvPr id="29726" name="TextBox 60"/>
          <p:cNvSpPr txBox="1">
            <a:spLocks noChangeAspect="1"/>
          </p:cNvSpPr>
          <p:nvPr/>
        </p:nvSpPr>
        <p:spPr bwMode="auto">
          <a:xfrm>
            <a:off x="6911975" y="1655763"/>
            <a:ext cx="1095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SaaS Managed</a:t>
            </a:r>
            <a:endParaRPr lang="en-CA" altLang="en-US" sz="1200"/>
          </a:p>
        </p:txBody>
      </p:sp>
      <p:sp>
        <p:nvSpPr>
          <p:cNvPr id="29727" name="TextBox 61"/>
          <p:cNvSpPr txBox="1">
            <a:spLocks noChangeAspect="1"/>
          </p:cNvSpPr>
          <p:nvPr/>
        </p:nvSpPr>
        <p:spPr bwMode="auto">
          <a:xfrm>
            <a:off x="6911975" y="2143125"/>
            <a:ext cx="950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SaaS Hosted</a:t>
            </a:r>
            <a:endParaRPr lang="en-CA" altLang="en-US" sz="1200"/>
          </a:p>
        </p:txBody>
      </p:sp>
      <p:sp>
        <p:nvSpPr>
          <p:cNvPr id="29728" name="TextBox 62"/>
          <p:cNvSpPr txBox="1">
            <a:spLocks noChangeAspect="1"/>
          </p:cNvSpPr>
          <p:nvPr/>
        </p:nvSpPr>
        <p:spPr bwMode="auto">
          <a:xfrm>
            <a:off x="6892925" y="2635250"/>
            <a:ext cx="165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External/Web Resource</a:t>
            </a:r>
            <a:endParaRPr lang="en-CA" altLang="en-US" sz="1200"/>
          </a:p>
        </p:txBody>
      </p:sp>
      <p:sp>
        <p:nvSpPr>
          <p:cNvPr id="29729" name="TextBox 63"/>
          <p:cNvSpPr txBox="1">
            <a:spLocks noChangeAspect="1"/>
          </p:cNvSpPr>
          <p:nvPr/>
        </p:nvSpPr>
        <p:spPr bwMode="auto">
          <a:xfrm>
            <a:off x="6948488" y="3017838"/>
            <a:ext cx="19510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Private or VPN Network Link</a:t>
            </a:r>
            <a:endParaRPr lang="en-CA" altLang="en-US" sz="1200"/>
          </a:p>
        </p:txBody>
      </p:sp>
      <p:sp>
        <p:nvSpPr>
          <p:cNvPr id="29730" name="TextBox 64"/>
          <p:cNvSpPr txBox="1">
            <a:spLocks noChangeAspect="1"/>
          </p:cNvSpPr>
          <p:nvPr/>
        </p:nvSpPr>
        <p:spPr bwMode="auto">
          <a:xfrm>
            <a:off x="6945313" y="3303588"/>
            <a:ext cx="1422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Public Network Link</a:t>
            </a:r>
            <a:endParaRPr lang="en-CA" altLang="en-US" sz="1200"/>
          </a:p>
        </p:txBody>
      </p:sp>
      <p:sp>
        <p:nvSpPr>
          <p:cNvPr id="29731" name="TextBox 65"/>
          <p:cNvSpPr txBox="1">
            <a:spLocks noChangeAspect="1"/>
          </p:cNvSpPr>
          <p:nvPr/>
        </p:nvSpPr>
        <p:spPr bwMode="auto">
          <a:xfrm>
            <a:off x="6886575" y="4024313"/>
            <a:ext cx="1725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Special / Review Needed</a:t>
            </a:r>
            <a:endParaRPr lang="en-CA" altLang="en-US" sz="1200"/>
          </a:p>
        </p:txBody>
      </p:sp>
      <p:sp>
        <p:nvSpPr>
          <p:cNvPr id="29732" name="TextBox 66"/>
          <p:cNvSpPr txBox="1">
            <a:spLocks noChangeAspect="1"/>
          </p:cNvSpPr>
          <p:nvPr/>
        </p:nvSpPr>
        <p:spPr bwMode="auto">
          <a:xfrm>
            <a:off x="7640638" y="4616450"/>
            <a:ext cx="12414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New Component</a:t>
            </a:r>
            <a:endParaRPr lang="en-CA" altLang="en-US" sz="1200"/>
          </a:p>
        </p:txBody>
      </p:sp>
      <p:sp>
        <p:nvSpPr>
          <p:cNvPr id="29733" name="TextBox 67"/>
          <p:cNvSpPr txBox="1">
            <a:spLocks noChangeAspect="1"/>
          </p:cNvSpPr>
          <p:nvPr/>
        </p:nvSpPr>
        <p:spPr bwMode="auto">
          <a:xfrm>
            <a:off x="7677150" y="5399088"/>
            <a:ext cx="1431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Existing Component</a:t>
            </a:r>
            <a:endParaRPr lang="en-CA" altLang="en-US" sz="1200"/>
          </a:p>
        </p:txBody>
      </p:sp>
      <p:sp>
        <p:nvSpPr>
          <p:cNvPr id="29734" name="TextBox 68"/>
          <p:cNvSpPr txBox="1">
            <a:spLocks noChangeArrowheads="1"/>
          </p:cNvSpPr>
          <p:nvPr/>
        </p:nvSpPr>
        <p:spPr bwMode="auto">
          <a:xfrm>
            <a:off x="323850" y="5849938"/>
            <a:ext cx="75215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00"/>
              <a:t>Type Descriptions: </a:t>
            </a:r>
          </a:p>
          <a:p>
            <a:r>
              <a:rPr lang="en-US" altLang="en-US" sz="800"/>
              <a:t>	Offering: M – Managed, H – Hosted, CS – Custom SL, O – On-</a:t>
            </a:r>
            <a:r>
              <a:rPr lang="en-US" altLang="en-US" sz="800" err="1"/>
              <a:t>prem</a:t>
            </a:r>
            <a:r>
              <a:rPr lang="en-US" altLang="en-US" sz="800"/>
              <a:t>; </a:t>
            </a:r>
          </a:p>
          <a:p>
            <a:r>
              <a:rPr lang="en-US" altLang="en-US" sz="800"/>
              <a:t>	Network: P – Public, I – Isolated</a:t>
            </a:r>
            <a:r>
              <a:rPr lang="en-CA" altLang="en-US" sz="800"/>
              <a:t>; </a:t>
            </a:r>
          </a:p>
          <a:p>
            <a:r>
              <a:rPr lang="en-US" altLang="en-US" sz="800"/>
              <a:t>	Management: A – Delivery by Analytics, C – Delivery by Cloud/</a:t>
            </a:r>
            <a:r>
              <a:rPr lang="en-US" altLang="en-US" sz="800" err="1"/>
              <a:t>Bluemix</a:t>
            </a:r>
            <a:r>
              <a:rPr lang="en-US" altLang="en-US" sz="800"/>
              <a:t>, </a:t>
            </a:r>
          </a:p>
          <a:p>
            <a:r>
              <a:rPr lang="en-US" altLang="en-US" sz="800"/>
              <a:t>LS – Delivery by Lab Services,  U – User managed, GTS/GBS – as written</a:t>
            </a:r>
          </a:p>
          <a:p>
            <a:endParaRPr lang="en-US" altLang="en-US" sz="800"/>
          </a:p>
          <a:p>
            <a:r>
              <a:rPr lang="en-US" altLang="en-US" sz="800"/>
              <a:t>A full Type would be (M; P; A – for Managed by Analytics on a Public server) or (C; I; GTS) for a separate </a:t>
            </a:r>
            <a:r>
              <a:rPr lang="en-US" altLang="en-US" sz="800" err="1"/>
              <a:t>SoftLayer</a:t>
            </a:r>
            <a:r>
              <a:rPr lang="en-US" altLang="en-US" sz="800"/>
              <a:t> account with VPN access managed by GTS.</a:t>
            </a:r>
          </a:p>
        </p:txBody>
      </p:sp>
      <p:grpSp>
        <p:nvGrpSpPr>
          <p:cNvPr id="29735" name="Group 69"/>
          <p:cNvGrpSpPr>
            <a:grpSpLocks noChangeAspect="1"/>
          </p:cNvGrpSpPr>
          <p:nvPr/>
        </p:nvGrpSpPr>
        <p:grpSpPr bwMode="auto">
          <a:xfrm>
            <a:off x="6334125" y="4464050"/>
            <a:ext cx="1196975" cy="574675"/>
            <a:chOff x="6334681" y="4373453"/>
            <a:chExt cx="1196803" cy="574575"/>
          </a:xfrm>
        </p:grpSpPr>
        <p:sp>
          <p:nvSpPr>
            <p:cNvPr id="71" name="Rectangle 70"/>
            <p:cNvSpPr/>
            <p:nvPr/>
          </p:nvSpPr>
          <p:spPr>
            <a:xfrm>
              <a:off x="6406109" y="4373453"/>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400">
                <a:solidFill>
                  <a:schemeClr val="tx1"/>
                </a:solidFill>
              </a:endParaRPr>
            </a:p>
          </p:txBody>
        </p:sp>
        <p:sp>
          <p:nvSpPr>
            <p:cNvPr id="72" name="Rectangle 71"/>
            <p:cNvSpPr/>
            <p:nvPr/>
          </p:nvSpPr>
          <p:spPr>
            <a:xfrm>
              <a:off x="6406109" y="4657567"/>
              <a:ext cx="1125375"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400">
                <a:solidFill>
                  <a:schemeClr val="tx1"/>
                </a:solidFill>
              </a:endParaRPr>
            </a:p>
          </p:txBody>
        </p:sp>
        <p:sp>
          <p:nvSpPr>
            <p:cNvPr id="29750" name="TextBox 72"/>
            <p:cNvSpPr txBox="1">
              <a:spLocks noChangeArrowheads="1"/>
            </p:cNvSpPr>
            <p:nvPr/>
          </p:nvSpPr>
          <p:spPr bwMode="auto">
            <a:xfrm>
              <a:off x="6334681" y="4373453"/>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51" name="TextBox 73"/>
            <p:cNvSpPr txBox="1">
              <a:spLocks noChangeArrowheads="1"/>
            </p:cNvSpPr>
            <p:nvPr/>
          </p:nvSpPr>
          <p:spPr bwMode="auto">
            <a:xfrm>
              <a:off x="6334681" y="4662065"/>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grpSp>
        <p:nvGrpSpPr>
          <p:cNvPr id="29736" name="Group 74"/>
          <p:cNvGrpSpPr>
            <a:grpSpLocks noChangeAspect="1"/>
          </p:cNvGrpSpPr>
          <p:nvPr/>
        </p:nvGrpSpPr>
        <p:grpSpPr bwMode="auto">
          <a:xfrm>
            <a:off x="6334125" y="5249863"/>
            <a:ext cx="1196975" cy="574675"/>
            <a:chOff x="6334681" y="5158681"/>
            <a:chExt cx="1196803" cy="574575"/>
          </a:xfrm>
        </p:grpSpPr>
        <p:sp>
          <p:nvSpPr>
            <p:cNvPr id="76" name="Rectangle 75"/>
            <p:cNvSpPr/>
            <p:nvPr/>
          </p:nvSpPr>
          <p:spPr>
            <a:xfrm>
              <a:off x="6406109" y="5158681"/>
              <a:ext cx="1125375" cy="290461"/>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400">
                <a:solidFill>
                  <a:schemeClr val="tx1"/>
                </a:solidFill>
              </a:endParaRPr>
            </a:p>
          </p:txBody>
        </p:sp>
        <p:sp>
          <p:nvSpPr>
            <p:cNvPr id="77" name="Rectangle 76"/>
            <p:cNvSpPr/>
            <p:nvPr/>
          </p:nvSpPr>
          <p:spPr>
            <a:xfrm>
              <a:off x="6406109" y="5442794"/>
              <a:ext cx="1125375" cy="290462"/>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400">
                <a:solidFill>
                  <a:schemeClr val="tx1"/>
                </a:solidFill>
              </a:endParaRPr>
            </a:p>
          </p:txBody>
        </p:sp>
        <p:sp>
          <p:nvSpPr>
            <p:cNvPr id="29746" name="TextBox 77"/>
            <p:cNvSpPr txBox="1">
              <a:spLocks noChangeArrowheads="1"/>
            </p:cNvSpPr>
            <p:nvPr/>
          </p:nvSpPr>
          <p:spPr bwMode="auto">
            <a:xfrm>
              <a:off x="6334681" y="5158681"/>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47" name="TextBox 78"/>
            <p:cNvSpPr txBox="1">
              <a:spLocks noChangeArrowheads="1"/>
            </p:cNvSpPr>
            <p:nvPr/>
          </p:nvSpPr>
          <p:spPr bwMode="auto">
            <a:xfrm>
              <a:off x="6334681" y="5447293"/>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pic>
        <p:nvPicPr>
          <p:cNvPr id="2973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388" y="3587750"/>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8" name="TextBox 80"/>
          <p:cNvSpPr txBox="1">
            <a:spLocks noChangeAspect="1"/>
          </p:cNvSpPr>
          <p:nvPr/>
        </p:nvSpPr>
        <p:spPr bwMode="auto">
          <a:xfrm>
            <a:off x="6875463" y="3663950"/>
            <a:ext cx="6715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Firewall</a:t>
            </a:r>
            <a:endParaRPr lang="en-CA" altLang="en-US" sz="1200"/>
          </a:p>
        </p:txBody>
      </p:sp>
      <p:cxnSp>
        <p:nvCxnSpPr>
          <p:cNvPr id="82" name="Straight Connector 81"/>
          <p:cNvCxnSpPr>
            <a:cxnSpLocks noChangeAspect="1"/>
          </p:cNvCxnSpPr>
          <p:nvPr/>
        </p:nvCxnSpPr>
        <p:spPr>
          <a:xfrm>
            <a:off x="6365875" y="3451225"/>
            <a:ext cx="61277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noChangeAspect="1"/>
          </p:cNvCxnSpPr>
          <p:nvPr/>
        </p:nvCxnSpPr>
        <p:spPr>
          <a:xfrm>
            <a:off x="6356350" y="3189288"/>
            <a:ext cx="612775"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2974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100" y="6019800"/>
            <a:ext cx="2492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2" name="TextBox 84"/>
          <p:cNvSpPr txBox="1">
            <a:spLocks noChangeAspect="1"/>
          </p:cNvSpPr>
          <p:nvPr/>
        </p:nvSpPr>
        <p:spPr bwMode="auto">
          <a:xfrm>
            <a:off x="6904038" y="6203950"/>
            <a:ext cx="4746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User</a:t>
            </a:r>
            <a:endParaRPr lang="en-CA" altLang="en-US" sz="1200"/>
          </a:p>
        </p:txBody>
      </p:sp>
      <p:sp>
        <p:nvSpPr>
          <p:cNvPr id="29743" name="TextBox 85"/>
          <p:cNvSpPr txBox="1">
            <a:spLocks noChangeArrowheads="1"/>
          </p:cNvSpPr>
          <p:nvPr/>
        </p:nvSpPr>
        <p:spPr bwMode="auto">
          <a:xfrm>
            <a:off x="312737" y="5870574"/>
            <a:ext cx="8448675" cy="738188"/>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400">
                <a:latin typeface="Helvetica Neue Light"/>
                <a:ea typeface="Helvetica Neue Light"/>
                <a:cs typeface="Helvetica Neue Light"/>
              </a:rPr>
              <a:t>Detail the components with locations, types (management, isolation, delivery), user accesses. This is a key deliverable in terms of detailed understanding of how the solution fits together. It is a good idea to complete the detailed solution tables before investing in this graphical view.</a:t>
            </a:r>
          </a:p>
        </p:txBody>
      </p:sp>
    </p:spTree>
    <p:extLst>
      <p:ext uri="{BB962C8B-B14F-4D97-AF65-F5344CB8AC3E}">
        <p14:creationId xmlns:p14="http://schemas.microsoft.com/office/powerpoint/2010/main" val="78178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Target Architecture Operational Model</a:t>
            </a:r>
            <a:endParaRPr lang="en-US" sz="2400" b="0" strike="noStrike" spc="-1">
              <a:solidFill>
                <a:srgbClr val="000000"/>
              </a:solidFill>
              <a:uFill>
                <a:solidFill>
                  <a:srgbClr val="FFFFFF"/>
                </a:solidFill>
              </a:uFill>
              <a:latin typeface="Arial"/>
            </a:endParaRPr>
          </a:p>
        </p:txBody>
      </p:sp>
      <p:sp>
        <p:nvSpPr>
          <p:cNvPr id="231" name="CustomShape 2"/>
          <p:cNvSpPr/>
          <p:nvPr/>
        </p:nvSpPr>
        <p:spPr>
          <a:xfrm>
            <a:off x="264960" y="1420920"/>
            <a:ext cx="2447640" cy="3757320"/>
          </a:xfrm>
          <a:prstGeom prst="rect">
            <a:avLst/>
          </a:prstGeom>
          <a:solidFill>
            <a:schemeClr val="accent5">
              <a:lumMod val="60000"/>
              <a:lumOff val="4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ＭＳ Ｐゴシック"/>
              </a:rPr>
              <a:t>Client Premises</a:t>
            </a:r>
            <a:endParaRPr lang="en-US" sz="1800" b="0" strike="noStrike" spc="-1">
              <a:solidFill>
                <a:srgbClr val="000000"/>
              </a:solidFill>
              <a:uFill>
                <a:solidFill>
                  <a:srgbClr val="FFFFFF"/>
                </a:solidFill>
              </a:uFill>
              <a:latin typeface="Arial"/>
            </a:endParaRPr>
          </a:p>
        </p:txBody>
      </p:sp>
      <p:sp>
        <p:nvSpPr>
          <p:cNvPr id="232" name="CustomShape 3"/>
          <p:cNvSpPr/>
          <p:nvPr/>
        </p:nvSpPr>
        <p:spPr>
          <a:xfrm>
            <a:off x="960480" y="4305240"/>
            <a:ext cx="1125000" cy="290160"/>
          </a:xfrm>
          <a:prstGeom prst="rect">
            <a:avLst/>
          </a:prstGeom>
          <a:solidFill>
            <a:srgbClr val="F7D165"/>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Arial"/>
                <a:ea typeface="ＭＳ Ｐゴシック"/>
              </a:rPr>
              <a:t>Client App</a:t>
            </a:r>
            <a:endParaRPr lang="en-US" sz="1800" b="0" strike="noStrike" spc="-1">
              <a:solidFill>
                <a:srgbClr val="000000"/>
              </a:solidFill>
              <a:uFill>
                <a:solidFill>
                  <a:srgbClr val="FFFFFF"/>
                </a:solidFill>
              </a:uFill>
              <a:latin typeface="Arial"/>
            </a:endParaRPr>
          </a:p>
        </p:txBody>
      </p:sp>
      <p:sp>
        <p:nvSpPr>
          <p:cNvPr id="233" name="CustomShape 4"/>
          <p:cNvSpPr/>
          <p:nvPr/>
        </p:nvSpPr>
        <p:spPr>
          <a:xfrm>
            <a:off x="960480" y="4589640"/>
            <a:ext cx="1125000" cy="290160"/>
          </a:xfrm>
          <a:prstGeom prst="rect">
            <a:avLst/>
          </a:prstGeom>
          <a:solidFill>
            <a:srgbClr val="F7D165"/>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Arial"/>
                <a:ea typeface="ＭＳ Ｐゴシック"/>
              </a:rPr>
              <a:t>O,I,U</a:t>
            </a:r>
            <a:endParaRPr lang="en-US" sz="1800" b="0" strike="noStrike" spc="-1">
              <a:solidFill>
                <a:srgbClr val="000000"/>
              </a:solidFill>
              <a:uFill>
                <a:solidFill>
                  <a:srgbClr val="FFFFFF"/>
                </a:solidFill>
              </a:uFill>
              <a:latin typeface="Arial"/>
            </a:endParaRPr>
          </a:p>
        </p:txBody>
      </p:sp>
      <p:sp>
        <p:nvSpPr>
          <p:cNvPr id="234" name="CustomShape 5"/>
          <p:cNvSpPr/>
          <p:nvPr/>
        </p:nvSpPr>
        <p:spPr>
          <a:xfrm>
            <a:off x="884160" y="4305240"/>
            <a:ext cx="28188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ID</a:t>
            </a:r>
            <a:endParaRPr lang="en-US" sz="1800" b="0" strike="noStrike" spc="-1">
              <a:solidFill>
                <a:srgbClr val="000000"/>
              </a:solidFill>
              <a:uFill>
                <a:solidFill>
                  <a:srgbClr val="FFFFFF"/>
                </a:solidFill>
              </a:uFill>
              <a:latin typeface="Arial"/>
            </a:endParaRPr>
          </a:p>
        </p:txBody>
      </p:sp>
      <p:sp>
        <p:nvSpPr>
          <p:cNvPr id="235" name="CustomShape 6"/>
          <p:cNvSpPr/>
          <p:nvPr/>
        </p:nvSpPr>
        <p:spPr>
          <a:xfrm>
            <a:off x="882360" y="4593960"/>
            <a:ext cx="39924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Type</a:t>
            </a:r>
            <a:endParaRPr lang="en-US" sz="1800" b="0" strike="noStrike" spc="-1">
              <a:solidFill>
                <a:srgbClr val="000000"/>
              </a:solidFill>
              <a:uFill>
                <a:solidFill>
                  <a:srgbClr val="FFFFFF"/>
                </a:solidFill>
              </a:uFill>
              <a:latin typeface="Arial"/>
            </a:endParaRPr>
          </a:p>
        </p:txBody>
      </p:sp>
      <p:pic>
        <p:nvPicPr>
          <p:cNvPr id="236" name="Picture 17"/>
          <p:cNvPicPr/>
          <p:nvPr/>
        </p:nvPicPr>
        <p:blipFill>
          <a:blip r:embed="rId3"/>
          <a:stretch/>
        </p:blipFill>
        <p:spPr>
          <a:xfrm>
            <a:off x="1378080" y="5448240"/>
            <a:ext cx="250560" cy="647280"/>
          </a:xfrm>
          <a:prstGeom prst="rect">
            <a:avLst/>
          </a:prstGeom>
          <a:ln>
            <a:noFill/>
          </a:ln>
        </p:spPr>
      </p:pic>
      <p:pic>
        <p:nvPicPr>
          <p:cNvPr id="237" name="Picture 17"/>
          <p:cNvPicPr/>
          <p:nvPr/>
        </p:nvPicPr>
        <p:blipFill>
          <a:blip r:embed="rId3"/>
          <a:stretch/>
        </p:blipFill>
        <p:spPr>
          <a:xfrm>
            <a:off x="1397160" y="2438280"/>
            <a:ext cx="250560" cy="649080"/>
          </a:xfrm>
          <a:prstGeom prst="rect">
            <a:avLst/>
          </a:prstGeom>
          <a:ln>
            <a:noFill/>
          </a:ln>
        </p:spPr>
      </p:pic>
      <p:sp>
        <p:nvSpPr>
          <p:cNvPr id="238" name="CustomShape 7"/>
          <p:cNvSpPr/>
          <p:nvPr/>
        </p:nvSpPr>
        <p:spPr>
          <a:xfrm>
            <a:off x="771840" y="3100320"/>
            <a:ext cx="15040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Developers/Admins</a:t>
            </a:r>
            <a:endParaRPr lang="en-US" sz="1800" b="0" strike="noStrike" spc="-1">
              <a:solidFill>
                <a:srgbClr val="000000"/>
              </a:solidFill>
              <a:uFill>
                <a:solidFill>
                  <a:srgbClr val="FFFFFF"/>
                </a:solidFill>
              </a:uFill>
              <a:latin typeface="Arial"/>
            </a:endParaRPr>
          </a:p>
        </p:txBody>
      </p:sp>
      <p:sp>
        <p:nvSpPr>
          <p:cNvPr id="239" name="CustomShape 8"/>
          <p:cNvSpPr/>
          <p:nvPr/>
        </p:nvSpPr>
        <p:spPr>
          <a:xfrm>
            <a:off x="1622520" y="5591160"/>
            <a:ext cx="109008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Mobile Sales Employees</a:t>
            </a:r>
            <a:endParaRPr lang="en-US" sz="1800" b="0" strike="noStrike" spc="-1">
              <a:solidFill>
                <a:srgbClr val="000000"/>
              </a:solidFill>
              <a:uFill>
                <a:solidFill>
                  <a:srgbClr val="FFFFFF"/>
                </a:solidFill>
              </a:uFill>
              <a:latin typeface="Arial"/>
            </a:endParaRPr>
          </a:p>
        </p:txBody>
      </p:sp>
      <p:sp>
        <p:nvSpPr>
          <p:cNvPr id="240" name="Line 9"/>
          <p:cNvSpPr/>
          <p:nvPr/>
        </p:nvSpPr>
        <p:spPr>
          <a:xfrm flipH="1" flipV="1">
            <a:off x="1501560" y="4879800"/>
            <a:ext cx="1800" cy="501480"/>
          </a:xfrm>
          <a:prstGeom prst="line">
            <a:avLst/>
          </a:prstGeom>
          <a:ln w="44280">
            <a:solidFill>
              <a:srgbClr val="00B050"/>
            </a:solidFill>
            <a:round/>
          </a:ln>
        </p:spPr>
        <p:style>
          <a:lnRef idx="1">
            <a:schemeClr val="accent1"/>
          </a:lnRef>
          <a:fillRef idx="0">
            <a:schemeClr val="accent1"/>
          </a:fillRef>
          <a:effectRef idx="0">
            <a:schemeClr val="accent1"/>
          </a:effectRef>
          <a:fontRef idx="minor"/>
        </p:style>
      </p:sp>
      <p:sp>
        <p:nvSpPr>
          <p:cNvPr id="241" name="CustomShape 10"/>
          <p:cNvSpPr/>
          <p:nvPr/>
        </p:nvSpPr>
        <p:spPr>
          <a:xfrm>
            <a:off x="3408480" y="1420920"/>
            <a:ext cx="2447640" cy="3757320"/>
          </a:xfrm>
          <a:prstGeom prst="rect">
            <a:avLst/>
          </a:prstGeom>
          <a:solidFill>
            <a:schemeClr val="accent5">
              <a:lumMod val="60000"/>
              <a:lumOff val="4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ＭＳ Ｐゴシック"/>
              </a:rPr>
              <a:t>SoftLayer Dallas</a:t>
            </a:r>
            <a:endParaRPr lang="en-US" sz="1800" b="0" strike="noStrike" spc="-1">
              <a:solidFill>
                <a:srgbClr val="000000"/>
              </a:solidFill>
              <a:uFill>
                <a:solidFill>
                  <a:srgbClr val="FFFFFF"/>
                </a:solidFill>
              </a:uFill>
              <a:latin typeface="Arial"/>
            </a:endParaRPr>
          </a:p>
        </p:txBody>
      </p:sp>
      <p:sp>
        <p:nvSpPr>
          <p:cNvPr id="242" name="CustomShape 11"/>
          <p:cNvSpPr/>
          <p:nvPr/>
        </p:nvSpPr>
        <p:spPr>
          <a:xfrm>
            <a:off x="4024440" y="1941480"/>
            <a:ext cx="1125000" cy="290160"/>
          </a:xfrm>
          <a:prstGeom prst="rect">
            <a:avLst/>
          </a:prstGeom>
          <a:solidFill>
            <a:schemeClr val="accent6"/>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Arial"/>
                <a:ea typeface="ＭＳ Ｐゴシック"/>
              </a:rPr>
              <a:t>DB2</a:t>
            </a:r>
            <a:endParaRPr lang="en-US" sz="1800" b="0" strike="noStrike" spc="-1">
              <a:solidFill>
                <a:srgbClr val="000000"/>
              </a:solidFill>
              <a:uFill>
                <a:solidFill>
                  <a:srgbClr val="FFFFFF"/>
                </a:solidFill>
              </a:uFill>
              <a:latin typeface="Arial"/>
            </a:endParaRPr>
          </a:p>
        </p:txBody>
      </p:sp>
      <p:sp>
        <p:nvSpPr>
          <p:cNvPr id="243" name="CustomShape 12"/>
          <p:cNvSpPr/>
          <p:nvPr/>
        </p:nvSpPr>
        <p:spPr>
          <a:xfrm>
            <a:off x="4024440" y="2225520"/>
            <a:ext cx="1125000" cy="290160"/>
          </a:xfrm>
          <a:prstGeom prst="rect">
            <a:avLst/>
          </a:prstGeom>
          <a:solidFill>
            <a:schemeClr val="accent6"/>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Arial"/>
                <a:ea typeface="ＭＳ Ｐゴシック"/>
              </a:rPr>
              <a:t>M,I,A</a:t>
            </a:r>
            <a:endParaRPr lang="en-US" sz="1800" b="0" strike="noStrike" spc="-1">
              <a:solidFill>
                <a:srgbClr val="000000"/>
              </a:solidFill>
              <a:uFill>
                <a:solidFill>
                  <a:srgbClr val="FFFFFF"/>
                </a:solidFill>
              </a:uFill>
              <a:latin typeface="Arial"/>
            </a:endParaRPr>
          </a:p>
        </p:txBody>
      </p:sp>
      <p:sp>
        <p:nvSpPr>
          <p:cNvPr id="244" name="CustomShape 13"/>
          <p:cNvSpPr/>
          <p:nvPr/>
        </p:nvSpPr>
        <p:spPr>
          <a:xfrm>
            <a:off x="3948120" y="1941480"/>
            <a:ext cx="28188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ID</a:t>
            </a:r>
            <a:endParaRPr lang="en-US" sz="1800" b="0" strike="noStrike" spc="-1">
              <a:solidFill>
                <a:srgbClr val="000000"/>
              </a:solidFill>
              <a:uFill>
                <a:solidFill>
                  <a:srgbClr val="FFFFFF"/>
                </a:solidFill>
              </a:uFill>
              <a:latin typeface="Arial"/>
            </a:endParaRPr>
          </a:p>
        </p:txBody>
      </p:sp>
      <p:sp>
        <p:nvSpPr>
          <p:cNvPr id="245" name="CustomShape 14"/>
          <p:cNvSpPr/>
          <p:nvPr/>
        </p:nvSpPr>
        <p:spPr>
          <a:xfrm>
            <a:off x="3946320" y="2230200"/>
            <a:ext cx="39924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Type</a:t>
            </a:r>
            <a:endParaRPr lang="en-US" sz="1800" b="0" strike="noStrike" spc="-1">
              <a:solidFill>
                <a:srgbClr val="000000"/>
              </a:solidFill>
              <a:uFill>
                <a:solidFill>
                  <a:srgbClr val="FFFFFF"/>
                </a:solidFill>
              </a:uFill>
              <a:latin typeface="Arial"/>
            </a:endParaRPr>
          </a:p>
        </p:txBody>
      </p:sp>
      <p:sp>
        <p:nvSpPr>
          <p:cNvPr id="246" name="CustomShape 15"/>
          <p:cNvSpPr/>
          <p:nvPr/>
        </p:nvSpPr>
        <p:spPr>
          <a:xfrm>
            <a:off x="4022640" y="3089160"/>
            <a:ext cx="1125000" cy="290160"/>
          </a:xfrm>
          <a:prstGeom prst="rect">
            <a:avLst/>
          </a:prstGeom>
          <a:solidFill>
            <a:schemeClr val="accent6"/>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Arial"/>
                <a:ea typeface="ＭＳ Ｐゴシック"/>
              </a:rPr>
              <a:t>DataStage</a:t>
            </a:r>
            <a:endParaRPr lang="en-US" sz="1800" b="0" strike="noStrike" spc="-1">
              <a:solidFill>
                <a:srgbClr val="000000"/>
              </a:solidFill>
              <a:uFill>
                <a:solidFill>
                  <a:srgbClr val="FFFFFF"/>
                </a:solidFill>
              </a:uFill>
              <a:latin typeface="Arial"/>
            </a:endParaRPr>
          </a:p>
        </p:txBody>
      </p:sp>
      <p:sp>
        <p:nvSpPr>
          <p:cNvPr id="247" name="CustomShape 16"/>
          <p:cNvSpPr/>
          <p:nvPr/>
        </p:nvSpPr>
        <p:spPr>
          <a:xfrm>
            <a:off x="4022640" y="3373560"/>
            <a:ext cx="1125000" cy="290160"/>
          </a:xfrm>
          <a:prstGeom prst="rect">
            <a:avLst/>
          </a:prstGeom>
          <a:solidFill>
            <a:schemeClr val="accent6"/>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Arial"/>
                <a:ea typeface="ＭＳ Ｐゴシック"/>
              </a:rPr>
              <a:t>H,I,LS</a:t>
            </a:r>
            <a:endParaRPr lang="en-US" sz="1800" b="0" strike="noStrike" spc="-1">
              <a:solidFill>
                <a:srgbClr val="000000"/>
              </a:solidFill>
              <a:uFill>
                <a:solidFill>
                  <a:srgbClr val="FFFFFF"/>
                </a:solidFill>
              </a:uFill>
              <a:latin typeface="Arial"/>
            </a:endParaRPr>
          </a:p>
        </p:txBody>
      </p:sp>
      <p:sp>
        <p:nvSpPr>
          <p:cNvPr id="248" name="CustomShape 17"/>
          <p:cNvSpPr/>
          <p:nvPr/>
        </p:nvSpPr>
        <p:spPr>
          <a:xfrm>
            <a:off x="3946680" y="3089160"/>
            <a:ext cx="28188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ID</a:t>
            </a:r>
            <a:endParaRPr lang="en-US" sz="1800" b="0" strike="noStrike" spc="-1">
              <a:solidFill>
                <a:srgbClr val="000000"/>
              </a:solidFill>
              <a:uFill>
                <a:solidFill>
                  <a:srgbClr val="FFFFFF"/>
                </a:solidFill>
              </a:uFill>
              <a:latin typeface="Arial"/>
            </a:endParaRPr>
          </a:p>
        </p:txBody>
      </p:sp>
      <p:sp>
        <p:nvSpPr>
          <p:cNvPr id="249" name="CustomShape 18"/>
          <p:cNvSpPr/>
          <p:nvPr/>
        </p:nvSpPr>
        <p:spPr>
          <a:xfrm>
            <a:off x="3944880" y="3377880"/>
            <a:ext cx="39924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Type</a:t>
            </a:r>
            <a:endParaRPr lang="en-US" sz="1800" b="0" strike="noStrike" spc="-1">
              <a:solidFill>
                <a:srgbClr val="000000"/>
              </a:solidFill>
              <a:uFill>
                <a:solidFill>
                  <a:srgbClr val="FFFFFF"/>
                </a:solidFill>
              </a:uFill>
              <a:latin typeface="Arial"/>
            </a:endParaRPr>
          </a:p>
        </p:txBody>
      </p:sp>
      <p:sp>
        <p:nvSpPr>
          <p:cNvPr id="250" name="CustomShape 19"/>
          <p:cNvSpPr/>
          <p:nvPr/>
        </p:nvSpPr>
        <p:spPr>
          <a:xfrm>
            <a:off x="4024440" y="4307040"/>
            <a:ext cx="1125000" cy="290160"/>
          </a:xfrm>
          <a:prstGeom prst="rect">
            <a:avLst/>
          </a:prstGeom>
          <a:solidFill>
            <a:schemeClr val="accent6"/>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Arial"/>
                <a:ea typeface="ＭＳ Ｐゴシック"/>
              </a:rPr>
              <a:t>Cognos</a:t>
            </a:r>
            <a:endParaRPr lang="en-US" sz="1800" b="0" strike="noStrike" spc="-1">
              <a:solidFill>
                <a:srgbClr val="000000"/>
              </a:solidFill>
              <a:uFill>
                <a:solidFill>
                  <a:srgbClr val="FFFFFF"/>
                </a:solidFill>
              </a:uFill>
              <a:latin typeface="Arial"/>
            </a:endParaRPr>
          </a:p>
        </p:txBody>
      </p:sp>
      <p:sp>
        <p:nvSpPr>
          <p:cNvPr id="251" name="CustomShape 20"/>
          <p:cNvSpPr/>
          <p:nvPr/>
        </p:nvSpPr>
        <p:spPr>
          <a:xfrm>
            <a:off x="4024440" y="4591080"/>
            <a:ext cx="1125000" cy="290160"/>
          </a:xfrm>
          <a:prstGeom prst="rect">
            <a:avLst/>
          </a:prstGeom>
          <a:solidFill>
            <a:schemeClr val="accent6"/>
          </a:solid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Arial"/>
                <a:ea typeface="ＭＳ Ｐゴシック"/>
              </a:rPr>
              <a:t>M,I,A</a:t>
            </a:r>
            <a:endParaRPr lang="en-US" sz="1800" b="0" strike="noStrike" spc="-1">
              <a:solidFill>
                <a:srgbClr val="000000"/>
              </a:solidFill>
              <a:uFill>
                <a:solidFill>
                  <a:srgbClr val="FFFFFF"/>
                </a:solidFill>
              </a:uFill>
              <a:latin typeface="Arial"/>
            </a:endParaRPr>
          </a:p>
        </p:txBody>
      </p:sp>
      <p:sp>
        <p:nvSpPr>
          <p:cNvPr id="252" name="CustomShape 21"/>
          <p:cNvSpPr/>
          <p:nvPr/>
        </p:nvSpPr>
        <p:spPr>
          <a:xfrm>
            <a:off x="3948120" y="4307040"/>
            <a:ext cx="28188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ID</a:t>
            </a:r>
            <a:endParaRPr lang="en-US" sz="1800" b="0" strike="noStrike" spc="-1">
              <a:solidFill>
                <a:srgbClr val="000000"/>
              </a:solidFill>
              <a:uFill>
                <a:solidFill>
                  <a:srgbClr val="FFFFFF"/>
                </a:solidFill>
              </a:uFill>
              <a:latin typeface="Arial"/>
            </a:endParaRPr>
          </a:p>
        </p:txBody>
      </p:sp>
      <p:sp>
        <p:nvSpPr>
          <p:cNvPr id="253" name="CustomShape 22"/>
          <p:cNvSpPr/>
          <p:nvPr/>
        </p:nvSpPr>
        <p:spPr>
          <a:xfrm>
            <a:off x="3946320" y="4595400"/>
            <a:ext cx="39924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Type</a:t>
            </a:r>
            <a:endParaRPr lang="en-US" sz="1800" b="0" strike="noStrike" spc="-1">
              <a:solidFill>
                <a:srgbClr val="000000"/>
              </a:solidFill>
              <a:uFill>
                <a:solidFill>
                  <a:srgbClr val="FFFFFF"/>
                </a:solidFill>
              </a:uFill>
              <a:latin typeface="Arial"/>
            </a:endParaRPr>
          </a:p>
        </p:txBody>
      </p:sp>
      <p:sp>
        <p:nvSpPr>
          <p:cNvPr id="254" name="Line 23"/>
          <p:cNvSpPr/>
          <p:nvPr/>
        </p:nvSpPr>
        <p:spPr>
          <a:xfrm flipV="1">
            <a:off x="4586040" y="2516040"/>
            <a:ext cx="1800" cy="57312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sp>
        <p:nvSpPr>
          <p:cNvPr id="255" name="Line 24"/>
          <p:cNvSpPr/>
          <p:nvPr/>
        </p:nvSpPr>
        <p:spPr>
          <a:xfrm>
            <a:off x="2098440" y="4595760"/>
            <a:ext cx="1933560" cy="36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sp>
        <p:nvSpPr>
          <p:cNvPr id="256" name="Line 25"/>
          <p:cNvSpPr/>
          <p:nvPr/>
        </p:nvSpPr>
        <p:spPr>
          <a:xfrm>
            <a:off x="1873080" y="2759040"/>
            <a:ext cx="1658880" cy="36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sp>
        <p:nvSpPr>
          <p:cNvPr id="257" name="Line 26"/>
          <p:cNvSpPr/>
          <p:nvPr/>
        </p:nvSpPr>
        <p:spPr>
          <a:xfrm>
            <a:off x="3533760" y="2287440"/>
            <a:ext cx="360" cy="108756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sp>
        <p:nvSpPr>
          <p:cNvPr id="258" name="Line 27"/>
          <p:cNvSpPr/>
          <p:nvPr/>
        </p:nvSpPr>
        <p:spPr>
          <a:xfrm flipH="1">
            <a:off x="3530520" y="2288880"/>
            <a:ext cx="468360" cy="36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sp>
        <p:nvSpPr>
          <p:cNvPr id="259" name="Line 28"/>
          <p:cNvSpPr/>
          <p:nvPr/>
        </p:nvSpPr>
        <p:spPr>
          <a:xfrm flipH="1">
            <a:off x="3531960" y="3368520"/>
            <a:ext cx="480960" cy="36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pic>
        <p:nvPicPr>
          <p:cNvPr id="260" name="Picture 16"/>
          <p:cNvPicPr/>
          <p:nvPr/>
        </p:nvPicPr>
        <p:blipFill>
          <a:blip r:embed="rId4"/>
          <a:stretch/>
        </p:blipFill>
        <p:spPr>
          <a:xfrm>
            <a:off x="3135240" y="2570040"/>
            <a:ext cx="352080" cy="352080"/>
          </a:xfrm>
          <a:prstGeom prst="rect">
            <a:avLst/>
          </a:prstGeom>
          <a:ln>
            <a:noFill/>
          </a:ln>
        </p:spPr>
      </p:pic>
      <p:pic>
        <p:nvPicPr>
          <p:cNvPr id="261" name="Picture 16"/>
          <p:cNvPicPr/>
          <p:nvPr/>
        </p:nvPicPr>
        <p:blipFill>
          <a:blip r:embed="rId4"/>
          <a:stretch/>
        </p:blipFill>
        <p:spPr>
          <a:xfrm>
            <a:off x="3179880" y="4408560"/>
            <a:ext cx="352080" cy="352080"/>
          </a:xfrm>
          <a:prstGeom prst="rect">
            <a:avLst/>
          </a:prstGeom>
          <a:ln>
            <a:noFill/>
          </a:ln>
        </p:spPr>
      </p:pic>
      <p:pic>
        <p:nvPicPr>
          <p:cNvPr id="262" name="Picture 4"/>
          <p:cNvPicPr/>
          <p:nvPr/>
        </p:nvPicPr>
        <p:blipFill>
          <a:blip r:embed="rId5"/>
          <a:stretch/>
        </p:blipFill>
        <p:spPr>
          <a:xfrm>
            <a:off x="6464160" y="784080"/>
            <a:ext cx="352080" cy="313920"/>
          </a:xfrm>
          <a:prstGeom prst="rect">
            <a:avLst/>
          </a:prstGeom>
          <a:ln>
            <a:noFill/>
          </a:ln>
        </p:spPr>
      </p:pic>
      <p:pic>
        <p:nvPicPr>
          <p:cNvPr id="263" name="Picture 5"/>
          <p:cNvPicPr/>
          <p:nvPr/>
        </p:nvPicPr>
        <p:blipFill>
          <a:blip r:embed="rId6"/>
          <a:stretch/>
        </p:blipFill>
        <p:spPr>
          <a:xfrm>
            <a:off x="6464160" y="1216080"/>
            <a:ext cx="352080" cy="352080"/>
          </a:xfrm>
          <a:prstGeom prst="rect">
            <a:avLst/>
          </a:prstGeom>
          <a:ln>
            <a:noFill/>
          </a:ln>
        </p:spPr>
      </p:pic>
      <p:pic>
        <p:nvPicPr>
          <p:cNvPr id="264" name="Picture 6"/>
          <p:cNvPicPr/>
          <p:nvPr/>
        </p:nvPicPr>
        <p:blipFill>
          <a:blip r:embed="rId7"/>
          <a:stretch/>
        </p:blipFill>
        <p:spPr>
          <a:xfrm>
            <a:off x="6464160" y="1674720"/>
            <a:ext cx="333000" cy="333000"/>
          </a:xfrm>
          <a:prstGeom prst="rect">
            <a:avLst/>
          </a:prstGeom>
          <a:ln>
            <a:noFill/>
          </a:ln>
        </p:spPr>
      </p:pic>
      <p:pic>
        <p:nvPicPr>
          <p:cNvPr id="265" name="Picture 7"/>
          <p:cNvPicPr/>
          <p:nvPr/>
        </p:nvPicPr>
        <p:blipFill>
          <a:blip r:embed="rId8"/>
          <a:stretch/>
        </p:blipFill>
        <p:spPr>
          <a:xfrm>
            <a:off x="6464160" y="2082960"/>
            <a:ext cx="361440" cy="428400"/>
          </a:xfrm>
          <a:prstGeom prst="rect">
            <a:avLst/>
          </a:prstGeom>
          <a:ln>
            <a:noFill/>
          </a:ln>
        </p:spPr>
      </p:pic>
      <p:pic>
        <p:nvPicPr>
          <p:cNvPr id="266" name="Picture 8"/>
          <p:cNvPicPr/>
          <p:nvPr/>
        </p:nvPicPr>
        <p:blipFill>
          <a:blip r:embed="rId9"/>
          <a:stretch/>
        </p:blipFill>
        <p:spPr>
          <a:xfrm>
            <a:off x="6464160" y="2581200"/>
            <a:ext cx="333000" cy="361440"/>
          </a:xfrm>
          <a:prstGeom prst="rect">
            <a:avLst/>
          </a:prstGeom>
          <a:ln>
            <a:noFill/>
          </a:ln>
        </p:spPr>
      </p:pic>
      <p:pic>
        <p:nvPicPr>
          <p:cNvPr id="267" name="Picture 11"/>
          <p:cNvPicPr/>
          <p:nvPr/>
        </p:nvPicPr>
        <p:blipFill>
          <a:blip r:embed="rId10"/>
          <a:stretch/>
        </p:blipFill>
        <p:spPr>
          <a:xfrm>
            <a:off x="6431040" y="4040280"/>
            <a:ext cx="294840" cy="259920"/>
          </a:xfrm>
          <a:prstGeom prst="rect">
            <a:avLst/>
          </a:prstGeom>
          <a:ln>
            <a:noFill/>
          </a:ln>
        </p:spPr>
      </p:pic>
      <p:sp>
        <p:nvSpPr>
          <p:cNvPr id="268" name="CustomShape 29"/>
          <p:cNvSpPr/>
          <p:nvPr/>
        </p:nvSpPr>
        <p:spPr>
          <a:xfrm>
            <a:off x="6863760" y="784080"/>
            <a:ext cx="105444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On-premises</a:t>
            </a:r>
            <a:endParaRPr lang="en-US" sz="1800" b="0" strike="noStrike" spc="-1">
              <a:solidFill>
                <a:srgbClr val="000000"/>
              </a:solidFill>
              <a:uFill>
                <a:solidFill>
                  <a:srgbClr val="FFFFFF"/>
                </a:solidFill>
              </a:uFill>
              <a:latin typeface="Arial"/>
            </a:endParaRPr>
          </a:p>
        </p:txBody>
      </p:sp>
      <p:sp>
        <p:nvSpPr>
          <p:cNvPr id="269" name="CustomShape 30"/>
          <p:cNvSpPr/>
          <p:nvPr/>
        </p:nvSpPr>
        <p:spPr>
          <a:xfrm>
            <a:off x="6849360" y="1227240"/>
            <a:ext cx="18637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IaaS (Custom SoftLayer)</a:t>
            </a:r>
            <a:endParaRPr lang="en-US" sz="1800" b="0" strike="noStrike" spc="-1">
              <a:solidFill>
                <a:srgbClr val="000000"/>
              </a:solidFill>
              <a:uFill>
                <a:solidFill>
                  <a:srgbClr val="FFFFFF"/>
                </a:solidFill>
              </a:uFill>
              <a:latin typeface="Arial"/>
            </a:endParaRPr>
          </a:p>
        </p:txBody>
      </p:sp>
      <p:sp>
        <p:nvSpPr>
          <p:cNvPr id="270" name="CustomShape 31"/>
          <p:cNvSpPr/>
          <p:nvPr/>
        </p:nvSpPr>
        <p:spPr>
          <a:xfrm>
            <a:off x="6842520" y="1655640"/>
            <a:ext cx="12340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SaaS Managed</a:t>
            </a:r>
            <a:endParaRPr lang="en-US" sz="1800" b="0" strike="noStrike" spc="-1">
              <a:solidFill>
                <a:srgbClr val="000000"/>
              </a:solidFill>
              <a:uFill>
                <a:solidFill>
                  <a:srgbClr val="FFFFFF"/>
                </a:solidFill>
              </a:uFill>
              <a:latin typeface="Arial"/>
            </a:endParaRPr>
          </a:p>
        </p:txBody>
      </p:sp>
      <p:sp>
        <p:nvSpPr>
          <p:cNvPr id="271" name="CustomShape 32"/>
          <p:cNvSpPr/>
          <p:nvPr/>
        </p:nvSpPr>
        <p:spPr>
          <a:xfrm>
            <a:off x="6846480" y="2143080"/>
            <a:ext cx="10818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SaaS Hosted</a:t>
            </a:r>
            <a:endParaRPr lang="en-US" sz="1800" b="0" strike="noStrike" spc="-1">
              <a:solidFill>
                <a:srgbClr val="000000"/>
              </a:solidFill>
              <a:uFill>
                <a:solidFill>
                  <a:srgbClr val="FFFFFF"/>
                </a:solidFill>
              </a:uFill>
              <a:latin typeface="Arial"/>
            </a:endParaRPr>
          </a:p>
        </p:txBody>
      </p:sp>
      <p:sp>
        <p:nvSpPr>
          <p:cNvPr id="272" name="CustomShape 33"/>
          <p:cNvSpPr/>
          <p:nvPr/>
        </p:nvSpPr>
        <p:spPr>
          <a:xfrm>
            <a:off x="6819840" y="2635200"/>
            <a:ext cx="17967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External/Web Resource</a:t>
            </a:r>
            <a:endParaRPr lang="en-US" sz="1800" b="0" strike="noStrike" spc="-1">
              <a:solidFill>
                <a:srgbClr val="000000"/>
              </a:solidFill>
              <a:uFill>
                <a:solidFill>
                  <a:srgbClr val="FFFFFF"/>
                </a:solidFill>
              </a:uFill>
              <a:latin typeface="Arial"/>
            </a:endParaRPr>
          </a:p>
        </p:txBody>
      </p:sp>
      <p:sp>
        <p:nvSpPr>
          <p:cNvPr id="273" name="CustomShape 34"/>
          <p:cNvSpPr/>
          <p:nvPr/>
        </p:nvSpPr>
        <p:spPr>
          <a:xfrm>
            <a:off x="6867720" y="3017880"/>
            <a:ext cx="21121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Private or VPN Network Link</a:t>
            </a:r>
            <a:endParaRPr lang="en-US" sz="1800" b="0" strike="noStrike" spc="-1">
              <a:solidFill>
                <a:srgbClr val="000000"/>
              </a:solidFill>
              <a:uFill>
                <a:solidFill>
                  <a:srgbClr val="FFFFFF"/>
                </a:solidFill>
              </a:uFill>
              <a:latin typeface="Arial"/>
            </a:endParaRPr>
          </a:p>
        </p:txBody>
      </p:sp>
      <p:sp>
        <p:nvSpPr>
          <p:cNvPr id="274" name="CustomShape 35"/>
          <p:cNvSpPr/>
          <p:nvPr/>
        </p:nvSpPr>
        <p:spPr>
          <a:xfrm>
            <a:off x="6896880" y="3303720"/>
            <a:ext cx="15192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Public Network Link</a:t>
            </a:r>
            <a:endParaRPr lang="en-US" sz="1800" b="0" strike="noStrike" spc="-1">
              <a:solidFill>
                <a:srgbClr val="000000"/>
              </a:solidFill>
              <a:uFill>
                <a:solidFill>
                  <a:srgbClr val="FFFFFF"/>
                </a:solidFill>
              </a:uFill>
              <a:latin typeface="Arial"/>
            </a:endParaRPr>
          </a:p>
        </p:txBody>
      </p:sp>
      <p:sp>
        <p:nvSpPr>
          <p:cNvPr id="275" name="CustomShape 36"/>
          <p:cNvSpPr/>
          <p:nvPr/>
        </p:nvSpPr>
        <p:spPr>
          <a:xfrm>
            <a:off x="6806520" y="4024440"/>
            <a:ext cx="18849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Special / Review Needed</a:t>
            </a:r>
            <a:endParaRPr lang="en-US" sz="1800" b="0" strike="noStrike" spc="-1">
              <a:solidFill>
                <a:srgbClr val="000000"/>
              </a:solidFill>
              <a:uFill>
                <a:solidFill>
                  <a:srgbClr val="FFFFFF"/>
                </a:solidFill>
              </a:uFill>
              <a:latin typeface="Arial"/>
            </a:endParaRPr>
          </a:p>
        </p:txBody>
      </p:sp>
      <p:sp>
        <p:nvSpPr>
          <p:cNvPr id="276" name="CustomShape 37"/>
          <p:cNvSpPr/>
          <p:nvPr/>
        </p:nvSpPr>
        <p:spPr>
          <a:xfrm>
            <a:off x="7602120" y="4616280"/>
            <a:ext cx="13179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New Component</a:t>
            </a:r>
            <a:endParaRPr lang="en-US" sz="1800" b="0" strike="noStrike" spc="-1">
              <a:solidFill>
                <a:srgbClr val="000000"/>
              </a:solidFill>
              <a:uFill>
                <a:solidFill>
                  <a:srgbClr val="FFFFFF"/>
                </a:solidFill>
              </a:uFill>
              <a:latin typeface="Arial"/>
            </a:endParaRPr>
          </a:p>
        </p:txBody>
      </p:sp>
      <p:sp>
        <p:nvSpPr>
          <p:cNvPr id="277" name="CustomShape 38"/>
          <p:cNvSpPr/>
          <p:nvPr/>
        </p:nvSpPr>
        <p:spPr>
          <a:xfrm>
            <a:off x="7619760" y="5398920"/>
            <a:ext cx="15465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Existing Component</a:t>
            </a:r>
            <a:endParaRPr lang="en-US" sz="1800" b="0" strike="noStrike" spc="-1">
              <a:solidFill>
                <a:srgbClr val="000000"/>
              </a:solidFill>
              <a:uFill>
                <a:solidFill>
                  <a:srgbClr val="FFFFFF"/>
                </a:solidFill>
              </a:uFill>
              <a:latin typeface="Arial"/>
            </a:endParaRPr>
          </a:p>
        </p:txBody>
      </p:sp>
      <p:sp>
        <p:nvSpPr>
          <p:cNvPr id="278" name="CustomShape 39"/>
          <p:cNvSpPr/>
          <p:nvPr/>
        </p:nvSpPr>
        <p:spPr>
          <a:xfrm>
            <a:off x="379080" y="5850000"/>
            <a:ext cx="7410960" cy="987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100" b="0" strike="noStrike" spc="-1">
                <a:solidFill>
                  <a:srgbClr val="000000"/>
                </a:solidFill>
                <a:uFill>
                  <a:solidFill>
                    <a:srgbClr val="FFFFFF"/>
                  </a:solidFill>
                </a:uFill>
                <a:latin typeface="Arial"/>
                <a:ea typeface="ＭＳ Ｐゴシック"/>
              </a:rPr>
              <a:t>Type Descriptions: </a:t>
            </a:r>
            <a:endParaRPr lang="en-US" sz="1800" b="0" strike="noStrike" spc="-1">
              <a:solidFill>
                <a:srgbClr val="000000"/>
              </a:solidFill>
              <a:uFill>
                <a:solidFill>
                  <a:srgbClr val="FFFFFF"/>
                </a:solidFill>
              </a:uFill>
              <a:latin typeface="Arial"/>
            </a:endParaRPr>
          </a:p>
          <a:p>
            <a:pPr>
              <a:lnSpc>
                <a:spcPct val="100000"/>
              </a:lnSpc>
            </a:pPr>
            <a:r>
              <a:rPr lang="en-US" sz="800" b="0" strike="noStrike" spc="-1">
                <a:solidFill>
                  <a:srgbClr val="000000"/>
                </a:solidFill>
                <a:uFill>
                  <a:solidFill>
                    <a:srgbClr val="FFFFFF"/>
                  </a:solidFill>
                </a:uFill>
                <a:latin typeface="Arial"/>
                <a:ea typeface="ＭＳ Ｐゴシック"/>
              </a:rPr>
              <a:t>	Offering: M – Managed, H – Hosted, CS – Custom SL, O – On-prem; </a:t>
            </a:r>
            <a:endParaRPr lang="en-US" sz="1800" b="0" strike="noStrike" spc="-1">
              <a:solidFill>
                <a:srgbClr val="000000"/>
              </a:solidFill>
              <a:uFill>
                <a:solidFill>
                  <a:srgbClr val="FFFFFF"/>
                </a:solidFill>
              </a:uFill>
              <a:latin typeface="Arial"/>
            </a:endParaRPr>
          </a:p>
          <a:p>
            <a:pPr>
              <a:lnSpc>
                <a:spcPct val="100000"/>
              </a:lnSpc>
            </a:pPr>
            <a:r>
              <a:rPr lang="en-US" sz="800" b="0" strike="noStrike" spc="-1">
                <a:solidFill>
                  <a:srgbClr val="000000"/>
                </a:solidFill>
                <a:uFill>
                  <a:solidFill>
                    <a:srgbClr val="FFFFFF"/>
                  </a:solidFill>
                </a:uFill>
                <a:latin typeface="Arial"/>
                <a:ea typeface="ＭＳ Ｐゴシック"/>
              </a:rPr>
              <a:t>	Network: P – Public, I – Isolated; </a:t>
            </a:r>
            <a:endParaRPr lang="en-US" sz="1800" b="0" strike="noStrike" spc="-1">
              <a:solidFill>
                <a:srgbClr val="000000"/>
              </a:solidFill>
              <a:uFill>
                <a:solidFill>
                  <a:srgbClr val="FFFFFF"/>
                </a:solidFill>
              </a:uFill>
              <a:latin typeface="Arial"/>
            </a:endParaRPr>
          </a:p>
          <a:p>
            <a:pPr>
              <a:lnSpc>
                <a:spcPct val="100000"/>
              </a:lnSpc>
            </a:pPr>
            <a:r>
              <a:rPr lang="en-US" sz="800" b="0" strike="noStrike" spc="-1">
                <a:solidFill>
                  <a:srgbClr val="000000"/>
                </a:solidFill>
                <a:uFill>
                  <a:solidFill>
                    <a:srgbClr val="FFFFFF"/>
                  </a:solidFill>
                </a:uFill>
                <a:latin typeface="Arial"/>
                <a:ea typeface="ＭＳ Ｐゴシック"/>
              </a:rPr>
              <a:t>	Management: A – Delivery by Analytics, C – Delivery by Cloud/Bluemix, </a:t>
            </a:r>
            <a:endParaRPr lang="en-US" sz="1800" b="0" strike="noStrike" spc="-1">
              <a:solidFill>
                <a:srgbClr val="000000"/>
              </a:solidFill>
              <a:uFill>
                <a:solidFill>
                  <a:srgbClr val="FFFFFF"/>
                </a:solidFill>
              </a:uFill>
              <a:latin typeface="Arial"/>
            </a:endParaRPr>
          </a:p>
          <a:p>
            <a:pPr>
              <a:lnSpc>
                <a:spcPct val="100000"/>
              </a:lnSpc>
            </a:pPr>
            <a:r>
              <a:rPr lang="en-US" sz="800" b="0" strike="noStrike" spc="-1">
                <a:solidFill>
                  <a:srgbClr val="000000"/>
                </a:solidFill>
                <a:uFill>
                  <a:solidFill>
                    <a:srgbClr val="FFFFFF"/>
                  </a:solidFill>
                </a:uFill>
                <a:latin typeface="Arial"/>
                <a:ea typeface="ＭＳ Ｐゴシック"/>
              </a:rPr>
              <a:t>LS – Delivery by Lab Services,  U – User managed, GTS/GBS – as written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800" b="0" strike="noStrike" spc="-1">
                <a:solidFill>
                  <a:srgbClr val="000000"/>
                </a:solidFill>
                <a:uFill>
                  <a:solidFill>
                    <a:srgbClr val="FFFFFF"/>
                  </a:solidFill>
                </a:uFill>
                <a:latin typeface="Arial"/>
                <a:ea typeface="ＭＳ Ｐゴシック"/>
              </a:rPr>
              <a:t>A full Type would be (M; P; A – for Managed by Analytics on a Public server) or (C; I; GTS) for a separate SoftLayer account with VPN access managed by GTS.</a:t>
            </a:r>
            <a:endParaRPr lang="en-US" sz="1800" b="0" strike="noStrike" spc="-1">
              <a:solidFill>
                <a:srgbClr val="000000"/>
              </a:solidFill>
              <a:uFill>
                <a:solidFill>
                  <a:srgbClr val="FFFFFF"/>
                </a:solidFill>
              </a:uFill>
              <a:latin typeface="Arial"/>
            </a:endParaRPr>
          </a:p>
        </p:txBody>
      </p:sp>
      <p:sp>
        <p:nvSpPr>
          <p:cNvPr id="279" name="CustomShape 40"/>
          <p:cNvSpPr/>
          <p:nvPr/>
        </p:nvSpPr>
        <p:spPr>
          <a:xfrm>
            <a:off x="6405480" y="4464000"/>
            <a:ext cx="1125000" cy="290160"/>
          </a:xfrm>
          <a:prstGeom prst="rect">
            <a:avLst/>
          </a:prstGeom>
          <a:solidFill>
            <a:schemeClr val="accent6"/>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80" name="CustomShape 41"/>
          <p:cNvSpPr/>
          <p:nvPr/>
        </p:nvSpPr>
        <p:spPr>
          <a:xfrm>
            <a:off x="6405480" y="4748040"/>
            <a:ext cx="1125000" cy="290160"/>
          </a:xfrm>
          <a:prstGeom prst="rect">
            <a:avLst/>
          </a:prstGeom>
          <a:solidFill>
            <a:schemeClr val="accent6"/>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81" name="CustomShape 42"/>
          <p:cNvSpPr/>
          <p:nvPr/>
        </p:nvSpPr>
        <p:spPr>
          <a:xfrm>
            <a:off x="6329520" y="4464000"/>
            <a:ext cx="28188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ID</a:t>
            </a:r>
            <a:endParaRPr lang="en-US" sz="1800" b="0" strike="noStrike" spc="-1">
              <a:solidFill>
                <a:srgbClr val="000000"/>
              </a:solidFill>
              <a:uFill>
                <a:solidFill>
                  <a:srgbClr val="FFFFFF"/>
                </a:solidFill>
              </a:uFill>
              <a:latin typeface="Arial"/>
            </a:endParaRPr>
          </a:p>
        </p:txBody>
      </p:sp>
      <p:sp>
        <p:nvSpPr>
          <p:cNvPr id="282" name="CustomShape 43"/>
          <p:cNvSpPr/>
          <p:nvPr/>
        </p:nvSpPr>
        <p:spPr>
          <a:xfrm>
            <a:off x="6327720" y="4752720"/>
            <a:ext cx="39924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Type</a:t>
            </a:r>
            <a:endParaRPr lang="en-US" sz="1800" b="0" strike="noStrike" spc="-1">
              <a:solidFill>
                <a:srgbClr val="000000"/>
              </a:solidFill>
              <a:uFill>
                <a:solidFill>
                  <a:srgbClr val="FFFFFF"/>
                </a:solidFill>
              </a:uFill>
              <a:latin typeface="Arial"/>
            </a:endParaRPr>
          </a:p>
        </p:txBody>
      </p:sp>
      <p:sp>
        <p:nvSpPr>
          <p:cNvPr id="283" name="CustomShape 44"/>
          <p:cNvSpPr/>
          <p:nvPr/>
        </p:nvSpPr>
        <p:spPr>
          <a:xfrm>
            <a:off x="6405480" y="5249880"/>
            <a:ext cx="1125000" cy="290160"/>
          </a:xfrm>
          <a:prstGeom prst="rect">
            <a:avLst/>
          </a:prstGeom>
          <a:solidFill>
            <a:srgbClr val="F7D165"/>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84" name="CustomShape 45"/>
          <p:cNvSpPr/>
          <p:nvPr/>
        </p:nvSpPr>
        <p:spPr>
          <a:xfrm>
            <a:off x="6405480" y="5533920"/>
            <a:ext cx="1125000" cy="290160"/>
          </a:xfrm>
          <a:prstGeom prst="rect">
            <a:avLst/>
          </a:prstGeom>
          <a:solidFill>
            <a:srgbClr val="F7D165"/>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85" name="CustomShape 46"/>
          <p:cNvSpPr/>
          <p:nvPr/>
        </p:nvSpPr>
        <p:spPr>
          <a:xfrm>
            <a:off x="6329520" y="5249880"/>
            <a:ext cx="28188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ID</a:t>
            </a:r>
            <a:endParaRPr lang="en-US" sz="1800" b="0" strike="noStrike" spc="-1">
              <a:solidFill>
                <a:srgbClr val="000000"/>
              </a:solidFill>
              <a:uFill>
                <a:solidFill>
                  <a:srgbClr val="FFFFFF"/>
                </a:solidFill>
              </a:uFill>
              <a:latin typeface="Arial"/>
            </a:endParaRPr>
          </a:p>
        </p:txBody>
      </p:sp>
      <p:sp>
        <p:nvSpPr>
          <p:cNvPr id="286" name="CustomShape 47"/>
          <p:cNvSpPr/>
          <p:nvPr/>
        </p:nvSpPr>
        <p:spPr>
          <a:xfrm>
            <a:off x="6327720" y="5538600"/>
            <a:ext cx="399240" cy="21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uFill>
                  <a:solidFill>
                    <a:srgbClr val="FFFFFF"/>
                  </a:solidFill>
                </a:uFill>
                <a:latin typeface="Arial"/>
                <a:ea typeface="ＭＳ Ｐゴシック"/>
              </a:rPr>
              <a:t>Type</a:t>
            </a:r>
            <a:endParaRPr lang="en-US" sz="1800" b="0" strike="noStrike" spc="-1">
              <a:solidFill>
                <a:srgbClr val="000000"/>
              </a:solidFill>
              <a:uFill>
                <a:solidFill>
                  <a:srgbClr val="FFFFFF"/>
                </a:solidFill>
              </a:uFill>
              <a:latin typeface="Arial"/>
            </a:endParaRPr>
          </a:p>
        </p:txBody>
      </p:sp>
      <p:pic>
        <p:nvPicPr>
          <p:cNvPr id="287" name="Picture 16"/>
          <p:cNvPicPr/>
          <p:nvPr/>
        </p:nvPicPr>
        <p:blipFill>
          <a:blip r:embed="rId4"/>
          <a:stretch/>
        </p:blipFill>
        <p:spPr>
          <a:xfrm>
            <a:off x="6402240" y="3587760"/>
            <a:ext cx="352080" cy="352080"/>
          </a:xfrm>
          <a:prstGeom prst="rect">
            <a:avLst/>
          </a:prstGeom>
          <a:ln>
            <a:noFill/>
          </a:ln>
        </p:spPr>
      </p:pic>
      <p:sp>
        <p:nvSpPr>
          <p:cNvPr id="288" name="CustomShape 48"/>
          <p:cNvSpPr/>
          <p:nvPr/>
        </p:nvSpPr>
        <p:spPr>
          <a:xfrm>
            <a:off x="6860160" y="3664080"/>
            <a:ext cx="7023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Firewall</a:t>
            </a:r>
            <a:endParaRPr lang="en-US" sz="1800" b="0" strike="noStrike" spc="-1">
              <a:solidFill>
                <a:srgbClr val="000000"/>
              </a:solidFill>
              <a:uFill>
                <a:solidFill>
                  <a:srgbClr val="FFFFFF"/>
                </a:solidFill>
              </a:uFill>
              <a:latin typeface="Arial"/>
            </a:endParaRPr>
          </a:p>
        </p:txBody>
      </p:sp>
      <p:sp>
        <p:nvSpPr>
          <p:cNvPr id="289" name="Line 49"/>
          <p:cNvSpPr/>
          <p:nvPr/>
        </p:nvSpPr>
        <p:spPr>
          <a:xfrm>
            <a:off x="6365520" y="3450960"/>
            <a:ext cx="613080" cy="360"/>
          </a:xfrm>
          <a:prstGeom prst="line">
            <a:avLst/>
          </a:prstGeom>
          <a:ln w="44280">
            <a:solidFill>
              <a:srgbClr val="00B050"/>
            </a:solidFill>
            <a:round/>
          </a:ln>
        </p:spPr>
        <p:style>
          <a:lnRef idx="1">
            <a:schemeClr val="accent1"/>
          </a:lnRef>
          <a:fillRef idx="0">
            <a:schemeClr val="accent1"/>
          </a:fillRef>
          <a:effectRef idx="0">
            <a:schemeClr val="accent1"/>
          </a:effectRef>
          <a:fontRef idx="minor"/>
        </p:style>
      </p:sp>
      <p:sp>
        <p:nvSpPr>
          <p:cNvPr id="290" name="Line 50"/>
          <p:cNvSpPr/>
          <p:nvPr/>
        </p:nvSpPr>
        <p:spPr>
          <a:xfrm>
            <a:off x="6356160" y="3189240"/>
            <a:ext cx="612720" cy="360"/>
          </a:xfrm>
          <a:prstGeom prst="line">
            <a:avLst/>
          </a:prstGeom>
          <a:ln w="44280">
            <a:solidFill>
              <a:srgbClr val="FF0000"/>
            </a:solidFill>
            <a:round/>
          </a:ln>
        </p:spPr>
        <p:style>
          <a:lnRef idx="1">
            <a:schemeClr val="accent1"/>
          </a:lnRef>
          <a:fillRef idx="0">
            <a:schemeClr val="accent1"/>
          </a:fillRef>
          <a:effectRef idx="0">
            <a:schemeClr val="accent1"/>
          </a:effectRef>
          <a:fontRef idx="minor"/>
        </p:style>
      </p:sp>
      <p:pic>
        <p:nvPicPr>
          <p:cNvPr id="291" name="Picture 17"/>
          <p:cNvPicPr/>
          <p:nvPr/>
        </p:nvPicPr>
        <p:blipFill>
          <a:blip r:embed="rId3"/>
          <a:stretch/>
        </p:blipFill>
        <p:spPr>
          <a:xfrm>
            <a:off x="6515280" y="6019920"/>
            <a:ext cx="248760" cy="647280"/>
          </a:xfrm>
          <a:prstGeom prst="rect">
            <a:avLst/>
          </a:prstGeom>
          <a:ln>
            <a:noFill/>
          </a:ln>
        </p:spPr>
      </p:pic>
      <p:sp>
        <p:nvSpPr>
          <p:cNvPr id="292" name="CustomShape 51"/>
          <p:cNvSpPr/>
          <p:nvPr/>
        </p:nvSpPr>
        <p:spPr>
          <a:xfrm>
            <a:off x="6890760" y="6203880"/>
            <a:ext cx="5011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User</a:t>
            </a:r>
            <a:endParaRPr lang="en-US" sz="1800" b="0" strike="noStrike" spc="-1">
              <a:solidFill>
                <a:srgbClr val="000000"/>
              </a:solidFill>
              <a:uFill>
                <a:solidFill>
                  <a:srgbClr val="FFFFFF"/>
                </a:solidFill>
              </a:uFill>
              <a:latin typeface="Arial"/>
            </a:endParaRPr>
          </a:p>
        </p:txBody>
      </p:sp>
      <p:sp>
        <p:nvSpPr>
          <p:cNvPr id="293" name="CustomShape 52"/>
          <p:cNvSpPr/>
          <p:nvPr/>
        </p:nvSpPr>
        <p:spPr>
          <a:xfrm>
            <a:off x="163440" y="5857560"/>
            <a:ext cx="8448480" cy="942120"/>
          </a:xfrm>
          <a:prstGeom prst="rect">
            <a:avLst/>
          </a:prstGeom>
          <a:solidFill>
            <a:srgbClr val="FFFF00"/>
          </a:solidFill>
          <a:ln w="9360">
            <a:solidFill>
              <a:srgbClr val="FF0000"/>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Helvetica Neue Light"/>
                <a:ea typeface="Helvetica Neue Light"/>
              </a:rPr>
              <a:t>Detail the components with locations, types (management, isolation, delivery), user accesses. This is a key deliverable in terms of detailed understanding of how the solution fits together. It is a good idea to complete the detailed solution tables before investing in this graphical view.</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4185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554" y="1424782"/>
            <a:ext cx="2447925" cy="375761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solidFill>
                  <a:schemeClr val="tx1"/>
                </a:solidFill>
              </a:rPr>
              <a:t>Client Premises</a:t>
            </a:r>
            <a:endParaRPr lang="en-CA">
              <a:solidFill>
                <a:schemeClr val="tx1"/>
              </a:solidFill>
            </a:endParaRPr>
          </a:p>
        </p:txBody>
      </p:sp>
      <p:sp>
        <p:nvSpPr>
          <p:cNvPr id="29697" name="Title 1"/>
          <p:cNvSpPr>
            <a:spLocks noGrp="1"/>
          </p:cNvSpPr>
          <p:nvPr>
            <p:ph type="title"/>
          </p:nvPr>
        </p:nvSpPr>
        <p:spPr/>
        <p:txBody>
          <a:bodyPr/>
          <a:lstStyle/>
          <a:p>
            <a:r>
              <a:rPr lang="en-US" altLang="en-US"/>
              <a:t>Target Architecture Operational Model</a:t>
            </a:r>
          </a:p>
        </p:txBody>
      </p:sp>
      <p:pic>
        <p:nvPicPr>
          <p:cNvPr id="297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689" y="3579157"/>
            <a:ext cx="250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147" y="1719392"/>
            <a:ext cx="2508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10"/>
          <p:cNvSpPr txBox="1">
            <a:spLocks noChangeArrowheads="1"/>
          </p:cNvSpPr>
          <p:nvPr/>
        </p:nvSpPr>
        <p:spPr bwMode="auto">
          <a:xfrm>
            <a:off x="2108856" y="2368680"/>
            <a:ext cx="6028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smtClean="0"/>
              <a:t>Users</a:t>
            </a:r>
            <a:endParaRPr lang="en-CA" altLang="en-US" sz="1200"/>
          </a:p>
        </p:txBody>
      </p:sp>
      <p:cxnSp>
        <p:nvCxnSpPr>
          <p:cNvPr id="13" name="Straight Connector 12"/>
          <p:cNvCxnSpPr/>
          <p:nvPr/>
        </p:nvCxnSpPr>
        <p:spPr>
          <a:xfrm flipH="1" flipV="1">
            <a:off x="1501775" y="4879975"/>
            <a:ext cx="1588" cy="50165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397126" y="1438144"/>
            <a:ext cx="2447925" cy="375761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err="1">
                <a:solidFill>
                  <a:schemeClr val="tx1"/>
                </a:solidFill>
              </a:rPr>
              <a:t>SoftLayer</a:t>
            </a:r>
            <a:r>
              <a:rPr lang="en-US">
                <a:solidFill>
                  <a:schemeClr val="tx1"/>
                </a:solidFill>
              </a:rPr>
              <a:t> </a:t>
            </a:r>
            <a:r>
              <a:rPr lang="en-US" smtClean="0">
                <a:solidFill>
                  <a:schemeClr val="tx1"/>
                </a:solidFill>
              </a:rPr>
              <a:t>D.C.</a:t>
            </a:r>
            <a:endParaRPr lang="en-CA">
              <a:solidFill>
                <a:schemeClr val="tx1"/>
              </a:solidFill>
            </a:endParaRPr>
          </a:p>
        </p:txBody>
      </p:sp>
      <p:grpSp>
        <p:nvGrpSpPr>
          <p:cNvPr id="29706" name="Group 14"/>
          <p:cNvGrpSpPr>
            <a:grpSpLocks/>
          </p:cNvGrpSpPr>
          <p:nvPr/>
        </p:nvGrpSpPr>
        <p:grpSpPr bwMode="auto">
          <a:xfrm>
            <a:off x="3952875" y="1941513"/>
            <a:ext cx="1196975" cy="574675"/>
            <a:chOff x="1317973" y="559860"/>
            <a:chExt cx="1196803" cy="574575"/>
          </a:xfrm>
        </p:grpSpPr>
        <p:sp>
          <p:nvSpPr>
            <p:cNvPr id="16" name="Rectangle 15"/>
            <p:cNvSpPr/>
            <p:nvPr/>
          </p:nvSpPr>
          <p:spPr>
            <a:xfrm>
              <a:off x="1389401" y="559860"/>
              <a:ext cx="1125375"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dashDB</a:t>
              </a:r>
              <a:endParaRPr lang="en-CA" sz="1400">
                <a:solidFill>
                  <a:schemeClr val="tx1"/>
                </a:solidFill>
              </a:endParaRPr>
            </a:p>
          </p:txBody>
        </p:sp>
        <p:sp>
          <p:nvSpPr>
            <p:cNvPr id="17" name="Rectangle 16"/>
            <p:cNvSpPr/>
            <p:nvPr/>
          </p:nvSpPr>
          <p:spPr>
            <a:xfrm>
              <a:off x="1389401" y="843973"/>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M,I,A</a:t>
              </a:r>
              <a:endParaRPr lang="en-CA" sz="1400">
                <a:solidFill>
                  <a:schemeClr val="tx1"/>
                </a:solidFill>
              </a:endParaRPr>
            </a:p>
          </p:txBody>
        </p:sp>
        <p:sp>
          <p:nvSpPr>
            <p:cNvPr id="29765" name="TextBox 17"/>
            <p:cNvSpPr txBox="1">
              <a:spLocks noChangeArrowheads="1"/>
            </p:cNvSpPr>
            <p:nvPr/>
          </p:nvSpPr>
          <p:spPr bwMode="auto">
            <a:xfrm>
              <a:off x="1317973" y="559860"/>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66" name="TextBox 18"/>
            <p:cNvSpPr txBox="1">
              <a:spLocks noChangeArrowheads="1"/>
            </p:cNvSpPr>
            <p:nvPr/>
          </p:nvSpPr>
          <p:spPr bwMode="auto">
            <a:xfrm>
              <a:off x="1317973" y="848472"/>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grpSp>
        <p:nvGrpSpPr>
          <p:cNvPr id="29707" name="Group 19"/>
          <p:cNvGrpSpPr>
            <a:grpSpLocks/>
          </p:cNvGrpSpPr>
          <p:nvPr/>
        </p:nvGrpSpPr>
        <p:grpSpPr bwMode="auto">
          <a:xfrm>
            <a:off x="3968128" y="3539125"/>
            <a:ext cx="1196975" cy="687732"/>
            <a:chOff x="1357569" y="1706293"/>
            <a:chExt cx="1196803" cy="574575"/>
          </a:xfrm>
        </p:grpSpPr>
        <p:sp>
          <p:nvSpPr>
            <p:cNvPr id="21" name="Rectangle 20"/>
            <p:cNvSpPr/>
            <p:nvPr/>
          </p:nvSpPr>
          <p:spPr>
            <a:xfrm>
              <a:off x="1428996" y="1706293"/>
              <a:ext cx="1125376"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1400" smtClean="0">
                  <a:solidFill>
                    <a:schemeClr val="tx1"/>
                  </a:solidFill>
                </a:rPr>
                <a:t>Case Manager</a:t>
              </a:r>
              <a:endParaRPr lang="en-CA" sz="1400">
                <a:solidFill>
                  <a:schemeClr val="tx1"/>
                </a:solidFill>
              </a:endParaRPr>
            </a:p>
          </p:txBody>
        </p:sp>
        <p:sp>
          <p:nvSpPr>
            <p:cNvPr id="22" name="Rectangle 21"/>
            <p:cNvSpPr/>
            <p:nvPr/>
          </p:nvSpPr>
          <p:spPr>
            <a:xfrm>
              <a:off x="1428996" y="1990407"/>
              <a:ext cx="1125376"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H,I,LS</a:t>
              </a:r>
              <a:endParaRPr lang="en-CA" sz="1400">
                <a:solidFill>
                  <a:schemeClr val="tx1"/>
                </a:solidFill>
              </a:endParaRPr>
            </a:p>
          </p:txBody>
        </p:sp>
        <p:sp>
          <p:nvSpPr>
            <p:cNvPr id="29761" name="TextBox 22"/>
            <p:cNvSpPr txBox="1">
              <a:spLocks noChangeArrowheads="1"/>
            </p:cNvSpPr>
            <p:nvPr/>
          </p:nvSpPr>
          <p:spPr bwMode="auto">
            <a:xfrm>
              <a:off x="1543459" y="1715426"/>
              <a:ext cx="287217" cy="21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smtClean="0"/>
                <a:t>ID</a:t>
              </a:r>
              <a:endParaRPr lang="en-CA" altLang="en-US" sz="800"/>
            </a:p>
          </p:txBody>
        </p:sp>
        <p:sp>
          <p:nvSpPr>
            <p:cNvPr id="29762" name="TextBox 23"/>
            <p:cNvSpPr txBox="1">
              <a:spLocks noChangeArrowheads="1"/>
            </p:cNvSpPr>
            <p:nvPr/>
          </p:nvSpPr>
          <p:spPr bwMode="auto">
            <a:xfrm>
              <a:off x="1357569" y="1994905"/>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cxnSp>
        <p:nvCxnSpPr>
          <p:cNvPr id="45" name="Straight Connector 44"/>
          <p:cNvCxnSpPr/>
          <p:nvPr/>
        </p:nvCxnSpPr>
        <p:spPr>
          <a:xfrm>
            <a:off x="2562860" y="2122826"/>
            <a:ext cx="1429080" cy="1480491"/>
          </a:xfrm>
          <a:prstGeom prst="line">
            <a:avLst/>
          </a:prstGeom>
          <a:ln w="4445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7" idx="3"/>
            <a:endCxn id="84" idx="1"/>
          </p:cNvCxnSpPr>
          <p:nvPr/>
        </p:nvCxnSpPr>
        <p:spPr>
          <a:xfrm flipV="1">
            <a:off x="1943611" y="2345927"/>
            <a:ext cx="1975684" cy="1204578"/>
          </a:xfrm>
          <a:prstGeom prst="line">
            <a:avLst/>
          </a:prstGeom>
          <a:ln w="44450">
            <a:solidFill>
              <a:srgbClr val="FF0000"/>
            </a:solidFill>
            <a:headEnd type="triangle"/>
          </a:ln>
        </p:spPr>
        <p:style>
          <a:lnRef idx="1">
            <a:schemeClr val="accent1"/>
          </a:lnRef>
          <a:fillRef idx="0">
            <a:schemeClr val="accent1"/>
          </a:fillRef>
          <a:effectRef idx="0">
            <a:schemeClr val="accent1"/>
          </a:effectRef>
          <a:fontRef idx="minor">
            <a:schemeClr val="tx1"/>
          </a:fontRef>
        </p:style>
      </p:cxnSp>
      <p:pic>
        <p:nvPicPr>
          <p:cNvPr id="2971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705" y="2480113"/>
            <a:ext cx="352425" cy="4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072" y="291716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4300" y="784225"/>
            <a:ext cx="3524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4300" y="1216025"/>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4300" y="1674813"/>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4300" y="2082800"/>
            <a:ext cx="3619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64300" y="2581275"/>
            <a:ext cx="3333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30963" y="4040188"/>
            <a:ext cx="2952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4" name="TextBox 58"/>
          <p:cNvSpPr txBox="1">
            <a:spLocks noChangeAspect="1"/>
          </p:cNvSpPr>
          <p:nvPr/>
        </p:nvSpPr>
        <p:spPr bwMode="auto">
          <a:xfrm>
            <a:off x="6902450" y="784225"/>
            <a:ext cx="977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On-premises</a:t>
            </a:r>
            <a:endParaRPr lang="en-CA" altLang="en-US" sz="1200"/>
          </a:p>
        </p:txBody>
      </p:sp>
      <p:sp>
        <p:nvSpPr>
          <p:cNvPr id="29725" name="TextBox 59"/>
          <p:cNvSpPr txBox="1">
            <a:spLocks noChangeAspect="1"/>
          </p:cNvSpPr>
          <p:nvPr/>
        </p:nvSpPr>
        <p:spPr bwMode="auto">
          <a:xfrm>
            <a:off x="6950075" y="1227138"/>
            <a:ext cx="1662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IaaS (Custom SoftLayer)</a:t>
            </a:r>
            <a:endParaRPr lang="en-CA" altLang="en-US" sz="1200"/>
          </a:p>
        </p:txBody>
      </p:sp>
      <p:sp>
        <p:nvSpPr>
          <p:cNvPr id="29726" name="TextBox 60"/>
          <p:cNvSpPr txBox="1">
            <a:spLocks noChangeAspect="1"/>
          </p:cNvSpPr>
          <p:nvPr/>
        </p:nvSpPr>
        <p:spPr bwMode="auto">
          <a:xfrm>
            <a:off x="6911975" y="1655763"/>
            <a:ext cx="1095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SaaS Managed</a:t>
            </a:r>
            <a:endParaRPr lang="en-CA" altLang="en-US" sz="1200"/>
          </a:p>
        </p:txBody>
      </p:sp>
      <p:sp>
        <p:nvSpPr>
          <p:cNvPr id="29727" name="TextBox 61"/>
          <p:cNvSpPr txBox="1">
            <a:spLocks noChangeAspect="1"/>
          </p:cNvSpPr>
          <p:nvPr/>
        </p:nvSpPr>
        <p:spPr bwMode="auto">
          <a:xfrm>
            <a:off x="6911975" y="2143125"/>
            <a:ext cx="950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SaaS Hosted</a:t>
            </a:r>
            <a:endParaRPr lang="en-CA" altLang="en-US" sz="1200"/>
          </a:p>
        </p:txBody>
      </p:sp>
      <p:sp>
        <p:nvSpPr>
          <p:cNvPr id="29728" name="TextBox 62"/>
          <p:cNvSpPr txBox="1">
            <a:spLocks noChangeAspect="1"/>
          </p:cNvSpPr>
          <p:nvPr/>
        </p:nvSpPr>
        <p:spPr bwMode="auto">
          <a:xfrm>
            <a:off x="6892925" y="2635250"/>
            <a:ext cx="165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External/Web Resource</a:t>
            </a:r>
            <a:endParaRPr lang="en-CA" altLang="en-US" sz="1200"/>
          </a:p>
        </p:txBody>
      </p:sp>
      <p:sp>
        <p:nvSpPr>
          <p:cNvPr id="29729" name="TextBox 63"/>
          <p:cNvSpPr txBox="1">
            <a:spLocks noChangeAspect="1"/>
          </p:cNvSpPr>
          <p:nvPr/>
        </p:nvSpPr>
        <p:spPr bwMode="auto">
          <a:xfrm>
            <a:off x="6948488" y="3017838"/>
            <a:ext cx="19510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Private or VPN Network Link</a:t>
            </a:r>
            <a:endParaRPr lang="en-CA" altLang="en-US" sz="1200"/>
          </a:p>
        </p:txBody>
      </p:sp>
      <p:sp>
        <p:nvSpPr>
          <p:cNvPr id="29730" name="TextBox 64"/>
          <p:cNvSpPr txBox="1">
            <a:spLocks noChangeAspect="1"/>
          </p:cNvSpPr>
          <p:nvPr/>
        </p:nvSpPr>
        <p:spPr bwMode="auto">
          <a:xfrm>
            <a:off x="6945313" y="3303588"/>
            <a:ext cx="1422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Public Network Link</a:t>
            </a:r>
            <a:endParaRPr lang="en-CA" altLang="en-US" sz="1200"/>
          </a:p>
        </p:txBody>
      </p:sp>
      <p:sp>
        <p:nvSpPr>
          <p:cNvPr id="29731" name="TextBox 65"/>
          <p:cNvSpPr txBox="1">
            <a:spLocks noChangeAspect="1"/>
          </p:cNvSpPr>
          <p:nvPr/>
        </p:nvSpPr>
        <p:spPr bwMode="auto">
          <a:xfrm>
            <a:off x="6886575" y="4024313"/>
            <a:ext cx="1725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Special / Review Needed</a:t>
            </a:r>
            <a:endParaRPr lang="en-CA" altLang="en-US" sz="1200"/>
          </a:p>
        </p:txBody>
      </p:sp>
      <p:sp>
        <p:nvSpPr>
          <p:cNvPr id="29732" name="TextBox 66"/>
          <p:cNvSpPr txBox="1">
            <a:spLocks noChangeAspect="1"/>
          </p:cNvSpPr>
          <p:nvPr/>
        </p:nvSpPr>
        <p:spPr bwMode="auto">
          <a:xfrm>
            <a:off x="7640638" y="4616450"/>
            <a:ext cx="12414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New Component</a:t>
            </a:r>
            <a:endParaRPr lang="en-CA" altLang="en-US" sz="1200"/>
          </a:p>
        </p:txBody>
      </p:sp>
      <p:sp>
        <p:nvSpPr>
          <p:cNvPr id="29733" name="TextBox 67"/>
          <p:cNvSpPr txBox="1">
            <a:spLocks noChangeAspect="1"/>
          </p:cNvSpPr>
          <p:nvPr/>
        </p:nvSpPr>
        <p:spPr bwMode="auto">
          <a:xfrm>
            <a:off x="7677150" y="5399088"/>
            <a:ext cx="1431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Existing Component</a:t>
            </a:r>
            <a:endParaRPr lang="en-CA" altLang="en-US" sz="1200"/>
          </a:p>
        </p:txBody>
      </p:sp>
      <p:sp>
        <p:nvSpPr>
          <p:cNvPr id="29734" name="TextBox 68"/>
          <p:cNvSpPr txBox="1">
            <a:spLocks noChangeArrowheads="1"/>
          </p:cNvSpPr>
          <p:nvPr/>
        </p:nvSpPr>
        <p:spPr bwMode="auto">
          <a:xfrm>
            <a:off x="272589" y="5691659"/>
            <a:ext cx="7521611" cy="112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00"/>
              <a:t>Type Descriptions: </a:t>
            </a:r>
          </a:p>
          <a:p>
            <a:r>
              <a:rPr lang="en-US" altLang="en-US" sz="800"/>
              <a:t>	</a:t>
            </a:r>
            <a:r>
              <a:rPr lang="en-US" altLang="en-US" sz="1000"/>
              <a:t>Offering: M – Managed, H – Hosted, CS – Custom SL, O – On-</a:t>
            </a:r>
            <a:r>
              <a:rPr lang="en-US" altLang="en-US" sz="1000" err="1"/>
              <a:t>prem</a:t>
            </a:r>
            <a:r>
              <a:rPr lang="en-US" altLang="en-US" sz="1000"/>
              <a:t>; </a:t>
            </a:r>
          </a:p>
          <a:p>
            <a:r>
              <a:rPr lang="en-US" altLang="en-US" sz="1000"/>
              <a:t>	Network: P – Public, I – Isolated</a:t>
            </a:r>
            <a:r>
              <a:rPr lang="en-CA" altLang="en-US" sz="1000"/>
              <a:t>; </a:t>
            </a:r>
          </a:p>
          <a:p>
            <a:r>
              <a:rPr lang="en-US" altLang="en-US" sz="1000"/>
              <a:t>	Management: A – Delivery by Analytics, C – Delivery by Cloud/</a:t>
            </a:r>
            <a:r>
              <a:rPr lang="en-US" altLang="en-US" sz="1000" err="1"/>
              <a:t>Bluemix</a:t>
            </a:r>
            <a:r>
              <a:rPr lang="en-US" altLang="en-US" sz="1000"/>
              <a:t>, </a:t>
            </a:r>
          </a:p>
          <a:p>
            <a:r>
              <a:rPr lang="en-US" altLang="en-US" sz="1000"/>
              <a:t>LS – Delivery by Lab Services,  U – User managed, GTS/GBS – as written</a:t>
            </a:r>
          </a:p>
          <a:p>
            <a:endParaRPr lang="en-US" altLang="en-US" sz="800"/>
          </a:p>
          <a:p>
            <a:r>
              <a:rPr lang="en-US" altLang="en-US" sz="800"/>
              <a:t>A full Type would be (M; P; A – for Managed by Analytics on a Public server) or (C; I; GTS) for a separate </a:t>
            </a:r>
            <a:r>
              <a:rPr lang="en-US" altLang="en-US" sz="800" err="1"/>
              <a:t>SoftLayer</a:t>
            </a:r>
            <a:r>
              <a:rPr lang="en-US" altLang="en-US" sz="800"/>
              <a:t> account with VPN access managed by GTS.</a:t>
            </a:r>
          </a:p>
        </p:txBody>
      </p:sp>
      <p:grpSp>
        <p:nvGrpSpPr>
          <p:cNvPr id="29735" name="Group 69"/>
          <p:cNvGrpSpPr>
            <a:grpSpLocks noChangeAspect="1"/>
          </p:cNvGrpSpPr>
          <p:nvPr/>
        </p:nvGrpSpPr>
        <p:grpSpPr bwMode="auto">
          <a:xfrm>
            <a:off x="6334125" y="4464050"/>
            <a:ext cx="1196975" cy="574675"/>
            <a:chOff x="6334681" y="4373453"/>
            <a:chExt cx="1196803" cy="574575"/>
          </a:xfrm>
        </p:grpSpPr>
        <p:sp>
          <p:nvSpPr>
            <p:cNvPr id="71" name="Rectangle 70"/>
            <p:cNvSpPr/>
            <p:nvPr/>
          </p:nvSpPr>
          <p:spPr>
            <a:xfrm>
              <a:off x="6406109" y="4373453"/>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400">
                <a:solidFill>
                  <a:schemeClr val="tx1"/>
                </a:solidFill>
              </a:endParaRPr>
            </a:p>
          </p:txBody>
        </p:sp>
        <p:sp>
          <p:nvSpPr>
            <p:cNvPr id="72" name="Rectangle 71"/>
            <p:cNvSpPr/>
            <p:nvPr/>
          </p:nvSpPr>
          <p:spPr>
            <a:xfrm>
              <a:off x="6406109" y="4657567"/>
              <a:ext cx="1125375"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400">
                <a:solidFill>
                  <a:schemeClr val="tx1"/>
                </a:solidFill>
              </a:endParaRPr>
            </a:p>
          </p:txBody>
        </p:sp>
        <p:sp>
          <p:nvSpPr>
            <p:cNvPr id="29750" name="TextBox 72"/>
            <p:cNvSpPr txBox="1">
              <a:spLocks noChangeArrowheads="1"/>
            </p:cNvSpPr>
            <p:nvPr/>
          </p:nvSpPr>
          <p:spPr bwMode="auto">
            <a:xfrm>
              <a:off x="6334681" y="4373453"/>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51" name="TextBox 73"/>
            <p:cNvSpPr txBox="1">
              <a:spLocks noChangeArrowheads="1"/>
            </p:cNvSpPr>
            <p:nvPr/>
          </p:nvSpPr>
          <p:spPr bwMode="auto">
            <a:xfrm>
              <a:off x="6334681" y="4662065"/>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grpSp>
        <p:nvGrpSpPr>
          <p:cNvPr id="29736" name="Group 74"/>
          <p:cNvGrpSpPr>
            <a:grpSpLocks noChangeAspect="1"/>
          </p:cNvGrpSpPr>
          <p:nvPr/>
        </p:nvGrpSpPr>
        <p:grpSpPr bwMode="auto">
          <a:xfrm>
            <a:off x="6334125" y="5249863"/>
            <a:ext cx="1196975" cy="574675"/>
            <a:chOff x="6334681" y="5158681"/>
            <a:chExt cx="1196803" cy="574575"/>
          </a:xfrm>
        </p:grpSpPr>
        <p:sp>
          <p:nvSpPr>
            <p:cNvPr id="76" name="Rectangle 75"/>
            <p:cNvSpPr/>
            <p:nvPr/>
          </p:nvSpPr>
          <p:spPr>
            <a:xfrm>
              <a:off x="6406109" y="5158681"/>
              <a:ext cx="1125375" cy="290461"/>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400">
                <a:solidFill>
                  <a:schemeClr val="tx1"/>
                </a:solidFill>
              </a:endParaRPr>
            </a:p>
          </p:txBody>
        </p:sp>
        <p:sp>
          <p:nvSpPr>
            <p:cNvPr id="77" name="Rectangle 76"/>
            <p:cNvSpPr/>
            <p:nvPr/>
          </p:nvSpPr>
          <p:spPr>
            <a:xfrm>
              <a:off x="6406109" y="5442794"/>
              <a:ext cx="1125375" cy="290462"/>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400">
                <a:solidFill>
                  <a:schemeClr val="tx1"/>
                </a:solidFill>
              </a:endParaRPr>
            </a:p>
          </p:txBody>
        </p:sp>
        <p:sp>
          <p:nvSpPr>
            <p:cNvPr id="29746" name="TextBox 77"/>
            <p:cNvSpPr txBox="1">
              <a:spLocks noChangeArrowheads="1"/>
            </p:cNvSpPr>
            <p:nvPr/>
          </p:nvSpPr>
          <p:spPr bwMode="auto">
            <a:xfrm>
              <a:off x="6334681" y="5158681"/>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47" name="TextBox 78"/>
            <p:cNvSpPr txBox="1">
              <a:spLocks noChangeArrowheads="1"/>
            </p:cNvSpPr>
            <p:nvPr/>
          </p:nvSpPr>
          <p:spPr bwMode="auto">
            <a:xfrm>
              <a:off x="6334681" y="5447293"/>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pic>
        <p:nvPicPr>
          <p:cNvPr id="2973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388" y="3587750"/>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8" name="TextBox 80"/>
          <p:cNvSpPr txBox="1">
            <a:spLocks noChangeAspect="1"/>
          </p:cNvSpPr>
          <p:nvPr/>
        </p:nvSpPr>
        <p:spPr bwMode="auto">
          <a:xfrm>
            <a:off x="6875463" y="3663950"/>
            <a:ext cx="6715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Firewall</a:t>
            </a:r>
            <a:endParaRPr lang="en-CA" altLang="en-US" sz="1200"/>
          </a:p>
        </p:txBody>
      </p:sp>
      <p:cxnSp>
        <p:nvCxnSpPr>
          <p:cNvPr id="82" name="Straight Connector 81"/>
          <p:cNvCxnSpPr>
            <a:cxnSpLocks noChangeAspect="1"/>
          </p:cNvCxnSpPr>
          <p:nvPr/>
        </p:nvCxnSpPr>
        <p:spPr>
          <a:xfrm>
            <a:off x="6365875" y="3451225"/>
            <a:ext cx="61277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noChangeAspect="1"/>
          </p:cNvCxnSpPr>
          <p:nvPr/>
        </p:nvCxnSpPr>
        <p:spPr>
          <a:xfrm>
            <a:off x="6356350" y="3189288"/>
            <a:ext cx="612775"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2974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100" y="6019800"/>
            <a:ext cx="2492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2" name="TextBox 84"/>
          <p:cNvSpPr txBox="1">
            <a:spLocks noChangeAspect="1"/>
          </p:cNvSpPr>
          <p:nvPr/>
        </p:nvSpPr>
        <p:spPr bwMode="auto">
          <a:xfrm>
            <a:off x="6904038" y="6203950"/>
            <a:ext cx="4746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User</a:t>
            </a:r>
            <a:endParaRPr lang="en-CA" altLang="en-US" sz="1200"/>
          </a:p>
        </p:txBody>
      </p:sp>
      <p:sp>
        <p:nvSpPr>
          <p:cNvPr id="29743" name="TextBox 85"/>
          <p:cNvSpPr txBox="1">
            <a:spLocks noChangeArrowheads="1"/>
          </p:cNvSpPr>
          <p:nvPr/>
        </p:nvSpPr>
        <p:spPr bwMode="auto">
          <a:xfrm>
            <a:off x="8091334" y="5849938"/>
            <a:ext cx="8448675" cy="738188"/>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400">
                <a:latin typeface="Helvetica Neue Light"/>
                <a:ea typeface="Helvetica Neue Light"/>
                <a:cs typeface="Helvetica Neue Light"/>
              </a:rPr>
              <a:t>Detail the components with locations, types (management, isolation, delivery), user accesses. This is a key deliverable in terms of detailed understanding of how the solution fits together. It is a good idea to complete the detailed solution tables before investing in this graphical view.</a:t>
            </a:r>
          </a:p>
        </p:txBody>
      </p:sp>
      <p:grpSp>
        <p:nvGrpSpPr>
          <p:cNvPr id="78" name="Group 14"/>
          <p:cNvGrpSpPr>
            <a:grpSpLocks/>
          </p:cNvGrpSpPr>
          <p:nvPr/>
        </p:nvGrpSpPr>
        <p:grpSpPr bwMode="auto">
          <a:xfrm>
            <a:off x="3919295" y="1949524"/>
            <a:ext cx="1196975" cy="574675"/>
            <a:chOff x="1317973" y="559860"/>
            <a:chExt cx="1196803" cy="574575"/>
          </a:xfrm>
        </p:grpSpPr>
        <p:sp>
          <p:nvSpPr>
            <p:cNvPr id="79" name="Rectangle 78"/>
            <p:cNvSpPr/>
            <p:nvPr/>
          </p:nvSpPr>
          <p:spPr>
            <a:xfrm>
              <a:off x="1389401" y="559860"/>
              <a:ext cx="1125375"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err="1" smtClean="0">
                  <a:solidFill>
                    <a:schemeClr val="tx1"/>
                  </a:solidFill>
                </a:rPr>
                <a:t>Datacap</a:t>
              </a:r>
              <a:endParaRPr lang="en-CA" sz="1400">
                <a:solidFill>
                  <a:schemeClr val="tx1"/>
                </a:solidFill>
              </a:endParaRPr>
            </a:p>
          </p:txBody>
        </p:sp>
        <p:sp>
          <p:nvSpPr>
            <p:cNvPr id="80" name="Rectangle 79"/>
            <p:cNvSpPr/>
            <p:nvPr/>
          </p:nvSpPr>
          <p:spPr>
            <a:xfrm>
              <a:off x="1389401" y="843973"/>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M,I,A</a:t>
              </a:r>
              <a:endParaRPr lang="en-CA" sz="1400">
                <a:solidFill>
                  <a:schemeClr val="tx1"/>
                </a:solidFill>
              </a:endParaRPr>
            </a:p>
          </p:txBody>
        </p:sp>
        <p:sp>
          <p:nvSpPr>
            <p:cNvPr id="81" name="TextBox 17"/>
            <p:cNvSpPr txBox="1">
              <a:spLocks noChangeArrowheads="1"/>
            </p:cNvSpPr>
            <p:nvPr/>
          </p:nvSpPr>
          <p:spPr bwMode="auto">
            <a:xfrm>
              <a:off x="1317973" y="559860"/>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84" name="TextBox 18"/>
            <p:cNvSpPr txBox="1">
              <a:spLocks noChangeArrowheads="1"/>
            </p:cNvSpPr>
            <p:nvPr/>
          </p:nvSpPr>
          <p:spPr bwMode="auto">
            <a:xfrm>
              <a:off x="1317973" y="848472"/>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grpSp>
        <p:nvGrpSpPr>
          <p:cNvPr id="85" name="Group 3"/>
          <p:cNvGrpSpPr>
            <a:grpSpLocks/>
          </p:cNvGrpSpPr>
          <p:nvPr/>
        </p:nvGrpSpPr>
        <p:grpSpPr bwMode="auto">
          <a:xfrm>
            <a:off x="768826" y="2669195"/>
            <a:ext cx="1196975" cy="574675"/>
            <a:chOff x="6334681" y="5158681"/>
            <a:chExt cx="1196803" cy="574575"/>
          </a:xfrm>
        </p:grpSpPr>
        <p:sp>
          <p:nvSpPr>
            <p:cNvPr id="86" name="Rectangle 85"/>
            <p:cNvSpPr/>
            <p:nvPr/>
          </p:nvSpPr>
          <p:spPr>
            <a:xfrm>
              <a:off x="6406109" y="5158681"/>
              <a:ext cx="1125375" cy="290462"/>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smtClean="0">
                  <a:solidFill>
                    <a:schemeClr val="tx1"/>
                  </a:solidFill>
                </a:rPr>
                <a:t>Content</a:t>
              </a:r>
              <a:r>
                <a:rPr lang="en-US" sz="1400" smtClean="0">
                  <a:solidFill>
                    <a:schemeClr val="tx1"/>
                  </a:solidFill>
                </a:rPr>
                <a:t> </a:t>
              </a:r>
              <a:r>
                <a:rPr lang="en-US" sz="1100" smtClean="0">
                  <a:solidFill>
                    <a:schemeClr val="tx1"/>
                  </a:solidFill>
                </a:rPr>
                <a:t>Collector</a:t>
              </a:r>
              <a:endParaRPr lang="en-CA" sz="1400">
                <a:solidFill>
                  <a:schemeClr val="tx1"/>
                </a:solidFill>
              </a:endParaRPr>
            </a:p>
          </p:txBody>
        </p:sp>
        <p:sp>
          <p:nvSpPr>
            <p:cNvPr id="87" name="Rectangle 86"/>
            <p:cNvSpPr/>
            <p:nvPr/>
          </p:nvSpPr>
          <p:spPr>
            <a:xfrm>
              <a:off x="6406109" y="5442795"/>
              <a:ext cx="1125375" cy="290461"/>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O,I,U</a:t>
              </a:r>
              <a:endParaRPr lang="en-CA" sz="1400">
                <a:solidFill>
                  <a:schemeClr val="tx1"/>
                </a:solidFill>
              </a:endParaRPr>
            </a:p>
          </p:txBody>
        </p:sp>
        <p:sp>
          <p:nvSpPr>
            <p:cNvPr id="88" name="TextBox 6"/>
            <p:cNvSpPr txBox="1">
              <a:spLocks noChangeArrowheads="1"/>
            </p:cNvSpPr>
            <p:nvPr/>
          </p:nvSpPr>
          <p:spPr bwMode="auto">
            <a:xfrm>
              <a:off x="6334681" y="5158681"/>
              <a:ext cx="272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89" name="TextBox 7"/>
            <p:cNvSpPr txBox="1">
              <a:spLocks noChangeArrowheads="1"/>
            </p:cNvSpPr>
            <p:nvPr/>
          </p:nvSpPr>
          <p:spPr bwMode="auto">
            <a:xfrm>
              <a:off x="6334681" y="5447293"/>
              <a:ext cx="386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sp>
        <p:nvSpPr>
          <p:cNvPr id="91" name="Rectangle 90"/>
          <p:cNvSpPr/>
          <p:nvPr/>
        </p:nvSpPr>
        <p:spPr bwMode="auto">
          <a:xfrm>
            <a:off x="840264" y="1970280"/>
            <a:ext cx="1125537" cy="290513"/>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smtClean="0">
                <a:solidFill>
                  <a:schemeClr val="tx1"/>
                </a:solidFill>
              </a:rPr>
              <a:t>NC Fast</a:t>
            </a:r>
            <a:endParaRPr lang="en-CA" sz="1400">
              <a:solidFill>
                <a:schemeClr val="tx1"/>
              </a:solidFill>
            </a:endParaRPr>
          </a:p>
        </p:txBody>
      </p:sp>
      <p:sp>
        <p:nvSpPr>
          <p:cNvPr id="93" name="TextBox 6"/>
          <p:cNvSpPr txBox="1">
            <a:spLocks noChangeArrowheads="1"/>
          </p:cNvSpPr>
          <p:nvPr/>
        </p:nvSpPr>
        <p:spPr bwMode="auto">
          <a:xfrm>
            <a:off x="735996" y="1958502"/>
            <a:ext cx="272871" cy="21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95" name="Rectangle 94"/>
          <p:cNvSpPr/>
          <p:nvPr/>
        </p:nvSpPr>
        <p:spPr bwMode="auto">
          <a:xfrm>
            <a:off x="840265" y="2264383"/>
            <a:ext cx="1125537" cy="290512"/>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O,I,U</a:t>
            </a:r>
            <a:endParaRPr lang="en-CA" sz="1400">
              <a:solidFill>
                <a:schemeClr val="tx1"/>
              </a:solidFill>
            </a:endParaRPr>
          </a:p>
        </p:txBody>
      </p:sp>
      <p:grpSp>
        <p:nvGrpSpPr>
          <p:cNvPr id="96" name="Group 95"/>
          <p:cNvGrpSpPr/>
          <p:nvPr/>
        </p:nvGrpSpPr>
        <p:grpSpPr>
          <a:xfrm>
            <a:off x="713056" y="3393470"/>
            <a:ext cx="1230555" cy="596393"/>
            <a:chOff x="735996" y="1958502"/>
            <a:chExt cx="1230555" cy="596393"/>
          </a:xfrm>
        </p:grpSpPr>
        <p:sp>
          <p:nvSpPr>
            <p:cNvPr id="97" name="Rectangle 96"/>
            <p:cNvSpPr/>
            <p:nvPr/>
          </p:nvSpPr>
          <p:spPr bwMode="auto">
            <a:xfrm>
              <a:off x="841014" y="1970280"/>
              <a:ext cx="1125537" cy="290513"/>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err="1" smtClean="0">
                  <a:solidFill>
                    <a:schemeClr val="tx1"/>
                  </a:solidFill>
                </a:rPr>
                <a:t>Filenet</a:t>
              </a:r>
              <a:endParaRPr lang="en-CA" sz="1400">
                <a:solidFill>
                  <a:schemeClr val="tx1"/>
                </a:solidFill>
              </a:endParaRPr>
            </a:p>
          </p:txBody>
        </p:sp>
        <p:sp>
          <p:nvSpPr>
            <p:cNvPr id="98" name="TextBox 6"/>
            <p:cNvSpPr txBox="1">
              <a:spLocks noChangeArrowheads="1"/>
            </p:cNvSpPr>
            <p:nvPr/>
          </p:nvSpPr>
          <p:spPr bwMode="auto">
            <a:xfrm>
              <a:off x="735996" y="1958502"/>
              <a:ext cx="272871" cy="21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99" name="Rectangle 98"/>
            <p:cNvSpPr/>
            <p:nvPr/>
          </p:nvSpPr>
          <p:spPr bwMode="auto">
            <a:xfrm>
              <a:off x="840265" y="2264383"/>
              <a:ext cx="1125537" cy="290512"/>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O,I,U</a:t>
              </a:r>
              <a:endParaRPr lang="en-CA" sz="1400">
                <a:solidFill>
                  <a:schemeClr val="tx1"/>
                </a:solidFill>
              </a:endParaRPr>
            </a:p>
          </p:txBody>
        </p:sp>
      </p:grpSp>
      <p:cxnSp>
        <p:nvCxnSpPr>
          <p:cNvPr id="100" name="Straight Connector 99"/>
          <p:cNvCxnSpPr>
            <a:endCxn id="81" idx="1"/>
          </p:cNvCxnSpPr>
          <p:nvPr/>
        </p:nvCxnSpPr>
        <p:spPr>
          <a:xfrm flipV="1">
            <a:off x="2600776" y="2057265"/>
            <a:ext cx="1318519" cy="7132"/>
          </a:xfrm>
          <a:prstGeom prst="line">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1"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097" y="1833959"/>
            <a:ext cx="352425" cy="47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Elbow Connector 17"/>
          <p:cNvCxnSpPr>
            <a:stCxn id="89" idx="1"/>
            <a:endCxn id="99" idx="1"/>
          </p:cNvCxnSpPr>
          <p:nvPr/>
        </p:nvCxnSpPr>
        <p:spPr>
          <a:xfrm rot="10800000" flipH="1" flipV="1">
            <a:off x="768825" y="3065597"/>
            <a:ext cx="48499" cy="779009"/>
          </a:xfrm>
          <a:prstGeom prst="bentConnector3">
            <a:avLst>
              <a:gd name="adj1" fmla="val -47135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a:off x="2034863" y="4117405"/>
            <a:ext cx="1998532" cy="384717"/>
          </a:xfrm>
          <a:prstGeom prst="line">
            <a:avLst/>
          </a:prstGeom>
          <a:ln w="44450">
            <a:solidFill>
              <a:srgbClr val="FF0000"/>
            </a:solidFill>
            <a:headEnd type="triangle"/>
          </a:ln>
        </p:spPr>
        <p:style>
          <a:lnRef idx="1">
            <a:schemeClr val="accent1"/>
          </a:lnRef>
          <a:fillRef idx="0">
            <a:schemeClr val="accent1"/>
          </a:fillRef>
          <a:effectRef idx="0">
            <a:schemeClr val="accent1"/>
          </a:effectRef>
          <a:fontRef idx="minor">
            <a:schemeClr val="tx1"/>
          </a:fontRef>
        </p:style>
      </p:cxnSp>
      <p:pic>
        <p:nvPicPr>
          <p:cNvPr id="11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7794" y="4059873"/>
            <a:ext cx="352425" cy="48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 name="Group 119"/>
          <p:cNvGrpSpPr/>
          <p:nvPr/>
        </p:nvGrpSpPr>
        <p:grpSpPr>
          <a:xfrm>
            <a:off x="678896" y="4078476"/>
            <a:ext cx="1230555" cy="596393"/>
            <a:chOff x="735996" y="1958502"/>
            <a:chExt cx="1230555" cy="596393"/>
          </a:xfrm>
        </p:grpSpPr>
        <p:sp>
          <p:nvSpPr>
            <p:cNvPr id="121" name="Rectangle 120"/>
            <p:cNvSpPr/>
            <p:nvPr/>
          </p:nvSpPr>
          <p:spPr bwMode="auto">
            <a:xfrm>
              <a:off x="841014" y="1970280"/>
              <a:ext cx="1125537" cy="290513"/>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smtClean="0">
                  <a:solidFill>
                    <a:schemeClr val="tx1"/>
                  </a:solidFill>
                </a:rPr>
                <a:t>NC Fast</a:t>
              </a:r>
              <a:endParaRPr lang="en-CA" sz="1400">
                <a:solidFill>
                  <a:schemeClr val="tx1"/>
                </a:solidFill>
              </a:endParaRPr>
            </a:p>
          </p:txBody>
        </p:sp>
        <p:sp>
          <p:nvSpPr>
            <p:cNvPr id="122" name="TextBox 6"/>
            <p:cNvSpPr txBox="1">
              <a:spLocks noChangeArrowheads="1"/>
            </p:cNvSpPr>
            <p:nvPr/>
          </p:nvSpPr>
          <p:spPr bwMode="auto">
            <a:xfrm>
              <a:off x="735996" y="1958502"/>
              <a:ext cx="272871" cy="21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123" name="Rectangle 122"/>
            <p:cNvSpPr/>
            <p:nvPr/>
          </p:nvSpPr>
          <p:spPr bwMode="auto">
            <a:xfrm>
              <a:off x="840265" y="2264383"/>
              <a:ext cx="1125537" cy="290512"/>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O,I,U</a:t>
              </a:r>
              <a:endParaRPr lang="en-CA" sz="1400">
                <a:solidFill>
                  <a:schemeClr val="tx1"/>
                </a:solidFill>
              </a:endParaRPr>
            </a:p>
          </p:txBody>
        </p:sp>
      </p:grpSp>
      <p:sp>
        <p:nvSpPr>
          <p:cNvPr id="124" name="TextBox 10"/>
          <p:cNvSpPr txBox="1">
            <a:spLocks noChangeArrowheads="1"/>
          </p:cNvSpPr>
          <p:nvPr/>
        </p:nvSpPr>
        <p:spPr bwMode="auto">
          <a:xfrm>
            <a:off x="2034863" y="4146410"/>
            <a:ext cx="5854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smtClean="0"/>
              <a:t>Users</a:t>
            </a:r>
            <a:endParaRPr lang="en-CA" altLang="en-US" sz="1200"/>
          </a:p>
        </p:txBody>
      </p:sp>
      <p:cxnSp>
        <p:nvCxnSpPr>
          <p:cNvPr id="125" name="Straight Connector 124"/>
          <p:cNvCxnSpPr/>
          <p:nvPr/>
        </p:nvCxnSpPr>
        <p:spPr>
          <a:xfrm flipH="1">
            <a:off x="1733177" y="3969788"/>
            <a:ext cx="563687" cy="291286"/>
          </a:xfrm>
          <a:prstGeom prst="line">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775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16968" y="1493656"/>
            <a:ext cx="5019011" cy="417036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solidFill>
                  <a:schemeClr val="tx1"/>
                </a:solidFill>
              </a:rPr>
              <a:t>SoftLayer Dallas</a:t>
            </a:r>
            <a:endParaRPr lang="en-CA">
              <a:solidFill>
                <a:schemeClr val="tx1"/>
              </a:solidFill>
            </a:endParaRPr>
          </a:p>
        </p:txBody>
      </p:sp>
      <p:sp>
        <p:nvSpPr>
          <p:cNvPr id="29697" name="Title 1"/>
          <p:cNvSpPr>
            <a:spLocks noGrp="1"/>
          </p:cNvSpPr>
          <p:nvPr>
            <p:ph type="title"/>
          </p:nvPr>
        </p:nvSpPr>
        <p:spPr>
          <a:xfrm>
            <a:off x="265113" y="622300"/>
            <a:ext cx="8545512" cy="501650"/>
          </a:xfrm>
        </p:spPr>
        <p:txBody>
          <a:bodyPr/>
          <a:lstStyle/>
          <a:p>
            <a:r>
              <a:rPr lang="en-US" altLang="en-US"/>
              <a:t>Target Architecture </a:t>
            </a:r>
            <a:r>
              <a:rPr lang="en-US" altLang="en-US" smtClean="0"/>
              <a:t>Network Connectivity</a:t>
            </a:r>
            <a:endParaRPr lang="en-US" altLang="en-US"/>
          </a:p>
        </p:txBody>
      </p:sp>
      <p:sp>
        <p:nvSpPr>
          <p:cNvPr id="3" name="Rectangle 2"/>
          <p:cNvSpPr/>
          <p:nvPr/>
        </p:nvSpPr>
        <p:spPr>
          <a:xfrm>
            <a:off x="265113" y="1420813"/>
            <a:ext cx="2447925" cy="270464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solidFill>
                  <a:schemeClr val="tx1"/>
                </a:solidFill>
              </a:rPr>
              <a:t>Client Premises</a:t>
            </a:r>
            <a:endParaRPr lang="en-CA">
              <a:solidFill>
                <a:schemeClr val="tx1"/>
              </a:solidFill>
            </a:endParaRPr>
          </a:p>
        </p:txBody>
      </p:sp>
      <p:pic>
        <p:nvPicPr>
          <p:cNvPr id="2970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482" y="2448446"/>
            <a:ext cx="25082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02" name="TextBox 10"/>
          <p:cNvSpPr txBox="1">
            <a:spLocks noChangeArrowheads="1"/>
          </p:cNvSpPr>
          <p:nvPr/>
        </p:nvSpPr>
        <p:spPr bwMode="auto">
          <a:xfrm>
            <a:off x="818632" y="3110434"/>
            <a:ext cx="1409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Developers/Admins</a:t>
            </a:r>
            <a:endParaRPr lang="en-CA" altLang="en-US" sz="1200"/>
          </a:p>
        </p:txBody>
      </p:sp>
      <p:sp>
        <p:nvSpPr>
          <p:cNvPr id="29703" name="TextBox 11"/>
          <p:cNvSpPr txBox="1">
            <a:spLocks noChangeArrowheads="1"/>
          </p:cNvSpPr>
          <p:nvPr/>
        </p:nvSpPr>
        <p:spPr bwMode="auto">
          <a:xfrm>
            <a:off x="1152114" y="4207321"/>
            <a:ext cx="6699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smtClean="0"/>
              <a:t>Web/ Mobile User</a:t>
            </a:r>
            <a:endParaRPr lang="en-CA" altLang="en-US" sz="1200"/>
          </a:p>
        </p:txBody>
      </p:sp>
      <p:grpSp>
        <p:nvGrpSpPr>
          <p:cNvPr id="29706" name="Group 14"/>
          <p:cNvGrpSpPr>
            <a:grpSpLocks/>
          </p:cNvGrpSpPr>
          <p:nvPr/>
        </p:nvGrpSpPr>
        <p:grpSpPr bwMode="auto">
          <a:xfrm>
            <a:off x="6799873" y="3886604"/>
            <a:ext cx="1196975" cy="574675"/>
            <a:chOff x="1317973" y="559860"/>
            <a:chExt cx="1196803" cy="574575"/>
          </a:xfrm>
        </p:grpSpPr>
        <p:sp>
          <p:nvSpPr>
            <p:cNvPr id="16" name="Rectangle 15"/>
            <p:cNvSpPr/>
            <p:nvPr/>
          </p:nvSpPr>
          <p:spPr>
            <a:xfrm>
              <a:off x="1389401" y="559860"/>
              <a:ext cx="1125375"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dashDB</a:t>
              </a:r>
              <a:endParaRPr lang="en-CA" sz="1400">
                <a:solidFill>
                  <a:schemeClr val="tx1"/>
                </a:solidFill>
              </a:endParaRPr>
            </a:p>
          </p:txBody>
        </p:sp>
        <p:sp>
          <p:nvSpPr>
            <p:cNvPr id="17" name="Rectangle 16"/>
            <p:cNvSpPr/>
            <p:nvPr/>
          </p:nvSpPr>
          <p:spPr>
            <a:xfrm>
              <a:off x="1389401" y="843973"/>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smtClean="0">
                  <a:solidFill>
                    <a:schemeClr val="tx1"/>
                  </a:solidFill>
                </a:rPr>
                <a:t>M,I,A</a:t>
              </a:r>
              <a:endParaRPr lang="en-CA" sz="1400">
                <a:solidFill>
                  <a:schemeClr val="tx1"/>
                </a:solidFill>
              </a:endParaRPr>
            </a:p>
          </p:txBody>
        </p:sp>
        <p:sp>
          <p:nvSpPr>
            <p:cNvPr id="29765" name="TextBox 17"/>
            <p:cNvSpPr txBox="1">
              <a:spLocks noChangeArrowheads="1"/>
            </p:cNvSpPr>
            <p:nvPr/>
          </p:nvSpPr>
          <p:spPr bwMode="auto">
            <a:xfrm>
              <a:off x="1317973" y="559860"/>
              <a:ext cx="27283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66" name="TextBox 18"/>
            <p:cNvSpPr txBox="1">
              <a:spLocks noChangeArrowheads="1"/>
            </p:cNvSpPr>
            <p:nvPr/>
          </p:nvSpPr>
          <p:spPr bwMode="auto">
            <a:xfrm>
              <a:off x="1317973" y="848472"/>
              <a:ext cx="38664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grpSp>
        <p:nvGrpSpPr>
          <p:cNvPr id="29707" name="Group 19"/>
          <p:cNvGrpSpPr>
            <a:grpSpLocks/>
          </p:cNvGrpSpPr>
          <p:nvPr/>
        </p:nvGrpSpPr>
        <p:grpSpPr bwMode="auto">
          <a:xfrm>
            <a:off x="6799873" y="2782810"/>
            <a:ext cx="1196975" cy="944416"/>
            <a:chOff x="1357569" y="1706293"/>
            <a:chExt cx="1196803" cy="574575"/>
          </a:xfrm>
        </p:grpSpPr>
        <p:sp>
          <p:nvSpPr>
            <p:cNvPr id="21" name="Rectangle 20"/>
            <p:cNvSpPr/>
            <p:nvPr/>
          </p:nvSpPr>
          <p:spPr>
            <a:xfrm>
              <a:off x="1428996" y="1706293"/>
              <a:ext cx="1125376"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err="1" smtClean="0">
                  <a:solidFill>
                    <a:schemeClr val="tx1"/>
                  </a:solidFill>
                </a:rPr>
                <a:t>DataStage</a:t>
              </a:r>
              <a:r>
                <a:rPr lang="en-US" sz="1400" smtClean="0">
                  <a:solidFill>
                    <a:schemeClr val="tx1"/>
                  </a:solidFill>
                </a:rPr>
                <a:t> on Cloud</a:t>
              </a:r>
              <a:endParaRPr lang="en-CA" sz="1400">
                <a:solidFill>
                  <a:schemeClr val="tx1"/>
                </a:solidFill>
              </a:endParaRPr>
            </a:p>
          </p:txBody>
        </p:sp>
        <p:sp>
          <p:nvSpPr>
            <p:cNvPr id="22" name="Rectangle 21"/>
            <p:cNvSpPr/>
            <p:nvPr/>
          </p:nvSpPr>
          <p:spPr>
            <a:xfrm>
              <a:off x="1428996" y="1990407"/>
              <a:ext cx="1125376"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M</a:t>
              </a:r>
              <a:r>
                <a:rPr lang="en-US" sz="1400" smtClean="0">
                  <a:solidFill>
                    <a:schemeClr val="tx1"/>
                  </a:solidFill>
                </a:rPr>
                <a:t>,I,LS</a:t>
              </a:r>
              <a:endParaRPr lang="en-CA" sz="1400">
                <a:solidFill>
                  <a:schemeClr val="tx1"/>
                </a:solidFill>
              </a:endParaRPr>
            </a:p>
          </p:txBody>
        </p:sp>
        <p:sp>
          <p:nvSpPr>
            <p:cNvPr id="29761" name="TextBox 22"/>
            <p:cNvSpPr txBox="1">
              <a:spLocks noChangeArrowheads="1"/>
            </p:cNvSpPr>
            <p:nvPr/>
          </p:nvSpPr>
          <p:spPr bwMode="auto">
            <a:xfrm>
              <a:off x="1357569" y="1706293"/>
              <a:ext cx="27283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62" name="TextBox 23"/>
            <p:cNvSpPr txBox="1">
              <a:spLocks noChangeArrowheads="1"/>
            </p:cNvSpPr>
            <p:nvPr/>
          </p:nvSpPr>
          <p:spPr bwMode="auto">
            <a:xfrm>
              <a:off x="1357569" y="1994905"/>
              <a:ext cx="38664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grpSp>
        <p:nvGrpSpPr>
          <p:cNvPr id="29708" name="Group 24"/>
          <p:cNvGrpSpPr>
            <a:grpSpLocks/>
          </p:cNvGrpSpPr>
          <p:nvPr/>
        </p:nvGrpSpPr>
        <p:grpSpPr bwMode="auto">
          <a:xfrm>
            <a:off x="5306046" y="4822046"/>
            <a:ext cx="1196975" cy="574675"/>
            <a:chOff x="1357569" y="1706293"/>
            <a:chExt cx="1196803" cy="574575"/>
          </a:xfrm>
        </p:grpSpPr>
        <p:sp>
          <p:nvSpPr>
            <p:cNvPr id="26" name="Rectangle 25"/>
            <p:cNvSpPr/>
            <p:nvPr/>
          </p:nvSpPr>
          <p:spPr>
            <a:xfrm>
              <a:off x="1428997" y="1706293"/>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smtClean="0">
                  <a:solidFill>
                    <a:schemeClr val="tx1"/>
                  </a:solidFill>
                </a:rPr>
                <a:t>CA</a:t>
              </a:r>
              <a:endParaRPr lang="en-CA" sz="1400">
                <a:solidFill>
                  <a:schemeClr val="tx1"/>
                </a:solidFill>
              </a:endParaRPr>
            </a:p>
          </p:txBody>
        </p:sp>
        <p:sp>
          <p:nvSpPr>
            <p:cNvPr id="27" name="Rectangle 26"/>
            <p:cNvSpPr/>
            <p:nvPr/>
          </p:nvSpPr>
          <p:spPr>
            <a:xfrm>
              <a:off x="1428997" y="1990406"/>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M</a:t>
              </a:r>
              <a:r>
                <a:rPr lang="en-US" sz="1400" smtClean="0">
                  <a:solidFill>
                    <a:schemeClr val="tx1"/>
                  </a:solidFill>
                </a:rPr>
                <a:t>,I,A</a:t>
              </a:r>
              <a:endParaRPr lang="en-CA" sz="1400">
                <a:solidFill>
                  <a:schemeClr val="tx1"/>
                </a:solidFill>
              </a:endParaRPr>
            </a:p>
          </p:txBody>
        </p:sp>
        <p:sp>
          <p:nvSpPr>
            <p:cNvPr id="29757" name="TextBox 27"/>
            <p:cNvSpPr txBox="1">
              <a:spLocks noChangeArrowheads="1"/>
            </p:cNvSpPr>
            <p:nvPr/>
          </p:nvSpPr>
          <p:spPr bwMode="auto">
            <a:xfrm>
              <a:off x="1357569" y="1706293"/>
              <a:ext cx="27283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29758" name="TextBox 28"/>
            <p:cNvSpPr txBox="1">
              <a:spLocks noChangeArrowheads="1"/>
            </p:cNvSpPr>
            <p:nvPr/>
          </p:nvSpPr>
          <p:spPr bwMode="auto">
            <a:xfrm>
              <a:off x="1357569" y="1994905"/>
              <a:ext cx="38664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cxnSp>
        <p:nvCxnSpPr>
          <p:cNvPr id="46" name="Straight Connector 45"/>
          <p:cNvCxnSpPr>
            <a:stCxn id="3" idx="3"/>
          </p:cNvCxnSpPr>
          <p:nvPr/>
        </p:nvCxnSpPr>
        <p:spPr>
          <a:xfrm flipV="1">
            <a:off x="2713038" y="2473835"/>
            <a:ext cx="975755" cy="299302"/>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9734" name="TextBox 68"/>
          <p:cNvSpPr txBox="1">
            <a:spLocks noChangeArrowheads="1"/>
          </p:cNvSpPr>
          <p:nvPr/>
        </p:nvSpPr>
        <p:spPr bwMode="auto">
          <a:xfrm>
            <a:off x="457077" y="5638452"/>
            <a:ext cx="4543062" cy="1123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00"/>
              <a:t>Type Descriptions: </a:t>
            </a:r>
          </a:p>
          <a:p>
            <a:r>
              <a:rPr lang="en-US" altLang="en-US" sz="800"/>
              <a:t>	Offering: M – Managed, H – Hosted, CS – Custom SL, O – On-</a:t>
            </a:r>
            <a:r>
              <a:rPr lang="en-US" altLang="en-US" sz="800" err="1"/>
              <a:t>prem</a:t>
            </a:r>
            <a:r>
              <a:rPr lang="en-US" altLang="en-US" sz="800"/>
              <a:t>; </a:t>
            </a:r>
          </a:p>
          <a:p>
            <a:r>
              <a:rPr lang="en-US" altLang="en-US" sz="800"/>
              <a:t>	Network: P – Public, I – Isolated</a:t>
            </a:r>
            <a:r>
              <a:rPr lang="en-CA" altLang="en-US" sz="800"/>
              <a:t>; </a:t>
            </a:r>
          </a:p>
          <a:p>
            <a:r>
              <a:rPr lang="en-US" altLang="en-US" sz="800"/>
              <a:t>	Management: A – Delivery by Analytics, C – Delivery by Cloud/</a:t>
            </a:r>
            <a:r>
              <a:rPr lang="en-US" altLang="en-US" sz="800" err="1"/>
              <a:t>Bluemix</a:t>
            </a:r>
            <a:r>
              <a:rPr lang="en-US" altLang="en-US" sz="800"/>
              <a:t>, </a:t>
            </a:r>
          </a:p>
          <a:p>
            <a:r>
              <a:rPr lang="en-US" altLang="en-US" sz="800"/>
              <a:t>LS – Delivery by Lab Services,  U – User managed, GTS/GBS – as written</a:t>
            </a:r>
          </a:p>
          <a:p>
            <a:endParaRPr lang="en-US" altLang="en-US" sz="800"/>
          </a:p>
          <a:p>
            <a:r>
              <a:rPr lang="en-US" altLang="en-US" sz="800"/>
              <a:t>A full Type would be (M; P; A – for Managed by Analytics on a Public server) or (C; I; GTS) for a separate </a:t>
            </a:r>
            <a:r>
              <a:rPr lang="en-US" altLang="en-US" sz="800" err="1"/>
              <a:t>SoftLayer</a:t>
            </a:r>
            <a:r>
              <a:rPr lang="en-US" altLang="en-US" sz="800"/>
              <a:t> account with VPN access managed by GTS.</a:t>
            </a:r>
          </a:p>
        </p:txBody>
      </p:sp>
      <p:pic>
        <p:nvPicPr>
          <p:cNvPr id="2974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186" y="4990752"/>
            <a:ext cx="249238"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42" name="TextBox 84"/>
          <p:cNvSpPr txBox="1">
            <a:spLocks noChangeAspect="1"/>
          </p:cNvSpPr>
          <p:nvPr/>
        </p:nvSpPr>
        <p:spPr bwMode="auto">
          <a:xfrm>
            <a:off x="1202799" y="5165632"/>
            <a:ext cx="474662"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User</a:t>
            </a:r>
            <a:endParaRPr lang="en-CA" altLang="en-US" sz="1200"/>
          </a:p>
        </p:txBody>
      </p:sp>
      <p:cxnSp>
        <p:nvCxnSpPr>
          <p:cNvPr id="103" name="Straight Connector 102"/>
          <p:cNvCxnSpPr/>
          <p:nvPr/>
        </p:nvCxnSpPr>
        <p:spPr>
          <a:xfrm flipH="1" flipV="1">
            <a:off x="3687081" y="2036345"/>
            <a:ext cx="3095" cy="44162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704274" y="2058477"/>
            <a:ext cx="3048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8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71" y="4282363"/>
            <a:ext cx="249238"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8" name="Group 14"/>
          <p:cNvGrpSpPr>
            <a:grpSpLocks/>
          </p:cNvGrpSpPr>
          <p:nvPr/>
        </p:nvGrpSpPr>
        <p:grpSpPr bwMode="auto">
          <a:xfrm>
            <a:off x="4365958" y="2711592"/>
            <a:ext cx="1196975" cy="672929"/>
            <a:chOff x="1317973" y="461624"/>
            <a:chExt cx="1196803" cy="672811"/>
          </a:xfrm>
        </p:grpSpPr>
        <p:sp>
          <p:nvSpPr>
            <p:cNvPr id="89" name="Rectangle 88"/>
            <p:cNvSpPr/>
            <p:nvPr/>
          </p:nvSpPr>
          <p:spPr>
            <a:xfrm>
              <a:off x="1389401" y="461624"/>
              <a:ext cx="1125375" cy="388699"/>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smtClean="0">
                  <a:solidFill>
                    <a:schemeClr val="tx1"/>
                  </a:solidFill>
                </a:rPr>
                <a:t>Watson NLP</a:t>
              </a:r>
              <a:endParaRPr lang="en-CA" sz="1400">
                <a:solidFill>
                  <a:schemeClr val="tx1"/>
                </a:solidFill>
              </a:endParaRPr>
            </a:p>
          </p:txBody>
        </p:sp>
        <p:sp>
          <p:nvSpPr>
            <p:cNvPr id="90" name="Rectangle 89"/>
            <p:cNvSpPr/>
            <p:nvPr/>
          </p:nvSpPr>
          <p:spPr>
            <a:xfrm>
              <a:off x="1389401" y="843973"/>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smtClean="0">
                  <a:solidFill>
                    <a:schemeClr val="tx1"/>
                  </a:solidFill>
                </a:rPr>
                <a:t>M,I,C</a:t>
              </a:r>
              <a:endParaRPr lang="en-CA" sz="1400">
                <a:solidFill>
                  <a:schemeClr val="tx1"/>
                </a:solidFill>
              </a:endParaRPr>
            </a:p>
          </p:txBody>
        </p:sp>
        <p:sp>
          <p:nvSpPr>
            <p:cNvPr id="91" name="TextBox 17"/>
            <p:cNvSpPr txBox="1">
              <a:spLocks noChangeArrowheads="1"/>
            </p:cNvSpPr>
            <p:nvPr/>
          </p:nvSpPr>
          <p:spPr bwMode="auto">
            <a:xfrm>
              <a:off x="1317973" y="559860"/>
              <a:ext cx="27283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92" name="TextBox 18"/>
            <p:cNvSpPr txBox="1">
              <a:spLocks noChangeArrowheads="1"/>
            </p:cNvSpPr>
            <p:nvPr/>
          </p:nvSpPr>
          <p:spPr bwMode="auto">
            <a:xfrm>
              <a:off x="1317973" y="848472"/>
              <a:ext cx="38664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grpSp>
        <p:nvGrpSpPr>
          <p:cNvPr id="95" name="Group 14"/>
          <p:cNvGrpSpPr>
            <a:grpSpLocks/>
          </p:cNvGrpSpPr>
          <p:nvPr/>
        </p:nvGrpSpPr>
        <p:grpSpPr bwMode="auto">
          <a:xfrm>
            <a:off x="4401652" y="3874705"/>
            <a:ext cx="1196975" cy="795191"/>
            <a:chOff x="1317973" y="559860"/>
            <a:chExt cx="1196803" cy="574575"/>
          </a:xfrm>
        </p:grpSpPr>
        <p:sp>
          <p:nvSpPr>
            <p:cNvPr id="96" name="Rectangle 95"/>
            <p:cNvSpPr/>
            <p:nvPr/>
          </p:nvSpPr>
          <p:spPr>
            <a:xfrm>
              <a:off x="1389401" y="559860"/>
              <a:ext cx="1125375" cy="29046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smtClean="0">
                  <a:solidFill>
                    <a:schemeClr val="tx1"/>
                  </a:solidFill>
                </a:rPr>
                <a:t>Object Storage</a:t>
              </a:r>
              <a:endParaRPr lang="en-CA" sz="1400">
                <a:solidFill>
                  <a:schemeClr val="tx1"/>
                </a:solidFill>
              </a:endParaRPr>
            </a:p>
          </p:txBody>
        </p:sp>
        <p:sp>
          <p:nvSpPr>
            <p:cNvPr id="97" name="Rectangle 96"/>
            <p:cNvSpPr/>
            <p:nvPr/>
          </p:nvSpPr>
          <p:spPr>
            <a:xfrm>
              <a:off x="1389401" y="843973"/>
              <a:ext cx="1125375" cy="290462"/>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smtClean="0">
                  <a:solidFill>
                    <a:schemeClr val="tx1"/>
                  </a:solidFill>
                </a:rPr>
                <a:t>M,P,C</a:t>
              </a:r>
              <a:endParaRPr lang="en-CA" sz="1400">
                <a:solidFill>
                  <a:schemeClr val="tx1"/>
                </a:solidFill>
              </a:endParaRPr>
            </a:p>
          </p:txBody>
        </p:sp>
        <p:sp>
          <p:nvSpPr>
            <p:cNvPr id="98" name="TextBox 17"/>
            <p:cNvSpPr txBox="1">
              <a:spLocks noChangeArrowheads="1"/>
            </p:cNvSpPr>
            <p:nvPr/>
          </p:nvSpPr>
          <p:spPr bwMode="auto">
            <a:xfrm>
              <a:off x="1317973" y="559860"/>
              <a:ext cx="27283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100" name="TextBox 18"/>
            <p:cNvSpPr txBox="1">
              <a:spLocks noChangeArrowheads="1"/>
            </p:cNvSpPr>
            <p:nvPr/>
          </p:nvSpPr>
          <p:spPr bwMode="auto">
            <a:xfrm>
              <a:off x="1317973" y="848472"/>
              <a:ext cx="38664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sp>
        <p:nvSpPr>
          <p:cNvPr id="2" name="Rectangle 1"/>
          <p:cNvSpPr/>
          <p:nvPr/>
        </p:nvSpPr>
        <p:spPr>
          <a:xfrm>
            <a:off x="6748784" y="2354759"/>
            <a:ext cx="1372006" cy="221724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tx1"/>
                </a:solidFill>
              </a:ln>
            </a:endParaRPr>
          </a:p>
        </p:txBody>
      </p:sp>
      <p:sp>
        <p:nvSpPr>
          <p:cNvPr id="4" name="TextBox 3"/>
          <p:cNvSpPr txBox="1"/>
          <p:nvPr/>
        </p:nvSpPr>
        <p:spPr>
          <a:xfrm>
            <a:off x="6680262" y="2314817"/>
            <a:ext cx="1524088" cy="253916"/>
          </a:xfrm>
          <a:prstGeom prst="rect">
            <a:avLst/>
          </a:prstGeom>
          <a:noFill/>
        </p:spPr>
        <p:txBody>
          <a:bodyPr wrap="none" rtlCol="0">
            <a:spAutoFit/>
          </a:bodyPr>
          <a:lstStyle/>
          <a:p>
            <a:r>
              <a:rPr lang="en-US" sz="1050" smtClean="0"/>
              <a:t>ICIAE Private Network</a:t>
            </a:r>
            <a:endParaRPr lang="en-US" sz="1050"/>
          </a:p>
        </p:txBody>
      </p:sp>
      <p:cxnSp>
        <p:nvCxnSpPr>
          <p:cNvPr id="7" name="Elbow Connector 6"/>
          <p:cNvCxnSpPr>
            <a:stCxn id="2" idx="1"/>
            <a:endCxn id="15" idx="3"/>
          </p:cNvCxnSpPr>
          <p:nvPr/>
        </p:nvCxnSpPr>
        <p:spPr>
          <a:xfrm rot="10800000" flipV="1">
            <a:off x="5718588" y="3463380"/>
            <a:ext cx="1030196" cy="703528"/>
          </a:xfrm>
          <a:prstGeom prst="bent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5400000">
            <a:off x="5710504" y="3977137"/>
            <a:ext cx="1287532" cy="215444"/>
          </a:xfrm>
          <a:prstGeom prst="rect">
            <a:avLst/>
          </a:prstGeom>
          <a:noFill/>
        </p:spPr>
        <p:txBody>
          <a:bodyPr wrap="none" rtlCol="0">
            <a:spAutoFit/>
          </a:bodyPr>
          <a:lstStyle/>
          <a:p>
            <a:r>
              <a:rPr lang="en-US" sz="800" smtClean="0"/>
              <a:t>Public connection (SSL)</a:t>
            </a:r>
            <a:endParaRPr lang="en-US" sz="800"/>
          </a:p>
        </p:txBody>
      </p:sp>
      <p:cxnSp>
        <p:nvCxnSpPr>
          <p:cNvPr id="18" name="Elbow Connector 17"/>
          <p:cNvCxnSpPr/>
          <p:nvPr/>
        </p:nvCxnSpPr>
        <p:spPr>
          <a:xfrm rot="10800000">
            <a:off x="5534374" y="3050061"/>
            <a:ext cx="1205142" cy="222499"/>
          </a:xfrm>
          <a:prstGeom prst="bentConnector3">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5145055" y="2069990"/>
            <a:ext cx="1594459" cy="553618"/>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99905" y="2509090"/>
            <a:ext cx="684803" cy="230832"/>
          </a:xfrm>
          <a:prstGeom prst="rect">
            <a:avLst/>
          </a:prstGeom>
        </p:spPr>
        <p:txBody>
          <a:bodyPr wrap="none">
            <a:spAutoFit/>
          </a:bodyPr>
          <a:lstStyle/>
          <a:p>
            <a:r>
              <a:rPr lang="en-US" sz="900" smtClean="0"/>
              <a:t>D1Q34LL</a:t>
            </a:r>
            <a:endParaRPr lang="en-US" sz="900"/>
          </a:p>
        </p:txBody>
      </p:sp>
      <p:sp>
        <p:nvSpPr>
          <p:cNvPr id="28" name="Rectangle 27"/>
          <p:cNvSpPr/>
          <p:nvPr/>
        </p:nvSpPr>
        <p:spPr>
          <a:xfrm rot="1118927">
            <a:off x="5545202" y="2122585"/>
            <a:ext cx="907144" cy="246221"/>
          </a:xfrm>
          <a:prstGeom prst="rect">
            <a:avLst/>
          </a:prstGeom>
        </p:spPr>
        <p:txBody>
          <a:bodyPr wrap="none">
            <a:spAutoFit/>
          </a:bodyPr>
          <a:lstStyle/>
          <a:p>
            <a:r>
              <a:rPr lang="en-US" sz="1000" smtClean="0"/>
              <a:t>D1Q35LL #1</a:t>
            </a:r>
            <a:endParaRPr lang="en-US" sz="1000"/>
          </a:p>
        </p:txBody>
      </p:sp>
      <p:cxnSp>
        <p:nvCxnSpPr>
          <p:cNvPr id="35" name="Elbow Connector 34"/>
          <p:cNvCxnSpPr>
            <a:stCxn id="2" idx="2"/>
            <a:endCxn id="3" idx="3"/>
          </p:cNvCxnSpPr>
          <p:nvPr/>
        </p:nvCxnSpPr>
        <p:spPr>
          <a:xfrm rot="5400000" flipH="1">
            <a:off x="4174481" y="1311695"/>
            <a:ext cx="1798864" cy="4721749"/>
          </a:xfrm>
          <a:prstGeom prst="bentConnector4">
            <a:avLst>
              <a:gd name="adj1" fmla="val -52073"/>
              <a:gd name="adj2" fmla="val 82205"/>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pic>
        <p:nvPicPr>
          <p:cNvPr id="2971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441" y="2617990"/>
            <a:ext cx="321026" cy="321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Rectangle 92"/>
          <p:cNvSpPr/>
          <p:nvPr/>
        </p:nvSpPr>
        <p:spPr>
          <a:xfrm rot="5400000">
            <a:off x="3213164" y="3229873"/>
            <a:ext cx="907144" cy="246221"/>
          </a:xfrm>
          <a:prstGeom prst="rect">
            <a:avLst/>
          </a:prstGeom>
        </p:spPr>
        <p:txBody>
          <a:bodyPr wrap="none">
            <a:spAutoFit/>
          </a:bodyPr>
          <a:lstStyle/>
          <a:p>
            <a:r>
              <a:rPr lang="en-US" sz="1000" smtClean="0"/>
              <a:t>D1Q35LL #2</a:t>
            </a:r>
            <a:endParaRPr lang="en-US" sz="1000"/>
          </a:p>
        </p:txBody>
      </p:sp>
      <p:sp>
        <p:nvSpPr>
          <p:cNvPr id="51" name="TextBox 50"/>
          <p:cNvSpPr txBox="1"/>
          <p:nvPr/>
        </p:nvSpPr>
        <p:spPr>
          <a:xfrm>
            <a:off x="4922533" y="5868353"/>
            <a:ext cx="3708580" cy="646331"/>
          </a:xfrm>
          <a:prstGeom prst="rect">
            <a:avLst/>
          </a:prstGeom>
          <a:noFill/>
        </p:spPr>
        <p:txBody>
          <a:bodyPr wrap="none" rtlCol="0">
            <a:spAutoFit/>
          </a:bodyPr>
          <a:lstStyle/>
          <a:p>
            <a:r>
              <a:rPr lang="en-US" smtClean="0"/>
              <a:t>* Needs confirmation by NLP SME</a:t>
            </a:r>
          </a:p>
          <a:p>
            <a:r>
              <a:rPr lang="en-US" smtClean="0"/>
              <a:t>** Transparent VPN (no cost)</a:t>
            </a:r>
            <a:endParaRPr lang="en-US"/>
          </a:p>
        </p:txBody>
      </p:sp>
      <p:sp>
        <p:nvSpPr>
          <p:cNvPr id="52" name="TextBox 51"/>
          <p:cNvSpPr txBox="1"/>
          <p:nvPr/>
        </p:nvSpPr>
        <p:spPr>
          <a:xfrm rot="20534218">
            <a:off x="2346425" y="2243510"/>
            <a:ext cx="1435647" cy="369332"/>
          </a:xfrm>
          <a:prstGeom prst="rect">
            <a:avLst/>
          </a:prstGeom>
          <a:noFill/>
        </p:spPr>
        <p:txBody>
          <a:bodyPr wrap="none" rtlCol="0">
            <a:spAutoFit/>
          </a:bodyPr>
          <a:lstStyle/>
          <a:p>
            <a:pPr algn="ctr"/>
            <a:r>
              <a:rPr lang="en-US" sz="900" smtClean="0"/>
              <a:t>Existing client-managed</a:t>
            </a:r>
          </a:p>
          <a:p>
            <a:pPr algn="ctr"/>
            <a:r>
              <a:rPr lang="en-US" sz="900" smtClean="0"/>
              <a:t>VPN tunnel?</a:t>
            </a:r>
            <a:endParaRPr lang="en-US" sz="900"/>
          </a:p>
        </p:txBody>
      </p:sp>
      <p:cxnSp>
        <p:nvCxnSpPr>
          <p:cNvPr id="54" name="Elbow Connector 53"/>
          <p:cNvCxnSpPr>
            <a:endCxn id="92" idx="1"/>
          </p:cNvCxnSpPr>
          <p:nvPr/>
        </p:nvCxnSpPr>
        <p:spPr>
          <a:xfrm rot="16200000" flipH="1">
            <a:off x="3810972" y="2651262"/>
            <a:ext cx="832951" cy="277022"/>
          </a:xfrm>
          <a:prstGeom prst="bentConnector2">
            <a:avLst/>
          </a:prstGeom>
          <a:ln>
            <a:prstDash val="dash"/>
          </a:ln>
        </p:spPr>
        <p:style>
          <a:lnRef idx="2">
            <a:schemeClr val="accent1"/>
          </a:lnRef>
          <a:fillRef idx="0">
            <a:schemeClr val="accent1"/>
          </a:fillRef>
          <a:effectRef idx="1">
            <a:schemeClr val="accent1"/>
          </a:effectRef>
          <a:fontRef idx="minor">
            <a:schemeClr val="tx1"/>
          </a:fontRef>
        </p:style>
      </p:cxnSp>
      <p:grpSp>
        <p:nvGrpSpPr>
          <p:cNvPr id="78" name="Group 3"/>
          <p:cNvGrpSpPr>
            <a:grpSpLocks/>
          </p:cNvGrpSpPr>
          <p:nvPr/>
        </p:nvGrpSpPr>
        <p:grpSpPr bwMode="auto">
          <a:xfrm>
            <a:off x="3945193" y="1820863"/>
            <a:ext cx="1196975" cy="574675"/>
            <a:chOff x="6334681" y="5158681"/>
            <a:chExt cx="1196803" cy="574575"/>
          </a:xfrm>
        </p:grpSpPr>
        <p:sp>
          <p:nvSpPr>
            <p:cNvPr id="79" name="Rectangle 78"/>
            <p:cNvSpPr/>
            <p:nvPr/>
          </p:nvSpPr>
          <p:spPr>
            <a:xfrm>
              <a:off x="6406109" y="5158681"/>
              <a:ext cx="1125375" cy="290462"/>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Client App</a:t>
              </a:r>
              <a:endParaRPr lang="en-CA" sz="1400">
                <a:solidFill>
                  <a:schemeClr val="tx1"/>
                </a:solidFill>
              </a:endParaRPr>
            </a:p>
          </p:txBody>
        </p:sp>
        <p:sp>
          <p:nvSpPr>
            <p:cNvPr id="80" name="Rectangle 79"/>
            <p:cNvSpPr/>
            <p:nvPr/>
          </p:nvSpPr>
          <p:spPr>
            <a:xfrm>
              <a:off x="6406109" y="5442795"/>
              <a:ext cx="1125375" cy="290461"/>
            </a:xfrm>
            <a:prstGeom prst="rect">
              <a:avLst/>
            </a:prstGeom>
            <a:solidFill>
              <a:srgbClr val="F7D16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smtClean="0">
                  <a:solidFill>
                    <a:schemeClr val="tx1"/>
                  </a:solidFill>
                </a:rPr>
                <a:t>H,I,U</a:t>
              </a:r>
              <a:endParaRPr lang="en-CA" sz="1400">
                <a:solidFill>
                  <a:schemeClr val="tx1"/>
                </a:solidFill>
              </a:endParaRPr>
            </a:p>
          </p:txBody>
        </p:sp>
        <p:sp>
          <p:nvSpPr>
            <p:cNvPr id="81" name="TextBox 6"/>
            <p:cNvSpPr txBox="1">
              <a:spLocks noChangeArrowheads="1"/>
            </p:cNvSpPr>
            <p:nvPr/>
          </p:nvSpPr>
          <p:spPr bwMode="auto">
            <a:xfrm>
              <a:off x="6334681" y="5158681"/>
              <a:ext cx="27283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ID</a:t>
              </a:r>
              <a:endParaRPr lang="en-CA" altLang="en-US" sz="800"/>
            </a:p>
          </p:txBody>
        </p:sp>
        <p:sp>
          <p:nvSpPr>
            <p:cNvPr id="84" name="TextBox 7"/>
            <p:cNvSpPr txBox="1">
              <a:spLocks noChangeArrowheads="1"/>
            </p:cNvSpPr>
            <p:nvPr/>
          </p:nvSpPr>
          <p:spPr bwMode="auto">
            <a:xfrm>
              <a:off x="6334681" y="5447293"/>
              <a:ext cx="38664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a:t>Type</a:t>
              </a:r>
              <a:endParaRPr lang="en-CA" altLang="en-US" sz="800"/>
            </a:p>
          </p:txBody>
        </p:sp>
      </p:grpSp>
      <p:cxnSp>
        <p:nvCxnSpPr>
          <p:cNvPr id="117" name="Elbow Connector 116"/>
          <p:cNvCxnSpPr>
            <a:stCxn id="15" idx="1"/>
            <a:endCxn id="80" idx="1"/>
          </p:cNvCxnSpPr>
          <p:nvPr/>
        </p:nvCxnSpPr>
        <p:spPr>
          <a:xfrm rot="10800000">
            <a:off x="4016632" y="2250282"/>
            <a:ext cx="265059" cy="1916626"/>
          </a:xfrm>
          <a:prstGeom prst="bentConnector3">
            <a:avLst>
              <a:gd name="adj1" fmla="val 186245"/>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rot="5400000">
            <a:off x="3239407" y="3146843"/>
            <a:ext cx="1287532" cy="215444"/>
          </a:xfrm>
          <a:prstGeom prst="rect">
            <a:avLst/>
          </a:prstGeom>
          <a:noFill/>
        </p:spPr>
        <p:txBody>
          <a:bodyPr wrap="none" rtlCol="0">
            <a:spAutoFit/>
          </a:bodyPr>
          <a:lstStyle/>
          <a:p>
            <a:r>
              <a:rPr lang="en-US" sz="800" smtClean="0"/>
              <a:t>Public connection (SSL)</a:t>
            </a:r>
            <a:endParaRPr lang="en-US" sz="800"/>
          </a:p>
        </p:txBody>
      </p:sp>
      <p:sp>
        <p:nvSpPr>
          <p:cNvPr id="70" name="TextBox 69"/>
          <p:cNvSpPr txBox="1"/>
          <p:nvPr/>
        </p:nvSpPr>
        <p:spPr>
          <a:xfrm rot="5400000">
            <a:off x="3933470" y="2651421"/>
            <a:ext cx="491052" cy="246221"/>
          </a:xfrm>
          <a:prstGeom prst="rect">
            <a:avLst/>
          </a:prstGeom>
          <a:noFill/>
        </p:spPr>
        <p:txBody>
          <a:bodyPr wrap="none" rtlCol="0">
            <a:spAutoFit/>
          </a:bodyPr>
          <a:lstStyle/>
          <a:p>
            <a:r>
              <a:rPr lang="en-US" sz="1000" smtClean="0"/>
              <a:t>TBD*</a:t>
            </a:r>
            <a:endParaRPr lang="en-US" sz="1000"/>
          </a:p>
        </p:txBody>
      </p:sp>
      <p:sp>
        <p:nvSpPr>
          <p:cNvPr id="123" name="TextBox 122"/>
          <p:cNvSpPr txBox="1"/>
          <p:nvPr/>
        </p:nvSpPr>
        <p:spPr>
          <a:xfrm>
            <a:off x="5615471" y="2831634"/>
            <a:ext cx="491052" cy="246221"/>
          </a:xfrm>
          <a:prstGeom prst="rect">
            <a:avLst/>
          </a:prstGeom>
          <a:noFill/>
        </p:spPr>
        <p:txBody>
          <a:bodyPr wrap="none" rtlCol="0">
            <a:spAutoFit/>
          </a:bodyPr>
          <a:lstStyle/>
          <a:p>
            <a:r>
              <a:rPr lang="en-US" sz="1000" smtClean="0"/>
              <a:t>TBD*</a:t>
            </a:r>
            <a:endParaRPr lang="en-US" sz="1000"/>
          </a:p>
        </p:txBody>
      </p:sp>
      <p:cxnSp>
        <p:nvCxnSpPr>
          <p:cNvPr id="6" name="Straight Connector 5"/>
          <p:cNvCxnSpPr>
            <a:stCxn id="90" idx="2"/>
            <a:endCxn id="15" idx="0"/>
          </p:cNvCxnSpPr>
          <p:nvPr/>
        </p:nvCxnSpPr>
        <p:spPr>
          <a:xfrm flipH="1">
            <a:off x="5000139" y="3384521"/>
            <a:ext cx="26" cy="23105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15" idx="1"/>
          </p:cNvCxnSpPr>
          <p:nvPr/>
        </p:nvCxnSpPr>
        <p:spPr>
          <a:xfrm rot="10800000">
            <a:off x="2767666" y="2892672"/>
            <a:ext cx="1514025" cy="1274237"/>
          </a:xfrm>
          <a:prstGeom prst="bentConnector3">
            <a:avLst>
              <a:gd name="adj1" fmla="val 98804"/>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rot="5400000">
            <a:off x="2238215" y="3350798"/>
            <a:ext cx="1287532" cy="215444"/>
          </a:xfrm>
          <a:prstGeom prst="rect">
            <a:avLst/>
          </a:prstGeom>
          <a:noFill/>
        </p:spPr>
        <p:txBody>
          <a:bodyPr wrap="none" rtlCol="0">
            <a:spAutoFit/>
          </a:bodyPr>
          <a:lstStyle/>
          <a:p>
            <a:r>
              <a:rPr lang="en-US" sz="800" smtClean="0"/>
              <a:t>Public connection (SSL)</a:t>
            </a:r>
            <a:endParaRPr lang="en-US" sz="800"/>
          </a:p>
        </p:txBody>
      </p:sp>
      <p:sp>
        <p:nvSpPr>
          <p:cNvPr id="15" name="Rectangle 14"/>
          <p:cNvSpPr/>
          <p:nvPr/>
        </p:nvSpPr>
        <p:spPr>
          <a:xfrm>
            <a:off x="4281690" y="3615573"/>
            <a:ext cx="1436898" cy="110266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60119" y="3614935"/>
            <a:ext cx="1480040" cy="230832"/>
          </a:xfrm>
          <a:prstGeom prst="rect">
            <a:avLst/>
          </a:prstGeom>
          <a:noFill/>
        </p:spPr>
        <p:txBody>
          <a:bodyPr wrap="square" rtlCol="0">
            <a:spAutoFit/>
          </a:bodyPr>
          <a:lstStyle/>
          <a:p>
            <a:pPr algn="ctr"/>
            <a:r>
              <a:rPr lang="en-US" sz="900" smtClean="0"/>
              <a:t>Bluemix Public Cloud</a:t>
            </a:r>
            <a:endParaRPr lang="en-US" sz="900"/>
          </a:p>
        </p:txBody>
      </p:sp>
      <p:cxnSp>
        <p:nvCxnSpPr>
          <p:cNvPr id="32" name="Elbow Connector 31"/>
          <p:cNvCxnSpPr/>
          <p:nvPr/>
        </p:nvCxnSpPr>
        <p:spPr>
          <a:xfrm rot="10800000">
            <a:off x="2778606" y="2886364"/>
            <a:ext cx="2601576" cy="2209030"/>
          </a:xfrm>
          <a:prstGeom prst="bentConnector3">
            <a:avLst>
              <a:gd name="adj1" fmla="val 10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7" name="Elbow Connector 36"/>
          <p:cNvCxnSpPr/>
          <p:nvPr/>
        </p:nvCxnSpPr>
        <p:spPr>
          <a:xfrm rot="10800000" flipV="1">
            <a:off x="6511641" y="4587393"/>
            <a:ext cx="638845" cy="538787"/>
          </a:xfrm>
          <a:prstGeom prst="bentConnector3">
            <a:avLst>
              <a:gd name="adj1" fmla="val -60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480849" y="4910667"/>
            <a:ext cx="364328" cy="369332"/>
          </a:xfrm>
          <a:prstGeom prst="rect">
            <a:avLst/>
          </a:prstGeom>
          <a:noFill/>
        </p:spPr>
        <p:txBody>
          <a:bodyPr wrap="none" rtlCol="0">
            <a:spAutoFit/>
          </a:bodyPr>
          <a:lstStyle/>
          <a:p>
            <a:r>
              <a:rPr lang="en-US" smtClean="0"/>
              <a:t>**</a:t>
            </a:r>
            <a:endParaRPr lang="en-US"/>
          </a:p>
        </p:txBody>
      </p:sp>
      <p:sp>
        <p:nvSpPr>
          <p:cNvPr id="71" name="TextBox 70"/>
          <p:cNvSpPr txBox="1"/>
          <p:nvPr/>
        </p:nvSpPr>
        <p:spPr>
          <a:xfrm>
            <a:off x="2774259" y="-101552"/>
            <a:ext cx="4883841" cy="707886"/>
          </a:xfrm>
          <a:prstGeom prst="rect">
            <a:avLst/>
          </a:prstGeom>
          <a:noFill/>
        </p:spPr>
        <p:txBody>
          <a:bodyPr wrap="square" rtlCol="0">
            <a:spAutoFit/>
          </a:bodyPr>
          <a:lstStyle/>
          <a:p>
            <a:r>
              <a:rPr lang="en-US" sz="4000" b="1" smtClean="0">
                <a:solidFill>
                  <a:schemeClr val="accent6">
                    <a:lumMod val="75000"/>
                  </a:schemeClr>
                </a:solidFill>
              </a:rPr>
              <a:t>Awesome Example</a:t>
            </a:r>
            <a:endParaRPr lang="en-US" sz="4000" b="1">
              <a:solidFill>
                <a:schemeClr val="accent6">
                  <a:lumMod val="75000"/>
                </a:schemeClr>
              </a:solidFill>
            </a:endParaRPr>
          </a:p>
        </p:txBody>
      </p:sp>
    </p:spTree>
    <p:extLst>
      <p:ext uri="{BB962C8B-B14F-4D97-AF65-F5344CB8AC3E}">
        <p14:creationId xmlns:p14="http://schemas.microsoft.com/office/powerpoint/2010/main" val="103426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t>Non-Functional Requirements (NFRs)</a:t>
            </a:r>
            <a:endParaRPr lang="en-US" altLang="en-US">
              <a:solidFill>
                <a:srgbClr val="FF0000"/>
              </a:solidFill>
            </a:endParaRPr>
          </a:p>
        </p:txBody>
      </p:sp>
      <p:sp>
        <p:nvSpPr>
          <p:cNvPr id="6" name="TextBox 5"/>
          <p:cNvSpPr txBox="1"/>
          <p:nvPr/>
        </p:nvSpPr>
        <p:spPr>
          <a:xfrm>
            <a:off x="212725" y="4495800"/>
            <a:ext cx="8758238" cy="2308225"/>
          </a:xfrm>
          <a:prstGeom prst="rect">
            <a:avLst/>
          </a:prstGeom>
          <a:solidFill>
            <a:srgbClr val="FFFF00"/>
          </a:solidFill>
          <a:ln>
            <a:solidFill>
              <a:srgbClr val="FF0000"/>
            </a:solidFill>
          </a:ln>
        </p:spPr>
        <p:txBody>
          <a:bodyPr>
            <a:spAutoFit/>
          </a:bodyPr>
          <a:lstStyle/>
          <a:p>
            <a:pPr>
              <a:defRPr/>
            </a:pPr>
            <a:r>
              <a:rPr lang="en-US" sz="1200">
                <a:latin typeface="Helvetica Neue Light" charset="0"/>
                <a:ea typeface="Helvetica Neue Light" charset="0"/>
                <a:cs typeface="Helvetica Neue Light" charset="0"/>
              </a:rPr>
              <a:t>Identify the Key Non-Functional Requirements (NFRs) that must be addressed as part of the overall solution.</a:t>
            </a:r>
          </a:p>
          <a:p>
            <a:pPr>
              <a:defRPr/>
            </a:pPr>
            <a:r>
              <a:rPr lang="en-US" sz="1200">
                <a:latin typeface="Helvetica Neue Light" charset="0"/>
                <a:ea typeface="Helvetica Neue Light" charset="0"/>
                <a:cs typeface="Helvetica Neue Light" charset="0"/>
              </a:rPr>
              <a:t>Will typically fall into the categories listed. A detailed design worksheet (like this example provided in Box) can be leveraged to drive discussion/ documentation</a:t>
            </a:r>
            <a:r>
              <a:rPr lang="en-US" sz="1200">
                <a:solidFill>
                  <a:srgbClr val="FF0000"/>
                </a:solidFill>
                <a:latin typeface="Helvetica Neue Light" charset="0"/>
                <a:ea typeface="Helvetica Neue Light" charset="0"/>
                <a:cs typeface="Helvetica Neue Light" charset="0"/>
              </a:rPr>
              <a:t>. &lt;ADD BOX LINK&gt;</a:t>
            </a:r>
          </a:p>
          <a:p>
            <a:pPr>
              <a:defRPr/>
            </a:pPr>
            <a:r>
              <a:rPr lang="en-US" sz="1200">
                <a:latin typeface="Helvetica Neue Light" charset="0"/>
                <a:ea typeface="Helvetica Neue Light" charset="0"/>
                <a:cs typeface="Helvetica Neue Light" charset="0"/>
              </a:rPr>
              <a:t>The NFRs impact the overall solution design in areas such as SLAs &amp; Availability, system/network performance, and security &amp; access controls. These should be documented even if IBM does not provide a current guaranteed delivery of a given service or NFR capability. Can be detailed for the entire solution or per component if they differ meaningfully (for example tighter requirements on an operational system than its archives).</a:t>
            </a:r>
          </a:p>
          <a:p>
            <a:pPr>
              <a:defRPr/>
            </a:pPr>
            <a:r>
              <a:rPr lang="en-US" sz="1200">
                <a:latin typeface="Helvetica Neue Light" charset="0"/>
                <a:ea typeface="Helvetica Neue Light" charset="0"/>
                <a:cs typeface="Helvetica Neue Light" charset="0"/>
              </a:rPr>
              <a:t>This Discovery &amp; Design Question list may also be used to help drive the discussions </a:t>
            </a:r>
            <a:r>
              <a:rPr lang="en-US" sz="1200">
                <a:solidFill>
                  <a:srgbClr val="FF0000"/>
                </a:solidFill>
                <a:latin typeface="Helvetica Neue Light" charset="0"/>
                <a:ea typeface="Helvetica Neue Light" charset="0"/>
                <a:cs typeface="Helvetica Neue Light" charset="0"/>
              </a:rPr>
              <a:t>. &lt;ADD BOX LINK&gt;</a:t>
            </a:r>
          </a:p>
          <a:p>
            <a:pPr>
              <a:defRPr/>
            </a:pPr>
            <a:r>
              <a:rPr lang="en-US" sz="1200">
                <a:latin typeface="Helvetica Neue Light" charset="0"/>
                <a:ea typeface="Helvetica Neue Light" charset="0"/>
                <a:cs typeface="Helvetica Neue Light" charset="0"/>
              </a:rPr>
              <a:t>Some ideas for what could be included here:</a:t>
            </a:r>
            <a:endParaRPr lang="en-US" sz="900">
              <a:latin typeface="Helvetica Neue Light" charset="0"/>
              <a:ea typeface="Helvetica Neue Light" charset="0"/>
              <a:cs typeface="Helvetica Neue Light" charset="0"/>
            </a:endParaRPr>
          </a:p>
          <a:p>
            <a:pPr marL="171450" indent="-171450">
              <a:buFont typeface="Arial" panose="020B0604020202020204" pitchFamily="34" charset="0"/>
              <a:buChar char="•"/>
              <a:defRPr/>
            </a:pPr>
            <a:r>
              <a:rPr lang="en-US" sz="900">
                <a:latin typeface="Helvetica Neue Light" charset="0"/>
                <a:ea typeface="Helvetica Neue Light" charset="0"/>
                <a:cs typeface="Helvetica Neue Light" charset="0"/>
              </a:rPr>
              <a:t>Availability: RTO, RPO, Uptime</a:t>
            </a:r>
          </a:p>
          <a:p>
            <a:pPr marL="171450" indent="-171450">
              <a:buFont typeface="Arial" panose="020B0604020202020204" pitchFamily="34" charset="0"/>
              <a:buChar char="•"/>
              <a:defRPr/>
            </a:pPr>
            <a:r>
              <a:rPr lang="en-US" sz="900">
                <a:latin typeface="Helvetica Neue Light" charset="0"/>
                <a:ea typeface="Helvetica Neue Light" charset="0"/>
                <a:cs typeface="Helvetica Neue Light" charset="0"/>
              </a:rPr>
              <a:t>Security: SSO, Encryption Key Management, HSMs, Audit</a:t>
            </a:r>
          </a:p>
          <a:p>
            <a:pPr marL="171450" indent="-171450">
              <a:buFont typeface="Arial" panose="020B0604020202020204" pitchFamily="34" charset="0"/>
              <a:buChar char="•"/>
              <a:defRPr/>
            </a:pPr>
            <a:r>
              <a:rPr lang="en-US" sz="900">
                <a:latin typeface="Helvetica Neue Light" charset="0"/>
                <a:ea typeface="Helvetica Neue Light" charset="0"/>
                <a:cs typeface="Helvetica Neue Light" charset="0"/>
              </a:rPr>
              <a:t>Performance: Response SLAs</a:t>
            </a:r>
          </a:p>
          <a:p>
            <a:pPr marL="171450" indent="-171450">
              <a:buFont typeface="Arial" panose="020B0604020202020204" pitchFamily="34" charset="0"/>
              <a:buChar char="•"/>
              <a:defRPr/>
            </a:pPr>
            <a:r>
              <a:rPr lang="en-US" sz="900">
                <a:latin typeface="Helvetica Neue Light" charset="0"/>
                <a:ea typeface="Helvetica Neue Light" charset="0"/>
                <a:cs typeface="Helvetica Neue Light" charset="0"/>
              </a:rPr>
              <a:t>Manageability: change/update windows, monitor tools and dashboard requirements</a:t>
            </a:r>
          </a:p>
        </p:txBody>
      </p:sp>
      <p:graphicFrame>
        <p:nvGraphicFramePr>
          <p:cNvPr id="5" name="Group 37"/>
          <p:cNvGraphicFramePr>
            <a:graphicFrameLocks noGrp="1"/>
          </p:cNvGraphicFramePr>
          <p:nvPr/>
        </p:nvGraphicFramePr>
        <p:xfrm>
          <a:off x="212725" y="1001713"/>
          <a:ext cx="8586787" cy="3485846"/>
        </p:xfrm>
        <a:graphic>
          <a:graphicData uri="http://schemas.openxmlformats.org/drawingml/2006/table">
            <a:tbl>
              <a:tblPr firstRow="1" bandRow="1">
                <a:tableStyleId>{B301B821-A1FF-4177-AEE7-76D212191A09}</a:tableStyleId>
              </a:tblPr>
              <a:tblGrid>
                <a:gridCol w="1440278">
                  <a:extLst>
                    <a:ext uri="{9D8B030D-6E8A-4147-A177-3AD203B41FA5}">
                      <a16:colId xmlns:a16="http://schemas.microsoft.com/office/drawing/2014/main" xmlns="" val="20000"/>
                    </a:ext>
                  </a:extLst>
                </a:gridCol>
                <a:gridCol w="2945063">
                  <a:extLst>
                    <a:ext uri="{9D8B030D-6E8A-4147-A177-3AD203B41FA5}">
                      <a16:colId xmlns:a16="http://schemas.microsoft.com/office/drawing/2014/main" xmlns="" val="20001"/>
                    </a:ext>
                  </a:extLst>
                </a:gridCol>
                <a:gridCol w="2100723">
                  <a:extLst>
                    <a:ext uri="{9D8B030D-6E8A-4147-A177-3AD203B41FA5}">
                      <a16:colId xmlns:a16="http://schemas.microsoft.com/office/drawing/2014/main" xmlns="" val="20002"/>
                    </a:ext>
                  </a:extLst>
                </a:gridCol>
                <a:gridCol w="2100723">
                  <a:extLst>
                    <a:ext uri="{9D8B030D-6E8A-4147-A177-3AD203B41FA5}">
                      <a16:colId xmlns:a16="http://schemas.microsoft.com/office/drawing/2014/main" xmlns="" val="20003"/>
                    </a:ext>
                  </a:extLst>
                </a:gridCol>
              </a:tblGrid>
              <a:tr h="294934">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Arial" panose="020B0604020202020204" pitchFamily="34" charset="0"/>
                        <a:buNone/>
                        <a:tabLst/>
                      </a:pPr>
                      <a:r>
                        <a:rPr kumimoji="0" lang="en-US" sz="1100" u="none" strike="noStrike" cap="none" normalizeH="0" baseline="0">
                          <a:ln>
                            <a:noFill/>
                          </a:ln>
                          <a:effectLst/>
                        </a:rPr>
                        <a:t>NFR type</a:t>
                      </a:r>
                      <a:endParaRPr kumimoji="0" lang="en-US" sz="1100" b="1" i="0" u="none" strike="noStrike" cap="none" normalizeH="0" baseline="0">
                        <a:ln>
                          <a:noFill/>
                        </a:ln>
                        <a:solidFill>
                          <a:schemeClr val="bg1"/>
                        </a:solidFill>
                        <a:effectLst/>
                        <a:latin typeface="Arial" charset="0"/>
                        <a:cs typeface="Arial" charset="0"/>
                      </a:endParaRPr>
                    </a:p>
                  </a:txBody>
                  <a:tcPr marL="68572" marR="68572" marT="35400" marB="35400"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Arial" panose="020B0604020202020204" pitchFamily="34" charset="0"/>
                        <a:buNone/>
                        <a:tabLst/>
                      </a:pPr>
                      <a:r>
                        <a:rPr kumimoji="0" lang="en-US" sz="1100" u="none" strike="noStrike" cap="none" normalizeH="0" baseline="0">
                          <a:ln>
                            <a:noFill/>
                          </a:ln>
                          <a:effectLst/>
                        </a:rPr>
                        <a:t>Component Area</a:t>
                      </a:r>
                      <a:endParaRPr kumimoji="0" lang="en-US" sz="1100" b="1" i="0" u="none" strike="noStrike" cap="none" normalizeH="0" baseline="0">
                        <a:ln>
                          <a:noFill/>
                        </a:ln>
                        <a:solidFill>
                          <a:schemeClr val="bg1"/>
                        </a:solidFill>
                        <a:effectLst/>
                        <a:latin typeface="Arial" charset="0"/>
                        <a:cs typeface="Arial" charset="0"/>
                      </a:endParaRPr>
                    </a:p>
                  </a:txBody>
                  <a:tcPr marL="68572" marR="68572" marT="35400" marB="35400"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Arial" panose="020B0604020202020204" pitchFamily="34" charset="0"/>
                        <a:buNone/>
                        <a:tabLst/>
                      </a:pPr>
                      <a:r>
                        <a:rPr kumimoji="0" lang="en-US" sz="1100" u="none" strike="noStrike" cap="none" normalizeH="0" baseline="0">
                          <a:ln>
                            <a:noFill/>
                          </a:ln>
                          <a:effectLst/>
                        </a:rPr>
                        <a:t>Requirement Details</a:t>
                      </a:r>
                      <a:endParaRPr kumimoji="0" lang="en-US" sz="1100" b="1" i="0" u="none" strike="noStrike" cap="none" normalizeH="0" baseline="0">
                        <a:ln>
                          <a:noFill/>
                        </a:ln>
                        <a:solidFill>
                          <a:schemeClr val="bg1"/>
                        </a:solidFill>
                        <a:effectLst/>
                        <a:latin typeface="Arial" charset="0"/>
                        <a:cs typeface="Arial" charset="0"/>
                      </a:endParaRPr>
                    </a:p>
                  </a:txBody>
                  <a:tcPr marL="68572" marR="68572" marT="35400" marB="35400"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Arial" panose="020B0604020202020204" pitchFamily="34" charset="0"/>
                        <a:buNone/>
                        <a:tabLst/>
                      </a:pPr>
                      <a:r>
                        <a:rPr kumimoji="0" lang="en-US" sz="1100" u="none" strike="noStrike" cap="none" normalizeH="0" baseline="0">
                          <a:ln>
                            <a:noFill/>
                          </a:ln>
                          <a:effectLst/>
                        </a:rPr>
                        <a:t>Design Impacts</a:t>
                      </a:r>
                      <a:endParaRPr kumimoji="0" lang="en-US" sz="1100" b="1" i="0" u="none" strike="noStrike" cap="none" normalizeH="0" baseline="0">
                        <a:ln>
                          <a:noFill/>
                        </a:ln>
                        <a:solidFill>
                          <a:schemeClr val="bg1"/>
                        </a:solidFill>
                        <a:effectLst/>
                        <a:latin typeface="Arial" charset="0"/>
                        <a:cs typeface="Arial" charset="0"/>
                      </a:endParaRPr>
                    </a:p>
                  </a:txBody>
                  <a:tcPr marL="68572" marR="68572" marT="35400" marB="35400" anchor="ctr" horzOverflow="overflow"/>
                </a:tc>
                <a:extLst>
                  <a:ext uri="{0D108BD9-81ED-4DB2-BD59-A6C34878D82A}">
                    <a16:rowId xmlns:a16="http://schemas.microsoft.com/office/drawing/2014/main" xmlns="" val="10000"/>
                  </a:ext>
                </a:extLst>
              </a:tr>
              <a:tr h="393366">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PERF</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(system and network performance)</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1"/>
                  </a:ext>
                </a:extLst>
              </a:tr>
              <a:tr h="393366">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GOV </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(metadata &amp; quality)</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2"/>
                  </a:ext>
                </a:extLst>
              </a:tr>
              <a:tr h="503510">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UAC</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(user access controls, authentication &amp; authorization)</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3"/>
                  </a:ext>
                </a:extLst>
              </a:tr>
              <a:tr h="503510">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LAN</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(logging, alerting, monitoring &amp; notification)</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4"/>
                  </a:ext>
                </a:extLst>
              </a:tr>
              <a:tr h="503510">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NET</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(networking &amp; secure </a:t>
                      </a:r>
                      <a:r>
                        <a:rPr kumimoji="0" lang="en-US" sz="700" b="0" i="0" u="none" strike="noStrike" kern="1200" cap="none" normalizeH="0" baseline="0" err="1">
                          <a:ln>
                            <a:noFill/>
                          </a:ln>
                          <a:solidFill>
                            <a:schemeClr val="tx1"/>
                          </a:solidFill>
                          <a:effectLst/>
                          <a:latin typeface="Helvetica Neue Light" charset="0"/>
                          <a:ea typeface="Helvetica Neue Light" charset="0"/>
                          <a:cs typeface="Helvetica Neue Light" charset="0"/>
                        </a:rPr>
                        <a:t>communcations</a:t>
                      </a: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5"/>
                  </a:ext>
                </a:extLst>
              </a:tr>
              <a:tr h="393366">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EM</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(environment management)</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6"/>
                  </a:ext>
                </a:extLst>
              </a:tr>
              <a:tr h="403750">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HADR</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(availability &amp; recovery)</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715869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t>Non-Functional Requirements (NFRs)</a:t>
            </a:r>
            <a:endParaRPr lang="en-US" altLang="en-US">
              <a:solidFill>
                <a:srgbClr val="FF0000"/>
              </a:solidFill>
            </a:endParaRPr>
          </a:p>
        </p:txBody>
      </p:sp>
      <p:sp>
        <p:nvSpPr>
          <p:cNvPr id="6" name="TextBox 5"/>
          <p:cNvSpPr txBox="1"/>
          <p:nvPr/>
        </p:nvSpPr>
        <p:spPr>
          <a:xfrm>
            <a:off x="212725" y="4495800"/>
            <a:ext cx="8758238" cy="2308225"/>
          </a:xfrm>
          <a:prstGeom prst="rect">
            <a:avLst/>
          </a:prstGeom>
          <a:solidFill>
            <a:srgbClr val="FFFF00"/>
          </a:solidFill>
          <a:ln>
            <a:solidFill>
              <a:srgbClr val="FF0000"/>
            </a:solidFill>
          </a:ln>
        </p:spPr>
        <p:txBody>
          <a:bodyPr>
            <a:spAutoFit/>
          </a:bodyPr>
          <a:lstStyle/>
          <a:p>
            <a:pPr>
              <a:defRPr/>
            </a:pPr>
            <a:r>
              <a:rPr lang="en-US" sz="1200">
                <a:latin typeface="Helvetica Neue Light" charset="0"/>
                <a:ea typeface="Helvetica Neue Light" charset="0"/>
                <a:cs typeface="Helvetica Neue Light" charset="0"/>
              </a:rPr>
              <a:t>Identify the Key Non-Functional Requirements (NFRs) that must be addressed as part of the overall solution.</a:t>
            </a:r>
          </a:p>
          <a:p>
            <a:pPr>
              <a:defRPr/>
            </a:pPr>
            <a:r>
              <a:rPr lang="en-US" sz="1200">
                <a:latin typeface="Helvetica Neue Light" charset="0"/>
                <a:ea typeface="Helvetica Neue Light" charset="0"/>
                <a:cs typeface="Helvetica Neue Light" charset="0"/>
              </a:rPr>
              <a:t>Will typically fall into the categories listed. A detailed design worksheet (like this example provided in Box) can be leveraged to drive discussion/ documentation</a:t>
            </a:r>
            <a:r>
              <a:rPr lang="en-US" sz="1200">
                <a:solidFill>
                  <a:srgbClr val="FF0000"/>
                </a:solidFill>
                <a:latin typeface="Helvetica Neue Light" charset="0"/>
                <a:ea typeface="Helvetica Neue Light" charset="0"/>
                <a:cs typeface="Helvetica Neue Light" charset="0"/>
              </a:rPr>
              <a:t>. &lt;ADD BOX LINK&gt;</a:t>
            </a:r>
          </a:p>
          <a:p>
            <a:pPr>
              <a:defRPr/>
            </a:pPr>
            <a:r>
              <a:rPr lang="en-US" sz="1200">
                <a:latin typeface="Helvetica Neue Light" charset="0"/>
                <a:ea typeface="Helvetica Neue Light" charset="0"/>
                <a:cs typeface="Helvetica Neue Light" charset="0"/>
              </a:rPr>
              <a:t>The NFRs impact the overall solution design in areas such as SLAs &amp; Availability, system/network performance, and security &amp; access controls. These should be documented even if IBM does not provide a current guaranteed delivery of a given service or NFR capability. Can be detailed for the entire solution or per component if they differ meaningfully (for example tighter requirements on an operational system than its archives).</a:t>
            </a:r>
          </a:p>
          <a:p>
            <a:pPr>
              <a:defRPr/>
            </a:pPr>
            <a:r>
              <a:rPr lang="en-US" sz="1200">
                <a:latin typeface="Helvetica Neue Light" charset="0"/>
                <a:ea typeface="Helvetica Neue Light" charset="0"/>
                <a:cs typeface="Helvetica Neue Light" charset="0"/>
              </a:rPr>
              <a:t>This Discovery &amp; Design Question list may also be used to help drive the discussions </a:t>
            </a:r>
            <a:r>
              <a:rPr lang="en-US" sz="1200">
                <a:solidFill>
                  <a:srgbClr val="FF0000"/>
                </a:solidFill>
                <a:latin typeface="Helvetica Neue Light" charset="0"/>
                <a:ea typeface="Helvetica Neue Light" charset="0"/>
                <a:cs typeface="Helvetica Neue Light" charset="0"/>
              </a:rPr>
              <a:t>. &lt;ADD BOX LINK&gt;</a:t>
            </a:r>
          </a:p>
          <a:p>
            <a:pPr>
              <a:defRPr/>
            </a:pPr>
            <a:r>
              <a:rPr lang="en-US" sz="1200">
                <a:latin typeface="Helvetica Neue Light" charset="0"/>
                <a:ea typeface="Helvetica Neue Light" charset="0"/>
                <a:cs typeface="Helvetica Neue Light" charset="0"/>
              </a:rPr>
              <a:t>Some ideas for what could be included here:</a:t>
            </a:r>
            <a:endParaRPr lang="en-US" sz="900">
              <a:latin typeface="Helvetica Neue Light" charset="0"/>
              <a:ea typeface="Helvetica Neue Light" charset="0"/>
              <a:cs typeface="Helvetica Neue Light" charset="0"/>
            </a:endParaRPr>
          </a:p>
          <a:p>
            <a:pPr marL="171450" indent="-171450">
              <a:buFont typeface="Arial" panose="020B0604020202020204" pitchFamily="34" charset="0"/>
              <a:buChar char="•"/>
              <a:defRPr/>
            </a:pPr>
            <a:r>
              <a:rPr lang="en-US" sz="900">
                <a:latin typeface="Helvetica Neue Light" charset="0"/>
                <a:ea typeface="Helvetica Neue Light" charset="0"/>
                <a:cs typeface="Helvetica Neue Light" charset="0"/>
              </a:rPr>
              <a:t>Availability: RTO, RPO, Uptime</a:t>
            </a:r>
          </a:p>
          <a:p>
            <a:pPr marL="171450" indent="-171450">
              <a:buFont typeface="Arial" panose="020B0604020202020204" pitchFamily="34" charset="0"/>
              <a:buChar char="•"/>
              <a:defRPr/>
            </a:pPr>
            <a:r>
              <a:rPr lang="en-US" sz="900">
                <a:latin typeface="Helvetica Neue Light" charset="0"/>
                <a:ea typeface="Helvetica Neue Light" charset="0"/>
                <a:cs typeface="Helvetica Neue Light" charset="0"/>
              </a:rPr>
              <a:t>Security: SSO, Encryption Key Management, HSMs, Audit</a:t>
            </a:r>
          </a:p>
          <a:p>
            <a:pPr marL="171450" indent="-171450">
              <a:buFont typeface="Arial" panose="020B0604020202020204" pitchFamily="34" charset="0"/>
              <a:buChar char="•"/>
              <a:defRPr/>
            </a:pPr>
            <a:r>
              <a:rPr lang="en-US" sz="900">
                <a:latin typeface="Helvetica Neue Light" charset="0"/>
                <a:ea typeface="Helvetica Neue Light" charset="0"/>
                <a:cs typeface="Helvetica Neue Light" charset="0"/>
              </a:rPr>
              <a:t>Performance: Response SLAs</a:t>
            </a:r>
          </a:p>
          <a:p>
            <a:pPr marL="171450" indent="-171450">
              <a:buFont typeface="Arial" panose="020B0604020202020204" pitchFamily="34" charset="0"/>
              <a:buChar char="•"/>
              <a:defRPr/>
            </a:pPr>
            <a:r>
              <a:rPr lang="en-US" sz="900">
                <a:latin typeface="Helvetica Neue Light" charset="0"/>
                <a:ea typeface="Helvetica Neue Light" charset="0"/>
                <a:cs typeface="Helvetica Neue Light" charset="0"/>
              </a:rPr>
              <a:t>Manageability: change/update windows, monitor tools and dashboard requirements</a:t>
            </a:r>
          </a:p>
        </p:txBody>
      </p:sp>
      <p:graphicFrame>
        <p:nvGraphicFramePr>
          <p:cNvPr id="5" name="Group 37"/>
          <p:cNvGraphicFramePr>
            <a:graphicFrameLocks noGrp="1"/>
          </p:cNvGraphicFramePr>
          <p:nvPr>
            <p:extLst/>
          </p:nvPr>
        </p:nvGraphicFramePr>
        <p:xfrm>
          <a:off x="212725" y="1001713"/>
          <a:ext cx="8586787" cy="4131713"/>
        </p:xfrm>
        <a:graphic>
          <a:graphicData uri="http://schemas.openxmlformats.org/drawingml/2006/table">
            <a:tbl>
              <a:tblPr firstRow="1" bandRow="1">
                <a:tableStyleId>{B301B821-A1FF-4177-AEE7-76D212191A09}</a:tableStyleId>
              </a:tblPr>
              <a:tblGrid>
                <a:gridCol w="1440278">
                  <a:extLst>
                    <a:ext uri="{9D8B030D-6E8A-4147-A177-3AD203B41FA5}">
                      <a16:colId xmlns:a16="http://schemas.microsoft.com/office/drawing/2014/main" xmlns="" val="20000"/>
                    </a:ext>
                  </a:extLst>
                </a:gridCol>
                <a:gridCol w="2945063">
                  <a:extLst>
                    <a:ext uri="{9D8B030D-6E8A-4147-A177-3AD203B41FA5}">
                      <a16:colId xmlns:a16="http://schemas.microsoft.com/office/drawing/2014/main" xmlns="" val="20001"/>
                    </a:ext>
                  </a:extLst>
                </a:gridCol>
                <a:gridCol w="2259934">
                  <a:extLst>
                    <a:ext uri="{9D8B030D-6E8A-4147-A177-3AD203B41FA5}">
                      <a16:colId xmlns:a16="http://schemas.microsoft.com/office/drawing/2014/main" xmlns="" val="20002"/>
                    </a:ext>
                  </a:extLst>
                </a:gridCol>
                <a:gridCol w="1941512">
                  <a:extLst>
                    <a:ext uri="{9D8B030D-6E8A-4147-A177-3AD203B41FA5}">
                      <a16:colId xmlns:a16="http://schemas.microsoft.com/office/drawing/2014/main" xmlns="" val="20003"/>
                    </a:ext>
                  </a:extLst>
                </a:gridCol>
              </a:tblGrid>
              <a:tr h="294934">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Arial" panose="020B0604020202020204" pitchFamily="34" charset="0"/>
                        <a:buNone/>
                        <a:tabLst/>
                      </a:pPr>
                      <a:r>
                        <a:rPr kumimoji="0" lang="en-US" sz="1100" u="none" strike="noStrike" cap="none" normalizeH="0" baseline="0">
                          <a:ln>
                            <a:noFill/>
                          </a:ln>
                          <a:effectLst/>
                        </a:rPr>
                        <a:t>NFR type</a:t>
                      </a:r>
                      <a:endParaRPr kumimoji="0" lang="en-US" sz="1100" b="1" i="0" u="none" strike="noStrike" cap="none" normalizeH="0" baseline="0">
                        <a:ln>
                          <a:noFill/>
                        </a:ln>
                        <a:solidFill>
                          <a:schemeClr val="bg1"/>
                        </a:solidFill>
                        <a:effectLst/>
                        <a:latin typeface="Arial" charset="0"/>
                        <a:cs typeface="Arial" charset="0"/>
                      </a:endParaRPr>
                    </a:p>
                  </a:txBody>
                  <a:tcPr marL="68572" marR="68572" marT="35400" marB="35400"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Arial" panose="020B0604020202020204" pitchFamily="34" charset="0"/>
                        <a:buNone/>
                        <a:tabLst/>
                      </a:pPr>
                      <a:r>
                        <a:rPr kumimoji="0" lang="en-US" sz="1100" u="none" strike="noStrike" cap="none" normalizeH="0" baseline="0">
                          <a:ln>
                            <a:noFill/>
                          </a:ln>
                          <a:effectLst/>
                        </a:rPr>
                        <a:t>Component Area</a:t>
                      </a:r>
                      <a:endParaRPr kumimoji="0" lang="en-US" sz="1100" b="1" i="0" u="none" strike="noStrike" cap="none" normalizeH="0" baseline="0">
                        <a:ln>
                          <a:noFill/>
                        </a:ln>
                        <a:solidFill>
                          <a:schemeClr val="bg1"/>
                        </a:solidFill>
                        <a:effectLst/>
                        <a:latin typeface="Arial" charset="0"/>
                        <a:cs typeface="Arial" charset="0"/>
                      </a:endParaRPr>
                    </a:p>
                  </a:txBody>
                  <a:tcPr marL="68572" marR="68572" marT="35400" marB="35400"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Arial" panose="020B0604020202020204" pitchFamily="34" charset="0"/>
                        <a:buNone/>
                        <a:tabLst/>
                      </a:pPr>
                      <a:r>
                        <a:rPr kumimoji="0" lang="en-US" sz="1100" u="none" strike="noStrike" cap="none" normalizeH="0" baseline="0">
                          <a:ln>
                            <a:noFill/>
                          </a:ln>
                          <a:effectLst/>
                        </a:rPr>
                        <a:t>Requirement Details</a:t>
                      </a:r>
                      <a:endParaRPr kumimoji="0" lang="en-US" sz="1100" b="1" i="0" u="none" strike="noStrike" cap="none" normalizeH="0" baseline="0">
                        <a:ln>
                          <a:noFill/>
                        </a:ln>
                        <a:solidFill>
                          <a:schemeClr val="bg1"/>
                        </a:solidFill>
                        <a:effectLst/>
                        <a:latin typeface="Arial" charset="0"/>
                        <a:cs typeface="Arial" charset="0"/>
                      </a:endParaRPr>
                    </a:p>
                  </a:txBody>
                  <a:tcPr marL="68572" marR="68572" marT="35400" marB="35400"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Arial" panose="020B0604020202020204" pitchFamily="34" charset="0"/>
                        <a:buNone/>
                        <a:tabLst/>
                      </a:pPr>
                      <a:r>
                        <a:rPr kumimoji="0" lang="en-US" sz="1100" u="none" strike="noStrike" cap="none" normalizeH="0" baseline="0">
                          <a:ln>
                            <a:noFill/>
                          </a:ln>
                          <a:effectLst/>
                        </a:rPr>
                        <a:t>Design Impacts</a:t>
                      </a:r>
                      <a:endParaRPr kumimoji="0" lang="en-US" sz="1100" b="1" i="0" u="none" strike="noStrike" cap="none" normalizeH="0" baseline="0">
                        <a:ln>
                          <a:noFill/>
                        </a:ln>
                        <a:solidFill>
                          <a:schemeClr val="bg1"/>
                        </a:solidFill>
                        <a:effectLst/>
                        <a:latin typeface="Arial" charset="0"/>
                        <a:cs typeface="Arial" charset="0"/>
                      </a:endParaRPr>
                    </a:p>
                  </a:txBody>
                  <a:tcPr marL="68572" marR="68572" marT="35400" marB="35400" anchor="ctr" horzOverflow="overflow"/>
                </a:tc>
                <a:extLst>
                  <a:ext uri="{0D108BD9-81ED-4DB2-BD59-A6C34878D82A}">
                    <a16:rowId xmlns:a16="http://schemas.microsoft.com/office/drawing/2014/main" xmlns="" val="10000"/>
                  </a:ext>
                </a:extLst>
              </a:tr>
              <a:tr h="393366">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PERF</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(system and network performance)</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Silver Tier Offering</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100,000 pages per day (</a:t>
                      </a:r>
                      <a:r>
                        <a:rPr kumimoji="0" lang="en-US"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DataCap</a:t>
                      </a: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300,000 new cases/year, 20,000 per day, 250 concurrent workers, 1000 cases each per day (Case Manager)</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None</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1"/>
                  </a:ext>
                </a:extLst>
              </a:tr>
              <a:tr h="414393">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GOV </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(metadata &amp; quality)</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Not Included</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None</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2"/>
                  </a:ext>
                </a:extLst>
              </a:tr>
              <a:tr h="503510">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UAC</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(user access controls, authentication &amp; authorization)</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defRPr/>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Integration with existing active directory environment</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NC Fast</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3"/>
                  </a:ext>
                </a:extLst>
              </a:tr>
              <a:tr h="503510">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LAN</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(logging, alerting, monitoring &amp; notification)</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Included by default in offering</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None</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4"/>
                  </a:ext>
                </a:extLst>
              </a:tr>
              <a:tr h="503510">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NET</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(networking &amp; secure </a:t>
                      </a:r>
                      <a:r>
                        <a:rPr kumimoji="0" lang="en-US" sz="7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communications)</a:t>
                      </a:r>
                      <a:endPar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defRPr/>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VPN is included by Default</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None</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5"/>
                  </a:ext>
                </a:extLst>
              </a:tr>
              <a:tr h="393366">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EM</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(environment management)</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N/A – Included in Managed Data Center</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None</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6"/>
                  </a:ext>
                </a:extLst>
              </a:tr>
              <a:tr h="403750">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rPr>
                        <a:t>HADR</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700" b="0" i="0" u="none" strike="noStrike" kern="1200" cap="none" normalizeH="0" baseline="0">
                          <a:ln>
                            <a:noFill/>
                          </a:ln>
                          <a:solidFill>
                            <a:schemeClr val="tx1"/>
                          </a:solidFill>
                          <a:effectLst/>
                          <a:latin typeface="Helvetica Neue Light" charset="0"/>
                          <a:ea typeface="Helvetica Neue Light" charset="0"/>
                          <a:cs typeface="Helvetica Neue Light" charset="0"/>
                        </a:rPr>
                        <a:t>(availability &amp; recovery)</a:t>
                      </a: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Included by Default</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None</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2" marR="68572" marT="35400" marB="35400" horzOverflow="overflow"/>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786517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Straight Connector 193"/>
          <p:cNvCxnSpPr>
            <a:cxnSpLocks noChangeShapeType="1"/>
          </p:cNvCxnSpPr>
          <p:nvPr/>
        </p:nvCxnSpPr>
        <p:spPr bwMode="auto">
          <a:xfrm>
            <a:off x="2870200" y="3873500"/>
            <a:ext cx="1084263" cy="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sp>
        <p:nvSpPr>
          <p:cNvPr id="33794" name="Rectangle 57"/>
          <p:cNvSpPr>
            <a:spLocks noChangeArrowheads="1"/>
          </p:cNvSpPr>
          <p:nvPr/>
        </p:nvSpPr>
        <p:spPr bwMode="auto">
          <a:xfrm>
            <a:off x="3216275" y="3449638"/>
            <a:ext cx="2981325" cy="979487"/>
          </a:xfrm>
          <a:prstGeom prst="rect">
            <a:avLst/>
          </a:prstGeom>
          <a:solidFill>
            <a:srgbClr val="7030A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795" name="Title 4"/>
          <p:cNvSpPr>
            <a:spLocks noGrp="1"/>
          </p:cNvSpPr>
          <p:nvPr>
            <p:ph type="title"/>
          </p:nvPr>
        </p:nvSpPr>
        <p:spPr/>
        <p:txBody>
          <a:bodyPr/>
          <a:lstStyle/>
          <a:p>
            <a:r>
              <a:rPr lang="en-US" altLang="en-US"/>
              <a:t>Network Connectivity Model (example)</a:t>
            </a:r>
          </a:p>
        </p:txBody>
      </p:sp>
      <p:sp>
        <p:nvSpPr>
          <p:cNvPr id="22" name="TextBox 19"/>
          <p:cNvSpPr txBox="1">
            <a:spLocks noChangeArrowheads="1"/>
          </p:cNvSpPr>
          <p:nvPr/>
        </p:nvSpPr>
        <p:spPr bwMode="auto">
          <a:xfrm>
            <a:off x="2233613" y="1436688"/>
            <a:ext cx="3259137"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             </a:t>
            </a:r>
            <a:r>
              <a:rPr lang="fr-FR" altLang="fr-FR" sz="900">
                <a:solidFill>
                  <a:prstClr val="black"/>
                </a:solidFill>
              </a:rPr>
              <a:t>SoftLayer Data Center </a:t>
            </a:r>
            <a:endParaRPr lang="fr-FR" altLang="fr-FR" sz="1050">
              <a:solidFill>
                <a:prstClr val="black"/>
              </a:solidFill>
            </a:endParaRPr>
          </a:p>
        </p:txBody>
      </p:sp>
      <p:sp>
        <p:nvSpPr>
          <p:cNvPr id="33798" name="Rectangle 25"/>
          <p:cNvSpPr>
            <a:spLocks noChangeArrowheads="1"/>
          </p:cNvSpPr>
          <p:nvPr/>
        </p:nvSpPr>
        <p:spPr bwMode="auto">
          <a:xfrm>
            <a:off x="3198813" y="4633913"/>
            <a:ext cx="2979737" cy="1114425"/>
          </a:xfrm>
          <a:prstGeom prst="rect">
            <a:avLst/>
          </a:prstGeom>
          <a:solidFill>
            <a:schemeClr val="accent1">
              <a:alpha val="2196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grpSp>
        <p:nvGrpSpPr>
          <p:cNvPr id="33799" name="Group 6"/>
          <p:cNvGrpSpPr>
            <a:grpSpLocks/>
          </p:cNvGrpSpPr>
          <p:nvPr/>
        </p:nvGrpSpPr>
        <p:grpSpPr bwMode="auto">
          <a:xfrm>
            <a:off x="2720975" y="4154488"/>
            <a:ext cx="149225" cy="304800"/>
            <a:chOff x="1541" y="1424"/>
            <a:chExt cx="221" cy="401"/>
          </a:xfrm>
        </p:grpSpPr>
        <p:sp>
          <p:nvSpPr>
            <p:cNvPr id="33870" name="Freeform 7"/>
            <p:cNvSpPr>
              <a:spLocks/>
            </p:cNvSpPr>
            <p:nvPr/>
          </p:nvSpPr>
          <p:spPr bwMode="auto">
            <a:xfrm>
              <a:off x="1592" y="1440"/>
              <a:ext cx="154" cy="384"/>
            </a:xfrm>
            <a:custGeom>
              <a:avLst/>
              <a:gdLst>
                <a:gd name="T0" fmla="*/ 0 w 154"/>
                <a:gd name="T1" fmla="*/ 384 h 384"/>
                <a:gd name="T2" fmla="*/ 154 w 154"/>
                <a:gd name="T3" fmla="*/ 230 h 384"/>
                <a:gd name="T4" fmla="*/ 154 w 154"/>
                <a:gd name="T5" fmla="*/ 0 h 384"/>
                <a:gd name="T6" fmla="*/ 0 w 154"/>
                <a:gd name="T7" fmla="*/ 154 h 384"/>
                <a:gd name="T8" fmla="*/ 0 w 154"/>
                <a:gd name="T9" fmla="*/ 384 h 384"/>
                <a:gd name="T10" fmla="*/ 0 60000 65536"/>
                <a:gd name="T11" fmla="*/ 0 60000 65536"/>
                <a:gd name="T12" fmla="*/ 0 60000 65536"/>
                <a:gd name="T13" fmla="*/ 0 60000 65536"/>
                <a:gd name="T14" fmla="*/ 0 60000 65536"/>
                <a:gd name="T15" fmla="*/ 0 w 154"/>
                <a:gd name="T16" fmla="*/ 0 h 384"/>
                <a:gd name="T17" fmla="*/ 154 w 154"/>
                <a:gd name="T18" fmla="*/ 384 h 384"/>
              </a:gdLst>
              <a:ahLst/>
              <a:cxnLst>
                <a:cxn ang="T10">
                  <a:pos x="T0" y="T1"/>
                </a:cxn>
                <a:cxn ang="T11">
                  <a:pos x="T2" y="T3"/>
                </a:cxn>
                <a:cxn ang="T12">
                  <a:pos x="T4" y="T5"/>
                </a:cxn>
                <a:cxn ang="T13">
                  <a:pos x="T6" y="T7"/>
                </a:cxn>
                <a:cxn ang="T14">
                  <a:pos x="T8" y="T9"/>
                </a:cxn>
              </a:cxnLst>
              <a:rect l="T15" t="T16" r="T17" b="T18"/>
              <a:pathLst>
                <a:path w="154" h="384">
                  <a:moveTo>
                    <a:pt x="0" y="384"/>
                  </a:moveTo>
                  <a:lnTo>
                    <a:pt x="154" y="230"/>
                  </a:lnTo>
                  <a:lnTo>
                    <a:pt x="154" y="0"/>
                  </a:lnTo>
                  <a:lnTo>
                    <a:pt x="0" y="154"/>
                  </a:lnTo>
                  <a:lnTo>
                    <a:pt x="0" y="384"/>
                  </a:lnTo>
                  <a:close/>
                </a:path>
              </a:pathLst>
            </a:custGeom>
            <a:solidFill>
              <a:srgbClr val="D062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1" name="Freeform 8"/>
            <p:cNvSpPr>
              <a:spLocks/>
            </p:cNvSpPr>
            <p:nvPr/>
          </p:nvSpPr>
          <p:spPr bwMode="auto">
            <a:xfrm>
              <a:off x="1592" y="1440"/>
              <a:ext cx="154" cy="384"/>
            </a:xfrm>
            <a:custGeom>
              <a:avLst/>
              <a:gdLst>
                <a:gd name="T0" fmla="*/ 0 w 154"/>
                <a:gd name="T1" fmla="*/ 384 h 384"/>
                <a:gd name="T2" fmla="*/ 154 w 154"/>
                <a:gd name="T3" fmla="*/ 230 h 384"/>
                <a:gd name="T4" fmla="*/ 154 w 154"/>
                <a:gd name="T5" fmla="*/ 0 h 384"/>
                <a:gd name="T6" fmla="*/ 0 w 154"/>
                <a:gd name="T7" fmla="*/ 154 h 384"/>
                <a:gd name="T8" fmla="*/ 0 w 154"/>
                <a:gd name="T9" fmla="*/ 384 h 384"/>
                <a:gd name="T10" fmla="*/ 0 60000 65536"/>
                <a:gd name="T11" fmla="*/ 0 60000 65536"/>
                <a:gd name="T12" fmla="*/ 0 60000 65536"/>
                <a:gd name="T13" fmla="*/ 0 60000 65536"/>
                <a:gd name="T14" fmla="*/ 0 60000 65536"/>
                <a:gd name="T15" fmla="*/ 0 w 154"/>
                <a:gd name="T16" fmla="*/ 0 h 384"/>
                <a:gd name="T17" fmla="*/ 154 w 154"/>
                <a:gd name="T18" fmla="*/ 384 h 384"/>
              </a:gdLst>
              <a:ahLst/>
              <a:cxnLst>
                <a:cxn ang="T10">
                  <a:pos x="T0" y="T1"/>
                </a:cxn>
                <a:cxn ang="T11">
                  <a:pos x="T2" y="T3"/>
                </a:cxn>
                <a:cxn ang="T12">
                  <a:pos x="T4" y="T5"/>
                </a:cxn>
                <a:cxn ang="T13">
                  <a:pos x="T6" y="T7"/>
                </a:cxn>
                <a:cxn ang="T14">
                  <a:pos x="T8" y="T9"/>
                </a:cxn>
              </a:cxnLst>
              <a:rect l="T15" t="T16" r="T17" b="T18"/>
              <a:pathLst>
                <a:path w="154" h="384">
                  <a:moveTo>
                    <a:pt x="0" y="384"/>
                  </a:moveTo>
                  <a:lnTo>
                    <a:pt x="154" y="230"/>
                  </a:lnTo>
                  <a:lnTo>
                    <a:pt x="154" y="0"/>
                  </a:lnTo>
                  <a:lnTo>
                    <a:pt x="0" y="154"/>
                  </a:lnTo>
                  <a:lnTo>
                    <a:pt x="0" y="384"/>
                  </a:lnTo>
                  <a:close/>
                </a:path>
              </a:pathLst>
            </a:custGeom>
            <a:noFill/>
            <a:ln w="6350" cap="rnd">
              <a:solidFill>
                <a:srgbClr val="CDCD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2" name="Freeform 9"/>
            <p:cNvSpPr>
              <a:spLocks noEditPoints="1"/>
            </p:cNvSpPr>
            <p:nvPr/>
          </p:nvSpPr>
          <p:spPr bwMode="auto">
            <a:xfrm>
              <a:off x="1592" y="1459"/>
              <a:ext cx="154" cy="326"/>
            </a:xfrm>
            <a:custGeom>
              <a:avLst/>
              <a:gdLst>
                <a:gd name="T0" fmla="*/ 19 w 154"/>
                <a:gd name="T1" fmla="*/ 153 h 326"/>
                <a:gd name="T2" fmla="*/ 38 w 154"/>
                <a:gd name="T3" fmla="*/ 134 h 326"/>
                <a:gd name="T4" fmla="*/ 57 w 154"/>
                <a:gd name="T5" fmla="*/ 115 h 326"/>
                <a:gd name="T6" fmla="*/ 77 w 154"/>
                <a:gd name="T7" fmla="*/ 96 h 326"/>
                <a:gd name="T8" fmla="*/ 96 w 154"/>
                <a:gd name="T9" fmla="*/ 76 h 326"/>
                <a:gd name="T10" fmla="*/ 115 w 154"/>
                <a:gd name="T11" fmla="*/ 57 h 326"/>
                <a:gd name="T12" fmla="*/ 134 w 154"/>
                <a:gd name="T13" fmla="*/ 38 h 326"/>
                <a:gd name="T14" fmla="*/ 19 w 154"/>
                <a:gd name="T15" fmla="*/ 192 h 326"/>
                <a:gd name="T16" fmla="*/ 38 w 154"/>
                <a:gd name="T17" fmla="*/ 172 h 326"/>
                <a:gd name="T18" fmla="*/ 57 w 154"/>
                <a:gd name="T19" fmla="*/ 153 h 326"/>
                <a:gd name="T20" fmla="*/ 77 w 154"/>
                <a:gd name="T21" fmla="*/ 134 h 326"/>
                <a:gd name="T22" fmla="*/ 96 w 154"/>
                <a:gd name="T23" fmla="*/ 115 h 326"/>
                <a:gd name="T24" fmla="*/ 115 w 154"/>
                <a:gd name="T25" fmla="*/ 96 h 326"/>
                <a:gd name="T26" fmla="*/ 134 w 154"/>
                <a:gd name="T27" fmla="*/ 76 h 326"/>
                <a:gd name="T28" fmla="*/ 154 w 154"/>
                <a:gd name="T29" fmla="*/ 57 h 326"/>
                <a:gd name="T30" fmla="*/ 19 w 154"/>
                <a:gd name="T31" fmla="*/ 230 h 326"/>
                <a:gd name="T32" fmla="*/ 38 w 154"/>
                <a:gd name="T33" fmla="*/ 211 h 326"/>
                <a:gd name="T34" fmla="*/ 57 w 154"/>
                <a:gd name="T35" fmla="*/ 192 h 326"/>
                <a:gd name="T36" fmla="*/ 77 w 154"/>
                <a:gd name="T37" fmla="*/ 172 h 326"/>
                <a:gd name="T38" fmla="*/ 96 w 154"/>
                <a:gd name="T39" fmla="*/ 153 h 326"/>
                <a:gd name="T40" fmla="*/ 115 w 154"/>
                <a:gd name="T41" fmla="*/ 134 h 326"/>
                <a:gd name="T42" fmla="*/ 134 w 154"/>
                <a:gd name="T43" fmla="*/ 115 h 326"/>
                <a:gd name="T44" fmla="*/ 154 w 154"/>
                <a:gd name="T45" fmla="*/ 96 h 326"/>
                <a:gd name="T46" fmla="*/ 19 w 154"/>
                <a:gd name="T47" fmla="*/ 268 h 326"/>
                <a:gd name="T48" fmla="*/ 38 w 154"/>
                <a:gd name="T49" fmla="*/ 249 h 326"/>
                <a:gd name="T50" fmla="*/ 57 w 154"/>
                <a:gd name="T51" fmla="*/ 230 h 326"/>
                <a:gd name="T52" fmla="*/ 77 w 154"/>
                <a:gd name="T53" fmla="*/ 211 h 326"/>
                <a:gd name="T54" fmla="*/ 96 w 154"/>
                <a:gd name="T55" fmla="*/ 192 h 326"/>
                <a:gd name="T56" fmla="*/ 115 w 154"/>
                <a:gd name="T57" fmla="*/ 172 h 326"/>
                <a:gd name="T58" fmla="*/ 134 w 154"/>
                <a:gd name="T59" fmla="*/ 153 h 326"/>
                <a:gd name="T60" fmla="*/ 154 w 154"/>
                <a:gd name="T61" fmla="*/ 134 h 326"/>
                <a:gd name="T62" fmla="*/ 19 w 154"/>
                <a:gd name="T63" fmla="*/ 307 h 326"/>
                <a:gd name="T64" fmla="*/ 38 w 154"/>
                <a:gd name="T65" fmla="*/ 287 h 326"/>
                <a:gd name="T66" fmla="*/ 57 w 154"/>
                <a:gd name="T67" fmla="*/ 268 h 326"/>
                <a:gd name="T68" fmla="*/ 77 w 154"/>
                <a:gd name="T69" fmla="*/ 249 h 326"/>
                <a:gd name="T70" fmla="*/ 96 w 154"/>
                <a:gd name="T71" fmla="*/ 230 h 326"/>
                <a:gd name="T72" fmla="*/ 115 w 154"/>
                <a:gd name="T73" fmla="*/ 211 h 326"/>
                <a:gd name="T74" fmla="*/ 134 w 154"/>
                <a:gd name="T75" fmla="*/ 192 h 326"/>
                <a:gd name="T76" fmla="*/ 154 w 154"/>
                <a:gd name="T77" fmla="*/ 172 h 326"/>
                <a:gd name="T78" fmla="*/ 19 w 154"/>
                <a:gd name="T79" fmla="*/ 115 h 326"/>
                <a:gd name="T80" fmla="*/ 19 w 154"/>
                <a:gd name="T81" fmla="*/ 192 h 326"/>
                <a:gd name="T82" fmla="*/ 19 w 154"/>
                <a:gd name="T83" fmla="*/ 268 h 326"/>
                <a:gd name="T84" fmla="*/ 38 w 154"/>
                <a:gd name="T85" fmla="*/ 287 h 326"/>
                <a:gd name="T86" fmla="*/ 38 w 154"/>
                <a:gd name="T87" fmla="*/ 134 h 326"/>
                <a:gd name="T88" fmla="*/ 38 w 154"/>
                <a:gd name="T89" fmla="*/ 211 h 326"/>
                <a:gd name="T90" fmla="*/ 57 w 154"/>
                <a:gd name="T91" fmla="*/ 76 h 326"/>
                <a:gd name="T92" fmla="*/ 57 w 154"/>
                <a:gd name="T93" fmla="*/ 153 h 326"/>
                <a:gd name="T94" fmla="*/ 57 w 154"/>
                <a:gd name="T95" fmla="*/ 230 h 326"/>
                <a:gd name="T96" fmla="*/ 77 w 154"/>
                <a:gd name="T97" fmla="*/ 249 h 326"/>
                <a:gd name="T98" fmla="*/ 77 w 154"/>
                <a:gd name="T99" fmla="*/ 96 h 326"/>
                <a:gd name="T100" fmla="*/ 77 w 154"/>
                <a:gd name="T101" fmla="*/ 172 h 326"/>
                <a:gd name="T102" fmla="*/ 96 w 154"/>
                <a:gd name="T103" fmla="*/ 38 h 326"/>
                <a:gd name="T104" fmla="*/ 96 w 154"/>
                <a:gd name="T105" fmla="*/ 115 h 326"/>
                <a:gd name="T106" fmla="*/ 96 w 154"/>
                <a:gd name="T107" fmla="*/ 192 h 326"/>
                <a:gd name="T108" fmla="*/ 115 w 154"/>
                <a:gd name="T109" fmla="*/ 211 h 326"/>
                <a:gd name="T110" fmla="*/ 115 w 154"/>
                <a:gd name="T111" fmla="*/ 57 h 326"/>
                <a:gd name="T112" fmla="*/ 115 w 154"/>
                <a:gd name="T113" fmla="*/ 134 h 326"/>
                <a:gd name="T114" fmla="*/ 134 w 154"/>
                <a:gd name="T115" fmla="*/ 76 h 326"/>
                <a:gd name="T116" fmla="*/ 134 w 154"/>
                <a:gd name="T117" fmla="*/ 153 h 326"/>
                <a:gd name="T118" fmla="*/ 134 w 154"/>
                <a:gd name="T119" fmla="*/ 0 h 326"/>
                <a:gd name="T120" fmla="*/ 154 w 154"/>
                <a:gd name="T121" fmla="*/ 19 h 3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
                <a:gd name="T184" fmla="*/ 0 h 326"/>
                <a:gd name="T185" fmla="*/ 154 w 154"/>
                <a:gd name="T186" fmla="*/ 326 h 3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 h="326">
                  <a:moveTo>
                    <a:pt x="0" y="172"/>
                  </a:moveTo>
                  <a:lnTo>
                    <a:pt x="19" y="153"/>
                  </a:lnTo>
                  <a:moveTo>
                    <a:pt x="19" y="153"/>
                  </a:moveTo>
                  <a:lnTo>
                    <a:pt x="38" y="134"/>
                  </a:lnTo>
                  <a:moveTo>
                    <a:pt x="38" y="134"/>
                  </a:moveTo>
                  <a:lnTo>
                    <a:pt x="57" y="115"/>
                  </a:lnTo>
                  <a:moveTo>
                    <a:pt x="57" y="115"/>
                  </a:moveTo>
                  <a:lnTo>
                    <a:pt x="77" y="96"/>
                  </a:lnTo>
                  <a:moveTo>
                    <a:pt x="77" y="96"/>
                  </a:moveTo>
                  <a:lnTo>
                    <a:pt x="96" y="76"/>
                  </a:lnTo>
                  <a:moveTo>
                    <a:pt x="96" y="76"/>
                  </a:moveTo>
                  <a:lnTo>
                    <a:pt x="115" y="57"/>
                  </a:lnTo>
                  <a:moveTo>
                    <a:pt x="115" y="57"/>
                  </a:moveTo>
                  <a:lnTo>
                    <a:pt x="134" y="38"/>
                  </a:lnTo>
                  <a:moveTo>
                    <a:pt x="0" y="211"/>
                  </a:moveTo>
                  <a:lnTo>
                    <a:pt x="19" y="192"/>
                  </a:lnTo>
                  <a:moveTo>
                    <a:pt x="19" y="192"/>
                  </a:moveTo>
                  <a:lnTo>
                    <a:pt x="38" y="172"/>
                  </a:lnTo>
                  <a:moveTo>
                    <a:pt x="38" y="172"/>
                  </a:moveTo>
                  <a:lnTo>
                    <a:pt x="57" y="153"/>
                  </a:lnTo>
                  <a:moveTo>
                    <a:pt x="57" y="153"/>
                  </a:moveTo>
                  <a:lnTo>
                    <a:pt x="77" y="134"/>
                  </a:lnTo>
                  <a:moveTo>
                    <a:pt x="77" y="134"/>
                  </a:moveTo>
                  <a:lnTo>
                    <a:pt x="96" y="115"/>
                  </a:lnTo>
                  <a:moveTo>
                    <a:pt x="96" y="115"/>
                  </a:moveTo>
                  <a:lnTo>
                    <a:pt x="115" y="96"/>
                  </a:lnTo>
                  <a:moveTo>
                    <a:pt x="115" y="96"/>
                  </a:moveTo>
                  <a:lnTo>
                    <a:pt x="134" y="76"/>
                  </a:lnTo>
                  <a:moveTo>
                    <a:pt x="134" y="76"/>
                  </a:moveTo>
                  <a:lnTo>
                    <a:pt x="154" y="57"/>
                  </a:lnTo>
                  <a:moveTo>
                    <a:pt x="0" y="249"/>
                  </a:moveTo>
                  <a:lnTo>
                    <a:pt x="19" y="230"/>
                  </a:lnTo>
                  <a:moveTo>
                    <a:pt x="19" y="230"/>
                  </a:moveTo>
                  <a:lnTo>
                    <a:pt x="38" y="211"/>
                  </a:lnTo>
                  <a:moveTo>
                    <a:pt x="38" y="211"/>
                  </a:moveTo>
                  <a:lnTo>
                    <a:pt x="57" y="192"/>
                  </a:lnTo>
                  <a:moveTo>
                    <a:pt x="57" y="192"/>
                  </a:moveTo>
                  <a:lnTo>
                    <a:pt x="77" y="172"/>
                  </a:lnTo>
                  <a:moveTo>
                    <a:pt x="77" y="172"/>
                  </a:moveTo>
                  <a:lnTo>
                    <a:pt x="96" y="153"/>
                  </a:lnTo>
                  <a:moveTo>
                    <a:pt x="96" y="153"/>
                  </a:moveTo>
                  <a:lnTo>
                    <a:pt x="115" y="134"/>
                  </a:lnTo>
                  <a:moveTo>
                    <a:pt x="115" y="134"/>
                  </a:moveTo>
                  <a:lnTo>
                    <a:pt x="134" y="115"/>
                  </a:lnTo>
                  <a:moveTo>
                    <a:pt x="134" y="115"/>
                  </a:moveTo>
                  <a:lnTo>
                    <a:pt x="154" y="96"/>
                  </a:lnTo>
                  <a:moveTo>
                    <a:pt x="0" y="287"/>
                  </a:moveTo>
                  <a:lnTo>
                    <a:pt x="19" y="268"/>
                  </a:lnTo>
                  <a:moveTo>
                    <a:pt x="19" y="268"/>
                  </a:moveTo>
                  <a:lnTo>
                    <a:pt x="38" y="249"/>
                  </a:lnTo>
                  <a:moveTo>
                    <a:pt x="38" y="249"/>
                  </a:moveTo>
                  <a:lnTo>
                    <a:pt x="57" y="230"/>
                  </a:lnTo>
                  <a:moveTo>
                    <a:pt x="57" y="230"/>
                  </a:moveTo>
                  <a:lnTo>
                    <a:pt x="77" y="211"/>
                  </a:lnTo>
                  <a:moveTo>
                    <a:pt x="77" y="211"/>
                  </a:moveTo>
                  <a:lnTo>
                    <a:pt x="96" y="192"/>
                  </a:lnTo>
                  <a:moveTo>
                    <a:pt x="96" y="192"/>
                  </a:moveTo>
                  <a:lnTo>
                    <a:pt x="115" y="172"/>
                  </a:lnTo>
                  <a:moveTo>
                    <a:pt x="115" y="172"/>
                  </a:moveTo>
                  <a:lnTo>
                    <a:pt x="134" y="153"/>
                  </a:lnTo>
                  <a:moveTo>
                    <a:pt x="134" y="153"/>
                  </a:moveTo>
                  <a:lnTo>
                    <a:pt x="154" y="134"/>
                  </a:lnTo>
                  <a:moveTo>
                    <a:pt x="0" y="326"/>
                  </a:moveTo>
                  <a:lnTo>
                    <a:pt x="19" y="307"/>
                  </a:lnTo>
                  <a:moveTo>
                    <a:pt x="19" y="307"/>
                  </a:moveTo>
                  <a:lnTo>
                    <a:pt x="38" y="287"/>
                  </a:lnTo>
                  <a:moveTo>
                    <a:pt x="38" y="287"/>
                  </a:moveTo>
                  <a:lnTo>
                    <a:pt x="57" y="268"/>
                  </a:lnTo>
                  <a:moveTo>
                    <a:pt x="57" y="268"/>
                  </a:moveTo>
                  <a:lnTo>
                    <a:pt x="77" y="249"/>
                  </a:lnTo>
                  <a:moveTo>
                    <a:pt x="77" y="249"/>
                  </a:moveTo>
                  <a:lnTo>
                    <a:pt x="96" y="230"/>
                  </a:lnTo>
                  <a:moveTo>
                    <a:pt x="96" y="230"/>
                  </a:moveTo>
                  <a:lnTo>
                    <a:pt x="115" y="211"/>
                  </a:lnTo>
                  <a:moveTo>
                    <a:pt x="115" y="211"/>
                  </a:moveTo>
                  <a:lnTo>
                    <a:pt x="134" y="192"/>
                  </a:lnTo>
                  <a:moveTo>
                    <a:pt x="134" y="192"/>
                  </a:moveTo>
                  <a:lnTo>
                    <a:pt x="154" y="172"/>
                  </a:lnTo>
                  <a:moveTo>
                    <a:pt x="19" y="153"/>
                  </a:moveTo>
                  <a:lnTo>
                    <a:pt x="19" y="115"/>
                  </a:lnTo>
                  <a:moveTo>
                    <a:pt x="19" y="230"/>
                  </a:moveTo>
                  <a:lnTo>
                    <a:pt x="19" y="192"/>
                  </a:lnTo>
                  <a:moveTo>
                    <a:pt x="19" y="307"/>
                  </a:moveTo>
                  <a:lnTo>
                    <a:pt x="19" y="268"/>
                  </a:lnTo>
                  <a:moveTo>
                    <a:pt x="38" y="326"/>
                  </a:moveTo>
                  <a:lnTo>
                    <a:pt x="38" y="287"/>
                  </a:lnTo>
                  <a:moveTo>
                    <a:pt x="38" y="172"/>
                  </a:moveTo>
                  <a:lnTo>
                    <a:pt x="38" y="134"/>
                  </a:lnTo>
                  <a:moveTo>
                    <a:pt x="38" y="249"/>
                  </a:moveTo>
                  <a:lnTo>
                    <a:pt x="38" y="211"/>
                  </a:lnTo>
                  <a:moveTo>
                    <a:pt x="57" y="115"/>
                  </a:moveTo>
                  <a:lnTo>
                    <a:pt x="57" y="76"/>
                  </a:lnTo>
                  <a:moveTo>
                    <a:pt x="57" y="192"/>
                  </a:moveTo>
                  <a:lnTo>
                    <a:pt x="57" y="153"/>
                  </a:lnTo>
                  <a:moveTo>
                    <a:pt x="57" y="268"/>
                  </a:moveTo>
                  <a:lnTo>
                    <a:pt x="57" y="230"/>
                  </a:lnTo>
                  <a:moveTo>
                    <a:pt x="77" y="287"/>
                  </a:moveTo>
                  <a:lnTo>
                    <a:pt x="77" y="249"/>
                  </a:lnTo>
                  <a:moveTo>
                    <a:pt x="77" y="134"/>
                  </a:moveTo>
                  <a:lnTo>
                    <a:pt x="77" y="96"/>
                  </a:lnTo>
                  <a:moveTo>
                    <a:pt x="77" y="211"/>
                  </a:moveTo>
                  <a:lnTo>
                    <a:pt x="77" y="172"/>
                  </a:lnTo>
                  <a:moveTo>
                    <a:pt x="96" y="76"/>
                  </a:moveTo>
                  <a:lnTo>
                    <a:pt x="96" y="38"/>
                  </a:lnTo>
                  <a:moveTo>
                    <a:pt x="96" y="153"/>
                  </a:moveTo>
                  <a:lnTo>
                    <a:pt x="96" y="115"/>
                  </a:lnTo>
                  <a:moveTo>
                    <a:pt x="96" y="230"/>
                  </a:moveTo>
                  <a:lnTo>
                    <a:pt x="96" y="192"/>
                  </a:lnTo>
                  <a:moveTo>
                    <a:pt x="115" y="249"/>
                  </a:moveTo>
                  <a:lnTo>
                    <a:pt x="115" y="211"/>
                  </a:lnTo>
                  <a:moveTo>
                    <a:pt x="115" y="96"/>
                  </a:moveTo>
                  <a:lnTo>
                    <a:pt x="115" y="57"/>
                  </a:lnTo>
                  <a:moveTo>
                    <a:pt x="115" y="172"/>
                  </a:moveTo>
                  <a:lnTo>
                    <a:pt x="115" y="134"/>
                  </a:lnTo>
                  <a:moveTo>
                    <a:pt x="134" y="115"/>
                  </a:moveTo>
                  <a:lnTo>
                    <a:pt x="134" y="76"/>
                  </a:lnTo>
                  <a:moveTo>
                    <a:pt x="134" y="192"/>
                  </a:moveTo>
                  <a:lnTo>
                    <a:pt x="134" y="153"/>
                  </a:lnTo>
                  <a:moveTo>
                    <a:pt x="134" y="38"/>
                  </a:moveTo>
                  <a:lnTo>
                    <a:pt x="134" y="0"/>
                  </a:lnTo>
                  <a:moveTo>
                    <a:pt x="134" y="38"/>
                  </a:moveTo>
                  <a:lnTo>
                    <a:pt x="154" y="19"/>
                  </a:lnTo>
                </a:path>
              </a:pathLst>
            </a:custGeom>
            <a:noFill/>
            <a:ln w="6350" cap="flat">
              <a:solidFill>
                <a:srgbClr val="CD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3" name="Rectangle 10"/>
            <p:cNvSpPr>
              <a:spLocks noChangeArrowheads="1"/>
            </p:cNvSpPr>
            <p:nvPr/>
          </p:nvSpPr>
          <p:spPr bwMode="auto">
            <a:xfrm>
              <a:off x="1557" y="1594"/>
              <a:ext cx="33" cy="230"/>
            </a:xfrm>
            <a:prstGeom prst="rect">
              <a:avLst/>
            </a:prstGeom>
            <a:solidFill>
              <a:srgbClr val="DC7E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74" name="Rectangle 11"/>
            <p:cNvSpPr>
              <a:spLocks noChangeArrowheads="1"/>
            </p:cNvSpPr>
            <p:nvPr/>
          </p:nvSpPr>
          <p:spPr bwMode="auto">
            <a:xfrm>
              <a:off x="1557" y="1594"/>
              <a:ext cx="33" cy="230"/>
            </a:xfrm>
            <a:prstGeom prst="rect">
              <a:avLst/>
            </a:prstGeom>
            <a:noFill/>
            <a:ln w="6350" cap="rnd">
              <a:solidFill>
                <a:srgbClr val="E6E6E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75" name="Freeform 12"/>
            <p:cNvSpPr>
              <a:spLocks/>
            </p:cNvSpPr>
            <p:nvPr/>
          </p:nvSpPr>
          <p:spPr bwMode="auto">
            <a:xfrm>
              <a:off x="1606" y="1424"/>
              <a:ext cx="156" cy="172"/>
            </a:xfrm>
            <a:custGeom>
              <a:avLst/>
              <a:gdLst>
                <a:gd name="T0" fmla="*/ 0 w 156"/>
                <a:gd name="T1" fmla="*/ 172 h 172"/>
                <a:gd name="T2" fmla="*/ 156 w 156"/>
                <a:gd name="T3" fmla="*/ 16 h 172"/>
                <a:gd name="T4" fmla="*/ 156 w 156"/>
                <a:gd name="T5" fmla="*/ 0 h 172"/>
                <a:gd name="T6" fmla="*/ 0 w 156"/>
                <a:gd name="T7" fmla="*/ 155 h 172"/>
                <a:gd name="T8" fmla="*/ 0 w 156"/>
                <a:gd name="T9" fmla="*/ 172 h 172"/>
                <a:gd name="T10" fmla="*/ 0 60000 65536"/>
                <a:gd name="T11" fmla="*/ 0 60000 65536"/>
                <a:gd name="T12" fmla="*/ 0 60000 65536"/>
                <a:gd name="T13" fmla="*/ 0 60000 65536"/>
                <a:gd name="T14" fmla="*/ 0 60000 65536"/>
                <a:gd name="T15" fmla="*/ 0 w 156"/>
                <a:gd name="T16" fmla="*/ 0 h 172"/>
                <a:gd name="T17" fmla="*/ 156 w 156"/>
                <a:gd name="T18" fmla="*/ 172 h 172"/>
              </a:gdLst>
              <a:ahLst/>
              <a:cxnLst>
                <a:cxn ang="T10">
                  <a:pos x="T0" y="T1"/>
                </a:cxn>
                <a:cxn ang="T11">
                  <a:pos x="T2" y="T3"/>
                </a:cxn>
                <a:cxn ang="T12">
                  <a:pos x="T4" y="T5"/>
                </a:cxn>
                <a:cxn ang="T13">
                  <a:pos x="T6" y="T7"/>
                </a:cxn>
                <a:cxn ang="T14">
                  <a:pos x="T8" y="T9"/>
                </a:cxn>
              </a:cxnLst>
              <a:rect l="T15" t="T16" r="T17" b="T18"/>
              <a:pathLst>
                <a:path w="156" h="172">
                  <a:moveTo>
                    <a:pt x="0" y="172"/>
                  </a:moveTo>
                  <a:lnTo>
                    <a:pt x="156" y="16"/>
                  </a:lnTo>
                  <a:lnTo>
                    <a:pt x="156" y="0"/>
                  </a:lnTo>
                  <a:lnTo>
                    <a:pt x="0" y="155"/>
                  </a:lnTo>
                  <a:lnTo>
                    <a:pt x="0" y="17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6" name="Rectangle 13"/>
            <p:cNvSpPr>
              <a:spLocks noChangeArrowheads="1"/>
            </p:cNvSpPr>
            <p:nvPr/>
          </p:nvSpPr>
          <p:spPr bwMode="auto">
            <a:xfrm>
              <a:off x="1541" y="1579"/>
              <a:ext cx="65" cy="1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77" name="Freeform 14"/>
            <p:cNvSpPr>
              <a:spLocks/>
            </p:cNvSpPr>
            <p:nvPr/>
          </p:nvSpPr>
          <p:spPr bwMode="auto">
            <a:xfrm>
              <a:off x="1541" y="1424"/>
              <a:ext cx="221" cy="155"/>
            </a:xfrm>
            <a:custGeom>
              <a:avLst/>
              <a:gdLst>
                <a:gd name="T0" fmla="*/ 0 w 221"/>
                <a:gd name="T1" fmla="*/ 155 h 155"/>
                <a:gd name="T2" fmla="*/ 156 w 221"/>
                <a:gd name="T3" fmla="*/ 0 h 155"/>
                <a:gd name="T4" fmla="*/ 221 w 221"/>
                <a:gd name="T5" fmla="*/ 0 h 155"/>
                <a:gd name="T6" fmla="*/ 65 w 221"/>
                <a:gd name="T7" fmla="*/ 155 h 155"/>
                <a:gd name="T8" fmla="*/ 0 w 221"/>
                <a:gd name="T9" fmla="*/ 155 h 155"/>
                <a:gd name="T10" fmla="*/ 0 60000 65536"/>
                <a:gd name="T11" fmla="*/ 0 60000 65536"/>
                <a:gd name="T12" fmla="*/ 0 60000 65536"/>
                <a:gd name="T13" fmla="*/ 0 60000 65536"/>
                <a:gd name="T14" fmla="*/ 0 60000 65536"/>
                <a:gd name="T15" fmla="*/ 0 w 221"/>
                <a:gd name="T16" fmla="*/ 0 h 155"/>
                <a:gd name="T17" fmla="*/ 221 w 221"/>
                <a:gd name="T18" fmla="*/ 155 h 155"/>
              </a:gdLst>
              <a:ahLst/>
              <a:cxnLst>
                <a:cxn ang="T10">
                  <a:pos x="T0" y="T1"/>
                </a:cxn>
                <a:cxn ang="T11">
                  <a:pos x="T2" y="T3"/>
                </a:cxn>
                <a:cxn ang="T12">
                  <a:pos x="T4" y="T5"/>
                </a:cxn>
                <a:cxn ang="T13">
                  <a:pos x="T6" y="T7"/>
                </a:cxn>
                <a:cxn ang="T14">
                  <a:pos x="T8" y="T9"/>
                </a:cxn>
              </a:cxnLst>
              <a:rect l="T15" t="T16" r="T17" b="T18"/>
              <a:pathLst>
                <a:path w="221" h="155">
                  <a:moveTo>
                    <a:pt x="0" y="155"/>
                  </a:moveTo>
                  <a:lnTo>
                    <a:pt x="156" y="0"/>
                  </a:lnTo>
                  <a:lnTo>
                    <a:pt x="221" y="0"/>
                  </a:lnTo>
                  <a:lnTo>
                    <a:pt x="65" y="155"/>
                  </a:lnTo>
                  <a:lnTo>
                    <a:pt x="0" y="15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8" name="Freeform 15"/>
            <p:cNvSpPr>
              <a:spLocks noEditPoints="1"/>
            </p:cNvSpPr>
            <p:nvPr/>
          </p:nvSpPr>
          <p:spPr bwMode="auto">
            <a:xfrm>
              <a:off x="1557" y="1632"/>
              <a:ext cx="31" cy="153"/>
            </a:xfrm>
            <a:custGeom>
              <a:avLst/>
              <a:gdLst>
                <a:gd name="T0" fmla="*/ 31 w 31"/>
                <a:gd name="T1" fmla="*/ 0 h 153"/>
                <a:gd name="T2" fmla="*/ 0 w 31"/>
                <a:gd name="T3" fmla="*/ 0 h 153"/>
                <a:gd name="T4" fmla="*/ 31 w 31"/>
                <a:gd name="T5" fmla="*/ 38 h 153"/>
                <a:gd name="T6" fmla="*/ 0 w 31"/>
                <a:gd name="T7" fmla="*/ 38 h 153"/>
                <a:gd name="T8" fmla="*/ 31 w 31"/>
                <a:gd name="T9" fmla="*/ 77 h 153"/>
                <a:gd name="T10" fmla="*/ 0 w 31"/>
                <a:gd name="T11" fmla="*/ 77 h 153"/>
                <a:gd name="T12" fmla="*/ 31 w 31"/>
                <a:gd name="T13" fmla="*/ 115 h 153"/>
                <a:gd name="T14" fmla="*/ 0 w 31"/>
                <a:gd name="T15" fmla="*/ 115 h 153"/>
                <a:gd name="T16" fmla="*/ 31 w 31"/>
                <a:gd name="T17" fmla="*/ 153 h 153"/>
                <a:gd name="T18" fmla="*/ 0 w 31"/>
                <a:gd name="T19" fmla="*/ 153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53"/>
                <a:gd name="T32" fmla="*/ 31 w 31"/>
                <a:gd name="T33" fmla="*/ 153 h 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53">
                  <a:moveTo>
                    <a:pt x="31" y="0"/>
                  </a:moveTo>
                  <a:lnTo>
                    <a:pt x="0" y="0"/>
                  </a:lnTo>
                  <a:moveTo>
                    <a:pt x="31" y="38"/>
                  </a:moveTo>
                  <a:lnTo>
                    <a:pt x="0" y="38"/>
                  </a:lnTo>
                  <a:moveTo>
                    <a:pt x="31" y="77"/>
                  </a:moveTo>
                  <a:lnTo>
                    <a:pt x="0" y="77"/>
                  </a:lnTo>
                  <a:moveTo>
                    <a:pt x="31" y="115"/>
                  </a:moveTo>
                  <a:lnTo>
                    <a:pt x="0" y="115"/>
                  </a:lnTo>
                  <a:moveTo>
                    <a:pt x="31" y="153"/>
                  </a:moveTo>
                  <a:lnTo>
                    <a:pt x="0" y="153"/>
                  </a:lnTo>
                </a:path>
              </a:pathLst>
            </a:custGeom>
            <a:noFill/>
            <a:ln w="635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9" name="Freeform 16"/>
            <p:cNvSpPr>
              <a:spLocks/>
            </p:cNvSpPr>
            <p:nvPr/>
          </p:nvSpPr>
          <p:spPr bwMode="auto">
            <a:xfrm>
              <a:off x="1541" y="1424"/>
              <a:ext cx="221" cy="401"/>
            </a:xfrm>
            <a:custGeom>
              <a:avLst/>
              <a:gdLst>
                <a:gd name="T0" fmla="*/ 16 w 221"/>
                <a:gd name="T1" fmla="*/ 401 h 401"/>
                <a:gd name="T2" fmla="*/ 16 w 221"/>
                <a:gd name="T3" fmla="*/ 172 h 401"/>
                <a:gd name="T4" fmla="*/ 0 w 221"/>
                <a:gd name="T5" fmla="*/ 172 h 401"/>
                <a:gd name="T6" fmla="*/ 0 w 221"/>
                <a:gd name="T7" fmla="*/ 155 h 401"/>
                <a:gd name="T8" fmla="*/ 156 w 221"/>
                <a:gd name="T9" fmla="*/ 0 h 401"/>
                <a:gd name="T10" fmla="*/ 221 w 221"/>
                <a:gd name="T11" fmla="*/ 0 h 401"/>
                <a:gd name="T12" fmla="*/ 221 w 221"/>
                <a:gd name="T13" fmla="*/ 16 h 401"/>
                <a:gd name="T14" fmla="*/ 205 w 221"/>
                <a:gd name="T15" fmla="*/ 33 h 401"/>
                <a:gd name="T16" fmla="*/ 205 w 221"/>
                <a:gd name="T17" fmla="*/ 245 h 401"/>
                <a:gd name="T18" fmla="*/ 49 w 221"/>
                <a:gd name="T19" fmla="*/ 401 h 401"/>
                <a:gd name="T20" fmla="*/ 16 w 221"/>
                <a:gd name="T21" fmla="*/ 401 h 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1"/>
                <a:gd name="T34" fmla="*/ 0 h 401"/>
                <a:gd name="T35" fmla="*/ 221 w 221"/>
                <a:gd name="T36" fmla="*/ 401 h 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1" h="401">
                  <a:moveTo>
                    <a:pt x="16" y="401"/>
                  </a:moveTo>
                  <a:lnTo>
                    <a:pt x="16" y="172"/>
                  </a:lnTo>
                  <a:lnTo>
                    <a:pt x="0" y="172"/>
                  </a:lnTo>
                  <a:lnTo>
                    <a:pt x="0" y="155"/>
                  </a:lnTo>
                  <a:lnTo>
                    <a:pt x="156" y="0"/>
                  </a:lnTo>
                  <a:lnTo>
                    <a:pt x="221" y="0"/>
                  </a:lnTo>
                  <a:lnTo>
                    <a:pt x="221" y="16"/>
                  </a:lnTo>
                  <a:lnTo>
                    <a:pt x="205" y="33"/>
                  </a:lnTo>
                  <a:lnTo>
                    <a:pt x="205" y="245"/>
                  </a:lnTo>
                  <a:lnTo>
                    <a:pt x="49" y="401"/>
                  </a:lnTo>
                  <a:lnTo>
                    <a:pt x="16" y="401"/>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00" name="TextBox 19"/>
          <p:cNvSpPr txBox="1">
            <a:spLocks noChangeArrowheads="1"/>
          </p:cNvSpPr>
          <p:nvPr/>
        </p:nvSpPr>
        <p:spPr bwMode="auto">
          <a:xfrm rot="-5400000">
            <a:off x="2125663" y="3759200"/>
            <a:ext cx="1333500" cy="203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fr-FR" altLang="fr-FR" sz="800">
                <a:solidFill>
                  <a:srgbClr val="FF0000"/>
                </a:solidFill>
              </a:rPr>
              <a:t>IBM Firewall</a:t>
            </a:r>
          </a:p>
        </p:txBody>
      </p:sp>
      <p:sp>
        <p:nvSpPr>
          <p:cNvPr id="33801" name="Rounded Rectangle 1"/>
          <p:cNvSpPr>
            <a:spLocks noChangeArrowheads="1"/>
          </p:cNvSpPr>
          <p:nvPr/>
        </p:nvSpPr>
        <p:spPr bwMode="auto">
          <a:xfrm>
            <a:off x="5030788" y="1436688"/>
            <a:ext cx="2722562" cy="44688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6" name="Rounded Rectangle 5"/>
          <p:cNvSpPr/>
          <p:nvPr/>
        </p:nvSpPr>
        <p:spPr bwMode="auto">
          <a:xfrm>
            <a:off x="2133600" y="1428750"/>
            <a:ext cx="4772025" cy="4514850"/>
          </a:xfrm>
          <a:prstGeom prst="roundRect">
            <a:avLst/>
          </a:prstGeom>
          <a:noFill/>
          <a:ln w="9525" cap="flat" cmpd="sng" algn="ctr">
            <a:solidFill>
              <a:schemeClr val="accent1">
                <a:shade val="95000"/>
                <a:satMod val="105000"/>
              </a:schemeClr>
            </a:solidFill>
            <a:prstDash val="sysDash"/>
            <a:round/>
            <a:headEnd type="none" w="med" len="med"/>
            <a:tailEnd type="none" w="med" len="med"/>
          </a:ln>
          <a:effectLst/>
        </p:spPr>
        <p:txBody>
          <a:bodyPr lIns="0" tIns="0" rIns="0" bIns="0"/>
          <a:lstStyle/>
          <a:p>
            <a:pPr>
              <a:lnSpc>
                <a:spcPct val="90000"/>
              </a:lnSpc>
              <a:defRPr/>
            </a:pPr>
            <a:endParaRPr lang="en-US" sz="2000">
              <a:solidFill>
                <a:srgbClr val="191919"/>
              </a:solidFill>
            </a:endParaRPr>
          </a:p>
        </p:txBody>
      </p:sp>
      <p:sp>
        <p:nvSpPr>
          <p:cNvPr id="92" name="TextBox 19"/>
          <p:cNvSpPr txBox="1">
            <a:spLocks noChangeArrowheads="1"/>
          </p:cNvSpPr>
          <p:nvPr/>
        </p:nvSpPr>
        <p:spPr bwMode="auto">
          <a:xfrm>
            <a:off x="3590925" y="3481388"/>
            <a:ext cx="2270125"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IBM </a:t>
            </a:r>
            <a:r>
              <a:rPr lang="fr-FR" altLang="fr-FR" sz="1050" b="0" i="1" err="1">
                <a:solidFill>
                  <a:prstClr val="black"/>
                </a:solidFill>
              </a:rPr>
              <a:t>Managed</a:t>
            </a:r>
            <a:r>
              <a:rPr lang="fr-FR" altLang="fr-FR" sz="1050" b="0" i="1">
                <a:solidFill>
                  <a:prstClr val="black"/>
                </a:solidFill>
              </a:rPr>
              <a:t> Zone</a:t>
            </a:r>
          </a:p>
        </p:txBody>
      </p:sp>
      <p:sp>
        <p:nvSpPr>
          <p:cNvPr id="33804" name="Rectangle 95"/>
          <p:cNvSpPr>
            <a:spLocks noChangeArrowheads="1"/>
          </p:cNvSpPr>
          <p:nvPr/>
        </p:nvSpPr>
        <p:spPr bwMode="auto">
          <a:xfrm>
            <a:off x="3595688" y="4881563"/>
            <a:ext cx="2222500" cy="352425"/>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03" name="TextBox 19"/>
          <p:cNvSpPr txBox="1">
            <a:spLocks noChangeArrowheads="1"/>
          </p:cNvSpPr>
          <p:nvPr/>
        </p:nvSpPr>
        <p:spPr bwMode="auto">
          <a:xfrm>
            <a:off x="3579813" y="4610100"/>
            <a:ext cx="2270125"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IBM </a:t>
            </a:r>
            <a:r>
              <a:rPr lang="fr-FR" altLang="fr-FR" sz="1050" b="0" i="1" err="1">
                <a:solidFill>
                  <a:prstClr val="black"/>
                </a:solidFill>
              </a:rPr>
              <a:t>Hosted</a:t>
            </a:r>
            <a:r>
              <a:rPr lang="fr-FR" altLang="fr-FR" sz="1050" b="0" i="1">
                <a:solidFill>
                  <a:prstClr val="black"/>
                </a:solidFill>
              </a:rPr>
              <a:t> Zone</a:t>
            </a:r>
          </a:p>
        </p:txBody>
      </p:sp>
      <p:sp>
        <p:nvSpPr>
          <p:cNvPr id="105" name="TextBox 19"/>
          <p:cNvSpPr txBox="1">
            <a:spLocks noChangeArrowheads="1"/>
          </p:cNvSpPr>
          <p:nvPr/>
        </p:nvSpPr>
        <p:spPr bwMode="auto">
          <a:xfrm>
            <a:off x="4016375" y="4900613"/>
            <a:ext cx="1485900" cy="238125"/>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DataStage On Cloud</a:t>
            </a:r>
          </a:p>
        </p:txBody>
      </p:sp>
      <p:sp>
        <p:nvSpPr>
          <p:cNvPr id="136" name="TextBox 135"/>
          <p:cNvSpPr txBox="1"/>
          <p:nvPr/>
        </p:nvSpPr>
        <p:spPr>
          <a:xfrm>
            <a:off x="7515225" y="3235325"/>
            <a:ext cx="1157288" cy="212725"/>
          </a:xfrm>
          <a:prstGeom prst="rect">
            <a:avLst/>
          </a:prstGeom>
          <a:noFill/>
          <a:ln>
            <a:noFill/>
          </a:ln>
        </p:spPr>
        <p:txBody>
          <a:bodyPr>
            <a:spAutoFit/>
          </a:bodyPr>
          <a:lstStyle/>
          <a:p>
            <a:pPr eaLnBrk="0" hangingPunct="0">
              <a:defRPr/>
            </a:pPr>
            <a:r>
              <a:rPr lang="fr-FR" sz="788">
                <a:solidFill>
                  <a:srgbClr val="0070C0"/>
                </a:solidFill>
                <a:latin typeface="Arial" charset="0"/>
                <a:ea typeface="MS PGothic" charset="-128"/>
              </a:rPr>
              <a:t>Inter-</a:t>
            </a:r>
            <a:r>
              <a:rPr lang="fr-FR" sz="788" err="1">
                <a:solidFill>
                  <a:srgbClr val="0070C0"/>
                </a:solidFill>
                <a:latin typeface="Arial" charset="0"/>
                <a:ea typeface="MS PGothic" charset="-128"/>
              </a:rPr>
              <a:t>Offering</a:t>
            </a:r>
            <a:r>
              <a:rPr lang="fr-FR" sz="788">
                <a:solidFill>
                  <a:srgbClr val="0070C0"/>
                </a:solidFill>
                <a:latin typeface="Arial" charset="0"/>
                <a:ea typeface="MS PGothic" charset="-128"/>
              </a:rPr>
              <a:t> </a:t>
            </a:r>
            <a:r>
              <a:rPr lang="fr-FR" sz="788" err="1">
                <a:solidFill>
                  <a:srgbClr val="0070C0"/>
                </a:solidFill>
                <a:latin typeface="Arial" charset="0"/>
                <a:ea typeface="MS PGothic" charset="-128"/>
              </a:rPr>
              <a:t>Routing</a:t>
            </a:r>
            <a:endParaRPr lang="fr-FR" sz="788">
              <a:solidFill>
                <a:srgbClr val="0070C0"/>
              </a:solidFill>
              <a:latin typeface="Arial" charset="0"/>
              <a:ea typeface="MS PGothic" charset="-128"/>
            </a:endParaRPr>
          </a:p>
        </p:txBody>
      </p:sp>
      <p:cxnSp>
        <p:nvCxnSpPr>
          <p:cNvPr id="33808" name="Straight Connector 136"/>
          <p:cNvCxnSpPr>
            <a:cxnSpLocks noChangeShapeType="1"/>
          </p:cNvCxnSpPr>
          <p:nvPr/>
        </p:nvCxnSpPr>
        <p:spPr bwMode="auto">
          <a:xfrm>
            <a:off x="7169150" y="3328988"/>
            <a:ext cx="358775" cy="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cxnSp>
        <p:nvCxnSpPr>
          <p:cNvPr id="33809" name="Straight Connector 138"/>
          <p:cNvCxnSpPr>
            <a:cxnSpLocks noChangeShapeType="1"/>
          </p:cNvCxnSpPr>
          <p:nvPr/>
        </p:nvCxnSpPr>
        <p:spPr bwMode="auto">
          <a:xfrm flipV="1">
            <a:off x="3171825" y="4302125"/>
            <a:ext cx="0" cy="1262063"/>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cxnSp>
        <p:nvCxnSpPr>
          <p:cNvPr id="33810" name="Straight Connector 142"/>
          <p:cNvCxnSpPr>
            <a:cxnSpLocks noChangeShapeType="1"/>
          </p:cNvCxnSpPr>
          <p:nvPr/>
        </p:nvCxnSpPr>
        <p:spPr bwMode="auto">
          <a:xfrm>
            <a:off x="2882900" y="4213225"/>
            <a:ext cx="1071563" cy="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sp>
        <p:nvSpPr>
          <p:cNvPr id="152" name="TextBox 151"/>
          <p:cNvSpPr txBox="1"/>
          <p:nvPr/>
        </p:nvSpPr>
        <p:spPr>
          <a:xfrm>
            <a:off x="7508875" y="3068638"/>
            <a:ext cx="1157288" cy="212725"/>
          </a:xfrm>
          <a:prstGeom prst="rect">
            <a:avLst/>
          </a:prstGeom>
          <a:noFill/>
          <a:ln>
            <a:noFill/>
          </a:ln>
        </p:spPr>
        <p:txBody>
          <a:bodyPr>
            <a:spAutoFit/>
          </a:bodyPr>
          <a:lstStyle/>
          <a:p>
            <a:pPr eaLnBrk="0" hangingPunct="0">
              <a:defRPr/>
            </a:pPr>
            <a:r>
              <a:rPr lang="fr-FR" sz="788" b="1">
                <a:solidFill>
                  <a:prstClr val="white">
                    <a:lumMod val="50000"/>
                  </a:prstClr>
                </a:solidFill>
                <a:latin typeface="Arial" charset="0"/>
                <a:ea typeface="MS PGothic" charset="-128"/>
              </a:rPr>
              <a:t>Public Access</a:t>
            </a:r>
          </a:p>
        </p:txBody>
      </p:sp>
      <p:cxnSp>
        <p:nvCxnSpPr>
          <p:cNvPr id="153" name="Straight Connector 152"/>
          <p:cNvCxnSpPr/>
          <p:nvPr/>
        </p:nvCxnSpPr>
        <p:spPr bwMode="auto">
          <a:xfrm>
            <a:off x="7164388" y="3163888"/>
            <a:ext cx="357187" cy="0"/>
          </a:xfrm>
          <a:prstGeom prst="line">
            <a:avLst/>
          </a:prstGeom>
          <a:noFill/>
          <a:ln w="31750" cap="flat" cmpd="sng" algn="ctr">
            <a:solidFill>
              <a:schemeClr val="bg1">
                <a:lumMod val="50000"/>
              </a:schemeClr>
            </a:solidFill>
            <a:prstDash val="solid"/>
            <a:round/>
            <a:headEnd type="none" w="med" len="med"/>
            <a:tailEnd type="none" w="med" len="med"/>
          </a:ln>
          <a:effectLst/>
        </p:spPr>
      </p:cxnSp>
      <p:cxnSp>
        <p:nvCxnSpPr>
          <p:cNvPr id="179" name="Straight Connector 178"/>
          <p:cNvCxnSpPr/>
          <p:nvPr/>
        </p:nvCxnSpPr>
        <p:spPr bwMode="auto">
          <a:xfrm>
            <a:off x="7169150" y="2946400"/>
            <a:ext cx="358775" cy="0"/>
          </a:xfrm>
          <a:prstGeom prst="line">
            <a:avLst/>
          </a:prstGeom>
          <a:noFill/>
          <a:ln w="31750" cap="flat" cmpd="sng" algn="ctr">
            <a:solidFill>
              <a:schemeClr val="bg1">
                <a:lumMod val="50000"/>
              </a:schemeClr>
            </a:solidFill>
            <a:prstDash val="dash"/>
            <a:round/>
            <a:headEnd type="none" w="med" len="med"/>
            <a:tailEnd type="none" w="med" len="med"/>
          </a:ln>
          <a:effectLst/>
        </p:spPr>
      </p:cxnSp>
      <p:sp>
        <p:nvSpPr>
          <p:cNvPr id="180" name="TextBox 179"/>
          <p:cNvSpPr txBox="1"/>
          <p:nvPr/>
        </p:nvSpPr>
        <p:spPr>
          <a:xfrm>
            <a:off x="7489825" y="2859088"/>
            <a:ext cx="1157288" cy="214312"/>
          </a:xfrm>
          <a:prstGeom prst="rect">
            <a:avLst/>
          </a:prstGeom>
          <a:noFill/>
          <a:ln>
            <a:noFill/>
          </a:ln>
        </p:spPr>
        <p:txBody>
          <a:bodyPr>
            <a:spAutoFit/>
          </a:bodyPr>
          <a:lstStyle/>
          <a:p>
            <a:pPr eaLnBrk="0" hangingPunct="0">
              <a:defRPr/>
            </a:pPr>
            <a:r>
              <a:rPr lang="fr-FR" sz="788" b="1" err="1">
                <a:solidFill>
                  <a:prstClr val="white">
                    <a:lumMod val="50000"/>
                  </a:prstClr>
                </a:solidFill>
                <a:latin typeface="Arial" charset="0"/>
                <a:ea typeface="MS PGothic" charset="-128"/>
              </a:rPr>
              <a:t>External</a:t>
            </a:r>
            <a:r>
              <a:rPr lang="fr-FR" sz="788" b="1">
                <a:solidFill>
                  <a:prstClr val="white">
                    <a:lumMod val="50000"/>
                  </a:prstClr>
                </a:solidFill>
                <a:latin typeface="Arial" charset="0"/>
                <a:ea typeface="MS PGothic" charset="-128"/>
              </a:rPr>
              <a:t> Access</a:t>
            </a:r>
          </a:p>
        </p:txBody>
      </p:sp>
      <p:sp>
        <p:nvSpPr>
          <p:cNvPr id="188" name="Rectangle 187"/>
          <p:cNvSpPr/>
          <p:nvPr/>
        </p:nvSpPr>
        <p:spPr>
          <a:xfrm>
            <a:off x="3465513" y="3144838"/>
            <a:ext cx="3238500" cy="219075"/>
          </a:xfrm>
          <a:prstGeom prst="rect">
            <a:avLst/>
          </a:prstGeom>
        </p:spPr>
        <p:txBody>
          <a:bodyPr>
            <a:spAutoFit/>
          </a:bodyPr>
          <a:lstStyle/>
          <a:p>
            <a:pPr eaLnBrk="0" hangingPunct="0">
              <a:defRPr/>
            </a:pPr>
            <a:r>
              <a:rPr lang="en-US" altLang="en-US" sz="825" b="1" i="1">
                <a:solidFill>
                  <a:prstClr val="black"/>
                </a:solidFill>
                <a:latin typeface="Arial" charset="0"/>
                <a:ea typeface="MS PGothic" charset="-128"/>
              </a:rPr>
              <a:t>IBM Cloud Integrated Analytics Environment</a:t>
            </a:r>
            <a:endParaRPr lang="en-US" sz="900" b="1" i="1">
              <a:solidFill>
                <a:prstClr val="black"/>
              </a:solidFill>
              <a:latin typeface="Arial" charset="0"/>
              <a:ea typeface="MS PGothic" charset="-128"/>
            </a:endParaRPr>
          </a:p>
        </p:txBody>
      </p:sp>
      <p:cxnSp>
        <p:nvCxnSpPr>
          <p:cNvPr id="33816" name="Straight Connector 115"/>
          <p:cNvCxnSpPr>
            <a:cxnSpLocks noChangeShapeType="1"/>
          </p:cNvCxnSpPr>
          <p:nvPr/>
        </p:nvCxnSpPr>
        <p:spPr bwMode="auto">
          <a:xfrm>
            <a:off x="3167063" y="5132388"/>
            <a:ext cx="447675" cy="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cxnSp>
        <p:nvCxnSpPr>
          <p:cNvPr id="33817" name="Straight Connector 119"/>
          <p:cNvCxnSpPr>
            <a:cxnSpLocks noChangeShapeType="1"/>
          </p:cNvCxnSpPr>
          <p:nvPr/>
        </p:nvCxnSpPr>
        <p:spPr bwMode="auto">
          <a:xfrm>
            <a:off x="2878138" y="4310063"/>
            <a:ext cx="301625" cy="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sp>
        <p:nvSpPr>
          <p:cNvPr id="33818" name="Rectangle 126"/>
          <p:cNvSpPr>
            <a:spLocks noChangeArrowheads="1"/>
          </p:cNvSpPr>
          <p:nvPr/>
        </p:nvSpPr>
        <p:spPr bwMode="auto">
          <a:xfrm>
            <a:off x="3192463" y="1720850"/>
            <a:ext cx="2979737" cy="647700"/>
          </a:xfrm>
          <a:prstGeom prst="rect">
            <a:avLst/>
          </a:prstGeom>
          <a:solidFill>
            <a:srgbClr val="00B0F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19" name="Rectangle 127"/>
          <p:cNvSpPr>
            <a:spLocks noChangeArrowheads="1"/>
          </p:cNvSpPr>
          <p:nvPr/>
        </p:nvSpPr>
        <p:spPr bwMode="auto">
          <a:xfrm>
            <a:off x="3687763" y="1968500"/>
            <a:ext cx="1673225" cy="257175"/>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29" name="TextBox 19"/>
          <p:cNvSpPr txBox="1">
            <a:spLocks noChangeArrowheads="1"/>
          </p:cNvSpPr>
          <p:nvPr/>
        </p:nvSpPr>
        <p:spPr bwMode="auto">
          <a:xfrm>
            <a:off x="3894138" y="2000250"/>
            <a:ext cx="1458912" cy="238125"/>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Content </a:t>
            </a:r>
            <a:r>
              <a:rPr lang="fr-FR" altLang="fr-FR" sz="1050" err="1">
                <a:solidFill>
                  <a:prstClr val="black"/>
                </a:solidFill>
              </a:rPr>
              <a:t>Foundation</a:t>
            </a:r>
            <a:endParaRPr lang="fr-FR" altLang="fr-FR" sz="1050">
              <a:solidFill>
                <a:prstClr val="black"/>
              </a:solidFill>
            </a:endParaRPr>
          </a:p>
        </p:txBody>
      </p:sp>
      <p:sp>
        <p:nvSpPr>
          <p:cNvPr id="33821" name="Rectangle 162"/>
          <p:cNvSpPr>
            <a:spLocks noChangeArrowheads="1"/>
          </p:cNvSpPr>
          <p:nvPr/>
        </p:nvSpPr>
        <p:spPr bwMode="auto">
          <a:xfrm>
            <a:off x="3614738" y="5295900"/>
            <a:ext cx="2222500" cy="354013"/>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66" name="TextBox 19"/>
          <p:cNvSpPr txBox="1">
            <a:spLocks noChangeArrowheads="1"/>
          </p:cNvSpPr>
          <p:nvPr/>
        </p:nvSpPr>
        <p:spPr bwMode="auto">
          <a:xfrm>
            <a:off x="4205288" y="5316538"/>
            <a:ext cx="1146175" cy="238125"/>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MDM On Cloud</a:t>
            </a:r>
          </a:p>
        </p:txBody>
      </p:sp>
      <p:cxnSp>
        <p:nvCxnSpPr>
          <p:cNvPr id="33823" name="Straight Connector 168"/>
          <p:cNvCxnSpPr>
            <a:cxnSpLocks noChangeShapeType="1"/>
          </p:cNvCxnSpPr>
          <p:nvPr/>
        </p:nvCxnSpPr>
        <p:spPr bwMode="auto">
          <a:xfrm>
            <a:off x="3167063" y="5564188"/>
            <a:ext cx="447675" cy="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grpSp>
        <p:nvGrpSpPr>
          <p:cNvPr id="33824" name="Group 6"/>
          <p:cNvGrpSpPr>
            <a:grpSpLocks/>
          </p:cNvGrpSpPr>
          <p:nvPr/>
        </p:nvGrpSpPr>
        <p:grpSpPr bwMode="auto">
          <a:xfrm>
            <a:off x="1284288" y="4097338"/>
            <a:ext cx="147637" cy="303212"/>
            <a:chOff x="1541" y="1424"/>
            <a:chExt cx="221" cy="401"/>
          </a:xfrm>
        </p:grpSpPr>
        <p:sp>
          <p:nvSpPr>
            <p:cNvPr id="33860" name="Freeform 7"/>
            <p:cNvSpPr>
              <a:spLocks/>
            </p:cNvSpPr>
            <p:nvPr/>
          </p:nvSpPr>
          <p:spPr bwMode="auto">
            <a:xfrm>
              <a:off x="1592" y="1440"/>
              <a:ext cx="154" cy="384"/>
            </a:xfrm>
            <a:custGeom>
              <a:avLst/>
              <a:gdLst>
                <a:gd name="T0" fmla="*/ 0 w 154"/>
                <a:gd name="T1" fmla="*/ 384 h 384"/>
                <a:gd name="T2" fmla="*/ 154 w 154"/>
                <a:gd name="T3" fmla="*/ 230 h 384"/>
                <a:gd name="T4" fmla="*/ 154 w 154"/>
                <a:gd name="T5" fmla="*/ 0 h 384"/>
                <a:gd name="T6" fmla="*/ 0 w 154"/>
                <a:gd name="T7" fmla="*/ 154 h 384"/>
                <a:gd name="T8" fmla="*/ 0 w 154"/>
                <a:gd name="T9" fmla="*/ 384 h 384"/>
                <a:gd name="T10" fmla="*/ 0 60000 65536"/>
                <a:gd name="T11" fmla="*/ 0 60000 65536"/>
                <a:gd name="T12" fmla="*/ 0 60000 65536"/>
                <a:gd name="T13" fmla="*/ 0 60000 65536"/>
                <a:gd name="T14" fmla="*/ 0 60000 65536"/>
                <a:gd name="T15" fmla="*/ 0 w 154"/>
                <a:gd name="T16" fmla="*/ 0 h 384"/>
                <a:gd name="T17" fmla="*/ 154 w 154"/>
                <a:gd name="T18" fmla="*/ 384 h 384"/>
              </a:gdLst>
              <a:ahLst/>
              <a:cxnLst>
                <a:cxn ang="T10">
                  <a:pos x="T0" y="T1"/>
                </a:cxn>
                <a:cxn ang="T11">
                  <a:pos x="T2" y="T3"/>
                </a:cxn>
                <a:cxn ang="T12">
                  <a:pos x="T4" y="T5"/>
                </a:cxn>
                <a:cxn ang="T13">
                  <a:pos x="T6" y="T7"/>
                </a:cxn>
                <a:cxn ang="T14">
                  <a:pos x="T8" y="T9"/>
                </a:cxn>
              </a:cxnLst>
              <a:rect l="T15" t="T16" r="T17" b="T18"/>
              <a:pathLst>
                <a:path w="154" h="384">
                  <a:moveTo>
                    <a:pt x="0" y="384"/>
                  </a:moveTo>
                  <a:lnTo>
                    <a:pt x="154" y="230"/>
                  </a:lnTo>
                  <a:lnTo>
                    <a:pt x="154" y="0"/>
                  </a:lnTo>
                  <a:lnTo>
                    <a:pt x="0" y="154"/>
                  </a:lnTo>
                  <a:lnTo>
                    <a:pt x="0" y="384"/>
                  </a:lnTo>
                  <a:close/>
                </a:path>
              </a:pathLst>
            </a:custGeom>
            <a:solidFill>
              <a:srgbClr val="D062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1" name="Freeform 8"/>
            <p:cNvSpPr>
              <a:spLocks/>
            </p:cNvSpPr>
            <p:nvPr/>
          </p:nvSpPr>
          <p:spPr bwMode="auto">
            <a:xfrm>
              <a:off x="1592" y="1440"/>
              <a:ext cx="154" cy="384"/>
            </a:xfrm>
            <a:custGeom>
              <a:avLst/>
              <a:gdLst>
                <a:gd name="T0" fmla="*/ 0 w 154"/>
                <a:gd name="T1" fmla="*/ 384 h 384"/>
                <a:gd name="T2" fmla="*/ 154 w 154"/>
                <a:gd name="T3" fmla="*/ 230 h 384"/>
                <a:gd name="T4" fmla="*/ 154 w 154"/>
                <a:gd name="T5" fmla="*/ 0 h 384"/>
                <a:gd name="T6" fmla="*/ 0 w 154"/>
                <a:gd name="T7" fmla="*/ 154 h 384"/>
                <a:gd name="T8" fmla="*/ 0 w 154"/>
                <a:gd name="T9" fmla="*/ 384 h 384"/>
                <a:gd name="T10" fmla="*/ 0 60000 65536"/>
                <a:gd name="T11" fmla="*/ 0 60000 65536"/>
                <a:gd name="T12" fmla="*/ 0 60000 65536"/>
                <a:gd name="T13" fmla="*/ 0 60000 65536"/>
                <a:gd name="T14" fmla="*/ 0 60000 65536"/>
                <a:gd name="T15" fmla="*/ 0 w 154"/>
                <a:gd name="T16" fmla="*/ 0 h 384"/>
                <a:gd name="T17" fmla="*/ 154 w 154"/>
                <a:gd name="T18" fmla="*/ 384 h 384"/>
              </a:gdLst>
              <a:ahLst/>
              <a:cxnLst>
                <a:cxn ang="T10">
                  <a:pos x="T0" y="T1"/>
                </a:cxn>
                <a:cxn ang="T11">
                  <a:pos x="T2" y="T3"/>
                </a:cxn>
                <a:cxn ang="T12">
                  <a:pos x="T4" y="T5"/>
                </a:cxn>
                <a:cxn ang="T13">
                  <a:pos x="T6" y="T7"/>
                </a:cxn>
                <a:cxn ang="T14">
                  <a:pos x="T8" y="T9"/>
                </a:cxn>
              </a:cxnLst>
              <a:rect l="T15" t="T16" r="T17" b="T18"/>
              <a:pathLst>
                <a:path w="154" h="384">
                  <a:moveTo>
                    <a:pt x="0" y="384"/>
                  </a:moveTo>
                  <a:lnTo>
                    <a:pt x="154" y="230"/>
                  </a:lnTo>
                  <a:lnTo>
                    <a:pt x="154" y="0"/>
                  </a:lnTo>
                  <a:lnTo>
                    <a:pt x="0" y="154"/>
                  </a:lnTo>
                  <a:lnTo>
                    <a:pt x="0" y="384"/>
                  </a:lnTo>
                  <a:close/>
                </a:path>
              </a:pathLst>
            </a:custGeom>
            <a:noFill/>
            <a:ln w="6350" cap="rnd">
              <a:solidFill>
                <a:srgbClr val="CDCD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2" name="Freeform 9"/>
            <p:cNvSpPr>
              <a:spLocks noEditPoints="1"/>
            </p:cNvSpPr>
            <p:nvPr/>
          </p:nvSpPr>
          <p:spPr bwMode="auto">
            <a:xfrm>
              <a:off x="1592" y="1459"/>
              <a:ext cx="154" cy="326"/>
            </a:xfrm>
            <a:custGeom>
              <a:avLst/>
              <a:gdLst>
                <a:gd name="T0" fmla="*/ 19 w 154"/>
                <a:gd name="T1" fmla="*/ 153 h 326"/>
                <a:gd name="T2" fmla="*/ 38 w 154"/>
                <a:gd name="T3" fmla="*/ 134 h 326"/>
                <a:gd name="T4" fmla="*/ 57 w 154"/>
                <a:gd name="T5" fmla="*/ 115 h 326"/>
                <a:gd name="T6" fmla="*/ 77 w 154"/>
                <a:gd name="T7" fmla="*/ 96 h 326"/>
                <a:gd name="T8" fmla="*/ 96 w 154"/>
                <a:gd name="T9" fmla="*/ 76 h 326"/>
                <a:gd name="T10" fmla="*/ 115 w 154"/>
                <a:gd name="T11" fmla="*/ 57 h 326"/>
                <a:gd name="T12" fmla="*/ 134 w 154"/>
                <a:gd name="T13" fmla="*/ 38 h 326"/>
                <a:gd name="T14" fmla="*/ 19 w 154"/>
                <a:gd name="T15" fmla="*/ 192 h 326"/>
                <a:gd name="T16" fmla="*/ 38 w 154"/>
                <a:gd name="T17" fmla="*/ 172 h 326"/>
                <a:gd name="T18" fmla="*/ 57 w 154"/>
                <a:gd name="T19" fmla="*/ 153 h 326"/>
                <a:gd name="T20" fmla="*/ 77 w 154"/>
                <a:gd name="T21" fmla="*/ 134 h 326"/>
                <a:gd name="T22" fmla="*/ 96 w 154"/>
                <a:gd name="T23" fmla="*/ 115 h 326"/>
                <a:gd name="T24" fmla="*/ 115 w 154"/>
                <a:gd name="T25" fmla="*/ 96 h 326"/>
                <a:gd name="T26" fmla="*/ 134 w 154"/>
                <a:gd name="T27" fmla="*/ 76 h 326"/>
                <a:gd name="T28" fmla="*/ 154 w 154"/>
                <a:gd name="T29" fmla="*/ 57 h 326"/>
                <a:gd name="T30" fmla="*/ 19 w 154"/>
                <a:gd name="T31" fmla="*/ 230 h 326"/>
                <a:gd name="T32" fmla="*/ 38 w 154"/>
                <a:gd name="T33" fmla="*/ 211 h 326"/>
                <a:gd name="T34" fmla="*/ 57 w 154"/>
                <a:gd name="T35" fmla="*/ 192 h 326"/>
                <a:gd name="T36" fmla="*/ 77 w 154"/>
                <a:gd name="T37" fmla="*/ 172 h 326"/>
                <a:gd name="T38" fmla="*/ 96 w 154"/>
                <a:gd name="T39" fmla="*/ 153 h 326"/>
                <a:gd name="T40" fmla="*/ 115 w 154"/>
                <a:gd name="T41" fmla="*/ 134 h 326"/>
                <a:gd name="T42" fmla="*/ 134 w 154"/>
                <a:gd name="T43" fmla="*/ 115 h 326"/>
                <a:gd name="T44" fmla="*/ 154 w 154"/>
                <a:gd name="T45" fmla="*/ 96 h 326"/>
                <a:gd name="T46" fmla="*/ 19 w 154"/>
                <a:gd name="T47" fmla="*/ 268 h 326"/>
                <a:gd name="T48" fmla="*/ 38 w 154"/>
                <a:gd name="T49" fmla="*/ 249 h 326"/>
                <a:gd name="T50" fmla="*/ 57 w 154"/>
                <a:gd name="T51" fmla="*/ 230 h 326"/>
                <a:gd name="T52" fmla="*/ 77 w 154"/>
                <a:gd name="T53" fmla="*/ 211 h 326"/>
                <a:gd name="T54" fmla="*/ 96 w 154"/>
                <a:gd name="T55" fmla="*/ 192 h 326"/>
                <a:gd name="T56" fmla="*/ 115 w 154"/>
                <a:gd name="T57" fmla="*/ 172 h 326"/>
                <a:gd name="T58" fmla="*/ 134 w 154"/>
                <a:gd name="T59" fmla="*/ 153 h 326"/>
                <a:gd name="T60" fmla="*/ 154 w 154"/>
                <a:gd name="T61" fmla="*/ 134 h 326"/>
                <a:gd name="T62" fmla="*/ 19 w 154"/>
                <a:gd name="T63" fmla="*/ 307 h 326"/>
                <a:gd name="T64" fmla="*/ 38 w 154"/>
                <a:gd name="T65" fmla="*/ 287 h 326"/>
                <a:gd name="T66" fmla="*/ 57 w 154"/>
                <a:gd name="T67" fmla="*/ 268 h 326"/>
                <a:gd name="T68" fmla="*/ 77 w 154"/>
                <a:gd name="T69" fmla="*/ 249 h 326"/>
                <a:gd name="T70" fmla="*/ 96 w 154"/>
                <a:gd name="T71" fmla="*/ 230 h 326"/>
                <a:gd name="T72" fmla="*/ 115 w 154"/>
                <a:gd name="T73" fmla="*/ 211 h 326"/>
                <a:gd name="T74" fmla="*/ 134 w 154"/>
                <a:gd name="T75" fmla="*/ 192 h 326"/>
                <a:gd name="T76" fmla="*/ 154 w 154"/>
                <a:gd name="T77" fmla="*/ 172 h 326"/>
                <a:gd name="T78" fmla="*/ 19 w 154"/>
                <a:gd name="T79" fmla="*/ 115 h 326"/>
                <a:gd name="T80" fmla="*/ 19 w 154"/>
                <a:gd name="T81" fmla="*/ 192 h 326"/>
                <a:gd name="T82" fmla="*/ 19 w 154"/>
                <a:gd name="T83" fmla="*/ 268 h 326"/>
                <a:gd name="T84" fmla="*/ 38 w 154"/>
                <a:gd name="T85" fmla="*/ 287 h 326"/>
                <a:gd name="T86" fmla="*/ 38 w 154"/>
                <a:gd name="T87" fmla="*/ 134 h 326"/>
                <a:gd name="T88" fmla="*/ 38 w 154"/>
                <a:gd name="T89" fmla="*/ 211 h 326"/>
                <a:gd name="T90" fmla="*/ 57 w 154"/>
                <a:gd name="T91" fmla="*/ 76 h 326"/>
                <a:gd name="T92" fmla="*/ 57 w 154"/>
                <a:gd name="T93" fmla="*/ 153 h 326"/>
                <a:gd name="T94" fmla="*/ 57 w 154"/>
                <a:gd name="T95" fmla="*/ 230 h 326"/>
                <a:gd name="T96" fmla="*/ 77 w 154"/>
                <a:gd name="T97" fmla="*/ 249 h 326"/>
                <a:gd name="T98" fmla="*/ 77 w 154"/>
                <a:gd name="T99" fmla="*/ 96 h 326"/>
                <a:gd name="T100" fmla="*/ 77 w 154"/>
                <a:gd name="T101" fmla="*/ 172 h 326"/>
                <a:gd name="T102" fmla="*/ 96 w 154"/>
                <a:gd name="T103" fmla="*/ 38 h 326"/>
                <a:gd name="T104" fmla="*/ 96 w 154"/>
                <a:gd name="T105" fmla="*/ 115 h 326"/>
                <a:gd name="T106" fmla="*/ 96 w 154"/>
                <a:gd name="T107" fmla="*/ 192 h 326"/>
                <a:gd name="T108" fmla="*/ 115 w 154"/>
                <a:gd name="T109" fmla="*/ 211 h 326"/>
                <a:gd name="T110" fmla="*/ 115 w 154"/>
                <a:gd name="T111" fmla="*/ 57 h 326"/>
                <a:gd name="T112" fmla="*/ 115 w 154"/>
                <a:gd name="T113" fmla="*/ 134 h 326"/>
                <a:gd name="T114" fmla="*/ 134 w 154"/>
                <a:gd name="T115" fmla="*/ 76 h 326"/>
                <a:gd name="T116" fmla="*/ 134 w 154"/>
                <a:gd name="T117" fmla="*/ 153 h 326"/>
                <a:gd name="T118" fmla="*/ 134 w 154"/>
                <a:gd name="T119" fmla="*/ 0 h 326"/>
                <a:gd name="T120" fmla="*/ 154 w 154"/>
                <a:gd name="T121" fmla="*/ 19 h 3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
                <a:gd name="T184" fmla="*/ 0 h 326"/>
                <a:gd name="T185" fmla="*/ 154 w 154"/>
                <a:gd name="T186" fmla="*/ 326 h 3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 h="326">
                  <a:moveTo>
                    <a:pt x="0" y="172"/>
                  </a:moveTo>
                  <a:lnTo>
                    <a:pt x="19" y="153"/>
                  </a:lnTo>
                  <a:moveTo>
                    <a:pt x="19" y="153"/>
                  </a:moveTo>
                  <a:lnTo>
                    <a:pt x="38" y="134"/>
                  </a:lnTo>
                  <a:moveTo>
                    <a:pt x="38" y="134"/>
                  </a:moveTo>
                  <a:lnTo>
                    <a:pt x="57" y="115"/>
                  </a:lnTo>
                  <a:moveTo>
                    <a:pt x="57" y="115"/>
                  </a:moveTo>
                  <a:lnTo>
                    <a:pt x="77" y="96"/>
                  </a:lnTo>
                  <a:moveTo>
                    <a:pt x="77" y="96"/>
                  </a:moveTo>
                  <a:lnTo>
                    <a:pt x="96" y="76"/>
                  </a:lnTo>
                  <a:moveTo>
                    <a:pt x="96" y="76"/>
                  </a:moveTo>
                  <a:lnTo>
                    <a:pt x="115" y="57"/>
                  </a:lnTo>
                  <a:moveTo>
                    <a:pt x="115" y="57"/>
                  </a:moveTo>
                  <a:lnTo>
                    <a:pt x="134" y="38"/>
                  </a:lnTo>
                  <a:moveTo>
                    <a:pt x="0" y="211"/>
                  </a:moveTo>
                  <a:lnTo>
                    <a:pt x="19" y="192"/>
                  </a:lnTo>
                  <a:moveTo>
                    <a:pt x="19" y="192"/>
                  </a:moveTo>
                  <a:lnTo>
                    <a:pt x="38" y="172"/>
                  </a:lnTo>
                  <a:moveTo>
                    <a:pt x="38" y="172"/>
                  </a:moveTo>
                  <a:lnTo>
                    <a:pt x="57" y="153"/>
                  </a:lnTo>
                  <a:moveTo>
                    <a:pt x="57" y="153"/>
                  </a:moveTo>
                  <a:lnTo>
                    <a:pt x="77" y="134"/>
                  </a:lnTo>
                  <a:moveTo>
                    <a:pt x="77" y="134"/>
                  </a:moveTo>
                  <a:lnTo>
                    <a:pt x="96" y="115"/>
                  </a:lnTo>
                  <a:moveTo>
                    <a:pt x="96" y="115"/>
                  </a:moveTo>
                  <a:lnTo>
                    <a:pt x="115" y="96"/>
                  </a:lnTo>
                  <a:moveTo>
                    <a:pt x="115" y="96"/>
                  </a:moveTo>
                  <a:lnTo>
                    <a:pt x="134" y="76"/>
                  </a:lnTo>
                  <a:moveTo>
                    <a:pt x="134" y="76"/>
                  </a:moveTo>
                  <a:lnTo>
                    <a:pt x="154" y="57"/>
                  </a:lnTo>
                  <a:moveTo>
                    <a:pt x="0" y="249"/>
                  </a:moveTo>
                  <a:lnTo>
                    <a:pt x="19" y="230"/>
                  </a:lnTo>
                  <a:moveTo>
                    <a:pt x="19" y="230"/>
                  </a:moveTo>
                  <a:lnTo>
                    <a:pt x="38" y="211"/>
                  </a:lnTo>
                  <a:moveTo>
                    <a:pt x="38" y="211"/>
                  </a:moveTo>
                  <a:lnTo>
                    <a:pt x="57" y="192"/>
                  </a:lnTo>
                  <a:moveTo>
                    <a:pt x="57" y="192"/>
                  </a:moveTo>
                  <a:lnTo>
                    <a:pt x="77" y="172"/>
                  </a:lnTo>
                  <a:moveTo>
                    <a:pt x="77" y="172"/>
                  </a:moveTo>
                  <a:lnTo>
                    <a:pt x="96" y="153"/>
                  </a:lnTo>
                  <a:moveTo>
                    <a:pt x="96" y="153"/>
                  </a:moveTo>
                  <a:lnTo>
                    <a:pt x="115" y="134"/>
                  </a:lnTo>
                  <a:moveTo>
                    <a:pt x="115" y="134"/>
                  </a:moveTo>
                  <a:lnTo>
                    <a:pt x="134" y="115"/>
                  </a:lnTo>
                  <a:moveTo>
                    <a:pt x="134" y="115"/>
                  </a:moveTo>
                  <a:lnTo>
                    <a:pt x="154" y="96"/>
                  </a:lnTo>
                  <a:moveTo>
                    <a:pt x="0" y="287"/>
                  </a:moveTo>
                  <a:lnTo>
                    <a:pt x="19" y="268"/>
                  </a:lnTo>
                  <a:moveTo>
                    <a:pt x="19" y="268"/>
                  </a:moveTo>
                  <a:lnTo>
                    <a:pt x="38" y="249"/>
                  </a:lnTo>
                  <a:moveTo>
                    <a:pt x="38" y="249"/>
                  </a:moveTo>
                  <a:lnTo>
                    <a:pt x="57" y="230"/>
                  </a:lnTo>
                  <a:moveTo>
                    <a:pt x="57" y="230"/>
                  </a:moveTo>
                  <a:lnTo>
                    <a:pt x="77" y="211"/>
                  </a:lnTo>
                  <a:moveTo>
                    <a:pt x="77" y="211"/>
                  </a:moveTo>
                  <a:lnTo>
                    <a:pt x="96" y="192"/>
                  </a:lnTo>
                  <a:moveTo>
                    <a:pt x="96" y="192"/>
                  </a:moveTo>
                  <a:lnTo>
                    <a:pt x="115" y="172"/>
                  </a:lnTo>
                  <a:moveTo>
                    <a:pt x="115" y="172"/>
                  </a:moveTo>
                  <a:lnTo>
                    <a:pt x="134" y="153"/>
                  </a:lnTo>
                  <a:moveTo>
                    <a:pt x="134" y="153"/>
                  </a:moveTo>
                  <a:lnTo>
                    <a:pt x="154" y="134"/>
                  </a:lnTo>
                  <a:moveTo>
                    <a:pt x="0" y="326"/>
                  </a:moveTo>
                  <a:lnTo>
                    <a:pt x="19" y="307"/>
                  </a:lnTo>
                  <a:moveTo>
                    <a:pt x="19" y="307"/>
                  </a:moveTo>
                  <a:lnTo>
                    <a:pt x="38" y="287"/>
                  </a:lnTo>
                  <a:moveTo>
                    <a:pt x="38" y="287"/>
                  </a:moveTo>
                  <a:lnTo>
                    <a:pt x="57" y="268"/>
                  </a:lnTo>
                  <a:moveTo>
                    <a:pt x="57" y="268"/>
                  </a:moveTo>
                  <a:lnTo>
                    <a:pt x="77" y="249"/>
                  </a:lnTo>
                  <a:moveTo>
                    <a:pt x="77" y="249"/>
                  </a:moveTo>
                  <a:lnTo>
                    <a:pt x="96" y="230"/>
                  </a:lnTo>
                  <a:moveTo>
                    <a:pt x="96" y="230"/>
                  </a:moveTo>
                  <a:lnTo>
                    <a:pt x="115" y="211"/>
                  </a:lnTo>
                  <a:moveTo>
                    <a:pt x="115" y="211"/>
                  </a:moveTo>
                  <a:lnTo>
                    <a:pt x="134" y="192"/>
                  </a:lnTo>
                  <a:moveTo>
                    <a:pt x="134" y="192"/>
                  </a:moveTo>
                  <a:lnTo>
                    <a:pt x="154" y="172"/>
                  </a:lnTo>
                  <a:moveTo>
                    <a:pt x="19" y="153"/>
                  </a:moveTo>
                  <a:lnTo>
                    <a:pt x="19" y="115"/>
                  </a:lnTo>
                  <a:moveTo>
                    <a:pt x="19" y="230"/>
                  </a:moveTo>
                  <a:lnTo>
                    <a:pt x="19" y="192"/>
                  </a:lnTo>
                  <a:moveTo>
                    <a:pt x="19" y="307"/>
                  </a:moveTo>
                  <a:lnTo>
                    <a:pt x="19" y="268"/>
                  </a:lnTo>
                  <a:moveTo>
                    <a:pt x="38" y="326"/>
                  </a:moveTo>
                  <a:lnTo>
                    <a:pt x="38" y="287"/>
                  </a:lnTo>
                  <a:moveTo>
                    <a:pt x="38" y="172"/>
                  </a:moveTo>
                  <a:lnTo>
                    <a:pt x="38" y="134"/>
                  </a:lnTo>
                  <a:moveTo>
                    <a:pt x="38" y="249"/>
                  </a:moveTo>
                  <a:lnTo>
                    <a:pt x="38" y="211"/>
                  </a:lnTo>
                  <a:moveTo>
                    <a:pt x="57" y="115"/>
                  </a:moveTo>
                  <a:lnTo>
                    <a:pt x="57" y="76"/>
                  </a:lnTo>
                  <a:moveTo>
                    <a:pt x="57" y="192"/>
                  </a:moveTo>
                  <a:lnTo>
                    <a:pt x="57" y="153"/>
                  </a:lnTo>
                  <a:moveTo>
                    <a:pt x="57" y="268"/>
                  </a:moveTo>
                  <a:lnTo>
                    <a:pt x="57" y="230"/>
                  </a:lnTo>
                  <a:moveTo>
                    <a:pt x="77" y="287"/>
                  </a:moveTo>
                  <a:lnTo>
                    <a:pt x="77" y="249"/>
                  </a:lnTo>
                  <a:moveTo>
                    <a:pt x="77" y="134"/>
                  </a:moveTo>
                  <a:lnTo>
                    <a:pt x="77" y="96"/>
                  </a:lnTo>
                  <a:moveTo>
                    <a:pt x="77" y="211"/>
                  </a:moveTo>
                  <a:lnTo>
                    <a:pt x="77" y="172"/>
                  </a:lnTo>
                  <a:moveTo>
                    <a:pt x="96" y="76"/>
                  </a:moveTo>
                  <a:lnTo>
                    <a:pt x="96" y="38"/>
                  </a:lnTo>
                  <a:moveTo>
                    <a:pt x="96" y="153"/>
                  </a:moveTo>
                  <a:lnTo>
                    <a:pt x="96" y="115"/>
                  </a:lnTo>
                  <a:moveTo>
                    <a:pt x="96" y="230"/>
                  </a:moveTo>
                  <a:lnTo>
                    <a:pt x="96" y="192"/>
                  </a:lnTo>
                  <a:moveTo>
                    <a:pt x="115" y="249"/>
                  </a:moveTo>
                  <a:lnTo>
                    <a:pt x="115" y="211"/>
                  </a:lnTo>
                  <a:moveTo>
                    <a:pt x="115" y="96"/>
                  </a:moveTo>
                  <a:lnTo>
                    <a:pt x="115" y="57"/>
                  </a:lnTo>
                  <a:moveTo>
                    <a:pt x="115" y="172"/>
                  </a:moveTo>
                  <a:lnTo>
                    <a:pt x="115" y="134"/>
                  </a:lnTo>
                  <a:moveTo>
                    <a:pt x="134" y="115"/>
                  </a:moveTo>
                  <a:lnTo>
                    <a:pt x="134" y="76"/>
                  </a:lnTo>
                  <a:moveTo>
                    <a:pt x="134" y="192"/>
                  </a:moveTo>
                  <a:lnTo>
                    <a:pt x="134" y="153"/>
                  </a:lnTo>
                  <a:moveTo>
                    <a:pt x="134" y="38"/>
                  </a:moveTo>
                  <a:lnTo>
                    <a:pt x="134" y="0"/>
                  </a:lnTo>
                  <a:moveTo>
                    <a:pt x="134" y="38"/>
                  </a:moveTo>
                  <a:lnTo>
                    <a:pt x="154" y="19"/>
                  </a:lnTo>
                </a:path>
              </a:pathLst>
            </a:custGeom>
            <a:noFill/>
            <a:ln w="6350" cap="flat">
              <a:solidFill>
                <a:srgbClr val="CD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3" name="Rectangle 10"/>
            <p:cNvSpPr>
              <a:spLocks noChangeArrowheads="1"/>
            </p:cNvSpPr>
            <p:nvPr/>
          </p:nvSpPr>
          <p:spPr bwMode="auto">
            <a:xfrm>
              <a:off x="1557" y="1594"/>
              <a:ext cx="33" cy="230"/>
            </a:xfrm>
            <a:prstGeom prst="rect">
              <a:avLst/>
            </a:prstGeom>
            <a:solidFill>
              <a:srgbClr val="DC7E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64" name="Rectangle 11"/>
            <p:cNvSpPr>
              <a:spLocks noChangeArrowheads="1"/>
            </p:cNvSpPr>
            <p:nvPr/>
          </p:nvSpPr>
          <p:spPr bwMode="auto">
            <a:xfrm>
              <a:off x="1557" y="1594"/>
              <a:ext cx="33" cy="230"/>
            </a:xfrm>
            <a:prstGeom prst="rect">
              <a:avLst/>
            </a:prstGeom>
            <a:noFill/>
            <a:ln w="6350" cap="rnd">
              <a:solidFill>
                <a:srgbClr val="E6E6E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65" name="Freeform 12"/>
            <p:cNvSpPr>
              <a:spLocks/>
            </p:cNvSpPr>
            <p:nvPr/>
          </p:nvSpPr>
          <p:spPr bwMode="auto">
            <a:xfrm>
              <a:off x="1606" y="1424"/>
              <a:ext cx="156" cy="172"/>
            </a:xfrm>
            <a:custGeom>
              <a:avLst/>
              <a:gdLst>
                <a:gd name="T0" fmla="*/ 0 w 156"/>
                <a:gd name="T1" fmla="*/ 172 h 172"/>
                <a:gd name="T2" fmla="*/ 156 w 156"/>
                <a:gd name="T3" fmla="*/ 16 h 172"/>
                <a:gd name="T4" fmla="*/ 156 w 156"/>
                <a:gd name="T5" fmla="*/ 0 h 172"/>
                <a:gd name="T6" fmla="*/ 0 w 156"/>
                <a:gd name="T7" fmla="*/ 155 h 172"/>
                <a:gd name="T8" fmla="*/ 0 w 156"/>
                <a:gd name="T9" fmla="*/ 172 h 172"/>
                <a:gd name="T10" fmla="*/ 0 60000 65536"/>
                <a:gd name="T11" fmla="*/ 0 60000 65536"/>
                <a:gd name="T12" fmla="*/ 0 60000 65536"/>
                <a:gd name="T13" fmla="*/ 0 60000 65536"/>
                <a:gd name="T14" fmla="*/ 0 60000 65536"/>
                <a:gd name="T15" fmla="*/ 0 w 156"/>
                <a:gd name="T16" fmla="*/ 0 h 172"/>
                <a:gd name="T17" fmla="*/ 156 w 156"/>
                <a:gd name="T18" fmla="*/ 172 h 172"/>
              </a:gdLst>
              <a:ahLst/>
              <a:cxnLst>
                <a:cxn ang="T10">
                  <a:pos x="T0" y="T1"/>
                </a:cxn>
                <a:cxn ang="T11">
                  <a:pos x="T2" y="T3"/>
                </a:cxn>
                <a:cxn ang="T12">
                  <a:pos x="T4" y="T5"/>
                </a:cxn>
                <a:cxn ang="T13">
                  <a:pos x="T6" y="T7"/>
                </a:cxn>
                <a:cxn ang="T14">
                  <a:pos x="T8" y="T9"/>
                </a:cxn>
              </a:cxnLst>
              <a:rect l="T15" t="T16" r="T17" b="T18"/>
              <a:pathLst>
                <a:path w="156" h="172">
                  <a:moveTo>
                    <a:pt x="0" y="172"/>
                  </a:moveTo>
                  <a:lnTo>
                    <a:pt x="156" y="16"/>
                  </a:lnTo>
                  <a:lnTo>
                    <a:pt x="156" y="0"/>
                  </a:lnTo>
                  <a:lnTo>
                    <a:pt x="0" y="155"/>
                  </a:lnTo>
                  <a:lnTo>
                    <a:pt x="0" y="17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6" name="Rectangle 13"/>
            <p:cNvSpPr>
              <a:spLocks noChangeArrowheads="1"/>
            </p:cNvSpPr>
            <p:nvPr/>
          </p:nvSpPr>
          <p:spPr bwMode="auto">
            <a:xfrm>
              <a:off x="1541" y="1579"/>
              <a:ext cx="65" cy="1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67" name="Freeform 14"/>
            <p:cNvSpPr>
              <a:spLocks/>
            </p:cNvSpPr>
            <p:nvPr/>
          </p:nvSpPr>
          <p:spPr bwMode="auto">
            <a:xfrm>
              <a:off x="1541" y="1424"/>
              <a:ext cx="221" cy="155"/>
            </a:xfrm>
            <a:custGeom>
              <a:avLst/>
              <a:gdLst>
                <a:gd name="T0" fmla="*/ 0 w 221"/>
                <a:gd name="T1" fmla="*/ 155 h 155"/>
                <a:gd name="T2" fmla="*/ 156 w 221"/>
                <a:gd name="T3" fmla="*/ 0 h 155"/>
                <a:gd name="T4" fmla="*/ 221 w 221"/>
                <a:gd name="T5" fmla="*/ 0 h 155"/>
                <a:gd name="T6" fmla="*/ 65 w 221"/>
                <a:gd name="T7" fmla="*/ 155 h 155"/>
                <a:gd name="T8" fmla="*/ 0 w 221"/>
                <a:gd name="T9" fmla="*/ 155 h 155"/>
                <a:gd name="T10" fmla="*/ 0 60000 65536"/>
                <a:gd name="T11" fmla="*/ 0 60000 65536"/>
                <a:gd name="T12" fmla="*/ 0 60000 65536"/>
                <a:gd name="T13" fmla="*/ 0 60000 65536"/>
                <a:gd name="T14" fmla="*/ 0 60000 65536"/>
                <a:gd name="T15" fmla="*/ 0 w 221"/>
                <a:gd name="T16" fmla="*/ 0 h 155"/>
                <a:gd name="T17" fmla="*/ 221 w 221"/>
                <a:gd name="T18" fmla="*/ 155 h 155"/>
              </a:gdLst>
              <a:ahLst/>
              <a:cxnLst>
                <a:cxn ang="T10">
                  <a:pos x="T0" y="T1"/>
                </a:cxn>
                <a:cxn ang="T11">
                  <a:pos x="T2" y="T3"/>
                </a:cxn>
                <a:cxn ang="T12">
                  <a:pos x="T4" y="T5"/>
                </a:cxn>
                <a:cxn ang="T13">
                  <a:pos x="T6" y="T7"/>
                </a:cxn>
                <a:cxn ang="T14">
                  <a:pos x="T8" y="T9"/>
                </a:cxn>
              </a:cxnLst>
              <a:rect l="T15" t="T16" r="T17" b="T18"/>
              <a:pathLst>
                <a:path w="221" h="155">
                  <a:moveTo>
                    <a:pt x="0" y="155"/>
                  </a:moveTo>
                  <a:lnTo>
                    <a:pt x="156" y="0"/>
                  </a:lnTo>
                  <a:lnTo>
                    <a:pt x="221" y="0"/>
                  </a:lnTo>
                  <a:lnTo>
                    <a:pt x="65" y="155"/>
                  </a:lnTo>
                  <a:lnTo>
                    <a:pt x="0" y="15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8" name="Freeform 15"/>
            <p:cNvSpPr>
              <a:spLocks noEditPoints="1"/>
            </p:cNvSpPr>
            <p:nvPr/>
          </p:nvSpPr>
          <p:spPr bwMode="auto">
            <a:xfrm>
              <a:off x="1557" y="1632"/>
              <a:ext cx="31" cy="153"/>
            </a:xfrm>
            <a:custGeom>
              <a:avLst/>
              <a:gdLst>
                <a:gd name="T0" fmla="*/ 31 w 31"/>
                <a:gd name="T1" fmla="*/ 0 h 153"/>
                <a:gd name="T2" fmla="*/ 0 w 31"/>
                <a:gd name="T3" fmla="*/ 0 h 153"/>
                <a:gd name="T4" fmla="*/ 31 w 31"/>
                <a:gd name="T5" fmla="*/ 38 h 153"/>
                <a:gd name="T6" fmla="*/ 0 w 31"/>
                <a:gd name="T7" fmla="*/ 38 h 153"/>
                <a:gd name="T8" fmla="*/ 31 w 31"/>
                <a:gd name="T9" fmla="*/ 77 h 153"/>
                <a:gd name="T10" fmla="*/ 0 w 31"/>
                <a:gd name="T11" fmla="*/ 77 h 153"/>
                <a:gd name="T12" fmla="*/ 31 w 31"/>
                <a:gd name="T13" fmla="*/ 115 h 153"/>
                <a:gd name="T14" fmla="*/ 0 w 31"/>
                <a:gd name="T15" fmla="*/ 115 h 153"/>
                <a:gd name="T16" fmla="*/ 31 w 31"/>
                <a:gd name="T17" fmla="*/ 153 h 153"/>
                <a:gd name="T18" fmla="*/ 0 w 31"/>
                <a:gd name="T19" fmla="*/ 153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53"/>
                <a:gd name="T32" fmla="*/ 31 w 31"/>
                <a:gd name="T33" fmla="*/ 153 h 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53">
                  <a:moveTo>
                    <a:pt x="31" y="0"/>
                  </a:moveTo>
                  <a:lnTo>
                    <a:pt x="0" y="0"/>
                  </a:lnTo>
                  <a:moveTo>
                    <a:pt x="31" y="38"/>
                  </a:moveTo>
                  <a:lnTo>
                    <a:pt x="0" y="38"/>
                  </a:lnTo>
                  <a:moveTo>
                    <a:pt x="31" y="77"/>
                  </a:moveTo>
                  <a:lnTo>
                    <a:pt x="0" y="77"/>
                  </a:lnTo>
                  <a:moveTo>
                    <a:pt x="31" y="115"/>
                  </a:moveTo>
                  <a:lnTo>
                    <a:pt x="0" y="115"/>
                  </a:lnTo>
                  <a:moveTo>
                    <a:pt x="31" y="153"/>
                  </a:moveTo>
                  <a:lnTo>
                    <a:pt x="0" y="153"/>
                  </a:lnTo>
                </a:path>
              </a:pathLst>
            </a:custGeom>
            <a:noFill/>
            <a:ln w="635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9" name="Freeform 16"/>
            <p:cNvSpPr>
              <a:spLocks/>
            </p:cNvSpPr>
            <p:nvPr/>
          </p:nvSpPr>
          <p:spPr bwMode="auto">
            <a:xfrm>
              <a:off x="1541" y="1424"/>
              <a:ext cx="221" cy="401"/>
            </a:xfrm>
            <a:custGeom>
              <a:avLst/>
              <a:gdLst>
                <a:gd name="T0" fmla="*/ 16 w 221"/>
                <a:gd name="T1" fmla="*/ 401 h 401"/>
                <a:gd name="T2" fmla="*/ 16 w 221"/>
                <a:gd name="T3" fmla="*/ 172 h 401"/>
                <a:gd name="T4" fmla="*/ 0 w 221"/>
                <a:gd name="T5" fmla="*/ 172 h 401"/>
                <a:gd name="T6" fmla="*/ 0 w 221"/>
                <a:gd name="T7" fmla="*/ 155 h 401"/>
                <a:gd name="T8" fmla="*/ 156 w 221"/>
                <a:gd name="T9" fmla="*/ 0 h 401"/>
                <a:gd name="T10" fmla="*/ 221 w 221"/>
                <a:gd name="T11" fmla="*/ 0 h 401"/>
                <a:gd name="T12" fmla="*/ 221 w 221"/>
                <a:gd name="T13" fmla="*/ 16 h 401"/>
                <a:gd name="T14" fmla="*/ 205 w 221"/>
                <a:gd name="T15" fmla="*/ 33 h 401"/>
                <a:gd name="T16" fmla="*/ 205 w 221"/>
                <a:gd name="T17" fmla="*/ 245 h 401"/>
                <a:gd name="T18" fmla="*/ 49 w 221"/>
                <a:gd name="T19" fmla="*/ 401 h 401"/>
                <a:gd name="T20" fmla="*/ 16 w 221"/>
                <a:gd name="T21" fmla="*/ 401 h 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1"/>
                <a:gd name="T34" fmla="*/ 0 h 401"/>
                <a:gd name="T35" fmla="*/ 221 w 221"/>
                <a:gd name="T36" fmla="*/ 401 h 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1" h="401">
                  <a:moveTo>
                    <a:pt x="16" y="401"/>
                  </a:moveTo>
                  <a:lnTo>
                    <a:pt x="16" y="172"/>
                  </a:lnTo>
                  <a:lnTo>
                    <a:pt x="0" y="172"/>
                  </a:lnTo>
                  <a:lnTo>
                    <a:pt x="0" y="155"/>
                  </a:lnTo>
                  <a:lnTo>
                    <a:pt x="156" y="0"/>
                  </a:lnTo>
                  <a:lnTo>
                    <a:pt x="221" y="0"/>
                  </a:lnTo>
                  <a:lnTo>
                    <a:pt x="221" y="16"/>
                  </a:lnTo>
                  <a:lnTo>
                    <a:pt x="205" y="33"/>
                  </a:lnTo>
                  <a:lnTo>
                    <a:pt x="205" y="245"/>
                  </a:lnTo>
                  <a:lnTo>
                    <a:pt x="49" y="401"/>
                  </a:lnTo>
                  <a:lnTo>
                    <a:pt x="16" y="401"/>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25" name="TextBox 19"/>
          <p:cNvSpPr txBox="1">
            <a:spLocks noChangeArrowheads="1"/>
          </p:cNvSpPr>
          <p:nvPr/>
        </p:nvSpPr>
        <p:spPr bwMode="auto">
          <a:xfrm rot="-5400000">
            <a:off x="605631" y="3574257"/>
            <a:ext cx="1512887" cy="203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fr-FR" altLang="fr-FR" sz="800">
                <a:solidFill>
                  <a:srgbClr val="FF0000"/>
                </a:solidFill>
              </a:rPr>
              <a:t>Corporate Firewall</a:t>
            </a:r>
          </a:p>
        </p:txBody>
      </p:sp>
      <p:sp>
        <p:nvSpPr>
          <p:cNvPr id="165" name="TextBox 19"/>
          <p:cNvSpPr txBox="1">
            <a:spLocks noChangeArrowheads="1"/>
          </p:cNvSpPr>
          <p:nvPr/>
        </p:nvSpPr>
        <p:spPr bwMode="auto">
          <a:xfrm>
            <a:off x="655638" y="3773488"/>
            <a:ext cx="2270125" cy="236537"/>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VPN</a:t>
            </a:r>
          </a:p>
        </p:txBody>
      </p:sp>
      <p:sp>
        <p:nvSpPr>
          <p:cNvPr id="170" name="TextBox 19"/>
          <p:cNvSpPr txBox="1">
            <a:spLocks noChangeArrowheads="1"/>
          </p:cNvSpPr>
          <p:nvPr/>
        </p:nvSpPr>
        <p:spPr bwMode="auto">
          <a:xfrm>
            <a:off x="3579813" y="1738313"/>
            <a:ext cx="2270125"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IBM Public Zone</a:t>
            </a:r>
          </a:p>
        </p:txBody>
      </p:sp>
      <p:cxnSp>
        <p:nvCxnSpPr>
          <p:cNvPr id="200" name="Straight Connector 199"/>
          <p:cNvCxnSpPr/>
          <p:nvPr/>
        </p:nvCxnSpPr>
        <p:spPr bwMode="auto">
          <a:xfrm>
            <a:off x="1455738" y="3975100"/>
            <a:ext cx="1246187" cy="0"/>
          </a:xfrm>
          <a:prstGeom prst="line">
            <a:avLst/>
          </a:prstGeom>
          <a:noFill/>
          <a:ln w="31750" cap="flat" cmpd="sng" algn="ctr">
            <a:solidFill>
              <a:schemeClr val="bg1">
                <a:lumMod val="50000"/>
              </a:schemeClr>
            </a:solidFill>
            <a:prstDash val="dash"/>
            <a:round/>
            <a:headEnd type="none" w="med" len="med"/>
            <a:tailEnd type="none" w="med" len="med"/>
          </a:ln>
          <a:effectLst/>
        </p:spPr>
      </p:cxnSp>
      <p:sp>
        <p:nvSpPr>
          <p:cNvPr id="203" name="TextBox 19"/>
          <p:cNvSpPr txBox="1">
            <a:spLocks noChangeArrowheads="1"/>
          </p:cNvSpPr>
          <p:nvPr/>
        </p:nvSpPr>
        <p:spPr bwMode="auto">
          <a:xfrm>
            <a:off x="655638" y="2368550"/>
            <a:ext cx="2270125"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SSL</a:t>
            </a:r>
          </a:p>
        </p:txBody>
      </p:sp>
      <p:sp>
        <p:nvSpPr>
          <p:cNvPr id="33830" name="Rectangle 63"/>
          <p:cNvSpPr>
            <a:spLocks noChangeArrowheads="1"/>
          </p:cNvSpPr>
          <p:nvPr/>
        </p:nvSpPr>
        <p:spPr bwMode="auto">
          <a:xfrm>
            <a:off x="6905625" y="2682875"/>
            <a:ext cx="1766888"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defTabSz="685800">
              <a:defRPr>
                <a:solidFill>
                  <a:schemeClr val="tx1"/>
                </a:solidFill>
                <a:latin typeface="Arial" panose="020B0604020202020204" pitchFamily="34" charset="0"/>
                <a:ea typeface="ＭＳ Ｐゴシック" panose="020B0600070205080204" pitchFamily="34" charset="-128"/>
              </a:defRPr>
            </a:lvl1pPr>
            <a:lvl2pPr marL="742950" indent="-285750" defTabSz="685800">
              <a:defRPr>
                <a:solidFill>
                  <a:schemeClr val="tx1"/>
                </a:solidFill>
                <a:latin typeface="Arial" panose="020B0604020202020204" pitchFamily="34" charset="0"/>
                <a:ea typeface="ＭＳ Ｐゴシック" panose="020B0600070205080204" pitchFamily="34" charset="-128"/>
              </a:defRPr>
            </a:lvl2pPr>
            <a:lvl3pPr marL="1143000" indent="-228600" defTabSz="685800">
              <a:defRPr>
                <a:solidFill>
                  <a:schemeClr val="tx1"/>
                </a:solidFill>
                <a:latin typeface="Arial" panose="020B0604020202020204" pitchFamily="34" charset="0"/>
                <a:ea typeface="ＭＳ Ｐゴシック" panose="020B0600070205080204" pitchFamily="34" charset="-128"/>
              </a:defRPr>
            </a:lvl3pPr>
            <a:lvl4pPr marL="1600200" indent="-228600" defTabSz="685800">
              <a:defRPr>
                <a:solidFill>
                  <a:schemeClr val="tx1"/>
                </a:solidFill>
                <a:latin typeface="Arial" panose="020B0604020202020204" pitchFamily="34" charset="0"/>
                <a:ea typeface="ＭＳ Ｐゴシック" panose="020B0600070205080204" pitchFamily="34" charset="-128"/>
              </a:defRPr>
            </a:lvl4pPr>
            <a:lvl5pPr marL="2057400" indent="-228600" defTabSz="685800">
              <a:defRPr>
                <a:solidFill>
                  <a:schemeClr val="tx1"/>
                </a:solidFill>
                <a:latin typeface="Arial" panose="020B0604020202020204" pitchFamily="34" charset="0"/>
                <a:ea typeface="ＭＳ Ｐゴシック" panose="020B0600070205080204" pitchFamily="34" charset="-128"/>
              </a:defRPr>
            </a:lvl5pPr>
            <a:lvl6pPr marL="25146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CA" altLang="en-US" sz="1500">
              <a:solidFill>
                <a:srgbClr val="191919"/>
              </a:solidFill>
              <a:latin typeface="HelvNeue Light for IBM"/>
            </a:endParaRPr>
          </a:p>
        </p:txBody>
      </p:sp>
      <p:sp>
        <p:nvSpPr>
          <p:cNvPr id="65" name="Rectangle 64"/>
          <p:cNvSpPr/>
          <p:nvPr/>
        </p:nvSpPr>
        <p:spPr bwMode="auto">
          <a:xfrm>
            <a:off x="7048500" y="2773363"/>
            <a:ext cx="1749425" cy="708025"/>
          </a:xfrm>
          <a:prstGeom prst="rect">
            <a:avLst/>
          </a:prstGeom>
          <a:noFill/>
          <a:ln w="9525" cap="flat" cmpd="sng" algn="ctr">
            <a:solidFill>
              <a:schemeClr val="bg1">
                <a:lumMod val="50000"/>
              </a:schemeClr>
            </a:solidFill>
            <a:prstDash val="solid"/>
            <a:round/>
            <a:headEnd type="none" w="med" len="med"/>
            <a:tailEnd type="none" w="med" len="med"/>
          </a:ln>
          <a:effectLst/>
        </p:spPr>
        <p:txBody>
          <a:bodyPr lIns="0" tIns="0" rIns="0" bIns="0"/>
          <a:lstStyle/>
          <a:p>
            <a:pPr defTabSz="685800">
              <a:lnSpc>
                <a:spcPct val="90000"/>
              </a:lnSpc>
              <a:defRPr/>
            </a:pPr>
            <a:endParaRPr lang="en-CA" sz="1500">
              <a:solidFill>
                <a:srgbClr val="191919"/>
              </a:solidFill>
              <a:latin typeface="HelvNeue Light for IBM" pitchFamily="34" charset="0"/>
            </a:endParaRPr>
          </a:p>
        </p:txBody>
      </p:sp>
      <p:cxnSp>
        <p:nvCxnSpPr>
          <p:cNvPr id="156" name="Straight Connector 155"/>
          <p:cNvCxnSpPr/>
          <p:nvPr/>
        </p:nvCxnSpPr>
        <p:spPr bwMode="auto">
          <a:xfrm>
            <a:off x="2873375" y="3424238"/>
            <a:ext cx="153988" cy="0"/>
          </a:xfrm>
          <a:prstGeom prst="line">
            <a:avLst/>
          </a:prstGeom>
          <a:noFill/>
          <a:ln w="31750" cap="flat" cmpd="sng" algn="ctr">
            <a:solidFill>
              <a:schemeClr val="bg1">
                <a:lumMod val="50000"/>
              </a:schemeClr>
            </a:solidFill>
            <a:prstDash val="solid"/>
            <a:round/>
            <a:headEnd type="none" w="med" len="med"/>
            <a:tailEnd type="none" w="med" len="med"/>
          </a:ln>
          <a:effectLst/>
        </p:spPr>
      </p:cxnSp>
      <p:cxnSp>
        <p:nvCxnSpPr>
          <p:cNvPr id="157" name="Straight Connector 156"/>
          <p:cNvCxnSpPr/>
          <p:nvPr/>
        </p:nvCxnSpPr>
        <p:spPr bwMode="auto">
          <a:xfrm flipV="1">
            <a:off x="3036888" y="2163763"/>
            <a:ext cx="0" cy="1260475"/>
          </a:xfrm>
          <a:prstGeom prst="line">
            <a:avLst/>
          </a:prstGeom>
          <a:noFill/>
          <a:ln w="31750" cap="flat" cmpd="sng" algn="ctr">
            <a:solidFill>
              <a:schemeClr val="bg1">
                <a:lumMod val="50000"/>
              </a:schemeClr>
            </a:solidFill>
            <a:prstDash val="solid"/>
            <a:round/>
            <a:headEnd type="none" w="med" len="med"/>
            <a:tailEnd type="none" w="med" len="med"/>
          </a:ln>
          <a:effectLst/>
        </p:spPr>
      </p:cxnSp>
      <p:cxnSp>
        <p:nvCxnSpPr>
          <p:cNvPr id="160" name="Straight Connector 159"/>
          <p:cNvCxnSpPr/>
          <p:nvPr/>
        </p:nvCxnSpPr>
        <p:spPr bwMode="auto">
          <a:xfrm flipV="1">
            <a:off x="3044825" y="2162175"/>
            <a:ext cx="633413" cy="1588"/>
          </a:xfrm>
          <a:prstGeom prst="line">
            <a:avLst/>
          </a:prstGeom>
          <a:noFill/>
          <a:ln w="31750" cap="flat" cmpd="sng" algn="ctr">
            <a:solidFill>
              <a:schemeClr val="bg1">
                <a:lumMod val="50000"/>
              </a:schemeClr>
            </a:solidFill>
            <a:prstDash val="solid"/>
            <a:round/>
            <a:headEnd type="none" w="med" len="med"/>
            <a:tailEnd type="none" w="med" len="med"/>
          </a:ln>
          <a:effectLst/>
        </p:spPr>
      </p:cxnSp>
      <p:sp>
        <p:nvSpPr>
          <p:cNvPr id="33835" name="Rectangle 166"/>
          <p:cNvSpPr>
            <a:spLocks noChangeArrowheads="1"/>
          </p:cNvSpPr>
          <p:nvPr/>
        </p:nvSpPr>
        <p:spPr bwMode="auto">
          <a:xfrm>
            <a:off x="119063" y="1603375"/>
            <a:ext cx="1765300" cy="558800"/>
          </a:xfrm>
          <a:prstGeom prst="rect">
            <a:avLst/>
          </a:prstGeom>
          <a:solidFill>
            <a:srgbClr val="FF0000">
              <a:alpha val="2196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cxnSp>
        <p:nvCxnSpPr>
          <p:cNvPr id="174" name="Straight Connector 173"/>
          <p:cNvCxnSpPr/>
          <p:nvPr/>
        </p:nvCxnSpPr>
        <p:spPr bwMode="auto">
          <a:xfrm>
            <a:off x="1630363" y="2089150"/>
            <a:ext cx="0" cy="1217613"/>
          </a:xfrm>
          <a:prstGeom prst="line">
            <a:avLst/>
          </a:prstGeom>
          <a:noFill/>
          <a:ln w="31750" cap="flat" cmpd="sng" algn="ctr">
            <a:solidFill>
              <a:schemeClr val="bg1">
                <a:lumMod val="50000"/>
              </a:schemeClr>
            </a:solidFill>
            <a:prstDash val="dash"/>
            <a:round/>
            <a:headEnd type="none" w="med" len="med"/>
            <a:tailEnd type="none" w="med" len="med"/>
          </a:ln>
          <a:effectLst/>
        </p:spPr>
      </p:cxnSp>
      <p:cxnSp>
        <p:nvCxnSpPr>
          <p:cNvPr id="185" name="Straight Connector 184"/>
          <p:cNvCxnSpPr/>
          <p:nvPr/>
        </p:nvCxnSpPr>
        <p:spPr bwMode="auto">
          <a:xfrm>
            <a:off x="2638425" y="2079625"/>
            <a:ext cx="1039813" cy="0"/>
          </a:xfrm>
          <a:prstGeom prst="line">
            <a:avLst/>
          </a:prstGeom>
          <a:noFill/>
          <a:ln w="31750" cap="flat" cmpd="sng" algn="ctr">
            <a:solidFill>
              <a:schemeClr val="bg1">
                <a:lumMod val="50000"/>
              </a:schemeClr>
            </a:solidFill>
            <a:prstDash val="dash"/>
            <a:round/>
            <a:headEnd type="none" w="med" len="med"/>
            <a:tailEnd type="none" w="med" len="med"/>
          </a:ln>
          <a:effectLst/>
        </p:spPr>
      </p:cxnSp>
      <p:cxnSp>
        <p:nvCxnSpPr>
          <p:cNvPr id="187" name="Straight Connector 186"/>
          <p:cNvCxnSpPr/>
          <p:nvPr/>
        </p:nvCxnSpPr>
        <p:spPr bwMode="auto">
          <a:xfrm>
            <a:off x="1455738" y="3319463"/>
            <a:ext cx="174625" cy="0"/>
          </a:xfrm>
          <a:prstGeom prst="line">
            <a:avLst/>
          </a:prstGeom>
          <a:noFill/>
          <a:ln w="31750" cap="flat" cmpd="sng" algn="ctr">
            <a:solidFill>
              <a:schemeClr val="bg1">
                <a:lumMod val="50000"/>
              </a:schemeClr>
            </a:solidFill>
            <a:prstDash val="dash"/>
            <a:round/>
            <a:headEnd type="none" w="med" len="med"/>
            <a:tailEnd type="none" w="med" len="med"/>
          </a:ln>
          <a:effectLst/>
        </p:spPr>
      </p:cxnSp>
      <p:cxnSp>
        <p:nvCxnSpPr>
          <p:cNvPr id="204" name="Straight Connector 203"/>
          <p:cNvCxnSpPr/>
          <p:nvPr/>
        </p:nvCxnSpPr>
        <p:spPr bwMode="auto">
          <a:xfrm flipH="1">
            <a:off x="1630363" y="2346325"/>
            <a:ext cx="1008062" cy="0"/>
          </a:xfrm>
          <a:prstGeom prst="line">
            <a:avLst/>
          </a:prstGeom>
          <a:noFill/>
          <a:ln w="31750" cap="flat" cmpd="sng" algn="ctr">
            <a:solidFill>
              <a:schemeClr val="bg1">
                <a:lumMod val="50000"/>
              </a:schemeClr>
            </a:solidFill>
            <a:prstDash val="dash"/>
            <a:round/>
            <a:headEnd type="none" w="med" len="med"/>
            <a:tailEnd type="none" w="med" len="med"/>
          </a:ln>
          <a:effectLst/>
        </p:spPr>
      </p:cxnSp>
      <p:cxnSp>
        <p:nvCxnSpPr>
          <p:cNvPr id="205" name="Straight Connector 204"/>
          <p:cNvCxnSpPr/>
          <p:nvPr/>
        </p:nvCxnSpPr>
        <p:spPr bwMode="auto">
          <a:xfrm>
            <a:off x="2638425" y="2079625"/>
            <a:ext cx="0" cy="265113"/>
          </a:xfrm>
          <a:prstGeom prst="line">
            <a:avLst/>
          </a:prstGeom>
          <a:noFill/>
          <a:ln w="31750" cap="flat" cmpd="sng" algn="ctr">
            <a:solidFill>
              <a:schemeClr val="bg1">
                <a:lumMod val="50000"/>
              </a:schemeClr>
            </a:solidFill>
            <a:prstDash val="dash"/>
            <a:round/>
            <a:headEnd type="none" w="med" len="med"/>
            <a:tailEnd type="none" w="med" len="med"/>
          </a:ln>
          <a:effectLst/>
        </p:spPr>
      </p:cxnSp>
      <p:sp>
        <p:nvSpPr>
          <p:cNvPr id="33841" name="Rectangle 2"/>
          <p:cNvSpPr>
            <a:spLocks noChangeArrowheads="1"/>
          </p:cNvSpPr>
          <p:nvPr/>
        </p:nvSpPr>
        <p:spPr bwMode="auto">
          <a:xfrm>
            <a:off x="2563813" y="3144838"/>
            <a:ext cx="3827462" cy="2684462"/>
          </a:xfrm>
          <a:prstGeom prst="rect">
            <a:avLst/>
          </a:prstGeom>
          <a:noFill/>
          <a:ln w="1905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defTabSz="685800">
              <a:defRPr>
                <a:solidFill>
                  <a:schemeClr val="tx1"/>
                </a:solidFill>
                <a:latin typeface="Arial" panose="020B0604020202020204" pitchFamily="34" charset="0"/>
                <a:ea typeface="ＭＳ Ｐゴシック" panose="020B0600070205080204" pitchFamily="34" charset="-128"/>
              </a:defRPr>
            </a:lvl1pPr>
            <a:lvl2pPr marL="742950" indent="-285750" defTabSz="685800">
              <a:defRPr>
                <a:solidFill>
                  <a:schemeClr val="tx1"/>
                </a:solidFill>
                <a:latin typeface="Arial" panose="020B0604020202020204" pitchFamily="34" charset="0"/>
                <a:ea typeface="ＭＳ Ｐゴシック" panose="020B0600070205080204" pitchFamily="34" charset="-128"/>
              </a:defRPr>
            </a:lvl2pPr>
            <a:lvl3pPr marL="1143000" indent="-228600" defTabSz="685800">
              <a:defRPr>
                <a:solidFill>
                  <a:schemeClr val="tx1"/>
                </a:solidFill>
                <a:latin typeface="Arial" panose="020B0604020202020204" pitchFamily="34" charset="0"/>
                <a:ea typeface="ＭＳ Ｐゴシック" panose="020B0600070205080204" pitchFamily="34" charset="-128"/>
              </a:defRPr>
            </a:lvl3pPr>
            <a:lvl4pPr marL="1600200" indent="-228600" defTabSz="685800">
              <a:defRPr>
                <a:solidFill>
                  <a:schemeClr val="tx1"/>
                </a:solidFill>
                <a:latin typeface="Arial" panose="020B0604020202020204" pitchFamily="34" charset="0"/>
                <a:ea typeface="ＭＳ Ｐゴシック" panose="020B0600070205080204" pitchFamily="34" charset="-128"/>
              </a:defRPr>
            </a:lvl4pPr>
            <a:lvl5pPr marL="2057400" indent="-228600" defTabSz="685800">
              <a:defRPr>
                <a:solidFill>
                  <a:schemeClr val="tx1"/>
                </a:solidFill>
                <a:latin typeface="Arial" panose="020B0604020202020204" pitchFamily="34" charset="0"/>
                <a:ea typeface="ＭＳ Ｐゴシック" panose="020B0600070205080204" pitchFamily="34" charset="-128"/>
              </a:defRPr>
            </a:lvl5pPr>
            <a:lvl6pPr marL="25146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CA" altLang="en-US" sz="1500">
              <a:solidFill>
                <a:srgbClr val="191919"/>
              </a:solidFill>
              <a:latin typeface="HelvNeue Light for IBM"/>
            </a:endParaRPr>
          </a:p>
        </p:txBody>
      </p:sp>
      <p:sp>
        <p:nvSpPr>
          <p:cNvPr id="142" name="TextBox 19"/>
          <p:cNvSpPr txBox="1">
            <a:spLocks noChangeArrowheads="1"/>
          </p:cNvSpPr>
          <p:nvPr/>
        </p:nvSpPr>
        <p:spPr bwMode="auto">
          <a:xfrm>
            <a:off x="149225" y="1638300"/>
            <a:ext cx="1735138"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err="1">
                <a:solidFill>
                  <a:prstClr val="black"/>
                </a:solidFill>
              </a:rPr>
              <a:t>External</a:t>
            </a:r>
            <a:r>
              <a:rPr lang="fr-FR" altLang="fr-FR" sz="1050" b="0" i="1">
                <a:solidFill>
                  <a:prstClr val="black"/>
                </a:solidFill>
              </a:rPr>
              <a:t> Zone</a:t>
            </a:r>
          </a:p>
        </p:txBody>
      </p:sp>
      <p:sp>
        <p:nvSpPr>
          <p:cNvPr id="33843" name="Rectangle 143"/>
          <p:cNvSpPr>
            <a:spLocks noChangeArrowheads="1"/>
          </p:cNvSpPr>
          <p:nvPr/>
        </p:nvSpPr>
        <p:spPr bwMode="auto">
          <a:xfrm>
            <a:off x="241300" y="1831975"/>
            <a:ext cx="1520825" cy="257175"/>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45" name="TextBox 19"/>
          <p:cNvSpPr txBox="1">
            <a:spLocks noChangeArrowheads="1"/>
          </p:cNvSpPr>
          <p:nvPr/>
        </p:nvSpPr>
        <p:spPr bwMode="auto">
          <a:xfrm>
            <a:off x="339725" y="1862138"/>
            <a:ext cx="1354138" cy="238125"/>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Box Web Services</a:t>
            </a:r>
          </a:p>
        </p:txBody>
      </p:sp>
      <p:sp>
        <p:nvSpPr>
          <p:cNvPr id="33845" name="Rectangle 112"/>
          <p:cNvSpPr>
            <a:spLocks noChangeArrowheads="1"/>
          </p:cNvSpPr>
          <p:nvPr/>
        </p:nvSpPr>
        <p:spPr bwMode="auto">
          <a:xfrm>
            <a:off x="39688" y="3298825"/>
            <a:ext cx="1152525" cy="558800"/>
          </a:xfrm>
          <a:prstGeom prst="rect">
            <a:avLst/>
          </a:prstGeom>
          <a:solidFill>
            <a:srgbClr val="00FF00">
              <a:alpha val="2196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14" name="TextBox 19"/>
          <p:cNvSpPr txBox="1">
            <a:spLocks noChangeArrowheads="1"/>
          </p:cNvSpPr>
          <p:nvPr/>
        </p:nvSpPr>
        <p:spPr bwMode="auto">
          <a:xfrm>
            <a:off x="69850" y="3333750"/>
            <a:ext cx="1122363"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Customer Zone</a:t>
            </a:r>
          </a:p>
        </p:txBody>
      </p:sp>
      <p:sp>
        <p:nvSpPr>
          <p:cNvPr id="33847" name="Rectangle 145"/>
          <p:cNvSpPr>
            <a:spLocks noChangeArrowheads="1"/>
          </p:cNvSpPr>
          <p:nvPr/>
        </p:nvSpPr>
        <p:spPr bwMode="auto">
          <a:xfrm>
            <a:off x="107950" y="3529013"/>
            <a:ext cx="909638" cy="255587"/>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47" name="TextBox 19"/>
          <p:cNvSpPr txBox="1">
            <a:spLocks noChangeArrowheads="1"/>
          </p:cNvSpPr>
          <p:nvPr/>
        </p:nvSpPr>
        <p:spPr bwMode="auto">
          <a:xfrm>
            <a:off x="134938" y="3557588"/>
            <a:ext cx="855662" cy="238125"/>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Client App</a:t>
            </a:r>
          </a:p>
        </p:txBody>
      </p:sp>
      <p:sp>
        <p:nvSpPr>
          <p:cNvPr id="33849" name="Rectangle 147"/>
          <p:cNvSpPr>
            <a:spLocks noChangeArrowheads="1"/>
          </p:cNvSpPr>
          <p:nvPr/>
        </p:nvSpPr>
        <p:spPr bwMode="auto">
          <a:xfrm>
            <a:off x="3865563" y="3746500"/>
            <a:ext cx="1914525" cy="254000"/>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43" name="TextBox 19"/>
          <p:cNvSpPr txBox="1">
            <a:spLocks noChangeArrowheads="1"/>
          </p:cNvSpPr>
          <p:nvPr/>
        </p:nvSpPr>
        <p:spPr bwMode="auto">
          <a:xfrm>
            <a:off x="3687763" y="3771900"/>
            <a:ext cx="2357437"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Cognos </a:t>
            </a:r>
            <a:r>
              <a:rPr lang="fr-FR" altLang="fr-FR" sz="1050" err="1">
                <a:solidFill>
                  <a:prstClr val="black"/>
                </a:solidFill>
              </a:rPr>
              <a:t>Analytics</a:t>
            </a:r>
            <a:endParaRPr lang="fr-FR" altLang="fr-FR" sz="1050">
              <a:solidFill>
                <a:prstClr val="black"/>
              </a:solidFill>
            </a:endParaRPr>
          </a:p>
        </p:txBody>
      </p:sp>
      <p:sp>
        <p:nvSpPr>
          <p:cNvPr id="33851" name="Rectangle 44"/>
          <p:cNvSpPr>
            <a:spLocks noChangeArrowheads="1"/>
          </p:cNvSpPr>
          <p:nvPr/>
        </p:nvSpPr>
        <p:spPr bwMode="auto">
          <a:xfrm>
            <a:off x="3865563" y="4098925"/>
            <a:ext cx="1914525" cy="254000"/>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47" name="TextBox 19"/>
          <p:cNvSpPr txBox="1">
            <a:spLocks noChangeArrowheads="1"/>
          </p:cNvSpPr>
          <p:nvPr/>
        </p:nvSpPr>
        <p:spPr bwMode="auto">
          <a:xfrm>
            <a:off x="4437063" y="4125913"/>
            <a:ext cx="695325" cy="238125"/>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dashDB</a:t>
            </a:r>
          </a:p>
        </p:txBody>
      </p:sp>
      <p:sp>
        <p:nvSpPr>
          <p:cNvPr id="33853" name="Rectangle 148"/>
          <p:cNvSpPr>
            <a:spLocks noChangeArrowheads="1"/>
          </p:cNvSpPr>
          <p:nvPr/>
        </p:nvSpPr>
        <p:spPr bwMode="auto">
          <a:xfrm>
            <a:off x="3208338" y="2471738"/>
            <a:ext cx="2978150" cy="568325"/>
          </a:xfrm>
          <a:prstGeom prst="rect">
            <a:avLst/>
          </a:prstGeom>
          <a:solidFill>
            <a:srgbClr val="FFFF0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50" name="TextBox 19"/>
          <p:cNvSpPr txBox="1">
            <a:spLocks noChangeArrowheads="1"/>
          </p:cNvSpPr>
          <p:nvPr/>
        </p:nvSpPr>
        <p:spPr bwMode="auto">
          <a:xfrm>
            <a:off x="3487738" y="2471738"/>
            <a:ext cx="2270125" cy="236537"/>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Custom Zone</a:t>
            </a:r>
          </a:p>
        </p:txBody>
      </p:sp>
      <p:sp>
        <p:nvSpPr>
          <p:cNvPr id="33855" name="Rectangle 150"/>
          <p:cNvSpPr>
            <a:spLocks noChangeArrowheads="1"/>
          </p:cNvSpPr>
          <p:nvPr/>
        </p:nvSpPr>
        <p:spPr bwMode="auto">
          <a:xfrm>
            <a:off x="3779838" y="2659063"/>
            <a:ext cx="1673225" cy="257175"/>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54" name="TextBox 19"/>
          <p:cNvSpPr txBox="1">
            <a:spLocks noChangeArrowheads="1"/>
          </p:cNvSpPr>
          <p:nvPr/>
        </p:nvSpPr>
        <p:spPr bwMode="auto">
          <a:xfrm>
            <a:off x="3808413" y="2690813"/>
            <a:ext cx="1614487" cy="238125"/>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GTS </a:t>
            </a:r>
            <a:r>
              <a:rPr lang="fr-FR" altLang="fr-FR" sz="1050" err="1">
                <a:solidFill>
                  <a:prstClr val="black"/>
                </a:solidFill>
              </a:rPr>
              <a:t>Managed</a:t>
            </a:r>
            <a:r>
              <a:rPr lang="fr-FR" altLang="fr-FR" sz="1050">
                <a:solidFill>
                  <a:prstClr val="black"/>
                </a:solidFill>
              </a:rPr>
              <a:t> Servers</a:t>
            </a:r>
          </a:p>
        </p:txBody>
      </p:sp>
      <p:cxnSp>
        <p:nvCxnSpPr>
          <p:cNvPr id="33857" name="Straight Connector 157"/>
          <p:cNvCxnSpPr>
            <a:cxnSpLocks noChangeShapeType="1"/>
          </p:cNvCxnSpPr>
          <p:nvPr/>
        </p:nvCxnSpPr>
        <p:spPr bwMode="auto">
          <a:xfrm>
            <a:off x="2882900" y="3622675"/>
            <a:ext cx="276225" cy="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cxnSp>
        <p:nvCxnSpPr>
          <p:cNvPr id="33858" name="Straight Connector 158"/>
          <p:cNvCxnSpPr>
            <a:cxnSpLocks noChangeShapeType="1"/>
          </p:cNvCxnSpPr>
          <p:nvPr/>
        </p:nvCxnSpPr>
        <p:spPr bwMode="auto">
          <a:xfrm>
            <a:off x="3159125" y="2794000"/>
            <a:ext cx="620713" cy="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cxnSp>
        <p:nvCxnSpPr>
          <p:cNvPr id="33859" name="Straight Connector 160"/>
          <p:cNvCxnSpPr>
            <a:cxnSpLocks noChangeShapeType="1"/>
          </p:cNvCxnSpPr>
          <p:nvPr/>
        </p:nvCxnSpPr>
        <p:spPr bwMode="auto">
          <a:xfrm flipV="1">
            <a:off x="3160713" y="2798763"/>
            <a:ext cx="0" cy="839787"/>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436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192736" y="2857889"/>
            <a:ext cx="1273629" cy="313774"/>
          </a:xfrm>
          <a:prstGeom prst="ellipse">
            <a:avLst/>
          </a:prstGeom>
          <a:solidFill>
            <a:srgbClr val="528DC9"/>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endParaRPr lang="en-US" sz="1200" dirty="0">
              <a:solidFill>
                <a:srgbClr val="FFFFFF"/>
              </a:solidFill>
              <a:latin typeface="Helvetica Light"/>
              <a:ea typeface="Helvetica Light"/>
              <a:cs typeface="Helvetica Light"/>
              <a:sym typeface="Helvetica Light"/>
            </a:endParaRPr>
          </a:p>
        </p:txBody>
      </p:sp>
      <p:sp>
        <p:nvSpPr>
          <p:cNvPr id="4" name="Title 3"/>
          <p:cNvSpPr>
            <a:spLocks noGrp="1"/>
          </p:cNvSpPr>
          <p:nvPr>
            <p:ph type="title"/>
          </p:nvPr>
        </p:nvSpPr>
        <p:spPr/>
        <p:txBody>
          <a:bodyPr/>
          <a:lstStyle/>
          <a:p>
            <a:r>
              <a:rPr lang="en-US" dirty="0" smtClean="0"/>
              <a:t>The IBM DataFirst </a:t>
            </a:r>
            <a:r>
              <a:rPr lang="en-US" dirty="0"/>
              <a:t>Method</a:t>
            </a:r>
          </a:p>
        </p:txBody>
      </p:sp>
      <p:sp>
        <p:nvSpPr>
          <p:cNvPr id="5" name="Text Placeholder 4"/>
          <p:cNvSpPr>
            <a:spLocks noGrp="1"/>
          </p:cNvSpPr>
          <p:nvPr>
            <p:ph type="body" sz="quarter" idx="4294967295"/>
          </p:nvPr>
        </p:nvSpPr>
        <p:spPr>
          <a:xfrm>
            <a:off x="331142" y="1770893"/>
            <a:ext cx="5643890" cy="2574726"/>
          </a:xfrm>
          <a:prstGeom prst="rect">
            <a:avLst/>
          </a:prstGeom>
        </p:spPr>
        <p:txBody>
          <a:bodyPr/>
          <a:lstStyle/>
          <a:p>
            <a:pPr marL="0" indent="0">
              <a:buNone/>
            </a:pPr>
            <a:r>
              <a:rPr lang="en-US" dirty="0">
                <a:latin typeface="IBM Plex Sans" charset="0"/>
                <a:ea typeface="IBM Plex Sans" charset="0"/>
                <a:cs typeface="IBM Plex Sans" charset="0"/>
              </a:rPr>
              <a:t>The IBM DataFirst Method helps you </a:t>
            </a:r>
            <a:r>
              <a:rPr lang="en-US" dirty="0">
                <a:solidFill>
                  <a:schemeClr val="accent3"/>
                </a:solidFill>
                <a:latin typeface="IBM Plex Sans" charset="0"/>
                <a:ea typeface="IBM Plex Sans" charset="0"/>
                <a:cs typeface="IBM Plex Sans" charset="0"/>
              </a:rPr>
              <a:t>transform your business </a:t>
            </a:r>
            <a:r>
              <a:rPr lang="en-US" dirty="0" smtClean="0">
                <a:solidFill>
                  <a:schemeClr val="accent3"/>
                </a:solidFill>
                <a:latin typeface="IBM Plex Sans" charset="0"/>
                <a:ea typeface="IBM Plex Sans" charset="0"/>
                <a:cs typeface="IBM Plex Sans" charset="0"/>
              </a:rPr>
              <a:t/>
            </a:r>
            <a:br>
              <a:rPr lang="en-US" dirty="0" smtClean="0">
                <a:solidFill>
                  <a:schemeClr val="accent3"/>
                </a:solidFill>
                <a:latin typeface="IBM Plex Sans" charset="0"/>
                <a:ea typeface="IBM Plex Sans" charset="0"/>
                <a:cs typeface="IBM Plex Sans" charset="0"/>
              </a:rPr>
            </a:br>
            <a:r>
              <a:rPr lang="en-US" dirty="0" smtClean="0">
                <a:latin typeface="IBM Plex Sans" charset="0"/>
                <a:ea typeface="IBM Plex Sans" charset="0"/>
                <a:cs typeface="IBM Plex Sans" charset="0"/>
              </a:rPr>
              <a:t>on </a:t>
            </a:r>
            <a:r>
              <a:rPr lang="en-US" dirty="0">
                <a:latin typeface="IBM Plex Sans" charset="0"/>
                <a:ea typeface="IBM Plex Sans" charset="0"/>
                <a:cs typeface="IBM Plex Sans" charset="0"/>
              </a:rPr>
              <a:t>your journey to become a cognitive enterprise by gaining </a:t>
            </a:r>
            <a:r>
              <a:rPr lang="en-US" dirty="0" smtClean="0">
                <a:latin typeface="IBM Plex Sans" charset="0"/>
                <a:ea typeface="IBM Plex Sans" charset="0"/>
                <a:cs typeface="IBM Plex Sans" charset="0"/>
              </a:rPr>
              <a:t/>
            </a:r>
            <a:br>
              <a:rPr lang="en-US" dirty="0" smtClean="0">
                <a:latin typeface="IBM Plex Sans" charset="0"/>
                <a:ea typeface="IBM Plex Sans" charset="0"/>
                <a:cs typeface="IBM Plex Sans" charset="0"/>
              </a:rPr>
            </a:br>
            <a:r>
              <a:rPr lang="en-US" dirty="0" smtClean="0">
                <a:latin typeface="IBM Plex Sans" charset="0"/>
                <a:ea typeface="IBM Plex Sans" charset="0"/>
                <a:cs typeface="IBM Plex Sans" charset="0"/>
              </a:rPr>
              <a:t>the </a:t>
            </a:r>
            <a:r>
              <a:rPr lang="en-US" dirty="0">
                <a:solidFill>
                  <a:schemeClr val="accent3"/>
                </a:solidFill>
                <a:latin typeface="IBM Plex Sans" charset="0"/>
                <a:ea typeface="IBM Plex Sans" charset="0"/>
                <a:cs typeface="IBM Plex Sans" charset="0"/>
              </a:rPr>
              <a:t>most value from your data</a:t>
            </a:r>
            <a:r>
              <a:rPr lang="en-US" dirty="0">
                <a:latin typeface="IBM Plex Sans" charset="0"/>
                <a:ea typeface="IBM Plex Sans" charset="0"/>
                <a:cs typeface="IBM Plex Sans" charset="0"/>
              </a:rPr>
              <a:t>.</a:t>
            </a:r>
          </a:p>
          <a:p>
            <a:pPr marL="214313" indent="-214313">
              <a:buFont typeface="Arial" charset="0"/>
              <a:buChar char="•"/>
            </a:pPr>
            <a:r>
              <a:rPr lang="en-US" dirty="0">
                <a:latin typeface="IBM Plex Sans" charset="0"/>
                <a:ea typeface="IBM Plex Sans" charset="0"/>
                <a:cs typeface="IBM Plex Sans" charset="0"/>
              </a:rPr>
              <a:t>Focuses on a client’s cloud, data, and cognitive journey,  </a:t>
            </a:r>
            <a:r>
              <a:rPr lang="en-US" dirty="0" smtClean="0">
                <a:latin typeface="IBM Plex Sans" charset="0"/>
                <a:ea typeface="IBM Plex Sans" charset="0"/>
                <a:cs typeface="IBM Plex Sans" charset="0"/>
              </a:rPr>
              <a:t/>
            </a:r>
            <a:br>
              <a:rPr lang="en-US" dirty="0" smtClean="0">
                <a:latin typeface="IBM Plex Sans" charset="0"/>
                <a:ea typeface="IBM Plex Sans" charset="0"/>
                <a:cs typeface="IBM Plex Sans" charset="0"/>
              </a:rPr>
            </a:br>
            <a:r>
              <a:rPr lang="en-US" dirty="0" smtClean="0">
                <a:latin typeface="IBM Plex Sans" charset="0"/>
                <a:ea typeface="IBM Plex Sans" charset="0"/>
                <a:cs typeface="IBM Plex Sans" charset="0"/>
              </a:rPr>
              <a:t>aligned </a:t>
            </a:r>
            <a:r>
              <a:rPr lang="en-US" dirty="0">
                <a:latin typeface="IBM Plex Sans" charset="0"/>
                <a:ea typeface="IBM Plex Sans" charset="0"/>
                <a:cs typeface="IBM Plex Sans" charset="0"/>
              </a:rPr>
              <a:t>to achieve business objectives</a:t>
            </a:r>
          </a:p>
          <a:p>
            <a:pPr marL="214313" indent="-214313">
              <a:buFont typeface="Arial" charset="0"/>
              <a:buChar char="•"/>
            </a:pPr>
            <a:r>
              <a:rPr lang="en-US" dirty="0">
                <a:latin typeface="IBM Plex Sans" charset="0"/>
                <a:ea typeface="IBM Plex Sans" charset="0"/>
                <a:cs typeface="IBM Plex Sans" charset="0"/>
              </a:rPr>
              <a:t>Develops an actionable use case for a client’s business problem</a:t>
            </a:r>
          </a:p>
          <a:p>
            <a:pPr marL="214313" indent="-214313">
              <a:buFont typeface="Arial" charset="0"/>
              <a:buChar char="•"/>
            </a:pPr>
            <a:r>
              <a:rPr lang="en-US" dirty="0">
                <a:latin typeface="IBM Plex Sans" charset="0"/>
                <a:ea typeface="IBM Plex Sans" charset="0"/>
                <a:cs typeface="IBM Plex Sans" charset="0"/>
              </a:rPr>
              <a:t>Drives to a successful production </a:t>
            </a:r>
            <a:r>
              <a:rPr lang="en-US" dirty="0" smtClean="0">
                <a:latin typeface="IBM Plex Sans" charset="0"/>
                <a:ea typeface="IBM Plex Sans" charset="0"/>
                <a:cs typeface="IBM Plex Sans" charset="0"/>
              </a:rPr>
              <a:t>implementation</a:t>
            </a:r>
            <a:endParaRPr lang="en-US" dirty="0">
              <a:latin typeface="IBM Plex Sans" charset="0"/>
              <a:ea typeface="IBM Plex Sans" charset="0"/>
              <a:cs typeface="IBM Plex Sans" charset="0"/>
            </a:endParaRPr>
          </a:p>
        </p:txBody>
      </p:sp>
      <p:sp>
        <p:nvSpPr>
          <p:cNvPr id="7" name="Rectangle 6"/>
          <p:cNvSpPr/>
          <p:nvPr/>
        </p:nvSpPr>
        <p:spPr>
          <a:xfrm>
            <a:off x="554858" y="5803771"/>
            <a:ext cx="1892802" cy="777431"/>
          </a:xfrm>
          <a:prstGeom prst="rect">
            <a:avLst/>
          </a:prstGeom>
          <a:solidFill>
            <a:srgbClr val="6AA4D9"/>
          </a:solidFill>
          <a:ln w="28575">
            <a:solidFill>
              <a:schemeClr val="accent2"/>
            </a:solid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9"/>
            <a:r>
              <a:rPr lang="en-US" altLang="en-US" sz="1200" dirty="0">
                <a:solidFill>
                  <a:schemeClr val="bg1"/>
                </a:solidFill>
                <a:ea typeface="IBM Plex Sans" charset="0"/>
                <a:cs typeface="IBM Plex Sans" charset="0"/>
              </a:rPr>
              <a:t>Accelerate time to value through agile sprints</a:t>
            </a:r>
          </a:p>
        </p:txBody>
      </p:sp>
      <p:sp>
        <p:nvSpPr>
          <p:cNvPr id="8" name="Rectangle 7"/>
          <p:cNvSpPr/>
          <p:nvPr/>
        </p:nvSpPr>
        <p:spPr>
          <a:xfrm>
            <a:off x="3741812" y="5803770"/>
            <a:ext cx="1892802" cy="777431"/>
          </a:xfrm>
          <a:prstGeom prst="rect">
            <a:avLst/>
          </a:prstGeom>
          <a:solidFill>
            <a:srgbClr val="6AA4D9"/>
          </a:solidFill>
          <a:ln w="28575">
            <a:solidFill>
              <a:schemeClr val="accent5"/>
            </a:solid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9"/>
            <a:r>
              <a:rPr lang="en-US" altLang="en-US" sz="1200" dirty="0">
                <a:solidFill>
                  <a:schemeClr val="bg1"/>
                </a:solidFill>
                <a:ea typeface="IBM Plex Sans" charset="0"/>
                <a:cs typeface="IBM Plex Sans" charset="0"/>
              </a:rPr>
              <a:t>Mitigate risk for cloud-first solution design and implementation</a:t>
            </a:r>
          </a:p>
        </p:txBody>
      </p:sp>
      <p:sp>
        <p:nvSpPr>
          <p:cNvPr id="9" name="Rectangle 8"/>
          <p:cNvSpPr/>
          <p:nvPr/>
        </p:nvSpPr>
        <p:spPr>
          <a:xfrm>
            <a:off x="6743028" y="5803769"/>
            <a:ext cx="1892802" cy="777431"/>
          </a:xfrm>
          <a:prstGeom prst="rect">
            <a:avLst/>
          </a:prstGeom>
          <a:solidFill>
            <a:srgbClr val="6AA4D9"/>
          </a:solidFill>
          <a:ln w="28575">
            <a:solidFill>
              <a:schemeClr val="accent3"/>
            </a:solid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9"/>
            <a:r>
              <a:rPr lang="en-US" altLang="en-US" sz="1200" dirty="0">
                <a:solidFill>
                  <a:schemeClr val="bg1"/>
                </a:solidFill>
                <a:ea typeface="IBM Plex Sans" charset="0"/>
                <a:cs typeface="IBM Plex Sans" charset="0"/>
              </a:rPr>
              <a:t>Establish business case for making an investment to advance data-driven transformation</a:t>
            </a:r>
          </a:p>
        </p:txBody>
      </p:sp>
      <p:pic>
        <p:nvPicPr>
          <p:cNvPr id="11" name="Picture 10"/>
          <p:cNvPicPr>
            <a:picLocks noChangeAspect="1"/>
          </p:cNvPicPr>
          <p:nvPr/>
        </p:nvPicPr>
        <p:blipFill>
          <a:blip r:embed="rId2"/>
          <a:stretch>
            <a:fillRect/>
          </a:stretch>
        </p:blipFill>
        <p:spPr>
          <a:xfrm>
            <a:off x="5634614" y="1854689"/>
            <a:ext cx="3329049" cy="2311251"/>
          </a:xfrm>
          <a:prstGeom prst="rect">
            <a:avLst/>
          </a:prstGeom>
        </p:spPr>
      </p:pic>
    </p:spTree>
    <p:extLst>
      <p:ext uri="{BB962C8B-B14F-4D97-AF65-F5344CB8AC3E}">
        <p14:creationId xmlns:p14="http://schemas.microsoft.com/office/powerpoint/2010/main" val="200648486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Network Connectivity Model (example)</a:t>
            </a:r>
            <a:endParaRPr lang="en-US" sz="2400" b="0" strike="noStrike" spc="-1">
              <a:solidFill>
                <a:srgbClr val="000000"/>
              </a:solidFill>
              <a:uFill>
                <a:solidFill>
                  <a:srgbClr val="FFFFFF"/>
                </a:solidFill>
              </a:uFill>
              <a:latin typeface="Arial"/>
            </a:endParaRPr>
          </a:p>
        </p:txBody>
      </p:sp>
      <p:sp>
        <p:nvSpPr>
          <p:cNvPr id="298" name="CustomShape 2"/>
          <p:cNvSpPr/>
          <p:nvPr/>
        </p:nvSpPr>
        <p:spPr>
          <a:xfrm>
            <a:off x="2233440" y="1436760"/>
            <a:ext cx="3258720" cy="24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1050" b="1" strike="noStrike" spc="-1">
                <a:solidFill>
                  <a:srgbClr val="000000"/>
                </a:solidFill>
                <a:uFill>
                  <a:solidFill>
                    <a:srgbClr val="FFFFFF"/>
                  </a:solidFill>
                </a:uFill>
                <a:latin typeface="Arial"/>
                <a:ea typeface="MS PGothic"/>
              </a:rPr>
              <a:t>             </a:t>
            </a:r>
            <a:r>
              <a:rPr lang="en-US" sz="900" b="1" strike="noStrike" spc="-1">
                <a:solidFill>
                  <a:srgbClr val="000000"/>
                </a:solidFill>
                <a:uFill>
                  <a:solidFill>
                    <a:srgbClr val="FFFFFF"/>
                  </a:solidFill>
                </a:uFill>
                <a:latin typeface="Arial"/>
                <a:ea typeface="MS PGothic"/>
              </a:rPr>
              <a:t>SoftLayer Data Center </a:t>
            </a:r>
            <a:endParaRPr lang="en-US" sz="1800" b="0" strike="noStrike" spc="-1">
              <a:solidFill>
                <a:srgbClr val="000000"/>
              </a:solidFill>
              <a:uFill>
                <a:solidFill>
                  <a:srgbClr val="FFFFFF"/>
                </a:solidFill>
              </a:uFill>
              <a:latin typeface="Arial"/>
            </a:endParaRPr>
          </a:p>
        </p:txBody>
      </p:sp>
      <p:sp>
        <p:nvSpPr>
          <p:cNvPr id="299" name="CustomShape 3"/>
          <p:cNvSpPr/>
          <p:nvPr/>
        </p:nvSpPr>
        <p:spPr>
          <a:xfrm>
            <a:off x="3198960" y="4297680"/>
            <a:ext cx="2979360" cy="1450440"/>
          </a:xfrm>
          <a:prstGeom prst="rect">
            <a:avLst/>
          </a:prstGeom>
          <a:solidFill>
            <a:schemeClr val="accent1">
              <a:alpha val="21960"/>
            </a:schemeClr>
          </a:solidFill>
          <a:ln>
            <a:noFill/>
          </a:ln>
        </p:spPr>
        <p:style>
          <a:lnRef idx="0">
            <a:scrgbClr r="0" g="0" b="0"/>
          </a:lnRef>
          <a:fillRef idx="0">
            <a:scrgbClr r="0" g="0" b="0"/>
          </a:fillRef>
          <a:effectRef idx="0">
            <a:scrgbClr r="0" g="0" b="0"/>
          </a:effectRef>
          <a:fontRef idx="minor"/>
        </p:style>
      </p:sp>
      <p:sp>
        <p:nvSpPr>
          <p:cNvPr id="300" name="CustomShape 4"/>
          <p:cNvSpPr/>
          <p:nvPr/>
        </p:nvSpPr>
        <p:spPr>
          <a:xfrm>
            <a:off x="2755440" y="4166640"/>
            <a:ext cx="103680" cy="291600"/>
          </a:xfrm>
          <a:custGeom>
            <a:avLst/>
            <a:gdLst/>
            <a:ahLst/>
            <a:cxnLst/>
            <a:rect l="l" t="t" r="r" b="b"/>
            <a:pathLst>
              <a:path w="154" h="384">
                <a:moveTo>
                  <a:pt x="0" y="384"/>
                </a:moveTo>
                <a:lnTo>
                  <a:pt x="154" y="230"/>
                </a:lnTo>
                <a:lnTo>
                  <a:pt x="154" y="0"/>
                </a:lnTo>
                <a:lnTo>
                  <a:pt x="0" y="154"/>
                </a:lnTo>
                <a:lnTo>
                  <a:pt x="0" y="384"/>
                </a:lnTo>
                <a:close/>
              </a:path>
            </a:pathLst>
          </a:custGeom>
          <a:solidFill>
            <a:srgbClr val="D0624F"/>
          </a:solidFill>
          <a:ln>
            <a:noFill/>
          </a:ln>
        </p:spPr>
        <p:style>
          <a:lnRef idx="0">
            <a:scrgbClr r="0" g="0" b="0"/>
          </a:lnRef>
          <a:fillRef idx="0">
            <a:scrgbClr r="0" g="0" b="0"/>
          </a:fillRef>
          <a:effectRef idx="0">
            <a:scrgbClr r="0" g="0" b="0"/>
          </a:effectRef>
          <a:fontRef idx="minor"/>
        </p:style>
      </p:sp>
      <p:sp>
        <p:nvSpPr>
          <p:cNvPr id="301" name="CustomShape 5"/>
          <p:cNvSpPr/>
          <p:nvPr/>
        </p:nvSpPr>
        <p:spPr>
          <a:xfrm>
            <a:off x="2755440" y="4166640"/>
            <a:ext cx="103680" cy="291600"/>
          </a:xfrm>
          <a:custGeom>
            <a:avLst/>
            <a:gdLst/>
            <a:ahLst/>
            <a:cxnLst/>
            <a:rect l="l" t="t" r="r" b="b"/>
            <a:pathLst>
              <a:path w="154" h="384">
                <a:moveTo>
                  <a:pt x="0" y="384"/>
                </a:moveTo>
                <a:lnTo>
                  <a:pt x="154" y="230"/>
                </a:lnTo>
                <a:lnTo>
                  <a:pt x="154" y="0"/>
                </a:lnTo>
                <a:lnTo>
                  <a:pt x="0" y="154"/>
                </a:lnTo>
                <a:lnTo>
                  <a:pt x="0" y="384"/>
                </a:lnTo>
                <a:close/>
              </a:path>
            </a:pathLst>
          </a:custGeom>
          <a:noFill/>
          <a:ln w="6480">
            <a:solidFill>
              <a:srgbClr val="CDCDCD"/>
            </a:solidFill>
            <a:round/>
          </a:ln>
        </p:spPr>
        <p:style>
          <a:lnRef idx="0">
            <a:scrgbClr r="0" g="0" b="0"/>
          </a:lnRef>
          <a:fillRef idx="0">
            <a:scrgbClr r="0" g="0" b="0"/>
          </a:fillRef>
          <a:effectRef idx="0">
            <a:scrgbClr r="0" g="0" b="0"/>
          </a:effectRef>
          <a:fontRef idx="minor"/>
        </p:style>
      </p:sp>
      <p:sp>
        <p:nvSpPr>
          <p:cNvPr id="302" name="CustomShape 6"/>
          <p:cNvSpPr/>
          <p:nvPr/>
        </p:nvSpPr>
        <p:spPr>
          <a:xfrm>
            <a:off x="2755440" y="4181040"/>
            <a:ext cx="103680" cy="247320"/>
          </a:xfrm>
          <a:custGeom>
            <a:avLst/>
            <a:gdLst/>
            <a:ahLst/>
            <a:cxnLst/>
            <a:rect l="l" t="t" r="r" b="b"/>
            <a:pathLst>
              <a:path w="154" h="326">
                <a:moveTo>
                  <a:pt x="0" y="172"/>
                </a:moveTo>
                <a:lnTo>
                  <a:pt x="19" y="153"/>
                </a:lnTo>
                <a:moveTo>
                  <a:pt x="19" y="153"/>
                </a:moveTo>
                <a:lnTo>
                  <a:pt x="38" y="134"/>
                </a:lnTo>
                <a:moveTo>
                  <a:pt x="38" y="134"/>
                </a:moveTo>
                <a:lnTo>
                  <a:pt x="57" y="115"/>
                </a:lnTo>
                <a:moveTo>
                  <a:pt x="57" y="115"/>
                </a:moveTo>
                <a:lnTo>
                  <a:pt x="77" y="96"/>
                </a:lnTo>
                <a:moveTo>
                  <a:pt x="77" y="96"/>
                </a:moveTo>
                <a:lnTo>
                  <a:pt x="96" y="76"/>
                </a:lnTo>
                <a:moveTo>
                  <a:pt x="96" y="76"/>
                </a:moveTo>
                <a:lnTo>
                  <a:pt x="115" y="57"/>
                </a:lnTo>
                <a:moveTo>
                  <a:pt x="115" y="57"/>
                </a:moveTo>
                <a:lnTo>
                  <a:pt x="134" y="38"/>
                </a:lnTo>
                <a:moveTo>
                  <a:pt x="0" y="211"/>
                </a:moveTo>
                <a:lnTo>
                  <a:pt x="19" y="192"/>
                </a:lnTo>
                <a:moveTo>
                  <a:pt x="19" y="192"/>
                </a:moveTo>
                <a:lnTo>
                  <a:pt x="38" y="172"/>
                </a:lnTo>
                <a:moveTo>
                  <a:pt x="38" y="172"/>
                </a:moveTo>
                <a:lnTo>
                  <a:pt x="57" y="153"/>
                </a:lnTo>
                <a:moveTo>
                  <a:pt x="57" y="153"/>
                </a:moveTo>
                <a:lnTo>
                  <a:pt x="77" y="134"/>
                </a:lnTo>
                <a:moveTo>
                  <a:pt x="77" y="134"/>
                </a:moveTo>
                <a:lnTo>
                  <a:pt x="96" y="115"/>
                </a:lnTo>
                <a:moveTo>
                  <a:pt x="96" y="115"/>
                </a:moveTo>
                <a:lnTo>
                  <a:pt x="115" y="96"/>
                </a:lnTo>
                <a:moveTo>
                  <a:pt x="115" y="96"/>
                </a:moveTo>
                <a:lnTo>
                  <a:pt x="134" y="76"/>
                </a:lnTo>
                <a:moveTo>
                  <a:pt x="134" y="76"/>
                </a:moveTo>
                <a:lnTo>
                  <a:pt x="154" y="57"/>
                </a:lnTo>
                <a:moveTo>
                  <a:pt x="0" y="249"/>
                </a:moveTo>
                <a:lnTo>
                  <a:pt x="19" y="230"/>
                </a:lnTo>
                <a:moveTo>
                  <a:pt x="19" y="230"/>
                </a:moveTo>
                <a:lnTo>
                  <a:pt x="38" y="211"/>
                </a:lnTo>
                <a:moveTo>
                  <a:pt x="38" y="211"/>
                </a:moveTo>
                <a:lnTo>
                  <a:pt x="57" y="192"/>
                </a:lnTo>
                <a:moveTo>
                  <a:pt x="57" y="192"/>
                </a:moveTo>
                <a:lnTo>
                  <a:pt x="77" y="172"/>
                </a:lnTo>
                <a:moveTo>
                  <a:pt x="77" y="172"/>
                </a:moveTo>
                <a:lnTo>
                  <a:pt x="96" y="153"/>
                </a:lnTo>
                <a:moveTo>
                  <a:pt x="96" y="153"/>
                </a:moveTo>
                <a:lnTo>
                  <a:pt x="115" y="134"/>
                </a:lnTo>
                <a:moveTo>
                  <a:pt x="115" y="134"/>
                </a:moveTo>
                <a:lnTo>
                  <a:pt x="134" y="115"/>
                </a:lnTo>
                <a:moveTo>
                  <a:pt x="134" y="115"/>
                </a:moveTo>
                <a:lnTo>
                  <a:pt x="154" y="96"/>
                </a:lnTo>
                <a:moveTo>
                  <a:pt x="0" y="287"/>
                </a:moveTo>
                <a:lnTo>
                  <a:pt x="19" y="268"/>
                </a:lnTo>
                <a:moveTo>
                  <a:pt x="19" y="268"/>
                </a:moveTo>
                <a:lnTo>
                  <a:pt x="38" y="249"/>
                </a:lnTo>
                <a:moveTo>
                  <a:pt x="38" y="249"/>
                </a:moveTo>
                <a:lnTo>
                  <a:pt x="57" y="230"/>
                </a:lnTo>
                <a:moveTo>
                  <a:pt x="57" y="230"/>
                </a:moveTo>
                <a:lnTo>
                  <a:pt x="77" y="211"/>
                </a:lnTo>
                <a:moveTo>
                  <a:pt x="77" y="211"/>
                </a:moveTo>
                <a:lnTo>
                  <a:pt x="96" y="192"/>
                </a:lnTo>
                <a:moveTo>
                  <a:pt x="96" y="192"/>
                </a:moveTo>
                <a:lnTo>
                  <a:pt x="115" y="172"/>
                </a:lnTo>
                <a:moveTo>
                  <a:pt x="115" y="172"/>
                </a:moveTo>
                <a:lnTo>
                  <a:pt x="134" y="153"/>
                </a:lnTo>
                <a:moveTo>
                  <a:pt x="134" y="153"/>
                </a:moveTo>
                <a:lnTo>
                  <a:pt x="154" y="134"/>
                </a:lnTo>
                <a:moveTo>
                  <a:pt x="0" y="326"/>
                </a:moveTo>
                <a:lnTo>
                  <a:pt x="19" y="307"/>
                </a:lnTo>
                <a:moveTo>
                  <a:pt x="19" y="307"/>
                </a:moveTo>
                <a:lnTo>
                  <a:pt x="38" y="287"/>
                </a:lnTo>
                <a:moveTo>
                  <a:pt x="38" y="287"/>
                </a:moveTo>
                <a:lnTo>
                  <a:pt x="57" y="268"/>
                </a:lnTo>
                <a:moveTo>
                  <a:pt x="57" y="268"/>
                </a:moveTo>
                <a:lnTo>
                  <a:pt x="77" y="249"/>
                </a:lnTo>
                <a:moveTo>
                  <a:pt x="77" y="249"/>
                </a:moveTo>
                <a:lnTo>
                  <a:pt x="96" y="230"/>
                </a:lnTo>
                <a:moveTo>
                  <a:pt x="96" y="230"/>
                </a:moveTo>
                <a:lnTo>
                  <a:pt x="115" y="211"/>
                </a:lnTo>
                <a:moveTo>
                  <a:pt x="115" y="211"/>
                </a:moveTo>
                <a:lnTo>
                  <a:pt x="134" y="192"/>
                </a:lnTo>
                <a:moveTo>
                  <a:pt x="134" y="192"/>
                </a:moveTo>
                <a:lnTo>
                  <a:pt x="154" y="172"/>
                </a:lnTo>
                <a:moveTo>
                  <a:pt x="19" y="153"/>
                </a:moveTo>
                <a:lnTo>
                  <a:pt x="19" y="115"/>
                </a:lnTo>
                <a:moveTo>
                  <a:pt x="19" y="230"/>
                </a:moveTo>
                <a:lnTo>
                  <a:pt x="19" y="192"/>
                </a:lnTo>
                <a:moveTo>
                  <a:pt x="19" y="307"/>
                </a:moveTo>
                <a:lnTo>
                  <a:pt x="19" y="268"/>
                </a:lnTo>
                <a:moveTo>
                  <a:pt x="38" y="326"/>
                </a:moveTo>
                <a:lnTo>
                  <a:pt x="38" y="287"/>
                </a:lnTo>
                <a:moveTo>
                  <a:pt x="38" y="172"/>
                </a:moveTo>
                <a:lnTo>
                  <a:pt x="38" y="134"/>
                </a:lnTo>
                <a:moveTo>
                  <a:pt x="38" y="249"/>
                </a:moveTo>
                <a:lnTo>
                  <a:pt x="38" y="211"/>
                </a:lnTo>
                <a:moveTo>
                  <a:pt x="57" y="115"/>
                </a:moveTo>
                <a:lnTo>
                  <a:pt x="57" y="76"/>
                </a:lnTo>
                <a:moveTo>
                  <a:pt x="57" y="192"/>
                </a:moveTo>
                <a:lnTo>
                  <a:pt x="57" y="153"/>
                </a:lnTo>
                <a:moveTo>
                  <a:pt x="57" y="268"/>
                </a:moveTo>
                <a:lnTo>
                  <a:pt x="57" y="230"/>
                </a:lnTo>
                <a:moveTo>
                  <a:pt x="77" y="287"/>
                </a:moveTo>
                <a:lnTo>
                  <a:pt x="77" y="249"/>
                </a:lnTo>
                <a:moveTo>
                  <a:pt x="77" y="134"/>
                </a:moveTo>
                <a:lnTo>
                  <a:pt x="77" y="96"/>
                </a:lnTo>
                <a:moveTo>
                  <a:pt x="77" y="211"/>
                </a:moveTo>
                <a:lnTo>
                  <a:pt x="77" y="172"/>
                </a:lnTo>
                <a:moveTo>
                  <a:pt x="96" y="76"/>
                </a:moveTo>
                <a:lnTo>
                  <a:pt x="96" y="38"/>
                </a:lnTo>
                <a:moveTo>
                  <a:pt x="96" y="153"/>
                </a:moveTo>
                <a:lnTo>
                  <a:pt x="96" y="115"/>
                </a:lnTo>
                <a:moveTo>
                  <a:pt x="96" y="230"/>
                </a:moveTo>
                <a:lnTo>
                  <a:pt x="96" y="192"/>
                </a:lnTo>
                <a:moveTo>
                  <a:pt x="115" y="249"/>
                </a:moveTo>
                <a:lnTo>
                  <a:pt x="115" y="211"/>
                </a:lnTo>
                <a:moveTo>
                  <a:pt x="115" y="96"/>
                </a:moveTo>
                <a:lnTo>
                  <a:pt x="115" y="57"/>
                </a:lnTo>
                <a:moveTo>
                  <a:pt x="115" y="172"/>
                </a:moveTo>
                <a:lnTo>
                  <a:pt x="115" y="134"/>
                </a:lnTo>
                <a:moveTo>
                  <a:pt x="134" y="115"/>
                </a:moveTo>
                <a:lnTo>
                  <a:pt x="134" y="76"/>
                </a:lnTo>
                <a:moveTo>
                  <a:pt x="134" y="192"/>
                </a:moveTo>
                <a:lnTo>
                  <a:pt x="134" y="153"/>
                </a:lnTo>
                <a:moveTo>
                  <a:pt x="134" y="38"/>
                </a:moveTo>
                <a:lnTo>
                  <a:pt x="134" y="0"/>
                </a:lnTo>
                <a:moveTo>
                  <a:pt x="134" y="38"/>
                </a:moveTo>
                <a:lnTo>
                  <a:pt x="154" y="19"/>
                </a:lnTo>
              </a:path>
            </a:pathLst>
          </a:custGeom>
          <a:noFill/>
          <a:ln w="6480">
            <a:solidFill>
              <a:srgbClr val="CDCDCD"/>
            </a:solidFill>
            <a:miter/>
          </a:ln>
        </p:spPr>
        <p:style>
          <a:lnRef idx="0">
            <a:scrgbClr r="0" g="0" b="0"/>
          </a:lnRef>
          <a:fillRef idx="0">
            <a:scrgbClr r="0" g="0" b="0"/>
          </a:fillRef>
          <a:effectRef idx="0">
            <a:scrgbClr r="0" g="0" b="0"/>
          </a:effectRef>
          <a:fontRef idx="minor"/>
        </p:style>
      </p:sp>
      <p:sp>
        <p:nvSpPr>
          <p:cNvPr id="303" name="CustomShape 7"/>
          <p:cNvSpPr/>
          <p:nvPr/>
        </p:nvSpPr>
        <p:spPr>
          <a:xfrm>
            <a:off x="2731680" y="4283640"/>
            <a:ext cx="21960" cy="174600"/>
          </a:xfrm>
          <a:prstGeom prst="rect">
            <a:avLst/>
          </a:prstGeom>
          <a:solidFill>
            <a:srgbClr val="DC7E5F"/>
          </a:solidFill>
          <a:ln>
            <a:noFill/>
          </a:ln>
        </p:spPr>
        <p:style>
          <a:lnRef idx="0">
            <a:scrgbClr r="0" g="0" b="0"/>
          </a:lnRef>
          <a:fillRef idx="0">
            <a:scrgbClr r="0" g="0" b="0"/>
          </a:fillRef>
          <a:effectRef idx="0">
            <a:scrgbClr r="0" g="0" b="0"/>
          </a:effectRef>
          <a:fontRef idx="minor"/>
        </p:style>
      </p:sp>
      <p:sp>
        <p:nvSpPr>
          <p:cNvPr id="304" name="CustomShape 8"/>
          <p:cNvSpPr/>
          <p:nvPr/>
        </p:nvSpPr>
        <p:spPr>
          <a:xfrm>
            <a:off x="2731680" y="4283640"/>
            <a:ext cx="21960" cy="174600"/>
          </a:xfrm>
          <a:prstGeom prst="rect">
            <a:avLst/>
          </a:prstGeom>
          <a:noFill/>
          <a:ln w="6480">
            <a:solidFill>
              <a:srgbClr val="E6E6E6"/>
            </a:solidFill>
            <a:round/>
          </a:ln>
        </p:spPr>
        <p:style>
          <a:lnRef idx="0">
            <a:scrgbClr r="0" g="0" b="0"/>
          </a:lnRef>
          <a:fillRef idx="0">
            <a:scrgbClr r="0" g="0" b="0"/>
          </a:fillRef>
          <a:effectRef idx="0">
            <a:scrgbClr r="0" g="0" b="0"/>
          </a:effectRef>
          <a:fontRef idx="minor"/>
        </p:style>
      </p:sp>
      <p:sp>
        <p:nvSpPr>
          <p:cNvPr id="305" name="CustomShape 9"/>
          <p:cNvSpPr/>
          <p:nvPr/>
        </p:nvSpPr>
        <p:spPr>
          <a:xfrm>
            <a:off x="2764800" y="4154400"/>
            <a:ext cx="105120" cy="130320"/>
          </a:xfrm>
          <a:custGeom>
            <a:avLst/>
            <a:gdLst/>
            <a:ahLst/>
            <a:cxnLst/>
            <a:rect l="l" t="t" r="r" b="b"/>
            <a:pathLst>
              <a:path w="156" h="172">
                <a:moveTo>
                  <a:pt x="0" y="172"/>
                </a:moveTo>
                <a:lnTo>
                  <a:pt x="156" y="16"/>
                </a:lnTo>
                <a:lnTo>
                  <a:pt x="156" y="0"/>
                </a:lnTo>
                <a:lnTo>
                  <a:pt x="0" y="155"/>
                </a:lnTo>
                <a:lnTo>
                  <a:pt x="0" y="172"/>
                </a:lnTo>
                <a:close/>
              </a:path>
            </a:pathLst>
          </a:custGeom>
          <a:solidFill>
            <a:srgbClr val="9A9A9A"/>
          </a:solidFill>
          <a:ln>
            <a:noFill/>
          </a:ln>
        </p:spPr>
        <p:style>
          <a:lnRef idx="0">
            <a:scrgbClr r="0" g="0" b="0"/>
          </a:lnRef>
          <a:fillRef idx="0">
            <a:scrgbClr r="0" g="0" b="0"/>
          </a:fillRef>
          <a:effectRef idx="0">
            <a:scrgbClr r="0" g="0" b="0"/>
          </a:effectRef>
          <a:fontRef idx="minor"/>
        </p:style>
      </p:sp>
      <p:sp>
        <p:nvSpPr>
          <p:cNvPr id="306" name="CustomShape 10"/>
          <p:cNvSpPr/>
          <p:nvPr/>
        </p:nvSpPr>
        <p:spPr>
          <a:xfrm>
            <a:off x="2720880" y="4272480"/>
            <a:ext cx="43560" cy="12600"/>
          </a:xfrm>
          <a:prstGeom prst="rect">
            <a:avLst/>
          </a:prstGeom>
          <a:solidFill>
            <a:srgbClr val="C0C0C0"/>
          </a:solidFill>
          <a:ln>
            <a:noFill/>
          </a:ln>
        </p:spPr>
        <p:style>
          <a:lnRef idx="0">
            <a:scrgbClr r="0" g="0" b="0"/>
          </a:lnRef>
          <a:fillRef idx="0">
            <a:scrgbClr r="0" g="0" b="0"/>
          </a:fillRef>
          <a:effectRef idx="0">
            <a:scrgbClr r="0" g="0" b="0"/>
          </a:effectRef>
          <a:fontRef idx="minor"/>
        </p:style>
      </p:sp>
      <p:sp>
        <p:nvSpPr>
          <p:cNvPr id="307" name="CustomShape 11"/>
          <p:cNvSpPr/>
          <p:nvPr/>
        </p:nvSpPr>
        <p:spPr>
          <a:xfrm>
            <a:off x="2720880" y="4154400"/>
            <a:ext cx="149040" cy="117360"/>
          </a:xfrm>
          <a:custGeom>
            <a:avLst/>
            <a:gdLst/>
            <a:ahLst/>
            <a:cxnLst/>
            <a:rect l="l" t="t" r="r" b="b"/>
            <a:pathLst>
              <a:path w="221" h="155">
                <a:moveTo>
                  <a:pt x="0" y="155"/>
                </a:moveTo>
                <a:lnTo>
                  <a:pt x="156" y="0"/>
                </a:lnTo>
                <a:lnTo>
                  <a:pt x="221" y="0"/>
                </a:lnTo>
                <a:lnTo>
                  <a:pt x="65" y="155"/>
                </a:lnTo>
                <a:lnTo>
                  <a:pt x="0" y="155"/>
                </a:lnTo>
                <a:close/>
              </a:path>
            </a:pathLst>
          </a:custGeom>
          <a:solidFill>
            <a:srgbClr val="E6E6E6"/>
          </a:solidFill>
          <a:ln>
            <a:noFill/>
          </a:ln>
        </p:spPr>
        <p:style>
          <a:lnRef idx="0">
            <a:scrgbClr r="0" g="0" b="0"/>
          </a:lnRef>
          <a:fillRef idx="0">
            <a:scrgbClr r="0" g="0" b="0"/>
          </a:fillRef>
          <a:effectRef idx="0">
            <a:scrgbClr r="0" g="0" b="0"/>
          </a:effectRef>
          <a:fontRef idx="minor"/>
        </p:style>
      </p:sp>
      <p:sp>
        <p:nvSpPr>
          <p:cNvPr id="308" name="CustomShape 12"/>
          <p:cNvSpPr/>
          <p:nvPr/>
        </p:nvSpPr>
        <p:spPr>
          <a:xfrm>
            <a:off x="2731680" y="4312440"/>
            <a:ext cx="20520" cy="115920"/>
          </a:xfrm>
          <a:custGeom>
            <a:avLst/>
            <a:gdLst/>
            <a:ahLst/>
            <a:cxnLst/>
            <a:rect l="l" t="t" r="r" b="b"/>
            <a:pathLst>
              <a:path w="31" h="153">
                <a:moveTo>
                  <a:pt x="31" y="0"/>
                </a:moveTo>
                <a:lnTo>
                  <a:pt x="0" y="0"/>
                </a:lnTo>
                <a:moveTo>
                  <a:pt x="31" y="38"/>
                </a:moveTo>
                <a:lnTo>
                  <a:pt x="0" y="38"/>
                </a:lnTo>
                <a:moveTo>
                  <a:pt x="31" y="77"/>
                </a:moveTo>
                <a:lnTo>
                  <a:pt x="0" y="77"/>
                </a:lnTo>
                <a:moveTo>
                  <a:pt x="31" y="115"/>
                </a:moveTo>
                <a:lnTo>
                  <a:pt x="0" y="115"/>
                </a:lnTo>
                <a:moveTo>
                  <a:pt x="31" y="153"/>
                </a:moveTo>
                <a:lnTo>
                  <a:pt x="0" y="153"/>
                </a:lnTo>
              </a:path>
            </a:pathLst>
          </a:custGeom>
          <a:noFill/>
          <a:ln w="6480">
            <a:solidFill>
              <a:srgbClr val="E6E6E6"/>
            </a:solidFill>
            <a:miter/>
          </a:ln>
        </p:spPr>
        <p:style>
          <a:lnRef idx="0">
            <a:scrgbClr r="0" g="0" b="0"/>
          </a:lnRef>
          <a:fillRef idx="0">
            <a:scrgbClr r="0" g="0" b="0"/>
          </a:fillRef>
          <a:effectRef idx="0">
            <a:scrgbClr r="0" g="0" b="0"/>
          </a:effectRef>
          <a:fontRef idx="minor"/>
        </p:style>
      </p:sp>
      <p:sp>
        <p:nvSpPr>
          <p:cNvPr id="309" name="CustomShape 13"/>
          <p:cNvSpPr/>
          <p:nvPr/>
        </p:nvSpPr>
        <p:spPr>
          <a:xfrm>
            <a:off x="2720880" y="4154400"/>
            <a:ext cx="149040" cy="304560"/>
          </a:xfrm>
          <a:custGeom>
            <a:avLst/>
            <a:gdLst/>
            <a:ahLst/>
            <a:cxnLst/>
            <a:rect l="l" t="t" r="r" b="b"/>
            <a:pathLst>
              <a:path w="221" h="401">
                <a:moveTo>
                  <a:pt x="16" y="401"/>
                </a:moveTo>
                <a:lnTo>
                  <a:pt x="16" y="172"/>
                </a:lnTo>
                <a:lnTo>
                  <a:pt x="0" y="172"/>
                </a:lnTo>
                <a:lnTo>
                  <a:pt x="0" y="155"/>
                </a:lnTo>
                <a:lnTo>
                  <a:pt x="156" y="0"/>
                </a:lnTo>
                <a:lnTo>
                  <a:pt x="221" y="0"/>
                </a:lnTo>
                <a:lnTo>
                  <a:pt x="221" y="16"/>
                </a:lnTo>
                <a:lnTo>
                  <a:pt x="205" y="33"/>
                </a:lnTo>
                <a:lnTo>
                  <a:pt x="205" y="245"/>
                </a:lnTo>
                <a:lnTo>
                  <a:pt x="49" y="401"/>
                </a:lnTo>
                <a:lnTo>
                  <a:pt x="16" y="401"/>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310" name="CustomShape 14"/>
          <p:cNvSpPr/>
          <p:nvPr/>
        </p:nvSpPr>
        <p:spPr>
          <a:xfrm rot="16200000">
            <a:off x="2129760" y="3755520"/>
            <a:ext cx="1333080" cy="211320"/>
          </a:xfrm>
          <a:prstGeom prst="rect">
            <a:avLst/>
          </a:prstGeom>
          <a:noFill/>
          <a:ln w="9360">
            <a:solidFill>
              <a:srgbClr val="FF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800" b="0" strike="noStrike" spc="-1">
                <a:solidFill>
                  <a:srgbClr val="FF0000"/>
                </a:solidFill>
                <a:uFill>
                  <a:solidFill>
                    <a:srgbClr val="FFFFFF"/>
                  </a:solidFill>
                </a:uFill>
                <a:latin typeface="Arial"/>
                <a:ea typeface="ＭＳ Ｐゴシック"/>
              </a:rPr>
              <a:t>IBM Firewall</a:t>
            </a:r>
            <a:endParaRPr lang="en-US" sz="1800" b="0" strike="noStrike" spc="-1">
              <a:solidFill>
                <a:srgbClr val="000000"/>
              </a:solidFill>
              <a:uFill>
                <a:solidFill>
                  <a:srgbClr val="FFFFFF"/>
                </a:solidFill>
              </a:uFill>
              <a:latin typeface="Arial"/>
            </a:endParaRPr>
          </a:p>
        </p:txBody>
      </p:sp>
      <p:sp>
        <p:nvSpPr>
          <p:cNvPr id="311" name="CustomShape 15"/>
          <p:cNvSpPr/>
          <p:nvPr/>
        </p:nvSpPr>
        <p:spPr>
          <a:xfrm>
            <a:off x="5030640" y="1436760"/>
            <a:ext cx="2722320" cy="4468320"/>
          </a:xfrm>
          <a:prstGeom prst="roundRect">
            <a:avLst>
              <a:gd name="adj" fmla="val 16667"/>
            </a:avLst>
          </a:prstGeom>
          <a:noFill/>
          <a:ln>
            <a:noFill/>
          </a:ln>
        </p:spPr>
        <p:style>
          <a:lnRef idx="0">
            <a:scrgbClr r="0" g="0" b="0"/>
          </a:lnRef>
          <a:fillRef idx="0">
            <a:scrgbClr r="0" g="0" b="0"/>
          </a:fillRef>
          <a:effectRef idx="0">
            <a:scrgbClr r="0" g="0" b="0"/>
          </a:effectRef>
          <a:fontRef idx="minor"/>
        </p:style>
      </p:sp>
      <p:sp>
        <p:nvSpPr>
          <p:cNvPr id="312" name="CustomShape 16"/>
          <p:cNvSpPr/>
          <p:nvPr/>
        </p:nvSpPr>
        <p:spPr>
          <a:xfrm>
            <a:off x="2133720" y="1428840"/>
            <a:ext cx="4771800" cy="4514400"/>
          </a:xfrm>
          <a:prstGeom prst="roundRect">
            <a:avLst>
              <a:gd name="adj" fmla="val 16667"/>
            </a:avLst>
          </a:prstGeom>
          <a:noFill/>
          <a:ln w="9360">
            <a:solidFill>
              <a:schemeClr val="accent1">
                <a:shade val="95000"/>
                <a:satMod val="105000"/>
              </a:schemeClr>
            </a:solidFill>
            <a:custDash>
              <a:ds d="400000" sp="100000"/>
            </a:custDash>
            <a:round/>
          </a:ln>
        </p:spPr>
        <p:style>
          <a:lnRef idx="0">
            <a:scrgbClr r="0" g="0" b="0"/>
          </a:lnRef>
          <a:fillRef idx="0">
            <a:scrgbClr r="0" g="0" b="0"/>
          </a:fillRef>
          <a:effectRef idx="0">
            <a:scrgbClr r="0" g="0" b="0"/>
          </a:effectRef>
          <a:fontRef idx="minor"/>
        </p:style>
      </p:sp>
      <p:sp>
        <p:nvSpPr>
          <p:cNvPr id="313" name="CustomShape 17"/>
          <p:cNvSpPr/>
          <p:nvPr/>
        </p:nvSpPr>
        <p:spPr>
          <a:xfrm>
            <a:off x="3595680" y="4881600"/>
            <a:ext cx="2222280" cy="35208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14" name="CustomShape 18"/>
          <p:cNvSpPr/>
          <p:nvPr/>
        </p:nvSpPr>
        <p:spPr>
          <a:xfrm>
            <a:off x="3579840" y="4286160"/>
            <a:ext cx="2269800" cy="24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1050" b="0" i="1" strike="noStrike" spc="-1">
                <a:solidFill>
                  <a:srgbClr val="000000"/>
                </a:solidFill>
                <a:uFill>
                  <a:solidFill>
                    <a:srgbClr val="FFFFFF"/>
                  </a:solidFill>
                </a:uFill>
                <a:latin typeface="Arial"/>
                <a:ea typeface="MS PGothic"/>
              </a:rPr>
              <a:t>IBM Hosted Zone</a:t>
            </a:r>
            <a:endParaRPr lang="en-US" sz="1800" b="0" strike="noStrike" spc="-1">
              <a:solidFill>
                <a:srgbClr val="000000"/>
              </a:solidFill>
              <a:uFill>
                <a:solidFill>
                  <a:srgbClr val="FFFFFF"/>
                </a:solidFill>
              </a:uFill>
              <a:latin typeface="Arial"/>
            </a:endParaRPr>
          </a:p>
        </p:txBody>
      </p:sp>
      <p:sp>
        <p:nvSpPr>
          <p:cNvPr id="315" name="CustomShape 19"/>
          <p:cNvSpPr/>
          <p:nvPr/>
        </p:nvSpPr>
        <p:spPr>
          <a:xfrm>
            <a:off x="4029480" y="4936680"/>
            <a:ext cx="1459800" cy="249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90000"/>
              </a:lnSpc>
            </a:pPr>
            <a:r>
              <a:rPr lang="en-US" sz="1050" b="1" strike="noStrike" spc="-1">
                <a:solidFill>
                  <a:srgbClr val="000000"/>
                </a:solidFill>
                <a:uFill>
                  <a:solidFill>
                    <a:srgbClr val="FFFFFF"/>
                  </a:solidFill>
                </a:uFill>
                <a:latin typeface="Arial"/>
                <a:ea typeface="MS PGothic"/>
              </a:rPr>
              <a:t>DataStage On Cloud</a:t>
            </a:r>
            <a:endParaRPr lang="en-US" sz="1800" b="0" strike="noStrike" spc="-1">
              <a:solidFill>
                <a:srgbClr val="000000"/>
              </a:solidFill>
              <a:uFill>
                <a:solidFill>
                  <a:srgbClr val="FFFFFF"/>
                </a:solidFill>
              </a:uFill>
              <a:latin typeface="Arial"/>
            </a:endParaRPr>
          </a:p>
        </p:txBody>
      </p:sp>
      <p:sp>
        <p:nvSpPr>
          <p:cNvPr id="316" name="CustomShape 20"/>
          <p:cNvSpPr/>
          <p:nvPr/>
        </p:nvSpPr>
        <p:spPr>
          <a:xfrm>
            <a:off x="7515360" y="3235320"/>
            <a:ext cx="1157040" cy="2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790" b="0" strike="noStrike" spc="-1">
                <a:solidFill>
                  <a:srgbClr val="0070C0"/>
                </a:solidFill>
                <a:uFill>
                  <a:solidFill>
                    <a:srgbClr val="FFFFFF"/>
                  </a:solidFill>
                </a:uFill>
                <a:latin typeface="Arial"/>
                <a:ea typeface="MS PGothic"/>
              </a:rPr>
              <a:t>Inter-Offering Routing</a:t>
            </a:r>
            <a:endParaRPr lang="en-US" sz="1800" b="0" strike="noStrike" spc="-1">
              <a:solidFill>
                <a:srgbClr val="000000"/>
              </a:solidFill>
              <a:uFill>
                <a:solidFill>
                  <a:srgbClr val="FFFFFF"/>
                </a:solidFill>
              </a:uFill>
              <a:latin typeface="Arial"/>
            </a:endParaRPr>
          </a:p>
        </p:txBody>
      </p:sp>
      <p:sp>
        <p:nvSpPr>
          <p:cNvPr id="317" name="Line 21"/>
          <p:cNvSpPr/>
          <p:nvPr/>
        </p:nvSpPr>
        <p:spPr>
          <a:xfrm>
            <a:off x="7169040" y="3328920"/>
            <a:ext cx="358560" cy="360"/>
          </a:xfrm>
          <a:prstGeom prst="line">
            <a:avLst/>
          </a:prstGeom>
          <a:ln w="31680">
            <a:solidFill>
              <a:srgbClr val="0070C0"/>
            </a:solidFill>
            <a:round/>
          </a:ln>
        </p:spPr>
        <p:style>
          <a:lnRef idx="0">
            <a:scrgbClr r="0" g="0" b="0"/>
          </a:lnRef>
          <a:fillRef idx="0">
            <a:scrgbClr r="0" g="0" b="0"/>
          </a:fillRef>
          <a:effectRef idx="0">
            <a:scrgbClr r="0" g="0" b="0"/>
          </a:effectRef>
          <a:fontRef idx="minor"/>
        </p:style>
      </p:sp>
      <p:sp>
        <p:nvSpPr>
          <p:cNvPr id="318" name="Line 22"/>
          <p:cNvSpPr/>
          <p:nvPr/>
        </p:nvSpPr>
        <p:spPr>
          <a:xfrm flipV="1">
            <a:off x="3166920" y="2129760"/>
            <a:ext cx="6840" cy="3290400"/>
          </a:xfrm>
          <a:prstGeom prst="line">
            <a:avLst/>
          </a:prstGeom>
          <a:ln w="31680">
            <a:solidFill>
              <a:srgbClr val="0070C0"/>
            </a:solidFill>
            <a:round/>
          </a:ln>
        </p:spPr>
        <p:style>
          <a:lnRef idx="0">
            <a:scrgbClr r="0" g="0" b="0"/>
          </a:lnRef>
          <a:fillRef idx="0">
            <a:scrgbClr r="0" g="0" b="0"/>
          </a:fillRef>
          <a:effectRef idx="0">
            <a:scrgbClr r="0" g="0" b="0"/>
          </a:effectRef>
          <a:fontRef idx="minor"/>
        </p:style>
      </p:sp>
      <p:sp>
        <p:nvSpPr>
          <p:cNvPr id="319" name="CustomShape 23"/>
          <p:cNvSpPr/>
          <p:nvPr/>
        </p:nvSpPr>
        <p:spPr>
          <a:xfrm>
            <a:off x="7508880" y="3068640"/>
            <a:ext cx="1157040" cy="2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790" b="1" strike="noStrike" spc="-1">
                <a:solidFill>
                  <a:srgbClr val="808080"/>
                </a:solidFill>
                <a:uFill>
                  <a:solidFill>
                    <a:srgbClr val="FFFFFF"/>
                  </a:solidFill>
                </a:uFill>
                <a:latin typeface="Arial"/>
                <a:ea typeface="MS PGothic"/>
              </a:rPr>
              <a:t>Public Access</a:t>
            </a:r>
            <a:endParaRPr lang="en-US" sz="1800" b="0" strike="noStrike" spc="-1">
              <a:solidFill>
                <a:srgbClr val="000000"/>
              </a:solidFill>
              <a:uFill>
                <a:solidFill>
                  <a:srgbClr val="FFFFFF"/>
                </a:solidFill>
              </a:uFill>
              <a:latin typeface="Arial"/>
            </a:endParaRPr>
          </a:p>
        </p:txBody>
      </p:sp>
      <p:sp>
        <p:nvSpPr>
          <p:cNvPr id="320" name="Line 24"/>
          <p:cNvSpPr/>
          <p:nvPr/>
        </p:nvSpPr>
        <p:spPr>
          <a:xfrm>
            <a:off x="7164360" y="3163680"/>
            <a:ext cx="357120" cy="360"/>
          </a:xfrm>
          <a:prstGeom prst="line">
            <a:avLst/>
          </a:prstGeom>
          <a:ln w="31680">
            <a:solidFill>
              <a:schemeClr val="bg1">
                <a:lumMod val="50000"/>
              </a:schemeClr>
            </a:solidFill>
            <a:round/>
          </a:ln>
        </p:spPr>
        <p:style>
          <a:lnRef idx="0">
            <a:scrgbClr r="0" g="0" b="0"/>
          </a:lnRef>
          <a:fillRef idx="0">
            <a:scrgbClr r="0" g="0" b="0"/>
          </a:fillRef>
          <a:effectRef idx="0">
            <a:scrgbClr r="0" g="0" b="0"/>
          </a:effectRef>
          <a:fontRef idx="minor"/>
        </p:style>
      </p:sp>
      <p:sp>
        <p:nvSpPr>
          <p:cNvPr id="321" name="Line 25"/>
          <p:cNvSpPr/>
          <p:nvPr/>
        </p:nvSpPr>
        <p:spPr>
          <a:xfrm>
            <a:off x="7169040" y="2946240"/>
            <a:ext cx="358560" cy="360"/>
          </a:xfrm>
          <a:prstGeom prst="line">
            <a:avLst/>
          </a:prstGeom>
          <a:ln w="31680">
            <a:solidFill>
              <a:schemeClr val="bg1">
                <a:lumMod val="50000"/>
              </a:schemeClr>
            </a:solidFill>
            <a:custDash>
              <a:ds d="400000" sp="300000"/>
            </a:custDash>
            <a:round/>
          </a:ln>
        </p:spPr>
        <p:style>
          <a:lnRef idx="0">
            <a:scrgbClr r="0" g="0" b="0"/>
          </a:lnRef>
          <a:fillRef idx="0">
            <a:scrgbClr r="0" g="0" b="0"/>
          </a:fillRef>
          <a:effectRef idx="0">
            <a:scrgbClr r="0" g="0" b="0"/>
          </a:effectRef>
          <a:fontRef idx="minor"/>
        </p:style>
      </p:sp>
      <p:sp>
        <p:nvSpPr>
          <p:cNvPr id="322" name="CustomShape 26"/>
          <p:cNvSpPr/>
          <p:nvPr/>
        </p:nvSpPr>
        <p:spPr>
          <a:xfrm>
            <a:off x="7489800" y="2859120"/>
            <a:ext cx="1157040" cy="2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790" b="1" strike="noStrike" spc="-1">
                <a:solidFill>
                  <a:srgbClr val="808080"/>
                </a:solidFill>
                <a:uFill>
                  <a:solidFill>
                    <a:srgbClr val="FFFFFF"/>
                  </a:solidFill>
                </a:uFill>
                <a:latin typeface="Arial"/>
                <a:ea typeface="MS PGothic"/>
              </a:rPr>
              <a:t>External Access</a:t>
            </a:r>
            <a:endParaRPr lang="en-US" sz="1800" b="0" strike="noStrike" spc="-1">
              <a:solidFill>
                <a:srgbClr val="000000"/>
              </a:solidFill>
              <a:uFill>
                <a:solidFill>
                  <a:srgbClr val="FFFFFF"/>
                </a:solidFill>
              </a:uFill>
              <a:latin typeface="Arial"/>
            </a:endParaRPr>
          </a:p>
        </p:txBody>
      </p:sp>
      <p:sp>
        <p:nvSpPr>
          <p:cNvPr id="323" name="CustomShape 27"/>
          <p:cNvSpPr/>
          <p:nvPr/>
        </p:nvSpPr>
        <p:spPr>
          <a:xfrm>
            <a:off x="3465360" y="3144960"/>
            <a:ext cx="3238200" cy="2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30" b="1" i="1" strike="noStrike" spc="-1">
                <a:solidFill>
                  <a:srgbClr val="000000"/>
                </a:solidFill>
                <a:uFill>
                  <a:solidFill>
                    <a:srgbClr val="FFFFFF"/>
                  </a:solidFill>
                </a:uFill>
                <a:latin typeface="Arial"/>
                <a:ea typeface="MS PGothic"/>
              </a:rPr>
              <a:t>IBM Cloud Integrated Analytics Environment</a:t>
            </a:r>
            <a:endParaRPr lang="en-US" sz="1800" b="0" strike="noStrike" spc="-1">
              <a:solidFill>
                <a:srgbClr val="000000"/>
              </a:solidFill>
              <a:uFill>
                <a:solidFill>
                  <a:srgbClr val="FFFFFF"/>
                </a:solidFill>
              </a:uFill>
              <a:latin typeface="Arial"/>
            </a:endParaRPr>
          </a:p>
        </p:txBody>
      </p:sp>
      <p:sp>
        <p:nvSpPr>
          <p:cNvPr id="324" name="Line 28"/>
          <p:cNvSpPr/>
          <p:nvPr/>
        </p:nvSpPr>
        <p:spPr>
          <a:xfrm>
            <a:off x="3166920" y="5060160"/>
            <a:ext cx="447480" cy="360"/>
          </a:xfrm>
          <a:prstGeom prst="line">
            <a:avLst/>
          </a:prstGeom>
          <a:ln w="31680">
            <a:solidFill>
              <a:srgbClr val="0070C0"/>
            </a:solidFill>
            <a:round/>
          </a:ln>
        </p:spPr>
        <p:style>
          <a:lnRef idx="0">
            <a:scrgbClr r="0" g="0" b="0"/>
          </a:lnRef>
          <a:fillRef idx="0">
            <a:scrgbClr r="0" g="0" b="0"/>
          </a:fillRef>
          <a:effectRef idx="0">
            <a:scrgbClr r="0" g="0" b="0"/>
          </a:effectRef>
          <a:fontRef idx="minor"/>
        </p:style>
      </p:sp>
      <p:sp>
        <p:nvSpPr>
          <p:cNvPr id="325" name="Line 29"/>
          <p:cNvSpPr/>
          <p:nvPr/>
        </p:nvSpPr>
        <p:spPr>
          <a:xfrm>
            <a:off x="2877840" y="4309920"/>
            <a:ext cx="301680" cy="360"/>
          </a:xfrm>
          <a:prstGeom prst="line">
            <a:avLst/>
          </a:prstGeom>
          <a:ln w="31680">
            <a:solidFill>
              <a:srgbClr val="0070C0"/>
            </a:solidFill>
            <a:round/>
          </a:ln>
        </p:spPr>
        <p:style>
          <a:lnRef idx="0">
            <a:scrgbClr r="0" g="0" b="0"/>
          </a:lnRef>
          <a:fillRef idx="0">
            <a:scrgbClr r="0" g="0" b="0"/>
          </a:fillRef>
          <a:effectRef idx="0">
            <a:scrgbClr r="0" g="0" b="0"/>
          </a:effectRef>
          <a:fontRef idx="minor"/>
        </p:style>
      </p:sp>
      <p:sp>
        <p:nvSpPr>
          <p:cNvPr id="326" name="CustomShape 30"/>
          <p:cNvSpPr/>
          <p:nvPr/>
        </p:nvSpPr>
        <p:spPr>
          <a:xfrm>
            <a:off x="3192480" y="1720800"/>
            <a:ext cx="2979360" cy="647280"/>
          </a:xfrm>
          <a:prstGeom prst="rect">
            <a:avLst/>
          </a:prstGeom>
          <a:solidFill>
            <a:srgbClr val="00B0F0">
              <a:alpha val="31000"/>
            </a:srgbClr>
          </a:solidFill>
          <a:ln>
            <a:noFill/>
          </a:ln>
        </p:spPr>
        <p:style>
          <a:lnRef idx="0">
            <a:scrgbClr r="0" g="0" b="0"/>
          </a:lnRef>
          <a:fillRef idx="0">
            <a:scrgbClr r="0" g="0" b="0"/>
          </a:fillRef>
          <a:effectRef idx="0">
            <a:scrgbClr r="0" g="0" b="0"/>
          </a:effectRef>
          <a:fontRef idx="minor"/>
        </p:style>
      </p:sp>
      <p:sp>
        <p:nvSpPr>
          <p:cNvPr id="327" name="CustomShape 31"/>
          <p:cNvSpPr/>
          <p:nvPr/>
        </p:nvSpPr>
        <p:spPr>
          <a:xfrm>
            <a:off x="3614760" y="5259960"/>
            <a:ext cx="2222280" cy="35352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28" name="CustomShape 32"/>
          <p:cNvSpPr/>
          <p:nvPr/>
        </p:nvSpPr>
        <p:spPr>
          <a:xfrm>
            <a:off x="4251240" y="5316480"/>
            <a:ext cx="1054440" cy="249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90000"/>
              </a:lnSpc>
            </a:pPr>
            <a:r>
              <a:rPr lang="en-US" sz="1050" b="1" strike="noStrike" spc="-1">
                <a:solidFill>
                  <a:srgbClr val="000000"/>
                </a:solidFill>
                <a:uFill>
                  <a:solidFill>
                    <a:srgbClr val="FFFFFF"/>
                  </a:solidFill>
                </a:uFill>
                <a:latin typeface="Arial"/>
                <a:ea typeface="MS PGothic"/>
              </a:rPr>
              <a:t>DB2 on Cloud</a:t>
            </a:r>
            <a:endParaRPr lang="en-US" sz="1800" b="0" strike="noStrike" spc="-1">
              <a:solidFill>
                <a:srgbClr val="000000"/>
              </a:solidFill>
              <a:uFill>
                <a:solidFill>
                  <a:srgbClr val="FFFFFF"/>
                </a:solidFill>
              </a:uFill>
              <a:latin typeface="Arial"/>
            </a:endParaRPr>
          </a:p>
        </p:txBody>
      </p:sp>
      <p:sp>
        <p:nvSpPr>
          <p:cNvPr id="329" name="Line 33"/>
          <p:cNvSpPr/>
          <p:nvPr/>
        </p:nvSpPr>
        <p:spPr>
          <a:xfrm>
            <a:off x="3166920" y="5420160"/>
            <a:ext cx="447480" cy="360"/>
          </a:xfrm>
          <a:prstGeom prst="line">
            <a:avLst/>
          </a:prstGeom>
          <a:ln w="31680">
            <a:solidFill>
              <a:srgbClr val="0070C0"/>
            </a:solidFill>
            <a:round/>
          </a:ln>
        </p:spPr>
        <p:style>
          <a:lnRef idx="0">
            <a:scrgbClr r="0" g="0" b="0"/>
          </a:lnRef>
          <a:fillRef idx="0">
            <a:scrgbClr r="0" g="0" b="0"/>
          </a:fillRef>
          <a:effectRef idx="0">
            <a:scrgbClr r="0" g="0" b="0"/>
          </a:effectRef>
          <a:fontRef idx="minor"/>
        </p:style>
      </p:sp>
      <p:sp>
        <p:nvSpPr>
          <p:cNvPr id="330" name="CustomShape 34"/>
          <p:cNvSpPr/>
          <p:nvPr/>
        </p:nvSpPr>
        <p:spPr>
          <a:xfrm>
            <a:off x="1318320" y="4109400"/>
            <a:ext cx="102600" cy="290160"/>
          </a:xfrm>
          <a:custGeom>
            <a:avLst/>
            <a:gdLst/>
            <a:ahLst/>
            <a:cxnLst/>
            <a:rect l="l" t="t" r="r" b="b"/>
            <a:pathLst>
              <a:path w="154" h="384">
                <a:moveTo>
                  <a:pt x="0" y="384"/>
                </a:moveTo>
                <a:lnTo>
                  <a:pt x="154" y="230"/>
                </a:lnTo>
                <a:lnTo>
                  <a:pt x="154" y="0"/>
                </a:lnTo>
                <a:lnTo>
                  <a:pt x="0" y="154"/>
                </a:lnTo>
                <a:lnTo>
                  <a:pt x="0" y="384"/>
                </a:lnTo>
                <a:close/>
              </a:path>
            </a:pathLst>
          </a:custGeom>
          <a:solidFill>
            <a:srgbClr val="D0624F"/>
          </a:solidFill>
          <a:ln>
            <a:noFill/>
          </a:ln>
        </p:spPr>
        <p:style>
          <a:lnRef idx="0">
            <a:scrgbClr r="0" g="0" b="0"/>
          </a:lnRef>
          <a:fillRef idx="0">
            <a:scrgbClr r="0" g="0" b="0"/>
          </a:fillRef>
          <a:effectRef idx="0">
            <a:scrgbClr r="0" g="0" b="0"/>
          </a:effectRef>
          <a:fontRef idx="minor"/>
        </p:style>
      </p:sp>
      <p:sp>
        <p:nvSpPr>
          <p:cNvPr id="331" name="CustomShape 35"/>
          <p:cNvSpPr/>
          <p:nvPr/>
        </p:nvSpPr>
        <p:spPr>
          <a:xfrm>
            <a:off x="1318320" y="4109400"/>
            <a:ext cx="102600" cy="290160"/>
          </a:xfrm>
          <a:custGeom>
            <a:avLst/>
            <a:gdLst/>
            <a:ahLst/>
            <a:cxnLst/>
            <a:rect l="l" t="t" r="r" b="b"/>
            <a:pathLst>
              <a:path w="154" h="384">
                <a:moveTo>
                  <a:pt x="0" y="384"/>
                </a:moveTo>
                <a:lnTo>
                  <a:pt x="154" y="230"/>
                </a:lnTo>
                <a:lnTo>
                  <a:pt x="154" y="0"/>
                </a:lnTo>
                <a:lnTo>
                  <a:pt x="0" y="154"/>
                </a:lnTo>
                <a:lnTo>
                  <a:pt x="0" y="384"/>
                </a:lnTo>
                <a:close/>
              </a:path>
            </a:pathLst>
          </a:custGeom>
          <a:noFill/>
          <a:ln w="6480">
            <a:solidFill>
              <a:srgbClr val="CDCDCD"/>
            </a:solidFill>
            <a:round/>
          </a:ln>
        </p:spPr>
        <p:style>
          <a:lnRef idx="0">
            <a:scrgbClr r="0" g="0" b="0"/>
          </a:lnRef>
          <a:fillRef idx="0">
            <a:scrgbClr r="0" g="0" b="0"/>
          </a:fillRef>
          <a:effectRef idx="0">
            <a:scrgbClr r="0" g="0" b="0"/>
          </a:effectRef>
          <a:fontRef idx="minor"/>
        </p:style>
      </p:sp>
      <p:sp>
        <p:nvSpPr>
          <p:cNvPr id="332" name="CustomShape 36"/>
          <p:cNvSpPr/>
          <p:nvPr/>
        </p:nvSpPr>
        <p:spPr>
          <a:xfrm>
            <a:off x="1318320" y="4123800"/>
            <a:ext cx="102600" cy="246240"/>
          </a:xfrm>
          <a:custGeom>
            <a:avLst/>
            <a:gdLst/>
            <a:ahLst/>
            <a:cxnLst/>
            <a:rect l="l" t="t" r="r" b="b"/>
            <a:pathLst>
              <a:path w="154" h="326">
                <a:moveTo>
                  <a:pt x="0" y="172"/>
                </a:moveTo>
                <a:lnTo>
                  <a:pt x="19" y="153"/>
                </a:lnTo>
                <a:moveTo>
                  <a:pt x="19" y="153"/>
                </a:moveTo>
                <a:lnTo>
                  <a:pt x="38" y="134"/>
                </a:lnTo>
                <a:moveTo>
                  <a:pt x="38" y="134"/>
                </a:moveTo>
                <a:lnTo>
                  <a:pt x="57" y="115"/>
                </a:lnTo>
                <a:moveTo>
                  <a:pt x="57" y="115"/>
                </a:moveTo>
                <a:lnTo>
                  <a:pt x="77" y="96"/>
                </a:lnTo>
                <a:moveTo>
                  <a:pt x="77" y="96"/>
                </a:moveTo>
                <a:lnTo>
                  <a:pt x="96" y="76"/>
                </a:lnTo>
                <a:moveTo>
                  <a:pt x="96" y="76"/>
                </a:moveTo>
                <a:lnTo>
                  <a:pt x="115" y="57"/>
                </a:lnTo>
                <a:moveTo>
                  <a:pt x="115" y="57"/>
                </a:moveTo>
                <a:lnTo>
                  <a:pt x="134" y="38"/>
                </a:lnTo>
                <a:moveTo>
                  <a:pt x="0" y="211"/>
                </a:moveTo>
                <a:lnTo>
                  <a:pt x="19" y="192"/>
                </a:lnTo>
                <a:moveTo>
                  <a:pt x="19" y="192"/>
                </a:moveTo>
                <a:lnTo>
                  <a:pt x="38" y="172"/>
                </a:lnTo>
                <a:moveTo>
                  <a:pt x="38" y="172"/>
                </a:moveTo>
                <a:lnTo>
                  <a:pt x="57" y="153"/>
                </a:lnTo>
                <a:moveTo>
                  <a:pt x="57" y="153"/>
                </a:moveTo>
                <a:lnTo>
                  <a:pt x="77" y="134"/>
                </a:lnTo>
                <a:moveTo>
                  <a:pt x="77" y="134"/>
                </a:moveTo>
                <a:lnTo>
                  <a:pt x="96" y="115"/>
                </a:lnTo>
                <a:moveTo>
                  <a:pt x="96" y="115"/>
                </a:moveTo>
                <a:lnTo>
                  <a:pt x="115" y="96"/>
                </a:lnTo>
                <a:moveTo>
                  <a:pt x="115" y="96"/>
                </a:moveTo>
                <a:lnTo>
                  <a:pt x="134" y="76"/>
                </a:lnTo>
                <a:moveTo>
                  <a:pt x="134" y="76"/>
                </a:moveTo>
                <a:lnTo>
                  <a:pt x="154" y="57"/>
                </a:lnTo>
                <a:moveTo>
                  <a:pt x="0" y="249"/>
                </a:moveTo>
                <a:lnTo>
                  <a:pt x="19" y="230"/>
                </a:lnTo>
                <a:moveTo>
                  <a:pt x="19" y="230"/>
                </a:moveTo>
                <a:lnTo>
                  <a:pt x="38" y="211"/>
                </a:lnTo>
                <a:moveTo>
                  <a:pt x="38" y="211"/>
                </a:moveTo>
                <a:lnTo>
                  <a:pt x="57" y="192"/>
                </a:lnTo>
                <a:moveTo>
                  <a:pt x="57" y="192"/>
                </a:moveTo>
                <a:lnTo>
                  <a:pt x="77" y="172"/>
                </a:lnTo>
                <a:moveTo>
                  <a:pt x="77" y="172"/>
                </a:moveTo>
                <a:lnTo>
                  <a:pt x="96" y="153"/>
                </a:lnTo>
                <a:moveTo>
                  <a:pt x="96" y="153"/>
                </a:moveTo>
                <a:lnTo>
                  <a:pt x="115" y="134"/>
                </a:lnTo>
                <a:moveTo>
                  <a:pt x="115" y="134"/>
                </a:moveTo>
                <a:lnTo>
                  <a:pt x="134" y="115"/>
                </a:lnTo>
                <a:moveTo>
                  <a:pt x="134" y="115"/>
                </a:moveTo>
                <a:lnTo>
                  <a:pt x="154" y="96"/>
                </a:lnTo>
                <a:moveTo>
                  <a:pt x="0" y="287"/>
                </a:moveTo>
                <a:lnTo>
                  <a:pt x="19" y="268"/>
                </a:lnTo>
                <a:moveTo>
                  <a:pt x="19" y="268"/>
                </a:moveTo>
                <a:lnTo>
                  <a:pt x="38" y="249"/>
                </a:lnTo>
                <a:moveTo>
                  <a:pt x="38" y="249"/>
                </a:moveTo>
                <a:lnTo>
                  <a:pt x="57" y="230"/>
                </a:lnTo>
                <a:moveTo>
                  <a:pt x="57" y="230"/>
                </a:moveTo>
                <a:lnTo>
                  <a:pt x="77" y="211"/>
                </a:lnTo>
                <a:moveTo>
                  <a:pt x="77" y="211"/>
                </a:moveTo>
                <a:lnTo>
                  <a:pt x="96" y="192"/>
                </a:lnTo>
                <a:moveTo>
                  <a:pt x="96" y="192"/>
                </a:moveTo>
                <a:lnTo>
                  <a:pt x="115" y="172"/>
                </a:lnTo>
                <a:moveTo>
                  <a:pt x="115" y="172"/>
                </a:moveTo>
                <a:lnTo>
                  <a:pt x="134" y="153"/>
                </a:lnTo>
                <a:moveTo>
                  <a:pt x="134" y="153"/>
                </a:moveTo>
                <a:lnTo>
                  <a:pt x="154" y="134"/>
                </a:lnTo>
                <a:moveTo>
                  <a:pt x="0" y="326"/>
                </a:moveTo>
                <a:lnTo>
                  <a:pt x="19" y="307"/>
                </a:lnTo>
                <a:moveTo>
                  <a:pt x="19" y="307"/>
                </a:moveTo>
                <a:lnTo>
                  <a:pt x="38" y="287"/>
                </a:lnTo>
                <a:moveTo>
                  <a:pt x="38" y="287"/>
                </a:moveTo>
                <a:lnTo>
                  <a:pt x="57" y="268"/>
                </a:lnTo>
                <a:moveTo>
                  <a:pt x="57" y="268"/>
                </a:moveTo>
                <a:lnTo>
                  <a:pt x="77" y="249"/>
                </a:lnTo>
                <a:moveTo>
                  <a:pt x="77" y="249"/>
                </a:moveTo>
                <a:lnTo>
                  <a:pt x="96" y="230"/>
                </a:lnTo>
                <a:moveTo>
                  <a:pt x="96" y="230"/>
                </a:moveTo>
                <a:lnTo>
                  <a:pt x="115" y="211"/>
                </a:lnTo>
                <a:moveTo>
                  <a:pt x="115" y="211"/>
                </a:moveTo>
                <a:lnTo>
                  <a:pt x="134" y="192"/>
                </a:lnTo>
                <a:moveTo>
                  <a:pt x="134" y="192"/>
                </a:moveTo>
                <a:lnTo>
                  <a:pt x="154" y="172"/>
                </a:lnTo>
                <a:moveTo>
                  <a:pt x="19" y="153"/>
                </a:moveTo>
                <a:lnTo>
                  <a:pt x="19" y="115"/>
                </a:lnTo>
                <a:moveTo>
                  <a:pt x="19" y="230"/>
                </a:moveTo>
                <a:lnTo>
                  <a:pt x="19" y="192"/>
                </a:lnTo>
                <a:moveTo>
                  <a:pt x="19" y="307"/>
                </a:moveTo>
                <a:lnTo>
                  <a:pt x="19" y="268"/>
                </a:lnTo>
                <a:moveTo>
                  <a:pt x="38" y="326"/>
                </a:moveTo>
                <a:lnTo>
                  <a:pt x="38" y="287"/>
                </a:lnTo>
                <a:moveTo>
                  <a:pt x="38" y="172"/>
                </a:moveTo>
                <a:lnTo>
                  <a:pt x="38" y="134"/>
                </a:lnTo>
                <a:moveTo>
                  <a:pt x="38" y="249"/>
                </a:moveTo>
                <a:lnTo>
                  <a:pt x="38" y="211"/>
                </a:lnTo>
                <a:moveTo>
                  <a:pt x="57" y="115"/>
                </a:moveTo>
                <a:lnTo>
                  <a:pt x="57" y="76"/>
                </a:lnTo>
                <a:moveTo>
                  <a:pt x="57" y="192"/>
                </a:moveTo>
                <a:lnTo>
                  <a:pt x="57" y="153"/>
                </a:lnTo>
                <a:moveTo>
                  <a:pt x="57" y="268"/>
                </a:moveTo>
                <a:lnTo>
                  <a:pt x="57" y="230"/>
                </a:lnTo>
                <a:moveTo>
                  <a:pt x="77" y="287"/>
                </a:moveTo>
                <a:lnTo>
                  <a:pt x="77" y="249"/>
                </a:lnTo>
                <a:moveTo>
                  <a:pt x="77" y="134"/>
                </a:moveTo>
                <a:lnTo>
                  <a:pt x="77" y="96"/>
                </a:lnTo>
                <a:moveTo>
                  <a:pt x="77" y="211"/>
                </a:moveTo>
                <a:lnTo>
                  <a:pt x="77" y="172"/>
                </a:lnTo>
                <a:moveTo>
                  <a:pt x="96" y="76"/>
                </a:moveTo>
                <a:lnTo>
                  <a:pt x="96" y="38"/>
                </a:lnTo>
                <a:moveTo>
                  <a:pt x="96" y="153"/>
                </a:moveTo>
                <a:lnTo>
                  <a:pt x="96" y="115"/>
                </a:lnTo>
                <a:moveTo>
                  <a:pt x="96" y="230"/>
                </a:moveTo>
                <a:lnTo>
                  <a:pt x="96" y="192"/>
                </a:lnTo>
                <a:moveTo>
                  <a:pt x="115" y="249"/>
                </a:moveTo>
                <a:lnTo>
                  <a:pt x="115" y="211"/>
                </a:lnTo>
                <a:moveTo>
                  <a:pt x="115" y="96"/>
                </a:moveTo>
                <a:lnTo>
                  <a:pt x="115" y="57"/>
                </a:lnTo>
                <a:moveTo>
                  <a:pt x="115" y="172"/>
                </a:moveTo>
                <a:lnTo>
                  <a:pt x="115" y="134"/>
                </a:lnTo>
                <a:moveTo>
                  <a:pt x="134" y="115"/>
                </a:moveTo>
                <a:lnTo>
                  <a:pt x="134" y="76"/>
                </a:lnTo>
                <a:moveTo>
                  <a:pt x="134" y="192"/>
                </a:moveTo>
                <a:lnTo>
                  <a:pt x="134" y="153"/>
                </a:lnTo>
                <a:moveTo>
                  <a:pt x="134" y="38"/>
                </a:moveTo>
                <a:lnTo>
                  <a:pt x="134" y="0"/>
                </a:lnTo>
                <a:moveTo>
                  <a:pt x="134" y="38"/>
                </a:moveTo>
                <a:lnTo>
                  <a:pt x="154" y="19"/>
                </a:lnTo>
              </a:path>
            </a:pathLst>
          </a:custGeom>
          <a:noFill/>
          <a:ln w="6480">
            <a:solidFill>
              <a:srgbClr val="CDCDCD"/>
            </a:solidFill>
            <a:miter/>
          </a:ln>
        </p:spPr>
        <p:style>
          <a:lnRef idx="0">
            <a:scrgbClr r="0" g="0" b="0"/>
          </a:lnRef>
          <a:fillRef idx="0">
            <a:scrgbClr r="0" g="0" b="0"/>
          </a:fillRef>
          <a:effectRef idx="0">
            <a:scrgbClr r="0" g="0" b="0"/>
          </a:effectRef>
          <a:fontRef idx="minor"/>
        </p:style>
      </p:sp>
      <p:sp>
        <p:nvSpPr>
          <p:cNvPr id="333" name="CustomShape 37"/>
          <p:cNvSpPr/>
          <p:nvPr/>
        </p:nvSpPr>
        <p:spPr>
          <a:xfrm>
            <a:off x="1294920" y="4226040"/>
            <a:ext cx="21600" cy="173520"/>
          </a:xfrm>
          <a:prstGeom prst="rect">
            <a:avLst/>
          </a:prstGeom>
          <a:solidFill>
            <a:srgbClr val="DC7E5F"/>
          </a:solidFill>
          <a:ln>
            <a:noFill/>
          </a:ln>
        </p:spPr>
        <p:style>
          <a:lnRef idx="0">
            <a:scrgbClr r="0" g="0" b="0"/>
          </a:lnRef>
          <a:fillRef idx="0">
            <a:scrgbClr r="0" g="0" b="0"/>
          </a:fillRef>
          <a:effectRef idx="0">
            <a:scrgbClr r="0" g="0" b="0"/>
          </a:effectRef>
          <a:fontRef idx="minor"/>
        </p:style>
      </p:sp>
      <p:sp>
        <p:nvSpPr>
          <p:cNvPr id="334" name="CustomShape 38"/>
          <p:cNvSpPr/>
          <p:nvPr/>
        </p:nvSpPr>
        <p:spPr>
          <a:xfrm>
            <a:off x="1294920" y="4226040"/>
            <a:ext cx="21600" cy="173520"/>
          </a:xfrm>
          <a:prstGeom prst="rect">
            <a:avLst/>
          </a:prstGeom>
          <a:noFill/>
          <a:ln w="6480">
            <a:solidFill>
              <a:srgbClr val="E6E6E6"/>
            </a:solidFill>
            <a:round/>
          </a:ln>
        </p:spPr>
        <p:style>
          <a:lnRef idx="0">
            <a:scrgbClr r="0" g="0" b="0"/>
          </a:lnRef>
          <a:fillRef idx="0">
            <a:scrgbClr r="0" g="0" b="0"/>
          </a:fillRef>
          <a:effectRef idx="0">
            <a:scrgbClr r="0" g="0" b="0"/>
          </a:effectRef>
          <a:fontRef idx="minor"/>
        </p:style>
      </p:sp>
      <p:sp>
        <p:nvSpPr>
          <p:cNvPr id="335" name="CustomShape 39"/>
          <p:cNvSpPr/>
          <p:nvPr/>
        </p:nvSpPr>
        <p:spPr>
          <a:xfrm>
            <a:off x="1327680" y="4097160"/>
            <a:ext cx="103680" cy="129600"/>
          </a:xfrm>
          <a:custGeom>
            <a:avLst/>
            <a:gdLst/>
            <a:ahLst/>
            <a:cxnLst/>
            <a:rect l="l" t="t" r="r" b="b"/>
            <a:pathLst>
              <a:path w="156" h="172">
                <a:moveTo>
                  <a:pt x="0" y="172"/>
                </a:moveTo>
                <a:lnTo>
                  <a:pt x="156" y="16"/>
                </a:lnTo>
                <a:lnTo>
                  <a:pt x="156" y="0"/>
                </a:lnTo>
                <a:lnTo>
                  <a:pt x="0" y="155"/>
                </a:lnTo>
                <a:lnTo>
                  <a:pt x="0" y="172"/>
                </a:lnTo>
                <a:close/>
              </a:path>
            </a:pathLst>
          </a:custGeom>
          <a:solidFill>
            <a:srgbClr val="9A9A9A"/>
          </a:solidFill>
          <a:ln>
            <a:noFill/>
          </a:ln>
        </p:spPr>
        <p:style>
          <a:lnRef idx="0">
            <a:scrgbClr r="0" g="0" b="0"/>
          </a:lnRef>
          <a:fillRef idx="0">
            <a:scrgbClr r="0" g="0" b="0"/>
          </a:fillRef>
          <a:effectRef idx="0">
            <a:scrgbClr r="0" g="0" b="0"/>
          </a:effectRef>
          <a:fontRef idx="minor"/>
        </p:style>
      </p:sp>
      <p:sp>
        <p:nvSpPr>
          <p:cNvPr id="336" name="CustomShape 40"/>
          <p:cNvSpPr/>
          <p:nvPr/>
        </p:nvSpPr>
        <p:spPr>
          <a:xfrm>
            <a:off x="1284120" y="4214520"/>
            <a:ext cx="43200" cy="12600"/>
          </a:xfrm>
          <a:prstGeom prst="rect">
            <a:avLst/>
          </a:prstGeom>
          <a:solidFill>
            <a:srgbClr val="C0C0C0"/>
          </a:solidFill>
          <a:ln>
            <a:noFill/>
          </a:ln>
        </p:spPr>
        <p:style>
          <a:lnRef idx="0">
            <a:scrgbClr r="0" g="0" b="0"/>
          </a:lnRef>
          <a:fillRef idx="0">
            <a:scrgbClr r="0" g="0" b="0"/>
          </a:fillRef>
          <a:effectRef idx="0">
            <a:scrgbClr r="0" g="0" b="0"/>
          </a:effectRef>
          <a:fontRef idx="minor"/>
        </p:style>
      </p:sp>
      <p:sp>
        <p:nvSpPr>
          <p:cNvPr id="337" name="CustomShape 41"/>
          <p:cNvSpPr/>
          <p:nvPr/>
        </p:nvSpPr>
        <p:spPr>
          <a:xfrm>
            <a:off x="1284120" y="4097160"/>
            <a:ext cx="147240" cy="117000"/>
          </a:xfrm>
          <a:custGeom>
            <a:avLst/>
            <a:gdLst/>
            <a:ahLst/>
            <a:cxnLst/>
            <a:rect l="l" t="t" r="r" b="b"/>
            <a:pathLst>
              <a:path w="221" h="155">
                <a:moveTo>
                  <a:pt x="0" y="155"/>
                </a:moveTo>
                <a:lnTo>
                  <a:pt x="156" y="0"/>
                </a:lnTo>
                <a:lnTo>
                  <a:pt x="221" y="0"/>
                </a:lnTo>
                <a:lnTo>
                  <a:pt x="65" y="155"/>
                </a:lnTo>
                <a:lnTo>
                  <a:pt x="0" y="155"/>
                </a:lnTo>
                <a:close/>
              </a:path>
            </a:pathLst>
          </a:custGeom>
          <a:solidFill>
            <a:srgbClr val="E6E6E6"/>
          </a:solidFill>
          <a:ln>
            <a:noFill/>
          </a:ln>
        </p:spPr>
        <p:style>
          <a:lnRef idx="0">
            <a:scrgbClr r="0" g="0" b="0"/>
          </a:lnRef>
          <a:fillRef idx="0">
            <a:scrgbClr r="0" g="0" b="0"/>
          </a:fillRef>
          <a:effectRef idx="0">
            <a:scrgbClr r="0" g="0" b="0"/>
          </a:effectRef>
          <a:fontRef idx="minor"/>
        </p:style>
      </p:sp>
      <p:sp>
        <p:nvSpPr>
          <p:cNvPr id="338" name="CustomShape 42"/>
          <p:cNvSpPr/>
          <p:nvPr/>
        </p:nvSpPr>
        <p:spPr>
          <a:xfrm>
            <a:off x="1294920" y="4254480"/>
            <a:ext cx="20520" cy="115200"/>
          </a:xfrm>
          <a:custGeom>
            <a:avLst/>
            <a:gdLst/>
            <a:ahLst/>
            <a:cxnLst/>
            <a:rect l="l" t="t" r="r" b="b"/>
            <a:pathLst>
              <a:path w="31" h="153">
                <a:moveTo>
                  <a:pt x="31" y="0"/>
                </a:moveTo>
                <a:lnTo>
                  <a:pt x="0" y="0"/>
                </a:lnTo>
                <a:moveTo>
                  <a:pt x="31" y="38"/>
                </a:moveTo>
                <a:lnTo>
                  <a:pt x="0" y="38"/>
                </a:lnTo>
                <a:moveTo>
                  <a:pt x="31" y="77"/>
                </a:moveTo>
                <a:lnTo>
                  <a:pt x="0" y="77"/>
                </a:lnTo>
                <a:moveTo>
                  <a:pt x="31" y="115"/>
                </a:moveTo>
                <a:lnTo>
                  <a:pt x="0" y="115"/>
                </a:lnTo>
                <a:moveTo>
                  <a:pt x="31" y="153"/>
                </a:moveTo>
                <a:lnTo>
                  <a:pt x="0" y="153"/>
                </a:lnTo>
              </a:path>
            </a:pathLst>
          </a:custGeom>
          <a:noFill/>
          <a:ln w="6480">
            <a:solidFill>
              <a:srgbClr val="E6E6E6"/>
            </a:solidFill>
            <a:miter/>
          </a:ln>
        </p:spPr>
        <p:style>
          <a:lnRef idx="0">
            <a:scrgbClr r="0" g="0" b="0"/>
          </a:lnRef>
          <a:fillRef idx="0">
            <a:scrgbClr r="0" g="0" b="0"/>
          </a:fillRef>
          <a:effectRef idx="0">
            <a:scrgbClr r="0" g="0" b="0"/>
          </a:effectRef>
          <a:fontRef idx="minor"/>
        </p:style>
      </p:sp>
      <p:sp>
        <p:nvSpPr>
          <p:cNvPr id="339" name="CustomShape 43"/>
          <p:cNvSpPr/>
          <p:nvPr/>
        </p:nvSpPr>
        <p:spPr>
          <a:xfrm>
            <a:off x="1284120" y="4097160"/>
            <a:ext cx="147240" cy="302760"/>
          </a:xfrm>
          <a:custGeom>
            <a:avLst/>
            <a:gdLst/>
            <a:ahLst/>
            <a:cxnLst/>
            <a:rect l="l" t="t" r="r" b="b"/>
            <a:pathLst>
              <a:path w="221" h="401">
                <a:moveTo>
                  <a:pt x="16" y="401"/>
                </a:moveTo>
                <a:lnTo>
                  <a:pt x="16" y="172"/>
                </a:lnTo>
                <a:lnTo>
                  <a:pt x="0" y="172"/>
                </a:lnTo>
                <a:lnTo>
                  <a:pt x="0" y="155"/>
                </a:lnTo>
                <a:lnTo>
                  <a:pt x="156" y="0"/>
                </a:lnTo>
                <a:lnTo>
                  <a:pt x="221" y="0"/>
                </a:lnTo>
                <a:lnTo>
                  <a:pt x="221" y="16"/>
                </a:lnTo>
                <a:lnTo>
                  <a:pt x="205" y="33"/>
                </a:lnTo>
                <a:lnTo>
                  <a:pt x="205" y="245"/>
                </a:lnTo>
                <a:lnTo>
                  <a:pt x="49" y="401"/>
                </a:lnTo>
                <a:lnTo>
                  <a:pt x="16" y="401"/>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340" name="CustomShape 44"/>
          <p:cNvSpPr/>
          <p:nvPr/>
        </p:nvSpPr>
        <p:spPr>
          <a:xfrm rot="16200000">
            <a:off x="609840" y="3570480"/>
            <a:ext cx="1512360" cy="211320"/>
          </a:xfrm>
          <a:prstGeom prst="rect">
            <a:avLst/>
          </a:prstGeom>
          <a:noFill/>
          <a:ln w="9360">
            <a:solidFill>
              <a:srgbClr val="FF0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800" b="0" strike="noStrike" spc="-1">
                <a:solidFill>
                  <a:srgbClr val="FF0000"/>
                </a:solidFill>
                <a:uFill>
                  <a:solidFill>
                    <a:srgbClr val="FFFFFF"/>
                  </a:solidFill>
                </a:uFill>
                <a:latin typeface="Arial"/>
                <a:ea typeface="ＭＳ Ｐゴシック"/>
              </a:rPr>
              <a:t>Corporate Firewall</a:t>
            </a:r>
            <a:endParaRPr lang="en-US" sz="1800" b="0" strike="noStrike" spc="-1">
              <a:solidFill>
                <a:srgbClr val="000000"/>
              </a:solidFill>
              <a:uFill>
                <a:solidFill>
                  <a:srgbClr val="FFFFFF"/>
                </a:solidFill>
              </a:uFill>
              <a:latin typeface="Arial"/>
            </a:endParaRPr>
          </a:p>
        </p:txBody>
      </p:sp>
      <p:sp>
        <p:nvSpPr>
          <p:cNvPr id="341" name="CustomShape 45"/>
          <p:cNvSpPr/>
          <p:nvPr/>
        </p:nvSpPr>
        <p:spPr>
          <a:xfrm>
            <a:off x="655560" y="3773520"/>
            <a:ext cx="2269800" cy="24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1050" b="0" i="1" strike="noStrike" spc="-1">
                <a:solidFill>
                  <a:srgbClr val="000000"/>
                </a:solidFill>
                <a:uFill>
                  <a:solidFill>
                    <a:srgbClr val="FFFFFF"/>
                  </a:solidFill>
                </a:uFill>
                <a:latin typeface="Arial"/>
                <a:ea typeface="MS PGothic"/>
              </a:rPr>
              <a:t>VPN</a:t>
            </a:r>
            <a:endParaRPr lang="en-US" sz="1800" b="0" strike="noStrike" spc="-1">
              <a:solidFill>
                <a:srgbClr val="000000"/>
              </a:solidFill>
              <a:uFill>
                <a:solidFill>
                  <a:srgbClr val="FFFFFF"/>
                </a:solidFill>
              </a:uFill>
              <a:latin typeface="Arial"/>
            </a:endParaRPr>
          </a:p>
        </p:txBody>
      </p:sp>
      <p:sp>
        <p:nvSpPr>
          <p:cNvPr id="342" name="Line 46"/>
          <p:cNvSpPr/>
          <p:nvPr/>
        </p:nvSpPr>
        <p:spPr>
          <a:xfrm>
            <a:off x="1455480" y="3974760"/>
            <a:ext cx="1246320" cy="360"/>
          </a:xfrm>
          <a:prstGeom prst="line">
            <a:avLst/>
          </a:prstGeom>
          <a:ln w="31680">
            <a:solidFill>
              <a:schemeClr val="bg1">
                <a:lumMod val="50000"/>
              </a:schemeClr>
            </a:solidFill>
            <a:custDash>
              <a:ds d="400000" sp="300000"/>
            </a:custDash>
            <a:round/>
          </a:ln>
        </p:spPr>
        <p:style>
          <a:lnRef idx="0">
            <a:scrgbClr r="0" g="0" b="0"/>
          </a:lnRef>
          <a:fillRef idx="0">
            <a:scrgbClr r="0" g="0" b="0"/>
          </a:fillRef>
          <a:effectRef idx="0">
            <a:scrgbClr r="0" g="0" b="0"/>
          </a:effectRef>
          <a:fontRef idx="minor"/>
        </p:style>
      </p:sp>
      <p:sp>
        <p:nvSpPr>
          <p:cNvPr id="343" name="CustomShape 47"/>
          <p:cNvSpPr/>
          <p:nvPr/>
        </p:nvSpPr>
        <p:spPr>
          <a:xfrm>
            <a:off x="6905520" y="2682720"/>
            <a:ext cx="1766520" cy="1831680"/>
          </a:xfrm>
          <a:prstGeom prst="rect">
            <a:avLst/>
          </a:prstGeom>
          <a:noFill/>
          <a:ln>
            <a:noFill/>
          </a:ln>
        </p:spPr>
        <p:style>
          <a:lnRef idx="0">
            <a:scrgbClr r="0" g="0" b="0"/>
          </a:lnRef>
          <a:fillRef idx="0">
            <a:scrgbClr r="0" g="0" b="0"/>
          </a:fillRef>
          <a:effectRef idx="0">
            <a:scrgbClr r="0" g="0" b="0"/>
          </a:effectRef>
          <a:fontRef idx="minor"/>
        </p:style>
      </p:sp>
      <p:sp>
        <p:nvSpPr>
          <p:cNvPr id="344" name="CustomShape 48"/>
          <p:cNvSpPr/>
          <p:nvPr/>
        </p:nvSpPr>
        <p:spPr>
          <a:xfrm>
            <a:off x="7048440" y="2773440"/>
            <a:ext cx="1749240" cy="707760"/>
          </a:xfrm>
          <a:prstGeom prst="rect">
            <a:avLst/>
          </a:prstGeom>
          <a:noFill/>
          <a:ln w="9360">
            <a:solidFill>
              <a:schemeClr val="bg1">
                <a:lumMod val="50000"/>
              </a:schemeClr>
            </a:solidFill>
            <a:round/>
          </a:ln>
        </p:spPr>
        <p:style>
          <a:lnRef idx="0">
            <a:scrgbClr r="0" g="0" b="0"/>
          </a:lnRef>
          <a:fillRef idx="0">
            <a:scrgbClr r="0" g="0" b="0"/>
          </a:fillRef>
          <a:effectRef idx="0">
            <a:scrgbClr r="0" g="0" b="0"/>
          </a:effectRef>
          <a:fontRef idx="minor"/>
        </p:style>
      </p:sp>
      <p:sp>
        <p:nvSpPr>
          <p:cNvPr id="345" name="CustomShape 49"/>
          <p:cNvSpPr/>
          <p:nvPr/>
        </p:nvSpPr>
        <p:spPr>
          <a:xfrm>
            <a:off x="119160" y="1603440"/>
            <a:ext cx="1765080" cy="558360"/>
          </a:xfrm>
          <a:prstGeom prst="rect">
            <a:avLst/>
          </a:prstGeom>
          <a:solidFill>
            <a:srgbClr val="FF0000">
              <a:alpha val="22000"/>
            </a:srgbClr>
          </a:solidFill>
          <a:ln>
            <a:noFill/>
          </a:ln>
        </p:spPr>
        <p:style>
          <a:lnRef idx="0">
            <a:scrgbClr r="0" g="0" b="0"/>
          </a:lnRef>
          <a:fillRef idx="0">
            <a:scrgbClr r="0" g="0" b="0"/>
          </a:fillRef>
          <a:effectRef idx="0">
            <a:scrgbClr r="0" g="0" b="0"/>
          </a:effectRef>
          <a:fontRef idx="minor"/>
        </p:style>
      </p:sp>
      <p:sp>
        <p:nvSpPr>
          <p:cNvPr id="346" name="CustomShape 50"/>
          <p:cNvSpPr/>
          <p:nvPr/>
        </p:nvSpPr>
        <p:spPr>
          <a:xfrm>
            <a:off x="2563920" y="3144960"/>
            <a:ext cx="3827160" cy="2684160"/>
          </a:xfrm>
          <a:prstGeom prst="rect">
            <a:avLst/>
          </a:prstGeom>
          <a:noFill/>
          <a:ln w="19080" cap="rnd">
            <a:solidFill>
              <a:schemeClr val="tx1"/>
            </a:solidFill>
            <a:custDash>
              <a:ds d="300000" sp="100000"/>
            </a:custDash>
            <a:round/>
          </a:ln>
        </p:spPr>
        <p:style>
          <a:lnRef idx="0">
            <a:scrgbClr r="0" g="0" b="0"/>
          </a:lnRef>
          <a:fillRef idx="0">
            <a:scrgbClr r="0" g="0" b="0"/>
          </a:fillRef>
          <a:effectRef idx="0">
            <a:scrgbClr r="0" g="0" b="0"/>
          </a:effectRef>
          <a:fontRef idx="minor"/>
        </p:style>
      </p:sp>
      <p:sp>
        <p:nvSpPr>
          <p:cNvPr id="347" name="CustomShape 51"/>
          <p:cNvSpPr/>
          <p:nvPr/>
        </p:nvSpPr>
        <p:spPr>
          <a:xfrm>
            <a:off x="149400" y="1638360"/>
            <a:ext cx="1734840" cy="24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1050" b="0" i="1" strike="noStrike" spc="-1">
                <a:solidFill>
                  <a:srgbClr val="000000"/>
                </a:solidFill>
                <a:uFill>
                  <a:solidFill>
                    <a:srgbClr val="FFFFFF"/>
                  </a:solidFill>
                </a:uFill>
                <a:latin typeface="Arial"/>
                <a:ea typeface="MS PGothic"/>
              </a:rPr>
              <a:t>External Zone</a:t>
            </a:r>
            <a:endParaRPr lang="en-US" sz="1800" b="0" strike="noStrike" spc="-1">
              <a:solidFill>
                <a:srgbClr val="000000"/>
              </a:solidFill>
              <a:uFill>
                <a:solidFill>
                  <a:srgbClr val="FFFFFF"/>
                </a:solidFill>
              </a:uFill>
              <a:latin typeface="Arial"/>
            </a:endParaRPr>
          </a:p>
        </p:txBody>
      </p:sp>
      <p:sp>
        <p:nvSpPr>
          <p:cNvPr id="348" name="CustomShape 52"/>
          <p:cNvSpPr/>
          <p:nvPr/>
        </p:nvSpPr>
        <p:spPr>
          <a:xfrm>
            <a:off x="39600" y="3298680"/>
            <a:ext cx="1152000" cy="558360"/>
          </a:xfrm>
          <a:prstGeom prst="rect">
            <a:avLst/>
          </a:prstGeom>
          <a:solidFill>
            <a:srgbClr val="00FF00">
              <a:alpha val="22000"/>
            </a:srgbClr>
          </a:solidFill>
          <a:ln>
            <a:noFill/>
          </a:ln>
        </p:spPr>
        <p:style>
          <a:lnRef idx="0">
            <a:scrgbClr r="0" g="0" b="0"/>
          </a:lnRef>
          <a:fillRef idx="0">
            <a:scrgbClr r="0" g="0" b="0"/>
          </a:fillRef>
          <a:effectRef idx="0">
            <a:scrgbClr r="0" g="0" b="0"/>
          </a:effectRef>
          <a:fontRef idx="minor"/>
        </p:style>
      </p:sp>
      <p:sp>
        <p:nvSpPr>
          <p:cNvPr id="349" name="CustomShape 53"/>
          <p:cNvSpPr/>
          <p:nvPr/>
        </p:nvSpPr>
        <p:spPr>
          <a:xfrm>
            <a:off x="69840" y="3333600"/>
            <a:ext cx="1122120" cy="24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1050" b="0" i="1" strike="noStrike" spc="-1">
                <a:solidFill>
                  <a:srgbClr val="000000"/>
                </a:solidFill>
                <a:uFill>
                  <a:solidFill>
                    <a:srgbClr val="FFFFFF"/>
                  </a:solidFill>
                </a:uFill>
                <a:latin typeface="Arial"/>
                <a:ea typeface="MS PGothic"/>
              </a:rPr>
              <a:t>Customer Zone</a:t>
            </a:r>
            <a:endParaRPr lang="en-US" sz="1800" b="0" strike="noStrike" spc="-1">
              <a:solidFill>
                <a:srgbClr val="000000"/>
              </a:solidFill>
              <a:uFill>
                <a:solidFill>
                  <a:srgbClr val="FFFFFF"/>
                </a:solidFill>
              </a:uFill>
              <a:latin typeface="Arial"/>
            </a:endParaRPr>
          </a:p>
        </p:txBody>
      </p:sp>
      <p:sp>
        <p:nvSpPr>
          <p:cNvPr id="350" name="CustomShape 54"/>
          <p:cNvSpPr/>
          <p:nvPr/>
        </p:nvSpPr>
        <p:spPr>
          <a:xfrm>
            <a:off x="108000" y="3529080"/>
            <a:ext cx="909360" cy="25524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51" name="CustomShape 55"/>
          <p:cNvSpPr/>
          <p:nvPr/>
        </p:nvSpPr>
        <p:spPr>
          <a:xfrm>
            <a:off x="147600" y="3557520"/>
            <a:ext cx="830160" cy="249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90000"/>
              </a:lnSpc>
            </a:pPr>
            <a:r>
              <a:rPr lang="en-US" sz="1050" b="1" strike="noStrike" spc="-1">
                <a:solidFill>
                  <a:srgbClr val="000000"/>
                </a:solidFill>
                <a:uFill>
                  <a:solidFill>
                    <a:srgbClr val="FFFFFF"/>
                  </a:solidFill>
                </a:uFill>
                <a:latin typeface="Arial"/>
                <a:ea typeface="MS PGothic"/>
              </a:rPr>
              <a:t>Client App</a:t>
            </a:r>
            <a:endParaRPr lang="en-US" sz="1800" b="0" strike="noStrike" spc="-1">
              <a:solidFill>
                <a:srgbClr val="000000"/>
              </a:solidFill>
              <a:uFill>
                <a:solidFill>
                  <a:srgbClr val="FFFFFF"/>
                </a:solidFill>
              </a:uFill>
              <a:latin typeface="Arial"/>
            </a:endParaRPr>
          </a:p>
        </p:txBody>
      </p:sp>
      <p:sp>
        <p:nvSpPr>
          <p:cNvPr id="352" name="CustomShape 56"/>
          <p:cNvSpPr/>
          <p:nvPr/>
        </p:nvSpPr>
        <p:spPr>
          <a:xfrm>
            <a:off x="3208320" y="2471760"/>
            <a:ext cx="2977920" cy="568080"/>
          </a:xfrm>
          <a:prstGeom prst="rect">
            <a:avLst/>
          </a:prstGeom>
          <a:solidFill>
            <a:srgbClr val="FFFF00">
              <a:alpha val="31000"/>
            </a:srgbClr>
          </a:solidFill>
          <a:ln>
            <a:noFill/>
          </a:ln>
        </p:spPr>
        <p:style>
          <a:lnRef idx="0">
            <a:scrgbClr r="0" g="0" b="0"/>
          </a:lnRef>
          <a:fillRef idx="0">
            <a:scrgbClr r="0" g="0" b="0"/>
          </a:fillRef>
          <a:effectRef idx="0">
            <a:scrgbClr r="0" g="0" b="0"/>
          </a:effectRef>
          <a:fontRef idx="minor"/>
        </p:style>
      </p:sp>
      <p:cxnSp>
        <p:nvCxnSpPr>
          <p:cNvPr id="62" name="Straight Connector 193"/>
          <p:cNvCxnSpPr>
            <a:cxnSpLocks noChangeShapeType="1"/>
            <a:stCxn id="318" idx="1"/>
          </p:cNvCxnSpPr>
          <p:nvPr/>
        </p:nvCxnSpPr>
        <p:spPr bwMode="auto">
          <a:xfrm flipV="1">
            <a:off x="3173760" y="2113300"/>
            <a:ext cx="357627" cy="1646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sp>
        <p:nvSpPr>
          <p:cNvPr id="64" name="TextBox 19"/>
          <p:cNvSpPr txBox="1">
            <a:spLocks noChangeArrowheads="1"/>
          </p:cNvSpPr>
          <p:nvPr/>
        </p:nvSpPr>
        <p:spPr bwMode="auto">
          <a:xfrm>
            <a:off x="3449520" y="1723177"/>
            <a:ext cx="2270125"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IBM </a:t>
            </a:r>
            <a:r>
              <a:rPr lang="fr-FR" altLang="fr-FR" sz="1050" b="0" i="1" err="1">
                <a:solidFill>
                  <a:prstClr val="black"/>
                </a:solidFill>
              </a:rPr>
              <a:t>Managed</a:t>
            </a:r>
            <a:r>
              <a:rPr lang="fr-FR" altLang="fr-FR" sz="1050" b="0" i="1">
                <a:solidFill>
                  <a:prstClr val="black"/>
                </a:solidFill>
              </a:rPr>
              <a:t> Zone</a:t>
            </a:r>
          </a:p>
        </p:txBody>
      </p:sp>
      <p:sp>
        <p:nvSpPr>
          <p:cNvPr id="65" name="TextBox 19"/>
          <p:cNvSpPr txBox="1">
            <a:spLocks noChangeArrowheads="1"/>
          </p:cNvSpPr>
          <p:nvPr/>
        </p:nvSpPr>
        <p:spPr bwMode="auto">
          <a:xfrm>
            <a:off x="3528101" y="1987582"/>
            <a:ext cx="2357437" cy="238125"/>
          </a:xfrm>
          <a:prstGeom prst="rect">
            <a:avLst/>
          </a:prstGeom>
          <a:solidFill>
            <a:schemeClr val="bg1"/>
          </a:solidFill>
          <a:ln>
            <a:solidFill>
              <a:schemeClr val="tx1"/>
            </a:solid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Cognos </a:t>
            </a:r>
            <a:r>
              <a:rPr lang="fr-FR" altLang="fr-FR" sz="1050" err="1">
                <a:solidFill>
                  <a:prstClr val="black"/>
                </a:solidFill>
              </a:rPr>
              <a:t>Analytics</a:t>
            </a:r>
            <a:endParaRPr lang="fr-FR" altLang="fr-FR" sz="1050">
              <a:solidFill>
                <a:prstClr val="black"/>
              </a:solidFill>
            </a:endParaRPr>
          </a:p>
        </p:txBody>
      </p:sp>
    </p:spTree>
    <p:extLst>
      <p:ext uri="{BB962C8B-B14F-4D97-AF65-F5344CB8AC3E}">
        <p14:creationId xmlns:p14="http://schemas.microsoft.com/office/powerpoint/2010/main" val="16625746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4"/>
          <p:cNvSpPr>
            <a:spLocks noGrp="1"/>
          </p:cNvSpPr>
          <p:nvPr>
            <p:ph type="title"/>
          </p:nvPr>
        </p:nvSpPr>
        <p:spPr/>
        <p:txBody>
          <a:bodyPr/>
          <a:lstStyle/>
          <a:p>
            <a:r>
              <a:rPr lang="en-US" altLang="en-US"/>
              <a:t>Network Connectivity </a:t>
            </a:r>
            <a:r>
              <a:rPr lang="en-US" altLang="en-US" smtClean="0"/>
              <a:t>Model</a:t>
            </a:r>
            <a:endParaRPr lang="en-US" altLang="en-US"/>
          </a:p>
        </p:txBody>
      </p:sp>
      <p:sp>
        <p:nvSpPr>
          <p:cNvPr id="22" name="TextBox 19"/>
          <p:cNvSpPr txBox="1">
            <a:spLocks noChangeArrowheads="1"/>
          </p:cNvSpPr>
          <p:nvPr/>
        </p:nvSpPr>
        <p:spPr bwMode="auto">
          <a:xfrm>
            <a:off x="2233613" y="1436688"/>
            <a:ext cx="3259137"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             </a:t>
            </a:r>
            <a:r>
              <a:rPr lang="fr-FR" altLang="fr-FR" sz="900">
                <a:solidFill>
                  <a:prstClr val="black"/>
                </a:solidFill>
              </a:rPr>
              <a:t>SoftLayer Data Center </a:t>
            </a:r>
            <a:endParaRPr lang="fr-FR" altLang="fr-FR" sz="1050">
              <a:solidFill>
                <a:prstClr val="black"/>
              </a:solidFill>
            </a:endParaRPr>
          </a:p>
        </p:txBody>
      </p:sp>
      <p:sp>
        <p:nvSpPr>
          <p:cNvPr id="33798" name="Rectangle 25"/>
          <p:cNvSpPr>
            <a:spLocks noChangeArrowheads="1"/>
          </p:cNvSpPr>
          <p:nvPr/>
        </p:nvSpPr>
        <p:spPr bwMode="auto">
          <a:xfrm>
            <a:off x="3288926" y="2859088"/>
            <a:ext cx="2979737" cy="2146872"/>
          </a:xfrm>
          <a:prstGeom prst="rect">
            <a:avLst/>
          </a:prstGeom>
          <a:solidFill>
            <a:schemeClr val="accent1">
              <a:alpha val="2196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grpSp>
        <p:nvGrpSpPr>
          <p:cNvPr id="33799" name="Group 6"/>
          <p:cNvGrpSpPr>
            <a:grpSpLocks/>
          </p:cNvGrpSpPr>
          <p:nvPr/>
        </p:nvGrpSpPr>
        <p:grpSpPr bwMode="auto">
          <a:xfrm>
            <a:off x="2765536" y="4067213"/>
            <a:ext cx="149225" cy="304800"/>
            <a:chOff x="1541" y="1424"/>
            <a:chExt cx="221" cy="401"/>
          </a:xfrm>
        </p:grpSpPr>
        <p:sp>
          <p:nvSpPr>
            <p:cNvPr id="33870" name="Freeform 7"/>
            <p:cNvSpPr>
              <a:spLocks/>
            </p:cNvSpPr>
            <p:nvPr/>
          </p:nvSpPr>
          <p:spPr bwMode="auto">
            <a:xfrm>
              <a:off x="1592" y="1440"/>
              <a:ext cx="154" cy="384"/>
            </a:xfrm>
            <a:custGeom>
              <a:avLst/>
              <a:gdLst>
                <a:gd name="T0" fmla="*/ 0 w 154"/>
                <a:gd name="T1" fmla="*/ 384 h 384"/>
                <a:gd name="T2" fmla="*/ 154 w 154"/>
                <a:gd name="T3" fmla="*/ 230 h 384"/>
                <a:gd name="T4" fmla="*/ 154 w 154"/>
                <a:gd name="T5" fmla="*/ 0 h 384"/>
                <a:gd name="T6" fmla="*/ 0 w 154"/>
                <a:gd name="T7" fmla="*/ 154 h 384"/>
                <a:gd name="T8" fmla="*/ 0 w 154"/>
                <a:gd name="T9" fmla="*/ 384 h 384"/>
                <a:gd name="T10" fmla="*/ 0 60000 65536"/>
                <a:gd name="T11" fmla="*/ 0 60000 65536"/>
                <a:gd name="T12" fmla="*/ 0 60000 65536"/>
                <a:gd name="T13" fmla="*/ 0 60000 65536"/>
                <a:gd name="T14" fmla="*/ 0 60000 65536"/>
                <a:gd name="T15" fmla="*/ 0 w 154"/>
                <a:gd name="T16" fmla="*/ 0 h 384"/>
                <a:gd name="T17" fmla="*/ 154 w 154"/>
                <a:gd name="T18" fmla="*/ 384 h 384"/>
              </a:gdLst>
              <a:ahLst/>
              <a:cxnLst>
                <a:cxn ang="T10">
                  <a:pos x="T0" y="T1"/>
                </a:cxn>
                <a:cxn ang="T11">
                  <a:pos x="T2" y="T3"/>
                </a:cxn>
                <a:cxn ang="T12">
                  <a:pos x="T4" y="T5"/>
                </a:cxn>
                <a:cxn ang="T13">
                  <a:pos x="T6" y="T7"/>
                </a:cxn>
                <a:cxn ang="T14">
                  <a:pos x="T8" y="T9"/>
                </a:cxn>
              </a:cxnLst>
              <a:rect l="T15" t="T16" r="T17" b="T18"/>
              <a:pathLst>
                <a:path w="154" h="384">
                  <a:moveTo>
                    <a:pt x="0" y="384"/>
                  </a:moveTo>
                  <a:lnTo>
                    <a:pt x="154" y="230"/>
                  </a:lnTo>
                  <a:lnTo>
                    <a:pt x="154" y="0"/>
                  </a:lnTo>
                  <a:lnTo>
                    <a:pt x="0" y="154"/>
                  </a:lnTo>
                  <a:lnTo>
                    <a:pt x="0" y="384"/>
                  </a:lnTo>
                  <a:close/>
                </a:path>
              </a:pathLst>
            </a:custGeom>
            <a:solidFill>
              <a:srgbClr val="D062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1" name="Freeform 8"/>
            <p:cNvSpPr>
              <a:spLocks/>
            </p:cNvSpPr>
            <p:nvPr/>
          </p:nvSpPr>
          <p:spPr bwMode="auto">
            <a:xfrm>
              <a:off x="1592" y="1440"/>
              <a:ext cx="154" cy="384"/>
            </a:xfrm>
            <a:custGeom>
              <a:avLst/>
              <a:gdLst>
                <a:gd name="T0" fmla="*/ 0 w 154"/>
                <a:gd name="T1" fmla="*/ 384 h 384"/>
                <a:gd name="T2" fmla="*/ 154 w 154"/>
                <a:gd name="T3" fmla="*/ 230 h 384"/>
                <a:gd name="T4" fmla="*/ 154 w 154"/>
                <a:gd name="T5" fmla="*/ 0 h 384"/>
                <a:gd name="T6" fmla="*/ 0 w 154"/>
                <a:gd name="T7" fmla="*/ 154 h 384"/>
                <a:gd name="T8" fmla="*/ 0 w 154"/>
                <a:gd name="T9" fmla="*/ 384 h 384"/>
                <a:gd name="T10" fmla="*/ 0 60000 65536"/>
                <a:gd name="T11" fmla="*/ 0 60000 65536"/>
                <a:gd name="T12" fmla="*/ 0 60000 65536"/>
                <a:gd name="T13" fmla="*/ 0 60000 65536"/>
                <a:gd name="T14" fmla="*/ 0 60000 65536"/>
                <a:gd name="T15" fmla="*/ 0 w 154"/>
                <a:gd name="T16" fmla="*/ 0 h 384"/>
                <a:gd name="T17" fmla="*/ 154 w 154"/>
                <a:gd name="T18" fmla="*/ 384 h 384"/>
              </a:gdLst>
              <a:ahLst/>
              <a:cxnLst>
                <a:cxn ang="T10">
                  <a:pos x="T0" y="T1"/>
                </a:cxn>
                <a:cxn ang="T11">
                  <a:pos x="T2" y="T3"/>
                </a:cxn>
                <a:cxn ang="T12">
                  <a:pos x="T4" y="T5"/>
                </a:cxn>
                <a:cxn ang="T13">
                  <a:pos x="T6" y="T7"/>
                </a:cxn>
                <a:cxn ang="T14">
                  <a:pos x="T8" y="T9"/>
                </a:cxn>
              </a:cxnLst>
              <a:rect l="T15" t="T16" r="T17" b="T18"/>
              <a:pathLst>
                <a:path w="154" h="384">
                  <a:moveTo>
                    <a:pt x="0" y="384"/>
                  </a:moveTo>
                  <a:lnTo>
                    <a:pt x="154" y="230"/>
                  </a:lnTo>
                  <a:lnTo>
                    <a:pt x="154" y="0"/>
                  </a:lnTo>
                  <a:lnTo>
                    <a:pt x="0" y="154"/>
                  </a:lnTo>
                  <a:lnTo>
                    <a:pt x="0" y="384"/>
                  </a:lnTo>
                  <a:close/>
                </a:path>
              </a:pathLst>
            </a:custGeom>
            <a:noFill/>
            <a:ln w="6350" cap="rnd">
              <a:solidFill>
                <a:srgbClr val="CDCD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2" name="Freeform 9"/>
            <p:cNvSpPr>
              <a:spLocks noEditPoints="1"/>
            </p:cNvSpPr>
            <p:nvPr/>
          </p:nvSpPr>
          <p:spPr bwMode="auto">
            <a:xfrm>
              <a:off x="1592" y="1459"/>
              <a:ext cx="154" cy="326"/>
            </a:xfrm>
            <a:custGeom>
              <a:avLst/>
              <a:gdLst>
                <a:gd name="T0" fmla="*/ 19 w 154"/>
                <a:gd name="T1" fmla="*/ 153 h 326"/>
                <a:gd name="T2" fmla="*/ 38 w 154"/>
                <a:gd name="T3" fmla="*/ 134 h 326"/>
                <a:gd name="T4" fmla="*/ 57 w 154"/>
                <a:gd name="T5" fmla="*/ 115 h 326"/>
                <a:gd name="T6" fmla="*/ 77 w 154"/>
                <a:gd name="T7" fmla="*/ 96 h 326"/>
                <a:gd name="T8" fmla="*/ 96 w 154"/>
                <a:gd name="T9" fmla="*/ 76 h 326"/>
                <a:gd name="T10" fmla="*/ 115 w 154"/>
                <a:gd name="T11" fmla="*/ 57 h 326"/>
                <a:gd name="T12" fmla="*/ 134 w 154"/>
                <a:gd name="T13" fmla="*/ 38 h 326"/>
                <a:gd name="T14" fmla="*/ 19 w 154"/>
                <a:gd name="T15" fmla="*/ 192 h 326"/>
                <a:gd name="T16" fmla="*/ 38 w 154"/>
                <a:gd name="T17" fmla="*/ 172 h 326"/>
                <a:gd name="T18" fmla="*/ 57 w 154"/>
                <a:gd name="T19" fmla="*/ 153 h 326"/>
                <a:gd name="T20" fmla="*/ 77 w 154"/>
                <a:gd name="T21" fmla="*/ 134 h 326"/>
                <a:gd name="T22" fmla="*/ 96 w 154"/>
                <a:gd name="T23" fmla="*/ 115 h 326"/>
                <a:gd name="T24" fmla="*/ 115 w 154"/>
                <a:gd name="T25" fmla="*/ 96 h 326"/>
                <a:gd name="T26" fmla="*/ 134 w 154"/>
                <a:gd name="T27" fmla="*/ 76 h 326"/>
                <a:gd name="T28" fmla="*/ 154 w 154"/>
                <a:gd name="T29" fmla="*/ 57 h 326"/>
                <a:gd name="T30" fmla="*/ 19 w 154"/>
                <a:gd name="T31" fmla="*/ 230 h 326"/>
                <a:gd name="T32" fmla="*/ 38 w 154"/>
                <a:gd name="T33" fmla="*/ 211 h 326"/>
                <a:gd name="T34" fmla="*/ 57 w 154"/>
                <a:gd name="T35" fmla="*/ 192 h 326"/>
                <a:gd name="T36" fmla="*/ 77 w 154"/>
                <a:gd name="T37" fmla="*/ 172 h 326"/>
                <a:gd name="T38" fmla="*/ 96 w 154"/>
                <a:gd name="T39" fmla="*/ 153 h 326"/>
                <a:gd name="T40" fmla="*/ 115 w 154"/>
                <a:gd name="T41" fmla="*/ 134 h 326"/>
                <a:gd name="T42" fmla="*/ 134 w 154"/>
                <a:gd name="T43" fmla="*/ 115 h 326"/>
                <a:gd name="T44" fmla="*/ 154 w 154"/>
                <a:gd name="T45" fmla="*/ 96 h 326"/>
                <a:gd name="T46" fmla="*/ 19 w 154"/>
                <a:gd name="T47" fmla="*/ 268 h 326"/>
                <a:gd name="T48" fmla="*/ 38 w 154"/>
                <a:gd name="T49" fmla="*/ 249 h 326"/>
                <a:gd name="T50" fmla="*/ 57 w 154"/>
                <a:gd name="T51" fmla="*/ 230 h 326"/>
                <a:gd name="T52" fmla="*/ 77 w 154"/>
                <a:gd name="T53" fmla="*/ 211 h 326"/>
                <a:gd name="T54" fmla="*/ 96 w 154"/>
                <a:gd name="T55" fmla="*/ 192 h 326"/>
                <a:gd name="T56" fmla="*/ 115 w 154"/>
                <a:gd name="T57" fmla="*/ 172 h 326"/>
                <a:gd name="T58" fmla="*/ 134 w 154"/>
                <a:gd name="T59" fmla="*/ 153 h 326"/>
                <a:gd name="T60" fmla="*/ 154 w 154"/>
                <a:gd name="T61" fmla="*/ 134 h 326"/>
                <a:gd name="T62" fmla="*/ 19 w 154"/>
                <a:gd name="T63" fmla="*/ 307 h 326"/>
                <a:gd name="T64" fmla="*/ 38 w 154"/>
                <a:gd name="T65" fmla="*/ 287 h 326"/>
                <a:gd name="T66" fmla="*/ 57 w 154"/>
                <a:gd name="T67" fmla="*/ 268 h 326"/>
                <a:gd name="T68" fmla="*/ 77 w 154"/>
                <a:gd name="T69" fmla="*/ 249 h 326"/>
                <a:gd name="T70" fmla="*/ 96 w 154"/>
                <a:gd name="T71" fmla="*/ 230 h 326"/>
                <a:gd name="T72" fmla="*/ 115 w 154"/>
                <a:gd name="T73" fmla="*/ 211 h 326"/>
                <a:gd name="T74" fmla="*/ 134 w 154"/>
                <a:gd name="T75" fmla="*/ 192 h 326"/>
                <a:gd name="T76" fmla="*/ 154 w 154"/>
                <a:gd name="T77" fmla="*/ 172 h 326"/>
                <a:gd name="T78" fmla="*/ 19 w 154"/>
                <a:gd name="T79" fmla="*/ 115 h 326"/>
                <a:gd name="T80" fmla="*/ 19 w 154"/>
                <a:gd name="T81" fmla="*/ 192 h 326"/>
                <a:gd name="T82" fmla="*/ 19 w 154"/>
                <a:gd name="T83" fmla="*/ 268 h 326"/>
                <a:gd name="T84" fmla="*/ 38 w 154"/>
                <a:gd name="T85" fmla="*/ 287 h 326"/>
                <a:gd name="T86" fmla="*/ 38 w 154"/>
                <a:gd name="T87" fmla="*/ 134 h 326"/>
                <a:gd name="T88" fmla="*/ 38 w 154"/>
                <a:gd name="T89" fmla="*/ 211 h 326"/>
                <a:gd name="T90" fmla="*/ 57 w 154"/>
                <a:gd name="T91" fmla="*/ 76 h 326"/>
                <a:gd name="T92" fmla="*/ 57 w 154"/>
                <a:gd name="T93" fmla="*/ 153 h 326"/>
                <a:gd name="T94" fmla="*/ 57 w 154"/>
                <a:gd name="T95" fmla="*/ 230 h 326"/>
                <a:gd name="T96" fmla="*/ 77 w 154"/>
                <a:gd name="T97" fmla="*/ 249 h 326"/>
                <a:gd name="T98" fmla="*/ 77 w 154"/>
                <a:gd name="T99" fmla="*/ 96 h 326"/>
                <a:gd name="T100" fmla="*/ 77 w 154"/>
                <a:gd name="T101" fmla="*/ 172 h 326"/>
                <a:gd name="T102" fmla="*/ 96 w 154"/>
                <a:gd name="T103" fmla="*/ 38 h 326"/>
                <a:gd name="T104" fmla="*/ 96 w 154"/>
                <a:gd name="T105" fmla="*/ 115 h 326"/>
                <a:gd name="T106" fmla="*/ 96 w 154"/>
                <a:gd name="T107" fmla="*/ 192 h 326"/>
                <a:gd name="T108" fmla="*/ 115 w 154"/>
                <a:gd name="T109" fmla="*/ 211 h 326"/>
                <a:gd name="T110" fmla="*/ 115 w 154"/>
                <a:gd name="T111" fmla="*/ 57 h 326"/>
                <a:gd name="T112" fmla="*/ 115 w 154"/>
                <a:gd name="T113" fmla="*/ 134 h 326"/>
                <a:gd name="T114" fmla="*/ 134 w 154"/>
                <a:gd name="T115" fmla="*/ 76 h 326"/>
                <a:gd name="T116" fmla="*/ 134 w 154"/>
                <a:gd name="T117" fmla="*/ 153 h 326"/>
                <a:gd name="T118" fmla="*/ 134 w 154"/>
                <a:gd name="T119" fmla="*/ 0 h 326"/>
                <a:gd name="T120" fmla="*/ 154 w 154"/>
                <a:gd name="T121" fmla="*/ 19 h 3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
                <a:gd name="T184" fmla="*/ 0 h 326"/>
                <a:gd name="T185" fmla="*/ 154 w 154"/>
                <a:gd name="T186" fmla="*/ 326 h 3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 h="326">
                  <a:moveTo>
                    <a:pt x="0" y="172"/>
                  </a:moveTo>
                  <a:lnTo>
                    <a:pt x="19" y="153"/>
                  </a:lnTo>
                  <a:moveTo>
                    <a:pt x="19" y="153"/>
                  </a:moveTo>
                  <a:lnTo>
                    <a:pt x="38" y="134"/>
                  </a:lnTo>
                  <a:moveTo>
                    <a:pt x="38" y="134"/>
                  </a:moveTo>
                  <a:lnTo>
                    <a:pt x="57" y="115"/>
                  </a:lnTo>
                  <a:moveTo>
                    <a:pt x="57" y="115"/>
                  </a:moveTo>
                  <a:lnTo>
                    <a:pt x="77" y="96"/>
                  </a:lnTo>
                  <a:moveTo>
                    <a:pt x="77" y="96"/>
                  </a:moveTo>
                  <a:lnTo>
                    <a:pt x="96" y="76"/>
                  </a:lnTo>
                  <a:moveTo>
                    <a:pt x="96" y="76"/>
                  </a:moveTo>
                  <a:lnTo>
                    <a:pt x="115" y="57"/>
                  </a:lnTo>
                  <a:moveTo>
                    <a:pt x="115" y="57"/>
                  </a:moveTo>
                  <a:lnTo>
                    <a:pt x="134" y="38"/>
                  </a:lnTo>
                  <a:moveTo>
                    <a:pt x="0" y="211"/>
                  </a:moveTo>
                  <a:lnTo>
                    <a:pt x="19" y="192"/>
                  </a:lnTo>
                  <a:moveTo>
                    <a:pt x="19" y="192"/>
                  </a:moveTo>
                  <a:lnTo>
                    <a:pt x="38" y="172"/>
                  </a:lnTo>
                  <a:moveTo>
                    <a:pt x="38" y="172"/>
                  </a:moveTo>
                  <a:lnTo>
                    <a:pt x="57" y="153"/>
                  </a:lnTo>
                  <a:moveTo>
                    <a:pt x="57" y="153"/>
                  </a:moveTo>
                  <a:lnTo>
                    <a:pt x="77" y="134"/>
                  </a:lnTo>
                  <a:moveTo>
                    <a:pt x="77" y="134"/>
                  </a:moveTo>
                  <a:lnTo>
                    <a:pt x="96" y="115"/>
                  </a:lnTo>
                  <a:moveTo>
                    <a:pt x="96" y="115"/>
                  </a:moveTo>
                  <a:lnTo>
                    <a:pt x="115" y="96"/>
                  </a:lnTo>
                  <a:moveTo>
                    <a:pt x="115" y="96"/>
                  </a:moveTo>
                  <a:lnTo>
                    <a:pt x="134" y="76"/>
                  </a:lnTo>
                  <a:moveTo>
                    <a:pt x="134" y="76"/>
                  </a:moveTo>
                  <a:lnTo>
                    <a:pt x="154" y="57"/>
                  </a:lnTo>
                  <a:moveTo>
                    <a:pt x="0" y="249"/>
                  </a:moveTo>
                  <a:lnTo>
                    <a:pt x="19" y="230"/>
                  </a:lnTo>
                  <a:moveTo>
                    <a:pt x="19" y="230"/>
                  </a:moveTo>
                  <a:lnTo>
                    <a:pt x="38" y="211"/>
                  </a:lnTo>
                  <a:moveTo>
                    <a:pt x="38" y="211"/>
                  </a:moveTo>
                  <a:lnTo>
                    <a:pt x="57" y="192"/>
                  </a:lnTo>
                  <a:moveTo>
                    <a:pt x="57" y="192"/>
                  </a:moveTo>
                  <a:lnTo>
                    <a:pt x="77" y="172"/>
                  </a:lnTo>
                  <a:moveTo>
                    <a:pt x="77" y="172"/>
                  </a:moveTo>
                  <a:lnTo>
                    <a:pt x="96" y="153"/>
                  </a:lnTo>
                  <a:moveTo>
                    <a:pt x="96" y="153"/>
                  </a:moveTo>
                  <a:lnTo>
                    <a:pt x="115" y="134"/>
                  </a:lnTo>
                  <a:moveTo>
                    <a:pt x="115" y="134"/>
                  </a:moveTo>
                  <a:lnTo>
                    <a:pt x="134" y="115"/>
                  </a:lnTo>
                  <a:moveTo>
                    <a:pt x="134" y="115"/>
                  </a:moveTo>
                  <a:lnTo>
                    <a:pt x="154" y="96"/>
                  </a:lnTo>
                  <a:moveTo>
                    <a:pt x="0" y="287"/>
                  </a:moveTo>
                  <a:lnTo>
                    <a:pt x="19" y="268"/>
                  </a:lnTo>
                  <a:moveTo>
                    <a:pt x="19" y="268"/>
                  </a:moveTo>
                  <a:lnTo>
                    <a:pt x="38" y="249"/>
                  </a:lnTo>
                  <a:moveTo>
                    <a:pt x="38" y="249"/>
                  </a:moveTo>
                  <a:lnTo>
                    <a:pt x="57" y="230"/>
                  </a:lnTo>
                  <a:moveTo>
                    <a:pt x="57" y="230"/>
                  </a:moveTo>
                  <a:lnTo>
                    <a:pt x="77" y="211"/>
                  </a:lnTo>
                  <a:moveTo>
                    <a:pt x="77" y="211"/>
                  </a:moveTo>
                  <a:lnTo>
                    <a:pt x="96" y="192"/>
                  </a:lnTo>
                  <a:moveTo>
                    <a:pt x="96" y="192"/>
                  </a:moveTo>
                  <a:lnTo>
                    <a:pt x="115" y="172"/>
                  </a:lnTo>
                  <a:moveTo>
                    <a:pt x="115" y="172"/>
                  </a:moveTo>
                  <a:lnTo>
                    <a:pt x="134" y="153"/>
                  </a:lnTo>
                  <a:moveTo>
                    <a:pt x="134" y="153"/>
                  </a:moveTo>
                  <a:lnTo>
                    <a:pt x="154" y="134"/>
                  </a:lnTo>
                  <a:moveTo>
                    <a:pt x="0" y="326"/>
                  </a:moveTo>
                  <a:lnTo>
                    <a:pt x="19" y="307"/>
                  </a:lnTo>
                  <a:moveTo>
                    <a:pt x="19" y="307"/>
                  </a:moveTo>
                  <a:lnTo>
                    <a:pt x="38" y="287"/>
                  </a:lnTo>
                  <a:moveTo>
                    <a:pt x="38" y="287"/>
                  </a:moveTo>
                  <a:lnTo>
                    <a:pt x="57" y="268"/>
                  </a:lnTo>
                  <a:moveTo>
                    <a:pt x="57" y="268"/>
                  </a:moveTo>
                  <a:lnTo>
                    <a:pt x="77" y="249"/>
                  </a:lnTo>
                  <a:moveTo>
                    <a:pt x="77" y="249"/>
                  </a:moveTo>
                  <a:lnTo>
                    <a:pt x="96" y="230"/>
                  </a:lnTo>
                  <a:moveTo>
                    <a:pt x="96" y="230"/>
                  </a:moveTo>
                  <a:lnTo>
                    <a:pt x="115" y="211"/>
                  </a:lnTo>
                  <a:moveTo>
                    <a:pt x="115" y="211"/>
                  </a:moveTo>
                  <a:lnTo>
                    <a:pt x="134" y="192"/>
                  </a:lnTo>
                  <a:moveTo>
                    <a:pt x="134" y="192"/>
                  </a:moveTo>
                  <a:lnTo>
                    <a:pt x="154" y="172"/>
                  </a:lnTo>
                  <a:moveTo>
                    <a:pt x="19" y="153"/>
                  </a:moveTo>
                  <a:lnTo>
                    <a:pt x="19" y="115"/>
                  </a:lnTo>
                  <a:moveTo>
                    <a:pt x="19" y="230"/>
                  </a:moveTo>
                  <a:lnTo>
                    <a:pt x="19" y="192"/>
                  </a:lnTo>
                  <a:moveTo>
                    <a:pt x="19" y="307"/>
                  </a:moveTo>
                  <a:lnTo>
                    <a:pt x="19" y="268"/>
                  </a:lnTo>
                  <a:moveTo>
                    <a:pt x="38" y="326"/>
                  </a:moveTo>
                  <a:lnTo>
                    <a:pt x="38" y="287"/>
                  </a:lnTo>
                  <a:moveTo>
                    <a:pt x="38" y="172"/>
                  </a:moveTo>
                  <a:lnTo>
                    <a:pt x="38" y="134"/>
                  </a:lnTo>
                  <a:moveTo>
                    <a:pt x="38" y="249"/>
                  </a:moveTo>
                  <a:lnTo>
                    <a:pt x="38" y="211"/>
                  </a:lnTo>
                  <a:moveTo>
                    <a:pt x="57" y="115"/>
                  </a:moveTo>
                  <a:lnTo>
                    <a:pt x="57" y="76"/>
                  </a:lnTo>
                  <a:moveTo>
                    <a:pt x="57" y="192"/>
                  </a:moveTo>
                  <a:lnTo>
                    <a:pt x="57" y="153"/>
                  </a:lnTo>
                  <a:moveTo>
                    <a:pt x="57" y="268"/>
                  </a:moveTo>
                  <a:lnTo>
                    <a:pt x="57" y="230"/>
                  </a:lnTo>
                  <a:moveTo>
                    <a:pt x="77" y="287"/>
                  </a:moveTo>
                  <a:lnTo>
                    <a:pt x="77" y="249"/>
                  </a:lnTo>
                  <a:moveTo>
                    <a:pt x="77" y="134"/>
                  </a:moveTo>
                  <a:lnTo>
                    <a:pt x="77" y="96"/>
                  </a:lnTo>
                  <a:moveTo>
                    <a:pt x="77" y="211"/>
                  </a:moveTo>
                  <a:lnTo>
                    <a:pt x="77" y="172"/>
                  </a:lnTo>
                  <a:moveTo>
                    <a:pt x="96" y="76"/>
                  </a:moveTo>
                  <a:lnTo>
                    <a:pt x="96" y="38"/>
                  </a:lnTo>
                  <a:moveTo>
                    <a:pt x="96" y="153"/>
                  </a:moveTo>
                  <a:lnTo>
                    <a:pt x="96" y="115"/>
                  </a:lnTo>
                  <a:moveTo>
                    <a:pt x="96" y="230"/>
                  </a:moveTo>
                  <a:lnTo>
                    <a:pt x="96" y="192"/>
                  </a:lnTo>
                  <a:moveTo>
                    <a:pt x="115" y="249"/>
                  </a:moveTo>
                  <a:lnTo>
                    <a:pt x="115" y="211"/>
                  </a:lnTo>
                  <a:moveTo>
                    <a:pt x="115" y="96"/>
                  </a:moveTo>
                  <a:lnTo>
                    <a:pt x="115" y="57"/>
                  </a:lnTo>
                  <a:moveTo>
                    <a:pt x="115" y="172"/>
                  </a:moveTo>
                  <a:lnTo>
                    <a:pt x="115" y="134"/>
                  </a:lnTo>
                  <a:moveTo>
                    <a:pt x="134" y="115"/>
                  </a:moveTo>
                  <a:lnTo>
                    <a:pt x="134" y="76"/>
                  </a:lnTo>
                  <a:moveTo>
                    <a:pt x="134" y="192"/>
                  </a:moveTo>
                  <a:lnTo>
                    <a:pt x="134" y="153"/>
                  </a:lnTo>
                  <a:moveTo>
                    <a:pt x="134" y="38"/>
                  </a:moveTo>
                  <a:lnTo>
                    <a:pt x="134" y="0"/>
                  </a:lnTo>
                  <a:moveTo>
                    <a:pt x="134" y="38"/>
                  </a:moveTo>
                  <a:lnTo>
                    <a:pt x="154" y="19"/>
                  </a:lnTo>
                </a:path>
              </a:pathLst>
            </a:custGeom>
            <a:noFill/>
            <a:ln w="6350" cap="flat">
              <a:solidFill>
                <a:srgbClr val="CD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3" name="Rectangle 10"/>
            <p:cNvSpPr>
              <a:spLocks noChangeArrowheads="1"/>
            </p:cNvSpPr>
            <p:nvPr/>
          </p:nvSpPr>
          <p:spPr bwMode="auto">
            <a:xfrm>
              <a:off x="1557" y="1594"/>
              <a:ext cx="33" cy="230"/>
            </a:xfrm>
            <a:prstGeom prst="rect">
              <a:avLst/>
            </a:prstGeom>
            <a:solidFill>
              <a:srgbClr val="DC7E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74" name="Rectangle 11"/>
            <p:cNvSpPr>
              <a:spLocks noChangeArrowheads="1"/>
            </p:cNvSpPr>
            <p:nvPr/>
          </p:nvSpPr>
          <p:spPr bwMode="auto">
            <a:xfrm>
              <a:off x="1557" y="1594"/>
              <a:ext cx="33" cy="230"/>
            </a:xfrm>
            <a:prstGeom prst="rect">
              <a:avLst/>
            </a:prstGeom>
            <a:noFill/>
            <a:ln w="6350" cap="rnd">
              <a:solidFill>
                <a:srgbClr val="E6E6E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75" name="Freeform 12"/>
            <p:cNvSpPr>
              <a:spLocks/>
            </p:cNvSpPr>
            <p:nvPr/>
          </p:nvSpPr>
          <p:spPr bwMode="auto">
            <a:xfrm>
              <a:off x="1606" y="1424"/>
              <a:ext cx="156" cy="172"/>
            </a:xfrm>
            <a:custGeom>
              <a:avLst/>
              <a:gdLst>
                <a:gd name="T0" fmla="*/ 0 w 156"/>
                <a:gd name="T1" fmla="*/ 172 h 172"/>
                <a:gd name="T2" fmla="*/ 156 w 156"/>
                <a:gd name="T3" fmla="*/ 16 h 172"/>
                <a:gd name="T4" fmla="*/ 156 w 156"/>
                <a:gd name="T5" fmla="*/ 0 h 172"/>
                <a:gd name="T6" fmla="*/ 0 w 156"/>
                <a:gd name="T7" fmla="*/ 155 h 172"/>
                <a:gd name="T8" fmla="*/ 0 w 156"/>
                <a:gd name="T9" fmla="*/ 172 h 172"/>
                <a:gd name="T10" fmla="*/ 0 60000 65536"/>
                <a:gd name="T11" fmla="*/ 0 60000 65536"/>
                <a:gd name="T12" fmla="*/ 0 60000 65536"/>
                <a:gd name="T13" fmla="*/ 0 60000 65536"/>
                <a:gd name="T14" fmla="*/ 0 60000 65536"/>
                <a:gd name="T15" fmla="*/ 0 w 156"/>
                <a:gd name="T16" fmla="*/ 0 h 172"/>
                <a:gd name="T17" fmla="*/ 156 w 156"/>
                <a:gd name="T18" fmla="*/ 172 h 172"/>
              </a:gdLst>
              <a:ahLst/>
              <a:cxnLst>
                <a:cxn ang="T10">
                  <a:pos x="T0" y="T1"/>
                </a:cxn>
                <a:cxn ang="T11">
                  <a:pos x="T2" y="T3"/>
                </a:cxn>
                <a:cxn ang="T12">
                  <a:pos x="T4" y="T5"/>
                </a:cxn>
                <a:cxn ang="T13">
                  <a:pos x="T6" y="T7"/>
                </a:cxn>
                <a:cxn ang="T14">
                  <a:pos x="T8" y="T9"/>
                </a:cxn>
              </a:cxnLst>
              <a:rect l="T15" t="T16" r="T17" b="T18"/>
              <a:pathLst>
                <a:path w="156" h="172">
                  <a:moveTo>
                    <a:pt x="0" y="172"/>
                  </a:moveTo>
                  <a:lnTo>
                    <a:pt x="156" y="16"/>
                  </a:lnTo>
                  <a:lnTo>
                    <a:pt x="156" y="0"/>
                  </a:lnTo>
                  <a:lnTo>
                    <a:pt x="0" y="155"/>
                  </a:lnTo>
                  <a:lnTo>
                    <a:pt x="0" y="17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6" name="Rectangle 13"/>
            <p:cNvSpPr>
              <a:spLocks noChangeArrowheads="1"/>
            </p:cNvSpPr>
            <p:nvPr/>
          </p:nvSpPr>
          <p:spPr bwMode="auto">
            <a:xfrm>
              <a:off x="1541" y="1579"/>
              <a:ext cx="65" cy="1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77" name="Freeform 14"/>
            <p:cNvSpPr>
              <a:spLocks/>
            </p:cNvSpPr>
            <p:nvPr/>
          </p:nvSpPr>
          <p:spPr bwMode="auto">
            <a:xfrm>
              <a:off x="1541" y="1424"/>
              <a:ext cx="221" cy="155"/>
            </a:xfrm>
            <a:custGeom>
              <a:avLst/>
              <a:gdLst>
                <a:gd name="T0" fmla="*/ 0 w 221"/>
                <a:gd name="T1" fmla="*/ 155 h 155"/>
                <a:gd name="T2" fmla="*/ 156 w 221"/>
                <a:gd name="T3" fmla="*/ 0 h 155"/>
                <a:gd name="T4" fmla="*/ 221 w 221"/>
                <a:gd name="T5" fmla="*/ 0 h 155"/>
                <a:gd name="T6" fmla="*/ 65 w 221"/>
                <a:gd name="T7" fmla="*/ 155 h 155"/>
                <a:gd name="T8" fmla="*/ 0 w 221"/>
                <a:gd name="T9" fmla="*/ 155 h 155"/>
                <a:gd name="T10" fmla="*/ 0 60000 65536"/>
                <a:gd name="T11" fmla="*/ 0 60000 65536"/>
                <a:gd name="T12" fmla="*/ 0 60000 65536"/>
                <a:gd name="T13" fmla="*/ 0 60000 65536"/>
                <a:gd name="T14" fmla="*/ 0 60000 65536"/>
                <a:gd name="T15" fmla="*/ 0 w 221"/>
                <a:gd name="T16" fmla="*/ 0 h 155"/>
                <a:gd name="T17" fmla="*/ 221 w 221"/>
                <a:gd name="T18" fmla="*/ 155 h 155"/>
              </a:gdLst>
              <a:ahLst/>
              <a:cxnLst>
                <a:cxn ang="T10">
                  <a:pos x="T0" y="T1"/>
                </a:cxn>
                <a:cxn ang="T11">
                  <a:pos x="T2" y="T3"/>
                </a:cxn>
                <a:cxn ang="T12">
                  <a:pos x="T4" y="T5"/>
                </a:cxn>
                <a:cxn ang="T13">
                  <a:pos x="T6" y="T7"/>
                </a:cxn>
                <a:cxn ang="T14">
                  <a:pos x="T8" y="T9"/>
                </a:cxn>
              </a:cxnLst>
              <a:rect l="T15" t="T16" r="T17" b="T18"/>
              <a:pathLst>
                <a:path w="221" h="155">
                  <a:moveTo>
                    <a:pt x="0" y="155"/>
                  </a:moveTo>
                  <a:lnTo>
                    <a:pt x="156" y="0"/>
                  </a:lnTo>
                  <a:lnTo>
                    <a:pt x="221" y="0"/>
                  </a:lnTo>
                  <a:lnTo>
                    <a:pt x="65" y="155"/>
                  </a:lnTo>
                  <a:lnTo>
                    <a:pt x="0" y="15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8" name="Freeform 15"/>
            <p:cNvSpPr>
              <a:spLocks noEditPoints="1"/>
            </p:cNvSpPr>
            <p:nvPr/>
          </p:nvSpPr>
          <p:spPr bwMode="auto">
            <a:xfrm>
              <a:off x="1557" y="1632"/>
              <a:ext cx="31" cy="153"/>
            </a:xfrm>
            <a:custGeom>
              <a:avLst/>
              <a:gdLst>
                <a:gd name="T0" fmla="*/ 31 w 31"/>
                <a:gd name="T1" fmla="*/ 0 h 153"/>
                <a:gd name="T2" fmla="*/ 0 w 31"/>
                <a:gd name="T3" fmla="*/ 0 h 153"/>
                <a:gd name="T4" fmla="*/ 31 w 31"/>
                <a:gd name="T5" fmla="*/ 38 h 153"/>
                <a:gd name="T6" fmla="*/ 0 w 31"/>
                <a:gd name="T7" fmla="*/ 38 h 153"/>
                <a:gd name="T8" fmla="*/ 31 w 31"/>
                <a:gd name="T9" fmla="*/ 77 h 153"/>
                <a:gd name="T10" fmla="*/ 0 w 31"/>
                <a:gd name="T11" fmla="*/ 77 h 153"/>
                <a:gd name="T12" fmla="*/ 31 w 31"/>
                <a:gd name="T13" fmla="*/ 115 h 153"/>
                <a:gd name="T14" fmla="*/ 0 w 31"/>
                <a:gd name="T15" fmla="*/ 115 h 153"/>
                <a:gd name="T16" fmla="*/ 31 w 31"/>
                <a:gd name="T17" fmla="*/ 153 h 153"/>
                <a:gd name="T18" fmla="*/ 0 w 31"/>
                <a:gd name="T19" fmla="*/ 153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53"/>
                <a:gd name="T32" fmla="*/ 31 w 31"/>
                <a:gd name="T33" fmla="*/ 153 h 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53">
                  <a:moveTo>
                    <a:pt x="31" y="0"/>
                  </a:moveTo>
                  <a:lnTo>
                    <a:pt x="0" y="0"/>
                  </a:lnTo>
                  <a:moveTo>
                    <a:pt x="31" y="38"/>
                  </a:moveTo>
                  <a:lnTo>
                    <a:pt x="0" y="38"/>
                  </a:lnTo>
                  <a:moveTo>
                    <a:pt x="31" y="77"/>
                  </a:moveTo>
                  <a:lnTo>
                    <a:pt x="0" y="77"/>
                  </a:lnTo>
                  <a:moveTo>
                    <a:pt x="31" y="115"/>
                  </a:moveTo>
                  <a:lnTo>
                    <a:pt x="0" y="115"/>
                  </a:lnTo>
                  <a:moveTo>
                    <a:pt x="31" y="153"/>
                  </a:moveTo>
                  <a:lnTo>
                    <a:pt x="0" y="153"/>
                  </a:lnTo>
                </a:path>
              </a:pathLst>
            </a:custGeom>
            <a:noFill/>
            <a:ln w="635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9" name="Freeform 16"/>
            <p:cNvSpPr>
              <a:spLocks/>
            </p:cNvSpPr>
            <p:nvPr/>
          </p:nvSpPr>
          <p:spPr bwMode="auto">
            <a:xfrm>
              <a:off x="1541" y="1424"/>
              <a:ext cx="221" cy="401"/>
            </a:xfrm>
            <a:custGeom>
              <a:avLst/>
              <a:gdLst>
                <a:gd name="T0" fmla="*/ 16 w 221"/>
                <a:gd name="T1" fmla="*/ 401 h 401"/>
                <a:gd name="T2" fmla="*/ 16 w 221"/>
                <a:gd name="T3" fmla="*/ 172 h 401"/>
                <a:gd name="T4" fmla="*/ 0 w 221"/>
                <a:gd name="T5" fmla="*/ 172 h 401"/>
                <a:gd name="T6" fmla="*/ 0 w 221"/>
                <a:gd name="T7" fmla="*/ 155 h 401"/>
                <a:gd name="T8" fmla="*/ 156 w 221"/>
                <a:gd name="T9" fmla="*/ 0 h 401"/>
                <a:gd name="T10" fmla="*/ 221 w 221"/>
                <a:gd name="T11" fmla="*/ 0 h 401"/>
                <a:gd name="T12" fmla="*/ 221 w 221"/>
                <a:gd name="T13" fmla="*/ 16 h 401"/>
                <a:gd name="T14" fmla="*/ 205 w 221"/>
                <a:gd name="T15" fmla="*/ 33 h 401"/>
                <a:gd name="T16" fmla="*/ 205 w 221"/>
                <a:gd name="T17" fmla="*/ 245 h 401"/>
                <a:gd name="T18" fmla="*/ 49 w 221"/>
                <a:gd name="T19" fmla="*/ 401 h 401"/>
                <a:gd name="T20" fmla="*/ 16 w 221"/>
                <a:gd name="T21" fmla="*/ 401 h 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1"/>
                <a:gd name="T34" fmla="*/ 0 h 401"/>
                <a:gd name="T35" fmla="*/ 221 w 221"/>
                <a:gd name="T36" fmla="*/ 401 h 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1" h="401">
                  <a:moveTo>
                    <a:pt x="16" y="401"/>
                  </a:moveTo>
                  <a:lnTo>
                    <a:pt x="16" y="172"/>
                  </a:lnTo>
                  <a:lnTo>
                    <a:pt x="0" y="172"/>
                  </a:lnTo>
                  <a:lnTo>
                    <a:pt x="0" y="155"/>
                  </a:lnTo>
                  <a:lnTo>
                    <a:pt x="156" y="0"/>
                  </a:lnTo>
                  <a:lnTo>
                    <a:pt x="221" y="0"/>
                  </a:lnTo>
                  <a:lnTo>
                    <a:pt x="221" y="16"/>
                  </a:lnTo>
                  <a:lnTo>
                    <a:pt x="205" y="33"/>
                  </a:lnTo>
                  <a:lnTo>
                    <a:pt x="205" y="245"/>
                  </a:lnTo>
                  <a:lnTo>
                    <a:pt x="49" y="401"/>
                  </a:lnTo>
                  <a:lnTo>
                    <a:pt x="16" y="401"/>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00" name="TextBox 19"/>
          <p:cNvSpPr txBox="1">
            <a:spLocks noChangeArrowheads="1"/>
          </p:cNvSpPr>
          <p:nvPr/>
        </p:nvSpPr>
        <p:spPr bwMode="auto">
          <a:xfrm rot="-5400000">
            <a:off x="2170224" y="3671925"/>
            <a:ext cx="1333500" cy="203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fr-FR" altLang="fr-FR" sz="800">
                <a:solidFill>
                  <a:srgbClr val="FF0000"/>
                </a:solidFill>
              </a:rPr>
              <a:t>IBM Firewall</a:t>
            </a:r>
          </a:p>
        </p:txBody>
      </p:sp>
      <p:sp>
        <p:nvSpPr>
          <p:cNvPr id="33801" name="Rounded Rectangle 1"/>
          <p:cNvSpPr>
            <a:spLocks noChangeArrowheads="1"/>
          </p:cNvSpPr>
          <p:nvPr/>
        </p:nvSpPr>
        <p:spPr bwMode="auto">
          <a:xfrm>
            <a:off x="5030788" y="1436688"/>
            <a:ext cx="2722562" cy="44688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6" name="Rounded Rectangle 5"/>
          <p:cNvSpPr/>
          <p:nvPr/>
        </p:nvSpPr>
        <p:spPr bwMode="auto">
          <a:xfrm>
            <a:off x="2133600" y="1428750"/>
            <a:ext cx="4772025" cy="4514850"/>
          </a:xfrm>
          <a:prstGeom prst="roundRect">
            <a:avLst/>
          </a:prstGeom>
          <a:noFill/>
          <a:ln w="9525" cap="flat" cmpd="sng" algn="ctr">
            <a:solidFill>
              <a:schemeClr val="accent1">
                <a:shade val="95000"/>
                <a:satMod val="105000"/>
              </a:schemeClr>
            </a:solidFill>
            <a:prstDash val="sysDash"/>
            <a:round/>
            <a:headEnd type="none" w="med" len="med"/>
            <a:tailEnd type="none" w="med" len="med"/>
          </a:ln>
          <a:effectLst/>
        </p:spPr>
        <p:txBody>
          <a:bodyPr lIns="0" tIns="0" rIns="0" bIns="0"/>
          <a:lstStyle/>
          <a:p>
            <a:pPr>
              <a:lnSpc>
                <a:spcPct val="90000"/>
              </a:lnSpc>
              <a:defRPr/>
            </a:pPr>
            <a:endParaRPr lang="en-US" sz="2000">
              <a:solidFill>
                <a:srgbClr val="191919"/>
              </a:solidFill>
            </a:endParaRPr>
          </a:p>
        </p:txBody>
      </p:sp>
      <p:sp>
        <p:nvSpPr>
          <p:cNvPr id="103" name="TextBox 19"/>
          <p:cNvSpPr txBox="1">
            <a:spLocks noChangeArrowheads="1"/>
          </p:cNvSpPr>
          <p:nvPr/>
        </p:nvSpPr>
        <p:spPr bwMode="auto">
          <a:xfrm>
            <a:off x="3661952" y="2945134"/>
            <a:ext cx="2270125"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IBM </a:t>
            </a:r>
            <a:r>
              <a:rPr lang="fr-FR" altLang="fr-FR" sz="1050" b="0" i="1" err="1">
                <a:solidFill>
                  <a:prstClr val="black"/>
                </a:solidFill>
              </a:rPr>
              <a:t>Hosted</a:t>
            </a:r>
            <a:r>
              <a:rPr lang="fr-FR" altLang="fr-FR" sz="1050" b="0" i="1">
                <a:solidFill>
                  <a:prstClr val="black"/>
                </a:solidFill>
              </a:rPr>
              <a:t> Zone</a:t>
            </a:r>
          </a:p>
        </p:txBody>
      </p:sp>
      <p:sp>
        <p:nvSpPr>
          <p:cNvPr id="136" name="TextBox 135"/>
          <p:cNvSpPr txBox="1"/>
          <p:nvPr/>
        </p:nvSpPr>
        <p:spPr>
          <a:xfrm>
            <a:off x="7515225" y="3235325"/>
            <a:ext cx="1157288" cy="212725"/>
          </a:xfrm>
          <a:prstGeom prst="rect">
            <a:avLst/>
          </a:prstGeom>
          <a:noFill/>
          <a:ln>
            <a:noFill/>
          </a:ln>
        </p:spPr>
        <p:txBody>
          <a:bodyPr>
            <a:spAutoFit/>
          </a:bodyPr>
          <a:lstStyle/>
          <a:p>
            <a:pPr eaLnBrk="0" hangingPunct="0">
              <a:defRPr/>
            </a:pPr>
            <a:r>
              <a:rPr lang="fr-FR" sz="788">
                <a:solidFill>
                  <a:srgbClr val="0070C0"/>
                </a:solidFill>
                <a:latin typeface="Arial" charset="0"/>
                <a:ea typeface="MS PGothic" charset="-128"/>
              </a:rPr>
              <a:t>Inter-</a:t>
            </a:r>
            <a:r>
              <a:rPr lang="fr-FR" sz="788" err="1">
                <a:solidFill>
                  <a:srgbClr val="0070C0"/>
                </a:solidFill>
                <a:latin typeface="Arial" charset="0"/>
                <a:ea typeface="MS PGothic" charset="-128"/>
              </a:rPr>
              <a:t>Offering</a:t>
            </a:r>
            <a:r>
              <a:rPr lang="fr-FR" sz="788">
                <a:solidFill>
                  <a:srgbClr val="0070C0"/>
                </a:solidFill>
                <a:latin typeface="Arial" charset="0"/>
                <a:ea typeface="MS PGothic" charset="-128"/>
              </a:rPr>
              <a:t> </a:t>
            </a:r>
            <a:r>
              <a:rPr lang="fr-FR" sz="788" err="1">
                <a:solidFill>
                  <a:srgbClr val="0070C0"/>
                </a:solidFill>
                <a:latin typeface="Arial" charset="0"/>
                <a:ea typeface="MS PGothic" charset="-128"/>
              </a:rPr>
              <a:t>Routing</a:t>
            </a:r>
            <a:endParaRPr lang="fr-FR" sz="788">
              <a:solidFill>
                <a:srgbClr val="0070C0"/>
              </a:solidFill>
              <a:latin typeface="Arial" charset="0"/>
              <a:ea typeface="MS PGothic" charset="-128"/>
            </a:endParaRPr>
          </a:p>
        </p:txBody>
      </p:sp>
      <p:cxnSp>
        <p:nvCxnSpPr>
          <p:cNvPr id="33808" name="Straight Connector 136"/>
          <p:cNvCxnSpPr>
            <a:cxnSpLocks noChangeShapeType="1"/>
          </p:cNvCxnSpPr>
          <p:nvPr/>
        </p:nvCxnSpPr>
        <p:spPr bwMode="auto">
          <a:xfrm>
            <a:off x="7169150" y="3328988"/>
            <a:ext cx="358775" cy="0"/>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sp>
        <p:nvSpPr>
          <p:cNvPr id="152" name="TextBox 151"/>
          <p:cNvSpPr txBox="1"/>
          <p:nvPr/>
        </p:nvSpPr>
        <p:spPr>
          <a:xfrm>
            <a:off x="7508875" y="3068638"/>
            <a:ext cx="1157288" cy="212725"/>
          </a:xfrm>
          <a:prstGeom prst="rect">
            <a:avLst/>
          </a:prstGeom>
          <a:noFill/>
          <a:ln>
            <a:noFill/>
          </a:ln>
        </p:spPr>
        <p:txBody>
          <a:bodyPr>
            <a:spAutoFit/>
          </a:bodyPr>
          <a:lstStyle/>
          <a:p>
            <a:pPr eaLnBrk="0" hangingPunct="0">
              <a:defRPr/>
            </a:pPr>
            <a:r>
              <a:rPr lang="fr-FR" sz="788" b="1">
                <a:solidFill>
                  <a:prstClr val="white">
                    <a:lumMod val="50000"/>
                  </a:prstClr>
                </a:solidFill>
                <a:latin typeface="Arial" charset="0"/>
                <a:ea typeface="MS PGothic" charset="-128"/>
              </a:rPr>
              <a:t>Public Access</a:t>
            </a:r>
          </a:p>
        </p:txBody>
      </p:sp>
      <p:cxnSp>
        <p:nvCxnSpPr>
          <p:cNvPr id="153" name="Straight Connector 152"/>
          <p:cNvCxnSpPr/>
          <p:nvPr/>
        </p:nvCxnSpPr>
        <p:spPr bwMode="auto">
          <a:xfrm>
            <a:off x="7164388" y="3163888"/>
            <a:ext cx="357187" cy="0"/>
          </a:xfrm>
          <a:prstGeom prst="line">
            <a:avLst/>
          </a:prstGeom>
          <a:noFill/>
          <a:ln w="31750" cap="flat" cmpd="sng" algn="ctr">
            <a:solidFill>
              <a:schemeClr val="bg1">
                <a:lumMod val="50000"/>
              </a:schemeClr>
            </a:solidFill>
            <a:prstDash val="solid"/>
            <a:round/>
            <a:headEnd type="none" w="med" len="med"/>
            <a:tailEnd type="none" w="med" len="med"/>
          </a:ln>
          <a:effectLst/>
        </p:spPr>
      </p:cxnSp>
      <p:cxnSp>
        <p:nvCxnSpPr>
          <p:cNvPr id="179" name="Straight Connector 178"/>
          <p:cNvCxnSpPr/>
          <p:nvPr/>
        </p:nvCxnSpPr>
        <p:spPr bwMode="auto">
          <a:xfrm>
            <a:off x="7169150" y="2946400"/>
            <a:ext cx="358775" cy="0"/>
          </a:xfrm>
          <a:prstGeom prst="line">
            <a:avLst/>
          </a:prstGeom>
          <a:noFill/>
          <a:ln w="31750" cap="flat" cmpd="sng" algn="ctr">
            <a:solidFill>
              <a:schemeClr val="bg1">
                <a:lumMod val="50000"/>
              </a:schemeClr>
            </a:solidFill>
            <a:prstDash val="dash"/>
            <a:round/>
            <a:headEnd type="none" w="med" len="med"/>
            <a:tailEnd type="none" w="med" len="med"/>
          </a:ln>
          <a:effectLst/>
        </p:spPr>
      </p:cxnSp>
      <p:sp>
        <p:nvSpPr>
          <p:cNvPr id="180" name="TextBox 179"/>
          <p:cNvSpPr txBox="1"/>
          <p:nvPr/>
        </p:nvSpPr>
        <p:spPr>
          <a:xfrm>
            <a:off x="7489825" y="2859088"/>
            <a:ext cx="1157288" cy="214312"/>
          </a:xfrm>
          <a:prstGeom prst="rect">
            <a:avLst/>
          </a:prstGeom>
          <a:noFill/>
          <a:ln>
            <a:noFill/>
          </a:ln>
        </p:spPr>
        <p:txBody>
          <a:bodyPr>
            <a:spAutoFit/>
          </a:bodyPr>
          <a:lstStyle/>
          <a:p>
            <a:pPr eaLnBrk="0" hangingPunct="0">
              <a:defRPr/>
            </a:pPr>
            <a:r>
              <a:rPr lang="fr-FR" sz="788" b="1" err="1">
                <a:solidFill>
                  <a:prstClr val="white">
                    <a:lumMod val="50000"/>
                  </a:prstClr>
                </a:solidFill>
                <a:latin typeface="Arial" charset="0"/>
                <a:ea typeface="MS PGothic" charset="-128"/>
              </a:rPr>
              <a:t>External</a:t>
            </a:r>
            <a:r>
              <a:rPr lang="fr-FR" sz="788" b="1">
                <a:solidFill>
                  <a:prstClr val="white">
                    <a:lumMod val="50000"/>
                  </a:prstClr>
                </a:solidFill>
                <a:latin typeface="Arial" charset="0"/>
                <a:ea typeface="MS PGothic" charset="-128"/>
              </a:rPr>
              <a:t> Access</a:t>
            </a:r>
          </a:p>
        </p:txBody>
      </p:sp>
      <p:cxnSp>
        <p:nvCxnSpPr>
          <p:cNvPr id="33817" name="Straight Connector 119"/>
          <p:cNvCxnSpPr>
            <a:cxnSpLocks noChangeShapeType="1"/>
            <a:endCxn id="33821" idx="1"/>
          </p:cNvCxnSpPr>
          <p:nvPr/>
        </p:nvCxnSpPr>
        <p:spPr bwMode="auto">
          <a:xfrm>
            <a:off x="2943710" y="3378524"/>
            <a:ext cx="765867" cy="5443"/>
          </a:xfrm>
          <a:prstGeom prst="line">
            <a:avLst/>
          </a:prstGeom>
          <a:noFill/>
          <a:ln w="31750" algn="ctr">
            <a:solidFill>
              <a:srgbClr val="0070C0"/>
            </a:solidFill>
            <a:round/>
            <a:headEnd/>
            <a:tailEnd/>
          </a:ln>
          <a:extLst>
            <a:ext uri="{909E8E84-426E-40DD-AFC4-6F175D3DCCD1}">
              <a14:hiddenFill xmlns:a14="http://schemas.microsoft.com/office/drawing/2010/main">
                <a:noFill/>
              </a14:hiddenFill>
            </a:ext>
          </a:extLst>
        </p:spPr>
      </p:cxnSp>
      <p:grpSp>
        <p:nvGrpSpPr>
          <p:cNvPr id="2" name="Group 1"/>
          <p:cNvGrpSpPr/>
          <p:nvPr/>
        </p:nvGrpSpPr>
        <p:grpSpPr>
          <a:xfrm>
            <a:off x="3709577" y="3206960"/>
            <a:ext cx="2222500" cy="354013"/>
            <a:chOff x="3644005" y="4138499"/>
            <a:chExt cx="2222500" cy="354013"/>
          </a:xfrm>
        </p:grpSpPr>
        <p:sp>
          <p:nvSpPr>
            <p:cNvPr id="33821" name="Rectangle 162"/>
            <p:cNvSpPr>
              <a:spLocks noChangeArrowheads="1"/>
            </p:cNvSpPr>
            <p:nvPr/>
          </p:nvSpPr>
          <p:spPr bwMode="auto">
            <a:xfrm>
              <a:off x="3644005" y="4138499"/>
              <a:ext cx="2222500" cy="354013"/>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66" name="TextBox 19"/>
            <p:cNvSpPr txBox="1">
              <a:spLocks noChangeArrowheads="1"/>
            </p:cNvSpPr>
            <p:nvPr/>
          </p:nvSpPr>
          <p:spPr bwMode="auto">
            <a:xfrm>
              <a:off x="4117672" y="4227394"/>
              <a:ext cx="1372492" cy="237757"/>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err="1" smtClean="0">
                  <a:solidFill>
                    <a:prstClr val="black"/>
                  </a:solidFill>
                </a:rPr>
                <a:t>DataCap</a:t>
              </a:r>
              <a:r>
                <a:rPr lang="fr-FR" altLang="fr-FR" sz="1050" smtClean="0">
                  <a:solidFill>
                    <a:prstClr val="black"/>
                  </a:solidFill>
                </a:rPr>
                <a:t> </a:t>
              </a:r>
              <a:r>
                <a:rPr lang="fr-FR" altLang="fr-FR" sz="1050">
                  <a:solidFill>
                    <a:prstClr val="black"/>
                  </a:solidFill>
                </a:rPr>
                <a:t>On Cloud</a:t>
              </a:r>
            </a:p>
          </p:txBody>
        </p:sp>
      </p:grpSp>
      <p:grpSp>
        <p:nvGrpSpPr>
          <p:cNvPr id="33824" name="Group 6"/>
          <p:cNvGrpSpPr>
            <a:grpSpLocks/>
          </p:cNvGrpSpPr>
          <p:nvPr/>
        </p:nvGrpSpPr>
        <p:grpSpPr bwMode="auto">
          <a:xfrm>
            <a:off x="1284288" y="4097338"/>
            <a:ext cx="147637" cy="303212"/>
            <a:chOff x="1541" y="1424"/>
            <a:chExt cx="221" cy="401"/>
          </a:xfrm>
        </p:grpSpPr>
        <p:sp>
          <p:nvSpPr>
            <p:cNvPr id="33860" name="Freeform 7"/>
            <p:cNvSpPr>
              <a:spLocks/>
            </p:cNvSpPr>
            <p:nvPr/>
          </p:nvSpPr>
          <p:spPr bwMode="auto">
            <a:xfrm>
              <a:off x="1592" y="1440"/>
              <a:ext cx="154" cy="384"/>
            </a:xfrm>
            <a:custGeom>
              <a:avLst/>
              <a:gdLst>
                <a:gd name="T0" fmla="*/ 0 w 154"/>
                <a:gd name="T1" fmla="*/ 384 h 384"/>
                <a:gd name="T2" fmla="*/ 154 w 154"/>
                <a:gd name="T3" fmla="*/ 230 h 384"/>
                <a:gd name="T4" fmla="*/ 154 w 154"/>
                <a:gd name="T5" fmla="*/ 0 h 384"/>
                <a:gd name="T6" fmla="*/ 0 w 154"/>
                <a:gd name="T7" fmla="*/ 154 h 384"/>
                <a:gd name="T8" fmla="*/ 0 w 154"/>
                <a:gd name="T9" fmla="*/ 384 h 384"/>
                <a:gd name="T10" fmla="*/ 0 60000 65536"/>
                <a:gd name="T11" fmla="*/ 0 60000 65536"/>
                <a:gd name="T12" fmla="*/ 0 60000 65536"/>
                <a:gd name="T13" fmla="*/ 0 60000 65536"/>
                <a:gd name="T14" fmla="*/ 0 60000 65536"/>
                <a:gd name="T15" fmla="*/ 0 w 154"/>
                <a:gd name="T16" fmla="*/ 0 h 384"/>
                <a:gd name="T17" fmla="*/ 154 w 154"/>
                <a:gd name="T18" fmla="*/ 384 h 384"/>
              </a:gdLst>
              <a:ahLst/>
              <a:cxnLst>
                <a:cxn ang="T10">
                  <a:pos x="T0" y="T1"/>
                </a:cxn>
                <a:cxn ang="T11">
                  <a:pos x="T2" y="T3"/>
                </a:cxn>
                <a:cxn ang="T12">
                  <a:pos x="T4" y="T5"/>
                </a:cxn>
                <a:cxn ang="T13">
                  <a:pos x="T6" y="T7"/>
                </a:cxn>
                <a:cxn ang="T14">
                  <a:pos x="T8" y="T9"/>
                </a:cxn>
              </a:cxnLst>
              <a:rect l="T15" t="T16" r="T17" b="T18"/>
              <a:pathLst>
                <a:path w="154" h="384">
                  <a:moveTo>
                    <a:pt x="0" y="384"/>
                  </a:moveTo>
                  <a:lnTo>
                    <a:pt x="154" y="230"/>
                  </a:lnTo>
                  <a:lnTo>
                    <a:pt x="154" y="0"/>
                  </a:lnTo>
                  <a:lnTo>
                    <a:pt x="0" y="154"/>
                  </a:lnTo>
                  <a:lnTo>
                    <a:pt x="0" y="384"/>
                  </a:lnTo>
                  <a:close/>
                </a:path>
              </a:pathLst>
            </a:custGeom>
            <a:solidFill>
              <a:srgbClr val="D062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1" name="Freeform 8"/>
            <p:cNvSpPr>
              <a:spLocks/>
            </p:cNvSpPr>
            <p:nvPr/>
          </p:nvSpPr>
          <p:spPr bwMode="auto">
            <a:xfrm>
              <a:off x="1592" y="1440"/>
              <a:ext cx="154" cy="384"/>
            </a:xfrm>
            <a:custGeom>
              <a:avLst/>
              <a:gdLst>
                <a:gd name="T0" fmla="*/ 0 w 154"/>
                <a:gd name="T1" fmla="*/ 384 h 384"/>
                <a:gd name="T2" fmla="*/ 154 w 154"/>
                <a:gd name="T3" fmla="*/ 230 h 384"/>
                <a:gd name="T4" fmla="*/ 154 w 154"/>
                <a:gd name="T5" fmla="*/ 0 h 384"/>
                <a:gd name="T6" fmla="*/ 0 w 154"/>
                <a:gd name="T7" fmla="*/ 154 h 384"/>
                <a:gd name="T8" fmla="*/ 0 w 154"/>
                <a:gd name="T9" fmla="*/ 384 h 384"/>
                <a:gd name="T10" fmla="*/ 0 60000 65536"/>
                <a:gd name="T11" fmla="*/ 0 60000 65536"/>
                <a:gd name="T12" fmla="*/ 0 60000 65536"/>
                <a:gd name="T13" fmla="*/ 0 60000 65536"/>
                <a:gd name="T14" fmla="*/ 0 60000 65536"/>
                <a:gd name="T15" fmla="*/ 0 w 154"/>
                <a:gd name="T16" fmla="*/ 0 h 384"/>
                <a:gd name="T17" fmla="*/ 154 w 154"/>
                <a:gd name="T18" fmla="*/ 384 h 384"/>
              </a:gdLst>
              <a:ahLst/>
              <a:cxnLst>
                <a:cxn ang="T10">
                  <a:pos x="T0" y="T1"/>
                </a:cxn>
                <a:cxn ang="T11">
                  <a:pos x="T2" y="T3"/>
                </a:cxn>
                <a:cxn ang="T12">
                  <a:pos x="T4" y="T5"/>
                </a:cxn>
                <a:cxn ang="T13">
                  <a:pos x="T6" y="T7"/>
                </a:cxn>
                <a:cxn ang="T14">
                  <a:pos x="T8" y="T9"/>
                </a:cxn>
              </a:cxnLst>
              <a:rect l="T15" t="T16" r="T17" b="T18"/>
              <a:pathLst>
                <a:path w="154" h="384">
                  <a:moveTo>
                    <a:pt x="0" y="384"/>
                  </a:moveTo>
                  <a:lnTo>
                    <a:pt x="154" y="230"/>
                  </a:lnTo>
                  <a:lnTo>
                    <a:pt x="154" y="0"/>
                  </a:lnTo>
                  <a:lnTo>
                    <a:pt x="0" y="154"/>
                  </a:lnTo>
                  <a:lnTo>
                    <a:pt x="0" y="384"/>
                  </a:lnTo>
                  <a:close/>
                </a:path>
              </a:pathLst>
            </a:custGeom>
            <a:noFill/>
            <a:ln w="6350" cap="rnd">
              <a:solidFill>
                <a:srgbClr val="CDCD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2" name="Freeform 9"/>
            <p:cNvSpPr>
              <a:spLocks noEditPoints="1"/>
            </p:cNvSpPr>
            <p:nvPr/>
          </p:nvSpPr>
          <p:spPr bwMode="auto">
            <a:xfrm>
              <a:off x="1592" y="1459"/>
              <a:ext cx="154" cy="326"/>
            </a:xfrm>
            <a:custGeom>
              <a:avLst/>
              <a:gdLst>
                <a:gd name="T0" fmla="*/ 19 w 154"/>
                <a:gd name="T1" fmla="*/ 153 h 326"/>
                <a:gd name="T2" fmla="*/ 38 w 154"/>
                <a:gd name="T3" fmla="*/ 134 h 326"/>
                <a:gd name="T4" fmla="*/ 57 w 154"/>
                <a:gd name="T5" fmla="*/ 115 h 326"/>
                <a:gd name="T6" fmla="*/ 77 w 154"/>
                <a:gd name="T7" fmla="*/ 96 h 326"/>
                <a:gd name="T8" fmla="*/ 96 w 154"/>
                <a:gd name="T9" fmla="*/ 76 h 326"/>
                <a:gd name="T10" fmla="*/ 115 w 154"/>
                <a:gd name="T11" fmla="*/ 57 h 326"/>
                <a:gd name="T12" fmla="*/ 134 w 154"/>
                <a:gd name="T13" fmla="*/ 38 h 326"/>
                <a:gd name="T14" fmla="*/ 19 w 154"/>
                <a:gd name="T15" fmla="*/ 192 h 326"/>
                <a:gd name="T16" fmla="*/ 38 w 154"/>
                <a:gd name="T17" fmla="*/ 172 h 326"/>
                <a:gd name="T18" fmla="*/ 57 w 154"/>
                <a:gd name="T19" fmla="*/ 153 h 326"/>
                <a:gd name="T20" fmla="*/ 77 w 154"/>
                <a:gd name="T21" fmla="*/ 134 h 326"/>
                <a:gd name="T22" fmla="*/ 96 w 154"/>
                <a:gd name="T23" fmla="*/ 115 h 326"/>
                <a:gd name="T24" fmla="*/ 115 w 154"/>
                <a:gd name="T25" fmla="*/ 96 h 326"/>
                <a:gd name="T26" fmla="*/ 134 w 154"/>
                <a:gd name="T27" fmla="*/ 76 h 326"/>
                <a:gd name="T28" fmla="*/ 154 w 154"/>
                <a:gd name="T29" fmla="*/ 57 h 326"/>
                <a:gd name="T30" fmla="*/ 19 w 154"/>
                <a:gd name="T31" fmla="*/ 230 h 326"/>
                <a:gd name="T32" fmla="*/ 38 w 154"/>
                <a:gd name="T33" fmla="*/ 211 h 326"/>
                <a:gd name="T34" fmla="*/ 57 w 154"/>
                <a:gd name="T35" fmla="*/ 192 h 326"/>
                <a:gd name="T36" fmla="*/ 77 w 154"/>
                <a:gd name="T37" fmla="*/ 172 h 326"/>
                <a:gd name="T38" fmla="*/ 96 w 154"/>
                <a:gd name="T39" fmla="*/ 153 h 326"/>
                <a:gd name="T40" fmla="*/ 115 w 154"/>
                <a:gd name="T41" fmla="*/ 134 h 326"/>
                <a:gd name="T42" fmla="*/ 134 w 154"/>
                <a:gd name="T43" fmla="*/ 115 h 326"/>
                <a:gd name="T44" fmla="*/ 154 w 154"/>
                <a:gd name="T45" fmla="*/ 96 h 326"/>
                <a:gd name="T46" fmla="*/ 19 w 154"/>
                <a:gd name="T47" fmla="*/ 268 h 326"/>
                <a:gd name="T48" fmla="*/ 38 w 154"/>
                <a:gd name="T49" fmla="*/ 249 h 326"/>
                <a:gd name="T50" fmla="*/ 57 w 154"/>
                <a:gd name="T51" fmla="*/ 230 h 326"/>
                <a:gd name="T52" fmla="*/ 77 w 154"/>
                <a:gd name="T53" fmla="*/ 211 h 326"/>
                <a:gd name="T54" fmla="*/ 96 w 154"/>
                <a:gd name="T55" fmla="*/ 192 h 326"/>
                <a:gd name="T56" fmla="*/ 115 w 154"/>
                <a:gd name="T57" fmla="*/ 172 h 326"/>
                <a:gd name="T58" fmla="*/ 134 w 154"/>
                <a:gd name="T59" fmla="*/ 153 h 326"/>
                <a:gd name="T60" fmla="*/ 154 w 154"/>
                <a:gd name="T61" fmla="*/ 134 h 326"/>
                <a:gd name="T62" fmla="*/ 19 w 154"/>
                <a:gd name="T63" fmla="*/ 307 h 326"/>
                <a:gd name="T64" fmla="*/ 38 w 154"/>
                <a:gd name="T65" fmla="*/ 287 h 326"/>
                <a:gd name="T66" fmla="*/ 57 w 154"/>
                <a:gd name="T67" fmla="*/ 268 h 326"/>
                <a:gd name="T68" fmla="*/ 77 w 154"/>
                <a:gd name="T69" fmla="*/ 249 h 326"/>
                <a:gd name="T70" fmla="*/ 96 w 154"/>
                <a:gd name="T71" fmla="*/ 230 h 326"/>
                <a:gd name="T72" fmla="*/ 115 w 154"/>
                <a:gd name="T73" fmla="*/ 211 h 326"/>
                <a:gd name="T74" fmla="*/ 134 w 154"/>
                <a:gd name="T75" fmla="*/ 192 h 326"/>
                <a:gd name="T76" fmla="*/ 154 w 154"/>
                <a:gd name="T77" fmla="*/ 172 h 326"/>
                <a:gd name="T78" fmla="*/ 19 w 154"/>
                <a:gd name="T79" fmla="*/ 115 h 326"/>
                <a:gd name="T80" fmla="*/ 19 w 154"/>
                <a:gd name="T81" fmla="*/ 192 h 326"/>
                <a:gd name="T82" fmla="*/ 19 w 154"/>
                <a:gd name="T83" fmla="*/ 268 h 326"/>
                <a:gd name="T84" fmla="*/ 38 w 154"/>
                <a:gd name="T85" fmla="*/ 287 h 326"/>
                <a:gd name="T86" fmla="*/ 38 w 154"/>
                <a:gd name="T87" fmla="*/ 134 h 326"/>
                <a:gd name="T88" fmla="*/ 38 w 154"/>
                <a:gd name="T89" fmla="*/ 211 h 326"/>
                <a:gd name="T90" fmla="*/ 57 w 154"/>
                <a:gd name="T91" fmla="*/ 76 h 326"/>
                <a:gd name="T92" fmla="*/ 57 w 154"/>
                <a:gd name="T93" fmla="*/ 153 h 326"/>
                <a:gd name="T94" fmla="*/ 57 w 154"/>
                <a:gd name="T95" fmla="*/ 230 h 326"/>
                <a:gd name="T96" fmla="*/ 77 w 154"/>
                <a:gd name="T97" fmla="*/ 249 h 326"/>
                <a:gd name="T98" fmla="*/ 77 w 154"/>
                <a:gd name="T99" fmla="*/ 96 h 326"/>
                <a:gd name="T100" fmla="*/ 77 w 154"/>
                <a:gd name="T101" fmla="*/ 172 h 326"/>
                <a:gd name="T102" fmla="*/ 96 w 154"/>
                <a:gd name="T103" fmla="*/ 38 h 326"/>
                <a:gd name="T104" fmla="*/ 96 w 154"/>
                <a:gd name="T105" fmla="*/ 115 h 326"/>
                <a:gd name="T106" fmla="*/ 96 w 154"/>
                <a:gd name="T107" fmla="*/ 192 h 326"/>
                <a:gd name="T108" fmla="*/ 115 w 154"/>
                <a:gd name="T109" fmla="*/ 211 h 326"/>
                <a:gd name="T110" fmla="*/ 115 w 154"/>
                <a:gd name="T111" fmla="*/ 57 h 326"/>
                <a:gd name="T112" fmla="*/ 115 w 154"/>
                <a:gd name="T113" fmla="*/ 134 h 326"/>
                <a:gd name="T114" fmla="*/ 134 w 154"/>
                <a:gd name="T115" fmla="*/ 76 h 326"/>
                <a:gd name="T116" fmla="*/ 134 w 154"/>
                <a:gd name="T117" fmla="*/ 153 h 326"/>
                <a:gd name="T118" fmla="*/ 134 w 154"/>
                <a:gd name="T119" fmla="*/ 0 h 326"/>
                <a:gd name="T120" fmla="*/ 154 w 154"/>
                <a:gd name="T121" fmla="*/ 19 h 3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
                <a:gd name="T184" fmla="*/ 0 h 326"/>
                <a:gd name="T185" fmla="*/ 154 w 154"/>
                <a:gd name="T186" fmla="*/ 326 h 3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 h="326">
                  <a:moveTo>
                    <a:pt x="0" y="172"/>
                  </a:moveTo>
                  <a:lnTo>
                    <a:pt x="19" y="153"/>
                  </a:lnTo>
                  <a:moveTo>
                    <a:pt x="19" y="153"/>
                  </a:moveTo>
                  <a:lnTo>
                    <a:pt x="38" y="134"/>
                  </a:lnTo>
                  <a:moveTo>
                    <a:pt x="38" y="134"/>
                  </a:moveTo>
                  <a:lnTo>
                    <a:pt x="57" y="115"/>
                  </a:lnTo>
                  <a:moveTo>
                    <a:pt x="57" y="115"/>
                  </a:moveTo>
                  <a:lnTo>
                    <a:pt x="77" y="96"/>
                  </a:lnTo>
                  <a:moveTo>
                    <a:pt x="77" y="96"/>
                  </a:moveTo>
                  <a:lnTo>
                    <a:pt x="96" y="76"/>
                  </a:lnTo>
                  <a:moveTo>
                    <a:pt x="96" y="76"/>
                  </a:moveTo>
                  <a:lnTo>
                    <a:pt x="115" y="57"/>
                  </a:lnTo>
                  <a:moveTo>
                    <a:pt x="115" y="57"/>
                  </a:moveTo>
                  <a:lnTo>
                    <a:pt x="134" y="38"/>
                  </a:lnTo>
                  <a:moveTo>
                    <a:pt x="0" y="211"/>
                  </a:moveTo>
                  <a:lnTo>
                    <a:pt x="19" y="192"/>
                  </a:lnTo>
                  <a:moveTo>
                    <a:pt x="19" y="192"/>
                  </a:moveTo>
                  <a:lnTo>
                    <a:pt x="38" y="172"/>
                  </a:lnTo>
                  <a:moveTo>
                    <a:pt x="38" y="172"/>
                  </a:moveTo>
                  <a:lnTo>
                    <a:pt x="57" y="153"/>
                  </a:lnTo>
                  <a:moveTo>
                    <a:pt x="57" y="153"/>
                  </a:moveTo>
                  <a:lnTo>
                    <a:pt x="77" y="134"/>
                  </a:lnTo>
                  <a:moveTo>
                    <a:pt x="77" y="134"/>
                  </a:moveTo>
                  <a:lnTo>
                    <a:pt x="96" y="115"/>
                  </a:lnTo>
                  <a:moveTo>
                    <a:pt x="96" y="115"/>
                  </a:moveTo>
                  <a:lnTo>
                    <a:pt x="115" y="96"/>
                  </a:lnTo>
                  <a:moveTo>
                    <a:pt x="115" y="96"/>
                  </a:moveTo>
                  <a:lnTo>
                    <a:pt x="134" y="76"/>
                  </a:lnTo>
                  <a:moveTo>
                    <a:pt x="134" y="76"/>
                  </a:moveTo>
                  <a:lnTo>
                    <a:pt x="154" y="57"/>
                  </a:lnTo>
                  <a:moveTo>
                    <a:pt x="0" y="249"/>
                  </a:moveTo>
                  <a:lnTo>
                    <a:pt x="19" y="230"/>
                  </a:lnTo>
                  <a:moveTo>
                    <a:pt x="19" y="230"/>
                  </a:moveTo>
                  <a:lnTo>
                    <a:pt x="38" y="211"/>
                  </a:lnTo>
                  <a:moveTo>
                    <a:pt x="38" y="211"/>
                  </a:moveTo>
                  <a:lnTo>
                    <a:pt x="57" y="192"/>
                  </a:lnTo>
                  <a:moveTo>
                    <a:pt x="57" y="192"/>
                  </a:moveTo>
                  <a:lnTo>
                    <a:pt x="77" y="172"/>
                  </a:lnTo>
                  <a:moveTo>
                    <a:pt x="77" y="172"/>
                  </a:moveTo>
                  <a:lnTo>
                    <a:pt x="96" y="153"/>
                  </a:lnTo>
                  <a:moveTo>
                    <a:pt x="96" y="153"/>
                  </a:moveTo>
                  <a:lnTo>
                    <a:pt x="115" y="134"/>
                  </a:lnTo>
                  <a:moveTo>
                    <a:pt x="115" y="134"/>
                  </a:moveTo>
                  <a:lnTo>
                    <a:pt x="134" y="115"/>
                  </a:lnTo>
                  <a:moveTo>
                    <a:pt x="134" y="115"/>
                  </a:moveTo>
                  <a:lnTo>
                    <a:pt x="154" y="96"/>
                  </a:lnTo>
                  <a:moveTo>
                    <a:pt x="0" y="287"/>
                  </a:moveTo>
                  <a:lnTo>
                    <a:pt x="19" y="268"/>
                  </a:lnTo>
                  <a:moveTo>
                    <a:pt x="19" y="268"/>
                  </a:moveTo>
                  <a:lnTo>
                    <a:pt x="38" y="249"/>
                  </a:lnTo>
                  <a:moveTo>
                    <a:pt x="38" y="249"/>
                  </a:moveTo>
                  <a:lnTo>
                    <a:pt x="57" y="230"/>
                  </a:lnTo>
                  <a:moveTo>
                    <a:pt x="57" y="230"/>
                  </a:moveTo>
                  <a:lnTo>
                    <a:pt x="77" y="211"/>
                  </a:lnTo>
                  <a:moveTo>
                    <a:pt x="77" y="211"/>
                  </a:moveTo>
                  <a:lnTo>
                    <a:pt x="96" y="192"/>
                  </a:lnTo>
                  <a:moveTo>
                    <a:pt x="96" y="192"/>
                  </a:moveTo>
                  <a:lnTo>
                    <a:pt x="115" y="172"/>
                  </a:lnTo>
                  <a:moveTo>
                    <a:pt x="115" y="172"/>
                  </a:moveTo>
                  <a:lnTo>
                    <a:pt x="134" y="153"/>
                  </a:lnTo>
                  <a:moveTo>
                    <a:pt x="134" y="153"/>
                  </a:moveTo>
                  <a:lnTo>
                    <a:pt x="154" y="134"/>
                  </a:lnTo>
                  <a:moveTo>
                    <a:pt x="0" y="326"/>
                  </a:moveTo>
                  <a:lnTo>
                    <a:pt x="19" y="307"/>
                  </a:lnTo>
                  <a:moveTo>
                    <a:pt x="19" y="307"/>
                  </a:moveTo>
                  <a:lnTo>
                    <a:pt x="38" y="287"/>
                  </a:lnTo>
                  <a:moveTo>
                    <a:pt x="38" y="287"/>
                  </a:moveTo>
                  <a:lnTo>
                    <a:pt x="57" y="268"/>
                  </a:lnTo>
                  <a:moveTo>
                    <a:pt x="57" y="268"/>
                  </a:moveTo>
                  <a:lnTo>
                    <a:pt x="77" y="249"/>
                  </a:lnTo>
                  <a:moveTo>
                    <a:pt x="77" y="249"/>
                  </a:moveTo>
                  <a:lnTo>
                    <a:pt x="96" y="230"/>
                  </a:lnTo>
                  <a:moveTo>
                    <a:pt x="96" y="230"/>
                  </a:moveTo>
                  <a:lnTo>
                    <a:pt x="115" y="211"/>
                  </a:lnTo>
                  <a:moveTo>
                    <a:pt x="115" y="211"/>
                  </a:moveTo>
                  <a:lnTo>
                    <a:pt x="134" y="192"/>
                  </a:lnTo>
                  <a:moveTo>
                    <a:pt x="134" y="192"/>
                  </a:moveTo>
                  <a:lnTo>
                    <a:pt x="154" y="172"/>
                  </a:lnTo>
                  <a:moveTo>
                    <a:pt x="19" y="153"/>
                  </a:moveTo>
                  <a:lnTo>
                    <a:pt x="19" y="115"/>
                  </a:lnTo>
                  <a:moveTo>
                    <a:pt x="19" y="230"/>
                  </a:moveTo>
                  <a:lnTo>
                    <a:pt x="19" y="192"/>
                  </a:lnTo>
                  <a:moveTo>
                    <a:pt x="19" y="307"/>
                  </a:moveTo>
                  <a:lnTo>
                    <a:pt x="19" y="268"/>
                  </a:lnTo>
                  <a:moveTo>
                    <a:pt x="38" y="326"/>
                  </a:moveTo>
                  <a:lnTo>
                    <a:pt x="38" y="287"/>
                  </a:lnTo>
                  <a:moveTo>
                    <a:pt x="38" y="172"/>
                  </a:moveTo>
                  <a:lnTo>
                    <a:pt x="38" y="134"/>
                  </a:lnTo>
                  <a:moveTo>
                    <a:pt x="38" y="249"/>
                  </a:moveTo>
                  <a:lnTo>
                    <a:pt x="38" y="211"/>
                  </a:lnTo>
                  <a:moveTo>
                    <a:pt x="57" y="115"/>
                  </a:moveTo>
                  <a:lnTo>
                    <a:pt x="57" y="76"/>
                  </a:lnTo>
                  <a:moveTo>
                    <a:pt x="57" y="192"/>
                  </a:moveTo>
                  <a:lnTo>
                    <a:pt x="57" y="153"/>
                  </a:lnTo>
                  <a:moveTo>
                    <a:pt x="57" y="268"/>
                  </a:moveTo>
                  <a:lnTo>
                    <a:pt x="57" y="230"/>
                  </a:lnTo>
                  <a:moveTo>
                    <a:pt x="77" y="287"/>
                  </a:moveTo>
                  <a:lnTo>
                    <a:pt x="77" y="249"/>
                  </a:lnTo>
                  <a:moveTo>
                    <a:pt x="77" y="134"/>
                  </a:moveTo>
                  <a:lnTo>
                    <a:pt x="77" y="96"/>
                  </a:lnTo>
                  <a:moveTo>
                    <a:pt x="77" y="211"/>
                  </a:moveTo>
                  <a:lnTo>
                    <a:pt x="77" y="172"/>
                  </a:lnTo>
                  <a:moveTo>
                    <a:pt x="96" y="76"/>
                  </a:moveTo>
                  <a:lnTo>
                    <a:pt x="96" y="38"/>
                  </a:lnTo>
                  <a:moveTo>
                    <a:pt x="96" y="153"/>
                  </a:moveTo>
                  <a:lnTo>
                    <a:pt x="96" y="115"/>
                  </a:lnTo>
                  <a:moveTo>
                    <a:pt x="96" y="230"/>
                  </a:moveTo>
                  <a:lnTo>
                    <a:pt x="96" y="192"/>
                  </a:lnTo>
                  <a:moveTo>
                    <a:pt x="115" y="249"/>
                  </a:moveTo>
                  <a:lnTo>
                    <a:pt x="115" y="211"/>
                  </a:lnTo>
                  <a:moveTo>
                    <a:pt x="115" y="96"/>
                  </a:moveTo>
                  <a:lnTo>
                    <a:pt x="115" y="57"/>
                  </a:lnTo>
                  <a:moveTo>
                    <a:pt x="115" y="172"/>
                  </a:moveTo>
                  <a:lnTo>
                    <a:pt x="115" y="134"/>
                  </a:lnTo>
                  <a:moveTo>
                    <a:pt x="134" y="115"/>
                  </a:moveTo>
                  <a:lnTo>
                    <a:pt x="134" y="76"/>
                  </a:lnTo>
                  <a:moveTo>
                    <a:pt x="134" y="192"/>
                  </a:moveTo>
                  <a:lnTo>
                    <a:pt x="134" y="153"/>
                  </a:lnTo>
                  <a:moveTo>
                    <a:pt x="134" y="38"/>
                  </a:moveTo>
                  <a:lnTo>
                    <a:pt x="134" y="0"/>
                  </a:lnTo>
                  <a:moveTo>
                    <a:pt x="134" y="38"/>
                  </a:moveTo>
                  <a:lnTo>
                    <a:pt x="154" y="19"/>
                  </a:lnTo>
                </a:path>
              </a:pathLst>
            </a:custGeom>
            <a:noFill/>
            <a:ln w="6350" cap="flat">
              <a:solidFill>
                <a:srgbClr val="CD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3" name="Rectangle 10"/>
            <p:cNvSpPr>
              <a:spLocks noChangeArrowheads="1"/>
            </p:cNvSpPr>
            <p:nvPr/>
          </p:nvSpPr>
          <p:spPr bwMode="auto">
            <a:xfrm>
              <a:off x="1557" y="1594"/>
              <a:ext cx="33" cy="230"/>
            </a:xfrm>
            <a:prstGeom prst="rect">
              <a:avLst/>
            </a:prstGeom>
            <a:solidFill>
              <a:srgbClr val="DC7E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64" name="Rectangle 11"/>
            <p:cNvSpPr>
              <a:spLocks noChangeArrowheads="1"/>
            </p:cNvSpPr>
            <p:nvPr/>
          </p:nvSpPr>
          <p:spPr bwMode="auto">
            <a:xfrm>
              <a:off x="1557" y="1594"/>
              <a:ext cx="33" cy="230"/>
            </a:xfrm>
            <a:prstGeom prst="rect">
              <a:avLst/>
            </a:prstGeom>
            <a:noFill/>
            <a:ln w="6350" cap="rnd">
              <a:solidFill>
                <a:srgbClr val="E6E6E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65" name="Freeform 12"/>
            <p:cNvSpPr>
              <a:spLocks/>
            </p:cNvSpPr>
            <p:nvPr/>
          </p:nvSpPr>
          <p:spPr bwMode="auto">
            <a:xfrm>
              <a:off x="1606" y="1424"/>
              <a:ext cx="156" cy="172"/>
            </a:xfrm>
            <a:custGeom>
              <a:avLst/>
              <a:gdLst>
                <a:gd name="T0" fmla="*/ 0 w 156"/>
                <a:gd name="T1" fmla="*/ 172 h 172"/>
                <a:gd name="T2" fmla="*/ 156 w 156"/>
                <a:gd name="T3" fmla="*/ 16 h 172"/>
                <a:gd name="T4" fmla="*/ 156 w 156"/>
                <a:gd name="T5" fmla="*/ 0 h 172"/>
                <a:gd name="T6" fmla="*/ 0 w 156"/>
                <a:gd name="T7" fmla="*/ 155 h 172"/>
                <a:gd name="T8" fmla="*/ 0 w 156"/>
                <a:gd name="T9" fmla="*/ 172 h 172"/>
                <a:gd name="T10" fmla="*/ 0 60000 65536"/>
                <a:gd name="T11" fmla="*/ 0 60000 65536"/>
                <a:gd name="T12" fmla="*/ 0 60000 65536"/>
                <a:gd name="T13" fmla="*/ 0 60000 65536"/>
                <a:gd name="T14" fmla="*/ 0 60000 65536"/>
                <a:gd name="T15" fmla="*/ 0 w 156"/>
                <a:gd name="T16" fmla="*/ 0 h 172"/>
                <a:gd name="T17" fmla="*/ 156 w 156"/>
                <a:gd name="T18" fmla="*/ 172 h 172"/>
              </a:gdLst>
              <a:ahLst/>
              <a:cxnLst>
                <a:cxn ang="T10">
                  <a:pos x="T0" y="T1"/>
                </a:cxn>
                <a:cxn ang="T11">
                  <a:pos x="T2" y="T3"/>
                </a:cxn>
                <a:cxn ang="T12">
                  <a:pos x="T4" y="T5"/>
                </a:cxn>
                <a:cxn ang="T13">
                  <a:pos x="T6" y="T7"/>
                </a:cxn>
                <a:cxn ang="T14">
                  <a:pos x="T8" y="T9"/>
                </a:cxn>
              </a:cxnLst>
              <a:rect l="T15" t="T16" r="T17" b="T18"/>
              <a:pathLst>
                <a:path w="156" h="172">
                  <a:moveTo>
                    <a:pt x="0" y="172"/>
                  </a:moveTo>
                  <a:lnTo>
                    <a:pt x="156" y="16"/>
                  </a:lnTo>
                  <a:lnTo>
                    <a:pt x="156" y="0"/>
                  </a:lnTo>
                  <a:lnTo>
                    <a:pt x="0" y="155"/>
                  </a:lnTo>
                  <a:lnTo>
                    <a:pt x="0" y="17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6" name="Rectangle 13"/>
            <p:cNvSpPr>
              <a:spLocks noChangeArrowheads="1"/>
            </p:cNvSpPr>
            <p:nvPr/>
          </p:nvSpPr>
          <p:spPr bwMode="auto">
            <a:xfrm>
              <a:off x="1541" y="1579"/>
              <a:ext cx="65" cy="1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33867" name="Freeform 14"/>
            <p:cNvSpPr>
              <a:spLocks/>
            </p:cNvSpPr>
            <p:nvPr/>
          </p:nvSpPr>
          <p:spPr bwMode="auto">
            <a:xfrm>
              <a:off x="1541" y="1424"/>
              <a:ext cx="221" cy="155"/>
            </a:xfrm>
            <a:custGeom>
              <a:avLst/>
              <a:gdLst>
                <a:gd name="T0" fmla="*/ 0 w 221"/>
                <a:gd name="T1" fmla="*/ 155 h 155"/>
                <a:gd name="T2" fmla="*/ 156 w 221"/>
                <a:gd name="T3" fmla="*/ 0 h 155"/>
                <a:gd name="T4" fmla="*/ 221 w 221"/>
                <a:gd name="T5" fmla="*/ 0 h 155"/>
                <a:gd name="T6" fmla="*/ 65 w 221"/>
                <a:gd name="T7" fmla="*/ 155 h 155"/>
                <a:gd name="T8" fmla="*/ 0 w 221"/>
                <a:gd name="T9" fmla="*/ 155 h 155"/>
                <a:gd name="T10" fmla="*/ 0 60000 65536"/>
                <a:gd name="T11" fmla="*/ 0 60000 65536"/>
                <a:gd name="T12" fmla="*/ 0 60000 65536"/>
                <a:gd name="T13" fmla="*/ 0 60000 65536"/>
                <a:gd name="T14" fmla="*/ 0 60000 65536"/>
                <a:gd name="T15" fmla="*/ 0 w 221"/>
                <a:gd name="T16" fmla="*/ 0 h 155"/>
                <a:gd name="T17" fmla="*/ 221 w 221"/>
                <a:gd name="T18" fmla="*/ 155 h 155"/>
              </a:gdLst>
              <a:ahLst/>
              <a:cxnLst>
                <a:cxn ang="T10">
                  <a:pos x="T0" y="T1"/>
                </a:cxn>
                <a:cxn ang="T11">
                  <a:pos x="T2" y="T3"/>
                </a:cxn>
                <a:cxn ang="T12">
                  <a:pos x="T4" y="T5"/>
                </a:cxn>
                <a:cxn ang="T13">
                  <a:pos x="T6" y="T7"/>
                </a:cxn>
                <a:cxn ang="T14">
                  <a:pos x="T8" y="T9"/>
                </a:cxn>
              </a:cxnLst>
              <a:rect l="T15" t="T16" r="T17" b="T18"/>
              <a:pathLst>
                <a:path w="221" h="155">
                  <a:moveTo>
                    <a:pt x="0" y="155"/>
                  </a:moveTo>
                  <a:lnTo>
                    <a:pt x="156" y="0"/>
                  </a:lnTo>
                  <a:lnTo>
                    <a:pt x="221" y="0"/>
                  </a:lnTo>
                  <a:lnTo>
                    <a:pt x="65" y="155"/>
                  </a:lnTo>
                  <a:lnTo>
                    <a:pt x="0" y="15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8" name="Freeform 15"/>
            <p:cNvSpPr>
              <a:spLocks noEditPoints="1"/>
            </p:cNvSpPr>
            <p:nvPr/>
          </p:nvSpPr>
          <p:spPr bwMode="auto">
            <a:xfrm>
              <a:off x="1557" y="1632"/>
              <a:ext cx="31" cy="153"/>
            </a:xfrm>
            <a:custGeom>
              <a:avLst/>
              <a:gdLst>
                <a:gd name="T0" fmla="*/ 31 w 31"/>
                <a:gd name="T1" fmla="*/ 0 h 153"/>
                <a:gd name="T2" fmla="*/ 0 w 31"/>
                <a:gd name="T3" fmla="*/ 0 h 153"/>
                <a:gd name="T4" fmla="*/ 31 w 31"/>
                <a:gd name="T5" fmla="*/ 38 h 153"/>
                <a:gd name="T6" fmla="*/ 0 w 31"/>
                <a:gd name="T7" fmla="*/ 38 h 153"/>
                <a:gd name="T8" fmla="*/ 31 w 31"/>
                <a:gd name="T9" fmla="*/ 77 h 153"/>
                <a:gd name="T10" fmla="*/ 0 w 31"/>
                <a:gd name="T11" fmla="*/ 77 h 153"/>
                <a:gd name="T12" fmla="*/ 31 w 31"/>
                <a:gd name="T13" fmla="*/ 115 h 153"/>
                <a:gd name="T14" fmla="*/ 0 w 31"/>
                <a:gd name="T15" fmla="*/ 115 h 153"/>
                <a:gd name="T16" fmla="*/ 31 w 31"/>
                <a:gd name="T17" fmla="*/ 153 h 153"/>
                <a:gd name="T18" fmla="*/ 0 w 31"/>
                <a:gd name="T19" fmla="*/ 153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53"/>
                <a:gd name="T32" fmla="*/ 31 w 31"/>
                <a:gd name="T33" fmla="*/ 153 h 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53">
                  <a:moveTo>
                    <a:pt x="31" y="0"/>
                  </a:moveTo>
                  <a:lnTo>
                    <a:pt x="0" y="0"/>
                  </a:lnTo>
                  <a:moveTo>
                    <a:pt x="31" y="38"/>
                  </a:moveTo>
                  <a:lnTo>
                    <a:pt x="0" y="38"/>
                  </a:lnTo>
                  <a:moveTo>
                    <a:pt x="31" y="77"/>
                  </a:moveTo>
                  <a:lnTo>
                    <a:pt x="0" y="77"/>
                  </a:lnTo>
                  <a:moveTo>
                    <a:pt x="31" y="115"/>
                  </a:moveTo>
                  <a:lnTo>
                    <a:pt x="0" y="115"/>
                  </a:lnTo>
                  <a:moveTo>
                    <a:pt x="31" y="153"/>
                  </a:moveTo>
                  <a:lnTo>
                    <a:pt x="0" y="153"/>
                  </a:lnTo>
                </a:path>
              </a:pathLst>
            </a:custGeom>
            <a:noFill/>
            <a:ln w="635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9" name="Freeform 16"/>
            <p:cNvSpPr>
              <a:spLocks/>
            </p:cNvSpPr>
            <p:nvPr/>
          </p:nvSpPr>
          <p:spPr bwMode="auto">
            <a:xfrm>
              <a:off x="1541" y="1424"/>
              <a:ext cx="221" cy="401"/>
            </a:xfrm>
            <a:custGeom>
              <a:avLst/>
              <a:gdLst>
                <a:gd name="T0" fmla="*/ 16 w 221"/>
                <a:gd name="T1" fmla="*/ 401 h 401"/>
                <a:gd name="T2" fmla="*/ 16 w 221"/>
                <a:gd name="T3" fmla="*/ 172 h 401"/>
                <a:gd name="T4" fmla="*/ 0 w 221"/>
                <a:gd name="T5" fmla="*/ 172 h 401"/>
                <a:gd name="T6" fmla="*/ 0 w 221"/>
                <a:gd name="T7" fmla="*/ 155 h 401"/>
                <a:gd name="T8" fmla="*/ 156 w 221"/>
                <a:gd name="T9" fmla="*/ 0 h 401"/>
                <a:gd name="T10" fmla="*/ 221 w 221"/>
                <a:gd name="T11" fmla="*/ 0 h 401"/>
                <a:gd name="T12" fmla="*/ 221 w 221"/>
                <a:gd name="T13" fmla="*/ 16 h 401"/>
                <a:gd name="T14" fmla="*/ 205 w 221"/>
                <a:gd name="T15" fmla="*/ 33 h 401"/>
                <a:gd name="T16" fmla="*/ 205 w 221"/>
                <a:gd name="T17" fmla="*/ 245 h 401"/>
                <a:gd name="T18" fmla="*/ 49 w 221"/>
                <a:gd name="T19" fmla="*/ 401 h 401"/>
                <a:gd name="T20" fmla="*/ 16 w 221"/>
                <a:gd name="T21" fmla="*/ 401 h 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1"/>
                <a:gd name="T34" fmla="*/ 0 h 401"/>
                <a:gd name="T35" fmla="*/ 221 w 221"/>
                <a:gd name="T36" fmla="*/ 401 h 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1" h="401">
                  <a:moveTo>
                    <a:pt x="16" y="401"/>
                  </a:moveTo>
                  <a:lnTo>
                    <a:pt x="16" y="172"/>
                  </a:lnTo>
                  <a:lnTo>
                    <a:pt x="0" y="172"/>
                  </a:lnTo>
                  <a:lnTo>
                    <a:pt x="0" y="155"/>
                  </a:lnTo>
                  <a:lnTo>
                    <a:pt x="156" y="0"/>
                  </a:lnTo>
                  <a:lnTo>
                    <a:pt x="221" y="0"/>
                  </a:lnTo>
                  <a:lnTo>
                    <a:pt x="221" y="16"/>
                  </a:lnTo>
                  <a:lnTo>
                    <a:pt x="205" y="33"/>
                  </a:lnTo>
                  <a:lnTo>
                    <a:pt x="205" y="245"/>
                  </a:lnTo>
                  <a:lnTo>
                    <a:pt x="49" y="401"/>
                  </a:lnTo>
                  <a:lnTo>
                    <a:pt x="16" y="401"/>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25" name="TextBox 19"/>
          <p:cNvSpPr txBox="1">
            <a:spLocks noChangeArrowheads="1"/>
          </p:cNvSpPr>
          <p:nvPr/>
        </p:nvSpPr>
        <p:spPr bwMode="auto">
          <a:xfrm rot="-5400000">
            <a:off x="679908" y="3569493"/>
            <a:ext cx="1512887" cy="203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fr-FR" altLang="fr-FR" sz="800">
                <a:solidFill>
                  <a:srgbClr val="FF0000"/>
                </a:solidFill>
              </a:rPr>
              <a:t>Corporate Firewall</a:t>
            </a:r>
          </a:p>
        </p:txBody>
      </p:sp>
      <p:sp>
        <p:nvSpPr>
          <p:cNvPr id="165" name="TextBox 19"/>
          <p:cNvSpPr txBox="1">
            <a:spLocks noChangeArrowheads="1"/>
          </p:cNvSpPr>
          <p:nvPr/>
        </p:nvSpPr>
        <p:spPr bwMode="auto">
          <a:xfrm>
            <a:off x="655638" y="3773488"/>
            <a:ext cx="2270125" cy="236537"/>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VPN</a:t>
            </a:r>
          </a:p>
        </p:txBody>
      </p:sp>
      <p:cxnSp>
        <p:nvCxnSpPr>
          <p:cNvPr id="200" name="Straight Connector 199"/>
          <p:cNvCxnSpPr/>
          <p:nvPr/>
        </p:nvCxnSpPr>
        <p:spPr bwMode="auto">
          <a:xfrm>
            <a:off x="1455738" y="3975100"/>
            <a:ext cx="1246187" cy="0"/>
          </a:xfrm>
          <a:prstGeom prst="line">
            <a:avLst/>
          </a:prstGeom>
          <a:noFill/>
          <a:ln w="31750" cap="flat" cmpd="sng" algn="ctr">
            <a:solidFill>
              <a:schemeClr val="bg1">
                <a:lumMod val="50000"/>
              </a:schemeClr>
            </a:solidFill>
            <a:prstDash val="dash"/>
            <a:round/>
            <a:headEnd type="none" w="med" len="med"/>
            <a:tailEnd type="none" w="med" len="med"/>
          </a:ln>
          <a:effectLst/>
        </p:spPr>
      </p:cxnSp>
      <p:sp>
        <p:nvSpPr>
          <p:cNvPr id="33830" name="Rectangle 63"/>
          <p:cNvSpPr>
            <a:spLocks noChangeArrowheads="1"/>
          </p:cNvSpPr>
          <p:nvPr/>
        </p:nvSpPr>
        <p:spPr bwMode="auto">
          <a:xfrm>
            <a:off x="6905625" y="2682875"/>
            <a:ext cx="1766888"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defTabSz="685800">
              <a:defRPr>
                <a:solidFill>
                  <a:schemeClr val="tx1"/>
                </a:solidFill>
                <a:latin typeface="Arial" panose="020B0604020202020204" pitchFamily="34" charset="0"/>
                <a:ea typeface="ＭＳ Ｐゴシック" panose="020B0600070205080204" pitchFamily="34" charset="-128"/>
              </a:defRPr>
            </a:lvl1pPr>
            <a:lvl2pPr marL="742950" indent="-285750" defTabSz="685800">
              <a:defRPr>
                <a:solidFill>
                  <a:schemeClr val="tx1"/>
                </a:solidFill>
                <a:latin typeface="Arial" panose="020B0604020202020204" pitchFamily="34" charset="0"/>
                <a:ea typeface="ＭＳ Ｐゴシック" panose="020B0600070205080204" pitchFamily="34" charset="-128"/>
              </a:defRPr>
            </a:lvl2pPr>
            <a:lvl3pPr marL="1143000" indent="-228600" defTabSz="685800">
              <a:defRPr>
                <a:solidFill>
                  <a:schemeClr val="tx1"/>
                </a:solidFill>
                <a:latin typeface="Arial" panose="020B0604020202020204" pitchFamily="34" charset="0"/>
                <a:ea typeface="ＭＳ Ｐゴシック" panose="020B0600070205080204" pitchFamily="34" charset="-128"/>
              </a:defRPr>
            </a:lvl3pPr>
            <a:lvl4pPr marL="1600200" indent="-228600" defTabSz="685800">
              <a:defRPr>
                <a:solidFill>
                  <a:schemeClr val="tx1"/>
                </a:solidFill>
                <a:latin typeface="Arial" panose="020B0604020202020204" pitchFamily="34" charset="0"/>
                <a:ea typeface="ＭＳ Ｐゴシック" panose="020B0600070205080204" pitchFamily="34" charset="-128"/>
              </a:defRPr>
            </a:lvl4pPr>
            <a:lvl5pPr marL="2057400" indent="-228600" defTabSz="685800">
              <a:defRPr>
                <a:solidFill>
                  <a:schemeClr val="tx1"/>
                </a:solidFill>
                <a:latin typeface="Arial" panose="020B0604020202020204" pitchFamily="34" charset="0"/>
                <a:ea typeface="ＭＳ Ｐゴシック" panose="020B0600070205080204" pitchFamily="34" charset="-128"/>
              </a:defRPr>
            </a:lvl5pPr>
            <a:lvl6pPr marL="25146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685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CA" altLang="en-US" sz="1500">
              <a:solidFill>
                <a:srgbClr val="191919"/>
              </a:solidFill>
              <a:latin typeface="HelvNeue Light for IBM"/>
            </a:endParaRPr>
          </a:p>
        </p:txBody>
      </p:sp>
      <p:sp>
        <p:nvSpPr>
          <p:cNvPr id="65" name="Rectangle 64"/>
          <p:cNvSpPr/>
          <p:nvPr/>
        </p:nvSpPr>
        <p:spPr bwMode="auto">
          <a:xfrm>
            <a:off x="7048500" y="2773363"/>
            <a:ext cx="1749425" cy="708025"/>
          </a:xfrm>
          <a:prstGeom prst="rect">
            <a:avLst/>
          </a:prstGeom>
          <a:noFill/>
          <a:ln w="9525" cap="flat" cmpd="sng" algn="ctr">
            <a:solidFill>
              <a:schemeClr val="bg1">
                <a:lumMod val="50000"/>
              </a:schemeClr>
            </a:solidFill>
            <a:prstDash val="solid"/>
            <a:round/>
            <a:headEnd type="none" w="med" len="med"/>
            <a:tailEnd type="none" w="med" len="med"/>
          </a:ln>
          <a:effectLst/>
        </p:spPr>
        <p:txBody>
          <a:bodyPr lIns="0" tIns="0" rIns="0" bIns="0"/>
          <a:lstStyle/>
          <a:p>
            <a:pPr defTabSz="685800">
              <a:lnSpc>
                <a:spcPct val="90000"/>
              </a:lnSpc>
              <a:defRPr/>
            </a:pPr>
            <a:endParaRPr lang="en-CA" sz="1500">
              <a:solidFill>
                <a:srgbClr val="191919"/>
              </a:solidFill>
              <a:latin typeface="HelvNeue Light for IBM" pitchFamily="34" charset="0"/>
            </a:endParaRPr>
          </a:p>
        </p:txBody>
      </p:sp>
      <p:sp>
        <p:nvSpPr>
          <p:cNvPr id="33845" name="Rectangle 112"/>
          <p:cNvSpPr>
            <a:spLocks noChangeArrowheads="1"/>
          </p:cNvSpPr>
          <p:nvPr/>
        </p:nvSpPr>
        <p:spPr bwMode="auto">
          <a:xfrm>
            <a:off x="91104" y="3009899"/>
            <a:ext cx="1152525" cy="1216025"/>
          </a:xfrm>
          <a:prstGeom prst="rect">
            <a:avLst/>
          </a:prstGeom>
          <a:solidFill>
            <a:srgbClr val="00FF00">
              <a:alpha val="2196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14" name="TextBox 19"/>
          <p:cNvSpPr txBox="1">
            <a:spLocks noChangeArrowheads="1"/>
          </p:cNvSpPr>
          <p:nvPr/>
        </p:nvSpPr>
        <p:spPr bwMode="auto">
          <a:xfrm>
            <a:off x="121266" y="3044825"/>
            <a:ext cx="1122363" cy="238125"/>
          </a:xfrm>
          <a:prstGeom prst="rect">
            <a:avLst/>
          </a:prstGeom>
          <a:noFill/>
          <a:ln>
            <a:noFill/>
          </a:ln>
          <a:extLst/>
        </p:spPr>
        <p:txBody>
          <a:bodyPr>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b="0" i="1">
                <a:solidFill>
                  <a:prstClr val="black"/>
                </a:solidFill>
              </a:rPr>
              <a:t>Customer Zone</a:t>
            </a:r>
          </a:p>
        </p:txBody>
      </p:sp>
      <p:sp>
        <p:nvSpPr>
          <p:cNvPr id="33847" name="Rectangle 145"/>
          <p:cNvSpPr>
            <a:spLocks noChangeArrowheads="1"/>
          </p:cNvSpPr>
          <p:nvPr/>
        </p:nvSpPr>
        <p:spPr bwMode="auto">
          <a:xfrm>
            <a:off x="159366" y="3240088"/>
            <a:ext cx="909638" cy="255587"/>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147" name="TextBox 19"/>
          <p:cNvSpPr txBox="1">
            <a:spLocks noChangeArrowheads="1"/>
          </p:cNvSpPr>
          <p:nvPr/>
        </p:nvSpPr>
        <p:spPr bwMode="auto">
          <a:xfrm>
            <a:off x="186354" y="3268663"/>
            <a:ext cx="855662" cy="238125"/>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a:solidFill>
                  <a:prstClr val="black"/>
                </a:solidFill>
              </a:rPr>
              <a:t>Client App</a:t>
            </a:r>
          </a:p>
        </p:txBody>
      </p:sp>
      <p:grpSp>
        <p:nvGrpSpPr>
          <p:cNvPr id="53" name="Group 52"/>
          <p:cNvGrpSpPr/>
          <p:nvPr/>
        </p:nvGrpSpPr>
        <p:grpSpPr>
          <a:xfrm>
            <a:off x="3715485" y="3662060"/>
            <a:ext cx="2222500" cy="354013"/>
            <a:chOff x="3644005" y="4138499"/>
            <a:chExt cx="2222500" cy="354013"/>
          </a:xfrm>
        </p:grpSpPr>
        <p:sp>
          <p:nvSpPr>
            <p:cNvPr id="54" name="Rectangle 162"/>
            <p:cNvSpPr>
              <a:spLocks noChangeArrowheads="1"/>
            </p:cNvSpPr>
            <p:nvPr/>
          </p:nvSpPr>
          <p:spPr bwMode="auto">
            <a:xfrm>
              <a:off x="3644005" y="4138499"/>
              <a:ext cx="2222500" cy="354013"/>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55" name="TextBox 19"/>
            <p:cNvSpPr txBox="1">
              <a:spLocks noChangeArrowheads="1"/>
            </p:cNvSpPr>
            <p:nvPr/>
          </p:nvSpPr>
          <p:spPr bwMode="auto">
            <a:xfrm>
              <a:off x="3934130" y="4227394"/>
              <a:ext cx="1739580" cy="237757"/>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smtClean="0">
                  <a:solidFill>
                    <a:prstClr val="black"/>
                  </a:solidFill>
                </a:rPr>
                <a:t>Case Manager </a:t>
              </a:r>
              <a:r>
                <a:rPr lang="fr-FR" altLang="fr-FR" sz="1050">
                  <a:solidFill>
                    <a:prstClr val="black"/>
                  </a:solidFill>
                </a:rPr>
                <a:t>On Cloud</a:t>
              </a:r>
            </a:p>
          </p:txBody>
        </p:sp>
      </p:grpSp>
      <p:grpSp>
        <p:nvGrpSpPr>
          <p:cNvPr id="56" name="Group 55"/>
          <p:cNvGrpSpPr/>
          <p:nvPr/>
        </p:nvGrpSpPr>
        <p:grpSpPr>
          <a:xfrm>
            <a:off x="126014" y="3568699"/>
            <a:ext cx="1019224" cy="427783"/>
            <a:chOff x="3644005" y="4138499"/>
            <a:chExt cx="2222500" cy="388879"/>
          </a:xfrm>
        </p:grpSpPr>
        <p:sp>
          <p:nvSpPr>
            <p:cNvPr id="57" name="Rectangle 162"/>
            <p:cNvSpPr>
              <a:spLocks noChangeArrowheads="1"/>
            </p:cNvSpPr>
            <p:nvPr/>
          </p:nvSpPr>
          <p:spPr bwMode="auto">
            <a:xfrm>
              <a:off x="3644005" y="4138499"/>
              <a:ext cx="2222500" cy="354013"/>
            </a:xfrm>
            <a:prstGeom prst="rect">
              <a:avLst/>
            </a:prstGeom>
            <a:solidFill>
              <a:schemeClr val="bg1"/>
            </a:solidFill>
            <a:ln w="9525" algn="ctr">
              <a:solidFill>
                <a:schemeClr val="tx1"/>
              </a:solidFill>
              <a:round/>
              <a:headEnd/>
              <a:tailEnd/>
            </a:ln>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2000">
                <a:solidFill>
                  <a:srgbClr val="191919"/>
                </a:solidFill>
              </a:endParaRPr>
            </a:p>
          </p:txBody>
        </p:sp>
        <p:sp>
          <p:nvSpPr>
            <p:cNvPr id="58" name="TextBox 19"/>
            <p:cNvSpPr txBox="1">
              <a:spLocks noChangeArrowheads="1"/>
            </p:cNvSpPr>
            <p:nvPr/>
          </p:nvSpPr>
          <p:spPr bwMode="auto">
            <a:xfrm>
              <a:off x="3816210" y="4179044"/>
              <a:ext cx="1905734" cy="348334"/>
            </a:xfrm>
            <a:prstGeom prst="rect">
              <a:avLst/>
            </a:prstGeom>
            <a:noFill/>
            <a:ln>
              <a:noFill/>
            </a:ln>
            <a:extLst/>
          </p:spPr>
          <p:txBody>
            <a:bodyPr wrap="none">
              <a:spAutoFit/>
            </a:bodyPr>
            <a:lstStyle>
              <a:lvl1pPr>
                <a:defRPr sz="1100" b="1">
                  <a:solidFill>
                    <a:schemeClr val="tx1"/>
                  </a:solidFill>
                  <a:latin typeface="Arial" charset="0"/>
                  <a:ea typeface="MS PGothic" charset="-128"/>
                </a:defRPr>
              </a:lvl1pPr>
              <a:lvl2pPr marL="742950" indent="-285750">
                <a:defRPr sz="1100" b="1">
                  <a:solidFill>
                    <a:schemeClr val="tx1"/>
                  </a:solidFill>
                  <a:latin typeface="Arial" charset="0"/>
                  <a:ea typeface="MS PGothic" charset="-128"/>
                </a:defRPr>
              </a:lvl2pPr>
              <a:lvl3pPr marL="1143000" indent="-228600">
                <a:defRPr sz="1100" b="1">
                  <a:solidFill>
                    <a:schemeClr val="tx1"/>
                  </a:solidFill>
                  <a:latin typeface="Arial" charset="0"/>
                  <a:ea typeface="MS PGothic" charset="-128"/>
                </a:defRPr>
              </a:lvl3pPr>
              <a:lvl4pPr marL="1600200" indent="-228600">
                <a:defRPr sz="1100" b="1">
                  <a:solidFill>
                    <a:schemeClr val="tx1"/>
                  </a:solidFill>
                  <a:latin typeface="Arial" charset="0"/>
                  <a:ea typeface="MS PGothic" charset="-128"/>
                </a:defRPr>
              </a:lvl4pPr>
              <a:lvl5pPr marL="2057400" indent="-228600">
                <a:defRPr sz="1100" b="1">
                  <a:solidFill>
                    <a:schemeClr val="tx1"/>
                  </a:solidFill>
                  <a:latin typeface="Arial" charset="0"/>
                  <a:ea typeface="MS PGothic" charset="-128"/>
                </a:defRPr>
              </a:lvl5pPr>
              <a:lvl6pPr marL="2514600" indent="-228600" eaLnBrk="0" fontAlgn="base" hangingPunct="0">
                <a:spcBef>
                  <a:spcPct val="0"/>
                </a:spcBef>
                <a:spcAft>
                  <a:spcPct val="0"/>
                </a:spcAft>
                <a:defRPr sz="1100" b="1">
                  <a:solidFill>
                    <a:schemeClr val="tx1"/>
                  </a:solidFill>
                  <a:latin typeface="Arial" charset="0"/>
                  <a:ea typeface="MS PGothic" charset="-128"/>
                </a:defRPr>
              </a:lvl6pPr>
              <a:lvl7pPr marL="2971800" indent="-228600" eaLnBrk="0" fontAlgn="base" hangingPunct="0">
                <a:spcBef>
                  <a:spcPct val="0"/>
                </a:spcBef>
                <a:spcAft>
                  <a:spcPct val="0"/>
                </a:spcAft>
                <a:defRPr sz="1100" b="1">
                  <a:solidFill>
                    <a:schemeClr val="tx1"/>
                  </a:solidFill>
                  <a:latin typeface="Arial" charset="0"/>
                  <a:ea typeface="MS PGothic" charset="-128"/>
                </a:defRPr>
              </a:lvl7pPr>
              <a:lvl8pPr marL="3429000" indent="-228600" eaLnBrk="0" fontAlgn="base" hangingPunct="0">
                <a:spcBef>
                  <a:spcPct val="0"/>
                </a:spcBef>
                <a:spcAft>
                  <a:spcPct val="0"/>
                </a:spcAft>
                <a:defRPr sz="1100" b="1">
                  <a:solidFill>
                    <a:schemeClr val="tx1"/>
                  </a:solidFill>
                  <a:latin typeface="Arial" charset="0"/>
                  <a:ea typeface="MS PGothic" charset="-128"/>
                </a:defRPr>
              </a:lvl8pPr>
              <a:lvl9pPr marL="3886200" indent="-228600" eaLnBrk="0" fontAlgn="base" hangingPunct="0">
                <a:spcBef>
                  <a:spcPct val="0"/>
                </a:spcBef>
                <a:spcAft>
                  <a:spcPct val="0"/>
                </a:spcAft>
                <a:defRPr sz="1100" b="1">
                  <a:solidFill>
                    <a:schemeClr val="tx1"/>
                  </a:solidFill>
                  <a:latin typeface="Arial" charset="0"/>
                  <a:ea typeface="MS PGothic" charset="-128"/>
                </a:defRPr>
              </a:lvl9pPr>
            </a:lstStyle>
            <a:p>
              <a:pPr algn="ctr">
                <a:lnSpc>
                  <a:spcPct val="90000"/>
                </a:lnSpc>
                <a:defRPr/>
              </a:pPr>
              <a:r>
                <a:rPr lang="fr-FR" altLang="fr-FR" sz="1050" err="1" smtClean="0">
                  <a:solidFill>
                    <a:prstClr val="black"/>
                  </a:solidFill>
                </a:rPr>
                <a:t>FileNet</a:t>
              </a:r>
              <a:r>
                <a:rPr lang="fr-FR" altLang="fr-FR" sz="1050" smtClean="0">
                  <a:solidFill>
                    <a:prstClr val="black"/>
                  </a:solidFill>
                </a:rPr>
                <a:t> On</a:t>
              </a:r>
            </a:p>
            <a:p>
              <a:pPr algn="ctr">
                <a:lnSpc>
                  <a:spcPct val="90000"/>
                </a:lnSpc>
                <a:defRPr/>
              </a:pPr>
              <a:r>
                <a:rPr lang="fr-FR" altLang="fr-FR" sz="1050" err="1" smtClean="0">
                  <a:solidFill>
                    <a:prstClr val="black"/>
                  </a:solidFill>
                </a:rPr>
                <a:t>Premise</a:t>
              </a:r>
              <a:endParaRPr lang="fr-FR" altLang="fr-FR" sz="1050">
                <a:solidFill>
                  <a:prstClr val="black"/>
                </a:solidFill>
              </a:endParaRPr>
            </a:p>
          </p:txBody>
        </p:sp>
      </p:grpSp>
    </p:spTree>
    <p:extLst>
      <p:ext uri="{BB962C8B-B14F-4D97-AF65-F5344CB8AC3E}">
        <p14:creationId xmlns:p14="http://schemas.microsoft.com/office/powerpoint/2010/main" val="1195054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a:t>Key Architectural Decisions</a:t>
            </a:r>
            <a:endParaRPr lang="en-US" altLang="en-US">
              <a:solidFill>
                <a:srgbClr val="FF0000"/>
              </a:solidFill>
            </a:endParaRPr>
          </a:p>
        </p:txBody>
      </p:sp>
      <p:sp>
        <p:nvSpPr>
          <p:cNvPr id="35842" name="TextBox 5"/>
          <p:cNvSpPr txBox="1">
            <a:spLocks noChangeArrowheads="1"/>
          </p:cNvSpPr>
          <p:nvPr/>
        </p:nvSpPr>
        <p:spPr bwMode="auto">
          <a:xfrm>
            <a:off x="758825" y="4949825"/>
            <a:ext cx="7442200" cy="738188"/>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400">
                <a:latin typeface="Helvetica Neue Light"/>
                <a:ea typeface="Helvetica Neue Light"/>
                <a:cs typeface="Helvetica Neue Light"/>
              </a:rPr>
              <a:t>This slide summarizes the most key decisions in the overall design, including impact to $$ and </a:t>
            </a:r>
          </a:p>
          <a:p>
            <a:pPr algn="ctr"/>
            <a:r>
              <a:rPr lang="en-US" altLang="en-US" sz="1400">
                <a:latin typeface="Helvetica Neue Light"/>
                <a:ea typeface="Helvetica Neue Light"/>
                <a:cs typeface="Helvetica Neue Light"/>
              </a:rPr>
              <a:t>how the choice constrains future choices for the architecture.</a:t>
            </a:r>
          </a:p>
        </p:txBody>
      </p:sp>
      <p:graphicFrame>
        <p:nvGraphicFramePr>
          <p:cNvPr id="5" name="Group 37"/>
          <p:cNvGraphicFramePr>
            <a:graphicFrameLocks noGrp="1"/>
          </p:cNvGraphicFramePr>
          <p:nvPr>
            <p:extLst/>
          </p:nvPr>
        </p:nvGraphicFramePr>
        <p:xfrm>
          <a:off x="504825" y="1198563"/>
          <a:ext cx="8066088" cy="2103437"/>
        </p:xfrm>
        <a:graphic>
          <a:graphicData uri="http://schemas.openxmlformats.org/drawingml/2006/table">
            <a:tbl>
              <a:tblPr firstRow="1" bandRow="1">
                <a:tableStyleId>{B301B821-A1FF-4177-AEE7-76D212191A09}</a:tableStyleId>
              </a:tblPr>
              <a:tblGrid>
                <a:gridCol w="1710031">
                  <a:extLst>
                    <a:ext uri="{9D8B030D-6E8A-4147-A177-3AD203B41FA5}">
                      <a16:colId xmlns:a16="http://schemas.microsoft.com/office/drawing/2014/main" xmlns="" val="20000"/>
                    </a:ext>
                  </a:extLst>
                </a:gridCol>
                <a:gridCol w="1726260">
                  <a:extLst>
                    <a:ext uri="{9D8B030D-6E8A-4147-A177-3AD203B41FA5}">
                      <a16:colId xmlns:a16="http://schemas.microsoft.com/office/drawing/2014/main" xmlns="" val="20001"/>
                    </a:ext>
                  </a:extLst>
                </a:gridCol>
                <a:gridCol w="2656461">
                  <a:extLst>
                    <a:ext uri="{9D8B030D-6E8A-4147-A177-3AD203B41FA5}">
                      <a16:colId xmlns:a16="http://schemas.microsoft.com/office/drawing/2014/main" xmlns="" val="20002"/>
                    </a:ext>
                  </a:extLst>
                </a:gridCol>
                <a:gridCol w="1973336">
                  <a:extLst>
                    <a:ext uri="{9D8B030D-6E8A-4147-A177-3AD203B41FA5}">
                      <a16:colId xmlns:a16="http://schemas.microsoft.com/office/drawing/2014/main" xmlns="" val="20003"/>
                    </a:ext>
                  </a:extLst>
                </a:gridCol>
              </a:tblGrid>
              <a:tr h="236291">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Factor</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Decision</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Constraint on Future Design</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Impact on Budget</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98" marB="34298" anchor="ctr" horzOverflow="overflow"/>
                </a:tc>
                <a:extLst>
                  <a:ext uri="{0D108BD9-81ED-4DB2-BD59-A6C34878D82A}">
                    <a16:rowId xmlns:a16="http://schemas.microsoft.com/office/drawing/2014/main" xmlns="" val="10000"/>
                  </a:ext>
                </a:extLst>
              </a:tr>
              <a:tr h="617894">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extLst>
                  <a:ext uri="{0D108BD9-81ED-4DB2-BD59-A6C34878D82A}">
                    <a16:rowId xmlns:a16="http://schemas.microsoft.com/office/drawing/2014/main" xmlns="" val="10001"/>
                  </a:ext>
                </a:extLst>
              </a:tr>
              <a:tr h="631358">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extLst>
                  <a:ext uri="{0D108BD9-81ED-4DB2-BD59-A6C34878D82A}">
                    <a16:rowId xmlns:a16="http://schemas.microsoft.com/office/drawing/2014/main" xmlns="" val="10002"/>
                  </a:ext>
                </a:extLst>
              </a:tr>
              <a:tr h="617894">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82445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a:t>Key Architectural Decisions</a:t>
            </a:r>
            <a:endParaRPr lang="en-US" altLang="en-US">
              <a:solidFill>
                <a:srgbClr val="FF0000"/>
              </a:solidFill>
            </a:endParaRPr>
          </a:p>
        </p:txBody>
      </p:sp>
      <p:graphicFrame>
        <p:nvGraphicFramePr>
          <p:cNvPr id="5" name="Group 37"/>
          <p:cNvGraphicFramePr>
            <a:graphicFrameLocks noGrp="1"/>
          </p:cNvGraphicFramePr>
          <p:nvPr>
            <p:extLst>
              <p:ext uri="{D42A27DB-BD31-4B8C-83A1-F6EECF244321}">
                <p14:modId xmlns:p14="http://schemas.microsoft.com/office/powerpoint/2010/main" val="301119877"/>
              </p:ext>
            </p:extLst>
          </p:nvPr>
        </p:nvGraphicFramePr>
        <p:xfrm>
          <a:off x="504825" y="1198563"/>
          <a:ext cx="8066088" cy="2378875"/>
        </p:xfrm>
        <a:graphic>
          <a:graphicData uri="http://schemas.openxmlformats.org/drawingml/2006/table">
            <a:tbl>
              <a:tblPr firstRow="1" bandRow="1">
                <a:tableStyleId>{B301B821-A1FF-4177-AEE7-76D212191A09}</a:tableStyleId>
              </a:tblPr>
              <a:tblGrid>
                <a:gridCol w="1710031">
                  <a:extLst>
                    <a:ext uri="{9D8B030D-6E8A-4147-A177-3AD203B41FA5}">
                      <a16:colId xmlns="" xmlns:a16="http://schemas.microsoft.com/office/drawing/2014/main" val="20000"/>
                    </a:ext>
                  </a:extLst>
                </a:gridCol>
                <a:gridCol w="1726260">
                  <a:extLst>
                    <a:ext uri="{9D8B030D-6E8A-4147-A177-3AD203B41FA5}">
                      <a16:colId xmlns="" xmlns:a16="http://schemas.microsoft.com/office/drawing/2014/main" val="20001"/>
                    </a:ext>
                  </a:extLst>
                </a:gridCol>
                <a:gridCol w="2656461">
                  <a:extLst>
                    <a:ext uri="{9D8B030D-6E8A-4147-A177-3AD203B41FA5}">
                      <a16:colId xmlns="" xmlns:a16="http://schemas.microsoft.com/office/drawing/2014/main" val="20002"/>
                    </a:ext>
                  </a:extLst>
                </a:gridCol>
                <a:gridCol w="1973336">
                  <a:extLst>
                    <a:ext uri="{9D8B030D-6E8A-4147-A177-3AD203B41FA5}">
                      <a16:colId xmlns="" xmlns:a16="http://schemas.microsoft.com/office/drawing/2014/main" val="20003"/>
                    </a:ext>
                  </a:extLst>
                </a:gridCol>
              </a:tblGrid>
              <a:tr h="236291">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Factor</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Decision</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Constraint on Future Design</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98" marB="34298"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Impact on Budget</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98" marB="34298" anchor="ctr" horzOverflow="overflow"/>
                </a:tc>
                <a:extLst>
                  <a:ext uri="{0D108BD9-81ED-4DB2-BD59-A6C34878D82A}">
                    <a16:rowId xmlns="" xmlns:a16="http://schemas.microsoft.com/office/drawing/2014/main" val="10000"/>
                  </a:ext>
                </a:extLst>
              </a:tr>
              <a:tr h="617894">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Quality Predictions </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Automated machine learning is at the core of the solution</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In the final solution Watson Machine Learning (V2) is expected to implement the vision of a “learning machine”</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N/A</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extLst>
                  <a:ext uri="{0D108BD9-81ED-4DB2-BD59-A6C34878D82A}">
                    <a16:rowId xmlns="" xmlns:a16="http://schemas.microsoft.com/office/drawing/2014/main" val="10001"/>
                  </a:ext>
                </a:extLst>
              </a:tr>
              <a:tr h="631358">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Leveraging unstructured (‘dark’) data’ to improve overall quality predictions</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Automated machine learning based analysis (annotations) of claims reports to improve quality predictions</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N/A</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N/A</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extLst>
                  <a:ext uri="{0D108BD9-81ED-4DB2-BD59-A6C34878D82A}">
                    <a16:rowId xmlns="" xmlns:a16="http://schemas.microsoft.com/office/drawing/2014/main" val="10002"/>
                  </a:ext>
                </a:extLst>
              </a:tr>
              <a:tr h="617894">
                <a:tc gridSpan="4">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hMerge="1">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dirty="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hMerge="1">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dirty="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tc hMerge="1">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dirty="0">
                        <a:ln>
                          <a:noFill/>
                        </a:ln>
                        <a:solidFill>
                          <a:schemeClr val="tx1"/>
                        </a:solidFill>
                        <a:effectLst/>
                        <a:latin typeface="Helvetica Neue Light" charset="0"/>
                        <a:ea typeface="Helvetica Neue Light" charset="0"/>
                        <a:cs typeface="Helvetica Neue Light" charset="0"/>
                      </a:endParaRPr>
                    </a:p>
                  </a:txBody>
                  <a:tcPr marL="68577" marR="68577" marT="34298" marB="34298" horzOverflow="overflow"/>
                </a:tc>
                <a:extLst>
                  <a:ext uri="{0D108BD9-81ED-4DB2-BD59-A6C34878D82A}">
                    <a16:rowId xmlns="" xmlns:a16="http://schemas.microsoft.com/office/drawing/2014/main" val="10003"/>
                  </a:ext>
                </a:extLst>
              </a:tr>
            </a:tbl>
          </a:graphicData>
        </a:graphic>
      </p:graphicFrame>
      <p:sp>
        <p:nvSpPr>
          <p:cNvPr id="4" name="TextBox 3"/>
          <p:cNvSpPr txBox="1"/>
          <p:nvPr/>
        </p:nvSpPr>
        <p:spPr>
          <a:xfrm>
            <a:off x="3101991" y="4155840"/>
            <a:ext cx="4431279" cy="707886"/>
          </a:xfrm>
          <a:prstGeom prst="rect">
            <a:avLst/>
          </a:prstGeom>
          <a:noFill/>
        </p:spPr>
        <p:txBody>
          <a:bodyPr wrap="square" rtlCol="0">
            <a:spAutoFit/>
          </a:bodyPr>
          <a:lstStyle/>
          <a:p>
            <a:r>
              <a:rPr lang="en-US" sz="4000" b="1" smtClean="0">
                <a:solidFill>
                  <a:schemeClr val="accent6">
                    <a:lumMod val="75000"/>
                  </a:schemeClr>
                </a:solidFill>
              </a:rPr>
              <a:t>OK Example</a:t>
            </a:r>
            <a:endParaRPr lang="en-US" sz="4000" b="1">
              <a:solidFill>
                <a:schemeClr val="accent6">
                  <a:lumMod val="75000"/>
                </a:schemeClr>
              </a:solidFill>
            </a:endParaRPr>
          </a:p>
        </p:txBody>
      </p:sp>
    </p:spTree>
    <p:extLst>
      <p:ext uri="{BB962C8B-B14F-4D97-AF65-F5344CB8AC3E}">
        <p14:creationId xmlns:p14="http://schemas.microsoft.com/office/powerpoint/2010/main" val="16806291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115" y="680467"/>
            <a:ext cx="8322945" cy="463062"/>
          </a:xfrm>
        </p:spPr>
        <p:txBody>
          <a:bodyPr/>
          <a:lstStyle/>
          <a:p>
            <a:r>
              <a:rPr lang="en-US" smtClean="0"/>
              <a:t>Key Architectural Decisions </a:t>
            </a:r>
            <a:endParaRPr lang="en-US">
              <a:solidFill>
                <a:srgbClr val="FF0000"/>
              </a:solidFill>
            </a:endParaRPr>
          </a:p>
        </p:txBody>
      </p:sp>
      <p:sp>
        <p:nvSpPr>
          <p:cNvPr id="4" name="Rectangle 3"/>
          <p:cNvSpPr/>
          <p:nvPr/>
        </p:nvSpPr>
        <p:spPr>
          <a:xfrm>
            <a:off x="529115" y="1130831"/>
            <a:ext cx="1604486" cy="133307"/>
          </a:xfrm>
          <a:prstGeom prst="rect">
            <a:avLst/>
          </a:prstGeom>
          <a:solidFill>
            <a:srgbClr val="0E616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75" tIns="37137" rIns="74275" bIns="37137" numCol="1" spcCol="0" rtlCol="0" fromWordArt="0" anchor="ctr" anchorCtr="0" forceAA="0" compatLnSpc="1">
            <a:prstTxWarp prst="textNoShape">
              <a:avLst/>
            </a:prstTxWarp>
            <a:noAutofit/>
          </a:bodyPr>
          <a:lstStyle/>
          <a:p>
            <a:pPr algn="ctr"/>
            <a:endParaRPr lang="en-US"/>
          </a:p>
        </p:txBody>
      </p:sp>
      <p:graphicFrame>
        <p:nvGraphicFramePr>
          <p:cNvPr id="5" name="Group 37"/>
          <p:cNvGraphicFramePr>
            <a:graphicFrameLocks noGrp="1"/>
          </p:cNvGraphicFramePr>
          <p:nvPr>
            <p:extLst>
              <p:ext uri="{D42A27DB-BD31-4B8C-83A1-F6EECF244321}">
                <p14:modId xmlns:p14="http://schemas.microsoft.com/office/powerpoint/2010/main" val="28607948"/>
              </p:ext>
            </p:extLst>
          </p:nvPr>
        </p:nvGraphicFramePr>
        <p:xfrm>
          <a:off x="542926" y="1482971"/>
          <a:ext cx="8066684" cy="4960633"/>
        </p:xfrm>
        <a:graphic>
          <a:graphicData uri="http://schemas.openxmlformats.org/drawingml/2006/table">
            <a:tbl>
              <a:tblPr/>
              <a:tblGrid>
                <a:gridCol w="1344064"/>
                <a:gridCol w="2329411"/>
                <a:gridCol w="3380154"/>
                <a:gridCol w="1013055"/>
              </a:tblGrid>
              <a:tr h="49103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Arial" charset="0"/>
                        </a:rPr>
                        <a:t>Factor</a:t>
                      </a:r>
                    </a:p>
                  </a:txBody>
                  <a:tcPr marL="68582" marR="68582" marT="42198" marB="42198"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Arial" charset="0"/>
                        </a:rPr>
                        <a:t>Decision</a:t>
                      </a:r>
                    </a:p>
                  </a:txBody>
                  <a:tcPr marL="68582" marR="68582" marT="42198" marB="42198"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Arial" charset="0"/>
                        </a:rPr>
                        <a:t>Constraint on Future Design</a:t>
                      </a:r>
                    </a:p>
                  </a:txBody>
                  <a:tcPr marL="68582" marR="68582" marT="42198" marB="42198"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Arial" charset="0"/>
                        </a:rPr>
                        <a:t>Impact on Budget</a:t>
                      </a:r>
                    </a:p>
                  </a:txBody>
                  <a:tcPr marL="68582" marR="68582" marT="42198" marB="42198"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r>
              <a:tr h="1603770">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4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Hybrid Cloud</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Use fit for purpose approach with high volume real-time analysis retained on-premises, retrospective modeling and analytics on the cloud, and a long term goal of an all-cloud architecture.</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Very high volume data transfer solution required down the road to transfer GES repository to cloud.</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Moderate</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r h="1605447">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4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Public Cloud</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Leverage the Genesis pods to let us deliver the next gen data services (e.g., Combined Hadoop/Spark) with flexible networking topologies in the Frankfurt data centre.</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endPar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endParaRP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Low</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r h="1174714">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defRPr/>
                      </a:pPr>
                      <a:r>
                        <a:rPr kumimoji="0" lang="en-US" sz="1400" b="0" i="0" u="none" strike="noStrike" kern="1200" cap="none" normalizeH="0" baseline="0" err="1" smtClean="0">
                          <a:ln>
                            <a:noFill/>
                          </a:ln>
                          <a:solidFill>
                            <a:srgbClr val="000000"/>
                          </a:solidFill>
                          <a:effectLst/>
                          <a:latin typeface="Helvetica Neue Light" charset="0"/>
                          <a:ea typeface="Helvetica Neue Light" charset="0"/>
                          <a:cs typeface="Helvetica Neue Light" charset="0"/>
                        </a:rPr>
                        <a:t>BlueSpark</a:t>
                      </a:r>
                      <a:endParaRPr kumimoji="0" lang="en-US" sz="1400" b="0" i="0" u="none" strike="noStrike" kern="1200" cap="none" normalizeH="0" baseline="0" smtClean="0">
                        <a:ln>
                          <a:noFill/>
                        </a:ln>
                        <a:solidFill>
                          <a:srgbClr val="000000"/>
                        </a:solidFill>
                        <a:effectLst/>
                        <a:latin typeface="Helvetica Neue Light" charset="0"/>
                        <a:ea typeface="Helvetica Neue Light" charset="0"/>
                        <a:cs typeface="Helvetica Neue Light" charset="0"/>
                      </a:endParaRPr>
                    </a:p>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endParaRPr kumimoji="0" lang="en-US" sz="1400" b="0" i="0" u="none" strike="noStrike" kern="1200" cap="none" normalizeH="0" baseline="0" smtClean="0">
                        <a:ln>
                          <a:noFill/>
                        </a:ln>
                        <a:solidFill>
                          <a:srgbClr val="000000"/>
                        </a:solidFill>
                        <a:effectLst/>
                        <a:latin typeface="Helvetica Neue Light" charset="0"/>
                        <a:ea typeface="Helvetica Neue Light" charset="0"/>
                        <a:cs typeface="Helvetica Neue Light" charset="0"/>
                      </a:endParaRP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300" b="0" i="0" u="none" strike="noStrike" kern="1200" cap="none" normalizeH="0" baseline="0" err="1" smtClean="0">
                          <a:ln>
                            <a:noFill/>
                          </a:ln>
                          <a:solidFill>
                            <a:srgbClr val="000000"/>
                          </a:solidFill>
                          <a:effectLst/>
                          <a:latin typeface="Helvetica Neue Light" charset="0"/>
                          <a:ea typeface="Helvetica Neue Light" charset="0"/>
                          <a:cs typeface="Helvetica Neue Light" charset="0"/>
                        </a:rPr>
                        <a:t>BlueSpark</a:t>
                      </a:r>
                      <a:r>
                        <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 used as the key-value store for the GES</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This will be one of the first </a:t>
                      </a:r>
                      <a:r>
                        <a:rPr kumimoji="0" lang="en-US" sz="1300" b="0" i="0" u="none" strike="noStrike" kern="1200" cap="none" normalizeH="0" baseline="0" err="1" smtClean="0">
                          <a:ln>
                            <a:noFill/>
                          </a:ln>
                          <a:solidFill>
                            <a:srgbClr val="000000"/>
                          </a:solidFill>
                          <a:effectLst/>
                          <a:latin typeface="Helvetica Neue Light" charset="0"/>
                          <a:ea typeface="Helvetica Neue Light" charset="0"/>
                          <a:cs typeface="Helvetica Neue Light" charset="0"/>
                        </a:rPr>
                        <a:t>BlueSpark</a:t>
                      </a:r>
                      <a:r>
                        <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 deployments, and so we must communicate our willingness to partner closely with Wind to ensure their success.</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ts val="300"/>
                        </a:spcBef>
                        <a:spcAft>
                          <a:spcPct val="0"/>
                        </a:spcAft>
                        <a:buClr>
                          <a:schemeClr val="tx1"/>
                        </a:buClr>
                        <a:buSzTx/>
                        <a:buFont typeface="Arial" charset="0"/>
                        <a:buChar char="•"/>
                        <a:tabLst/>
                      </a:pPr>
                      <a:r>
                        <a:rPr kumimoji="0" lang="en-US" sz="1300" b="0" i="0" u="none" strike="noStrike" kern="1200" cap="none" normalizeH="0" baseline="0" smtClean="0">
                          <a:ln>
                            <a:noFill/>
                          </a:ln>
                          <a:solidFill>
                            <a:srgbClr val="000000"/>
                          </a:solidFill>
                          <a:effectLst/>
                          <a:latin typeface="Helvetica Neue Light" charset="0"/>
                          <a:ea typeface="Helvetica Neue Light" charset="0"/>
                          <a:cs typeface="Helvetica Neue Light" charset="0"/>
                        </a:rPr>
                        <a:t>Low</a:t>
                      </a:r>
                    </a:p>
                  </a:txBody>
                  <a:tcPr marL="68582" marR="68582" marT="42198" marB="42198"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4902216" y="665669"/>
            <a:ext cx="3949843" cy="707886"/>
          </a:xfrm>
          <a:prstGeom prst="rect">
            <a:avLst/>
          </a:prstGeom>
          <a:noFill/>
        </p:spPr>
        <p:txBody>
          <a:bodyPr wrap="square" rtlCol="0">
            <a:spAutoFit/>
          </a:bodyPr>
          <a:lstStyle/>
          <a:p>
            <a:r>
              <a:rPr lang="en-US" sz="4000" b="1" smtClean="0">
                <a:solidFill>
                  <a:schemeClr val="accent6">
                    <a:lumMod val="75000"/>
                  </a:schemeClr>
                </a:solidFill>
              </a:rPr>
              <a:t>Better Example</a:t>
            </a:r>
            <a:endParaRPr lang="en-US" sz="4000" b="1">
              <a:solidFill>
                <a:schemeClr val="accent6">
                  <a:lumMod val="75000"/>
                </a:schemeClr>
              </a:solidFill>
            </a:endParaRPr>
          </a:p>
        </p:txBody>
      </p:sp>
    </p:spTree>
    <p:extLst>
      <p:ext uri="{BB962C8B-B14F-4D97-AF65-F5344CB8AC3E}">
        <p14:creationId xmlns:p14="http://schemas.microsoft.com/office/powerpoint/2010/main" val="1049402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a:t>Bill of Materials</a:t>
            </a:r>
            <a:endParaRPr lang="en-US" altLang="en-US">
              <a:solidFill>
                <a:srgbClr val="FF0000"/>
              </a:solidFill>
            </a:endParaRPr>
          </a:p>
        </p:txBody>
      </p:sp>
      <p:sp>
        <p:nvSpPr>
          <p:cNvPr id="36866" name="TextBox 5"/>
          <p:cNvSpPr txBox="1">
            <a:spLocks noChangeArrowheads="1"/>
          </p:cNvSpPr>
          <p:nvPr/>
        </p:nvSpPr>
        <p:spPr bwMode="auto">
          <a:xfrm>
            <a:off x="534988" y="4949825"/>
            <a:ext cx="8074025" cy="522288"/>
          </a:xfrm>
          <a:prstGeom prst="rect">
            <a:avLst/>
          </a:prstGeom>
          <a:solidFill>
            <a:srgbClr val="FFFF00"/>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400">
                <a:latin typeface="Helvetica Neue Light"/>
                <a:ea typeface="Helvetica Neue Light"/>
                <a:cs typeface="Helvetica Neue Light"/>
              </a:rPr>
              <a:t>This slide boils down the architecture to a list of parts, and is meant to surface any mismatches on </a:t>
            </a:r>
          </a:p>
          <a:p>
            <a:r>
              <a:rPr lang="en-US" altLang="en-US" sz="1400">
                <a:latin typeface="Helvetica Neue Light"/>
                <a:ea typeface="Helvetica Neue Light"/>
                <a:cs typeface="Helvetica Neue Light"/>
              </a:rPr>
              <a:t>either procurement strategy or deployment with other brands.</a:t>
            </a:r>
          </a:p>
        </p:txBody>
      </p:sp>
      <p:graphicFrame>
        <p:nvGraphicFramePr>
          <p:cNvPr id="5" name="Group 37"/>
          <p:cNvGraphicFramePr>
            <a:graphicFrameLocks noGrp="1"/>
          </p:cNvGraphicFramePr>
          <p:nvPr>
            <p:extLst/>
          </p:nvPr>
        </p:nvGraphicFramePr>
        <p:xfrm>
          <a:off x="504825" y="1263650"/>
          <a:ext cx="8066088" cy="2089161"/>
        </p:xfrm>
        <a:graphic>
          <a:graphicData uri="http://schemas.openxmlformats.org/drawingml/2006/table">
            <a:tbl>
              <a:tblPr firstRow="1" bandRow="1">
                <a:tableStyleId>{B301B821-A1FF-4177-AEE7-76D212191A09}</a:tableStyleId>
              </a:tblPr>
              <a:tblGrid>
                <a:gridCol w="1724248">
                  <a:extLst>
                    <a:ext uri="{9D8B030D-6E8A-4147-A177-3AD203B41FA5}">
                      <a16:colId xmlns:a16="http://schemas.microsoft.com/office/drawing/2014/main" xmlns="" val="20000"/>
                    </a:ext>
                  </a:extLst>
                </a:gridCol>
                <a:gridCol w="1585460">
                  <a:extLst>
                    <a:ext uri="{9D8B030D-6E8A-4147-A177-3AD203B41FA5}">
                      <a16:colId xmlns:a16="http://schemas.microsoft.com/office/drawing/2014/main" xmlns="" val="20001"/>
                    </a:ext>
                  </a:extLst>
                </a:gridCol>
                <a:gridCol w="1585460">
                  <a:extLst>
                    <a:ext uri="{9D8B030D-6E8A-4147-A177-3AD203B41FA5}">
                      <a16:colId xmlns:a16="http://schemas.microsoft.com/office/drawing/2014/main" xmlns="" val="20002"/>
                    </a:ext>
                  </a:extLst>
                </a:gridCol>
                <a:gridCol w="1585460">
                  <a:extLst>
                    <a:ext uri="{9D8B030D-6E8A-4147-A177-3AD203B41FA5}">
                      <a16:colId xmlns:a16="http://schemas.microsoft.com/office/drawing/2014/main" xmlns="" val="20003"/>
                    </a:ext>
                  </a:extLst>
                </a:gridCol>
                <a:gridCol w="1585460">
                  <a:extLst>
                    <a:ext uri="{9D8B030D-6E8A-4147-A177-3AD203B41FA5}">
                      <a16:colId xmlns:a16="http://schemas.microsoft.com/office/drawing/2014/main" xmlns="" val="20004"/>
                    </a:ext>
                  </a:extLst>
                </a:gridCol>
              </a:tblGrid>
              <a:tr h="236198">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Brand</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Offering</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Network Zone</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Data Centre Location</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Special Requests</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extLst>
                  <a:ext uri="{0D108BD9-81ED-4DB2-BD59-A6C34878D82A}">
                    <a16:rowId xmlns:a16="http://schemas.microsoft.com/office/drawing/2014/main" xmlns="" val="10000"/>
                  </a:ext>
                </a:extLst>
              </a:tr>
              <a:tr h="617651">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extLst>
                  <a:ext uri="{0D108BD9-81ED-4DB2-BD59-A6C34878D82A}">
                    <a16:rowId xmlns:a16="http://schemas.microsoft.com/office/drawing/2014/main" xmlns="" val="10001"/>
                  </a:ext>
                </a:extLst>
              </a:tr>
              <a:tr h="617651">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extLst>
                  <a:ext uri="{0D108BD9-81ED-4DB2-BD59-A6C34878D82A}">
                    <a16:rowId xmlns:a16="http://schemas.microsoft.com/office/drawing/2014/main" xmlns="" val="10002"/>
                  </a:ext>
                </a:extLst>
              </a:tr>
              <a:tr h="617651">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4473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265113" y="500891"/>
            <a:ext cx="8545512" cy="501650"/>
          </a:xfrm>
        </p:spPr>
        <p:txBody>
          <a:bodyPr/>
          <a:lstStyle/>
          <a:p>
            <a:r>
              <a:rPr lang="en-US" altLang="en-US"/>
              <a:t>Bill of Materials</a:t>
            </a:r>
            <a:endParaRPr lang="en-US" altLang="en-US">
              <a:solidFill>
                <a:srgbClr val="FF0000"/>
              </a:solidFill>
            </a:endParaRPr>
          </a:p>
        </p:txBody>
      </p:sp>
      <p:graphicFrame>
        <p:nvGraphicFramePr>
          <p:cNvPr id="5" name="Group 37"/>
          <p:cNvGraphicFramePr>
            <a:graphicFrameLocks noGrp="1"/>
          </p:cNvGraphicFramePr>
          <p:nvPr>
            <p:extLst>
              <p:ext uri="{D42A27DB-BD31-4B8C-83A1-F6EECF244321}">
                <p14:modId xmlns:p14="http://schemas.microsoft.com/office/powerpoint/2010/main" val="827504146"/>
              </p:ext>
            </p:extLst>
          </p:nvPr>
        </p:nvGraphicFramePr>
        <p:xfrm>
          <a:off x="504825" y="1263650"/>
          <a:ext cx="8066088" cy="4465260"/>
        </p:xfrm>
        <a:graphic>
          <a:graphicData uri="http://schemas.openxmlformats.org/drawingml/2006/table">
            <a:tbl>
              <a:tblPr firstRow="1" bandRow="1">
                <a:tableStyleId>{B301B821-A1FF-4177-AEE7-76D212191A09}</a:tableStyleId>
              </a:tblPr>
              <a:tblGrid>
                <a:gridCol w="1724248">
                  <a:extLst>
                    <a:ext uri="{9D8B030D-6E8A-4147-A177-3AD203B41FA5}">
                      <a16:colId xmlns="" xmlns:a16="http://schemas.microsoft.com/office/drawing/2014/main" val="20000"/>
                    </a:ext>
                  </a:extLst>
                </a:gridCol>
                <a:gridCol w="1585460">
                  <a:extLst>
                    <a:ext uri="{9D8B030D-6E8A-4147-A177-3AD203B41FA5}">
                      <a16:colId xmlns="" xmlns:a16="http://schemas.microsoft.com/office/drawing/2014/main" val="20001"/>
                    </a:ext>
                  </a:extLst>
                </a:gridCol>
                <a:gridCol w="1585460">
                  <a:extLst>
                    <a:ext uri="{9D8B030D-6E8A-4147-A177-3AD203B41FA5}">
                      <a16:colId xmlns="" xmlns:a16="http://schemas.microsoft.com/office/drawing/2014/main" val="20002"/>
                    </a:ext>
                  </a:extLst>
                </a:gridCol>
                <a:gridCol w="1585460">
                  <a:extLst>
                    <a:ext uri="{9D8B030D-6E8A-4147-A177-3AD203B41FA5}">
                      <a16:colId xmlns="" xmlns:a16="http://schemas.microsoft.com/office/drawing/2014/main" val="20003"/>
                    </a:ext>
                  </a:extLst>
                </a:gridCol>
                <a:gridCol w="1585460">
                  <a:extLst>
                    <a:ext uri="{9D8B030D-6E8A-4147-A177-3AD203B41FA5}">
                      <a16:colId xmlns="" xmlns:a16="http://schemas.microsoft.com/office/drawing/2014/main" val="20004"/>
                    </a:ext>
                  </a:extLst>
                </a:gridCol>
              </a:tblGrid>
              <a:tr h="236198">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Brand</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Offering</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Network Zone</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Data Centre Location</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u="none" strike="noStrike" cap="none" normalizeH="0" baseline="0">
                          <a:ln>
                            <a:noFill/>
                          </a:ln>
                          <a:effectLst/>
                        </a:rPr>
                        <a:t>Special Requests</a:t>
                      </a:r>
                      <a:endParaRPr kumimoji="0" lang="en-US" sz="1100" b="1" i="0" u="none" strike="noStrike" cap="none" normalizeH="0" baseline="0">
                        <a:ln>
                          <a:noFill/>
                        </a:ln>
                        <a:solidFill>
                          <a:schemeClr val="bg1"/>
                        </a:solidFill>
                        <a:effectLst/>
                        <a:latin typeface="Arial" charset="0"/>
                        <a:cs typeface="Arial" charset="0"/>
                      </a:endParaRPr>
                    </a:p>
                  </a:txBody>
                  <a:tcPr marL="68577" marR="68577" marT="34284" marB="34284" anchor="ctr" horzOverflow="overflow"/>
                </a:tc>
                <a:extLst>
                  <a:ext uri="{0D108BD9-81ED-4DB2-BD59-A6C34878D82A}">
                    <a16:rowId xmlns="" xmlns:a16="http://schemas.microsoft.com/office/drawing/2014/main" val="10000"/>
                  </a:ext>
                </a:extLst>
              </a:tr>
              <a:tr h="617651">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Bluemix</a:t>
                      </a: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Public</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Node.js</a:t>
                      </a: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SDK</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Watson Natural Language Understanding</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Watson Conversation</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Watson Document Conversion</a:t>
                      </a:r>
                    </a:p>
                  </a:txBody>
                  <a:tcPr marL="68577" marR="68577" marT="34284" marB="34284" horzOverflow="overflow"/>
                </a:tc>
                <a:tc>
                  <a:txBody>
                    <a:bodyPr/>
                    <a:lstStyle/>
                    <a:p>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D1IDPLL -</a:t>
                      </a:r>
                    </a:p>
                    <a:p>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IBM Watson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Bluemix</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Platform 1 Danish Krone per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Month</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a:t>
                      </a:r>
                    </a:p>
                  </a:txBody>
                  <a:tcPr marL="68577" marR="68577" marT="34284" marB="34284" horzOverflow="overflow"/>
                </a:tc>
                <a:tc>
                  <a:txBody>
                    <a:bodyPr/>
                    <a:lstStyle/>
                    <a:p>
                      <a:pPr algn="ctr">
                        <a:lnSpc>
                          <a:spcPct val="90000"/>
                        </a:lnSpc>
                        <a:defRPr/>
                      </a:pPr>
                      <a:r>
                        <a:rPr lang="fr-FR" altLang="fr-FR" sz="1000" b="0" i="1" smtClean="0">
                          <a:solidFill>
                            <a:prstClr val="black"/>
                          </a:solidFill>
                        </a:rPr>
                        <a:t>IBM Public Zone</a:t>
                      </a:r>
                      <a:endParaRPr lang="fr-FR" altLang="fr-FR" sz="1000" b="0" i="1">
                        <a:solidFill>
                          <a:prstClr val="black"/>
                        </a:solidFill>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0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TBD</a:t>
                      </a: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extLst>
                  <a:ext uri="{0D108BD9-81ED-4DB2-BD59-A6C34878D82A}">
                    <a16:rowId xmlns="" xmlns:a16="http://schemas.microsoft.com/office/drawing/2014/main" val="10001"/>
                  </a:ext>
                </a:extLst>
              </a:tr>
              <a:tr h="617651">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Bluemix</a:t>
                      </a: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Dedicated</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dashDB</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defRPr/>
                      </a:pP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D1DC4LL - </a:t>
                      </a:r>
                    </a:p>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defRPr/>
                      </a:pP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IBM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dashDB</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for Analytics SMP Small per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Instance</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per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Month</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a:t>
                      </a:r>
                    </a:p>
                  </a:txBody>
                  <a:tcPr marL="68577" marR="68577" marT="34284" marB="34284" horzOverflow="overflow"/>
                </a:tc>
                <a:tc>
                  <a:txBody>
                    <a:bodyPr/>
                    <a:lstStyle/>
                    <a:p>
                      <a:pPr algn="ctr">
                        <a:lnSpc>
                          <a:spcPct val="90000"/>
                        </a:lnSpc>
                        <a:defRPr/>
                      </a:pPr>
                      <a:r>
                        <a:rPr lang="fr-FR" altLang="fr-FR" sz="1000" b="0" i="1" smtClean="0">
                          <a:solidFill>
                            <a:prstClr val="black"/>
                          </a:solidFill>
                        </a:rPr>
                        <a:t>IBM </a:t>
                      </a:r>
                      <a:r>
                        <a:rPr lang="fr-FR" altLang="fr-FR" sz="1000" b="0" i="1" err="1" smtClean="0">
                          <a:solidFill>
                            <a:prstClr val="black"/>
                          </a:solidFill>
                        </a:rPr>
                        <a:t>Managed</a:t>
                      </a:r>
                      <a:r>
                        <a:rPr lang="fr-FR" altLang="fr-FR" sz="1000" b="0" i="1" smtClean="0">
                          <a:solidFill>
                            <a:prstClr val="black"/>
                          </a:solidFill>
                        </a:rPr>
                        <a:t> Zone</a:t>
                      </a:r>
                      <a:endParaRPr lang="fr-FR" altLang="fr-FR" sz="1000" b="0" i="1">
                        <a:solidFill>
                          <a:prstClr val="black"/>
                        </a:solidFill>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0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TBD</a:t>
                      </a: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extLst>
                  <a:ext uri="{0D108BD9-81ED-4DB2-BD59-A6C34878D82A}">
                    <a16:rowId xmlns="" xmlns:a16="http://schemas.microsoft.com/office/drawing/2014/main" val="10002"/>
                  </a:ext>
                </a:extLst>
              </a:tr>
              <a:tr h="617651">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Data Science Experience</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D1R8DLL </a:t>
                      </a:r>
                      <a:r>
                        <a:rPr kumimoji="0" lang="mr-IN"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a:t>
                      </a:r>
                      <a:endPar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endParaRPr>
                    </a:p>
                    <a:p>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IBM Data Science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Experience</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Enterprise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Instance</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per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Month</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a:t>
                      </a:r>
                    </a:p>
                  </a:txBody>
                  <a:tcPr marL="68577" marR="68577" marT="34284" marB="34284" horzOverflow="overflow"/>
                </a:tc>
                <a:tc>
                  <a:txBody>
                    <a:bodyPr/>
                    <a:lstStyle/>
                    <a:p>
                      <a:pPr algn="ctr">
                        <a:lnSpc>
                          <a:spcPct val="90000"/>
                        </a:lnSpc>
                        <a:defRPr/>
                      </a:pPr>
                      <a:r>
                        <a:rPr lang="fr-FR" altLang="fr-FR" sz="1000" b="0" i="1" smtClean="0">
                          <a:solidFill>
                            <a:prstClr val="black"/>
                          </a:solidFill>
                        </a:rPr>
                        <a:t>IBM </a:t>
                      </a:r>
                      <a:r>
                        <a:rPr lang="fr-FR" altLang="fr-FR" sz="1000" b="0" i="1" err="1" smtClean="0">
                          <a:solidFill>
                            <a:prstClr val="black"/>
                          </a:solidFill>
                        </a:rPr>
                        <a:t>Managed</a:t>
                      </a:r>
                      <a:r>
                        <a:rPr lang="fr-FR" altLang="fr-FR" sz="1000" b="0" i="1" smtClean="0">
                          <a:solidFill>
                            <a:prstClr val="black"/>
                          </a:solidFill>
                        </a:rPr>
                        <a:t> Zone</a:t>
                      </a:r>
                      <a:endParaRPr lang="fr-FR" altLang="fr-FR" sz="1000" b="0" i="1">
                        <a:solidFill>
                          <a:prstClr val="black"/>
                        </a:solidFill>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0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TBD</a:t>
                      </a: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r>
              <a:tr h="617651">
                <a:tc>
                  <a:txBody>
                    <a:bodyPr/>
                    <a:lstStyle/>
                    <a:p>
                      <a:pPr marL="0" marR="0" lvl="0" indent="0" algn="l" defTabSz="914400" rtl="0" eaLnBrk="0" fontAlgn="base" latinLnBrk="0" hangingPunct="0">
                        <a:lnSpc>
                          <a:spcPct val="100000"/>
                        </a:lnSpc>
                        <a:spcBef>
                          <a:spcPts val="300"/>
                        </a:spcBef>
                        <a:spcAft>
                          <a:spcPct val="0"/>
                        </a:spcAft>
                        <a:buClr>
                          <a:schemeClr val="bg1"/>
                        </a:buClr>
                        <a:buSzTx/>
                        <a:buFont typeface="Arial" charset="0"/>
                        <a:buNone/>
                        <a:tabLst/>
                      </a:pPr>
                      <a:r>
                        <a:rPr kumimoji="0" lang="en-US"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Watson Knowledge Studio</a:t>
                      </a:r>
                      <a:endParaRPr kumimoji="0" lang="en-US" sz="11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defRPr/>
                      </a:pP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D1RIHLL -</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defRPr/>
                      </a:pP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IBM Watson Knowledge Studio Premium 10 Gigabytes per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Month</a:t>
                      </a:r>
                      <a:endPar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endParaRP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defRPr/>
                      </a:pP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+ 10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authz</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a:t>
                      </a:r>
                      <a:r>
                        <a:rPr kumimoji="0" lang="da-DK" sz="1100" b="0" i="0" u="none" strike="noStrike" kern="1200" cap="none" normalizeH="0" baseline="0" err="1" smtClean="0">
                          <a:ln>
                            <a:noFill/>
                          </a:ln>
                          <a:solidFill>
                            <a:schemeClr val="tx1"/>
                          </a:solidFill>
                          <a:effectLst/>
                          <a:latin typeface="Helvetica Neue Light" charset="0"/>
                          <a:ea typeface="Helvetica Neue Light" charset="0"/>
                          <a:cs typeface="Helvetica Neue Light" charset="0"/>
                        </a:rPr>
                        <a:t>users</a:t>
                      </a:r>
                      <a:r>
                        <a:rPr kumimoji="0" lang="da-DK" sz="11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 </a:t>
                      </a: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defRPr/>
                      </a:pPr>
                      <a:r>
                        <a:rPr lang="fr-FR" altLang="fr-FR" sz="1000" b="0" i="1" smtClean="0">
                          <a:solidFill>
                            <a:prstClr val="black"/>
                          </a:solidFill>
                        </a:rPr>
                        <a:t>IBM </a:t>
                      </a:r>
                      <a:r>
                        <a:rPr lang="fr-FR" altLang="fr-FR" sz="1000" b="0" i="1" err="1" smtClean="0">
                          <a:solidFill>
                            <a:prstClr val="black"/>
                          </a:solidFill>
                        </a:rPr>
                        <a:t>Managed</a:t>
                      </a:r>
                      <a:r>
                        <a:rPr lang="fr-FR" altLang="fr-FR" sz="1000" b="0" i="1" smtClean="0">
                          <a:solidFill>
                            <a:prstClr val="black"/>
                          </a:solidFill>
                        </a:rPr>
                        <a:t> Zone</a:t>
                      </a:r>
                    </a:p>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r>
                        <a:rPr kumimoji="0" lang="en-US" sz="1000" b="0" i="0" u="none" strike="noStrike" kern="1200" cap="none" normalizeH="0" baseline="0" smtClean="0">
                          <a:ln>
                            <a:noFill/>
                          </a:ln>
                          <a:solidFill>
                            <a:schemeClr val="tx1"/>
                          </a:solidFill>
                          <a:effectLst/>
                          <a:latin typeface="Helvetica Neue Light" charset="0"/>
                          <a:ea typeface="Helvetica Neue Light" charset="0"/>
                          <a:cs typeface="Helvetica Neue Light" charset="0"/>
                        </a:rPr>
                        <a:t>TBD</a:t>
                      </a: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tc>
                  <a:txBody>
                    <a:bodyPr/>
                    <a:lstStyle/>
                    <a:p>
                      <a:pPr marL="171450" marR="0" lvl="0" indent="-171450" algn="l" defTabSz="914400" rtl="0" eaLnBrk="0" fontAlgn="base" latinLnBrk="0" hangingPunct="0">
                        <a:lnSpc>
                          <a:spcPct val="100000"/>
                        </a:lnSpc>
                        <a:spcBef>
                          <a:spcPts val="300"/>
                        </a:spcBef>
                        <a:spcAft>
                          <a:spcPct val="0"/>
                        </a:spcAft>
                        <a:buClr>
                          <a:schemeClr val="bg1"/>
                        </a:buClr>
                        <a:buSzTx/>
                        <a:buFont typeface="Arial" charset="0"/>
                        <a:buChar char="•"/>
                        <a:tabLst/>
                      </a:pPr>
                      <a:endParaRPr kumimoji="0" lang="en-US" sz="1000" b="0" i="0" u="none" strike="noStrike" kern="1200" cap="none" normalizeH="0" baseline="0">
                        <a:ln>
                          <a:noFill/>
                        </a:ln>
                        <a:solidFill>
                          <a:schemeClr val="tx1"/>
                        </a:solidFill>
                        <a:effectLst/>
                        <a:latin typeface="Helvetica Neue Light" charset="0"/>
                        <a:ea typeface="Helvetica Neue Light" charset="0"/>
                        <a:cs typeface="Helvetica Neue Light" charset="0"/>
                      </a:endParaRPr>
                    </a:p>
                  </a:txBody>
                  <a:tcPr marL="68577" marR="68577" marT="34284" marB="34284" horzOverflow="overflow"/>
                </a:tc>
                <a:extLst>
                  <a:ext uri="{0D108BD9-81ED-4DB2-BD59-A6C34878D82A}">
                    <a16:rowId xmlns="" xmlns:a16="http://schemas.microsoft.com/office/drawing/2014/main" val="10003"/>
                  </a:ext>
                </a:extLst>
              </a:tr>
            </a:tbl>
          </a:graphicData>
        </a:graphic>
      </p:graphicFrame>
      <p:sp>
        <p:nvSpPr>
          <p:cNvPr id="4" name="TextBox 3"/>
          <p:cNvSpPr txBox="1"/>
          <p:nvPr/>
        </p:nvSpPr>
        <p:spPr>
          <a:xfrm>
            <a:off x="3373453" y="500891"/>
            <a:ext cx="4431279" cy="707886"/>
          </a:xfrm>
          <a:prstGeom prst="rect">
            <a:avLst/>
          </a:prstGeom>
          <a:noFill/>
        </p:spPr>
        <p:txBody>
          <a:bodyPr wrap="square" rtlCol="0">
            <a:spAutoFit/>
          </a:bodyPr>
          <a:lstStyle/>
          <a:p>
            <a:r>
              <a:rPr lang="en-US" sz="4000" b="1" smtClean="0">
                <a:solidFill>
                  <a:schemeClr val="accent6">
                    <a:lumMod val="75000"/>
                  </a:schemeClr>
                </a:solidFill>
              </a:rPr>
              <a:t>Good Example</a:t>
            </a:r>
            <a:endParaRPr lang="en-US" sz="4000" b="1">
              <a:solidFill>
                <a:schemeClr val="accent6">
                  <a:lumMod val="75000"/>
                </a:schemeClr>
              </a:solidFill>
            </a:endParaRPr>
          </a:p>
        </p:txBody>
      </p:sp>
    </p:spTree>
    <p:extLst>
      <p:ext uri="{BB962C8B-B14F-4D97-AF65-F5344CB8AC3E}">
        <p14:creationId xmlns:p14="http://schemas.microsoft.com/office/powerpoint/2010/main" val="482420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 Plan Checklist</a:t>
            </a:r>
          </a:p>
        </p:txBody>
      </p:sp>
      <p:graphicFrame>
        <p:nvGraphicFramePr>
          <p:cNvPr id="4" name="Content Placeholder 3"/>
          <p:cNvGraphicFramePr>
            <a:graphicFrameLocks noGrp="1"/>
          </p:cNvGraphicFramePr>
          <p:nvPr>
            <p:ph idx="1"/>
          </p:nvPr>
        </p:nvGraphicFramePr>
        <p:xfrm>
          <a:off x="266700" y="1270000"/>
          <a:ext cx="8542338" cy="4079240"/>
        </p:xfrm>
        <a:graphic>
          <a:graphicData uri="http://schemas.openxmlformats.org/drawingml/2006/table">
            <a:tbl>
              <a:tblPr firstRow="1" bandRow="1">
                <a:tableStyleId>{5C22544A-7EE6-4342-B048-85BDC9FD1C3A}</a:tableStyleId>
              </a:tblPr>
              <a:tblGrid>
                <a:gridCol w="4271169">
                  <a:extLst>
                    <a:ext uri="{9D8B030D-6E8A-4147-A177-3AD203B41FA5}">
                      <a16:colId xmlns:a16="http://schemas.microsoft.com/office/drawing/2014/main" xmlns="" val="3208866722"/>
                    </a:ext>
                  </a:extLst>
                </a:gridCol>
                <a:gridCol w="4271169">
                  <a:extLst>
                    <a:ext uri="{9D8B030D-6E8A-4147-A177-3AD203B41FA5}">
                      <a16:colId xmlns:a16="http://schemas.microsoft.com/office/drawing/2014/main" xmlns="" val="2838879357"/>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xmlns="" val="4159620890"/>
                  </a:ext>
                </a:extLst>
              </a:tr>
              <a:tr h="370840">
                <a:tc>
                  <a:txBody>
                    <a:bodyPr/>
                    <a:lstStyle/>
                    <a:p>
                      <a:pPr algn="l" fontAlgn="b"/>
                      <a:r>
                        <a:rPr lang="en-US" sz="1100" b="0" i="0" u="none" strike="noStrike">
                          <a:solidFill>
                            <a:srgbClr val="000000"/>
                          </a:solidFill>
                          <a:effectLst/>
                          <a:latin typeface="Calibri" panose="020F0502020204030204" pitchFamily="34" charset="0"/>
                        </a:rPr>
                        <a:t>Is this a First of a Kind Solution to IBM?</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Y/N</a:t>
                      </a:r>
                    </a:p>
                  </a:txBody>
                  <a:tcPr marL="7620" marR="7620" marT="7620" marB="0" anchor="b"/>
                </a:tc>
                <a:extLst>
                  <a:ext uri="{0D108BD9-81ED-4DB2-BD59-A6C34878D82A}">
                    <a16:rowId xmlns:a16="http://schemas.microsoft.com/office/drawing/2014/main" xmlns="" val="806652647"/>
                  </a:ext>
                </a:extLst>
              </a:tr>
              <a:tr h="370840">
                <a:tc>
                  <a:txBody>
                    <a:bodyPr/>
                    <a:lstStyle/>
                    <a:p>
                      <a:pPr algn="l" fontAlgn="b"/>
                      <a:r>
                        <a:rPr lang="en-US" sz="1100" b="0" i="0" u="none" strike="noStrike">
                          <a:solidFill>
                            <a:srgbClr val="000000"/>
                          </a:solidFill>
                          <a:effectLst/>
                          <a:latin typeface="Calibri" panose="020F0502020204030204" pitchFamily="34" charset="0"/>
                        </a:rPr>
                        <a:t>Who is responsible for delivery/implementation of the solution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Lab Services, GBS, GTS, Customer, Business Partner - choose one</a:t>
                      </a:r>
                    </a:p>
                  </a:txBody>
                  <a:tcPr marL="7620" marR="7620" marT="7620" marB="0" anchor="b"/>
                </a:tc>
                <a:extLst>
                  <a:ext uri="{0D108BD9-81ED-4DB2-BD59-A6C34878D82A}">
                    <a16:rowId xmlns:a16="http://schemas.microsoft.com/office/drawing/2014/main" xmlns="" val="4092647507"/>
                  </a:ext>
                </a:extLst>
              </a:tr>
              <a:tr h="370840">
                <a:tc>
                  <a:txBody>
                    <a:bodyPr/>
                    <a:lstStyle/>
                    <a:p>
                      <a:pPr algn="l" fontAlgn="b"/>
                      <a:r>
                        <a:rPr lang="en-US" sz="1100" b="0" i="0" u="none" strike="noStrike">
                          <a:solidFill>
                            <a:srgbClr val="000000"/>
                          </a:solidFill>
                          <a:effectLst/>
                          <a:latin typeface="Calibri" panose="020F0502020204030204" pitchFamily="34" charset="0"/>
                        </a:rPr>
                        <a:t>If IBM delivery has the services entity been engaged</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Y/N - name if </a:t>
                      </a:r>
                      <a:r>
                        <a:rPr lang="en-US" sz="1100" b="0" i="0" u="none" strike="noStrike" err="1">
                          <a:solidFill>
                            <a:srgbClr val="000000"/>
                          </a:solidFill>
                          <a:effectLst/>
                          <a:latin typeface="Calibri" panose="020F0502020204030204" pitchFamily="34" charset="0"/>
                        </a:rPr>
                        <a:t>avaialble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60857142"/>
                  </a:ext>
                </a:extLst>
              </a:tr>
              <a:tr h="370840">
                <a:tc>
                  <a:txBody>
                    <a:bodyPr/>
                    <a:lstStyle/>
                    <a:p>
                      <a:pPr algn="l" fontAlgn="b"/>
                      <a:r>
                        <a:rPr lang="en-US" sz="1100" b="0" i="0" u="none" strike="noStrike">
                          <a:solidFill>
                            <a:srgbClr val="000000"/>
                          </a:solidFill>
                          <a:effectLst/>
                          <a:latin typeface="Calibri" panose="020F0502020204030204" pitchFamily="34" charset="0"/>
                        </a:rPr>
                        <a:t>Does the deliery entity have experienced resources and skill set to deliver the project</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Y/N - name if avaialble</a:t>
                      </a:r>
                    </a:p>
                  </a:txBody>
                  <a:tcPr marL="7620" marR="7620" marT="7620" marB="0" anchor="b"/>
                </a:tc>
                <a:extLst>
                  <a:ext uri="{0D108BD9-81ED-4DB2-BD59-A6C34878D82A}">
                    <a16:rowId xmlns:a16="http://schemas.microsoft.com/office/drawing/2014/main" xmlns="" val="1653860259"/>
                  </a:ext>
                </a:extLst>
              </a:tr>
              <a:tr h="370840">
                <a:tc>
                  <a:txBody>
                    <a:bodyPr/>
                    <a:lstStyle/>
                    <a:p>
                      <a:pPr algn="l" fontAlgn="b"/>
                      <a:r>
                        <a:rPr lang="en-US" sz="1100" b="0" i="0" u="none" strike="noStrike">
                          <a:solidFill>
                            <a:srgbClr val="000000"/>
                          </a:solidFill>
                          <a:effectLst/>
                          <a:latin typeface="Calibri" panose="020F0502020204030204" pitchFamily="34" charset="0"/>
                        </a:rPr>
                        <a:t>What is the timeline to deliver the project</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enter dates if known</a:t>
                      </a:r>
                    </a:p>
                  </a:txBody>
                  <a:tcPr marL="7620" marR="7620" marT="7620" marB="0" anchor="b"/>
                </a:tc>
                <a:extLst>
                  <a:ext uri="{0D108BD9-81ED-4DB2-BD59-A6C34878D82A}">
                    <a16:rowId xmlns:a16="http://schemas.microsoft.com/office/drawing/2014/main" xmlns="" val="3324002755"/>
                  </a:ext>
                </a:extLst>
              </a:tr>
              <a:tr h="370840">
                <a:tc>
                  <a:txBody>
                    <a:bodyPr/>
                    <a:lstStyle/>
                    <a:p>
                      <a:pPr algn="l" fontAlgn="b"/>
                      <a:r>
                        <a:rPr lang="en-US" sz="1100" b="0" i="0" u="none" strike="noStrike">
                          <a:solidFill>
                            <a:srgbClr val="000000"/>
                          </a:solidFill>
                          <a:effectLst/>
                          <a:latin typeface="Calibri" panose="020F0502020204030204" pitchFamily="34" charset="0"/>
                        </a:rPr>
                        <a:t>Is the Customer looking for a fixed fee delivery of the solution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Y/N </a:t>
                      </a:r>
                    </a:p>
                  </a:txBody>
                  <a:tcPr marL="7620" marR="7620" marT="7620" marB="0" anchor="b"/>
                </a:tc>
                <a:extLst>
                  <a:ext uri="{0D108BD9-81ED-4DB2-BD59-A6C34878D82A}">
                    <a16:rowId xmlns:a16="http://schemas.microsoft.com/office/drawing/2014/main" xmlns="" val="976751563"/>
                  </a:ext>
                </a:extLst>
              </a:tr>
              <a:tr h="370840">
                <a:tc>
                  <a:txBody>
                    <a:bodyPr/>
                    <a:lstStyle/>
                    <a:p>
                      <a:pPr algn="l" fontAlgn="b"/>
                      <a:r>
                        <a:rPr lang="en-US" sz="1100" b="0" i="0" u="none" strike="noStrike">
                          <a:solidFill>
                            <a:srgbClr val="000000"/>
                          </a:solidFill>
                          <a:effectLst/>
                          <a:latin typeface="Calibri" panose="020F0502020204030204" pitchFamily="34" charset="0"/>
                        </a:rPr>
                        <a:t>Who is responsible for integration between the solution components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Lab Services, GBS, GTS, Customer, Business Partner - choose one</a:t>
                      </a:r>
                    </a:p>
                  </a:txBody>
                  <a:tcPr marL="7620" marR="7620" marT="7620" marB="0" anchor="b"/>
                </a:tc>
                <a:extLst>
                  <a:ext uri="{0D108BD9-81ED-4DB2-BD59-A6C34878D82A}">
                    <a16:rowId xmlns:a16="http://schemas.microsoft.com/office/drawing/2014/main" xmlns="" val="3354440251"/>
                  </a:ext>
                </a:extLst>
              </a:tr>
              <a:tr h="370840">
                <a:tc>
                  <a:txBody>
                    <a:bodyPr/>
                    <a:lstStyle/>
                    <a:p>
                      <a:pPr algn="l" fontAlgn="b"/>
                      <a:r>
                        <a:rPr lang="en-US" sz="1100" b="0" i="0" u="none" strike="noStrike">
                          <a:solidFill>
                            <a:srgbClr val="000000"/>
                          </a:solidFill>
                          <a:effectLst/>
                          <a:latin typeface="Calibri" panose="020F0502020204030204" pitchFamily="34" charset="0"/>
                        </a:rPr>
                        <a:t>Who is responsible for data migration if required</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Lab Services, GBS, GTS, Customer, Business Partner - choose one</a:t>
                      </a:r>
                    </a:p>
                  </a:txBody>
                  <a:tcPr marL="7620" marR="7620" marT="7620" marB="0" anchor="b"/>
                </a:tc>
                <a:extLst>
                  <a:ext uri="{0D108BD9-81ED-4DB2-BD59-A6C34878D82A}">
                    <a16:rowId xmlns:a16="http://schemas.microsoft.com/office/drawing/2014/main" xmlns="" val="3014123798"/>
                  </a:ext>
                </a:extLst>
              </a:tr>
              <a:tr h="370840">
                <a:tc>
                  <a:txBody>
                    <a:bodyPr/>
                    <a:lstStyle/>
                    <a:p>
                      <a:pPr algn="l" fontAlgn="b"/>
                      <a:r>
                        <a:rPr lang="en-US" sz="1100" b="0" i="0" u="none" strike="noStrike">
                          <a:solidFill>
                            <a:srgbClr val="000000"/>
                          </a:solidFill>
                          <a:effectLst/>
                          <a:latin typeface="Calibri" panose="020F0502020204030204" pitchFamily="34" charset="0"/>
                        </a:rPr>
                        <a:t>Is training required as part of any services delivery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Y/N</a:t>
                      </a:r>
                    </a:p>
                  </a:txBody>
                  <a:tcPr marL="7620" marR="7620" marT="7620" marB="0" anchor="b"/>
                </a:tc>
                <a:extLst>
                  <a:ext uri="{0D108BD9-81ED-4DB2-BD59-A6C34878D82A}">
                    <a16:rowId xmlns:a16="http://schemas.microsoft.com/office/drawing/2014/main" xmlns="" val="1236549673"/>
                  </a:ext>
                </a:extLst>
              </a:tr>
              <a:tr h="370840">
                <a:tc>
                  <a:txBody>
                    <a:bodyPr/>
                    <a:lstStyle/>
                    <a:p>
                      <a:pPr algn="l" fontAlgn="b"/>
                      <a:r>
                        <a:rPr lang="en-US" sz="1100" b="0" i="0" u="none" strike="noStrike">
                          <a:solidFill>
                            <a:srgbClr val="000000"/>
                          </a:solidFill>
                          <a:effectLst/>
                          <a:latin typeface="Calibri" panose="020F0502020204030204" pitchFamily="34" charset="0"/>
                        </a:rPr>
                        <a:t>Is there an expectation of a managed services solution - if yes to what level</a:t>
                      </a:r>
                    </a:p>
                  </a:txBody>
                  <a:tcPr marL="7620" marR="7620" marT="7620" marB="0" anchor="b"/>
                </a:tc>
                <a:tc>
                  <a:txBody>
                    <a:bodyPr/>
                    <a:lstStyle/>
                    <a:p>
                      <a:pPr algn="l" fontAlgn="b"/>
                      <a:r>
                        <a:rPr lang="en-US" sz="1100" b="0" i="0" u="none" strike="noStrike" err="1">
                          <a:solidFill>
                            <a:srgbClr val="000000"/>
                          </a:solidFill>
                          <a:effectLst/>
                          <a:latin typeface="Calibri" panose="020F0502020204030204" pitchFamily="34" charset="0"/>
                        </a:rPr>
                        <a:t>Iaas</a:t>
                      </a:r>
                      <a:r>
                        <a:rPr lang="en-US" sz="1100" b="0" i="0" u="none" strike="noStrike">
                          <a:solidFill>
                            <a:srgbClr val="000000"/>
                          </a:solidFill>
                          <a:effectLst/>
                          <a:latin typeface="Calibri" panose="020F0502020204030204" pitchFamily="34" charset="0"/>
                        </a:rPr>
                        <a:t>, </a:t>
                      </a:r>
                      <a:r>
                        <a:rPr lang="en-US" sz="1100" b="0" i="0" u="none" strike="noStrike" err="1">
                          <a:solidFill>
                            <a:srgbClr val="000000"/>
                          </a:solidFill>
                          <a:effectLst/>
                          <a:latin typeface="Calibri" panose="020F0502020204030204" pitchFamily="34" charset="0"/>
                        </a:rPr>
                        <a:t>Paas</a:t>
                      </a:r>
                      <a:r>
                        <a:rPr lang="en-US" sz="1100" b="0" i="0" u="none" strike="noStrike">
                          <a:solidFill>
                            <a:srgbClr val="000000"/>
                          </a:solidFill>
                          <a:effectLst/>
                          <a:latin typeface="Calibri" panose="020F0502020204030204" pitchFamily="34" charset="0"/>
                        </a:rPr>
                        <a:t>, </a:t>
                      </a:r>
                      <a:r>
                        <a:rPr lang="en-US" sz="1100" b="0" i="0" u="none" strike="noStrike" err="1">
                          <a:solidFill>
                            <a:srgbClr val="000000"/>
                          </a:solidFill>
                          <a:effectLst/>
                          <a:latin typeface="Calibri" panose="020F0502020204030204" pitchFamily="34" charset="0"/>
                        </a:rPr>
                        <a:t>Saas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621720521"/>
                  </a:ext>
                </a:extLst>
              </a:tr>
            </a:tbl>
          </a:graphicData>
        </a:graphic>
      </p:graphicFrame>
    </p:spTree>
    <p:extLst>
      <p:ext uri="{BB962C8B-B14F-4D97-AF65-F5344CB8AC3E}">
        <p14:creationId xmlns:p14="http://schemas.microsoft.com/office/powerpoint/2010/main" val="796835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 Plan Checklist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0422053"/>
              </p:ext>
            </p:extLst>
          </p:nvPr>
        </p:nvGraphicFramePr>
        <p:xfrm>
          <a:off x="266700" y="1270000"/>
          <a:ext cx="8542338" cy="4079240"/>
        </p:xfrm>
        <a:graphic>
          <a:graphicData uri="http://schemas.openxmlformats.org/drawingml/2006/table">
            <a:tbl>
              <a:tblPr firstRow="1" bandRow="1">
                <a:tableStyleId>{5C22544A-7EE6-4342-B048-85BDC9FD1C3A}</a:tableStyleId>
              </a:tblPr>
              <a:tblGrid>
                <a:gridCol w="4271169">
                  <a:extLst>
                    <a:ext uri="{9D8B030D-6E8A-4147-A177-3AD203B41FA5}">
                      <a16:colId xmlns="" xmlns:a16="http://schemas.microsoft.com/office/drawing/2014/main" val="3208866722"/>
                    </a:ext>
                  </a:extLst>
                </a:gridCol>
                <a:gridCol w="4271169">
                  <a:extLst>
                    <a:ext uri="{9D8B030D-6E8A-4147-A177-3AD203B41FA5}">
                      <a16:colId xmlns="" xmlns:a16="http://schemas.microsoft.com/office/drawing/2014/main" val="2838879357"/>
                    </a:ext>
                  </a:extLst>
                </a:gridCol>
              </a:tblGrid>
              <a:tr h="370840">
                <a:tc>
                  <a:txBody>
                    <a:bodyPr/>
                    <a:lstStyle/>
                    <a:p>
                      <a:endParaRPr lang="en-US"/>
                    </a:p>
                  </a:txBody>
                  <a:tcPr/>
                </a:tc>
                <a:tc>
                  <a:txBody>
                    <a:bodyPr/>
                    <a:lstStyle/>
                    <a:p>
                      <a:endParaRPr lang="en-US"/>
                    </a:p>
                  </a:txBody>
                  <a:tcPr/>
                </a:tc>
                <a:extLst>
                  <a:ext uri="{0D108BD9-81ED-4DB2-BD59-A6C34878D82A}">
                    <a16:rowId xmlns="" xmlns:a16="http://schemas.microsoft.com/office/drawing/2014/main" val="4159620890"/>
                  </a:ext>
                </a:extLst>
              </a:tr>
              <a:tr h="370840">
                <a:tc>
                  <a:txBody>
                    <a:bodyPr/>
                    <a:lstStyle/>
                    <a:p>
                      <a:pPr algn="l" fontAlgn="b"/>
                      <a:r>
                        <a:rPr lang="en-US" sz="1100" b="0" i="0" u="none" strike="noStrike">
                          <a:solidFill>
                            <a:srgbClr val="000000"/>
                          </a:solidFill>
                          <a:effectLst/>
                          <a:latin typeface="Calibri" panose="020F0502020204030204" pitchFamily="34" charset="0"/>
                        </a:rPr>
                        <a:t>Is this a First of a Kind Solution to IBM?</a:t>
                      </a:r>
                    </a:p>
                  </a:txBody>
                  <a:tcPr marL="7620" marR="7620" marT="7620" marB="0" anchor="b"/>
                </a:tc>
                <a:tc>
                  <a:txBody>
                    <a:bodyPr/>
                    <a:lstStyle/>
                    <a:p>
                      <a:pPr algn="l" fontAlgn="b"/>
                      <a:r>
                        <a:rPr lang="en-US" sz="1100" b="0" i="0" u="none" strike="noStrike" smtClean="0">
                          <a:solidFill>
                            <a:srgbClr val="000000"/>
                          </a:solidFill>
                          <a:effectLst/>
                          <a:latin typeface="Calibri" panose="020F0502020204030204" pitchFamily="34" charset="0"/>
                        </a:rPr>
                        <a:t>Y</a:t>
                      </a:r>
                      <a:r>
                        <a:rPr lang="en-US" sz="1100" b="0" i="0" u="none" strike="noStrike" baseline="0" smtClean="0">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06652647"/>
                  </a:ext>
                </a:extLst>
              </a:tr>
              <a:tr h="370840">
                <a:tc>
                  <a:txBody>
                    <a:bodyPr/>
                    <a:lstStyle/>
                    <a:p>
                      <a:pPr algn="l" fontAlgn="b"/>
                      <a:r>
                        <a:rPr lang="en-US" sz="1100" b="0" i="0" u="none" strike="noStrike">
                          <a:solidFill>
                            <a:srgbClr val="000000"/>
                          </a:solidFill>
                          <a:effectLst/>
                          <a:latin typeface="Calibri" panose="020F0502020204030204" pitchFamily="34" charset="0"/>
                        </a:rPr>
                        <a:t>Who is responsible for delivery/implementation of the solution</a:t>
                      </a:r>
                    </a:p>
                  </a:txBody>
                  <a:tcPr marL="7620" marR="7620" marT="7620" marB="0" anchor="b"/>
                </a:tc>
                <a:tc>
                  <a:txBody>
                    <a:bodyPr/>
                    <a:lstStyle/>
                    <a:p>
                      <a:pPr algn="l" fontAlgn="b"/>
                      <a:r>
                        <a:rPr lang="en-US" sz="1100" b="0" i="0" u="none" strike="noStrike" smtClean="0">
                          <a:solidFill>
                            <a:srgbClr val="000000"/>
                          </a:solidFill>
                          <a:effectLst/>
                          <a:latin typeface="Calibri" panose="020F0502020204030204" pitchFamily="34" charset="0"/>
                        </a:rPr>
                        <a:t>GBS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092647507"/>
                  </a:ext>
                </a:extLst>
              </a:tr>
              <a:tr h="370840">
                <a:tc>
                  <a:txBody>
                    <a:bodyPr/>
                    <a:lstStyle/>
                    <a:p>
                      <a:pPr algn="l" fontAlgn="b"/>
                      <a:r>
                        <a:rPr lang="en-US" sz="1100" b="0" i="0" u="none" strike="noStrike">
                          <a:solidFill>
                            <a:srgbClr val="000000"/>
                          </a:solidFill>
                          <a:effectLst/>
                          <a:latin typeface="Calibri" panose="020F0502020204030204" pitchFamily="34" charset="0"/>
                        </a:rPr>
                        <a:t>If IBM delivery has the services entity been engaged</a:t>
                      </a:r>
                    </a:p>
                  </a:txBody>
                  <a:tcPr marL="7620" marR="7620" marT="7620" marB="0" anchor="b"/>
                </a:tc>
                <a:tc>
                  <a:txBody>
                    <a:bodyPr/>
                    <a:lstStyle/>
                    <a:p>
                      <a:pPr algn="l" fontAlgn="b"/>
                      <a:r>
                        <a:rPr lang="en-US" sz="1100" b="0" i="0" u="none" strike="noStrike" kern="1200" smtClean="0">
                          <a:solidFill>
                            <a:srgbClr val="000000"/>
                          </a:solidFill>
                          <a:effectLst/>
                          <a:latin typeface="Calibri" panose="020F0502020204030204" pitchFamily="34" charset="0"/>
                          <a:ea typeface="+mn-ea"/>
                          <a:cs typeface="+mn-cs"/>
                        </a:rPr>
                        <a:t>Y - </a:t>
                      </a:r>
                      <a:r>
                        <a:rPr lang="en-US" sz="1100" b="0" i="0" u="none" strike="noStrike" kern="1200" err="1" smtClean="0">
                          <a:solidFill>
                            <a:srgbClr val="000000"/>
                          </a:solidFill>
                          <a:effectLst/>
                          <a:latin typeface="Calibri" panose="020F0502020204030204" pitchFamily="34" charset="0"/>
                          <a:ea typeface="+mn-ea"/>
                          <a:cs typeface="+mn-cs"/>
                        </a:rPr>
                        <a:t>Simran</a:t>
                      </a:r>
                      <a:r>
                        <a:rPr lang="en-US" sz="1100" b="0" i="0" u="none" strike="noStrike" kern="1200" smtClean="0">
                          <a:solidFill>
                            <a:srgbClr val="000000"/>
                          </a:solidFill>
                          <a:effectLst/>
                          <a:latin typeface="Calibri" panose="020F0502020204030204" pitchFamily="34" charset="0"/>
                          <a:ea typeface="+mn-ea"/>
                          <a:cs typeface="+mn-cs"/>
                        </a:rPr>
                        <a:t> Jindal</a:t>
                      </a:r>
                      <a:r>
                        <a:rPr lang="en-US" sz="1100" b="0" i="0" u="none" strike="noStrike" kern="1200" baseline="0" smtClean="0">
                          <a:solidFill>
                            <a:srgbClr val="000000"/>
                          </a:solidFill>
                          <a:effectLst/>
                          <a:latin typeface="Calibri" panose="020F0502020204030204" pitchFamily="34" charset="0"/>
                          <a:ea typeface="+mn-ea"/>
                          <a:cs typeface="+mn-cs"/>
                        </a:rPr>
                        <a:t> (</a:t>
                      </a:r>
                      <a:r>
                        <a:rPr lang="en-US" sz="1100" b="0" i="0" u="none" strike="noStrike" kern="1200" smtClean="0">
                          <a:solidFill>
                            <a:srgbClr val="000000"/>
                          </a:solidFill>
                          <a:effectLst/>
                          <a:latin typeface="Calibri" panose="020F0502020204030204" pitchFamily="34" charset="0"/>
                          <a:ea typeface="+mn-ea"/>
                          <a:cs typeface="+mn-cs"/>
                        </a:rPr>
                        <a:t>GBS Analytics GTM Lead - APMM Account)</a:t>
                      </a:r>
                      <a:endParaRPr lang="en-US" sz="1100" b="0" i="0" u="none" strike="noStrike" kern="1200">
                        <a:solidFill>
                          <a:srgbClr val="000000"/>
                        </a:solidFill>
                        <a:effectLst/>
                        <a:latin typeface="Calibri" panose="020F0502020204030204" pitchFamily="34" charset="0"/>
                        <a:ea typeface="+mn-ea"/>
                        <a:cs typeface="+mn-cs"/>
                      </a:endParaRPr>
                    </a:p>
                  </a:txBody>
                  <a:tcPr marL="7620" marR="7620" marT="7620" marB="0" anchor="b"/>
                </a:tc>
                <a:extLst>
                  <a:ext uri="{0D108BD9-81ED-4DB2-BD59-A6C34878D82A}">
                    <a16:rowId xmlns="" xmlns:a16="http://schemas.microsoft.com/office/drawing/2014/main" val="1060857142"/>
                  </a:ext>
                </a:extLst>
              </a:tr>
              <a:tr h="370840">
                <a:tc>
                  <a:txBody>
                    <a:bodyPr/>
                    <a:lstStyle/>
                    <a:p>
                      <a:pPr algn="l" fontAlgn="b"/>
                      <a:r>
                        <a:rPr lang="en-US" sz="1100" b="0" i="0" u="none" strike="noStrike">
                          <a:solidFill>
                            <a:srgbClr val="000000"/>
                          </a:solidFill>
                          <a:effectLst/>
                          <a:latin typeface="Calibri" panose="020F0502020204030204" pitchFamily="34" charset="0"/>
                        </a:rPr>
                        <a:t>Does the deliery entity have experienced resources and skill set to deliver the project</a:t>
                      </a:r>
                    </a:p>
                  </a:txBody>
                  <a:tcPr marL="7620" marR="7620" marT="7620" marB="0" anchor="b"/>
                </a:tc>
                <a:tc>
                  <a:txBody>
                    <a:bodyPr/>
                    <a:lstStyle/>
                    <a:p>
                      <a:pPr algn="l" fontAlgn="b"/>
                      <a:r>
                        <a:rPr lang="en-US" sz="1100" b="0" i="0" u="none" strike="noStrike" smtClean="0">
                          <a:solidFill>
                            <a:srgbClr val="000000"/>
                          </a:solidFill>
                          <a:effectLst/>
                          <a:latin typeface="Calibri" panose="020F0502020204030204" pitchFamily="34" charset="0"/>
                        </a:rPr>
                        <a:t>Y </a:t>
                      </a:r>
                      <a:r>
                        <a:rPr lang="mr-IN" sz="1100" b="0" i="0" u="none" strike="noStrike" smtClean="0">
                          <a:solidFill>
                            <a:srgbClr val="000000"/>
                          </a:solidFill>
                          <a:effectLst/>
                          <a:latin typeface="Calibri" panose="020F0502020204030204" pitchFamily="34" charset="0"/>
                        </a:rPr>
                        <a:t>–</a:t>
                      </a:r>
                      <a:r>
                        <a:rPr lang="en-US" sz="1100" b="0" i="0" u="none" strike="noStrike" smtClean="0">
                          <a:solidFill>
                            <a:srgbClr val="000000"/>
                          </a:solidFill>
                          <a:effectLst/>
                          <a:latin typeface="Calibri" panose="020F0502020204030204" pitchFamily="34" charset="0"/>
                        </a:rPr>
                        <a:t> GBS</a:t>
                      </a:r>
                      <a:r>
                        <a:rPr lang="en-US" sz="1100" b="0" i="0" u="none" strike="noStrike" baseline="0" smtClean="0">
                          <a:solidFill>
                            <a:srgbClr val="000000"/>
                          </a:solidFill>
                          <a:effectLst/>
                          <a:latin typeface="Calibri" panose="020F0502020204030204" pitchFamily="34" charset="0"/>
                        </a:rPr>
                        <a:t> team of enterprise architects, data scientists, app dev has been assigned </a:t>
                      </a:r>
                      <a:r>
                        <a:rPr lang="mr-IN" sz="1100" b="0" i="0" u="none" strike="noStrike" baseline="0" smtClean="0">
                          <a:solidFill>
                            <a:srgbClr val="000000"/>
                          </a:solidFill>
                          <a:effectLst/>
                          <a:latin typeface="Calibri" panose="020F0502020204030204" pitchFamily="34" charset="0"/>
                        </a:rPr>
                        <a:t>–</a:t>
                      </a:r>
                      <a:r>
                        <a:rPr lang="en-US" sz="1100" b="0" i="0" u="none" strike="noStrike" baseline="0" smtClean="0">
                          <a:solidFill>
                            <a:srgbClr val="000000"/>
                          </a:solidFill>
                          <a:effectLst/>
                          <a:latin typeface="Calibri" panose="020F0502020204030204" pitchFamily="34" charset="0"/>
                        </a:rPr>
                        <a:t> lead by </a:t>
                      </a:r>
                      <a:r>
                        <a:rPr lang="en-US" sz="1100" b="0" i="0" u="none" strike="noStrike" kern="1200" baseline="0" smtClean="0">
                          <a:solidFill>
                            <a:srgbClr val="000000"/>
                          </a:solidFill>
                          <a:effectLst/>
                          <a:latin typeface="Calibri" panose="020F0502020204030204" pitchFamily="34" charset="0"/>
                          <a:ea typeface="+mn-ea"/>
                          <a:cs typeface="+mn-cs"/>
                        </a:rPr>
                        <a:t>Aditya P Dutta (Senior IT Architect)</a:t>
                      </a:r>
                      <a:endParaRPr lang="en-US" sz="1100" b="0" i="0" u="none" strike="noStrike" kern="1200" baseline="0">
                        <a:solidFill>
                          <a:srgbClr val="000000"/>
                        </a:solidFill>
                        <a:effectLst/>
                        <a:latin typeface="Calibri" panose="020F0502020204030204" pitchFamily="34" charset="0"/>
                        <a:ea typeface="+mn-ea"/>
                        <a:cs typeface="+mn-cs"/>
                      </a:endParaRPr>
                    </a:p>
                  </a:txBody>
                  <a:tcPr marL="7620" marR="7620" marT="7620" marB="0" anchor="b"/>
                </a:tc>
                <a:extLst>
                  <a:ext uri="{0D108BD9-81ED-4DB2-BD59-A6C34878D82A}">
                    <a16:rowId xmlns="" xmlns:a16="http://schemas.microsoft.com/office/drawing/2014/main" val="1653860259"/>
                  </a:ext>
                </a:extLst>
              </a:tr>
              <a:tr h="370840">
                <a:tc>
                  <a:txBody>
                    <a:bodyPr/>
                    <a:lstStyle/>
                    <a:p>
                      <a:pPr algn="l" fontAlgn="b"/>
                      <a:r>
                        <a:rPr lang="en-US" sz="1100" b="0" i="0" u="none" strike="noStrike">
                          <a:solidFill>
                            <a:srgbClr val="000000"/>
                          </a:solidFill>
                          <a:effectLst/>
                          <a:latin typeface="Calibri" panose="020F0502020204030204" pitchFamily="34" charset="0"/>
                        </a:rPr>
                        <a:t>What is the timeline to deliver the project</a:t>
                      </a:r>
                    </a:p>
                  </a:txBody>
                  <a:tcPr marL="7620" marR="7620" marT="7620" marB="0" anchor="b"/>
                </a:tc>
                <a:tc>
                  <a:txBody>
                    <a:bodyPr/>
                    <a:lstStyle/>
                    <a:p>
                      <a:pPr algn="l" fontAlgn="b"/>
                      <a:r>
                        <a:rPr lang="en-US" sz="1100" b="0" i="0" u="none" strike="noStrike" smtClean="0">
                          <a:solidFill>
                            <a:srgbClr val="000000"/>
                          </a:solidFill>
                          <a:effectLst/>
                          <a:latin typeface="Calibri" panose="020F0502020204030204" pitchFamily="34" charset="0"/>
                        </a:rPr>
                        <a:t>June</a:t>
                      </a:r>
                      <a:r>
                        <a:rPr lang="en-US" sz="1100" b="0" i="0" u="none" strike="noStrike" baseline="0" smtClean="0">
                          <a:solidFill>
                            <a:srgbClr val="000000"/>
                          </a:solidFill>
                          <a:effectLst/>
                          <a:latin typeface="Calibri" panose="020F0502020204030204" pitchFamily="34" charset="0"/>
                        </a:rPr>
                        <a:t> 2017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324002755"/>
                  </a:ext>
                </a:extLst>
              </a:tr>
              <a:tr h="370840">
                <a:tc>
                  <a:txBody>
                    <a:bodyPr/>
                    <a:lstStyle/>
                    <a:p>
                      <a:pPr algn="l" fontAlgn="b"/>
                      <a:r>
                        <a:rPr lang="en-US" sz="1100" b="0" i="0" u="none" strike="noStrike">
                          <a:solidFill>
                            <a:srgbClr val="000000"/>
                          </a:solidFill>
                          <a:effectLst/>
                          <a:latin typeface="Calibri" panose="020F0502020204030204" pitchFamily="34" charset="0"/>
                        </a:rPr>
                        <a:t>Is the Customer looking for a fixed fee delivery of the solution</a:t>
                      </a:r>
                    </a:p>
                  </a:txBody>
                  <a:tcPr marL="7620" marR="7620" marT="7620" marB="0" anchor="b"/>
                </a:tc>
                <a:tc>
                  <a:txBody>
                    <a:bodyPr/>
                    <a:lstStyle/>
                    <a:p>
                      <a:pPr algn="l" fontAlgn="b"/>
                      <a:r>
                        <a:rPr lang="en-US" sz="1100" b="0" i="0" u="none" strike="noStrike" smtClean="0">
                          <a:solidFill>
                            <a:srgbClr val="000000"/>
                          </a:solidFill>
                          <a:effectLst/>
                          <a:latin typeface="Calibri" panose="020F0502020204030204" pitchFamily="34" charset="0"/>
                        </a:rPr>
                        <a:t>Y </a:t>
                      </a:r>
                      <a:r>
                        <a:rPr lang="mr-IN" sz="1100" b="0" i="0" u="none" strike="noStrike" smtClean="0">
                          <a:solidFill>
                            <a:srgbClr val="000000"/>
                          </a:solidFill>
                          <a:effectLst/>
                          <a:latin typeface="Calibri" panose="020F0502020204030204" pitchFamily="34" charset="0"/>
                        </a:rPr>
                        <a:t>–</a:t>
                      </a:r>
                      <a:r>
                        <a:rPr lang="en-US" sz="1100" b="0" i="0" u="none" strike="noStrike" smtClean="0">
                          <a:solidFill>
                            <a:srgbClr val="000000"/>
                          </a:solidFill>
                          <a:effectLst/>
                          <a:latin typeface="Calibri" panose="020F0502020204030204" pitchFamily="34" charset="0"/>
                        </a:rPr>
                        <a:t> based on</a:t>
                      </a:r>
                      <a:r>
                        <a:rPr lang="en-US" sz="1100" b="0" i="0" u="none" strike="noStrike" baseline="0" smtClean="0">
                          <a:solidFill>
                            <a:srgbClr val="000000"/>
                          </a:solidFill>
                          <a:effectLst/>
                          <a:latin typeface="Calibri" panose="020F0502020204030204" pitchFamily="34" charset="0"/>
                        </a:rPr>
                        <a:t> </a:t>
                      </a:r>
                      <a:r>
                        <a:rPr lang="en-US" sz="1100" b="0" i="0" u="none" strike="noStrike" kern="1200" smtClean="0">
                          <a:solidFill>
                            <a:srgbClr val="000000"/>
                          </a:solidFill>
                          <a:effectLst/>
                          <a:latin typeface="Calibri" panose="020F0502020204030204" pitchFamily="34" charset="0"/>
                          <a:ea typeface="+mn-ea"/>
                          <a:cs typeface="+mn-cs"/>
                        </a:rPr>
                        <a:t>a Sprint based proposed payment plan</a:t>
                      </a:r>
                      <a:endParaRPr lang="en-US" sz="1100" b="0" i="0" u="none" strike="noStrike" kern="1200">
                        <a:solidFill>
                          <a:srgbClr val="000000"/>
                        </a:solidFill>
                        <a:effectLst/>
                        <a:latin typeface="Calibri" panose="020F0502020204030204" pitchFamily="34" charset="0"/>
                        <a:ea typeface="+mn-ea"/>
                        <a:cs typeface="+mn-cs"/>
                      </a:endParaRPr>
                    </a:p>
                  </a:txBody>
                  <a:tcPr marL="7620" marR="7620" marT="7620" marB="0" anchor="b"/>
                </a:tc>
                <a:extLst>
                  <a:ext uri="{0D108BD9-81ED-4DB2-BD59-A6C34878D82A}">
                    <a16:rowId xmlns="" xmlns:a16="http://schemas.microsoft.com/office/drawing/2014/main" val="976751563"/>
                  </a:ext>
                </a:extLst>
              </a:tr>
              <a:tr h="370840">
                <a:tc>
                  <a:txBody>
                    <a:bodyPr/>
                    <a:lstStyle/>
                    <a:p>
                      <a:pPr algn="l" fontAlgn="b"/>
                      <a:r>
                        <a:rPr lang="en-US" sz="1100" b="0" i="0" u="none" strike="noStrike">
                          <a:solidFill>
                            <a:srgbClr val="000000"/>
                          </a:solidFill>
                          <a:effectLst/>
                          <a:latin typeface="Calibri" panose="020F0502020204030204" pitchFamily="34" charset="0"/>
                        </a:rPr>
                        <a:t>Who is responsible for integration between the solution components</a:t>
                      </a:r>
                    </a:p>
                  </a:txBody>
                  <a:tcPr marL="7620" marR="7620" marT="7620" marB="0" anchor="b"/>
                </a:tc>
                <a:tc>
                  <a:txBody>
                    <a:bodyPr/>
                    <a:lstStyle/>
                    <a:p>
                      <a:pPr algn="l" fontAlgn="b"/>
                      <a:r>
                        <a:rPr lang="en-US" sz="1100" b="0" i="0" u="none" strike="noStrike" smtClean="0">
                          <a:solidFill>
                            <a:srgbClr val="000000"/>
                          </a:solidFill>
                          <a:effectLst/>
                          <a:latin typeface="Calibri" panose="020F0502020204030204" pitchFamily="34" charset="0"/>
                        </a:rPr>
                        <a:t>GBS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354440251"/>
                  </a:ext>
                </a:extLst>
              </a:tr>
              <a:tr h="370840">
                <a:tc>
                  <a:txBody>
                    <a:bodyPr/>
                    <a:lstStyle/>
                    <a:p>
                      <a:pPr algn="l" fontAlgn="b"/>
                      <a:r>
                        <a:rPr lang="en-US" sz="1100" b="0" i="0" u="none" strike="noStrike">
                          <a:solidFill>
                            <a:srgbClr val="000000"/>
                          </a:solidFill>
                          <a:effectLst/>
                          <a:latin typeface="Calibri" panose="020F0502020204030204" pitchFamily="34" charset="0"/>
                        </a:rPr>
                        <a:t>Who is responsible for data migration if required</a:t>
                      </a:r>
                    </a:p>
                  </a:txBody>
                  <a:tcPr marL="7620" marR="7620" marT="7620" marB="0" anchor="b"/>
                </a:tc>
                <a:tc>
                  <a:txBody>
                    <a:bodyPr/>
                    <a:lstStyle/>
                    <a:p>
                      <a:pPr algn="l" fontAlgn="b"/>
                      <a:r>
                        <a:rPr lang="en-US" sz="1100" b="0" i="0" u="none" strike="noStrike" smtClean="0">
                          <a:solidFill>
                            <a:srgbClr val="000000"/>
                          </a:solidFill>
                          <a:effectLst/>
                          <a:latin typeface="Calibri" panose="020F0502020204030204" pitchFamily="34" charset="0"/>
                        </a:rPr>
                        <a:t>GBS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014123798"/>
                  </a:ext>
                </a:extLst>
              </a:tr>
              <a:tr h="370840">
                <a:tc>
                  <a:txBody>
                    <a:bodyPr/>
                    <a:lstStyle/>
                    <a:p>
                      <a:pPr algn="l" fontAlgn="b"/>
                      <a:r>
                        <a:rPr lang="en-US" sz="1100" b="0" i="0" u="none" strike="noStrike">
                          <a:solidFill>
                            <a:srgbClr val="000000"/>
                          </a:solidFill>
                          <a:effectLst/>
                          <a:latin typeface="Calibri" panose="020F0502020204030204" pitchFamily="34" charset="0"/>
                        </a:rPr>
                        <a:t>Is training required as part of any services delivery </a:t>
                      </a:r>
                    </a:p>
                  </a:txBody>
                  <a:tcPr marL="7620" marR="7620" marT="7620" marB="0" anchor="b"/>
                </a:tc>
                <a:tc>
                  <a:txBody>
                    <a:bodyPr/>
                    <a:lstStyle/>
                    <a:p>
                      <a:pPr algn="l" fontAlgn="b"/>
                      <a:r>
                        <a:rPr lang="en-US" sz="1100" b="0" i="0" u="none" strike="noStrike" smtClean="0">
                          <a:solidFill>
                            <a:srgbClr val="000000"/>
                          </a:solidFill>
                          <a:effectLst/>
                          <a:latin typeface="Calibri" panose="020F0502020204030204" pitchFamily="34" charset="0"/>
                        </a:rPr>
                        <a:t>Not</a:t>
                      </a:r>
                      <a:r>
                        <a:rPr lang="en-US" sz="1100" b="0" i="0" u="none" strike="noStrike" baseline="0" smtClean="0">
                          <a:solidFill>
                            <a:srgbClr val="000000"/>
                          </a:solidFill>
                          <a:effectLst/>
                          <a:latin typeface="Calibri" panose="020F0502020204030204" pitchFamily="34" charset="0"/>
                        </a:rPr>
                        <a:t> in the prototype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549673"/>
                  </a:ext>
                </a:extLst>
              </a:tr>
              <a:tr h="370840">
                <a:tc>
                  <a:txBody>
                    <a:bodyPr/>
                    <a:lstStyle/>
                    <a:p>
                      <a:pPr algn="l" fontAlgn="b"/>
                      <a:r>
                        <a:rPr lang="en-US" sz="1100" b="0" i="0" u="none" strike="noStrike">
                          <a:solidFill>
                            <a:srgbClr val="000000"/>
                          </a:solidFill>
                          <a:effectLst/>
                          <a:latin typeface="Calibri" panose="020F0502020204030204" pitchFamily="34" charset="0"/>
                        </a:rPr>
                        <a:t>Is there an expectation of a managed services solution - if yes to what level</a:t>
                      </a:r>
                    </a:p>
                  </a:txBody>
                  <a:tcPr marL="7620" marR="7620" marT="7620" marB="0" anchor="b"/>
                </a:tc>
                <a:tc>
                  <a:txBody>
                    <a:bodyPr/>
                    <a:lstStyle/>
                    <a:p>
                      <a:pPr algn="l" fontAlgn="b"/>
                      <a:r>
                        <a:rPr lang="en-US" sz="1100" b="0" i="0" u="none" strike="noStrike" err="1" smtClean="0">
                          <a:solidFill>
                            <a:srgbClr val="000000"/>
                          </a:solidFill>
                          <a:effectLst/>
                          <a:latin typeface="Calibri" panose="020F0502020204030204" pitchFamily="34" charset="0"/>
                        </a:rPr>
                        <a:t>Saas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621720521"/>
                  </a:ext>
                </a:extLst>
              </a:tr>
            </a:tbl>
          </a:graphicData>
        </a:graphic>
      </p:graphicFrame>
      <p:sp>
        <p:nvSpPr>
          <p:cNvPr id="5" name="TextBox 4"/>
          <p:cNvSpPr txBox="1"/>
          <p:nvPr/>
        </p:nvSpPr>
        <p:spPr>
          <a:xfrm>
            <a:off x="2601928" y="5644391"/>
            <a:ext cx="4431279" cy="707886"/>
          </a:xfrm>
          <a:prstGeom prst="rect">
            <a:avLst/>
          </a:prstGeom>
          <a:noFill/>
        </p:spPr>
        <p:txBody>
          <a:bodyPr wrap="square" rtlCol="0">
            <a:spAutoFit/>
          </a:bodyPr>
          <a:lstStyle/>
          <a:p>
            <a:r>
              <a:rPr lang="en-US" sz="4000" b="1" smtClean="0">
                <a:solidFill>
                  <a:schemeClr val="accent6">
                    <a:lumMod val="75000"/>
                  </a:schemeClr>
                </a:solidFill>
              </a:rPr>
              <a:t>Good Example</a:t>
            </a:r>
            <a:endParaRPr lang="en-US" sz="4000" b="1">
              <a:solidFill>
                <a:schemeClr val="accent6">
                  <a:lumMod val="75000"/>
                </a:schemeClr>
              </a:solidFill>
            </a:endParaRPr>
          </a:p>
        </p:txBody>
      </p:sp>
    </p:spTree>
    <p:extLst>
      <p:ext uri="{BB962C8B-B14F-4D97-AF65-F5344CB8AC3E}">
        <p14:creationId xmlns:p14="http://schemas.microsoft.com/office/powerpoint/2010/main" val="12981896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Implementation Plan Overview</a:t>
            </a:r>
          </a:p>
        </p:txBody>
      </p:sp>
      <p:pic>
        <p:nvPicPr>
          <p:cNvPr id="5" name="Billede 4"/>
          <p:cNvPicPr>
            <a:picLocks noChangeAspect="1"/>
          </p:cNvPicPr>
          <p:nvPr/>
        </p:nvPicPr>
        <p:blipFill>
          <a:blip r:embed="rId3"/>
          <a:stretch>
            <a:fillRect/>
          </a:stretch>
        </p:blipFill>
        <p:spPr>
          <a:xfrm>
            <a:off x="0" y="1377484"/>
            <a:ext cx="9144000" cy="4783516"/>
          </a:xfrm>
          <a:prstGeom prst="rect">
            <a:avLst/>
          </a:prstGeom>
        </p:spPr>
      </p:pic>
    </p:spTree>
    <p:extLst>
      <p:ext uri="{BB962C8B-B14F-4D97-AF65-F5344CB8AC3E}">
        <p14:creationId xmlns:p14="http://schemas.microsoft.com/office/powerpoint/2010/main" val="1069300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Getting Started: The Discovery Workshop</a:t>
            </a:r>
            <a:endParaRPr lang="en-US" dirty="0"/>
          </a:p>
        </p:txBody>
      </p:sp>
      <p:sp>
        <p:nvSpPr>
          <p:cNvPr id="13" name="Freeform 12"/>
          <p:cNvSpPr/>
          <p:nvPr/>
        </p:nvSpPr>
        <p:spPr>
          <a:xfrm>
            <a:off x="5323523" y="4174862"/>
            <a:ext cx="3679737" cy="1723575"/>
          </a:xfrm>
          <a:custGeom>
            <a:avLst/>
            <a:gdLst>
              <a:gd name="connsiteX0" fmla="*/ 0 w 1384352"/>
              <a:gd name="connsiteY0" fmla="*/ 208199 h 1249169"/>
              <a:gd name="connsiteX1" fmla="*/ 208199 w 1384352"/>
              <a:gd name="connsiteY1" fmla="*/ 0 h 1249169"/>
              <a:gd name="connsiteX2" fmla="*/ 1176153 w 1384352"/>
              <a:gd name="connsiteY2" fmla="*/ 0 h 1249169"/>
              <a:gd name="connsiteX3" fmla="*/ 1384352 w 1384352"/>
              <a:gd name="connsiteY3" fmla="*/ 208199 h 1249169"/>
              <a:gd name="connsiteX4" fmla="*/ 1384352 w 1384352"/>
              <a:gd name="connsiteY4" fmla="*/ 1040970 h 1249169"/>
              <a:gd name="connsiteX5" fmla="*/ 1176153 w 1384352"/>
              <a:gd name="connsiteY5" fmla="*/ 1249169 h 1249169"/>
              <a:gd name="connsiteX6" fmla="*/ 208199 w 1384352"/>
              <a:gd name="connsiteY6" fmla="*/ 1249169 h 1249169"/>
              <a:gd name="connsiteX7" fmla="*/ 0 w 1384352"/>
              <a:gd name="connsiteY7" fmla="*/ 1040970 h 1249169"/>
              <a:gd name="connsiteX8" fmla="*/ 0 w 1384352"/>
              <a:gd name="connsiteY8" fmla="*/ 208199 h 124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4352" h="1249169">
                <a:moveTo>
                  <a:pt x="0" y="208199"/>
                </a:moveTo>
                <a:cubicBezTo>
                  <a:pt x="0" y="93214"/>
                  <a:pt x="93214" y="0"/>
                  <a:pt x="208199" y="0"/>
                </a:cubicBezTo>
                <a:lnTo>
                  <a:pt x="1176153" y="0"/>
                </a:lnTo>
                <a:cubicBezTo>
                  <a:pt x="1291138" y="0"/>
                  <a:pt x="1384352" y="93214"/>
                  <a:pt x="1384352" y="208199"/>
                </a:cubicBezTo>
                <a:lnTo>
                  <a:pt x="1384352" y="1040970"/>
                </a:lnTo>
                <a:cubicBezTo>
                  <a:pt x="1384352" y="1155955"/>
                  <a:pt x="1291138" y="1249169"/>
                  <a:pt x="1176153" y="1249169"/>
                </a:cubicBezTo>
                <a:lnTo>
                  <a:pt x="208199" y="1249169"/>
                </a:lnTo>
                <a:cubicBezTo>
                  <a:pt x="93214" y="1249169"/>
                  <a:pt x="0" y="1155955"/>
                  <a:pt x="0" y="1040970"/>
                </a:cubicBezTo>
                <a:lnTo>
                  <a:pt x="0" y="208199"/>
                </a:lnTo>
                <a:close/>
              </a:path>
            </a:pathLst>
          </a:custGeom>
          <a:solidFill>
            <a:srgbClr val="6AA4D9"/>
          </a:solidFill>
          <a:ln>
            <a:solidFill>
              <a:schemeClr val="accent5">
                <a:lumMod val="60000"/>
                <a:lumOff val="40000"/>
              </a:schemeClr>
            </a:solidFill>
          </a:ln>
        </p:spPr>
        <p:style>
          <a:lnRef idx="2">
            <a:schemeClr val="lt1">
              <a:hueOff val="0"/>
              <a:satOff val="0"/>
              <a:lumOff val="0"/>
              <a:alphaOff val="0"/>
            </a:schemeClr>
          </a:lnRef>
          <a:fillRef idx="1">
            <a:scrgbClr r="0" g="0" b="0"/>
          </a:fillRef>
          <a:effectRef idx="0">
            <a:schemeClr val="accent5">
              <a:hueOff val="1028567"/>
              <a:satOff val="2350"/>
              <a:lumOff val="-6510"/>
              <a:alphaOff val="0"/>
            </a:schemeClr>
          </a:effectRef>
          <a:fontRef idx="minor">
            <a:schemeClr val="lt1"/>
          </a:fontRef>
        </p:style>
        <p:txBody>
          <a:bodyPr spcFirstLastPara="0" vert="horz" wrap="square" lIns="121939" tIns="121939" rIns="121939" bIns="121939" numCol="1" spcCol="1270" anchor="ctr" anchorCtr="0">
            <a:noAutofit/>
          </a:bodyPr>
          <a:lstStyle/>
          <a:p>
            <a:pPr algn="ctr"/>
            <a:r>
              <a:rPr lang="en-US" sz="1100" b="1" dirty="0">
                <a:solidFill>
                  <a:schemeClr val="bg1"/>
                </a:solidFill>
                <a:ea typeface="Helvetica Neue Light" charset="0"/>
                <a:cs typeface="Helvetica Neue Light" charset="0"/>
              </a:rPr>
              <a:t>½ - </a:t>
            </a:r>
            <a:r>
              <a:rPr lang="en-US" sz="1100" b="1" dirty="0">
                <a:solidFill>
                  <a:schemeClr val="bg1"/>
                </a:solidFill>
                <a:ea typeface="Helvetica Neue Light" charset="0"/>
                <a:cs typeface="Helvetica Neue Light" charset="0"/>
              </a:rPr>
              <a:t>1 day structured workshop </a:t>
            </a:r>
          </a:p>
          <a:p>
            <a:pPr algn="ctr"/>
            <a:r>
              <a:rPr lang="en-US" sz="1100" dirty="0">
                <a:solidFill>
                  <a:schemeClr val="bg1"/>
                </a:solidFill>
                <a:ea typeface="Helvetica Neue Light" charset="0"/>
                <a:cs typeface="Helvetica Neue Light" charset="0"/>
              </a:rPr>
              <a:t>to take a selected business and/or technical opportunity and </a:t>
            </a:r>
          </a:p>
          <a:p>
            <a:pPr algn="ctr"/>
            <a:endParaRPr lang="en-US" sz="1100" dirty="0">
              <a:solidFill>
                <a:schemeClr val="bg1"/>
              </a:solidFill>
              <a:ea typeface="Helvetica Neue Light" charset="0"/>
              <a:cs typeface="Helvetica Neue Light" charset="0"/>
            </a:endParaRPr>
          </a:p>
          <a:p>
            <a:pPr marL="228603" indent="-228603">
              <a:buAutoNum type="arabicParenR"/>
            </a:pPr>
            <a:r>
              <a:rPr lang="en-US" sz="1100" dirty="0">
                <a:solidFill>
                  <a:schemeClr val="bg1"/>
                </a:solidFill>
                <a:ea typeface="Helvetica Neue Light" charset="0"/>
                <a:cs typeface="Helvetica Neue Light" charset="0"/>
              </a:rPr>
              <a:t>develop it into an actionable use case</a:t>
            </a:r>
          </a:p>
          <a:p>
            <a:pPr marL="228603" indent="-228603">
              <a:buAutoNum type="arabicParenR"/>
            </a:pPr>
            <a:r>
              <a:rPr lang="en-US" sz="1100" dirty="0">
                <a:solidFill>
                  <a:schemeClr val="bg1"/>
                </a:solidFill>
                <a:ea typeface="Helvetica Neue Light" charset="0"/>
                <a:cs typeface="Helvetica Neue Light" charset="0"/>
              </a:rPr>
              <a:t>review &amp; develop solution architecture and </a:t>
            </a:r>
          </a:p>
          <a:p>
            <a:pPr marL="228603" indent="-228603">
              <a:buAutoNum type="arabicParenR"/>
            </a:pPr>
            <a:r>
              <a:rPr lang="en-US" sz="1100" dirty="0">
                <a:solidFill>
                  <a:schemeClr val="bg1"/>
                </a:solidFill>
                <a:ea typeface="Helvetica Neue Light" charset="0"/>
                <a:cs typeface="Helvetica Neue Light" charset="0"/>
              </a:rPr>
              <a:t>determine the roadmap forward </a:t>
            </a:r>
            <a:br>
              <a:rPr lang="en-US" sz="1100" dirty="0">
                <a:solidFill>
                  <a:schemeClr val="bg1"/>
                </a:solidFill>
                <a:ea typeface="Helvetica Neue Light" charset="0"/>
                <a:cs typeface="Helvetica Neue Light" charset="0"/>
              </a:rPr>
            </a:br>
            <a:r>
              <a:rPr lang="en-US" sz="1100" dirty="0">
                <a:solidFill>
                  <a:schemeClr val="bg1"/>
                </a:solidFill>
                <a:ea typeface="Helvetica Neue Light" charset="0"/>
                <a:cs typeface="Helvetica Neue Light" charset="0"/>
              </a:rPr>
              <a:t>with needed expertise &amp; assets.</a:t>
            </a:r>
          </a:p>
        </p:txBody>
      </p:sp>
      <p:sp>
        <p:nvSpPr>
          <p:cNvPr id="14" name="Oval 13"/>
          <p:cNvSpPr/>
          <p:nvPr/>
        </p:nvSpPr>
        <p:spPr>
          <a:xfrm>
            <a:off x="7192736" y="2857889"/>
            <a:ext cx="1273629" cy="313774"/>
          </a:xfrm>
          <a:prstGeom prst="ellipse">
            <a:avLst/>
          </a:prstGeom>
          <a:solidFill>
            <a:srgbClr val="528DC9"/>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endParaRPr lang="en-US" sz="1200" dirty="0">
              <a:solidFill>
                <a:srgbClr val="FFFFFF"/>
              </a:solidFill>
              <a:latin typeface="Helvetica Light"/>
              <a:ea typeface="Helvetica Light"/>
              <a:cs typeface="Helvetica Light"/>
              <a:sym typeface="Helvetica Light"/>
            </a:endParaRPr>
          </a:p>
        </p:txBody>
      </p:sp>
      <p:pic>
        <p:nvPicPr>
          <p:cNvPr id="15" name="Picture 14"/>
          <p:cNvPicPr>
            <a:picLocks noChangeAspect="1"/>
          </p:cNvPicPr>
          <p:nvPr/>
        </p:nvPicPr>
        <p:blipFill>
          <a:blip r:embed="rId3"/>
          <a:stretch>
            <a:fillRect/>
          </a:stretch>
        </p:blipFill>
        <p:spPr>
          <a:xfrm>
            <a:off x="5634614" y="1854689"/>
            <a:ext cx="3329049" cy="2311251"/>
          </a:xfrm>
          <a:prstGeom prst="rect">
            <a:avLst/>
          </a:prstGeom>
        </p:spPr>
      </p:pic>
      <p:sp>
        <p:nvSpPr>
          <p:cNvPr id="10" name="Donut 9"/>
          <p:cNvSpPr/>
          <p:nvPr/>
        </p:nvSpPr>
        <p:spPr>
          <a:xfrm>
            <a:off x="7202785" y="1831243"/>
            <a:ext cx="1016876" cy="720662"/>
          </a:xfrm>
          <a:prstGeom prst="donut">
            <a:avLst>
              <a:gd name="adj" fmla="val 5302"/>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schemeClr val="tx1"/>
              </a:solidFill>
            </a:endParaRPr>
          </a:p>
        </p:txBody>
      </p:sp>
      <p:sp>
        <p:nvSpPr>
          <p:cNvPr id="16" name="Text Placeholder 4"/>
          <p:cNvSpPr txBox="1">
            <a:spLocks/>
          </p:cNvSpPr>
          <p:nvPr/>
        </p:nvSpPr>
        <p:spPr>
          <a:xfrm>
            <a:off x="306935" y="1854690"/>
            <a:ext cx="5303471" cy="2574726"/>
          </a:xfrm>
          <a:prstGeom prst="rect">
            <a:avLst/>
          </a:prstGeom>
        </p:spPr>
        <p:txBody>
          <a:bodyPr/>
          <a:lstStyle>
            <a:lvl1pPr marL="0" marR="0" indent="0" algn="ctr" defTabSz="825500" latinLnBrk="0">
              <a:lnSpc>
                <a:spcPct val="120000"/>
              </a:lnSpc>
              <a:spcBef>
                <a:spcPts val="5200"/>
              </a:spcBef>
              <a:spcAft>
                <a:spcPts val="0"/>
              </a:spcAft>
              <a:buClrTx/>
              <a:buSzTx/>
              <a:buFontTx/>
              <a:buNone/>
              <a:tabLst/>
              <a:defRPr sz="3800" b="0" i="0" u="none" strike="noStrike" cap="none" spc="0" baseline="0">
                <a:ln>
                  <a:noFill/>
                </a:ln>
                <a:solidFill>
                  <a:srgbClr val="53585F"/>
                </a:solidFill>
                <a:uFillTx/>
                <a:latin typeface="HelvNeue Light for IBM"/>
                <a:ea typeface="HelvNeue Light for IBM"/>
                <a:cs typeface="HelvNeue Light for IBM"/>
                <a:sym typeface="HelvNeue Light for IBM"/>
              </a:defRPr>
            </a:lvl1pPr>
            <a:lvl2pPr marL="0" marR="0" indent="228600" algn="ctr" defTabSz="825500" latinLnBrk="0">
              <a:lnSpc>
                <a:spcPct val="120000"/>
              </a:lnSpc>
              <a:spcBef>
                <a:spcPts val="5200"/>
              </a:spcBef>
              <a:spcAft>
                <a:spcPts val="0"/>
              </a:spcAft>
              <a:buClrTx/>
              <a:buSzTx/>
              <a:buFontTx/>
              <a:buNone/>
              <a:tabLst/>
              <a:defRPr sz="3800" b="0" i="0" u="none" strike="noStrike" cap="none" spc="0" baseline="0">
                <a:ln>
                  <a:noFill/>
                </a:ln>
                <a:solidFill>
                  <a:srgbClr val="53585F"/>
                </a:solidFill>
                <a:uFillTx/>
                <a:latin typeface="HelvNeue Light for IBM"/>
                <a:ea typeface="HelvNeue Light for IBM"/>
                <a:cs typeface="HelvNeue Light for IBM"/>
                <a:sym typeface="HelvNeue Light for IBM"/>
              </a:defRPr>
            </a:lvl2pPr>
            <a:lvl3pPr marL="0" marR="0" indent="457200" algn="ctr" defTabSz="825500" latinLnBrk="0">
              <a:lnSpc>
                <a:spcPct val="120000"/>
              </a:lnSpc>
              <a:spcBef>
                <a:spcPts val="5200"/>
              </a:spcBef>
              <a:spcAft>
                <a:spcPts val="0"/>
              </a:spcAft>
              <a:buClrTx/>
              <a:buSzTx/>
              <a:buFontTx/>
              <a:buNone/>
              <a:tabLst/>
              <a:defRPr sz="3800" b="0" i="0" u="none" strike="noStrike" cap="none" spc="0" baseline="0">
                <a:ln>
                  <a:noFill/>
                </a:ln>
                <a:solidFill>
                  <a:srgbClr val="53585F"/>
                </a:solidFill>
                <a:uFillTx/>
                <a:latin typeface="HelvNeue Light for IBM"/>
                <a:ea typeface="HelvNeue Light for IBM"/>
                <a:cs typeface="HelvNeue Light for IBM"/>
                <a:sym typeface="HelvNeue Light for IBM"/>
              </a:defRPr>
            </a:lvl3pPr>
            <a:lvl4pPr marL="0" marR="0" indent="685800" algn="ctr" defTabSz="825500" latinLnBrk="0">
              <a:lnSpc>
                <a:spcPct val="120000"/>
              </a:lnSpc>
              <a:spcBef>
                <a:spcPts val="5200"/>
              </a:spcBef>
              <a:spcAft>
                <a:spcPts val="0"/>
              </a:spcAft>
              <a:buClrTx/>
              <a:buSzTx/>
              <a:buFontTx/>
              <a:buNone/>
              <a:tabLst/>
              <a:defRPr sz="3800" b="0" i="0" u="none" strike="noStrike" cap="none" spc="0" baseline="0">
                <a:ln>
                  <a:noFill/>
                </a:ln>
                <a:solidFill>
                  <a:srgbClr val="53585F"/>
                </a:solidFill>
                <a:uFillTx/>
                <a:latin typeface="HelvNeue Light for IBM"/>
                <a:ea typeface="HelvNeue Light for IBM"/>
                <a:cs typeface="HelvNeue Light for IBM"/>
                <a:sym typeface="HelvNeue Light for IBM"/>
              </a:defRPr>
            </a:lvl4pPr>
            <a:lvl5pPr marL="0" marR="0" indent="914400" algn="ctr" defTabSz="825500" latinLnBrk="0">
              <a:lnSpc>
                <a:spcPct val="120000"/>
              </a:lnSpc>
              <a:spcBef>
                <a:spcPts val="5200"/>
              </a:spcBef>
              <a:spcAft>
                <a:spcPts val="0"/>
              </a:spcAft>
              <a:buClrTx/>
              <a:buSzTx/>
              <a:buFontTx/>
              <a:buNone/>
              <a:tabLst/>
              <a:defRPr sz="3800" b="0" i="0" u="none" strike="noStrike" cap="none" spc="0" baseline="0">
                <a:ln>
                  <a:noFill/>
                </a:ln>
                <a:solidFill>
                  <a:srgbClr val="53585F"/>
                </a:solidFill>
                <a:uFillTx/>
                <a:latin typeface="HelvNeue Light for IBM"/>
                <a:ea typeface="HelvNeue Light for IBM"/>
                <a:cs typeface="HelvNeue Light for IBM"/>
                <a:sym typeface="HelvNeue Light for IBM"/>
              </a:defRPr>
            </a:lvl5pPr>
            <a:lvl6pPr marL="0" marR="0" indent="1143000" algn="ctr" defTabSz="825500" latinLnBrk="0">
              <a:lnSpc>
                <a:spcPct val="120000"/>
              </a:lnSpc>
              <a:spcBef>
                <a:spcPts val="5200"/>
              </a:spcBef>
              <a:spcAft>
                <a:spcPts val="0"/>
              </a:spcAft>
              <a:buClrTx/>
              <a:buSzTx/>
              <a:buFontTx/>
              <a:buNone/>
              <a:tabLst/>
              <a:defRPr sz="3800" b="0" i="0" u="none" strike="noStrike" cap="none" spc="0" baseline="0">
                <a:ln>
                  <a:noFill/>
                </a:ln>
                <a:solidFill>
                  <a:srgbClr val="53585F"/>
                </a:solidFill>
                <a:uFillTx/>
                <a:latin typeface="HelvNeue Light for IBM"/>
                <a:ea typeface="HelvNeue Light for IBM"/>
                <a:cs typeface="HelvNeue Light for IBM"/>
                <a:sym typeface="HelvNeue Light for IBM"/>
              </a:defRPr>
            </a:lvl6pPr>
            <a:lvl7pPr marL="0" marR="0" indent="1371600" algn="ctr" defTabSz="825500" latinLnBrk="0">
              <a:lnSpc>
                <a:spcPct val="120000"/>
              </a:lnSpc>
              <a:spcBef>
                <a:spcPts val="5200"/>
              </a:spcBef>
              <a:spcAft>
                <a:spcPts val="0"/>
              </a:spcAft>
              <a:buClrTx/>
              <a:buSzTx/>
              <a:buFontTx/>
              <a:buNone/>
              <a:tabLst/>
              <a:defRPr sz="3800" b="0" i="0" u="none" strike="noStrike" cap="none" spc="0" baseline="0">
                <a:ln>
                  <a:noFill/>
                </a:ln>
                <a:solidFill>
                  <a:srgbClr val="53585F"/>
                </a:solidFill>
                <a:uFillTx/>
                <a:latin typeface="HelvNeue Light for IBM"/>
                <a:ea typeface="HelvNeue Light for IBM"/>
                <a:cs typeface="HelvNeue Light for IBM"/>
                <a:sym typeface="HelvNeue Light for IBM"/>
              </a:defRPr>
            </a:lvl7pPr>
            <a:lvl8pPr marL="0" marR="0" indent="1600200" algn="ctr" defTabSz="825500" latinLnBrk="0">
              <a:lnSpc>
                <a:spcPct val="120000"/>
              </a:lnSpc>
              <a:spcBef>
                <a:spcPts val="5200"/>
              </a:spcBef>
              <a:spcAft>
                <a:spcPts val="0"/>
              </a:spcAft>
              <a:buClrTx/>
              <a:buSzTx/>
              <a:buFontTx/>
              <a:buNone/>
              <a:tabLst/>
              <a:defRPr sz="3800" b="0" i="0" u="none" strike="noStrike" cap="none" spc="0" baseline="0">
                <a:ln>
                  <a:noFill/>
                </a:ln>
                <a:solidFill>
                  <a:srgbClr val="53585F"/>
                </a:solidFill>
                <a:uFillTx/>
                <a:latin typeface="HelvNeue Light for IBM"/>
                <a:ea typeface="HelvNeue Light for IBM"/>
                <a:cs typeface="HelvNeue Light for IBM"/>
                <a:sym typeface="HelvNeue Light for IBM"/>
              </a:defRPr>
            </a:lvl8pPr>
            <a:lvl9pPr marL="0" marR="0" indent="1828800" algn="ctr" defTabSz="825500" latinLnBrk="0">
              <a:lnSpc>
                <a:spcPct val="120000"/>
              </a:lnSpc>
              <a:spcBef>
                <a:spcPts val="5200"/>
              </a:spcBef>
              <a:spcAft>
                <a:spcPts val="0"/>
              </a:spcAft>
              <a:buClrTx/>
              <a:buSzTx/>
              <a:buFontTx/>
              <a:buNone/>
              <a:tabLst/>
              <a:defRPr sz="3800" b="0" i="0" u="none" strike="noStrike" cap="none" spc="0" baseline="0">
                <a:ln>
                  <a:noFill/>
                </a:ln>
                <a:solidFill>
                  <a:srgbClr val="53585F"/>
                </a:solidFill>
                <a:uFillTx/>
                <a:latin typeface="HelvNeue Light for IBM"/>
                <a:ea typeface="HelvNeue Light for IBM"/>
                <a:cs typeface="HelvNeue Light for IBM"/>
                <a:sym typeface="HelvNeue Light for IBM"/>
              </a:defRPr>
            </a:lvl9pPr>
          </a:lstStyle>
          <a:p>
            <a:pPr algn="l" hangingPunct="1"/>
            <a:r>
              <a:rPr lang="en-US" sz="1425" dirty="0">
                <a:latin typeface="IBM Plex Sans" charset="0"/>
                <a:ea typeface="IBM Plex Sans" charset="0"/>
                <a:cs typeface="IBM Plex Sans" charset="0"/>
              </a:rPr>
              <a:t>A structured approach to develop an actionable use case for a </a:t>
            </a:r>
            <a:r>
              <a:rPr lang="en-US" sz="1425" dirty="0">
                <a:solidFill>
                  <a:schemeClr val="accent3"/>
                </a:solidFill>
                <a:latin typeface="IBM Plex Sans" charset="0"/>
                <a:ea typeface="IBM Plex Sans" charset="0"/>
                <a:cs typeface="IBM Plex Sans" charset="0"/>
              </a:rPr>
              <a:t>single identified business problem</a:t>
            </a:r>
            <a:endParaRPr lang="en-US" sz="1425" dirty="0">
              <a:latin typeface="IBM Plex Sans" charset="0"/>
              <a:ea typeface="IBM Plex Sans" charset="0"/>
              <a:cs typeface="IBM Plex Sans" charset="0"/>
            </a:endParaRPr>
          </a:p>
          <a:p>
            <a:pPr marL="214313" indent="-214313" algn="l">
              <a:spcBef>
                <a:spcPts val="0"/>
              </a:spcBef>
              <a:buFont typeface="Arial" charset="0"/>
              <a:buChar char="•"/>
            </a:pPr>
            <a:r>
              <a:rPr lang="en-US" sz="1425" dirty="0">
                <a:latin typeface="IBM Plex Sans" charset="0"/>
                <a:ea typeface="IBM Plex Sans" charset="0"/>
                <a:cs typeface="IBM Plex Sans" charset="0"/>
              </a:rPr>
              <a:t>Develop an actionable use case and roadmap to the future</a:t>
            </a:r>
          </a:p>
          <a:p>
            <a:pPr marL="214313" indent="-214313" algn="l">
              <a:spcBef>
                <a:spcPts val="0"/>
              </a:spcBef>
              <a:buFont typeface="Arial" charset="0"/>
              <a:buChar char="•"/>
            </a:pPr>
            <a:r>
              <a:rPr lang="en-US" sz="1425" dirty="0">
                <a:latin typeface="IBM Plex Sans" charset="0"/>
                <a:ea typeface="IBM Plex Sans" charset="0"/>
                <a:cs typeface="IBM Plex Sans" charset="0"/>
              </a:rPr>
              <a:t>Design a high-level solution in support of the given use case</a:t>
            </a:r>
          </a:p>
          <a:p>
            <a:pPr marL="214313" indent="-214313" algn="l">
              <a:spcBef>
                <a:spcPts val="0"/>
              </a:spcBef>
              <a:buFont typeface="Arial" charset="0"/>
              <a:buChar char="•"/>
            </a:pPr>
            <a:r>
              <a:rPr lang="en-US" sz="1425" dirty="0">
                <a:latin typeface="IBM Plex Sans" charset="0"/>
                <a:ea typeface="IBM Plex Sans" charset="0"/>
                <a:cs typeface="IBM Plex Sans" charset="0"/>
              </a:rPr>
              <a:t>Identify gaps and plan to address through detailed </a:t>
            </a:r>
            <a:r>
              <a:rPr lang="en-US" sz="1425" dirty="0">
                <a:latin typeface="IBM Plex Sans" charset="0"/>
                <a:ea typeface="IBM Plex Sans" charset="0"/>
                <a:cs typeface="IBM Plex Sans" charset="0"/>
              </a:rPr>
              <a:t>design</a:t>
            </a:r>
          </a:p>
          <a:p>
            <a:pPr marL="214313" indent="-214313" algn="l">
              <a:spcBef>
                <a:spcPts val="0"/>
              </a:spcBef>
              <a:buFont typeface="Arial" charset="0"/>
              <a:buChar char="•"/>
            </a:pPr>
            <a:endParaRPr lang="en-US" sz="1425" dirty="0">
              <a:latin typeface="IBM Plex Sans" charset="0"/>
              <a:ea typeface="IBM Plex Sans" charset="0"/>
              <a:cs typeface="IBM Plex Sans" charset="0"/>
            </a:endParaRPr>
          </a:p>
          <a:p>
            <a:pPr algn="l">
              <a:spcBef>
                <a:spcPts val="0"/>
              </a:spcBef>
            </a:pPr>
            <a:r>
              <a:rPr lang="en-US" sz="1200" dirty="0">
                <a:solidFill>
                  <a:srgbClr val="6AA4D9"/>
                </a:solidFill>
                <a:latin typeface="IBM Plex Sans" charset="0"/>
                <a:ea typeface="IBM Plex Sans" charset="0"/>
                <a:cs typeface="IBM Plex Sans" charset="0"/>
              </a:rPr>
              <a:t>Client </a:t>
            </a:r>
            <a:r>
              <a:rPr lang="en-US" sz="1200" dirty="0">
                <a:solidFill>
                  <a:srgbClr val="6AA4D9"/>
                </a:solidFill>
                <a:latin typeface="IBM Plex Sans" charset="0"/>
                <a:ea typeface="IBM Plex Sans" charset="0"/>
                <a:cs typeface="IBM Plex Sans" charset="0"/>
              </a:rPr>
              <a:t>Participants</a:t>
            </a:r>
          </a:p>
          <a:p>
            <a:pPr marL="214313" indent="-214313" algn="l">
              <a:spcBef>
                <a:spcPts val="0"/>
              </a:spcBef>
              <a:buFont typeface="Arial" charset="0"/>
              <a:buChar char="•"/>
            </a:pPr>
            <a:r>
              <a:rPr lang="en-US" sz="1200" dirty="0">
                <a:latin typeface="IBM Plex Sans" charset="0"/>
                <a:ea typeface="IBM Plex Sans" charset="0"/>
                <a:cs typeface="IBM Plex Sans" charset="0"/>
              </a:rPr>
              <a:t>Identified </a:t>
            </a:r>
            <a:r>
              <a:rPr lang="en-US" sz="1200" dirty="0">
                <a:latin typeface="IBM Plex Sans" charset="0"/>
                <a:ea typeface="IBM Plex Sans" charset="0"/>
                <a:cs typeface="IBM Plex Sans" charset="0"/>
              </a:rPr>
              <a:t>Business Sponsor</a:t>
            </a:r>
          </a:p>
          <a:p>
            <a:pPr marL="214313" indent="-214313" algn="l">
              <a:spcBef>
                <a:spcPts val="0"/>
              </a:spcBef>
              <a:buFont typeface="Arial" charset="0"/>
              <a:buChar char="•"/>
            </a:pPr>
            <a:r>
              <a:rPr lang="en-US" sz="1200" dirty="0">
                <a:latin typeface="IBM Plex Sans" charset="0"/>
                <a:ea typeface="IBM Plex Sans" charset="0"/>
                <a:cs typeface="IBM Plex Sans" charset="0"/>
              </a:rPr>
              <a:t>Identified Technical Sponsor</a:t>
            </a:r>
          </a:p>
          <a:p>
            <a:pPr marL="214313" indent="-214313" algn="l">
              <a:spcBef>
                <a:spcPts val="0"/>
              </a:spcBef>
              <a:buFont typeface="Arial" charset="0"/>
              <a:buChar char="•"/>
            </a:pPr>
            <a:r>
              <a:rPr lang="en-US" sz="1200" dirty="0">
                <a:latin typeface="IBM Plex Sans" charset="0"/>
                <a:ea typeface="IBM Plex Sans" charset="0"/>
                <a:cs typeface="IBM Plex Sans" charset="0"/>
              </a:rPr>
              <a:t>Identified Enterprise Architect (or other senior technical resource)</a:t>
            </a:r>
          </a:p>
          <a:p>
            <a:pPr marL="214313" indent="-214313" algn="l">
              <a:spcBef>
                <a:spcPts val="0"/>
              </a:spcBef>
              <a:buFont typeface="Arial" charset="0"/>
              <a:buChar char="•"/>
            </a:pPr>
            <a:r>
              <a:rPr lang="en-US" sz="1200" dirty="0">
                <a:latin typeface="IBM Plex Sans" charset="0"/>
                <a:ea typeface="IBM Plex Sans" charset="0"/>
                <a:cs typeface="IBM Plex Sans" charset="0"/>
              </a:rPr>
              <a:t>Identified suitable Subject Matter </a:t>
            </a:r>
            <a:r>
              <a:rPr lang="en-US" sz="1200" dirty="0">
                <a:latin typeface="IBM Plex Sans" charset="0"/>
                <a:ea typeface="IBM Plex Sans" charset="0"/>
                <a:cs typeface="IBM Plex Sans" charset="0"/>
              </a:rPr>
              <a:t>Experts</a:t>
            </a:r>
          </a:p>
          <a:p>
            <a:pPr algn="l">
              <a:spcBef>
                <a:spcPts val="0"/>
              </a:spcBef>
            </a:pPr>
            <a:r>
              <a:rPr lang="en-US" sz="1200" dirty="0">
                <a:solidFill>
                  <a:srgbClr val="6AA4D9"/>
                </a:solidFill>
                <a:latin typeface="IBM Plex Sans" charset="0"/>
                <a:ea typeface="IBM Plex Sans" charset="0"/>
                <a:cs typeface="IBM Plex Sans" charset="0"/>
              </a:rPr>
              <a:t>IBM / </a:t>
            </a:r>
            <a:r>
              <a:rPr lang="en-US" sz="1200" dirty="0">
                <a:solidFill>
                  <a:srgbClr val="6AA4D9"/>
                </a:solidFill>
                <a:latin typeface="IBM Plex Sans" charset="0"/>
                <a:ea typeface="IBM Plex Sans" charset="0"/>
                <a:cs typeface="IBM Plex Sans" charset="0"/>
              </a:rPr>
              <a:t>Partner </a:t>
            </a:r>
            <a:r>
              <a:rPr lang="en-US" sz="1200" dirty="0">
                <a:solidFill>
                  <a:srgbClr val="6AA4D9"/>
                </a:solidFill>
                <a:latin typeface="IBM Plex Sans" charset="0"/>
                <a:ea typeface="IBM Plex Sans" charset="0"/>
                <a:cs typeface="IBM Plex Sans" charset="0"/>
              </a:rPr>
              <a:t>Participants</a:t>
            </a:r>
          </a:p>
          <a:p>
            <a:pPr marL="171450" indent="-171450" algn="l">
              <a:spcBef>
                <a:spcPts val="0"/>
              </a:spcBef>
              <a:buFont typeface="Arial" charset="0"/>
              <a:buChar char="•"/>
            </a:pPr>
            <a:r>
              <a:rPr lang="en-US" sz="1200" dirty="0">
                <a:latin typeface="IBM Plex Sans" charset="0"/>
                <a:ea typeface="IBM Plex Sans" charset="0"/>
                <a:cs typeface="IBM Plex Sans" charset="0"/>
              </a:rPr>
              <a:t>Identified </a:t>
            </a:r>
            <a:r>
              <a:rPr lang="en-US" sz="1200" dirty="0">
                <a:latin typeface="IBM Plex Sans" charset="0"/>
                <a:ea typeface="IBM Plex Sans" charset="0"/>
                <a:cs typeface="IBM Plex Sans" charset="0"/>
              </a:rPr>
              <a:t>Moderator/Facilitator</a:t>
            </a:r>
          </a:p>
          <a:p>
            <a:pPr marL="171450" indent="-171450" algn="l">
              <a:spcBef>
                <a:spcPts val="0"/>
              </a:spcBef>
              <a:buFont typeface="Arial" charset="0"/>
              <a:buChar char="•"/>
            </a:pPr>
            <a:r>
              <a:rPr lang="en-US" sz="1200" dirty="0">
                <a:latin typeface="IBM Plex Sans" charset="0"/>
                <a:ea typeface="IBM Plex Sans" charset="0"/>
                <a:cs typeface="IBM Plex Sans" charset="0"/>
              </a:rPr>
              <a:t>Identified Architect</a:t>
            </a:r>
          </a:p>
          <a:p>
            <a:pPr marL="171450" indent="-171450" algn="l">
              <a:spcBef>
                <a:spcPts val="0"/>
              </a:spcBef>
              <a:buFont typeface="Arial" charset="0"/>
              <a:buChar char="•"/>
            </a:pPr>
            <a:r>
              <a:rPr lang="en-US" sz="1200" dirty="0">
                <a:latin typeface="IBM Plex Sans" charset="0"/>
                <a:ea typeface="IBM Plex Sans" charset="0"/>
                <a:cs typeface="IBM Plex Sans" charset="0"/>
              </a:rPr>
              <a:t>Identified Subject Matter Experts</a:t>
            </a:r>
          </a:p>
          <a:p>
            <a:pPr marL="171450" indent="-171450" algn="l">
              <a:spcBef>
                <a:spcPts val="0"/>
              </a:spcBef>
              <a:buFont typeface="Arial" charset="0"/>
              <a:buChar char="•"/>
            </a:pPr>
            <a:r>
              <a:rPr lang="en-US" sz="1200" dirty="0">
                <a:latin typeface="IBM Plex Sans" charset="0"/>
                <a:ea typeface="IBM Plex Sans" charset="0"/>
                <a:cs typeface="IBM Plex Sans" charset="0"/>
              </a:rPr>
              <a:t>Brief sales team on roles required in the session</a:t>
            </a:r>
          </a:p>
          <a:p>
            <a:pPr marL="171450" indent="-171450" algn="l">
              <a:spcBef>
                <a:spcPts val="0"/>
              </a:spcBef>
              <a:buFont typeface="Arial" charset="0"/>
              <a:buChar char="•"/>
            </a:pPr>
            <a:r>
              <a:rPr lang="en-US" sz="1200" dirty="0">
                <a:latin typeface="IBM Plex Sans" charset="0"/>
                <a:ea typeface="IBM Plex Sans" charset="0"/>
                <a:cs typeface="IBM Plex Sans" charset="0"/>
              </a:rPr>
              <a:t>(possibly) Implementation Partner</a:t>
            </a:r>
          </a:p>
          <a:p>
            <a:pPr algn="l">
              <a:spcBef>
                <a:spcPts val="0"/>
              </a:spcBef>
            </a:pPr>
            <a:endParaRPr lang="en-US" sz="1200" dirty="0">
              <a:latin typeface="IBM Plex Sans" charset="0"/>
              <a:ea typeface="IBM Plex Sans" charset="0"/>
              <a:cs typeface="IBM Plex Sans" charset="0"/>
            </a:endParaRPr>
          </a:p>
          <a:p>
            <a:pPr algn="l">
              <a:spcBef>
                <a:spcPts val="0"/>
              </a:spcBef>
            </a:pPr>
            <a:endParaRPr lang="en-US" sz="1200" dirty="0">
              <a:latin typeface="IBM Plex Sans" charset="0"/>
              <a:ea typeface="IBM Plex Sans" charset="0"/>
              <a:cs typeface="IBM Plex Sans" charset="0"/>
            </a:endParaRPr>
          </a:p>
        </p:txBody>
      </p:sp>
    </p:spTree>
    <p:extLst>
      <p:ext uri="{BB962C8B-B14F-4D97-AF65-F5344CB8AC3E}">
        <p14:creationId xmlns:p14="http://schemas.microsoft.com/office/powerpoint/2010/main" val="105540040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Your role in Solution Assurance</a:t>
            </a:r>
            <a:endParaRPr lang="en-US" dirty="0"/>
          </a:p>
        </p:txBody>
      </p:sp>
      <p:sp>
        <p:nvSpPr>
          <p:cNvPr id="5" name="Content Placeholder 4"/>
          <p:cNvSpPr>
            <a:spLocks noGrp="1"/>
          </p:cNvSpPr>
          <p:nvPr>
            <p:ph sz="half" idx="1"/>
          </p:nvPr>
        </p:nvSpPr>
        <p:spPr>
          <a:xfrm>
            <a:off x="233802" y="1654693"/>
            <a:ext cx="4414398" cy="4996829"/>
          </a:xfrm>
        </p:spPr>
        <p:txBody>
          <a:bodyPr/>
          <a:lstStyle/>
          <a:p>
            <a:r>
              <a:rPr lang="en-US" sz="1800" dirty="0"/>
              <a:t>Sellers: </a:t>
            </a:r>
          </a:p>
          <a:p>
            <a:pPr lvl="1"/>
            <a:r>
              <a:rPr lang="en-US" sz="1600" dirty="0"/>
              <a:t>Plan for Solution Assurance as part of your sales process</a:t>
            </a:r>
          </a:p>
          <a:p>
            <a:pPr lvl="1"/>
            <a:r>
              <a:rPr lang="en-US" sz="1600" dirty="0"/>
              <a:t>Engage tech team when appropriate to ensure completion of review</a:t>
            </a:r>
          </a:p>
          <a:p>
            <a:endParaRPr lang="en-US" sz="1800" dirty="0"/>
          </a:p>
          <a:p>
            <a:r>
              <a:rPr lang="en-US" sz="1800" dirty="0"/>
              <a:t>Technical Sellers and Architects</a:t>
            </a:r>
          </a:p>
          <a:p>
            <a:pPr lvl="1"/>
            <a:r>
              <a:rPr lang="en-US" sz="1600" dirty="0"/>
              <a:t>Request/complete appropriate reviews for qualifying opportunities</a:t>
            </a:r>
          </a:p>
          <a:p>
            <a:pPr lvl="1"/>
            <a:r>
              <a:rPr lang="en-US" sz="1600" dirty="0"/>
              <a:t>Use the </a:t>
            </a:r>
            <a:r>
              <a:rPr lang="en-US" sz="1600" dirty="0">
                <a:hlinkClick r:id="rId3"/>
              </a:rPr>
              <a:t>Analytics Review Template</a:t>
            </a:r>
            <a:r>
              <a:rPr lang="en-US" sz="1600" dirty="0"/>
              <a:t> as you document your designs    </a:t>
            </a:r>
            <a:endParaRPr lang="en-US" sz="1800" dirty="0"/>
          </a:p>
          <a:p>
            <a:pPr lvl="1"/>
            <a:r>
              <a:rPr lang="en-US" sz="1600" dirty="0"/>
              <a:t>Use </a:t>
            </a:r>
            <a:r>
              <a:rPr lang="en-US" sz="1600" dirty="0">
                <a:hlinkClick r:id="rId4"/>
              </a:rPr>
              <a:t>Hybrid Cloud Approved Patterns</a:t>
            </a:r>
            <a:r>
              <a:rPr lang="en-US" sz="1600" dirty="0"/>
              <a:t> when appropriate.</a:t>
            </a:r>
            <a:endParaRPr lang="en-US" sz="1400" dirty="0"/>
          </a:p>
          <a:p>
            <a:pPr lvl="1"/>
            <a:r>
              <a:rPr lang="en-US" sz="1600" dirty="0"/>
              <a:t>Participate as a SME for peer or expert reviews as requested</a:t>
            </a:r>
            <a:endParaRPr lang="en-US" sz="1800" dirty="0"/>
          </a:p>
          <a:p>
            <a:endParaRPr lang="en-US" sz="1800" dirty="0"/>
          </a:p>
        </p:txBody>
      </p:sp>
      <p:sp>
        <p:nvSpPr>
          <p:cNvPr id="6" name="Content Placeholder 5"/>
          <p:cNvSpPr>
            <a:spLocks noGrp="1"/>
          </p:cNvSpPr>
          <p:nvPr>
            <p:ph sz="half" idx="2"/>
          </p:nvPr>
        </p:nvSpPr>
        <p:spPr>
          <a:xfrm>
            <a:off x="4648200" y="1654694"/>
            <a:ext cx="4162425" cy="4563226"/>
          </a:xfrm>
        </p:spPr>
        <p:txBody>
          <a:bodyPr/>
          <a:lstStyle/>
          <a:p>
            <a:pPr marL="0" indent="0">
              <a:buNone/>
            </a:pPr>
            <a:r>
              <a:rPr lang="en-US" sz="1800" dirty="0"/>
              <a:t>Technical Sales Managers</a:t>
            </a:r>
          </a:p>
          <a:p>
            <a:pPr lvl="1"/>
            <a:r>
              <a:rPr lang="en-US" sz="1400" dirty="0"/>
              <a:t>Promote Solution Assurance and set expectations with team</a:t>
            </a:r>
          </a:p>
          <a:p>
            <a:pPr lvl="1"/>
            <a:r>
              <a:rPr lang="en-US" sz="1400" dirty="0"/>
              <a:t>Coordinate and document peer reviews for your tech sellers using SME within your market</a:t>
            </a:r>
          </a:p>
          <a:p>
            <a:pPr lvl="1"/>
            <a:endParaRPr lang="en-US" sz="1600" dirty="0"/>
          </a:p>
          <a:p>
            <a:pPr marL="0" indent="0">
              <a:buNone/>
            </a:pPr>
            <a:r>
              <a:rPr lang="en-US" sz="1600" dirty="0"/>
              <a:t>Use WW Solution Assurance Leaders</a:t>
            </a:r>
          </a:p>
          <a:p>
            <a:pPr lvl="1"/>
            <a:r>
              <a:rPr lang="en-US" sz="1400" b="0" dirty="0"/>
              <a:t>Overall Executive Owner: </a:t>
            </a:r>
            <a:r>
              <a:rPr lang="en-US" sz="1400" b="0" dirty="0">
                <a:hlinkClick r:id="rId5"/>
              </a:rPr>
              <a:t>Eddie </a:t>
            </a:r>
            <a:r>
              <a:rPr lang="en-US" sz="1400" b="0" dirty="0" err="1">
                <a:hlinkClick r:id="rId5"/>
              </a:rPr>
              <a:t>Daghelian</a:t>
            </a:r>
            <a:endParaRPr lang="en-US" sz="1400" b="0" dirty="0"/>
          </a:p>
          <a:p>
            <a:pPr lvl="1"/>
            <a:r>
              <a:rPr lang="en-US" sz="1400" b="0" dirty="0"/>
              <a:t>WW:  </a:t>
            </a:r>
            <a:r>
              <a:rPr lang="en-US" sz="1400" b="0" dirty="0">
                <a:hlinkClick r:id="rId6"/>
              </a:rPr>
              <a:t>Lisa Squire Harnett</a:t>
            </a:r>
            <a:endParaRPr lang="en-US" sz="1400" b="0" dirty="0"/>
          </a:p>
          <a:p>
            <a:pPr lvl="1"/>
            <a:r>
              <a:rPr lang="en-US" sz="1400" b="0" dirty="0"/>
              <a:t>NA:  </a:t>
            </a:r>
            <a:r>
              <a:rPr lang="en-US" sz="1400" b="0" dirty="0">
                <a:hlinkClick r:id="rId7"/>
              </a:rPr>
              <a:t>Terry Tyler</a:t>
            </a:r>
            <a:endParaRPr lang="en-US" sz="1400" b="0" dirty="0"/>
          </a:p>
          <a:p>
            <a:pPr lvl="1"/>
            <a:r>
              <a:rPr lang="en-US" sz="1400" b="0" dirty="0"/>
              <a:t>Europe:  </a:t>
            </a:r>
            <a:r>
              <a:rPr lang="en-US" sz="1400" b="0" dirty="0">
                <a:hlinkClick r:id="rId8"/>
              </a:rPr>
              <a:t>Paul Murphy</a:t>
            </a:r>
            <a:endParaRPr lang="en-US" sz="1400" b="0" dirty="0"/>
          </a:p>
          <a:p>
            <a:pPr lvl="2"/>
            <a:r>
              <a:rPr lang="en-US" sz="1400" dirty="0">
                <a:hlinkClick r:id="rId9"/>
              </a:rPr>
              <a:t>Europe TDA Support Team</a:t>
            </a:r>
            <a:endParaRPr lang="en-US" sz="1400" dirty="0"/>
          </a:p>
          <a:p>
            <a:pPr lvl="1"/>
            <a:r>
              <a:rPr lang="en-US" sz="1400" b="0" dirty="0"/>
              <a:t>Japan: </a:t>
            </a:r>
            <a:r>
              <a:rPr lang="en-US" sz="1400" b="0" dirty="0">
                <a:hlinkClick r:id="rId10"/>
              </a:rPr>
              <a:t>Toshiaki Okazaki</a:t>
            </a:r>
            <a:endParaRPr lang="en-US" sz="1400" b="0" dirty="0"/>
          </a:p>
          <a:p>
            <a:pPr lvl="1"/>
            <a:r>
              <a:rPr lang="en-US" sz="1400" b="0" dirty="0"/>
              <a:t>GCG: </a:t>
            </a:r>
            <a:r>
              <a:rPr lang="en-US" sz="1400" b="0" dirty="0">
                <a:hlinkClick r:id="rId11"/>
              </a:rPr>
              <a:t>Sheng Li LIU (Victor)</a:t>
            </a:r>
            <a:endParaRPr lang="en-US" sz="1400" b="0" dirty="0"/>
          </a:p>
          <a:p>
            <a:pPr lvl="1"/>
            <a:r>
              <a:rPr lang="en-US" sz="1400" b="0" dirty="0"/>
              <a:t>AP: </a:t>
            </a:r>
            <a:r>
              <a:rPr lang="en-US" sz="1400" b="0" dirty="0" err="1">
                <a:hlinkClick r:id="rId12"/>
              </a:rPr>
              <a:t>KitMan</a:t>
            </a:r>
            <a:r>
              <a:rPr lang="en-US" sz="1400" b="0" dirty="0">
                <a:hlinkClick r:id="rId12"/>
              </a:rPr>
              <a:t> Cheung</a:t>
            </a:r>
            <a:endParaRPr lang="en-US" sz="1400" b="0" dirty="0"/>
          </a:p>
          <a:p>
            <a:pPr lvl="1"/>
            <a:r>
              <a:rPr lang="en-US" sz="1400" b="0" dirty="0"/>
              <a:t>MEA: </a:t>
            </a:r>
            <a:r>
              <a:rPr lang="en-US" sz="1400" b="0" dirty="0">
                <a:hlinkClick r:id="rId13"/>
              </a:rPr>
              <a:t>Mayur Khatri</a:t>
            </a:r>
            <a:endParaRPr lang="en-US" sz="1400" b="0" dirty="0"/>
          </a:p>
          <a:p>
            <a:pPr lvl="1"/>
            <a:r>
              <a:rPr lang="en-US" sz="1400" b="0" dirty="0"/>
              <a:t>LA: </a:t>
            </a:r>
            <a:r>
              <a:rPr lang="en-US" sz="1400" b="0" dirty="0">
                <a:hlinkClick r:id="rId12"/>
              </a:rPr>
              <a:t>Tania Okay</a:t>
            </a:r>
            <a:endParaRPr lang="en-US" sz="1400" b="0" dirty="0"/>
          </a:p>
          <a:p>
            <a:pPr marL="0" indent="-49212">
              <a:buNone/>
            </a:pPr>
            <a:r>
              <a:rPr lang="en-US" sz="1050" dirty="0"/>
              <a:t>Learn more in the </a:t>
            </a:r>
            <a:r>
              <a:rPr lang="en-US" sz="1050" dirty="0">
                <a:hlinkClick r:id="rId14"/>
              </a:rPr>
              <a:t>Solution Assurance for Analytics Community</a:t>
            </a:r>
            <a:r>
              <a:rPr lang="en-US" sz="1050" dirty="0"/>
              <a:t>.</a:t>
            </a:r>
          </a:p>
          <a:p>
            <a:pPr lvl="1"/>
            <a:endParaRPr lang="en-US" sz="1400" b="0" dirty="0"/>
          </a:p>
          <a:p>
            <a:endParaRPr lang="en-US" sz="1050" dirty="0"/>
          </a:p>
        </p:txBody>
      </p:sp>
    </p:spTree>
    <p:extLst>
      <p:ext uri="{BB962C8B-B14F-4D97-AF65-F5344CB8AC3E}">
        <p14:creationId xmlns:p14="http://schemas.microsoft.com/office/powerpoint/2010/main" val="944424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smtClean="0"/>
              <a:t>Steps for a Solution Assurance Review Process</a:t>
            </a:r>
            <a:endParaRPr lang="en-US" altLang="en-US">
              <a:solidFill>
                <a:srgbClr val="FF0000"/>
              </a:solidFill>
            </a:endParaRPr>
          </a:p>
        </p:txBody>
      </p:sp>
      <p:sp>
        <p:nvSpPr>
          <p:cNvPr id="2" name="Pladsholder til indhold 1"/>
          <p:cNvSpPr>
            <a:spLocks noGrp="1"/>
          </p:cNvSpPr>
          <p:nvPr>
            <p:ph idx="1"/>
          </p:nvPr>
        </p:nvSpPr>
        <p:spPr/>
        <p:txBody>
          <a:bodyPr/>
          <a:lstStyle/>
          <a:p>
            <a:r>
              <a:rPr lang="da-DK" b="0" smtClean="0"/>
              <a:t>Step 1 </a:t>
            </a:r>
            <a:r>
              <a:rPr lang="mr-IN" b="0" smtClean="0"/>
              <a:t>–</a:t>
            </a:r>
            <a:r>
              <a:rPr lang="da-DK" b="0" smtClean="0"/>
              <a:t> </a:t>
            </a:r>
            <a:r>
              <a:rPr lang="da-DK" b="0" err="1" smtClean="0"/>
              <a:t>Trigger</a:t>
            </a:r>
            <a:r>
              <a:rPr lang="da-DK" b="0" smtClean="0"/>
              <a:t> </a:t>
            </a:r>
            <a:r>
              <a:rPr lang="da-DK" b="0" err="1" smtClean="0"/>
              <a:t>Review</a:t>
            </a:r>
            <a:endParaRPr lang="da-DK" b="0" smtClean="0"/>
          </a:p>
          <a:p>
            <a:endParaRPr lang="da-DK" b="0"/>
          </a:p>
          <a:p>
            <a:r>
              <a:rPr lang="da-DK" b="0" smtClean="0"/>
              <a:t>Step 2 </a:t>
            </a:r>
            <a:r>
              <a:rPr lang="mr-IN" b="0" smtClean="0"/>
              <a:t>–</a:t>
            </a:r>
            <a:r>
              <a:rPr lang="da-DK" b="0" smtClean="0"/>
              <a:t> </a:t>
            </a:r>
            <a:r>
              <a:rPr lang="da-DK" b="0" err="1" smtClean="0"/>
              <a:t>Determine</a:t>
            </a:r>
            <a:r>
              <a:rPr lang="da-DK" b="0" smtClean="0"/>
              <a:t> </a:t>
            </a:r>
            <a:r>
              <a:rPr lang="da-DK" b="0" err="1" smtClean="0"/>
              <a:t>Review</a:t>
            </a:r>
            <a:r>
              <a:rPr lang="da-DK" b="0" smtClean="0"/>
              <a:t> Type</a:t>
            </a:r>
          </a:p>
          <a:p>
            <a:endParaRPr lang="da-DK" b="0"/>
          </a:p>
          <a:p>
            <a:r>
              <a:rPr lang="da-DK" b="0" smtClean="0"/>
              <a:t>Step 3 </a:t>
            </a:r>
            <a:r>
              <a:rPr lang="mr-IN" b="0" smtClean="0"/>
              <a:t>–</a:t>
            </a:r>
            <a:r>
              <a:rPr lang="da-DK" b="0" smtClean="0"/>
              <a:t> </a:t>
            </a:r>
            <a:r>
              <a:rPr lang="da-DK" b="0" err="1" smtClean="0"/>
              <a:t>Request</a:t>
            </a:r>
            <a:r>
              <a:rPr lang="da-DK" b="0" smtClean="0"/>
              <a:t> and Schedule a </a:t>
            </a:r>
            <a:r>
              <a:rPr lang="da-DK" b="0" err="1" smtClean="0"/>
              <a:t>Review</a:t>
            </a:r>
            <a:endParaRPr lang="da-DK" b="0" smtClean="0"/>
          </a:p>
          <a:p>
            <a:endParaRPr lang="da-DK" b="0"/>
          </a:p>
          <a:p>
            <a:r>
              <a:rPr lang="da-DK" sz="2800" smtClean="0">
                <a:solidFill>
                  <a:schemeClr val="accent6">
                    <a:lumMod val="75000"/>
                  </a:schemeClr>
                </a:solidFill>
              </a:rPr>
              <a:t>Step 4 </a:t>
            </a:r>
            <a:r>
              <a:rPr lang="mr-IN" sz="2800" smtClean="0">
                <a:solidFill>
                  <a:schemeClr val="accent6">
                    <a:lumMod val="75000"/>
                  </a:schemeClr>
                </a:solidFill>
              </a:rPr>
              <a:t>–</a:t>
            </a:r>
            <a:r>
              <a:rPr lang="da-DK" sz="2800" smtClean="0">
                <a:solidFill>
                  <a:schemeClr val="accent6">
                    <a:lumMod val="75000"/>
                  </a:schemeClr>
                </a:solidFill>
              </a:rPr>
              <a:t> </a:t>
            </a:r>
            <a:r>
              <a:rPr lang="da-DK" sz="2800" err="1" smtClean="0">
                <a:solidFill>
                  <a:schemeClr val="accent6">
                    <a:lumMod val="75000"/>
                  </a:schemeClr>
                </a:solidFill>
              </a:rPr>
              <a:t>Create</a:t>
            </a:r>
            <a:r>
              <a:rPr lang="da-DK" sz="2800" smtClean="0">
                <a:solidFill>
                  <a:schemeClr val="accent6">
                    <a:lumMod val="75000"/>
                  </a:schemeClr>
                </a:solidFill>
              </a:rPr>
              <a:t> </a:t>
            </a:r>
            <a:r>
              <a:rPr lang="da-DK" sz="2800" err="1" smtClean="0">
                <a:solidFill>
                  <a:schemeClr val="accent6">
                    <a:lumMod val="75000"/>
                  </a:schemeClr>
                </a:solidFill>
              </a:rPr>
              <a:t>Review</a:t>
            </a:r>
            <a:r>
              <a:rPr lang="da-DK" sz="2800" smtClean="0">
                <a:solidFill>
                  <a:schemeClr val="accent6">
                    <a:lumMod val="75000"/>
                  </a:schemeClr>
                </a:solidFill>
              </a:rPr>
              <a:t> </a:t>
            </a:r>
            <a:r>
              <a:rPr lang="da-DK" sz="2800" err="1" smtClean="0">
                <a:solidFill>
                  <a:schemeClr val="accent6">
                    <a:lumMod val="75000"/>
                  </a:schemeClr>
                </a:solidFill>
              </a:rPr>
              <a:t>Documentation</a:t>
            </a:r>
            <a:endParaRPr lang="da-DK" sz="2800" smtClean="0">
              <a:solidFill>
                <a:schemeClr val="accent6">
                  <a:lumMod val="75000"/>
                </a:schemeClr>
              </a:solidFill>
            </a:endParaRPr>
          </a:p>
          <a:p>
            <a:endParaRPr lang="da-DK" b="0"/>
          </a:p>
          <a:p>
            <a:r>
              <a:rPr lang="da-DK" b="0" smtClean="0"/>
              <a:t>Step 5 </a:t>
            </a:r>
            <a:r>
              <a:rPr lang="mr-IN" b="0" smtClean="0"/>
              <a:t>–</a:t>
            </a:r>
            <a:r>
              <a:rPr lang="da-DK" b="0" smtClean="0"/>
              <a:t> Hold the </a:t>
            </a:r>
            <a:r>
              <a:rPr lang="da-DK" b="0" err="1" smtClean="0"/>
              <a:t>Review</a:t>
            </a:r>
            <a:endParaRPr lang="da-DK" b="0" smtClean="0"/>
          </a:p>
          <a:p>
            <a:endParaRPr lang="da-DK" b="0"/>
          </a:p>
          <a:p>
            <a:r>
              <a:rPr lang="da-DK" b="0" smtClean="0"/>
              <a:t>Step 6 </a:t>
            </a:r>
            <a:r>
              <a:rPr lang="mr-IN" b="0" smtClean="0"/>
              <a:t>–</a:t>
            </a:r>
            <a:r>
              <a:rPr lang="da-DK" b="0" smtClean="0"/>
              <a:t> Document and Post </a:t>
            </a:r>
            <a:r>
              <a:rPr lang="da-DK" b="0" err="1" smtClean="0"/>
              <a:t>Results</a:t>
            </a:r>
            <a:endParaRPr lang="da-DK" b="0" smtClean="0"/>
          </a:p>
          <a:p>
            <a:endParaRPr lang="da-DK" b="0"/>
          </a:p>
          <a:p>
            <a:r>
              <a:rPr lang="da-DK" b="0" smtClean="0"/>
              <a:t>Step 7 </a:t>
            </a:r>
            <a:r>
              <a:rPr lang="mr-IN" b="0" smtClean="0"/>
              <a:t>–</a:t>
            </a:r>
            <a:r>
              <a:rPr lang="da-DK" b="0" smtClean="0"/>
              <a:t> Post Sale / </a:t>
            </a:r>
            <a:r>
              <a:rPr lang="da-DK" b="0" err="1" smtClean="0"/>
              <a:t>Implementation</a:t>
            </a:r>
            <a:endParaRPr lang="da-DK" b="0"/>
          </a:p>
        </p:txBody>
      </p:sp>
    </p:spTree>
    <p:extLst>
      <p:ext uri="{BB962C8B-B14F-4D97-AF65-F5344CB8AC3E}">
        <p14:creationId xmlns:p14="http://schemas.microsoft.com/office/powerpoint/2010/main" val="7776783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smtClean="0"/>
              <a:t>Step 4 </a:t>
            </a:r>
            <a:r>
              <a:rPr lang="mr-IN" altLang="en-US" smtClean="0"/>
              <a:t>–</a:t>
            </a:r>
            <a:r>
              <a:rPr lang="en-US" altLang="en-US" smtClean="0"/>
              <a:t> Create Review </a:t>
            </a:r>
            <a:r>
              <a:rPr lang="en-US" altLang="en-US" err="1" smtClean="0"/>
              <a:t>Documention</a:t>
            </a:r>
            <a:endParaRPr lang="en-US" altLang="en-US">
              <a:solidFill>
                <a:srgbClr val="FF0000"/>
              </a:solidFill>
            </a:endParaRPr>
          </a:p>
        </p:txBody>
      </p:sp>
      <p:sp>
        <p:nvSpPr>
          <p:cNvPr id="2" name="Pladsholder til indhold 1"/>
          <p:cNvSpPr>
            <a:spLocks noGrp="1"/>
          </p:cNvSpPr>
          <p:nvPr>
            <p:ph idx="1"/>
          </p:nvPr>
        </p:nvSpPr>
        <p:spPr/>
        <p:txBody>
          <a:bodyPr/>
          <a:lstStyle/>
          <a:p>
            <a:pPr marL="0" indent="0">
              <a:buNone/>
            </a:pPr>
            <a:r>
              <a:rPr lang="en-US" sz="1800"/>
              <a:t>For a Self Review/TDA:</a:t>
            </a:r>
          </a:p>
          <a:p>
            <a:r>
              <a:rPr lang="en-US" sz="1400"/>
              <a:t>The technical seller should complete the </a:t>
            </a:r>
            <a:r>
              <a:rPr lang="en-US" sz="1400">
                <a:hlinkClick r:id="rId3"/>
              </a:rPr>
              <a:t>Self/Peer Checklist for Software Opportunities</a:t>
            </a:r>
            <a:endParaRPr lang="en-US" sz="1400"/>
          </a:p>
          <a:p>
            <a:r>
              <a:rPr lang="en-US" sz="1400"/>
              <a:t>The technical seller should complete any </a:t>
            </a:r>
            <a:r>
              <a:rPr lang="en-US" sz="1400">
                <a:hlinkClick r:id="rId4"/>
              </a:rPr>
              <a:t>product-specific checklist</a:t>
            </a:r>
            <a:r>
              <a:rPr lang="en-US" sz="1400"/>
              <a:t> available relevant to their proposed </a:t>
            </a:r>
            <a:r>
              <a:rPr lang="en-US" sz="1400" smtClean="0"/>
              <a:t>solution</a:t>
            </a:r>
          </a:p>
          <a:p>
            <a:pPr marL="0" indent="0">
              <a:buNone/>
            </a:pPr>
            <a:endParaRPr lang="en-US" sz="1800" smtClean="0"/>
          </a:p>
          <a:p>
            <a:pPr marL="0" indent="0">
              <a:buNone/>
            </a:pPr>
            <a:r>
              <a:rPr lang="en-US" sz="1800" smtClean="0"/>
              <a:t>For </a:t>
            </a:r>
            <a:r>
              <a:rPr lang="en-US" sz="1800"/>
              <a:t>a Peer Review/TDA:</a:t>
            </a:r>
          </a:p>
          <a:p>
            <a:r>
              <a:rPr lang="en-US" sz="1400"/>
              <a:t>The technical seller should complete the </a:t>
            </a:r>
            <a:r>
              <a:rPr lang="en-US" sz="1400">
                <a:hlinkClick r:id="rId3"/>
              </a:rPr>
              <a:t>Self/Peer Checklist for Software Opportunities</a:t>
            </a:r>
            <a:endParaRPr lang="en-US" sz="1400"/>
          </a:p>
          <a:p>
            <a:r>
              <a:rPr lang="en-US" sz="1400"/>
              <a:t>The technical seller should complete any </a:t>
            </a:r>
            <a:r>
              <a:rPr lang="en-US" sz="1400">
                <a:hlinkClick r:id="rId5"/>
              </a:rPr>
              <a:t>product-specific checklist</a:t>
            </a:r>
            <a:r>
              <a:rPr lang="en-US" sz="1400"/>
              <a:t> available relevant to their proposed solution</a:t>
            </a:r>
          </a:p>
          <a:p>
            <a:r>
              <a:rPr lang="en-US" sz="1400"/>
              <a:t>The technical seller should document the design using the </a:t>
            </a:r>
            <a:r>
              <a:rPr lang="en-US" sz="1400">
                <a:hlinkClick r:id="rId4"/>
              </a:rPr>
              <a:t>Analytics Review Template</a:t>
            </a:r>
            <a:r>
              <a:rPr lang="en-US" sz="1400"/>
              <a:t> to capture the architecture overview, network, and operational </a:t>
            </a:r>
            <a:r>
              <a:rPr lang="en-US" sz="1400" smtClean="0"/>
              <a:t>model</a:t>
            </a:r>
          </a:p>
          <a:p>
            <a:pPr marL="0" indent="0">
              <a:buNone/>
            </a:pPr>
            <a:endParaRPr lang="en-US" sz="1800" smtClean="0"/>
          </a:p>
          <a:p>
            <a:pPr marL="0" indent="0">
              <a:buNone/>
            </a:pPr>
            <a:r>
              <a:rPr lang="en-US" sz="1800" smtClean="0"/>
              <a:t>For </a:t>
            </a:r>
            <a:r>
              <a:rPr lang="en-US" sz="1800"/>
              <a:t>an Expert Review/TDA:</a:t>
            </a:r>
          </a:p>
          <a:p>
            <a:r>
              <a:rPr lang="en-US" sz="1400"/>
              <a:t>The technical seller should complete the </a:t>
            </a:r>
            <a:r>
              <a:rPr lang="en-US" sz="1400">
                <a:hlinkClick r:id="rId4"/>
              </a:rPr>
              <a:t>Analytics SaaS Pre-Sales TDA Solution Checklist</a:t>
            </a:r>
            <a:endParaRPr lang="en-US" sz="1400"/>
          </a:p>
          <a:p>
            <a:r>
              <a:rPr lang="en-US" sz="1400"/>
              <a:t>The technical seller should complete any </a:t>
            </a:r>
            <a:r>
              <a:rPr lang="en-US" sz="1400">
                <a:hlinkClick r:id="rId5"/>
              </a:rPr>
              <a:t>product-specific checklist</a:t>
            </a:r>
            <a:r>
              <a:rPr lang="en-US" sz="1400"/>
              <a:t> available relevant to their proposed solution</a:t>
            </a:r>
          </a:p>
          <a:p>
            <a:r>
              <a:rPr lang="en-US" sz="1400"/>
              <a:t>The technical seller should document the design using the </a:t>
            </a:r>
            <a:r>
              <a:rPr lang="en-US" sz="1400">
                <a:hlinkClick r:id="rId4"/>
              </a:rPr>
              <a:t>Analytics Review Template</a:t>
            </a:r>
            <a:r>
              <a:rPr lang="en-US" sz="1400"/>
              <a:t> to capture the architecture overview, network, and operational model</a:t>
            </a:r>
          </a:p>
          <a:p>
            <a:endParaRPr lang="da-DK" b="0"/>
          </a:p>
        </p:txBody>
      </p:sp>
    </p:spTree>
    <p:extLst>
      <p:ext uri="{BB962C8B-B14F-4D97-AF65-F5344CB8AC3E}">
        <p14:creationId xmlns:p14="http://schemas.microsoft.com/office/powerpoint/2010/main" val="1626466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smtClean="0"/>
              <a:t>Summary</a:t>
            </a:r>
            <a:endParaRPr lang="en-US" altLang="en-US">
              <a:solidFill>
                <a:srgbClr val="FF0000"/>
              </a:solidFill>
            </a:endParaRPr>
          </a:p>
        </p:txBody>
      </p:sp>
      <p:sp>
        <p:nvSpPr>
          <p:cNvPr id="2" name="Pladsholder til indhold 1"/>
          <p:cNvSpPr>
            <a:spLocks noGrp="1"/>
          </p:cNvSpPr>
          <p:nvPr>
            <p:ph idx="1"/>
          </p:nvPr>
        </p:nvSpPr>
        <p:spPr>
          <a:xfrm>
            <a:off x="265112" y="1095375"/>
            <a:ext cx="8764587" cy="5099050"/>
          </a:xfrm>
        </p:spPr>
        <p:txBody>
          <a:bodyPr/>
          <a:lstStyle/>
          <a:p>
            <a:r>
              <a:rPr lang="da-DK" b="0" dirty="0" err="1" smtClean="0"/>
              <a:t>It’s</a:t>
            </a:r>
            <a:r>
              <a:rPr lang="da-DK" b="0" dirty="0" smtClean="0"/>
              <a:t> </a:t>
            </a:r>
            <a:r>
              <a:rPr lang="da-DK" b="0" dirty="0" err="1" smtClean="0"/>
              <a:t>only</a:t>
            </a:r>
            <a:r>
              <a:rPr lang="da-DK" b="0" dirty="0" smtClean="0"/>
              <a:t> a </a:t>
            </a:r>
            <a:r>
              <a:rPr lang="da-DK" b="0" dirty="0" err="1" smtClean="0"/>
              <a:t>dozen</a:t>
            </a:r>
            <a:r>
              <a:rPr lang="da-DK" b="0" dirty="0" smtClean="0"/>
              <a:t> slides and </a:t>
            </a:r>
            <a:r>
              <a:rPr lang="da-DK" b="0" dirty="0" err="1" smtClean="0"/>
              <a:t>some</a:t>
            </a:r>
            <a:r>
              <a:rPr lang="da-DK" b="0" dirty="0" smtClean="0"/>
              <a:t> </a:t>
            </a:r>
            <a:r>
              <a:rPr lang="da-DK" b="0" dirty="0" err="1" smtClean="0"/>
              <a:t>are</a:t>
            </a:r>
            <a:r>
              <a:rPr lang="da-DK" b="0" dirty="0" smtClean="0"/>
              <a:t> </a:t>
            </a:r>
            <a:r>
              <a:rPr lang="da-DK" b="0" dirty="0" err="1" smtClean="0"/>
              <a:t>really</a:t>
            </a:r>
            <a:r>
              <a:rPr lang="da-DK" b="0" dirty="0" smtClean="0"/>
              <a:t> </a:t>
            </a:r>
            <a:r>
              <a:rPr lang="da-DK" b="0" dirty="0" err="1" smtClean="0"/>
              <a:t>really</a:t>
            </a:r>
            <a:r>
              <a:rPr lang="da-DK" b="0" dirty="0" smtClean="0"/>
              <a:t> </a:t>
            </a:r>
            <a:r>
              <a:rPr lang="da-DK" b="0" dirty="0" err="1" smtClean="0"/>
              <a:t>easy</a:t>
            </a:r>
            <a:endParaRPr lang="da-DK" b="0" dirty="0" smtClean="0"/>
          </a:p>
          <a:p>
            <a:r>
              <a:rPr lang="da-DK" b="0" dirty="0" smtClean="0"/>
              <a:t>Make sure the </a:t>
            </a:r>
            <a:r>
              <a:rPr lang="da-DK" b="0" dirty="0" err="1" smtClean="0"/>
              <a:t>entire</a:t>
            </a:r>
            <a:r>
              <a:rPr lang="da-DK" b="0" dirty="0" smtClean="0"/>
              <a:t> deck is </a:t>
            </a:r>
            <a:r>
              <a:rPr lang="da-DK" b="0" dirty="0" err="1" smtClean="0"/>
              <a:t>consistent</a:t>
            </a:r>
            <a:r>
              <a:rPr lang="da-DK" b="0" dirty="0" smtClean="0"/>
              <a:t> and </a:t>
            </a:r>
            <a:r>
              <a:rPr lang="da-DK" b="0" dirty="0" err="1" smtClean="0"/>
              <a:t>cohesive</a:t>
            </a:r>
            <a:r>
              <a:rPr lang="da-DK" b="0" dirty="0" smtClean="0"/>
              <a:t>. </a:t>
            </a:r>
          </a:p>
          <a:p>
            <a:pPr lvl="1"/>
            <a:r>
              <a:rPr lang="da-DK" b="0" dirty="0" smtClean="0"/>
              <a:t>All products </a:t>
            </a:r>
            <a:r>
              <a:rPr lang="da-DK" b="0" dirty="0" err="1" smtClean="0"/>
              <a:t>accounted</a:t>
            </a:r>
            <a:r>
              <a:rPr lang="da-DK" b="0" dirty="0" smtClean="0"/>
              <a:t> for on all slides</a:t>
            </a:r>
          </a:p>
          <a:p>
            <a:r>
              <a:rPr lang="da-DK" b="0" dirty="0" smtClean="0"/>
              <a:t>Print out the blank </a:t>
            </a:r>
            <a:r>
              <a:rPr lang="da-DK" b="0" dirty="0" err="1" smtClean="0"/>
              <a:t>sheets</a:t>
            </a:r>
            <a:r>
              <a:rPr lang="da-DK" b="0" dirty="0" smtClean="0"/>
              <a:t> for the more </a:t>
            </a:r>
            <a:r>
              <a:rPr lang="da-DK" b="0" dirty="0" err="1" smtClean="0"/>
              <a:t>complicated</a:t>
            </a:r>
            <a:r>
              <a:rPr lang="da-DK" b="0" dirty="0" smtClean="0"/>
              <a:t> </a:t>
            </a:r>
            <a:r>
              <a:rPr lang="da-DK" b="0" dirty="0" err="1" smtClean="0"/>
              <a:t>ones</a:t>
            </a:r>
            <a:r>
              <a:rPr lang="da-DK" b="0" dirty="0" smtClean="0"/>
              <a:t> and </a:t>
            </a:r>
            <a:r>
              <a:rPr lang="da-DK" b="0" dirty="0" err="1" smtClean="0"/>
              <a:t>take</a:t>
            </a:r>
            <a:r>
              <a:rPr lang="da-DK" b="0" dirty="0" smtClean="0"/>
              <a:t> </a:t>
            </a:r>
            <a:r>
              <a:rPr lang="da-DK" b="0" dirty="0" err="1" smtClean="0"/>
              <a:t>them</a:t>
            </a:r>
            <a:r>
              <a:rPr lang="da-DK" b="0" dirty="0" smtClean="0"/>
              <a:t> with </a:t>
            </a:r>
            <a:r>
              <a:rPr lang="da-DK" b="0" dirty="0" err="1" smtClean="0"/>
              <a:t>you</a:t>
            </a:r>
            <a:r>
              <a:rPr lang="da-DK" b="0" dirty="0" smtClean="0"/>
              <a:t> to the </a:t>
            </a:r>
            <a:r>
              <a:rPr lang="da-DK" b="0" dirty="0" err="1" smtClean="0"/>
              <a:t>Discovery</a:t>
            </a:r>
            <a:r>
              <a:rPr lang="da-DK" b="0" dirty="0" smtClean="0"/>
              <a:t> Workshop to </a:t>
            </a:r>
            <a:r>
              <a:rPr lang="da-DK" b="0" dirty="0" err="1" smtClean="0"/>
              <a:t>use</a:t>
            </a:r>
            <a:r>
              <a:rPr lang="da-DK" b="0" dirty="0" smtClean="0"/>
              <a:t> to </a:t>
            </a:r>
            <a:r>
              <a:rPr lang="da-DK" b="0" dirty="0" err="1" smtClean="0"/>
              <a:t>scribble</a:t>
            </a:r>
            <a:r>
              <a:rPr lang="da-DK" b="0" dirty="0" smtClean="0"/>
              <a:t> notes</a:t>
            </a:r>
          </a:p>
          <a:p>
            <a:r>
              <a:rPr lang="da-DK" b="0" dirty="0" err="1" smtClean="0"/>
              <a:t>Take</a:t>
            </a:r>
            <a:r>
              <a:rPr lang="da-DK" b="0" dirty="0" smtClean="0"/>
              <a:t> a </a:t>
            </a:r>
            <a:r>
              <a:rPr lang="da-DK" b="0" dirty="0" err="1" smtClean="0"/>
              <a:t>picture</a:t>
            </a:r>
            <a:r>
              <a:rPr lang="da-DK" b="0" dirty="0" smtClean="0"/>
              <a:t> of all </a:t>
            </a:r>
            <a:r>
              <a:rPr lang="da-DK" b="0" dirty="0" err="1" smtClean="0"/>
              <a:t>white</a:t>
            </a:r>
            <a:r>
              <a:rPr lang="da-DK" b="0" dirty="0" smtClean="0"/>
              <a:t> </a:t>
            </a:r>
            <a:r>
              <a:rPr lang="da-DK" b="0" dirty="0" err="1" smtClean="0"/>
              <a:t>boards</a:t>
            </a:r>
            <a:r>
              <a:rPr lang="da-DK" b="0" dirty="0" smtClean="0"/>
              <a:t> </a:t>
            </a:r>
            <a:r>
              <a:rPr lang="da-DK" b="0" dirty="0" err="1" smtClean="0"/>
              <a:t>created</a:t>
            </a:r>
            <a:r>
              <a:rPr lang="da-DK" b="0" dirty="0" smtClean="0"/>
              <a:t> </a:t>
            </a:r>
            <a:r>
              <a:rPr lang="da-DK" b="0" dirty="0" err="1" smtClean="0"/>
              <a:t>during</a:t>
            </a:r>
            <a:r>
              <a:rPr lang="da-DK" b="0" dirty="0" smtClean="0"/>
              <a:t> the </a:t>
            </a:r>
            <a:r>
              <a:rPr lang="da-DK" b="0" dirty="0" err="1" smtClean="0"/>
              <a:t>Discovery</a:t>
            </a:r>
            <a:r>
              <a:rPr lang="da-DK" b="0" dirty="0" smtClean="0"/>
              <a:t> Workshop</a:t>
            </a:r>
          </a:p>
          <a:p>
            <a:r>
              <a:rPr lang="da-DK" b="0" dirty="0" smtClean="0"/>
              <a:t>If </a:t>
            </a:r>
            <a:r>
              <a:rPr lang="da-DK" b="0" dirty="0" err="1" smtClean="0"/>
              <a:t>you</a:t>
            </a:r>
            <a:r>
              <a:rPr lang="da-DK" b="0" dirty="0" smtClean="0"/>
              <a:t> </a:t>
            </a:r>
            <a:r>
              <a:rPr lang="da-DK" b="0" dirty="0" err="1" smtClean="0"/>
              <a:t>don’t</a:t>
            </a:r>
            <a:r>
              <a:rPr lang="da-DK" b="0" dirty="0" smtClean="0"/>
              <a:t> </a:t>
            </a:r>
            <a:r>
              <a:rPr lang="da-DK" b="0" dirty="0" err="1" smtClean="0"/>
              <a:t>get</a:t>
            </a:r>
            <a:r>
              <a:rPr lang="da-DK" b="0" dirty="0" smtClean="0"/>
              <a:t> </a:t>
            </a:r>
            <a:r>
              <a:rPr lang="da-DK" b="0" dirty="0" err="1" smtClean="0"/>
              <a:t>enough</a:t>
            </a:r>
            <a:r>
              <a:rPr lang="da-DK" b="0" dirty="0" smtClean="0"/>
              <a:t> information, from the Workshop or if </a:t>
            </a:r>
            <a:r>
              <a:rPr lang="da-DK" b="0" dirty="0" err="1" smtClean="0"/>
              <a:t>this</a:t>
            </a:r>
            <a:r>
              <a:rPr lang="da-DK" b="0" dirty="0" smtClean="0"/>
              <a:t> is in </a:t>
            </a:r>
            <a:r>
              <a:rPr lang="da-DK" b="0" dirty="0" err="1" smtClean="0"/>
              <a:t>response</a:t>
            </a:r>
            <a:r>
              <a:rPr lang="da-DK" b="0" dirty="0" smtClean="0"/>
              <a:t> to an RFP, </a:t>
            </a:r>
            <a:r>
              <a:rPr lang="da-DK" b="0" dirty="0" err="1" smtClean="0"/>
              <a:t>use</a:t>
            </a:r>
            <a:r>
              <a:rPr lang="da-DK" b="0" dirty="0" smtClean="0"/>
              <a:t> the Template to </a:t>
            </a:r>
            <a:r>
              <a:rPr lang="da-DK" b="0" dirty="0" err="1" smtClean="0"/>
              <a:t>formulate</a:t>
            </a:r>
            <a:r>
              <a:rPr lang="da-DK" b="0" dirty="0" smtClean="0"/>
              <a:t> </a:t>
            </a:r>
            <a:r>
              <a:rPr lang="da-DK" b="0" dirty="0" err="1" smtClean="0"/>
              <a:t>questions</a:t>
            </a:r>
            <a:r>
              <a:rPr lang="da-DK" b="0" dirty="0" smtClean="0"/>
              <a:t> for the </a:t>
            </a:r>
            <a:r>
              <a:rPr lang="da-DK" b="0" dirty="0" err="1" smtClean="0"/>
              <a:t>client</a:t>
            </a:r>
            <a:r>
              <a:rPr lang="da-DK" b="0" dirty="0" smtClean="0"/>
              <a:t> and ask </a:t>
            </a:r>
            <a:r>
              <a:rPr lang="da-DK" b="0" dirty="0" err="1" smtClean="0"/>
              <a:t>them</a:t>
            </a:r>
            <a:r>
              <a:rPr lang="da-DK" b="0" dirty="0" smtClean="0"/>
              <a:t> </a:t>
            </a:r>
            <a:r>
              <a:rPr lang="da-DK" b="0" dirty="0" err="1" smtClean="0"/>
              <a:t>soon</a:t>
            </a:r>
            <a:r>
              <a:rPr lang="da-DK" b="0" dirty="0" smtClean="0"/>
              <a:t> </a:t>
            </a:r>
            <a:r>
              <a:rPr lang="da-DK" b="0" dirty="0" err="1" smtClean="0"/>
              <a:t>after</a:t>
            </a:r>
            <a:endParaRPr lang="da-DK" b="0" dirty="0" smtClean="0"/>
          </a:p>
          <a:p>
            <a:r>
              <a:rPr lang="da-DK" b="0" dirty="0" err="1" smtClean="0"/>
              <a:t>You</a:t>
            </a:r>
            <a:r>
              <a:rPr lang="da-DK" b="0" dirty="0" smtClean="0"/>
              <a:t> </a:t>
            </a:r>
            <a:r>
              <a:rPr lang="da-DK" b="0" dirty="0" err="1" smtClean="0"/>
              <a:t>don’t</a:t>
            </a:r>
            <a:r>
              <a:rPr lang="da-DK" b="0" dirty="0" smtClean="0"/>
              <a:t> have to </a:t>
            </a:r>
            <a:r>
              <a:rPr lang="da-DK" b="0" dirty="0" err="1" smtClean="0"/>
              <a:t>be</a:t>
            </a:r>
            <a:r>
              <a:rPr lang="da-DK" b="0" dirty="0" smtClean="0"/>
              <a:t> an artist to </a:t>
            </a:r>
            <a:r>
              <a:rPr lang="da-DK" b="0" dirty="0" err="1" smtClean="0"/>
              <a:t>complete</a:t>
            </a:r>
            <a:r>
              <a:rPr lang="da-DK" b="0" dirty="0" smtClean="0"/>
              <a:t> </a:t>
            </a:r>
            <a:r>
              <a:rPr lang="da-DK" b="0" dirty="0" err="1" smtClean="0"/>
              <a:t>these</a:t>
            </a:r>
            <a:r>
              <a:rPr lang="da-DK" b="0" dirty="0" smtClean="0"/>
              <a:t> slides. </a:t>
            </a:r>
          </a:p>
          <a:p>
            <a:pPr lvl="1"/>
            <a:r>
              <a:rPr lang="da-DK" b="0" dirty="0" err="1" smtClean="0"/>
              <a:t>You</a:t>
            </a:r>
            <a:r>
              <a:rPr lang="da-DK" b="0" dirty="0" smtClean="0"/>
              <a:t> </a:t>
            </a:r>
            <a:r>
              <a:rPr lang="da-DK" b="0" dirty="0" err="1" smtClean="0"/>
              <a:t>can</a:t>
            </a:r>
            <a:r>
              <a:rPr lang="da-DK" b="0" dirty="0" smtClean="0"/>
              <a:t> </a:t>
            </a:r>
            <a:r>
              <a:rPr lang="da-DK" b="0" dirty="0" err="1" smtClean="0"/>
              <a:t>add</a:t>
            </a:r>
            <a:r>
              <a:rPr lang="da-DK" b="0" dirty="0" smtClean="0"/>
              <a:t> </a:t>
            </a:r>
            <a:r>
              <a:rPr lang="da-DK" b="0" dirty="0" err="1" smtClean="0"/>
              <a:t>your</a:t>
            </a:r>
            <a:r>
              <a:rPr lang="da-DK" b="0" dirty="0" smtClean="0"/>
              <a:t> </a:t>
            </a:r>
            <a:r>
              <a:rPr lang="da-DK" b="0" dirty="0" err="1" smtClean="0"/>
              <a:t>own</a:t>
            </a:r>
            <a:r>
              <a:rPr lang="da-DK" b="0" dirty="0" smtClean="0"/>
              <a:t> versions of </a:t>
            </a:r>
            <a:r>
              <a:rPr lang="da-DK" b="0" dirty="0" err="1" smtClean="0"/>
              <a:t>these</a:t>
            </a:r>
            <a:r>
              <a:rPr lang="da-DK" b="0" dirty="0" smtClean="0"/>
              <a:t> slides but the </a:t>
            </a:r>
            <a:r>
              <a:rPr lang="da-DK" b="0" dirty="0" err="1" smtClean="0"/>
              <a:t>consistent</a:t>
            </a:r>
            <a:r>
              <a:rPr lang="da-DK" b="0" dirty="0" smtClean="0"/>
              <a:t> format </a:t>
            </a:r>
            <a:r>
              <a:rPr lang="da-DK" b="0" dirty="0" err="1" smtClean="0"/>
              <a:t>makes</a:t>
            </a:r>
            <a:r>
              <a:rPr lang="da-DK" b="0" dirty="0" smtClean="0"/>
              <a:t> it </a:t>
            </a:r>
            <a:r>
              <a:rPr lang="da-DK" b="0" dirty="0" err="1" smtClean="0"/>
              <a:t>easy</a:t>
            </a:r>
            <a:r>
              <a:rPr lang="da-DK" b="0" dirty="0"/>
              <a:t> </a:t>
            </a:r>
            <a:r>
              <a:rPr lang="da-DK" b="0" dirty="0" smtClean="0"/>
              <a:t>for the </a:t>
            </a:r>
            <a:r>
              <a:rPr lang="da-DK" b="0" dirty="0" err="1" smtClean="0"/>
              <a:t>reviewers</a:t>
            </a:r>
            <a:r>
              <a:rPr lang="da-DK" b="0" dirty="0" smtClean="0"/>
              <a:t>, and </a:t>
            </a:r>
            <a:r>
              <a:rPr lang="da-DK" b="0" dirty="0" err="1" smtClean="0"/>
              <a:t>other</a:t>
            </a:r>
            <a:r>
              <a:rPr lang="da-DK" b="0" dirty="0" smtClean="0"/>
              <a:t> </a:t>
            </a:r>
            <a:r>
              <a:rPr lang="da-DK" b="0" dirty="0" err="1" smtClean="0"/>
              <a:t>people</a:t>
            </a:r>
            <a:r>
              <a:rPr lang="da-DK" b="0" dirty="0" smtClean="0"/>
              <a:t> to have </a:t>
            </a:r>
            <a:r>
              <a:rPr lang="da-DK" b="0" dirty="0" err="1" smtClean="0"/>
              <a:t>conversations</a:t>
            </a:r>
            <a:r>
              <a:rPr lang="da-DK" b="0" dirty="0" smtClean="0"/>
              <a:t> </a:t>
            </a:r>
            <a:r>
              <a:rPr lang="da-DK" b="0" dirty="0" err="1" smtClean="0"/>
              <a:t>about</a:t>
            </a:r>
            <a:r>
              <a:rPr lang="da-DK" b="0" dirty="0" smtClean="0"/>
              <a:t> </a:t>
            </a:r>
            <a:r>
              <a:rPr lang="da-DK" b="0" dirty="0" err="1" smtClean="0"/>
              <a:t>your</a:t>
            </a:r>
            <a:r>
              <a:rPr lang="da-DK" b="0" dirty="0" smtClean="0"/>
              <a:t> solution. </a:t>
            </a:r>
            <a:r>
              <a:rPr lang="da-DK" b="0" dirty="0" err="1" smtClean="0"/>
              <a:t>Also</a:t>
            </a:r>
            <a:r>
              <a:rPr lang="da-DK" b="0" dirty="0" smtClean="0"/>
              <a:t>, if </a:t>
            </a:r>
            <a:r>
              <a:rPr lang="da-DK" b="0" dirty="0" err="1" smtClean="0"/>
              <a:t>we</a:t>
            </a:r>
            <a:r>
              <a:rPr lang="da-DK" b="0" dirty="0" smtClean="0"/>
              <a:t> all </a:t>
            </a:r>
            <a:r>
              <a:rPr lang="da-DK" b="0" dirty="0" err="1" smtClean="0"/>
              <a:t>use</a:t>
            </a:r>
            <a:r>
              <a:rPr lang="da-DK" b="0" dirty="0" smtClean="0"/>
              <a:t> the same format </a:t>
            </a:r>
            <a:r>
              <a:rPr lang="da-DK" b="0" dirty="0" err="1" smtClean="0"/>
              <a:t>we</a:t>
            </a:r>
            <a:r>
              <a:rPr lang="da-DK" b="0" dirty="0" smtClean="0"/>
              <a:t> </a:t>
            </a:r>
            <a:r>
              <a:rPr lang="da-DK" b="0" dirty="0" err="1" smtClean="0"/>
              <a:t>get</a:t>
            </a:r>
            <a:r>
              <a:rPr lang="da-DK" b="0" dirty="0" smtClean="0"/>
              <a:t> </a:t>
            </a:r>
            <a:r>
              <a:rPr lang="da-DK" b="0" dirty="0" err="1" smtClean="0"/>
              <a:t>better</a:t>
            </a:r>
            <a:r>
              <a:rPr lang="da-DK" b="0" dirty="0" smtClean="0"/>
              <a:t> at </a:t>
            </a:r>
            <a:r>
              <a:rPr lang="da-DK" b="0" dirty="0" err="1" smtClean="0"/>
              <a:t>using</a:t>
            </a:r>
            <a:r>
              <a:rPr lang="da-DK" b="0" dirty="0" smtClean="0"/>
              <a:t> </a:t>
            </a:r>
            <a:r>
              <a:rPr lang="da-DK" b="0" dirty="0" err="1" smtClean="0"/>
              <a:t>them</a:t>
            </a:r>
            <a:r>
              <a:rPr lang="da-DK" b="0" dirty="0" smtClean="0"/>
              <a:t>.</a:t>
            </a:r>
            <a:endParaRPr lang="da-DK" b="0" dirty="0" smtClean="0"/>
          </a:p>
          <a:p>
            <a:r>
              <a:rPr lang="da-DK" b="0" dirty="0" err="1" smtClean="0"/>
              <a:t>Use</a:t>
            </a:r>
            <a:r>
              <a:rPr lang="da-DK" b="0" dirty="0" smtClean="0"/>
              <a:t> the </a:t>
            </a:r>
            <a:r>
              <a:rPr lang="da-DK" b="0" dirty="0" err="1" smtClean="0"/>
              <a:t>architecture</a:t>
            </a:r>
            <a:r>
              <a:rPr lang="da-DK" b="0" dirty="0" smtClean="0"/>
              <a:t> slides and the Bill of Materials to </a:t>
            </a:r>
            <a:r>
              <a:rPr lang="da-DK" b="0" dirty="0" err="1" smtClean="0"/>
              <a:t>fill</a:t>
            </a:r>
            <a:r>
              <a:rPr lang="da-DK" b="0" dirty="0" smtClean="0"/>
              <a:t> out the checklists for the products in </a:t>
            </a:r>
            <a:r>
              <a:rPr lang="da-DK" b="0" dirty="0" err="1" smtClean="0"/>
              <a:t>your</a:t>
            </a:r>
            <a:r>
              <a:rPr lang="da-DK" b="0" dirty="0" smtClean="0"/>
              <a:t> solution</a:t>
            </a:r>
          </a:p>
          <a:p>
            <a:pPr lvl="1"/>
            <a:r>
              <a:rPr lang="da-DK" dirty="0" smtClean="0"/>
              <a:t>This </a:t>
            </a:r>
            <a:r>
              <a:rPr lang="da-DK" dirty="0" err="1" smtClean="0"/>
              <a:t>will</a:t>
            </a:r>
            <a:r>
              <a:rPr lang="da-DK" dirty="0" smtClean="0"/>
              <a:t> </a:t>
            </a:r>
            <a:r>
              <a:rPr lang="da-DK" b="0" dirty="0" err="1" smtClean="0"/>
              <a:t>make</a:t>
            </a:r>
            <a:r>
              <a:rPr lang="da-DK" b="0" dirty="0" smtClean="0"/>
              <a:t> sure the </a:t>
            </a:r>
            <a:r>
              <a:rPr lang="da-DK" b="0" dirty="0" err="1" smtClean="0"/>
              <a:t>appropriate</a:t>
            </a:r>
            <a:r>
              <a:rPr lang="da-DK" b="0" dirty="0" smtClean="0"/>
              <a:t> </a:t>
            </a:r>
            <a:r>
              <a:rPr lang="da-DK" b="0" dirty="0" err="1" smtClean="0"/>
              <a:t>SMEs</a:t>
            </a:r>
            <a:r>
              <a:rPr lang="da-DK" b="0" dirty="0" smtClean="0"/>
              <a:t> </a:t>
            </a:r>
            <a:r>
              <a:rPr lang="da-DK" b="0" dirty="0" err="1" smtClean="0"/>
              <a:t>are</a:t>
            </a:r>
            <a:r>
              <a:rPr lang="da-DK" b="0" dirty="0" smtClean="0"/>
              <a:t> present for </a:t>
            </a:r>
            <a:r>
              <a:rPr lang="da-DK" b="0" dirty="0" err="1" smtClean="0"/>
              <a:t>your</a:t>
            </a:r>
            <a:r>
              <a:rPr lang="da-DK" b="0" dirty="0" smtClean="0"/>
              <a:t> </a:t>
            </a:r>
            <a:r>
              <a:rPr lang="da-DK" b="0" dirty="0" err="1" smtClean="0"/>
              <a:t>review</a:t>
            </a:r>
            <a:endParaRPr lang="da-DK" b="0" dirty="0" smtClean="0"/>
          </a:p>
        </p:txBody>
      </p:sp>
    </p:spTree>
    <p:extLst>
      <p:ext uri="{BB962C8B-B14F-4D97-AF65-F5344CB8AC3E}">
        <p14:creationId xmlns:p14="http://schemas.microsoft.com/office/powerpoint/2010/main" val="1565159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985" name="Picture 4" descr="5300_IBM_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50" y="300990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4"/>
          <p:cNvSpPr txBox="1">
            <a:spLocks noChangeArrowheads="1"/>
          </p:cNvSpPr>
          <p:nvPr/>
        </p:nvSpPr>
        <p:spPr bwMode="auto">
          <a:xfrm>
            <a:off x="280988" y="869950"/>
            <a:ext cx="8596312"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panose="020B0604020202020204" pitchFamily="34" charset="0"/>
                <a:ea typeface="ＭＳ Ｐゴシック" panose="020B0600070205080204" pitchFamily="34" charset="-128"/>
              </a:defRPr>
            </a:lvl1pPr>
            <a:lvl2pPr marL="233363" indent="-119063">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800" b="1">
                <a:solidFill>
                  <a:srgbClr val="000000"/>
                </a:solidFill>
              </a:rPr>
              <a:t>Legal Disclaimer</a:t>
            </a:r>
          </a:p>
          <a:p>
            <a:endParaRPr lang="en-US" altLang="en-US" sz="800" b="1">
              <a:solidFill>
                <a:srgbClr val="000000"/>
              </a:solidFill>
            </a:endParaRPr>
          </a:p>
          <a:p>
            <a:pPr lvl="1">
              <a:buFontTx/>
              <a:buChar char="•"/>
            </a:pPr>
            <a:r>
              <a:rPr lang="en-US" altLang="en-US" sz="800">
                <a:solidFill>
                  <a:srgbClr val="000000"/>
                </a:solidFill>
              </a:rPr>
              <a:t>© IBM Corporation 2017. All Rights Reserved.</a:t>
            </a:r>
          </a:p>
          <a:p>
            <a:pPr lvl="1">
              <a:buFontTx/>
              <a:buChar char="•"/>
            </a:pPr>
            <a:r>
              <a:rPr lang="en-US" altLang="en-US" sz="800">
                <a:solidFill>
                  <a:srgbClr val="000000"/>
                </a:solidFill>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a:t>
            </a:r>
            <a:r>
              <a:rPr lang="ja-JP" altLang="en-US" sz="800">
                <a:solidFill>
                  <a:srgbClr val="000000"/>
                </a:solidFill>
              </a:rPr>
              <a:t>’</a:t>
            </a:r>
            <a:r>
              <a:rPr lang="en-US" altLang="en-US" sz="800">
                <a:solidFill>
                  <a:srgbClr val="000000"/>
                </a:solidFill>
              </a:rPr>
              <a:t>s current product plans and strategy, which are subject to change by IBM without notice. IBM shall not be responsible for any damages arising out of the use of, or otherwise related to, this publication or any other materials. Nothing contained in this publication is intended to, nor shall have the effect of, creating any warranties or representations from IBM or its suppliers or licensors, or altering the terms and conditions of the applicable license agreement governing the use of IBM software.</a:t>
            </a:r>
          </a:p>
          <a:p>
            <a:pPr lvl="1">
              <a:buFontTx/>
              <a:buChar char="•"/>
            </a:pPr>
            <a:r>
              <a:rPr lang="en-US" altLang="en-US" sz="800">
                <a:solidFill>
                  <a:srgbClr val="000000"/>
                </a:solidFill>
              </a:rPr>
              <a:t>References in this presentation to IBM products, programs, or services do not imply that they will be available in all countries in which IBM operates. Product release dates and/or capabilities referenced in this presentation may change at any time at IBM</a:t>
            </a:r>
            <a:r>
              <a:rPr lang="ja-JP" altLang="en-US" sz="800">
                <a:solidFill>
                  <a:srgbClr val="000000"/>
                </a:solidFill>
              </a:rPr>
              <a:t>’</a:t>
            </a:r>
            <a:r>
              <a:rPr lang="en-US" altLang="en-US" sz="800">
                <a:solidFill>
                  <a:srgbClr val="000000"/>
                </a:solidFill>
              </a:rPr>
              <a:t>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lvl="1">
              <a:buFontTx/>
              <a:buChar char="•"/>
            </a:pPr>
            <a:r>
              <a:rPr lang="en-US" altLang="en-US" sz="800">
                <a:solidFill>
                  <a:srgbClr val="000000"/>
                </a:solidFill>
              </a:rPr>
              <a:t>If the text contains performance statistics or references to benchmarks, insert the following language; otherwise delete:</a:t>
            </a:r>
            <a:br>
              <a:rPr lang="en-US" altLang="en-US" sz="800">
                <a:solidFill>
                  <a:srgbClr val="000000"/>
                </a:solidFill>
              </a:rPr>
            </a:br>
            <a:r>
              <a:rPr lang="en-US" altLang="en-US" sz="800">
                <a:solidFill>
                  <a:srgbClr val="000000"/>
                </a:solidFill>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a:p>
            <a:pPr lvl="1">
              <a:buFontTx/>
              <a:buChar char="•"/>
            </a:pPr>
            <a:r>
              <a:rPr lang="en-US" altLang="en-US" sz="800">
                <a:solidFill>
                  <a:srgbClr val="000000"/>
                </a:solidFill>
              </a:rPr>
              <a:t>If the text includes any customer examples, please confirm we have prior written approval from such customer and insert the following language; otherwise delete:</a:t>
            </a:r>
            <a:br>
              <a:rPr lang="en-US" altLang="en-US" sz="800">
                <a:solidFill>
                  <a:srgbClr val="000000"/>
                </a:solidFill>
              </a:rPr>
            </a:br>
            <a:r>
              <a:rPr lang="en-US" altLang="en-US" sz="800">
                <a:solidFill>
                  <a:srgbClr val="000000"/>
                </a:solidFill>
              </a:rPr>
              <a:t>All customer examples described are presented as illustrations of how those customers have used IBM products and the results they may have achieved.  Actual environmental costs and performance characteristics may vary by customer.</a:t>
            </a:r>
          </a:p>
          <a:p>
            <a:pPr lvl="1">
              <a:buFontTx/>
              <a:buChar char="•"/>
            </a:pPr>
            <a:r>
              <a:rPr lang="en-US" altLang="en-US" sz="800">
                <a:solidFill>
                  <a:srgbClr val="000000"/>
                </a:solidFill>
              </a:rPr>
              <a:t>Please review text for proper trademark attribution of IBM products.  At first use, each product name must be the full name and include appropriate trademark symbols (e.g., IBM Lotus® </a:t>
            </a:r>
            <a:r>
              <a:rPr lang="en-US" altLang="en-US" sz="800" err="1">
                <a:solidFill>
                  <a:srgbClr val="000000"/>
                </a:solidFill>
              </a:rPr>
              <a:t>Sametime</a:t>
            </a:r>
            <a:r>
              <a:rPr lang="en-US" altLang="en-US" sz="800">
                <a:solidFill>
                  <a:srgbClr val="000000"/>
                </a:solidFill>
              </a:rPr>
              <a:t>® </a:t>
            </a:r>
            <a:r>
              <a:rPr lang="en-US" altLang="en-US" sz="800" err="1">
                <a:solidFill>
                  <a:srgbClr val="000000"/>
                </a:solidFill>
              </a:rPr>
              <a:t>Unyte</a:t>
            </a:r>
            <a:r>
              <a:rPr lang="en-US" altLang="en-US" sz="800">
                <a:solidFill>
                  <a:srgbClr val="000000"/>
                </a:solidFill>
              </a:rPr>
              <a:t>™).  Subsequent references can drop </a:t>
            </a:r>
            <a:r>
              <a:rPr lang="ja-JP" altLang="en-US" sz="800">
                <a:solidFill>
                  <a:srgbClr val="000000"/>
                </a:solidFill>
              </a:rPr>
              <a:t>“</a:t>
            </a:r>
            <a:r>
              <a:rPr lang="en-US" altLang="en-US" sz="800">
                <a:solidFill>
                  <a:srgbClr val="000000"/>
                </a:solidFill>
              </a:rPr>
              <a:t>IBM</a:t>
            </a:r>
            <a:r>
              <a:rPr lang="ja-JP" altLang="en-US" sz="800">
                <a:solidFill>
                  <a:srgbClr val="000000"/>
                </a:solidFill>
              </a:rPr>
              <a:t>”</a:t>
            </a:r>
            <a:r>
              <a:rPr lang="en-US" altLang="en-US" sz="800">
                <a:solidFill>
                  <a:srgbClr val="000000"/>
                </a:solidFill>
              </a:rPr>
              <a:t> but should include the proper branding (e.g., Lotus </a:t>
            </a:r>
            <a:r>
              <a:rPr lang="en-US" altLang="en-US" sz="800" err="1">
                <a:solidFill>
                  <a:srgbClr val="000000"/>
                </a:solidFill>
              </a:rPr>
              <a:t>Sametime</a:t>
            </a:r>
            <a:r>
              <a:rPr lang="en-US" altLang="en-US" sz="800">
                <a:solidFill>
                  <a:srgbClr val="000000"/>
                </a:solidFill>
              </a:rPr>
              <a:t> Gateway, or WebSphere Application Server).  Please refer to </a:t>
            </a:r>
            <a:r>
              <a:rPr lang="en-US" altLang="en-US" sz="800">
                <a:solidFill>
                  <a:srgbClr val="000000"/>
                </a:solidFill>
                <a:hlinkClick r:id="rId3"/>
              </a:rPr>
              <a:t>http://www.ibm.com/legal/copytrade.shtml</a:t>
            </a:r>
            <a:r>
              <a:rPr lang="en-US" altLang="en-US" sz="800">
                <a:solidFill>
                  <a:srgbClr val="000000"/>
                </a:solidFill>
              </a:rPr>
              <a:t> for guidance on which trademarks require the ® or ™ symbol.  Do not use abbreviations for IBM product names in your presentation. All product names must be used as adjectives rather than nouns.  Please list all of the trademarks that you use in your presentation as follows; delete any not included in your presentation. IBM, the IBM logo, Lotus, Lotus Notes, Notes, Domino, </a:t>
            </a:r>
            <a:r>
              <a:rPr lang="en-US" altLang="en-US" sz="800" err="1">
                <a:solidFill>
                  <a:srgbClr val="000000"/>
                </a:solidFill>
              </a:rPr>
              <a:t>Quickr</a:t>
            </a:r>
            <a:r>
              <a:rPr lang="en-US" altLang="en-US" sz="800">
                <a:solidFill>
                  <a:srgbClr val="000000"/>
                </a:solidFill>
              </a:rPr>
              <a:t>, </a:t>
            </a:r>
            <a:r>
              <a:rPr lang="en-US" altLang="en-US" sz="800" err="1">
                <a:solidFill>
                  <a:srgbClr val="000000"/>
                </a:solidFill>
              </a:rPr>
              <a:t>Sametime</a:t>
            </a:r>
            <a:r>
              <a:rPr lang="en-US" altLang="en-US" sz="800">
                <a:solidFill>
                  <a:srgbClr val="000000"/>
                </a:solidFill>
              </a:rPr>
              <a:t>, WebSphere, UC2,  </a:t>
            </a:r>
            <a:r>
              <a:rPr lang="en-US" altLang="en-US" sz="800" err="1">
                <a:solidFill>
                  <a:srgbClr val="000000"/>
                </a:solidFill>
              </a:rPr>
              <a:t>PartnerWorld</a:t>
            </a:r>
            <a:r>
              <a:rPr lang="en-US" altLang="en-US" sz="800">
                <a:solidFill>
                  <a:srgbClr val="000000"/>
                </a:solidFill>
              </a:rPr>
              <a:t> and </a:t>
            </a:r>
            <a:r>
              <a:rPr lang="en-US" altLang="en-US" sz="800" err="1">
                <a:solidFill>
                  <a:srgbClr val="000000"/>
                </a:solidFill>
              </a:rPr>
              <a:t>Lotusphere</a:t>
            </a:r>
            <a:r>
              <a:rPr lang="en-US" altLang="en-US" sz="800">
                <a:solidFill>
                  <a:srgbClr val="000000"/>
                </a:solidFill>
              </a:rPr>
              <a:t> are trademarks of International Business Machines Corporation in the United States, other countries, or both.   </a:t>
            </a:r>
            <a:r>
              <a:rPr lang="en-US" altLang="en-US" sz="800" err="1">
                <a:solidFill>
                  <a:srgbClr val="000000"/>
                </a:solidFill>
              </a:rPr>
              <a:t>Unyte</a:t>
            </a:r>
            <a:r>
              <a:rPr lang="en-US" altLang="en-US" sz="800">
                <a:solidFill>
                  <a:srgbClr val="000000"/>
                </a:solidFill>
              </a:rPr>
              <a:t> is a trademark of </a:t>
            </a:r>
            <a:r>
              <a:rPr lang="en-US" altLang="en-US" sz="800" err="1">
                <a:solidFill>
                  <a:srgbClr val="000000"/>
                </a:solidFill>
              </a:rPr>
              <a:t>WebDialogs</a:t>
            </a:r>
            <a:r>
              <a:rPr lang="en-US" altLang="en-US" sz="800">
                <a:solidFill>
                  <a:srgbClr val="000000"/>
                </a:solidFill>
              </a:rPr>
              <a:t>, Inc., in the United States, other countries, or both.</a:t>
            </a:r>
          </a:p>
          <a:p>
            <a:pPr lvl="1">
              <a:buFontTx/>
              <a:buChar char="•"/>
            </a:pPr>
            <a:r>
              <a:rPr lang="en-US" altLang="en-US" sz="800">
                <a:solidFill>
                  <a:srgbClr val="000000"/>
                </a:solidFill>
              </a:rPr>
              <a:t>If you reference Adobe® in the text, please mark the first use and include the following; otherwise delete:</a:t>
            </a:r>
            <a:br>
              <a:rPr lang="en-US" altLang="en-US" sz="800">
                <a:solidFill>
                  <a:srgbClr val="000000"/>
                </a:solidFill>
              </a:rPr>
            </a:br>
            <a:r>
              <a:rPr lang="en-US" altLang="en-US" sz="800">
                <a:solidFill>
                  <a:srgbClr val="000000"/>
                </a:solidFill>
              </a:rPr>
              <a:t>Adobe, the Adobe logo, PostScript, and the PostScript logo are either registered trademarks or trademarks of Adobe Systems Incorporated in the United States, and/or other countries.</a:t>
            </a:r>
          </a:p>
          <a:p>
            <a:pPr lvl="1">
              <a:buFontTx/>
              <a:buChar char="•"/>
            </a:pPr>
            <a:r>
              <a:rPr lang="en-US" altLang="en-US" sz="800">
                <a:solidFill>
                  <a:srgbClr val="000000"/>
                </a:solidFill>
              </a:rPr>
              <a:t>If you reference Java™ in the text, please mark the first use and include the following; otherwise delete:</a:t>
            </a:r>
            <a:br>
              <a:rPr lang="en-US" altLang="en-US" sz="800">
                <a:solidFill>
                  <a:srgbClr val="000000"/>
                </a:solidFill>
              </a:rPr>
            </a:br>
            <a:r>
              <a:rPr lang="en-US" altLang="en-US" sz="800"/>
              <a:t>Java and all Java-based trademarks and logos are trademarks or registered trademarks of Oracle and/or its affiliates.</a:t>
            </a:r>
            <a:endParaRPr lang="en-US" altLang="en-US" sz="800">
              <a:solidFill>
                <a:srgbClr val="000000"/>
              </a:solidFill>
            </a:endParaRPr>
          </a:p>
          <a:p>
            <a:pPr lvl="1">
              <a:buFontTx/>
              <a:buChar char="•"/>
            </a:pPr>
            <a:r>
              <a:rPr lang="en-US" altLang="en-US" sz="800">
                <a:solidFill>
                  <a:srgbClr val="000000"/>
                </a:solidFill>
              </a:rPr>
              <a:t>If you reference Microsoft® and/or Windows® in the text, please mark the first use and include the following, as applicable; otherwise delete:</a:t>
            </a:r>
            <a:br>
              <a:rPr lang="en-US" altLang="en-US" sz="800">
                <a:solidFill>
                  <a:srgbClr val="000000"/>
                </a:solidFill>
              </a:rPr>
            </a:br>
            <a:r>
              <a:rPr lang="en-US" altLang="en-US" sz="800">
                <a:solidFill>
                  <a:srgbClr val="000000"/>
                </a:solidFill>
              </a:rPr>
              <a:t>Microsoft and Windows are trademarks of Microsoft Corporation in the United States, other countries, or both.</a:t>
            </a:r>
          </a:p>
          <a:p>
            <a:pPr lvl="1">
              <a:buFontTx/>
              <a:buChar char="•"/>
            </a:pPr>
            <a:r>
              <a:rPr lang="en-US" altLang="en-US" sz="800">
                <a:solidFill>
                  <a:srgbClr val="000000"/>
                </a:solidFill>
              </a:rPr>
              <a:t>If you reference Intel® and/or any of the following Intel products in the text, please mark the first use and include those that you use as follows; otherwise delete:</a:t>
            </a:r>
            <a:br>
              <a:rPr lang="en-US" altLang="en-US" sz="800">
                <a:solidFill>
                  <a:srgbClr val="000000"/>
                </a:solidFill>
              </a:rPr>
            </a:br>
            <a:r>
              <a:rPr lang="en-US" altLang="en-US" sz="800">
                <a:solidFill>
                  <a:srgbClr val="000000"/>
                </a:solidFill>
              </a:rPr>
              <a:t>Intel, Intel Centrino, Celeron, Intel Xeon, Intel </a:t>
            </a:r>
            <a:r>
              <a:rPr lang="en-US" altLang="en-US" sz="800" err="1">
                <a:solidFill>
                  <a:srgbClr val="000000"/>
                </a:solidFill>
              </a:rPr>
              <a:t>SpeedStep</a:t>
            </a:r>
            <a:r>
              <a:rPr lang="en-US" altLang="en-US" sz="800">
                <a:solidFill>
                  <a:srgbClr val="000000"/>
                </a:solidFill>
              </a:rPr>
              <a:t>, Itanium, and Pentium are trademarks or registered trademarks of Intel Corporation or its subsidiaries in the United States and other countries.</a:t>
            </a:r>
          </a:p>
          <a:p>
            <a:pPr lvl="1">
              <a:buFontTx/>
              <a:buChar char="•"/>
            </a:pPr>
            <a:r>
              <a:rPr lang="en-US" altLang="en-US" sz="800">
                <a:solidFill>
                  <a:srgbClr val="000000"/>
                </a:solidFill>
              </a:rPr>
              <a:t>If you reference UNIX® in the text, please mark the first use and include the following; otherwise delete:</a:t>
            </a:r>
            <a:br>
              <a:rPr lang="en-US" altLang="en-US" sz="800">
                <a:solidFill>
                  <a:srgbClr val="000000"/>
                </a:solidFill>
              </a:rPr>
            </a:br>
            <a:r>
              <a:rPr lang="en-US" altLang="en-US" sz="800">
                <a:solidFill>
                  <a:srgbClr val="000000"/>
                </a:solidFill>
              </a:rPr>
              <a:t>UNIX is a registered trademark of The Open Group in the United States and other countries.</a:t>
            </a:r>
          </a:p>
          <a:p>
            <a:pPr lvl="1">
              <a:buFontTx/>
              <a:buChar char="•"/>
            </a:pPr>
            <a:r>
              <a:rPr lang="en-US" altLang="en-US" sz="800">
                <a:solidFill>
                  <a:srgbClr val="000000"/>
                </a:solidFill>
              </a:rPr>
              <a:t>If you reference Linux® in your presentation, please mark the first use and include the following; otherwise delete:</a:t>
            </a:r>
            <a:br>
              <a:rPr lang="en-US" altLang="en-US" sz="800">
                <a:solidFill>
                  <a:srgbClr val="000000"/>
                </a:solidFill>
              </a:rPr>
            </a:br>
            <a:r>
              <a:rPr lang="en-US" altLang="en-US" sz="800">
                <a:solidFill>
                  <a:srgbClr val="000000"/>
                </a:solidFill>
              </a:rPr>
              <a:t>Linux is a registered trademark of Linus Torvalds in the United States, other countries, or both. Other company, product, or service names may be trademarks or service marks of others.</a:t>
            </a:r>
          </a:p>
          <a:p>
            <a:pPr lvl="1">
              <a:buFontTx/>
              <a:buChar char="•"/>
            </a:pPr>
            <a:r>
              <a:rPr lang="en-US" altLang="en-US" sz="800">
                <a:solidFill>
                  <a:srgbClr val="000000"/>
                </a:solidFill>
              </a:rPr>
              <a:t>If the text/graphics include screenshots, no actual IBM employee names may be used (even your own), if your screenshots include fictitious company names (e.g., Renovations, Zeta Bank, Acme) please update and insert the following; otherwise delete: All references to [insert fictitious company name] refer to a fictitious company and are used for illustration purposes only.</a:t>
            </a:r>
          </a:p>
          <a:p>
            <a:pPr lvl="1">
              <a:spcBef>
                <a:spcPct val="20000"/>
              </a:spcBef>
              <a:buFontTx/>
              <a:buChar char="•"/>
            </a:pPr>
            <a:endParaRPr lang="en-US" altLang="en-US" sz="80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da-DK" b="0" dirty="0" err="1"/>
              <a:t>Documenting</a:t>
            </a:r>
            <a:r>
              <a:rPr lang="da-DK" b="0" dirty="0"/>
              <a:t> </a:t>
            </a:r>
            <a:r>
              <a:rPr lang="da-DK" b="0" dirty="0" err="1"/>
              <a:t>your</a:t>
            </a:r>
            <a:r>
              <a:rPr lang="da-DK" b="0" dirty="0"/>
              <a:t> solution starts at the </a:t>
            </a:r>
            <a:r>
              <a:rPr lang="da-DK" b="0" dirty="0" err="1"/>
              <a:t>very</a:t>
            </a:r>
            <a:r>
              <a:rPr lang="da-DK" b="0" dirty="0"/>
              <a:t> </a:t>
            </a:r>
            <a:r>
              <a:rPr lang="da-DK" b="0" dirty="0" err="1"/>
              <a:t>beginning</a:t>
            </a:r>
            <a:endParaRPr lang="da-DK" b="0" dirty="0"/>
          </a:p>
        </p:txBody>
      </p:sp>
      <p:sp>
        <p:nvSpPr>
          <p:cNvPr id="2" name="Pladsholder til indhold 1"/>
          <p:cNvSpPr>
            <a:spLocks noGrp="1"/>
          </p:cNvSpPr>
          <p:nvPr>
            <p:ph idx="1"/>
          </p:nvPr>
        </p:nvSpPr>
        <p:spPr/>
        <p:txBody>
          <a:bodyPr/>
          <a:lstStyle/>
          <a:p>
            <a:r>
              <a:rPr lang="da-DK" b="0" dirty="0" err="1" smtClean="0"/>
              <a:t>There</a:t>
            </a:r>
            <a:r>
              <a:rPr lang="da-DK" b="0" dirty="0" smtClean="0"/>
              <a:t> </a:t>
            </a:r>
            <a:r>
              <a:rPr lang="da-DK" b="0" dirty="0" err="1" smtClean="0"/>
              <a:t>are</a:t>
            </a:r>
            <a:r>
              <a:rPr lang="da-DK" b="0" dirty="0" smtClean="0"/>
              <a:t> </a:t>
            </a:r>
            <a:r>
              <a:rPr lang="da-DK" b="0" dirty="0" err="1" smtClean="0"/>
              <a:t>obviously</a:t>
            </a:r>
            <a:r>
              <a:rPr lang="da-DK" b="0" dirty="0" smtClean="0"/>
              <a:t> </a:t>
            </a:r>
            <a:r>
              <a:rPr lang="da-DK" b="0" dirty="0" err="1" smtClean="0"/>
              <a:t>many</a:t>
            </a:r>
            <a:r>
              <a:rPr lang="da-DK" b="0" dirty="0" smtClean="0"/>
              <a:t> components to </a:t>
            </a:r>
            <a:r>
              <a:rPr lang="da-DK" b="0" dirty="0" err="1" smtClean="0"/>
              <a:t>every</a:t>
            </a:r>
            <a:r>
              <a:rPr lang="da-DK" b="0" dirty="0" smtClean="0"/>
              <a:t> solution</a:t>
            </a:r>
          </a:p>
          <a:p>
            <a:r>
              <a:rPr lang="da-DK" b="0" dirty="0" smtClean="0"/>
              <a:t>The </a:t>
            </a:r>
            <a:r>
              <a:rPr lang="da-DK" b="0" dirty="0" err="1" smtClean="0"/>
              <a:t>Discovery</a:t>
            </a:r>
            <a:r>
              <a:rPr lang="da-DK" b="0" dirty="0" smtClean="0"/>
              <a:t> Workshop </a:t>
            </a:r>
            <a:r>
              <a:rPr lang="da-DK" b="0" dirty="0" err="1" smtClean="0"/>
              <a:t>doesn’t</a:t>
            </a:r>
            <a:r>
              <a:rPr lang="da-DK" b="0" dirty="0" smtClean="0"/>
              <a:t> give </a:t>
            </a:r>
            <a:r>
              <a:rPr lang="da-DK" b="0" dirty="0" err="1" smtClean="0"/>
              <a:t>you</a:t>
            </a:r>
            <a:r>
              <a:rPr lang="da-DK" b="0" dirty="0" smtClean="0"/>
              <a:t> </a:t>
            </a:r>
            <a:r>
              <a:rPr lang="da-DK" b="0" dirty="0" err="1" smtClean="0"/>
              <a:t>much</a:t>
            </a:r>
            <a:r>
              <a:rPr lang="da-DK" b="0" dirty="0" smtClean="0"/>
              <a:t> time to </a:t>
            </a:r>
            <a:r>
              <a:rPr lang="da-DK" b="0" dirty="0" err="1" smtClean="0"/>
              <a:t>collect</a:t>
            </a:r>
            <a:r>
              <a:rPr lang="da-DK" b="0" dirty="0" smtClean="0"/>
              <a:t> the information</a:t>
            </a:r>
          </a:p>
          <a:p>
            <a:r>
              <a:rPr lang="da-DK" b="0" dirty="0" smtClean="0"/>
              <a:t>The more information </a:t>
            </a:r>
            <a:r>
              <a:rPr lang="da-DK" b="0" dirty="0" err="1" smtClean="0"/>
              <a:t>you</a:t>
            </a:r>
            <a:r>
              <a:rPr lang="da-DK" b="0" dirty="0" smtClean="0"/>
              <a:t> have the </a:t>
            </a:r>
            <a:r>
              <a:rPr lang="da-DK" b="0" dirty="0" err="1" smtClean="0"/>
              <a:t>better</a:t>
            </a:r>
            <a:r>
              <a:rPr lang="da-DK" b="0" dirty="0" smtClean="0"/>
              <a:t> </a:t>
            </a:r>
            <a:r>
              <a:rPr lang="da-DK" b="0" dirty="0" err="1" smtClean="0"/>
              <a:t>your</a:t>
            </a:r>
            <a:r>
              <a:rPr lang="da-DK" b="0" dirty="0" smtClean="0"/>
              <a:t> design and the more </a:t>
            </a:r>
            <a:r>
              <a:rPr lang="da-DK" b="0" dirty="0" err="1" smtClean="0"/>
              <a:t>likely</a:t>
            </a:r>
            <a:r>
              <a:rPr lang="da-DK" b="0" dirty="0" smtClean="0"/>
              <a:t> it </a:t>
            </a:r>
            <a:r>
              <a:rPr lang="da-DK" b="0" dirty="0" err="1" smtClean="0"/>
              <a:t>will</a:t>
            </a:r>
            <a:r>
              <a:rPr lang="da-DK" b="0" dirty="0" smtClean="0"/>
              <a:t> </a:t>
            </a:r>
            <a:r>
              <a:rPr lang="da-DK" b="0" dirty="0" err="1" smtClean="0"/>
              <a:t>result</a:t>
            </a:r>
            <a:r>
              <a:rPr lang="da-DK" b="0" dirty="0" smtClean="0"/>
              <a:t> in a </a:t>
            </a:r>
            <a:r>
              <a:rPr lang="da-DK" b="0" dirty="0" err="1" smtClean="0"/>
              <a:t>delighted</a:t>
            </a:r>
            <a:r>
              <a:rPr lang="da-DK" b="0" dirty="0" smtClean="0"/>
              <a:t> </a:t>
            </a:r>
            <a:r>
              <a:rPr lang="da-DK" b="0" dirty="0" err="1" smtClean="0"/>
              <a:t>client</a:t>
            </a:r>
            <a:endParaRPr lang="da-DK" b="0" dirty="0" smtClean="0"/>
          </a:p>
          <a:p>
            <a:r>
              <a:rPr lang="da-DK" b="0" dirty="0" err="1"/>
              <a:t>Having</a:t>
            </a:r>
            <a:r>
              <a:rPr lang="da-DK" b="0" dirty="0"/>
              <a:t> a </a:t>
            </a:r>
            <a:r>
              <a:rPr lang="da-DK" b="0" dirty="0" err="1"/>
              <a:t>consistent</a:t>
            </a:r>
            <a:r>
              <a:rPr lang="da-DK" b="0" dirty="0"/>
              <a:t> </a:t>
            </a:r>
            <a:r>
              <a:rPr lang="da-DK" b="0" dirty="0" err="1"/>
              <a:t>method</a:t>
            </a:r>
            <a:r>
              <a:rPr lang="da-DK" b="0" dirty="0"/>
              <a:t> to </a:t>
            </a:r>
            <a:r>
              <a:rPr lang="da-DK" b="0" dirty="0" err="1"/>
              <a:t>document</a:t>
            </a:r>
            <a:r>
              <a:rPr lang="da-DK" b="0" dirty="0"/>
              <a:t> solutions </a:t>
            </a:r>
            <a:endParaRPr lang="da-DK" b="0" dirty="0" smtClean="0"/>
          </a:p>
          <a:p>
            <a:pPr lvl="1"/>
            <a:r>
              <a:rPr lang="da-DK" dirty="0" err="1"/>
              <a:t>E</a:t>
            </a:r>
            <a:r>
              <a:rPr lang="da-DK" b="0" dirty="0" err="1" smtClean="0"/>
              <a:t>ases</a:t>
            </a:r>
            <a:r>
              <a:rPr lang="da-DK" b="0" dirty="0" smtClean="0"/>
              <a:t> </a:t>
            </a:r>
            <a:r>
              <a:rPr lang="da-DK" b="0" dirty="0" err="1"/>
              <a:t>communication</a:t>
            </a:r>
            <a:r>
              <a:rPr lang="da-DK" b="0" dirty="0"/>
              <a:t> of the solution </a:t>
            </a:r>
            <a:r>
              <a:rPr lang="da-DK" b="0" dirty="0" err="1"/>
              <a:t>both</a:t>
            </a:r>
            <a:r>
              <a:rPr lang="da-DK" b="0" dirty="0"/>
              <a:t> </a:t>
            </a:r>
            <a:r>
              <a:rPr lang="da-DK" b="0" dirty="0" err="1"/>
              <a:t>inside</a:t>
            </a:r>
            <a:r>
              <a:rPr lang="da-DK" b="0" dirty="0"/>
              <a:t> and </a:t>
            </a:r>
            <a:r>
              <a:rPr lang="da-DK" b="0" dirty="0" err="1"/>
              <a:t>outside</a:t>
            </a:r>
            <a:r>
              <a:rPr lang="da-DK" b="0" dirty="0"/>
              <a:t> of </a:t>
            </a:r>
            <a:r>
              <a:rPr lang="da-DK" b="0" dirty="0" smtClean="0"/>
              <a:t>IBM</a:t>
            </a:r>
          </a:p>
          <a:p>
            <a:pPr lvl="1"/>
            <a:r>
              <a:rPr lang="da-DK" dirty="0" err="1" smtClean="0"/>
              <a:t>Allows</a:t>
            </a:r>
            <a:r>
              <a:rPr lang="da-DK" dirty="0" smtClean="0"/>
              <a:t> </a:t>
            </a:r>
            <a:r>
              <a:rPr lang="da-DK" dirty="0" err="1" smtClean="0"/>
              <a:t>you</a:t>
            </a:r>
            <a:r>
              <a:rPr lang="da-DK" dirty="0" smtClean="0"/>
              <a:t> to </a:t>
            </a:r>
            <a:r>
              <a:rPr lang="da-DK" dirty="0" err="1" smtClean="0"/>
              <a:t>prepare</a:t>
            </a:r>
            <a:r>
              <a:rPr lang="da-DK" dirty="0" smtClean="0"/>
              <a:t> prior to the </a:t>
            </a:r>
            <a:r>
              <a:rPr lang="da-DK" dirty="0" err="1" smtClean="0"/>
              <a:t>Discovery</a:t>
            </a:r>
            <a:r>
              <a:rPr lang="da-DK" dirty="0" smtClean="0"/>
              <a:t> Workshop</a:t>
            </a:r>
          </a:p>
          <a:p>
            <a:pPr lvl="1"/>
            <a:r>
              <a:rPr lang="da-DK" b="0" dirty="0" smtClean="0"/>
              <a:t>Gives </a:t>
            </a:r>
            <a:r>
              <a:rPr lang="da-DK" b="0" dirty="0" err="1" smtClean="0"/>
              <a:t>you</a:t>
            </a:r>
            <a:r>
              <a:rPr lang="da-DK" b="0" dirty="0" smtClean="0"/>
              <a:t> a template to </a:t>
            </a:r>
            <a:r>
              <a:rPr lang="da-DK" b="0" dirty="0" err="1" smtClean="0"/>
              <a:t>organize</a:t>
            </a:r>
            <a:r>
              <a:rPr lang="da-DK" b="0" dirty="0" smtClean="0"/>
              <a:t> </a:t>
            </a:r>
            <a:r>
              <a:rPr lang="da-DK" b="0" dirty="0" err="1" smtClean="0"/>
              <a:t>your</a:t>
            </a:r>
            <a:r>
              <a:rPr lang="da-DK" b="0" dirty="0" smtClean="0"/>
              <a:t> notes</a:t>
            </a:r>
          </a:p>
          <a:p>
            <a:pPr lvl="1"/>
            <a:endParaRPr lang="da-DK" dirty="0"/>
          </a:p>
          <a:p>
            <a:pPr lvl="1"/>
            <a:endParaRPr lang="da-DK" b="0" dirty="0" smtClean="0"/>
          </a:p>
          <a:p>
            <a:pPr marL="290513" lvl="1" indent="0">
              <a:buNone/>
            </a:pPr>
            <a:r>
              <a:rPr lang="da-DK" dirty="0" err="1" smtClean="0"/>
              <a:t>We’re</a:t>
            </a:r>
            <a:r>
              <a:rPr lang="da-DK" dirty="0" smtClean="0"/>
              <a:t> </a:t>
            </a:r>
            <a:r>
              <a:rPr lang="da-DK" dirty="0" err="1" smtClean="0"/>
              <a:t>going</a:t>
            </a:r>
            <a:r>
              <a:rPr lang="da-DK" dirty="0" smtClean="0"/>
              <a:t> to </a:t>
            </a:r>
            <a:r>
              <a:rPr lang="da-DK" dirty="0" err="1" smtClean="0"/>
              <a:t>use</a:t>
            </a:r>
            <a:r>
              <a:rPr lang="da-DK" dirty="0" smtClean="0"/>
              <a:t> the Analytics </a:t>
            </a:r>
            <a:r>
              <a:rPr lang="da-DK" dirty="0" err="1" smtClean="0"/>
              <a:t>Review</a:t>
            </a:r>
            <a:r>
              <a:rPr lang="da-DK" dirty="0" smtClean="0"/>
              <a:t> Template </a:t>
            </a:r>
            <a:r>
              <a:rPr lang="mr-IN" dirty="0" smtClean="0"/>
              <a:t>…</a:t>
            </a:r>
            <a:r>
              <a:rPr lang="en-US" smtClean="0"/>
              <a:t> so let’s get started</a:t>
            </a:r>
            <a:r>
              <a:rPr lang="da-DK" b="0" smtClean="0"/>
              <a:t> </a:t>
            </a:r>
            <a:endParaRPr lang="da-DK" dirty="0" smtClean="0"/>
          </a:p>
        </p:txBody>
      </p:sp>
    </p:spTree>
    <p:extLst>
      <p:ext uri="{BB962C8B-B14F-4D97-AF65-F5344CB8AC3E}">
        <p14:creationId xmlns:p14="http://schemas.microsoft.com/office/powerpoint/2010/main" val="2012514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p:cNvSpPr>
            <a:spLocks noGrp="1"/>
          </p:cNvSpPr>
          <p:nvPr>
            <p:ph type="ctrTitle"/>
          </p:nvPr>
        </p:nvSpPr>
        <p:spPr>
          <a:xfrm>
            <a:off x="227013" y="2343150"/>
            <a:ext cx="8631237" cy="1077913"/>
          </a:xfrm>
        </p:spPr>
        <p:txBody>
          <a:bodyPr/>
          <a:lstStyle/>
          <a:p>
            <a:r>
              <a:rPr lang="en-US" altLang="en-US" b="0"/>
              <a:t>Solution Assurance review for</a:t>
            </a:r>
            <a:br>
              <a:rPr lang="en-US" altLang="en-US" b="0"/>
            </a:br>
            <a:r>
              <a:rPr lang="en-US" altLang="en-US" b="0"/>
              <a:t>&lt;</a:t>
            </a:r>
            <a:r>
              <a:rPr lang="en-US" altLang="en-US" b="0" err="1" smtClean="0"/>
              <a:t>ClientName-FocusArea</a:t>
            </a:r>
            <a:r>
              <a:rPr lang="en-US" altLang="en-US" b="0" smtClean="0"/>
              <a:t>&gt;</a:t>
            </a:r>
            <a:br>
              <a:rPr lang="en-US" altLang="en-US" b="0" smtClean="0"/>
            </a:br>
            <a:r>
              <a:rPr lang="en-US" altLang="en-US" b="0" smtClean="0"/>
              <a:t>&lt;</a:t>
            </a:r>
            <a:r>
              <a:rPr lang="en-US" altLang="en-US" b="0" err="1" smtClean="0"/>
              <a:t>YearQtr</a:t>
            </a:r>
            <a:r>
              <a:rPr lang="en-US" altLang="en-US" b="0" smtClean="0"/>
              <a:t>&gt;</a:t>
            </a:r>
            <a:endParaRPr lang="en-US" altLang="en-US" b="0"/>
          </a:p>
        </p:txBody>
      </p:sp>
      <p:sp>
        <p:nvSpPr>
          <p:cNvPr id="14" name="Shape 113"/>
          <p:cNvSpPr/>
          <p:nvPr/>
        </p:nvSpPr>
        <p:spPr>
          <a:xfrm>
            <a:off x="1292225" y="7354888"/>
            <a:ext cx="1185863" cy="239712"/>
          </a:xfrm>
          <a:prstGeom prst="rect">
            <a:avLst/>
          </a:prstGeom>
          <a:ln w="12700">
            <a:miter lim="400000"/>
          </a:ln>
          <a:extLst/>
        </p:spPr>
        <p:txBody>
          <a:bodyPr wrap="none" lIns="38100" tIns="38100" rIns="38100" bIns="38100">
            <a:spAutoFit/>
          </a:bodyPr>
          <a:lstStyle>
            <a:lvl1pPr>
              <a:defRPr sz="2500">
                <a:solidFill>
                  <a:srgbClr val="E0E0E0"/>
                </a:solidFill>
                <a:latin typeface="HelvNeue Roman Italic for IBM"/>
                <a:ea typeface="HelvNeue Roman Italic for IBM"/>
                <a:cs typeface="HelvNeue Roman Italic for IBM"/>
                <a:sym typeface="HelvNeue Roman Italic for IBM"/>
              </a:defRPr>
            </a:lvl1pPr>
          </a:lstStyle>
          <a:p>
            <a:pPr>
              <a:defRPr/>
            </a:pPr>
            <a:r>
              <a:rPr lang="en-US" sz="1050">
                <a:latin typeface="Helvetica Neue Light" charset="0"/>
                <a:ea typeface="Helvetica Neue Light" charset="0"/>
                <a:cs typeface="Helvetica Neue Light" charset="0"/>
              </a:rPr>
              <a:t>27 September  2016</a:t>
            </a:r>
            <a:endParaRPr sz="1050">
              <a:latin typeface="Helvetica Neue Light" charset="0"/>
              <a:ea typeface="Helvetica Neue Light" charset="0"/>
              <a:cs typeface="Helvetica Neue Light" charset="0"/>
            </a:endParaRPr>
          </a:p>
        </p:txBody>
      </p:sp>
      <p:sp>
        <p:nvSpPr>
          <p:cNvPr id="13315" name="Subtitle 3"/>
          <p:cNvSpPr>
            <a:spLocks noGrp="1"/>
          </p:cNvSpPr>
          <p:nvPr>
            <p:ph type="subTitle" sz="quarter" idx="1"/>
          </p:nvPr>
        </p:nvSpPr>
        <p:spPr>
          <a:xfrm>
            <a:off x="249238" y="917575"/>
            <a:ext cx="8593137" cy="492125"/>
          </a:xfrm>
        </p:spPr>
        <p:txBody>
          <a:bodyPr anchor="t"/>
          <a:lstStyle/>
          <a:p>
            <a:pPr>
              <a:buFont typeface="Wingdings" panose="05000000000000000000" pitchFamily="2" charset="2"/>
              <a:buNone/>
            </a:pPr>
            <a:r>
              <a:rPr lang="en-US" altLang="en-US"/>
              <a:t>The IBM DataFirst Method</a:t>
            </a:r>
            <a:br>
              <a:rPr lang="en-US" altLang="en-US"/>
            </a:br>
            <a:r>
              <a:rPr lang="en-US" altLang="en-US" b="0"/>
              <a:t>The game plan to successfully put data to work</a:t>
            </a:r>
          </a:p>
        </p:txBody>
      </p:sp>
    </p:spTree>
    <p:extLst>
      <p:ext uri="{BB962C8B-B14F-4D97-AF65-F5344CB8AC3E}">
        <p14:creationId xmlns:p14="http://schemas.microsoft.com/office/powerpoint/2010/main" val="29894885"/>
      </p:ext>
    </p:extLst>
  </p:cSld>
  <p:clrMapOvr>
    <a:masterClrMapping/>
  </p:clrMapOvr>
  <p:transition spd="slow" advTm="685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Review Guidelines</a:t>
            </a:r>
            <a:endParaRPr lang="en-US" sz="2400" b="0" strike="noStrike" spc="-1">
              <a:solidFill>
                <a:srgbClr val="000000"/>
              </a:solidFill>
              <a:uFill>
                <a:solidFill>
                  <a:srgbClr val="FFFFFF"/>
                </a:solidFill>
              </a:uFill>
              <a:latin typeface="Arial"/>
            </a:endParaRPr>
          </a:p>
        </p:txBody>
      </p:sp>
      <p:sp>
        <p:nvSpPr>
          <p:cNvPr id="178" name="CustomShape 2"/>
          <p:cNvSpPr/>
          <p:nvPr/>
        </p:nvSpPr>
        <p:spPr>
          <a:xfrm>
            <a:off x="444600" y="1095480"/>
            <a:ext cx="1604520" cy="107640"/>
          </a:xfrm>
          <a:prstGeom prst="rect">
            <a:avLst/>
          </a:prstGeom>
          <a:solidFill>
            <a:srgbClr val="0E616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9" name="CustomShape 3"/>
          <p:cNvSpPr/>
          <p:nvPr/>
        </p:nvSpPr>
        <p:spPr>
          <a:xfrm>
            <a:off x="264960" y="984240"/>
            <a:ext cx="8879040" cy="5714272"/>
          </a:xfrm>
          <a:prstGeom prst="rect">
            <a:avLst/>
          </a:prstGeom>
          <a:solidFill>
            <a:srgbClr val="FFFF00"/>
          </a:solidFill>
          <a:ln>
            <a:solidFill>
              <a:srgbClr val="FF0000"/>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Helvetica Neue Light"/>
                <a:ea typeface="Helvetica Neue Light"/>
              </a:rPr>
              <a:t>Solution Assurance is meant to ensure that the proposal to the client is a viable technical architecture, fitting the constraints imposed by the client’s existing infrastructure, IBM’s offering capabilities, and the requirements of the new solution.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Helvetica Neue Light"/>
                <a:ea typeface="Helvetica Neue Light"/>
              </a:rPr>
              <a:t>These are the key documentation &amp; graphical deliverables for the review</a:t>
            </a:r>
            <a:r>
              <a:rPr lang="en-US" sz="1200" b="0" strike="noStrike" spc="-1" smtClean="0">
                <a:solidFill>
                  <a:srgbClr val="000000"/>
                </a:solidFill>
                <a:uFill>
                  <a:solidFill>
                    <a:srgbClr val="FFFFFF"/>
                  </a:solidFill>
                </a:uFill>
                <a:latin typeface="Helvetica Neue Light"/>
                <a:ea typeface="Helvetica Neue Light"/>
              </a:rPr>
              <a:t>:</a:t>
            </a:r>
          </a:p>
          <a:p>
            <a:pPr>
              <a:lnSpc>
                <a:spcPct val="100000"/>
              </a:lnSpc>
            </a:pPr>
            <a:endParaRPr lang="en-US" sz="1800" b="0" strike="noStrike" spc="-1">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lang="en-US" sz="1000" b="1" strike="noStrike" spc="-1">
                <a:solidFill>
                  <a:srgbClr val="000000"/>
                </a:solidFill>
                <a:uFill>
                  <a:solidFill>
                    <a:srgbClr val="FFFFFF"/>
                  </a:solidFill>
                </a:uFill>
                <a:latin typeface="Helvetica Neue Light"/>
                <a:ea typeface="Helvetica Neue Light"/>
              </a:rPr>
              <a:t>Business Objective </a:t>
            </a:r>
            <a:r>
              <a:rPr lang="en-US" sz="1000" b="1" strike="noStrike" spc="-1">
                <a:solidFill>
                  <a:srgbClr val="000000"/>
                </a:solidFill>
                <a:uFill>
                  <a:solidFill>
                    <a:srgbClr val="FFFFFF"/>
                  </a:solidFill>
                </a:uFill>
                <a:latin typeface="Wingdings"/>
                <a:ea typeface="Helvetica Neue Light"/>
              </a:rPr>
              <a:t></a:t>
            </a:r>
            <a:r>
              <a:rPr lang="en-US" sz="1000" b="1" strike="noStrike" spc="-1">
                <a:solidFill>
                  <a:srgbClr val="000000"/>
                </a:solidFill>
                <a:uFill>
                  <a:solidFill>
                    <a:srgbClr val="FFFFFF"/>
                  </a:solidFill>
                </a:uFill>
                <a:latin typeface="Helvetica Neue Light"/>
                <a:ea typeface="Helvetica Neue Light"/>
              </a:rPr>
              <a:t> Use Case </a:t>
            </a:r>
            <a:r>
              <a:rPr lang="en-US" sz="1000" b="1" strike="noStrike" spc="-1">
                <a:solidFill>
                  <a:srgbClr val="000000"/>
                </a:solidFill>
                <a:uFill>
                  <a:solidFill>
                    <a:srgbClr val="FFFFFF"/>
                  </a:solidFill>
                </a:uFill>
                <a:latin typeface="Wingdings"/>
                <a:ea typeface="Helvetica Neue Light"/>
              </a:rPr>
              <a:t></a:t>
            </a:r>
            <a:r>
              <a:rPr lang="en-US" sz="1000" b="1" strike="noStrike" spc="-1">
                <a:solidFill>
                  <a:srgbClr val="000000"/>
                </a:solidFill>
                <a:uFill>
                  <a:solidFill>
                    <a:srgbClr val="FFFFFF"/>
                  </a:solidFill>
                </a:uFill>
                <a:latin typeface="Helvetica Neue Light"/>
                <a:ea typeface="Helvetica Neue Light"/>
              </a:rPr>
              <a:t>User </a:t>
            </a:r>
            <a:r>
              <a:rPr lang="en-US" sz="1000" b="1" strike="noStrike" spc="-1" smtClean="0">
                <a:solidFill>
                  <a:srgbClr val="000000"/>
                </a:solidFill>
                <a:uFill>
                  <a:solidFill>
                    <a:srgbClr val="FFFFFF"/>
                  </a:solidFill>
                </a:uFill>
                <a:latin typeface="Helvetica Neue Light"/>
                <a:ea typeface="Helvetica Neue Light"/>
              </a:rPr>
              <a:t>Stories</a:t>
            </a:r>
            <a:endParaRPr lang="en-US" spc="-1">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lang="en-US" sz="1000" b="1" strike="noStrike" spc="-1" smtClean="0">
                <a:solidFill>
                  <a:srgbClr val="000000"/>
                </a:solidFill>
                <a:uFill>
                  <a:solidFill>
                    <a:srgbClr val="FFFFFF"/>
                  </a:solidFill>
                </a:uFill>
                <a:latin typeface="Helvetica Neue Light"/>
                <a:ea typeface="Helvetica Neue Light"/>
              </a:rPr>
              <a:t>Data </a:t>
            </a:r>
            <a:r>
              <a:rPr lang="en-US" sz="1000" b="1" strike="noStrike" spc="-1">
                <a:solidFill>
                  <a:srgbClr val="000000"/>
                </a:solidFill>
                <a:uFill>
                  <a:solidFill>
                    <a:srgbClr val="FFFFFF"/>
                  </a:solidFill>
                </a:uFill>
                <a:latin typeface="Helvetica Neue Light"/>
                <a:ea typeface="Helvetica Neue Light"/>
              </a:rPr>
              <a:t>Sources &amp; Engines</a:t>
            </a:r>
            <a:endParaRPr lang="en-US" sz="1800" b="0" strike="noStrike" spc="-1">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lang="en-US" sz="1000" b="1" strike="noStrike" spc="-1" smtClean="0">
                <a:solidFill>
                  <a:srgbClr val="000000"/>
                </a:solidFill>
                <a:uFill>
                  <a:solidFill>
                    <a:srgbClr val="FFFFFF"/>
                  </a:solidFill>
                </a:uFill>
                <a:latin typeface="Helvetica Neue Light"/>
                <a:ea typeface="Helvetica Neue Light"/>
              </a:rPr>
              <a:t>Architectural </a:t>
            </a:r>
            <a:r>
              <a:rPr lang="en-US" sz="1000" b="1" strike="noStrike" spc="-1">
                <a:solidFill>
                  <a:srgbClr val="000000"/>
                </a:solidFill>
                <a:uFill>
                  <a:solidFill>
                    <a:srgbClr val="FFFFFF"/>
                  </a:solidFill>
                </a:uFill>
                <a:latin typeface="Helvetica Neue Light"/>
                <a:ea typeface="Helvetica Neue Light"/>
              </a:rPr>
              <a:t>Overview </a:t>
            </a:r>
            <a:r>
              <a:rPr lang="en-US" sz="1000" b="0" strike="noStrike" spc="-1">
                <a:solidFill>
                  <a:srgbClr val="000000"/>
                </a:solidFill>
                <a:uFill>
                  <a:solidFill>
                    <a:srgbClr val="FFFFFF"/>
                  </a:solidFill>
                </a:uFill>
                <a:latin typeface="Helvetica Neue Light"/>
                <a:ea typeface="Helvetica Neue Light"/>
              </a:rPr>
              <a:t>– this is high level, and should have already been produced as part of the DFM Discovery Workshop.</a:t>
            </a:r>
            <a:endParaRPr lang="en-US" sz="1800" b="0" strike="noStrike" spc="-1">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lang="en-US" sz="1000" b="1" strike="noStrike" spc="-1" smtClean="0">
                <a:solidFill>
                  <a:srgbClr val="000000"/>
                </a:solidFill>
                <a:uFill>
                  <a:solidFill>
                    <a:srgbClr val="FFFFFF"/>
                  </a:solidFill>
                </a:uFill>
                <a:latin typeface="Helvetica Neue Light"/>
                <a:ea typeface="Helvetica Neue Light"/>
              </a:rPr>
              <a:t>Operational </a:t>
            </a:r>
            <a:r>
              <a:rPr lang="en-US" sz="1000" b="1" strike="noStrike" spc="-1">
                <a:solidFill>
                  <a:srgbClr val="000000"/>
                </a:solidFill>
                <a:uFill>
                  <a:solidFill>
                    <a:srgbClr val="FFFFFF"/>
                  </a:solidFill>
                </a:uFill>
                <a:latin typeface="Helvetica Neue Light"/>
                <a:ea typeface="Helvetica Neue Light"/>
              </a:rPr>
              <a:t>Model </a:t>
            </a:r>
            <a:r>
              <a:rPr lang="en-US" sz="1000" b="0" strike="noStrike" spc="-1">
                <a:solidFill>
                  <a:srgbClr val="000000"/>
                </a:solidFill>
                <a:uFill>
                  <a:solidFill>
                    <a:srgbClr val="FFFFFF"/>
                  </a:solidFill>
                </a:uFill>
                <a:latin typeface="Helvetica Neue Light"/>
                <a:ea typeface="Helvetica Neue Light"/>
              </a:rPr>
              <a:t>– this is a lower level graphical view of the components of the solution, their characteristics, how they connect, and which users access which components of the solution.</a:t>
            </a:r>
            <a:endParaRPr lang="en-US" sz="1800" b="0" strike="noStrike" spc="-1">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lang="en-US" sz="1000" b="1" strike="noStrike" spc="-1" smtClean="0">
                <a:solidFill>
                  <a:srgbClr val="000000"/>
                </a:solidFill>
                <a:uFill>
                  <a:solidFill>
                    <a:srgbClr val="FFFFFF"/>
                  </a:solidFill>
                </a:uFill>
                <a:latin typeface="Helvetica Neue Light"/>
                <a:ea typeface="Helvetica Neue Light"/>
              </a:rPr>
              <a:t>Non-Functional </a:t>
            </a:r>
            <a:r>
              <a:rPr lang="en-US" sz="1000" b="1" strike="noStrike" spc="-1">
                <a:solidFill>
                  <a:srgbClr val="000000"/>
                </a:solidFill>
                <a:uFill>
                  <a:solidFill>
                    <a:srgbClr val="FFFFFF"/>
                  </a:solidFill>
                </a:uFill>
                <a:latin typeface="Helvetica Neue Light"/>
                <a:ea typeface="Helvetica Neue Light"/>
              </a:rPr>
              <a:t>Requirements &amp; Models </a:t>
            </a:r>
            <a:r>
              <a:rPr lang="en-US" sz="1000" b="0" strike="noStrike" spc="-1">
                <a:solidFill>
                  <a:srgbClr val="000000"/>
                </a:solidFill>
                <a:uFill>
                  <a:solidFill>
                    <a:srgbClr val="FFFFFF"/>
                  </a:solidFill>
                </a:uFill>
                <a:latin typeface="Helvetica Neue Light"/>
                <a:ea typeface="Helvetica Neue Light"/>
              </a:rPr>
              <a:t>– these document the high level view </a:t>
            </a:r>
            <a:r>
              <a:rPr lang="en-US" sz="1000" b="1" strike="noStrike" spc="-1">
                <a:solidFill>
                  <a:srgbClr val="000000"/>
                </a:solidFill>
                <a:uFill>
                  <a:solidFill>
                    <a:srgbClr val="FFFFFF"/>
                  </a:solidFill>
                </a:uFill>
                <a:latin typeface="Helvetica Neue Light"/>
                <a:ea typeface="Helvetica Neue Light"/>
              </a:rPr>
              <a:t>for each of the key NFRs </a:t>
            </a:r>
            <a:r>
              <a:rPr lang="en-US" sz="1000" b="0" strike="noStrike" spc="-1">
                <a:solidFill>
                  <a:srgbClr val="000000"/>
                </a:solidFill>
                <a:uFill>
                  <a:solidFill>
                    <a:srgbClr val="FFFFFF"/>
                  </a:solidFill>
                </a:uFill>
                <a:latin typeface="Helvetica Neue Light"/>
                <a:ea typeface="Helvetica Neue Light"/>
              </a:rPr>
              <a:t>by design component necessary for assurance review. (e.g.)</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AutoNum type="romanLcPeriod"/>
            </a:pPr>
            <a:r>
              <a:rPr lang="en-US" sz="1000" b="1" strike="noStrike" spc="-1">
                <a:solidFill>
                  <a:srgbClr val="000000"/>
                </a:solidFill>
                <a:uFill>
                  <a:solidFill>
                    <a:srgbClr val="FFFFFF"/>
                  </a:solidFill>
                </a:uFill>
                <a:latin typeface="Helvetica Neue Light"/>
                <a:ea typeface="Helvetica Neue Light"/>
              </a:rPr>
              <a:t>User Access Controls</a:t>
            </a:r>
            <a:r>
              <a:rPr lang="en-US" sz="1000" b="0" strike="noStrike" spc="-1">
                <a:solidFill>
                  <a:srgbClr val="000000"/>
                </a:solidFill>
                <a:uFill>
                  <a:solidFill>
                    <a:srgbClr val="FFFFFF"/>
                  </a:solidFill>
                </a:uFill>
                <a:latin typeface="Helvetica Neue Light"/>
                <a:ea typeface="Helvetica Neue Light"/>
              </a:rPr>
              <a:t> – this identifies the required authentication and authorization for each component/zone</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AutoNum type="romanLcPeriod"/>
            </a:pPr>
            <a:r>
              <a:rPr lang="en-US" sz="1000" b="1" strike="noStrike" spc="-1">
                <a:solidFill>
                  <a:srgbClr val="000000"/>
                </a:solidFill>
                <a:uFill>
                  <a:solidFill>
                    <a:srgbClr val="FFFFFF"/>
                  </a:solidFill>
                </a:uFill>
                <a:latin typeface="Helvetica Neue Light"/>
                <a:ea typeface="Helvetica Neue Light"/>
              </a:rPr>
              <a:t>Networking Model </a:t>
            </a:r>
            <a:r>
              <a:rPr lang="en-US" sz="1000" b="0" strike="noStrike" spc="-1">
                <a:solidFill>
                  <a:srgbClr val="000000"/>
                </a:solidFill>
                <a:uFill>
                  <a:solidFill>
                    <a:srgbClr val="FFFFFF"/>
                  </a:solidFill>
                </a:uFill>
                <a:latin typeface="Helvetica Neue Light"/>
                <a:ea typeface="Helvetica Neue Light"/>
              </a:rPr>
              <a:t>– this complements the Operational Model, showing less detail of components and more detail of physical networking including security protocols.</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AutoNum type="romanLcPeriod"/>
            </a:pPr>
            <a:r>
              <a:rPr lang="en-US" sz="1000" b="1" strike="noStrike" spc="-1">
                <a:solidFill>
                  <a:srgbClr val="000000"/>
                </a:solidFill>
                <a:uFill>
                  <a:solidFill>
                    <a:srgbClr val="FFFFFF"/>
                  </a:solidFill>
                </a:uFill>
                <a:latin typeface="Helvetica Neue Light"/>
                <a:ea typeface="Helvetica Neue Light"/>
              </a:rPr>
              <a:t>Governance </a:t>
            </a:r>
            <a:r>
              <a:rPr lang="en-US" sz="1000" b="0" strike="noStrike" spc="-1">
                <a:solidFill>
                  <a:srgbClr val="000000"/>
                </a:solidFill>
                <a:uFill>
                  <a:solidFill>
                    <a:srgbClr val="FFFFFF"/>
                  </a:solidFill>
                </a:uFill>
                <a:latin typeface="Helvetica Neue Light"/>
                <a:ea typeface="Helvetica Neue Light"/>
              </a:rPr>
              <a:t>– identifies the components &amp; flows where the capture of metadata, lineage and profiling &amp; quality control must be applied</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AutoNum type="romanLcPeriod"/>
            </a:pPr>
            <a:r>
              <a:rPr lang="en-US" sz="1000" b="1" strike="noStrike" spc="-1">
                <a:solidFill>
                  <a:srgbClr val="000000"/>
                </a:solidFill>
                <a:uFill>
                  <a:solidFill>
                    <a:srgbClr val="FFFFFF"/>
                  </a:solidFill>
                </a:uFill>
                <a:latin typeface="Helvetica Neue Light"/>
                <a:ea typeface="Helvetica Neue Light"/>
              </a:rPr>
              <a:t>Monitoring, Logging &amp;Alerting</a:t>
            </a:r>
            <a:r>
              <a:rPr lang="en-US" sz="1000" b="0" strike="noStrike" spc="-1">
                <a:solidFill>
                  <a:srgbClr val="000000"/>
                </a:solidFill>
                <a:uFill>
                  <a:solidFill>
                    <a:srgbClr val="FFFFFF"/>
                  </a:solidFill>
                </a:uFill>
                <a:latin typeface="Helvetica Neue Light"/>
                <a:ea typeface="Helvetica Neue Light"/>
              </a:rPr>
              <a:t>– identifies where/in what zones and component access/use monitoring and alerting should be done</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AutoNum type="romanLcPeriod"/>
            </a:pPr>
            <a:r>
              <a:rPr lang="en-US" sz="1000" b="1" strike="noStrike" spc="-1">
                <a:solidFill>
                  <a:srgbClr val="000000"/>
                </a:solidFill>
                <a:uFill>
                  <a:solidFill>
                    <a:srgbClr val="FFFFFF"/>
                  </a:solidFill>
                </a:uFill>
                <a:latin typeface="Helvetica Neue Light"/>
                <a:ea typeface="Helvetica Neue Light"/>
              </a:rPr>
              <a:t>Environment </a:t>
            </a:r>
            <a:r>
              <a:rPr lang="en-US" sz="1000" b="1" strike="noStrike" spc="-1" err="1">
                <a:solidFill>
                  <a:srgbClr val="000000"/>
                </a:solidFill>
                <a:uFill>
                  <a:solidFill>
                    <a:srgbClr val="FFFFFF"/>
                  </a:solidFill>
                </a:uFill>
                <a:latin typeface="Helvetica Neue Light"/>
                <a:ea typeface="Helvetica Neue Light"/>
              </a:rPr>
              <a:t>Mgt</a:t>
            </a:r>
            <a:r>
              <a:rPr lang="en-US" sz="1000" b="1" strike="noStrike" spc="-1">
                <a:solidFill>
                  <a:srgbClr val="000000"/>
                </a:solidFill>
                <a:uFill>
                  <a:solidFill>
                    <a:srgbClr val="FFFFFF"/>
                  </a:solidFill>
                </a:uFill>
                <a:latin typeface="Helvetica Neue Light"/>
                <a:ea typeface="Helvetica Neue Light"/>
              </a:rPr>
              <a:t> </a:t>
            </a:r>
            <a:r>
              <a:rPr lang="en-US" sz="1000" b="0" strike="noStrike" spc="-1">
                <a:solidFill>
                  <a:srgbClr val="000000"/>
                </a:solidFill>
                <a:uFill>
                  <a:solidFill>
                    <a:srgbClr val="FFFFFF"/>
                  </a:solidFill>
                </a:uFill>
                <a:latin typeface="Helvetica Neue Light"/>
                <a:ea typeface="Helvetica Neue Light"/>
              </a:rPr>
              <a:t>– (may be part of Operational Model) identify expectations on component/systems management responsibilities</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AutoNum type="romanLcPeriod"/>
            </a:pPr>
            <a:r>
              <a:rPr lang="en-US" sz="1000" b="1" strike="noStrike" spc="-1">
                <a:solidFill>
                  <a:srgbClr val="000000"/>
                </a:solidFill>
                <a:uFill>
                  <a:solidFill>
                    <a:srgbClr val="FFFFFF"/>
                  </a:solidFill>
                </a:uFill>
                <a:latin typeface="Helvetica Neue Light"/>
                <a:ea typeface="Helvetica Neue Light"/>
              </a:rPr>
              <a:t>HADR &amp; Backup</a:t>
            </a:r>
            <a:r>
              <a:rPr lang="en-US" sz="1000" b="0" strike="noStrike" spc="-1">
                <a:solidFill>
                  <a:srgbClr val="000000"/>
                </a:solidFill>
                <a:uFill>
                  <a:solidFill>
                    <a:srgbClr val="FFFFFF"/>
                  </a:solidFill>
                </a:uFill>
                <a:latin typeface="Helvetica Neue Light"/>
                <a:ea typeface="Helvetica Neue Light"/>
              </a:rPr>
              <a:t>– identifies what components require high availability and recovery, with SLA detail, as well as regular backup</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Helvetica Neue Light"/>
                <a:ea typeface="Helvetica Neue Light"/>
              </a:rPr>
              <a:t>This may seem like a lot of work, but it is critical to producing solutions which meet client needs. Failure to go to this level of depth can lead to reversed contracts, CSAT issues, and expensive cleanup efforts that take a great deal of your personal time.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Helvetica Neue Light"/>
                <a:ea typeface="Helvetica Neue Light"/>
              </a:rPr>
              <a:t>Yellow boxes on each slide provide more detail on requirements. These can be deleted before sending out the deck for review.</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Helvetica Neue Light"/>
                <a:ea typeface="Helvetica Neue Light"/>
              </a:rPr>
              <a:t>The latest copy of this deck and graphical templates are available here: </a:t>
            </a:r>
            <a:r>
              <a:rPr lang="en-US" sz="900" b="0" u="sng" strike="noStrike" spc="-1">
                <a:solidFill>
                  <a:srgbClr val="007DAD"/>
                </a:solidFill>
                <a:uFill>
                  <a:solidFill>
                    <a:srgbClr val="FFFFFF"/>
                  </a:solidFill>
                </a:uFill>
                <a:latin typeface="Helvetica Neue Light"/>
                <a:ea typeface="Helvetica Neue Light"/>
                <a:hlinkClick r:id="rId3"/>
              </a:rPr>
              <a:t>https://ibm.box.com/s/bmhw7tzdsqn1l6om1i0b5jptf30mzadv</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1885950" y="2514600"/>
            <a:ext cx="5386388" cy="2862322"/>
          </a:xfrm>
          <a:prstGeom prst="rect">
            <a:avLst/>
          </a:prstGeom>
          <a:solidFill>
            <a:schemeClr val="bg1"/>
          </a:solidFill>
        </p:spPr>
        <p:txBody>
          <a:bodyPr wrap="square" rtlCol="0">
            <a:spAutoFit/>
          </a:bodyPr>
          <a:lstStyle/>
          <a:p>
            <a:r>
              <a:rPr lang="en-US" smtClean="0"/>
              <a:t>And there are guidelines:</a:t>
            </a:r>
          </a:p>
          <a:p>
            <a:pPr marL="285750" indent="-285750">
              <a:buFontTx/>
              <a:buChar char="-"/>
            </a:pPr>
            <a:r>
              <a:rPr lang="en-US" smtClean="0"/>
              <a:t>Boxes with yellow background contain useful tips</a:t>
            </a:r>
          </a:p>
          <a:p>
            <a:pPr marL="285750" indent="-285750">
              <a:buFontTx/>
              <a:buChar char="-"/>
            </a:pPr>
            <a:r>
              <a:rPr lang="en-US" smtClean="0"/>
              <a:t>But we don’t need these for the actual review.</a:t>
            </a:r>
          </a:p>
          <a:p>
            <a:pPr marL="285750" indent="-285750">
              <a:buFontTx/>
              <a:buChar char="-"/>
            </a:pPr>
            <a:r>
              <a:rPr lang="en-US" smtClean="0"/>
              <a:t>You may want to just Hide </a:t>
            </a:r>
            <a:r>
              <a:rPr lang="en-US"/>
              <a:t>this slide or </a:t>
            </a:r>
            <a:r>
              <a:rPr lang="en-US" smtClean="0"/>
              <a:t>you may want to move </a:t>
            </a:r>
            <a:r>
              <a:rPr lang="en-US"/>
              <a:t>it to the back of the deck until you are ready to </a:t>
            </a:r>
            <a:r>
              <a:rPr lang="en-US" smtClean="0"/>
              <a:t>submit so you can refer back to it</a:t>
            </a:r>
          </a:p>
          <a:p>
            <a:pPr marL="285750" indent="-285750">
              <a:buFontTx/>
              <a:buChar char="-"/>
            </a:pPr>
            <a:r>
              <a:rPr lang="en-US" smtClean="0"/>
              <a:t>Once </a:t>
            </a:r>
            <a:r>
              <a:rPr lang="en-US"/>
              <a:t>you have some experience filling out this deck </a:t>
            </a:r>
            <a:r>
              <a:rPr lang="en-US" smtClean="0"/>
              <a:t>or are ready to submit you can delete it</a:t>
            </a:r>
            <a:endParaRPr lang="en-US"/>
          </a:p>
          <a:p>
            <a:endParaRPr lang="en-US"/>
          </a:p>
        </p:txBody>
      </p:sp>
    </p:spTree>
    <p:extLst>
      <p:ext uri="{BB962C8B-B14F-4D97-AF65-F5344CB8AC3E}">
        <p14:creationId xmlns:p14="http://schemas.microsoft.com/office/powerpoint/2010/main" val="95086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a:t>3. Use Case Review</a:t>
            </a:r>
          </a:p>
        </p:txBody>
      </p:sp>
      <p:graphicFrame>
        <p:nvGraphicFramePr>
          <p:cNvPr id="4" name="Group 37"/>
          <p:cNvGraphicFramePr>
            <a:graphicFrameLocks noGrp="1"/>
          </p:cNvGraphicFramePr>
          <p:nvPr>
            <p:extLst>
              <p:ext uri="{D42A27DB-BD31-4B8C-83A1-F6EECF244321}">
                <p14:modId xmlns:p14="http://schemas.microsoft.com/office/powerpoint/2010/main" val="1075080565"/>
              </p:ext>
            </p:extLst>
          </p:nvPr>
        </p:nvGraphicFramePr>
        <p:xfrm>
          <a:off x="542925" y="4723373"/>
          <a:ext cx="8066088" cy="1580520"/>
        </p:xfrm>
        <a:graphic>
          <a:graphicData uri="http://schemas.openxmlformats.org/drawingml/2006/table">
            <a:tbl>
              <a:tblPr/>
              <a:tblGrid>
                <a:gridCol w="4202165">
                  <a:extLst>
                    <a:ext uri="{9D8B030D-6E8A-4147-A177-3AD203B41FA5}">
                      <a16:colId xmlns="" xmlns:a16="http://schemas.microsoft.com/office/drawing/2014/main" val="20000"/>
                    </a:ext>
                  </a:extLst>
                </a:gridCol>
                <a:gridCol w="3863923">
                  <a:extLst>
                    <a:ext uri="{9D8B030D-6E8A-4147-A177-3AD203B41FA5}">
                      <a16:colId xmlns="" xmlns:a16="http://schemas.microsoft.com/office/drawing/2014/main" val="20001"/>
                    </a:ext>
                  </a:extLst>
                </a:gridCol>
              </a:tblGrid>
              <a:tr h="205724">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a:ln>
                            <a:noFill/>
                          </a:ln>
                          <a:solidFill>
                            <a:schemeClr val="bg1"/>
                          </a:solidFill>
                          <a:effectLst/>
                          <a:latin typeface="Arial" charset="0"/>
                          <a:cs typeface="Arial" charset="0"/>
                        </a:rPr>
                        <a:t>Problem Being Solved</a:t>
                      </a:r>
                    </a:p>
                  </a:txBody>
                  <a:tcPr marL="68577" marR="68577" marT="34294" marB="34294"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a:ln>
                            <a:noFill/>
                          </a:ln>
                          <a:solidFill>
                            <a:schemeClr val="bg1"/>
                          </a:solidFill>
                          <a:effectLst/>
                          <a:latin typeface="Arial" charset="0"/>
                          <a:cs typeface="Arial" charset="0"/>
                        </a:rPr>
                        <a:t>Business Benefits</a:t>
                      </a:r>
                    </a:p>
                  </a:txBody>
                  <a:tcPr marL="68577" marR="68577" marT="34294" marB="34294"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0"/>
                  </a:ext>
                </a:extLst>
              </a:tr>
              <a:tr h="1344292">
                <a:tc>
                  <a:txBody>
                    <a:bodyPr/>
                    <a:lstStyle/>
                    <a:p>
                      <a:pPr marL="171450" marR="0" lvl="0" indent="-171450" algn="l" defTabSz="914400" rtl="0" eaLnBrk="0" fontAlgn="base" latinLnBrk="0" hangingPunct="0">
                        <a:lnSpc>
                          <a:spcPct val="100000"/>
                        </a:lnSpc>
                        <a:spcBef>
                          <a:spcPts val="300"/>
                        </a:spcBef>
                        <a:spcAft>
                          <a:spcPct val="0"/>
                        </a:spcAft>
                        <a:buClrTx/>
                        <a:buSzTx/>
                        <a:buFont typeface="Arial" panose="020B0604020202020204" pitchFamily="34" charset="0"/>
                        <a:buChar char="•"/>
                        <a:tabLst/>
                        <a:defRPr/>
                      </a:pPr>
                      <a:r>
                        <a:rPr lang="da-DK" sz="1050" b="0" kern="1200" smtClean="0">
                          <a:solidFill>
                            <a:schemeClr val="tx1"/>
                          </a:solidFill>
                          <a:latin typeface="+mn-lt"/>
                          <a:ea typeface="+mn-ea"/>
                          <a:cs typeface="+mn-cs"/>
                        </a:rPr>
                        <a:t>A </a:t>
                      </a:r>
                      <a:r>
                        <a:rPr lang="da-DK" sz="1050" b="0" kern="1200" err="1" smtClean="0">
                          <a:solidFill>
                            <a:schemeClr val="tx1"/>
                          </a:solidFill>
                          <a:latin typeface="+mn-lt"/>
                          <a:ea typeface="+mn-ea"/>
                          <a:cs typeface="+mn-cs"/>
                        </a:rPr>
                        <a:t>busy</a:t>
                      </a:r>
                      <a:r>
                        <a:rPr lang="da-DK" sz="1050" b="0" kern="1200" smtClean="0">
                          <a:solidFill>
                            <a:schemeClr val="tx1"/>
                          </a:solidFill>
                          <a:latin typeface="+mn-lt"/>
                          <a:ea typeface="+mn-ea"/>
                          <a:cs typeface="+mn-cs"/>
                        </a:rPr>
                        <a:t> and </a:t>
                      </a:r>
                      <a:r>
                        <a:rPr lang="da-DK" sz="1050" b="0" kern="1200" err="1" smtClean="0">
                          <a:solidFill>
                            <a:schemeClr val="tx1"/>
                          </a:solidFill>
                          <a:latin typeface="+mn-lt"/>
                          <a:ea typeface="+mn-ea"/>
                          <a:cs typeface="+mn-cs"/>
                        </a:rPr>
                        <a:t>worried</a:t>
                      </a:r>
                      <a:r>
                        <a:rPr lang="da-DK" sz="1050" b="0" kern="1200" smtClean="0">
                          <a:solidFill>
                            <a:schemeClr val="tx1"/>
                          </a:solidFill>
                          <a:latin typeface="+mn-lt"/>
                          <a:ea typeface="+mn-ea"/>
                          <a:cs typeface="+mn-cs"/>
                        </a:rPr>
                        <a:t> </a:t>
                      </a:r>
                      <a:r>
                        <a:rPr lang="da-DK" sz="1050" b="0" kern="1200" err="1" smtClean="0">
                          <a:solidFill>
                            <a:schemeClr val="tx1"/>
                          </a:solidFill>
                          <a:latin typeface="+mn-lt"/>
                          <a:ea typeface="+mn-ea"/>
                          <a:cs typeface="+mn-cs"/>
                        </a:rPr>
                        <a:t>Reefer</a:t>
                      </a:r>
                      <a:r>
                        <a:rPr lang="da-DK" sz="1050" b="0" kern="1200" smtClean="0">
                          <a:solidFill>
                            <a:schemeClr val="tx1"/>
                          </a:solidFill>
                          <a:latin typeface="+mn-lt"/>
                          <a:ea typeface="+mn-ea"/>
                          <a:cs typeface="+mn-cs"/>
                        </a:rPr>
                        <a:t> </a:t>
                      </a:r>
                      <a:r>
                        <a:rPr lang="da-DK" sz="1050" b="0" kern="1200" err="1" smtClean="0">
                          <a:solidFill>
                            <a:schemeClr val="tx1"/>
                          </a:solidFill>
                          <a:latin typeface="+mn-lt"/>
                          <a:ea typeface="+mn-ea"/>
                          <a:cs typeface="+mn-cs"/>
                        </a:rPr>
                        <a:t>customer</a:t>
                      </a:r>
                      <a:r>
                        <a:rPr lang="en-US" sz="1050" b="0" kern="1200" smtClean="0">
                          <a:solidFill>
                            <a:schemeClr val="tx1"/>
                          </a:solidFill>
                          <a:latin typeface="+mn-lt"/>
                          <a:ea typeface="+mn-ea"/>
                          <a:cs typeface="+mn-cs"/>
                        </a:rPr>
                        <a:t> wants to get easy understanding of what is happening with their cargo in transit and get advice on how to react instantly to maximize cargo quality using self-service platform.</a:t>
                      </a:r>
                    </a:p>
                    <a:p>
                      <a:pPr marL="171450" marR="0" lvl="0" indent="-171450" algn="l" defTabSz="914400" rtl="0" eaLnBrk="0" fontAlgn="base" latinLnBrk="0" hangingPunct="0">
                        <a:lnSpc>
                          <a:spcPct val="100000"/>
                        </a:lnSpc>
                        <a:spcBef>
                          <a:spcPts val="300"/>
                        </a:spcBef>
                        <a:spcAft>
                          <a:spcPct val="0"/>
                        </a:spcAft>
                        <a:buClrTx/>
                        <a:buSzTx/>
                        <a:buFont typeface="Arial" panose="020B0604020202020204" pitchFamily="34" charset="0"/>
                        <a:buChar char="•"/>
                        <a:tabLst/>
                      </a:pPr>
                      <a:endParaRPr lang="en-US" sz="1050" b="0" kern="1200">
                        <a:solidFill>
                          <a:schemeClr val="tx1"/>
                        </a:solidFill>
                        <a:latin typeface="+mn-lt"/>
                        <a:ea typeface="+mn-ea"/>
                        <a:cs typeface="+mn-cs"/>
                      </a:endParaRPr>
                    </a:p>
                  </a:txBody>
                  <a:tcPr marL="68577" marR="68577" marT="34294" marB="34294"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171450" indent="-171450">
                        <a:buFont typeface="Arial" charset="0"/>
                        <a:buChar char="•"/>
                      </a:pPr>
                      <a:r>
                        <a:rPr lang="da-DK" sz="1050" b="0" kern="1200" err="1" smtClean="0">
                          <a:solidFill>
                            <a:schemeClr val="tx1"/>
                          </a:solidFill>
                          <a:latin typeface="+mn-lt"/>
                          <a:ea typeface="+mn-ea"/>
                          <a:cs typeface="+mn-cs"/>
                        </a:rPr>
                        <a:t>Improved</a:t>
                      </a:r>
                      <a:r>
                        <a:rPr lang="da-DK" sz="1050" b="0" kern="1200" smtClean="0">
                          <a:solidFill>
                            <a:schemeClr val="tx1"/>
                          </a:solidFill>
                          <a:latin typeface="+mn-lt"/>
                          <a:ea typeface="+mn-ea"/>
                          <a:cs typeface="+mn-cs"/>
                        </a:rPr>
                        <a:t> </a:t>
                      </a:r>
                      <a:r>
                        <a:rPr lang="da-DK" sz="1050" b="0" kern="1200" err="1" smtClean="0">
                          <a:solidFill>
                            <a:schemeClr val="tx1"/>
                          </a:solidFill>
                          <a:latin typeface="+mn-lt"/>
                          <a:ea typeface="+mn-ea"/>
                          <a:cs typeface="+mn-cs"/>
                        </a:rPr>
                        <a:t>Cargo</a:t>
                      </a:r>
                      <a:r>
                        <a:rPr lang="da-DK" sz="1050" b="0" kern="1200" smtClean="0">
                          <a:solidFill>
                            <a:schemeClr val="tx1"/>
                          </a:solidFill>
                          <a:latin typeface="+mn-lt"/>
                          <a:ea typeface="+mn-ea"/>
                          <a:cs typeface="+mn-cs"/>
                        </a:rPr>
                        <a:t> </a:t>
                      </a:r>
                      <a:r>
                        <a:rPr lang="da-DK" sz="1050" b="0" kern="1200" err="1" smtClean="0">
                          <a:solidFill>
                            <a:schemeClr val="tx1"/>
                          </a:solidFill>
                          <a:latin typeface="+mn-lt"/>
                          <a:ea typeface="+mn-ea"/>
                          <a:cs typeface="+mn-cs"/>
                        </a:rPr>
                        <a:t>Quality</a:t>
                      </a:r>
                      <a:r>
                        <a:rPr lang="da-DK" sz="1050" b="0" kern="1200" smtClean="0">
                          <a:solidFill>
                            <a:schemeClr val="tx1"/>
                          </a:solidFill>
                          <a:latin typeface="+mn-lt"/>
                          <a:ea typeface="+mn-ea"/>
                          <a:cs typeface="+mn-cs"/>
                        </a:rPr>
                        <a:t> </a:t>
                      </a:r>
                      <a:r>
                        <a:rPr lang="da-DK" sz="1050" b="0" kern="1200" err="1" smtClean="0">
                          <a:solidFill>
                            <a:schemeClr val="tx1"/>
                          </a:solidFill>
                          <a:latin typeface="+mn-lt"/>
                          <a:ea typeface="+mn-ea"/>
                          <a:cs typeface="+mn-cs"/>
                        </a:rPr>
                        <a:t>Prediction</a:t>
                      </a:r>
                      <a:endParaRPr lang="da-DK" sz="1050" b="0" kern="1200" smtClean="0">
                        <a:solidFill>
                          <a:schemeClr val="tx1"/>
                        </a:solidFill>
                        <a:latin typeface="+mn-lt"/>
                        <a:ea typeface="+mn-ea"/>
                        <a:cs typeface="+mn-cs"/>
                      </a:endParaRPr>
                    </a:p>
                    <a:p>
                      <a:pPr marL="171450" indent="-171450">
                        <a:buFont typeface="Arial" charset="0"/>
                        <a:buChar char="•"/>
                      </a:pPr>
                      <a:r>
                        <a:rPr lang="da-DK" sz="1050" b="0" kern="1200" err="1" smtClean="0">
                          <a:solidFill>
                            <a:schemeClr val="tx1"/>
                          </a:solidFill>
                          <a:latin typeface="+mn-lt"/>
                          <a:ea typeface="+mn-ea"/>
                          <a:cs typeface="+mn-cs"/>
                        </a:rPr>
                        <a:t>Improved</a:t>
                      </a:r>
                      <a:r>
                        <a:rPr lang="da-DK" sz="1050" b="0" kern="1200" smtClean="0">
                          <a:solidFill>
                            <a:schemeClr val="tx1"/>
                          </a:solidFill>
                          <a:latin typeface="+mn-lt"/>
                          <a:ea typeface="+mn-ea"/>
                          <a:cs typeface="+mn-cs"/>
                        </a:rPr>
                        <a:t> </a:t>
                      </a:r>
                      <a:r>
                        <a:rPr lang="da-DK" sz="1050" b="0" kern="1200" err="1" smtClean="0">
                          <a:solidFill>
                            <a:schemeClr val="tx1"/>
                          </a:solidFill>
                          <a:latin typeface="+mn-lt"/>
                          <a:ea typeface="+mn-ea"/>
                          <a:cs typeface="+mn-cs"/>
                        </a:rPr>
                        <a:t>customer</a:t>
                      </a:r>
                      <a:r>
                        <a:rPr lang="da-DK" sz="1050" b="0" kern="1200" baseline="0" smtClean="0">
                          <a:solidFill>
                            <a:schemeClr val="tx1"/>
                          </a:solidFill>
                          <a:latin typeface="+mn-lt"/>
                          <a:ea typeface="+mn-ea"/>
                          <a:cs typeface="+mn-cs"/>
                        </a:rPr>
                        <a:t> service</a:t>
                      </a:r>
                      <a:endParaRPr lang="da-DK" sz="1050" b="0" kern="1200">
                        <a:solidFill>
                          <a:schemeClr val="tx1"/>
                        </a:solidFill>
                        <a:latin typeface="+mn-lt"/>
                        <a:ea typeface="+mn-ea"/>
                        <a:cs typeface="+mn-cs"/>
                      </a:endParaRPr>
                    </a:p>
                  </a:txBody>
                  <a:tcPr marL="68577" marR="68577" marT="34294" marB="34294"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 xmlns:a16="http://schemas.microsoft.com/office/drawing/2014/main" val="10001"/>
                  </a:ext>
                </a:extLst>
              </a:tr>
            </a:tbl>
          </a:graphicData>
        </a:graphic>
      </p:graphicFrame>
      <p:graphicFrame>
        <p:nvGraphicFramePr>
          <p:cNvPr id="5" name="Group 37"/>
          <p:cNvGraphicFramePr>
            <a:graphicFrameLocks noGrp="1"/>
          </p:cNvGraphicFramePr>
          <p:nvPr>
            <p:extLst/>
          </p:nvPr>
        </p:nvGraphicFramePr>
        <p:xfrm>
          <a:off x="542925" y="1731963"/>
          <a:ext cx="8066088" cy="2319042"/>
        </p:xfrm>
        <a:graphic>
          <a:graphicData uri="http://schemas.openxmlformats.org/drawingml/2006/table">
            <a:tbl>
              <a:tblPr/>
              <a:tblGrid>
                <a:gridCol w="1492808">
                  <a:extLst>
                    <a:ext uri="{9D8B030D-6E8A-4147-A177-3AD203B41FA5}">
                      <a16:colId xmlns="" xmlns:a16="http://schemas.microsoft.com/office/drawing/2014/main" val="20000"/>
                    </a:ext>
                  </a:extLst>
                </a:gridCol>
                <a:gridCol w="6573280">
                  <a:extLst>
                    <a:ext uri="{9D8B030D-6E8A-4147-A177-3AD203B41FA5}">
                      <a16:colId xmlns="" xmlns:a16="http://schemas.microsoft.com/office/drawing/2014/main" val="20001"/>
                    </a:ext>
                  </a:extLst>
                </a:gridCol>
              </a:tblGrid>
              <a:tr h="117982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BUSINESS OBJECTIVE &amp; CHALLENGE:</a:t>
                      </a:r>
                    </a:p>
                  </a:txBody>
                  <a:tcPr marL="68582" marR="68582"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indent="0">
                        <a:buNone/>
                      </a:pPr>
                      <a:r>
                        <a:rPr lang="da-DK" sz="800" b="0" smtClean="0"/>
                        <a:t>Maersk </a:t>
                      </a:r>
                      <a:r>
                        <a:rPr lang="da-DK" sz="800" b="0" err="1" smtClean="0"/>
                        <a:t>Reefer</a:t>
                      </a:r>
                      <a:r>
                        <a:rPr lang="da-DK" sz="800" b="0" smtClean="0"/>
                        <a:t> business:</a:t>
                      </a:r>
                    </a:p>
                    <a:p>
                      <a:pPr marL="171450" indent="-171450">
                        <a:buFont typeface="Arial" charset="0"/>
                        <a:buChar char="•"/>
                      </a:pPr>
                      <a:r>
                        <a:rPr lang="da-DK" sz="800" b="0" smtClean="0"/>
                        <a:t>Maersk has a </a:t>
                      </a:r>
                      <a:r>
                        <a:rPr lang="da-DK" sz="800" b="0" err="1" smtClean="0"/>
                        <a:t>cutting-edge</a:t>
                      </a:r>
                      <a:r>
                        <a:rPr lang="da-DK" sz="800" b="0" smtClean="0"/>
                        <a:t> </a:t>
                      </a:r>
                      <a:r>
                        <a:rPr lang="da-DK" sz="800" b="0" err="1" smtClean="0"/>
                        <a:t>Refrigerated</a:t>
                      </a:r>
                      <a:r>
                        <a:rPr lang="da-DK" sz="800" b="0" smtClean="0"/>
                        <a:t> Container (</a:t>
                      </a:r>
                      <a:r>
                        <a:rPr lang="da-DK" sz="800" b="0" err="1" smtClean="0"/>
                        <a:t>Reefer</a:t>
                      </a:r>
                      <a:r>
                        <a:rPr lang="da-DK" sz="800" b="0" smtClean="0"/>
                        <a:t>) </a:t>
                      </a:r>
                      <a:r>
                        <a:rPr lang="da-DK" sz="800" b="0" err="1" smtClean="0"/>
                        <a:t>Fleet</a:t>
                      </a:r>
                      <a:r>
                        <a:rPr lang="da-DK" sz="800" b="0" smtClean="0"/>
                        <a:t> for </a:t>
                      </a:r>
                      <a:r>
                        <a:rPr lang="da-DK" sz="800" b="0" err="1" smtClean="0"/>
                        <a:t>cargo</a:t>
                      </a:r>
                      <a:r>
                        <a:rPr lang="da-DK" sz="800" b="0" smtClean="0"/>
                        <a:t> </a:t>
                      </a:r>
                      <a:r>
                        <a:rPr lang="da-DK" sz="800" b="0" err="1" smtClean="0"/>
                        <a:t>that</a:t>
                      </a:r>
                      <a:r>
                        <a:rPr lang="da-DK" sz="800" b="0" smtClean="0"/>
                        <a:t> </a:t>
                      </a:r>
                      <a:r>
                        <a:rPr lang="da-DK" sz="800" b="0" err="1" smtClean="0"/>
                        <a:t>need</a:t>
                      </a:r>
                      <a:r>
                        <a:rPr lang="da-DK" sz="800" b="0" smtClean="0"/>
                        <a:t> to </a:t>
                      </a:r>
                      <a:r>
                        <a:rPr lang="da-DK" sz="800" b="0" err="1" smtClean="0"/>
                        <a:t>be</a:t>
                      </a:r>
                      <a:r>
                        <a:rPr lang="da-DK" sz="800" b="0" smtClean="0"/>
                        <a:t> </a:t>
                      </a:r>
                      <a:r>
                        <a:rPr lang="da-DK" sz="800" b="0" err="1" smtClean="0"/>
                        <a:t>transported</a:t>
                      </a:r>
                      <a:r>
                        <a:rPr lang="da-DK" sz="800" b="0" smtClean="0"/>
                        <a:t> in a </a:t>
                      </a:r>
                      <a:r>
                        <a:rPr lang="da-DK" sz="800" b="0" err="1" smtClean="0"/>
                        <a:t>controlled</a:t>
                      </a:r>
                      <a:r>
                        <a:rPr lang="da-DK" sz="800" b="0" smtClean="0"/>
                        <a:t> </a:t>
                      </a:r>
                      <a:r>
                        <a:rPr lang="da-DK" sz="800" b="0" err="1" smtClean="0"/>
                        <a:t>environment</a:t>
                      </a:r>
                      <a:r>
                        <a:rPr lang="da-DK" sz="800" b="0" smtClean="0"/>
                        <a:t> </a:t>
                      </a:r>
                    </a:p>
                    <a:p>
                      <a:pPr marL="171450" indent="-171450">
                        <a:buFont typeface="Arial" charset="0"/>
                        <a:buChar char="•"/>
                      </a:pPr>
                      <a:r>
                        <a:rPr lang="da-DK" sz="800" b="0" smtClean="0"/>
                        <a:t>270,000 containers</a:t>
                      </a:r>
                    </a:p>
                    <a:p>
                      <a:pPr marL="171450" indent="-171450">
                        <a:buFont typeface="Arial" charset="0"/>
                        <a:buChar char="•"/>
                      </a:pPr>
                      <a:r>
                        <a:rPr lang="da-DK" sz="800" b="0" smtClean="0"/>
                        <a:t>Average 100-120,000 in operation</a:t>
                      </a:r>
                    </a:p>
                    <a:p>
                      <a:pPr marL="171450" indent="-171450">
                        <a:buFont typeface="Arial" charset="0"/>
                        <a:buChar char="•"/>
                      </a:pPr>
                      <a:r>
                        <a:rPr lang="da-DK" sz="800" b="0" smtClean="0"/>
                        <a:t>1 </a:t>
                      </a:r>
                      <a:r>
                        <a:rPr lang="da-DK" sz="800" b="0" err="1" smtClean="0"/>
                        <a:t>mio</a:t>
                      </a:r>
                      <a:r>
                        <a:rPr lang="da-DK" sz="800" b="0" smtClean="0"/>
                        <a:t> </a:t>
                      </a:r>
                      <a:r>
                        <a:rPr lang="da-DK" sz="800" b="0" err="1" smtClean="0"/>
                        <a:t>shipments</a:t>
                      </a:r>
                      <a:r>
                        <a:rPr lang="da-DK" sz="800" b="0" smtClean="0"/>
                        <a:t> per </a:t>
                      </a:r>
                      <a:r>
                        <a:rPr lang="da-DK" sz="800" b="0" err="1" smtClean="0"/>
                        <a:t>year</a:t>
                      </a:r>
                      <a:endParaRPr lang="da-DK" sz="800" b="0" smtClean="0"/>
                    </a:p>
                    <a:p>
                      <a:pPr marL="171450" indent="-171450">
                        <a:buFont typeface="Arial" charset="0"/>
                        <a:buChar char="•"/>
                      </a:pPr>
                      <a:r>
                        <a:rPr lang="da-DK" sz="800" b="0" smtClean="0"/>
                        <a:t>Maersk </a:t>
                      </a:r>
                      <a:r>
                        <a:rPr lang="da-DK" sz="800" b="0" err="1" smtClean="0"/>
                        <a:t>Reefer</a:t>
                      </a:r>
                      <a:r>
                        <a:rPr lang="da-DK" sz="800" b="0" smtClean="0"/>
                        <a:t> Container Management (RCM) system </a:t>
                      </a:r>
                      <a:r>
                        <a:rPr lang="da-DK" sz="800" b="0" err="1" smtClean="0"/>
                        <a:t>turns</a:t>
                      </a:r>
                      <a:r>
                        <a:rPr lang="da-DK" sz="800" b="0" smtClean="0"/>
                        <a:t> </a:t>
                      </a:r>
                      <a:r>
                        <a:rPr lang="da-DK" sz="800" b="0" err="1" smtClean="0"/>
                        <a:t>each</a:t>
                      </a:r>
                      <a:r>
                        <a:rPr lang="da-DK" sz="800" b="0" smtClean="0"/>
                        <a:t> </a:t>
                      </a:r>
                      <a:r>
                        <a:rPr lang="da-DK" sz="800" b="0" err="1" smtClean="0"/>
                        <a:t>Reefer</a:t>
                      </a:r>
                      <a:r>
                        <a:rPr lang="da-DK" sz="800" b="0" smtClean="0"/>
                        <a:t> (</a:t>
                      </a:r>
                      <a:r>
                        <a:rPr lang="da-DK" sz="800" b="0" err="1" smtClean="0"/>
                        <a:t>equipped</a:t>
                      </a:r>
                      <a:r>
                        <a:rPr lang="da-DK" sz="800" b="0" smtClean="0"/>
                        <a:t> with sensors) </a:t>
                      </a:r>
                      <a:r>
                        <a:rPr lang="da-DK" sz="800" b="0" err="1" smtClean="0"/>
                        <a:t>into</a:t>
                      </a:r>
                      <a:r>
                        <a:rPr lang="da-DK" sz="800" b="0" smtClean="0"/>
                        <a:t> a </a:t>
                      </a:r>
                      <a:r>
                        <a:rPr lang="da-DK" sz="800" b="0" err="1" smtClean="0"/>
                        <a:t>digitally</a:t>
                      </a:r>
                      <a:r>
                        <a:rPr lang="da-DK" sz="800" b="0" smtClean="0"/>
                        <a:t> </a:t>
                      </a:r>
                      <a:r>
                        <a:rPr lang="da-DK" sz="800" b="0" err="1" smtClean="0"/>
                        <a:t>connected</a:t>
                      </a:r>
                      <a:r>
                        <a:rPr lang="da-DK" sz="800" b="0" smtClean="0"/>
                        <a:t> </a:t>
                      </a:r>
                      <a:r>
                        <a:rPr lang="da-DK" sz="800" b="0" err="1" smtClean="0"/>
                        <a:t>device</a:t>
                      </a:r>
                      <a:r>
                        <a:rPr lang="da-DK" sz="800" b="0" smtClean="0"/>
                        <a:t>.</a:t>
                      </a:r>
                    </a:p>
                    <a:p>
                      <a:pPr marL="171450" indent="-171450">
                        <a:buFont typeface="Arial" charset="0"/>
                        <a:buChar char="•"/>
                      </a:pPr>
                      <a:r>
                        <a:rPr lang="da-DK" sz="800" b="0" smtClean="0"/>
                        <a:t>Containers RCM provides </a:t>
                      </a:r>
                      <a:r>
                        <a:rPr lang="da-DK" sz="800" b="0" err="1" smtClean="0"/>
                        <a:t>enhanced</a:t>
                      </a:r>
                      <a:r>
                        <a:rPr lang="da-DK" sz="800" b="0" smtClean="0"/>
                        <a:t> </a:t>
                      </a:r>
                      <a:r>
                        <a:rPr lang="da-DK" sz="800" b="0" err="1" smtClean="0"/>
                        <a:t>visibility</a:t>
                      </a:r>
                      <a:r>
                        <a:rPr lang="da-DK" sz="800" b="0" smtClean="0"/>
                        <a:t> of </a:t>
                      </a:r>
                      <a:r>
                        <a:rPr lang="da-DK" sz="800" b="0" err="1" smtClean="0"/>
                        <a:t>cargo</a:t>
                      </a:r>
                      <a:r>
                        <a:rPr lang="da-DK" sz="800" b="0" smtClean="0"/>
                        <a:t> in </a:t>
                      </a:r>
                      <a:r>
                        <a:rPr lang="da-DK" sz="800" b="0" err="1" smtClean="0"/>
                        <a:t>every</a:t>
                      </a:r>
                      <a:r>
                        <a:rPr lang="da-DK" sz="800" b="0" smtClean="0"/>
                        <a:t> step of </a:t>
                      </a:r>
                      <a:r>
                        <a:rPr lang="da-DK" sz="800" b="0" err="1" smtClean="0"/>
                        <a:t>its</a:t>
                      </a:r>
                      <a:r>
                        <a:rPr lang="da-DK" sz="800" b="0" smtClean="0"/>
                        <a:t> </a:t>
                      </a:r>
                      <a:r>
                        <a:rPr lang="da-DK" sz="800" b="0" err="1" smtClean="0"/>
                        <a:t>journey</a:t>
                      </a:r>
                      <a:r>
                        <a:rPr lang="da-DK" sz="800" b="0" smtClean="0"/>
                        <a:t>.</a:t>
                      </a:r>
                    </a:p>
                  </a:txBody>
                  <a:tcPr marL="68582" marR="68582"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 xmlns:a16="http://schemas.microsoft.com/office/drawing/2014/main" val="10000"/>
                  </a:ext>
                </a:extLst>
              </a:tr>
              <a:tr h="1139214">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charset="0"/>
                        <a:buNone/>
                        <a:tabLst/>
                      </a:pPr>
                      <a:r>
                        <a:rPr kumimoji="0" lang="en-US" sz="1000" b="1" i="0" u="none" strike="noStrike" cap="none" normalizeH="0" baseline="0">
                          <a:ln>
                            <a:noFill/>
                          </a:ln>
                          <a:solidFill>
                            <a:schemeClr val="bg1"/>
                          </a:solidFill>
                          <a:effectLst/>
                          <a:latin typeface="Arial" charset="0"/>
                          <a:ea typeface="ＭＳ Ｐゴシック" charset="0"/>
                          <a:cs typeface="Arial" charset="0"/>
                        </a:rPr>
                        <a:t>USE CASE PROFILE:</a:t>
                      </a:r>
                    </a:p>
                  </a:txBody>
                  <a:tcPr marL="68582" marR="68582"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7F7F7F"/>
                    </a:solidFill>
                  </a:tcPr>
                </a:tc>
                <a:tc>
                  <a:txBody>
                    <a:bodyPr/>
                    <a:lstStyle/>
                    <a:p>
                      <a:pPr marL="0" indent="0">
                        <a:buNone/>
                      </a:pPr>
                      <a:r>
                        <a:rPr lang="da-DK" sz="800" b="0" err="1" smtClean="0"/>
                        <a:t>Objective</a:t>
                      </a:r>
                      <a:r>
                        <a:rPr lang="da-DK" sz="800" b="0" smtClean="0"/>
                        <a:t> for Maersk</a:t>
                      </a:r>
                    </a:p>
                    <a:p>
                      <a:pPr marL="171450" indent="-171450">
                        <a:buFont typeface="Arial" charset="0"/>
                        <a:buChar char="•"/>
                      </a:pPr>
                      <a:r>
                        <a:rPr lang="da-DK" sz="800" b="0" smtClean="0"/>
                        <a:t>Maersk </a:t>
                      </a:r>
                      <a:r>
                        <a:rPr lang="da-DK" sz="800" b="0" err="1" smtClean="0"/>
                        <a:t>want</a:t>
                      </a:r>
                      <a:r>
                        <a:rPr lang="da-DK" sz="800" b="0" smtClean="0"/>
                        <a:t> </a:t>
                      </a:r>
                      <a:r>
                        <a:rPr lang="da-DK" sz="800" b="0" err="1" smtClean="0"/>
                        <a:t>their</a:t>
                      </a:r>
                      <a:r>
                        <a:rPr lang="da-DK" sz="800" b="0" smtClean="0"/>
                        <a:t> </a:t>
                      </a:r>
                      <a:r>
                        <a:rPr lang="da-DK" sz="800" b="0" err="1" smtClean="0"/>
                        <a:t>customers</a:t>
                      </a:r>
                      <a:r>
                        <a:rPr lang="da-DK" sz="800" b="0" smtClean="0"/>
                        <a:t> to </a:t>
                      </a:r>
                      <a:r>
                        <a:rPr lang="da-DK" sz="800" b="0" err="1" smtClean="0"/>
                        <a:t>experience</a:t>
                      </a:r>
                      <a:r>
                        <a:rPr lang="da-DK" sz="800" b="0" smtClean="0"/>
                        <a:t> an </a:t>
                      </a:r>
                      <a:r>
                        <a:rPr lang="da-DK" sz="800" b="0" err="1" smtClean="0"/>
                        <a:t>easy</a:t>
                      </a:r>
                      <a:r>
                        <a:rPr lang="da-DK" sz="800" b="0" smtClean="0"/>
                        <a:t>-to-</a:t>
                      </a:r>
                      <a:r>
                        <a:rPr lang="da-DK" sz="800" b="0" err="1" smtClean="0"/>
                        <a:t>use</a:t>
                      </a:r>
                      <a:r>
                        <a:rPr lang="da-DK" sz="800" b="0" smtClean="0"/>
                        <a:t> </a:t>
                      </a:r>
                      <a:r>
                        <a:rPr lang="da-DK" sz="800" b="0" err="1" smtClean="0"/>
                        <a:t>cargo</a:t>
                      </a:r>
                      <a:r>
                        <a:rPr lang="da-DK" sz="800" b="0" smtClean="0"/>
                        <a:t> management system.</a:t>
                      </a:r>
                    </a:p>
                    <a:p>
                      <a:pPr marL="171450" indent="-171450">
                        <a:buFont typeface="Arial" charset="0"/>
                        <a:buChar char="•"/>
                      </a:pPr>
                      <a:r>
                        <a:rPr lang="da-DK" sz="800" b="0" err="1" smtClean="0"/>
                        <a:t>That</a:t>
                      </a:r>
                      <a:r>
                        <a:rPr lang="da-DK" sz="800" b="0" smtClean="0"/>
                        <a:t> </a:t>
                      </a:r>
                      <a:r>
                        <a:rPr lang="da-DK" sz="800" b="0" err="1" smtClean="0"/>
                        <a:t>predicts</a:t>
                      </a:r>
                      <a:r>
                        <a:rPr lang="da-DK" sz="800" b="0" smtClean="0"/>
                        <a:t> the </a:t>
                      </a:r>
                      <a:r>
                        <a:rPr lang="da-DK" sz="800" b="0" err="1" smtClean="0"/>
                        <a:t>current</a:t>
                      </a:r>
                      <a:r>
                        <a:rPr lang="da-DK" sz="800" b="0" smtClean="0"/>
                        <a:t> </a:t>
                      </a:r>
                      <a:r>
                        <a:rPr lang="da-DK" sz="800" b="0" err="1" smtClean="0"/>
                        <a:t>state</a:t>
                      </a:r>
                      <a:r>
                        <a:rPr lang="da-DK" sz="800" b="0" smtClean="0"/>
                        <a:t> and </a:t>
                      </a:r>
                      <a:r>
                        <a:rPr lang="da-DK" sz="800" b="0" err="1" smtClean="0"/>
                        <a:t>quality</a:t>
                      </a:r>
                      <a:r>
                        <a:rPr lang="da-DK" sz="800" b="0" smtClean="0"/>
                        <a:t> of the </a:t>
                      </a:r>
                      <a:r>
                        <a:rPr lang="da-DK" sz="800" b="0" err="1" smtClean="0"/>
                        <a:t>Cargo</a:t>
                      </a:r>
                      <a:r>
                        <a:rPr lang="da-DK" sz="800" b="0" smtClean="0"/>
                        <a:t>. (4-5 </a:t>
                      </a:r>
                      <a:r>
                        <a:rPr lang="da-DK" sz="800" b="0" err="1" smtClean="0"/>
                        <a:t>commodities</a:t>
                      </a:r>
                      <a:r>
                        <a:rPr lang="da-DK" sz="800" b="0" smtClean="0"/>
                        <a:t> in the prototype)</a:t>
                      </a:r>
                    </a:p>
                    <a:p>
                      <a:pPr marL="171450" indent="-171450">
                        <a:buFont typeface="Arial" charset="0"/>
                        <a:buChar char="•"/>
                      </a:pPr>
                      <a:r>
                        <a:rPr lang="da-DK" sz="800" b="0" smtClean="0"/>
                        <a:t>And </a:t>
                      </a:r>
                      <a:r>
                        <a:rPr lang="da-DK" sz="800" b="0" err="1" smtClean="0"/>
                        <a:t>recommends</a:t>
                      </a:r>
                      <a:r>
                        <a:rPr lang="da-DK" sz="800" b="0" smtClean="0"/>
                        <a:t> Dorothy on the optimal </a:t>
                      </a:r>
                      <a:r>
                        <a:rPr lang="da-DK" sz="800" b="0" err="1" smtClean="0"/>
                        <a:t>course</a:t>
                      </a:r>
                      <a:r>
                        <a:rPr lang="da-DK" sz="800" b="0" smtClean="0"/>
                        <a:t> of action, to </a:t>
                      </a:r>
                      <a:r>
                        <a:rPr lang="da-DK" sz="800" b="0" err="1" smtClean="0"/>
                        <a:t>minimize</a:t>
                      </a:r>
                      <a:r>
                        <a:rPr lang="da-DK" sz="800" b="0" smtClean="0"/>
                        <a:t> </a:t>
                      </a:r>
                      <a:r>
                        <a:rPr lang="da-DK" sz="800" b="0" err="1" smtClean="0"/>
                        <a:t>any</a:t>
                      </a:r>
                      <a:r>
                        <a:rPr lang="da-DK" sz="800" b="0" smtClean="0"/>
                        <a:t> potential </a:t>
                      </a:r>
                      <a:r>
                        <a:rPr lang="da-DK" sz="800" b="0" err="1" smtClean="0"/>
                        <a:t>loss</a:t>
                      </a:r>
                      <a:r>
                        <a:rPr lang="da-DK" sz="800" b="0" smtClean="0"/>
                        <a:t> (Not in prototype </a:t>
                      </a:r>
                      <a:r>
                        <a:rPr lang="da-DK" sz="800" b="0" err="1" smtClean="0"/>
                        <a:t>scope</a:t>
                      </a:r>
                      <a:r>
                        <a:rPr lang="da-DK" sz="800" b="0" smtClean="0"/>
                        <a:t>)</a:t>
                      </a:r>
                      <a:br>
                        <a:rPr lang="da-DK" sz="800" b="0" smtClean="0"/>
                      </a:br>
                      <a:endParaRPr lang="da-DK" sz="800"/>
                    </a:p>
                  </a:txBody>
                  <a:tcPr marL="68582" marR="68582" marT="34292" marB="34292"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 xmlns:a16="http://schemas.microsoft.com/office/drawing/2014/main" val="10001"/>
                  </a:ext>
                </a:extLst>
              </a:tr>
            </a:tbl>
          </a:graphicData>
        </a:graphic>
      </p:graphicFrame>
      <p:graphicFrame>
        <p:nvGraphicFramePr>
          <p:cNvPr id="6" name="Group 37"/>
          <p:cNvGraphicFramePr>
            <a:graphicFrameLocks noGrp="1"/>
          </p:cNvGraphicFramePr>
          <p:nvPr>
            <p:extLst/>
          </p:nvPr>
        </p:nvGraphicFramePr>
        <p:xfrm>
          <a:off x="4719638" y="4162355"/>
          <a:ext cx="3889375" cy="480172"/>
        </p:xfrm>
        <a:graphic>
          <a:graphicData uri="http://schemas.openxmlformats.org/drawingml/2006/table">
            <a:tbl>
              <a:tblPr/>
              <a:tblGrid>
                <a:gridCol w="1717216">
                  <a:extLst>
                    <a:ext uri="{9D8B030D-6E8A-4147-A177-3AD203B41FA5}">
                      <a16:colId xmlns="" xmlns:a16="http://schemas.microsoft.com/office/drawing/2014/main" val="20000"/>
                    </a:ext>
                  </a:extLst>
                </a:gridCol>
                <a:gridCol w="2172159">
                  <a:extLst>
                    <a:ext uri="{9D8B030D-6E8A-4147-A177-3AD203B41FA5}">
                      <a16:colId xmlns="" xmlns:a16="http://schemas.microsoft.com/office/drawing/2014/main" val="20001"/>
                    </a:ext>
                  </a:extLst>
                </a:gridCol>
              </a:tblGrid>
              <a:tr h="327025">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a:ln>
                            <a:noFill/>
                          </a:ln>
                          <a:solidFill>
                            <a:schemeClr val="bg1"/>
                          </a:solidFill>
                          <a:effectLst/>
                          <a:latin typeface="Arial" charset="0"/>
                          <a:cs typeface="Arial" charset="0"/>
                        </a:rPr>
                        <a:t>Client  Sponsor</a:t>
                      </a:r>
                    </a:p>
                  </a:txBody>
                  <a:tcPr marL="68571" marR="68571" marT="34346" marB="3434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Henrik </a:t>
                      </a:r>
                      <a:r>
                        <a:rPr kumimoji="0" lang="en-US" sz="900" b="0" i="0" u="none" strike="noStrike" cap="none" normalizeH="0" baseline="0" err="1" smtClean="0">
                          <a:ln>
                            <a:noFill/>
                          </a:ln>
                          <a:solidFill>
                            <a:schemeClr val="tx1"/>
                          </a:solidFill>
                          <a:effectLst/>
                          <a:latin typeface="Helvetica Neue Light" charset="0"/>
                          <a:ea typeface="Helvetica Neue Light" charset="0"/>
                          <a:cs typeface="Helvetica Neue Light" charset="0"/>
                        </a:rPr>
                        <a:t>Lindhardt</a:t>
                      </a: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 Head of Research &amp; Support, Reefer Management, Maersk Line</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71" marR="68571" marT="34346" marB="3434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 xmlns:a16="http://schemas.microsoft.com/office/drawing/2014/main" val="10000"/>
                  </a:ext>
                </a:extLst>
              </a:tr>
            </a:tbl>
          </a:graphicData>
        </a:graphic>
      </p:graphicFrame>
      <p:graphicFrame>
        <p:nvGraphicFramePr>
          <p:cNvPr id="7" name="Group 37"/>
          <p:cNvGraphicFramePr>
            <a:graphicFrameLocks noGrp="1"/>
          </p:cNvGraphicFramePr>
          <p:nvPr>
            <p:extLst/>
          </p:nvPr>
        </p:nvGraphicFramePr>
        <p:xfrm>
          <a:off x="542925" y="4162355"/>
          <a:ext cx="4176713" cy="480172"/>
        </p:xfrm>
        <a:graphic>
          <a:graphicData uri="http://schemas.openxmlformats.org/drawingml/2006/table">
            <a:tbl>
              <a:tblPr/>
              <a:tblGrid>
                <a:gridCol w="2049873">
                  <a:extLst>
                    <a:ext uri="{9D8B030D-6E8A-4147-A177-3AD203B41FA5}">
                      <a16:colId xmlns="" xmlns:a16="http://schemas.microsoft.com/office/drawing/2014/main" val="20000"/>
                    </a:ext>
                  </a:extLst>
                </a:gridCol>
                <a:gridCol w="2126840">
                  <a:extLst>
                    <a:ext uri="{9D8B030D-6E8A-4147-A177-3AD203B41FA5}">
                      <a16:colId xmlns="" xmlns:a16="http://schemas.microsoft.com/office/drawing/2014/main" val="20001"/>
                    </a:ext>
                  </a:extLst>
                </a:gridCol>
              </a:tblGrid>
              <a:tr h="480172">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1" i="0" u="none" strike="noStrike" cap="none" normalizeH="0" baseline="0">
                          <a:ln>
                            <a:noFill/>
                          </a:ln>
                          <a:solidFill>
                            <a:schemeClr val="bg1"/>
                          </a:solidFill>
                          <a:effectLst/>
                          <a:latin typeface="Arial" charset="0"/>
                          <a:cs typeface="Arial" charset="0"/>
                        </a:rPr>
                        <a:t>Estimated Impact $$:</a:t>
                      </a:r>
                    </a:p>
                  </a:txBody>
                  <a:tcPr marL="68585" marR="68585" marT="34346" marB="3434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900" b="0" i="0" u="none" strike="noStrike" cap="none" normalizeH="0" baseline="0" smtClean="0">
                          <a:ln>
                            <a:noFill/>
                          </a:ln>
                          <a:solidFill>
                            <a:schemeClr val="tx1"/>
                          </a:solidFill>
                          <a:effectLst/>
                          <a:latin typeface="Helvetica Neue Light" charset="0"/>
                          <a:ea typeface="Helvetica Neue Light" charset="0"/>
                          <a:cs typeface="Helvetica Neue Light" charset="0"/>
                        </a:rPr>
                        <a:t>N/A</a:t>
                      </a:r>
                      <a:endParaRPr kumimoji="0" lang="en-US" sz="900" b="0" i="0" u="none" strike="noStrike" cap="none" normalizeH="0" baseline="0">
                        <a:ln>
                          <a:noFill/>
                        </a:ln>
                        <a:solidFill>
                          <a:schemeClr val="tx1"/>
                        </a:solidFill>
                        <a:effectLst/>
                        <a:latin typeface="Helvetica Neue Light" charset="0"/>
                        <a:ea typeface="Helvetica Neue Light" charset="0"/>
                        <a:cs typeface="Helvetica Neue Light" charset="0"/>
                      </a:endParaRPr>
                    </a:p>
                  </a:txBody>
                  <a:tcPr marL="68585" marR="68585" marT="34346" marB="3434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 xmlns:a16="http://schemas.microsoft.com/office/drawing/2014/main" val="10000"/>
                  </a:ext>
                </a:extLst>
              </a:tr>
            </a:tbl>
          </a:graphicData>
        </a:graphic>
      </p:graphicFrame>
      <p:sp>
        <p:nvSpPr>
          <p:cNvPr id="8" name="Rectangle 7"/>
          <p:cNvSpPr/>
          <p:nvPr/>
        </p:nvSpPr>
        <p:spPr>
          <a:xfrm>
            <a:off x="528638" y="1562100"/>
            <a:ext cx="1604962" cy="107950"/>
          </a:xfrm>
          <a:prstGeom prst="rect">
            <a:avLst/>
          </a:prstGeom>
          <a:solidFill>
            <a:srgbClr val="0E6163"/>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anchor="ctr"/>
          <a:lstStyle/>
          <a:p>
            <a:pPr algn="ctr">
              <a:defRPr/>
            </a:pPr>
            <a:endParaRPr lang="en-US"/>
          </a:p>
        </p:txBody>
      </p:sp>
      <p:sp>
        <p:nvSpPr>
          <p:cNvPr id="2" name="TextBox 1"/>
          <p:cNvSpPr txBox="1"/>
          <p:nvPr/>
        </p:nvSpPr>
        <p:spPr>
          <a:xfrm>
            <a:off x="3319426" y="786064"/>
            <a:ext cx="5000728" cy="707886"/>
          </a:xfrm>
          <a:prstGeom prst="rect">
            <a:avLst/>
          </a:prstGeom>
          <a:noFill/>
        </p:spPr>
        <p:txBody>
          <a:bodyPr wrap="none" rtlCol="0">
            <a:spAutoFit/>
          </a:bodyPr>
          <a:lstStyle/>
          <a:p>
            <a:r>
              <a:rPr lang="en-US" sz="4000" b="1" smtClean="0">
                <a:solidFill>
                  <a:schemeClr val="accent6">
                    <a:lumMod val="75000"/>
                  </a:schemeClr>
                </a:solidFill>
              </a:rPr>
              <a:t>Very Good Example</a:t>
            </a:r>
            <a:endParaRPr lang="en-US" sz="4000" b="1">
              <a:solidFill>
                <a:schemeClr val="accent6">
                  <a:lumMod val="75000"/>
                </a:schemeClr>
              </a:solidFill>
            </a:endParaRPr>
          </a:p>
        </p:txBody>
      </p:sp>
    </p:spTree>
    <p:extLst>
      <p:ext uri="{BB962C8B-B14F-4D97-AF65-F5344CB8AC3E}">
        <p14:creationId xmlns:p14="http://schemas.microsoft.com/office/powerpoint/2010/main" val="1538560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3. Use Case Review</a:t>
            </a:r>
            <a:endParaRPr lang="en-US" sz="2400" b="0" strike="noStrike" spc="-1">
              <a:solidFill>
                <a:srgbClr val="000000"/>
              </a:solidFill>
              <a:uFill>
                <a:solidFill>
                  <a:srgbClr val="FFFFFF"/>
                </a:solidFill>
              </a:uFill>
              <a:latin typeface="Arial"/>
            </a:endParaRPr>
          </a:p>
        </p:txBody>
      </p:sp>
      <p:graphicFrame>
        <p:nvGraphicFramePr>
          <p:cNvPr id="181" name="Table 2"/>
          <p:cNvGraphicFramePr/>
          <p:nvPr/>
        </p:nvGraphicFramePr>
        <p:xfrm>
          <a:off x="542880" y="3832200"/>
          <a:ext cx="8065800" cy="1821480"/>
        </p:xfrm>
        <a:graphic>
          <a:graphicData uri="http://schemas.openxmlformats.org/drawingml/2006/table">
            <a:tbl>
              <a:tblPr/>
              <a:tblGrid>
                <a:gridCol w="4201920"/>
                <a:gridCol w="3863880"/>
              </a:tblGrid>
              <a:tr h="239040">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Problem Being Solved</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00B2EF"/>
                    </a:solidFill>
                  </a:tcPr>
                </a:tc>
                <a:tc>
                  <a:txBody>
                    <a:bodyPr/>
                    <a:lstStyle/>
                    <a:p>
                      <a:pPr algn="ctr">
                        <a:lnSpc>
                          <a:spcPct val="100000"/>
                        </a:lnSpc>
                      </a:pPr>
                      <a:r>
                        <a:rPr lang="en-US" sz="1100" b="1" strike="noStrike" spc="-1">
                          <a:solidFill>
                            <a:srgbClr val="FFFFFF"/>
                          </a:solidFill>
                          <a:uFill>
                            <a:solidFill>
                              <a:srgbClr val="FFFFFF"/>
                            </a:solidFill>
                          </a:uFill>
                          <a:latin typeface="Arial"/>
                          <a:ea typeface="ＭＳ Ｐゴシック"/>
                        </a:rPr>
                        <a:t>Business Benefits</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00B2EF"/>
                    </a:solidFill>
                  </a:tcPr>
                </a:tc>
              </a:tr>
              <a:tr h="1562400">
                <a:tc>
                  <a:txBody>
                    <a:bodyPr/>
                    <a:lstStyle/>
                    <a:p>
                      <a:pPr marL="171360" indent="-171000">
                        <a:lnSpc>
                          <a:spcPct val="100000"/>
                        </a:lnSpc>
                        <a:buClr>
                          <a:srgbClr val="000000"/>
                        </a:buClr>
                        <a:buFont typeface="Arial"/>
                        <a:buChar char="•"/>
                      </a:pPr>
                      <a:r>
                        <a:rPr lang="en-US" sz="1100" b="0" strike="noStrike" spc="-1">
                          <a:solidFill>
                            <a:srgbClr val="000000"/>
                          </a:solidFill>
                          <a:uFill>
                            <a:solidFill>
                              <a:srgbClr val="FFFFFF"/>
                            </a:solidFill>
                          </a:uFill>
                          <a:latin typeface="Helvetica Neue Light"/>
                          <a:ea typeface="Helvetica Neue Light"/>
                        </a:rPr>
                        <a:t>Text</a:t>
                      </a: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100" b="0" strike="noStrike" spc="-1">
                          <a:solidFill>
                            <a:srgbClr val="000000"/>
                          </a:solidFill>
                          <a:uFill>
                            <a:solidFill>
                              <a:srgbClr val="FFFFFF"/>
                            </a:solidFill>
                          </a:uFill>
                          <a:latin typeface="Helvetica Neue Light"/>
                          <a:ea typeface="Helvetica Neue Light"/>
                        </a:rPr>
                        <a:t>Text</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BFE4FF"/>
                    </a:solidFill>
                  </a:tcPr>
                </a:tc>
                <a:tc>
                  <a:txBody>
                    <a:bodyPr/>
                    <a:lstStyle/>
                    <a:p>
                      <a:pPr marL="171360" indent="-171000">
                        <a:lnSpc>
                          <a:spcPct val="100000"/>
                        </a:lnSpc>
                        <a:buClr>
                          <a:srgbClr val="000000"/>
                        </a:buClr>
                        <a:buFont typeface="Arial"/>
                        <a:buChar char="•"/>
                      </a:pPr>
                      <a:r>
                        <a:rPr lang="en-US" sz="1100" b="0" strike="noStrike" spc="-1">
                          <a:solidFill>
                            <a:srgbClr val="000000"/>
                          </a:solidFill>
                          <a:uFill>
                            <a:solidFill>
                              <a:srgbClr val="FFFFFF"/>
                            </a:solidFill>
                          </a:uFill>
                          <a:latin typeface="Helvetica Neue Light"/>
                          <a:ea typeface="Helvetica Neue Light"/>
                        </a:rPr>
                        <a:t>Text</a:t>
                      </a: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100" b="0" strike="noStrike" spc="-1">
                          <a:solidFill>
                            <a:srgbClr val="000000"/>
                          </a:solidFill>
                          <a:uFill>
                            <a:solidFill>
                              <a:srgbClr val="FFFFFF"/>
                            </a:solidFill>
                          </a:uFill>
                          <a:latin typeface="Helvetica Neue Light"/>
                          <a:ea typeface="Helvetica Neue Light"/>
                        </a:rPr>
                        <a:t>Text</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BFE4FF"/>
                    </a:solidFill>
                  </a:tcPr>
                </a:tc>
              </a:tr>
            </a:tbl>
          </a:graphicData>
        </a:graphic>
      </p:graphicFrame>
      <p:graphicFrame>
        <p:nvGraphicFramePr>
          <p:cNvPr id="182" name="Table 3"/>
          <p:cNvGraphicFramePr/>
          <p:nvPr/>
        </p:nvGraphicFramePr>
        <p:xfrm>
          <a:off x="542880" y="1731960"/>
          <a:ext cx="8065800" cy="1692000"/>
        </p:xfrm>
        <a:graphic>
          <a:graphicData uri="http://schemas.openxmlformats.org/drawingml/2006/table">
            <a:tbl>
              <a:tblPr/>
              <a:tblGrid>
                <a:gridCol w="1492560"/>
                <a:gridCol w="6573240"/>
              </a:tblGrid>
              <a:tr h="846000">
                <a:tc>
                  <a:txBody>
                    <a:bodyPr/>
                    <a:lstStyle/>
                    <a:p>
                      <a:pPr>
                        <a:lnSpc>
                          <a:spcPct val="100000"/>
                        </a:lnSpc>
                      </a:pPr>
                      <a:r>
                        <a:rPr lang="en-US" sz="1000" b="1" strike="noStrike" spc="-1">
                          <a:solidFill>
                            <a:srgbClr val="FFFFFF"/>
                          </a:solidFill>
                          <a:uFill>
                            <a:solidFill>
                              <a:srgbClr val="FFFFFF"/>
                            </a:solidFill>
                          </a:uFill>
                          <a:latin typeface="Arial"/>
                          <a:ea typeface="ＭＳ Ｐゴシック"/>
                        </a:rPr>
                        <a:t>BUSINESS OBJECTIVE &amp; CHALLENGE:</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7F7F7F"/>
                    </a:solidFill>
                  </a:tcPr>
                </a:tc>
                <a:tc>
                  <a:txBody>
                    <a:bodyPr/>
                    <a:lstStyle/>
                    <a:p>
                      <a:pPr>
                        <a:lnSpc>
                          <a:spcPct val="100000"/>
                        </a:lnSpc>
                      </a:pPr>
                      <a:r>
                        <a:rPr lang="en-US" sz="1100" b="0" strike="noStrike" spc="-1">
                          <a:solidFill>
                            <a:srgbClr val="000000"/>
                          </a:solidFill>
                          <a:uFill>
                            <a:solidFill>
                              <a:srgbClr val="FFFFFF"/>
                            </a:solidFill>
                          </a:uFill>
                          <a:latin typeface="Helvetica Neue Light"/>
                          <a:ea typeface="Helvetica Neue Light"/>
                        </a:rPr>
                        <a:t>Move workload to Cloud</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BFE4FF"/>
                    </a:solidFill>
                  </a:tcPr>
                </a:tc>
              </a:tr>
              <a:tr h="846000">
                <a:tc>
                  <a:txBody>
                    <a:bodyPr/>
                    <a:lstStyle/>
                    <a:p>
                      <a:pPr>
                        <a:lnSpc>
                          <a:spcPct val="100000"/>
                        </a:lnSpc>
                      </a:pPr>
                      <a:r>
                        <a:rPr lang="en-US" sz="1000" b="1" strike="noStrike" spc="-1">
                          <a:solidFill>
                            <a:srgbClr val="FFFFFF"/>
                          </a:solidFill>
                          <a:uFill>
                            <a:solidFill>
                              <a:srgbClr val="FFFFFF"/>
                            </a:solidFill>
                          </a:uFill>
                          <a:latin typeface="Arial"/>
                          <a:ea typeface="ＭＳ Ｐゴシック"/>
                        </a:rPr>
                        <a:t>USE CASE PROFILE:</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7F7F7F"/>
                    </a:solidFill>
                  </a:tcPr>
                </a:tc>
                <a:tc>
                  <a:txBody>
                    <a:bodyPr/>
                    <a:lstStyle/>
                    <a:p>
                      <a:pPr>
                        <a:lnSpc>
                          <a:spcPct val="100000"/>
                        </a:lnSpc>
                      </a:pPr>
                      <a:r>
                        <a:rPr lang="en-US" sz="1100" b="0" strike="noStrike" spc="-1">
                          <a:solidFill>
                            <a:srgbClr val="000000"/>
                          </a:solidFill>
                          <a:uFill>
                            <a:solidFill>
                              <a:srgbClr val="FFFFFF"/>
                            </a:solidFill>
                          </a:uFill>
                          <a:latin typeface="Helvetica Neue Light"/>
                          <a:ea typeface="Helvetica Neue Light"/>
                        </a:rPr>
                        <a:t>Test DB2 on Cloud, </a:t>
                      </a:r>
                      <a:r>
                        <a:rPr lang="en-US" sz="1100" b="0" strike="noStrike" spc="-1" err="1">
                          <a:solidFill>
                            <a:srgbClr val="000000"/>
                          </a:solidFill>
                          <a:uFill>
                            <a:solidFill>
                              <a:srgbClr val="FFFFFF"/>
                            </a:solidFill>
                          </a:uFill>
                          <a:latin typeface="Helvetica Neue Light"/>
                          <a:ea typeface="Helvetica Neue Light"/>
                        </a:rPr>
                        <a:t>Cognos</a:t>
                      </a:r>
                      <a:r>
                        <a:rPr lang="en-US" sz="1100" b="0" strike="noStrike" spc="-1">
                          <a:solidFill>
                            <a:srgbClr val="000000"/>
                          </a:solidFill>
                          <a:uFill>
                            <a:solidFill>
                              <a:srgbClr val="FFFFFF"/>
                            </a:solidFill>
                          </a:uFill>
                          <a:latin typeface="Helvetica Neue Light"/>
                          <a:ea typeface="Helvetica Neue Light"/>
                        </a:rPr>
                        <a:t> on Cloud, and </a:t>
                      </a:r>
                      <a:r>
                        <a:rPr lang="en-US" sz="1100" b="0" strike="noStrike" spc="-1" err="1">
                          <a:solidFill>
                            <a:srgbClr val="000000"/>
                          </a:solidFill>
                          <a:uFill>
                            <a:solidFill>
                              <a:srgbClr val="FFFFFF"/>
                            </a:solidFill>
                          </a:uFill>
                          <a:latin typeface="Helvetica Neue Light"/>
                          <a:ea typeface="Helvetica Neue Light"/>
                        </a:rPr>
                        <a:t>DataStage</a:t>
                      </a:r>
                      <a:r>
                        <a:rPr lang="en-US" sz="1100" b="0" strike="noStrike" spc="-1">
                          <a:solidFill>
                            <a:srgbClr val="000000"/>
                          </a:solidFill>
                          <a:uFill>
                            <a:solidFill>
                              <a:srgbClr val="FFFFFF"/>
                            </a:solidFill>
                          </a:uFill>
                          <a:latin typeface="Helvetica Neue Light"/>
                          <a:ea typeface="Helvetica Neue Light"/>
                        </a:rPr>
                        <a:t> on Cloud for ability to support workload migrated from on premise.  There is no defined use case beyond unit testing of individual services to determine their ability to support customer workload.</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BFE4FF"/>
                    </a:solidFill>
                  </a:tcPr>
                </a:tc>
              </a:tr>
            </a:tbl>
          </a:graphicData>
        </a:graphic>
      </p:graphicFrame>
      <p:graphicFrame>
        <p:nvGraphicFramePr>
          <p:cNvPr id="183" name="Table 4"/>
          <p:cNvGraphicFramePr/>
          <p:nvPr/>
        </p:nvGraphicFramePr>
        <p:xfrm>
          <a:off x="4719600" y="3492360"/>
          <a:ext cx="3889080" cy="326520"/>
        </p:xfrm>
        <a:graphic>
          <a:graphicData uri="http://schemas.openxmlformats.org/drawingml/2006/table">
            <a:tbl>
              <a:tblPr/>
              <a:tblGrid>
                <a:gridCol w="1717200"/>
                <a:gridCol w="2171880"/>
              </a:tblGrid>
              <a:tr h="326520">
                <a:tc>
                  <a:txBody>
                    <a:bodyPr/>
                    <a:lstStyle/>
                    <a:p>
                      <a:pPr>
                        <a:lnSpc>
                          <a:spcPct val="100000"/>
                        </a:lnSpc>
                      </a:pPr>
                      <a:r>
                        <a:rPr lang="en-US" sz="900" b="1" strike="noStrike" spc="-1">
                          <a:solidFill>
                            <a:srgbClr val="FFFFFF"/>
                          </a:solidFill>
                          <a:uFill>
                            <a:solidFill>
                              <a:srgbClr val="FFFFFF"/>
                            </a:solidFill>
                          </a:uFill>
                          <a:latin typeface="Arial"/>
                          <a:ea typeface="ＭＳ Ｐゴシック"/>
                        </a:rPr>
                        <a:t>Client  Sponsor</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00B2EF"/>
                    </a:solidFill>
                  </a:tcPr>
                </a:tc>
                <a:tc>
                  <a:txBody>
                    <a:bodyPr/>
                    <a:lstStyle/>
                    <a:p>
                      <a:pPr>
                        <a:lnSpc>
                          <a:spcPct val="100000"/>
                        </a:lnSpc>
                      </a:pPr>
                      <a:r>
                        <a:rPr lang="en-US" sz="900" b="0" strike="noStrike" spc="-1">
                          <a:solidFill>
                            <a:srgbClr val="000000"/>
                          </a:solidFill>
                          <a:uFill>
                            <a:solidFill>
                              <a:srgbClr val="FFFFFF"/>
                            </a:solidFill>
                          </a:uFill>
                          <a:latin typeface="Helvetica Neue Light"/>
                          <a:ea typeface="Helvetica Neue Light"/>
                        </a:rPr>
                        <a:t>Name</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BFE4FF"/>
                    </a:solidFill>
                  </a:tcPr>
                </a:tc>
              </a:tr>
            </a:tbl>
          </a:graphicData>
        </a:graphic>
      </p:graphicFrame>
      <p:graphicFrame>
        <p:nvGraphicFramePr>
          <p:cNvPr id="184" name="Table 5"/>
          <p:cNvGraphicFramePr/>
          <p:nvPr/>
        </p:nvGraphicFramePr>
        <p:xfrm>
          <a:off x="542880" y="3492360"/>
          <a:ext cx="4176360" cy="326520"/>
        </p:xfrm>
        <a:graphic>
          <a:graphicData uri="http://schemas.openxmlformats.org/drawingml/2006/table">
            <a:tbl>
              <a:tblPr/>
              <a:tblGrid>
                <a:gridCol w="2049840"/>
                <a:gridCol w="2126520"/>
              </a:tblGrid>
              <a:tr h="326520">
                <a:tc>
                  <a:txBody>
                    <a:bodyPr/>
                    <a:lstStyle/>
                    <a:p>
                      <a:pPr>
                        <a:lnSpc>
                          <a:spcPct val="100000"/>
                        </a:lnSpc>
                      </a:pPr>
                      <a:r>
                        <a:rPr lang="en-US" sz="900" b="1" strike="noStrike" spc="-1">
                          <a:solidFill>
                            <a:srgbClr val="FFFFFF"/>
                          </a:solidFill>
                          <a:uFill>
                            <a:solidFill>
                              <a:srgbClr val="FFFFFF"/>
                            </a:solidFill>
                          </a:uFill>
                          <a:latin typeface="Arial"/>
                          <a:ea typeface="ＭＳ Ｐゴシック"/>
                        </a:rPr>
                        <a:t>Estimated Impact $$:</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00B2EF"/>
                    </a:solidFill>
                  </a:tcPr>
                </a:tc>
                <a:tc>
                  <a:txBody>
                    <a:bodyPr/>
                    <a:lstStyle/>
                    <a:p>
                      <a:pPr>
                        <a:lnSpc>
                          <a:spcPct val="100000"/>
                        </a:lnSpc>
                      </a:pPr>
                      <a:r>
                        <a:rPr lang="en-US" sz="900" b="0" strike="noStrike" spc="-1">
                          <a:solidFill>
                            <a:srgbClr val="000000"/>
                          </a:solidFill>
                          <a:uFill>
                            <a:solidFill>
                              <a:srgbClr val="FFFFFF"/>
                            </a:solidFill>
                          </a:uFill>
                          <a:latin typeface="Helvetica Neue Light"/>
                          <a:ea typeface="Helvetica Neue Light"/>
                        </a:rPr>
                        <a:t>$$</a:t>
                      </a:r>
                      <a:endParaRPr lang="en-US" sz="1800" b="0" strike="noStrike" spc="-1">
                        <a:solidFill>
                          <a:srgbClr val="000000"/>
                        </a:solidFill>
                        <a:uFill>
                          <a:solidFill>
                            <a:srgbClr val="FFFFFF"/>
                          </a:solidFill>
                        </a:uFill>
                        <a:latin typeface="Arial"/>
                      </a:endParaRPr>
                    </a:p>
                  </a:txBody>
                  <a:tcPr marL="68400" marR="68400">
                    <a:lnL w="12240">
                      <a:solidFill>
                        <a:srgbClr val="DDDDDD"/>
                      </a:solidFill>
                    </a:lnL>
                    <a:lnR w="12240">
                      <a:solidFill>
                        <a:srgbClr val="DDDDDD"/>
                      </a:solidFill>
                    </a:lnR>
                    <a:lnT w="12240">
                      <a:solidFill>
                        <a:srgbClr val="DDDDDD"/>
                      </a:solidFill>
                    </a:lnT>
                    <a:lnB w="12240">
                      <a:solidFill>
                        <a:srgbClr val="DDDDDD"/>
                      </a:solidFill>
                    </a:lnB>
                    <a:solidFill>
                      <a:srgbClr val="BFE4FF"/>
                    </a:solidFill>
                  </a:tcPr>
                </a:tc>
              </a:tr>
            </a:tbl>
          </a:graphicData>
        </a:graphic>
      </p:graphicFrame>
      <p:sp>
        <p:nvSpPr>
          <p:cNvPr id="185" name="CustomShape 6"/>
          <p:cNvSpPr/>
          <p:nvPr/>
        </p:nvSpPr>
        <p:spPr>
          <a:xfrm>
            <a:off x="528480" y="1562040"/>
            <a:ext cx="1604520" cy="107640"/>
          </a:xfrm>
          <a:prstGeom prst="rect">
            <a:avLst/>
          </a:prstGeom>
          <a:solidFill>
            <a:srgbClr val="0E616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6" name="CustomShape 7"/>
          <p:cNvSpPr/>
          <p:nvPr/>
        </p:nvSpPr>
        <p:spPr>
          <a:xfrm>
            <a:off x="2102040" y="1095480"/>
            <a:ext cx="6833520" cy="303480"/>
          </a:xfrm>
          <a:prstGeom prst="rect">
            <a:avLst/>
          </a:prstGeom>
          <a:solidFill>
            <a:srgbClr val="FFFF00"/>
          </a:solidFill>
          <a:ln w="9360">
            <a:solidFill>
              <a:srgbClr val="FF0000"/>
            </a:solidFill>
            <a:miter/>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b="0" strike="noStrike" spc="-1">
                <a:solidFill>
                  <a:srgbClr val="000000"/>
                </a:solidFill>
                <a:uFill>
                  <a:solidFill>
                    <a:srgbClr val="FFFFFF"/>
                  </a:solidFill>
                </a:uFill>
                <a:latin typeface="Helvetica Neue Light"/>
                <a:ea typeface="Helvetica Neue Light"/>
              </a:rPr>
              <a:t>Update this slide from what was determined from the Discovery Workshop</a:t>
            </a:r>
            <a:endParaRPr lang="en-US" sz="1800" b="0" strike="noStrike" spc="-1">
              <a:solidFill>
                <a:srgbClr val="000000"/>
              </a:solidFill>
              <a:uFill>
                <a:solidFill>
                  <a:srgbClr val="FFFFFF"/>
                </a:solidFill>
              </a:uFill>
              <a:latin typeface="Arial"/>
            </a:endParaRPr>
          </a:p>
        </p:txBody>
      </p:sp>
      <p:sp>
        <p:nvSpPr>
          <p:cNvPr id="9" name="TextBox 8"/>
          <p:cNvSpPr txBox="1"/>
          <p:nvPr/>
        </p:nvSpPr>
        <p:spPr>
          <a:xfrm>
            <a:off x="1301798" y="5828885"/>
            <a:ext cx="6612708" cy="523220"/>
          </a:xfrm>
          <a:prstGeom prst="rect">
            <a:avLst/>
          </a:prstGeom>
          <a:noFill/>
        </p:spPr>
        <p:txBody>
          <a:bodyPr wrap="none" rtlCol="0">
            <a:spAutoFit/>
          </a:bodyPr>
          <a:lstStyle/>
          <a:p>
            <a:r>
              <a:rPr lang="en-US" sz="2800" b="1" smtClean="0">
                <a:solidFill>
                  <a:schemeClr val="accent6">
                    <a:lumMod val="75000"/>
                  </a:schemeClr>
                </a:solidFill>
              </a:rPr>
              <a:t>Not as Good but still a Good Example</a:t>
            </a:r>
            <a:endParaRPr lang="en-US" sz="2800" b="1">
              <a:solidFill>
                <a:schemeClr val="accent6">
                  <a:lumMod val="75000"/>
                </a:schemeClr>
              </a:solidFill>
            </a:endParaRPr>
          </a:p>
        </p:txBody>
      </p:sp>
    </p:spTree>
    <p:extLst>
      <p:ext uri="{BB962C8B-B14F-4D97-AF65-F5344CB8AC3E}">
        <p14:creationId xmlns:p14="http://schemas.microsoft.com/office/powerpoint/2010/main" val="7376795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ZACS_Template_2016_4x3_V11" id="{2DFEF5BA-5996-B24E-852D-99CC383BABA3}" vid="{DE4FB397-7F41-4642-AC64-F3357017A93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Ppt0000000</Template>
  <TotalTime>2838</TotalTime>
  <Words>8340</Words>
  <Application>Microsoft Macintosh PowerPoint</Application>
  <PresentationFormat>On-screen Show (4:3)</PresentationFormat>
  <Paragraphs>1198</Paragraphs>
  <Slides>45</Slides>
  <Notes>42</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45</vt:i4>
      </vt:variant>
    </vt:vector>
  </HeadingPairs>
  <TitlesOfParts>
    <vt:vector size="64" baseType="lpstr">
      <vt:lpstr>Calibri</vt:lpstr>
      <vt:lpstr>Calibri Light</vt:lpstr>
      <vt:lpstr>Helvetica</vt:lpstr>
      <vt:lpstr>Helvetica Light</vt:lpstr>
      <vt:lpstr>Helvetica Neue</vt:lpstr>
      <vt:lpstr>Helvetica Neue Light</vt:lpstr>
      <vt:lpstr>Helvetica Neue Thin</vt:lpstr>
      <vt:lpstr>HelvNeue Light for IBM</vt:lpstr>
      <vt:lpstr>HelvNeue Roman Italic for IBM</vt:lpstr>
      <vt:lpstr>IBM Plex Sans</vt:lpstr>
      <vt:lpstr>IBM Plex Sans Medium</vt:lpstr>
      <vt:lpstr>MS PGothic</vt:lpstr>
      <vt:lpstr>ＭＳ Ｐゴシック</vt:lpstr>
      <vt:lpstr>StarSymbol</vt:lpstr>
      <vt:lpstr>Symbol</vt:lpstr>
      <vt:lpstr>Times New Roman</vt:lpstr>
      <vt:lpstr>Wingdings</vt:lpstr>
      <vt:lpstr>Arial</vt:lpstr>
      <vt:lpstr>IBM Analytics_wht_template</vt:lpstr>
      <vt:lpstr>Tips for Documenting Your Solution</vt:lpstr>
      <vt:lpstr>Agenda</vt:lpstr>
      <vt:lpstr>The IBM DataFirst Method</vt:lpstr>
      <vt:lpstr>Getting Started: The Discovery Workshop</vt:lpstr>
      <vt:lpstr>Documenting your solution starts at the very beginning</vt:lpstr>
      <vt:lpstr>Solution Assurance review for &lt;ClientName-FocusArea&gt; &lt;YearQtr&gt;</vt:lpstr>
      <vt:lpstr>PowerPoint Presentation</vt:lpstr>
      <vt:lpstr>3. Use Case Review</vt:lpstr>
      <vt:lpstr>PowerPoint Presentation</vt:lpstr>
      <vt:lpstr>3. Use Case Review</vt:lpstr>
      <vt:lpstr>3. Use Case – User Stories (top 1-5 stories)</vt:lpstr>
      <vt:lpstr>3. Use Case – User Stories (top 1-5 stories)</vt:lpstr>
      <vt:lpstr>3. Use Case – User Stories (top 1-5 stories)</vt:lpstr>
      <vt:lpstr>3. Use Case – User Stories (example)</vt:lpstr>
      <vt:lpstr>PowerPoint Presentation</vt:lpstr>
      <vt:lpstr>Data Sources &amp; Persistence</vt:lpstr>
      <vt:lpstr>Data Sources &amp; Persistence</vt:lpstr>
      <vt:lpstr>High Level Functional Architecture</vt:lpstr>
      <vt:lpstr>High Level Functional Architecture</vt:lpstr>
      <vt:lpstr>PowerPoint Presentation</vt:lpstr>
      <vt:lpstr>High Level Functional Architecture</vt:lpstr>
      <vt:lpstr>High Level Functional Architecture</vt:lpstr>
      <vt:lpstr>Target Architecture Operational Model</vt:lpstr>
      <vt:lpstr>PowerPoint Presentation</vt:lpstr>
      <vt:lpstr>Target Architecture Operational Model</vt:lpstr>
      <vt:lpstr>Target Architecture Network Connectivity</vt:lpstr>
      <vt:lpstr>Non-Functional Requirements (NFRs)</vt:lpstr>
      <vt:lpstr>Non-Functional Requirements (NFRs)</vt:lpstr>
      <vt:lpstr>Network Connectivity Model (example)</vt:lpstr>
      <vt:lpstr>PowerPoint Presentation</vt:lpstr>
      <vt:lpstr>Network Connectivity Model</vt:lpstr>
      <vt:lpstr>Key Architectural Decisions</vt:lpstr>
      <vt:lpstr>Key Architectural Decisions</vt:lpstr>
      <vt:lpstr>Key Architectural Decisions </vt:lpstr>
      <vt:lpstr>Bill of Materials</vt:lpstr>
      <vt:lpstr>Bill of Materials</vt:lpstr>
      <vt:lpstr>Implementation Plan Checklist</vt:lpstr>
      <vt:lpstr>Implementation Plan Checklist</vt:lpstr>
      <vt:lpstr>Implementation Plan Overview</vt:lpstr>
      <vt:lpstr>Your role in Solution Assurance</vt:lpstr>
      <vt:lpstr>Steps for a Solution Assurance Review Process</vt:lpstr>
      <vt:lpstr>Step 4 – Create Review Documention</vt:lpstr>
      <vt:lpstr>Summary</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Headline Subhead</dc:title>
  <dc:creator>Lisa Squire Harnett Squire Harnett</dc:creator>
  <cp:lastModifiedBy>Sandy Tucker</cp:lastModifiedBy>
  <cp:revision>207</cp:revision>
  <dcterms:created xsi:type="dcterms:W3CDTF">2017-01-30T20:07:56Z</dcterms:created>
  <dcterms:modified xsi:type="dcterms:W3CDTF">2017-09-26T21:55:10Z</dcterms:modified>
</cp:coreProperties>
</file>