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Raleway" panose="020B0604020202020204" charset="0"/>
      <p:regular r:id="rId36"/>
      <p:bold r:id="rId37"/>
      <p:italic r:id="rId38"/>
      <p:boldItalic r:id="rId39"/>
    </p:embeddedFont>
    <p:embeddedFont>
      <p:font typeface="Roboto" panose="020B0604020202020204" charset="0"/>
      <p:regular r:id="rId40"/>
      <p:bold r:id="rId41"/>
      <p:italic r:id="rId42"/>
      <p:boldItalic r:id="rId43"/>
    </p:embeddedFont>
    <p:embeddedFont>
      <p:font typeface="Roboto Slab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04d9149a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04d9149a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c04d9149a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c04d9149a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ff32290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bff32290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c04d9149a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c04d9149a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a1c80ed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aa1c80ed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bff32290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bff32290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c04d9149a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c04d9149a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bff32290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bff32290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c04d9149a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c04d9149a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c04d9149a_7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c04d9149a_7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c083db8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c083db80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04d9149a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04d9149a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c083db80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c083db80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c083db80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c083db80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c108e25f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c108e25f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c108e25f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c108e25f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c04d9149a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c04d9149a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c04d9149a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c04d9149a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ff3229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ff3229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04d9149a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c04d9149a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04d9149a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04d9149a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c04d9149a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c04d9149a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04d9149a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c04d9149a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c04d9149a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c04d9149a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Google Shape;10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2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ctrTitle"/>
          </p:nvPr>
        </p:nvSpPr>
        <p:spPr>
          <a:xfrm>
            <a:off x="1308575" y="158467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b="0">
                <a:latin typeface="Roboto Slab"/>
                <a:ea typeface="Roboto Slab"/>
                <a:cs typeface="Roboto Slab"/>
                <a:sym typeface="Roboto Slab"/>
              </a:rPr>
              <a:t>Chicago taxi trips</a:t>
            </a:r>
            <a:endParaRPr sz="4000" b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2453892" y="3715675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Edwin Kamgang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2474475" y="4271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0" y="1062575"/>
            <a:ext cx="6638825" cy="35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 rotWithShape="1">
          <a:blip r:embed="rId4">
            <a:alphaModFix/>
          </a:blip>
          <a:srcRect l="28550" r="26345"/>
          <a:stretch/>
        </p:blipFill>
        <p:spPr>
          <a:xfrm>
            <a:off x="6675050" y="1529525"/>
            <a:ext cx="18559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ctrTitle"/>
          </p:nvPr>
        </p:nvSpPr>
        <p:spPr>
          <a:xfrm>
            <a:off x="2812500" y="1722550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3000">
                <a:solidFill>
                  <a:srgbClr val="FFFFFF"/>
                </a:solidFill>
              </a:rPr>
              <a:t>Logistic regression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Logistic regression</a:t>
            </a:r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2400250" y="1211350"/>
            <a:ext cx="3071400" cy="3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fr"/>
              <a:t>Goal: predict if a customer will tip or not after a trip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fr"/>
              <a:t>Create dummy target class for tip: true if tip&gt;0, false if tip=0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fr"/>
              <a:t>Features used have a value of correlation with tip&gt;0.3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Char char="➢"/>
            </a:pPr>
            <a:r>
              <a:rPr lang="fr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Fare </a:t>
            </a:r>
            <a:endParaRPr sz="12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Char char="➢"/>
            </a:pPr>
            <a:r>
              <a:rPr lang="fr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Trip Seconds</a:t>
            </a:r>
            <a:endParaRPr sz="12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Char char="➢"/>
            </a:pPr>
            <a:r>
              <a:rPr lang="fr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Trip Miles</a:t>
            </a:r>
            <a:endParaRPr sz="12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Char char="➢"/>
            </a:pPr>
            <a:r>
              <a:rPr lang="fr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Trip Total </a:t>
            </a:r>
            <a:endParaRPr sz="12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Char char="➢"/>
            </a:pPr>
            <a:r>
              <a:rPr lang="fr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Pickup Community Area</a:t>
            </a:r>
            <a:endParaRPr sz="12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❖"/>
            </a:pPr>
            <a:r>
              <a:rPr lang="fr"/>
              <a:t>Standardization is necessary since all have different units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body" idx="2"/>
          </p:nvPr>
        </p:nvSpPr>
        <p:spPr>
          <a:xfrm>
            <a:off x="5650447" y="1363450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b="1"/>
              <a:t>Accuracy score</a:t>
            </a:r>
            <a:r>
              <a:rPr lang="fr"/>
              <a:t>: 0.8404798232230231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Can it be improved?</a:t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00" y="747600"/>
            <a:ext cx="2754500" cy="265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/>
          </p:nvPr>
        </p:nvSpPr>
        <p:spPr>
          <a:xfrm>
            <a:off x="2822400" y="406275"/>
            <a:ext cx="6321600" cy="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Correlation</a:t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825" y="967813"/>
            <a:ext cx="4406813" cy="36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ctrTitle"/>
          </p:nvPr>
        </p:nvSpPr>
        <p:spPr>
          <a:xfrm>
            <a:off x="2812500" y="1722550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Multiple Linear Regression</a:t>
            </a:r>
            <a:endParaRPr sz="3000" b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solidFill>
                <a:srgbClr val="FFFFFF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Multiple Linear Regression</a:t>
            </a:r>
            <a:endParaRPr b="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9"/>
          <p:cNvSpPr txBox="1"/>
          <p:nvPr/>
        </p:nvSpPr>
        <p:spPr>
          <a:xfrm>
            <a:off x="265100" y="1264600"/>
            <a:ext cx="76038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Goal: predict the fare of taxi trip</a:t>
            </a:r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9850"/>
            <a:ext cx="8839202" cy="257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ctrTitle"/>
          </p:nvPr>
        </p:nvSpPr>
        <p:spPr>
          <a:xfrm>
            <a:off x="2812500" y="1552850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</a:rPr>
              <a:t>Clustering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Clustering</a:t>
            </a:r>
            <a:endParaRPr/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1042037" y="112912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Goal:Cluster trips based on the most dominant taxi companies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Method:K-means clustering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600" y="20905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PCA analysis</a:t>
            </a:r>
            <a:endParaRPr/>
          </a:p>
        </p:txBody>
      </p:sp>
      <p:sp>
        <p:nvSpPr>
          <p:cNvPr id="247" name="Google Shape;247;p4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To make visualization easier and speed machine learning algorithm</a:t>
            </a:r>
            <a:endParaRPr/>
          </a:p>
        </p:txBody>
      </p:sp>
      <p:pic>
        <p:nvPicPr>
          <p:cNvPr id="248" name="Google Shape;2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450" y="1960825"/>
            <a:ext cx="5253350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475" y="384913"/>
            <a:ext cx="4679226" cy="43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3"/>
          <p:cNvPicPr preferRelativeResize="0"/>
          <p:nvPr/>
        </p:nvPicPr>
        <p:blipFill rotWithShape="1">
          <a:blip r:embed="rId4">
            <a:alphaModFix/>
          </a:blip>
          <a:srcRect t="18050" b="-18050"/>
          <a:stretch/>
        </p:blipFill>
        <p:spPr>
          <a:xfrm>
            <a:off x="393675" y="288050"/>
            <a:ext cx="3955725" cy="29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450" y="2481600"/>
            <a:ext cx="4080026" cy="24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Chicago taxi trips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4897075" y="35302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b="1"/>
              <a:t>Content</a:t>
            </a:r>
            <a:endParaRPr sz="1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/>
              <a:t> Record of Taxi trips reported to the City of Chicago from 2013 to 2019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" b="1"/>
              <a:t>Trips: 100,000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" b="1"/>
              <a:t>Features: 23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" b="1"/>
              <a:t>Source: Data.gov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675" y="35325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4"/>
          <p:cNvSpPr txBox="1">
            <a:spLocks noGrp="1"/>
          </p:cNvSpPr>
          <p:nvPr>
            <p:ph type="title"/>
          </p:nvPr>
        </p:nvSpPr>
        <p:spPr>
          <a:xfrm>
            <a:off x="395850" y="74560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inertia graph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  <p:pic>
        <p:nvPicPr>
          <p:cNvPr id="267" name="Google Shape;267;p45"/>
          <p:cNvPicPr preferRelativeResize="0"/>
          <p:nvPr/>
        </p:nvPicPr>
        <p:blipFill rotWithShape="1">
          <a:blip r:embed="rId3">
            <a:alphaModFix/>
          </a:blip>
          <a:srcRect l="2552" r="2552"/>
          <a:stretch/>
        </p:blipFill>
        <p:spPr>
          <a:xfrm>
            <a:off x="140150" y="1131300"/>
            <a:ext cx="5821875" cy="40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7207" y="869475"/>
            <a:ext cx="3416725" cy="22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5" name="Google Shape;2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45725"/>
            <a:ext cx="9029701" cy="49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75" y="487525"/>
            <a:ext cx="8877325" cy="44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Through data visualization it is possible to identify underlying pattern in the data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Using data mining techniques it is possible to predict with a high accuracy the likelyhood of a customer paying a tip based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most of features in this dataset are not necessary for data prediction.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0175"/>
            <a:ext cx="8839202" cy="2878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5125" y="80450"/>
            <a:ext cx="4229100" cy="261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750" y="138425"/>
            <a:ext cx="42291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5550" y="2736900"/>
            <a:ext cx="3760241" cy="22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/>
          <p:nvPr/>
        </p:nvSpPr>
        <p:spPr>
          <a:xfrm>
            <a:off x="4273875" y="742350"/>
            <a:ext cx="61086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Preprocessing</a:t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3725"/>
            <a:ext cx="8839200" cy="69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2" y="2136463"/>
            <a:ext cx="8796775" cy="3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/>
        </p:nvSpPr>
        <p:spPr>
          <a:xfrm>
            <a:off x="742350" y="2528296"/>
            <a:ext cx="61509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00" y="2701988"/>
            <a:ext cx="8839199" cy="48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475" y="3525225"/>
            <a:ext cx="8887126" cy="1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/>
          <p:nvPr/>
        </p:nvSpPr>
        <p:spPr>
          <a:xfrm>
            <a:off x="5970700" y="3686275"/>
            <a:ext cx="869700" cy="1389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9"/>
          <p:cNvSpPr/>
          <p:nvPr/>
        </p:nvSpPr>
        <p:spPr>
          <a:xfrm>
            <a:off x="8112900" y="3601575"/>
            <a:ext cx="869700" cy="146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148475" y="3637625"/>
            <a:ext cx="1314900" cy="1389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 rotWithShape="1">
          <a:blip r:embed="rId3">
            <a:alphaModFix/>
          </a:blip>
          <a:srcRect l="8113"/>
          <a:stretch/>
        </p:blipFill>
        <p:spPr>
          <a:xfrm>
            <a:off x="233350" y="1607725"/>
            <a:ext cx="8592100" cy="26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/>
          <p:nvPr/>
        </p:nvSpPr>
        <p:spPr>
          <a:xfrm>
            <a:off x="7684650" y="2247425"/>
            <a:ext cx="795300" cy="2061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3139125" y="413600"/>
            <a:ext cx="54933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50" y="620688"/>
            <a:ext cx="86772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415653"/>
            <a:ext cx="8839200" cy="41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 rotWithShape="1">
          <a:blip r:embed="rId6">
            <a:alphaModFix/>
          </a:blip>
          <a:srcRect l="9657"/>
          <a:stretch/>
        </p:blipFill>
        <p:spPr>
          <a:xfrm>
            <a:off x="233350" y="1050325"/>
            <a:ext cx="6942149" cy="5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/>
              <a:t>Preprocessing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875" y="1255738"/>
            <a:ext cx="8839199" cy="406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06617"/>
            <a:ext cx="8839200" cy="558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450" y="2354225"/>
            <a:ext cx="7820399" cy="25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/>
          <p:nvPr/>
        </p:nvSpPr>
        <p:spPr>
          <a:xfrm>
            <a:off x="4878350" y="2481225"/>
            <a:ext cx="339300" cy="23823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2060950" y="2481225"/>
            <a:ext cx="339300" cy="23823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l="15040" t="5130" r="-15039" b="-5129"/>
          <a:stretch/>
        </p:blipFill>
        <p:spPr>
          <a:xfrm>
            <a:off x="582600" y="1908925"/>
            <a:ext cx="10330099" cy="258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/>
          <p:nvPr/>
        </p:nvSpPr>
        <p:spPr>
          <a:xfrm>
            <a:off x="1781675" y="3326625"/>
            <a:ext cx="806100" cy="1060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2"/>
          <p:cNvSpPr txBox="1"/>
          <p:nvPr/>
        </p:nvSpPr>
        <p:spPr>
          <a:xfrm>
            <a:off x="2524900" y="702775"/>
            <a:ext cx="5352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NUMBER OF TAXI TRIP PER HOURS</a:t>
            </a:r>
            <a:endParaRPr sz="12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900" y="431750"/>
            <a:ext cx="7031950" cy="41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On-screen Show (16:9)</PresentationFormat>
  <Paragraphs>54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Lato</vt:lpstr>
      <vt:lpstr>Georgia</vt:lpstr>
      <vt:lpstr>Courier New</vt:lpstr>
      <vt:lpstr>Roboto</vt:lpstr>
      <vt:lpstr>Roboto Slab</vt:lpstr>
      <vt:lpstr>Raleway</vt:lpstr>
      <vt:lpstr>Arial</vt:lpstr>
      <vt:lpstr>Marina</vt:lpstr>
      <vt:lpstr>Swiss</vt:lpstr>
      <vt:lpstr>Chicago taxi trips </vt:lpstr>
      <vt:lpstr>Chicago taxi trips </vt:lpstr>
      <vt:lpstr>PowerPoint Presentation</vt:lpstr>
      <vt:lpstr>PowerPoint Presentation</vt:lpstr>
      <vt:lpstr>Preprocessing</vt:lpstr>
      <vt:lpstr>PowerPoint Presentation</vt:lpstr>
      <vt:lpstr>Preprocessing </vt:lpstr>
      <vt:lpstr>PowerPoint Presentation</vt:lpstr>
      <vt:lpstr>PowerPoint Presentation</vt:lpstr>
      <vt:lpstr>Tips </vt:lpstr>
      <vt:lpstr>Logistic regression </vt:lpstr>
      <vt:lpstr>Logistic regression</vt:lpstr>
      <vt:lpstr>Correlation</vt:lpstr>
      <vt:lpstr>Multiple Linear Regression    </vt:lpstr>
      <vt:lpstr>Multiple Linear Regression </vt:lpstr>
      <vt:lpstr>Clustering </vt:lpstr>
      <vt:lpstr>Clustering</vt:lpstr>
      <vt:lpstr>PCA analysis</vt:lpstr>
      <vt:lpstr>PowerPoint Presentation</vt:lpstr>
      <vt:lpstr>inertia graph</vt:lpstr>
      <vt:lpstr>Results</vt:lpstr>
      <vt:lpstr>PowerPoint Presentation</vt:lpstr>
      <vt:lpstr>PowerPoint Presentation</vt:lpstr>
      <vt:lpstr>Conclusion    Through data visualization it is possible to identify underlying pattern in the data  Using data mining techniques it is possible to predict with a high accuracy the likelyhood of a customer paying a tip based  most of features in this dataset are not necessary for data prediction.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taxi trips </dc:title>
  <cp:lastModifiedBy>edwin kamgang</cp:lastModifiedBy>
  <cp:revision>1</cp:revision>
  <dcterms:modified xsi:type="dcterms:W3CDTF">2020-01-05T17:15:43Z</dcterms:modified>
</cp:coreProperties>
</file>