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0" r:id="rId6"/>
    <p:sldId id="264" r:id="rId7"/>
    <p:sldId id="265"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819202-F5FD-47A2-BB6A-E04D5B8EF93B}" v="30" dt="2023-06-04T02:39:49.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Kane" userId="2062a02f54518299" providerId="LiveId" clId="{A4819202-F5FD-47A2-BB6A-E04D5B8EF93B}"/>
    <pc:docChg chg="undo custSel modSld">
      <pc:chgData name="Erin Kane" userId="2062a02f54518299" providerId="LiveId" clId="{A4819202-F5FD-47A2-BB6A-E04D5B8EF93B}" dt="2023-06-04T02:39:49.119" v="26"/>
      <pc:docMkLst>
        <pc:docMk/>
      </pc:docMkLst>
      <pc:sldChg chg="addSp delSp modSp mod modTransition modAnim">
        <pc:chgData name="Erin Kane" userId="2062a02f54518299" providerId="LiveId" clId="{A4819202-F5FD-47A2-BB6A-E04D5B8EF93B}" dt="2023-06-04T02:39:49.119" v="26"/>
        <pc:sldMkLst>
          <pc:docMk/>
          <pc:sldMk cId="321835117" sldId="256"/>
        </pc:sldMkLst>
        <pc:spChg chg="mod">
          <ac:chgData name="Erin Kane" userId="2062a02f54518299" providerId="LiveId" clId="{A4819202-F5FD-47A2-BB6A-E04D5B8EF93B}" dt="2023-05-30T00:10:03.950" v="0" actId="6549"/>
          <ac:spMkLst>
            <pc:docMk/>
            <pc:sldMk cId="321835117" sldId="256"/>
            <ac:spMk id="2" creationId="{BD38768C-61BA-CDAF-B2DE-75BFAFAF3353}"/>
          </ac:spMkLst>
        </pc:spChg>
        <pc:picChg chg="add del mod">
          <ac:chgData name="Erin Kane" userId="2062a02f54518299" providerId="LiveId" clId="{A4819202-F5FD-47A2-BB6A-E04D5B8EF93B}" dt="2023-06-04T02:24:25.560" v="19"/>
          <ac:picMkLst>
            <pc:docMk/>
            <pc:sldMk cId="321835117" sldId="256"/>
            <ac:picMk id="6" creationId="{7DA7B08A-7D72-C632-EF82-1CD6EF868747}"/>
          </ac:picMkLst>
        </pc:picChg>
        <pc:picChg chg="add del mod">
          <ac:chgData name="Erin Kane" userId="2062a02f54518299" providerId="LiveId" clId="{A4819202-F5FD-47A2-BB6A-E04D5B8EF93B}" dt="2023-06-04T02:27:05.603" v="24"/>
          <ac:picMkLst>
            <pc:docMk/>
            <pc:sldMk cId="321835117" sldId="256"/>
            <ac:picMk id="13" creationId="{B0D474B4-81DB-95F0-DC64-2A31DFFD1A7C}"/>
          </ac:picMkLst>
        </pc:picChg>
        <pc:picChg chg="add del mod">
          <ac:chgData name="Erin Kane" userId="2062a02f54518299" providerId="LiveId" clId="{A4819202-F5FD-47A2-BB6A-E04D5B8EF93B}" dt="2023-06-04T02:39:49.119" v="26"/>
          <ac:picMkLst>
            <pc:docMk/>
            <pc:sldMk cId="321835117" sldId="256"/>
            <ac:picMk id="17" creationId="{5B4D35BA-8800-8AE9-0835-C48D375C550F}"/>
          </ac:picMkLst>
        </pc:picChg>
      </pc:sldChg>
      <pc:sldChg chg="addSp delSp modSp mod modTransition modAnim">
        <pc:chgData name="Erin Kane" userId="2062a02f54518299" providerId="LiveId" clId="{A4819202-F5FD-47A2-BB6A-E04D5B8EF93B}" dt="2023-06-04T02:39:49.119" v="26"/>
        <pc:sldMkLst>
          <pc:docMk/>
          <pc:sldMk cId="1677761080" sldId="257"/>
        </pc:sldMkLst>
        <pc:picChg chg="add del mod">
          <ac:chgData name="Erin Kane" userId="2062a02f54518299" providerId="LiveId" clId="{A4819202-F5FD-47A2-BB6A-E04D5B8EF93B}" dt="2023-06-04T02:24:25.560" v="19"/>
          <ac:picMkLst>
            <pc:docMk/>
            <pc:sldMk cId="1677761080" sldId="257"/>
            <ac:picMk id="7" creationId="{EC567920-F2ED-D4EB-F464-A2DF63924ADB}"/>
          </ac:picMkLst>
        </pc:picChg>
        <pc:picChg chg="add del mod">
          <ac:chgData name="Erin Kane" userId="2062a02f54518299" providerId="LiveId" clId="{A4819202-F5FD-47A2-BB6A-E04D5B8EF93B}" dt="2023-06-04T02:26:03.190" v="22"/>
          <ac:picMkLst>
            <pc:docMk/>
            <pc:sldMk cId="1677761080" sldId="257"/>
            <ac:picMk id="14" creationId="{7E78CF8B-DAB9-A940-4BA4-5B8DF633DEA4}"/>
          </ac:picMkLst>
        </pc:picChg>
        <pc:picChg chg="add del mod ord">
          <ac:chgData name="Erin Kane" userId="2062a02f54518299" providerId="LiveId" clId="{A4819202-F5FD-47A2-BB6A-E04D5B8EF93B}" dt="2023-06-04T02:26:56.265" v="23"/>
          <ac:picMkLst>
            <pc:docMk/>
            <pc:sldMk cId="1677761080" sldId="257"/>
            <ac:picMk id="17" creationId="{A9115CB3-17C9-5B48-9FE1-221D4F092382}"/>
          </ac:picMkLst>
        </pc:picChg>
        <pc:picChg chg="add del mod">
          <ac:chgData name="Erin Kane" userId="2062a02f54518299" providerId="LiveId" clId="{A4819202-F5FD-47A2-BB6A-E04D5B8EF93B}" dt="2023-06-04T02:27:05.603" v="24"/>
          <ac:picMkLst>
            <pc:docMk/>
            <pc:sldMk cId="1677761080" sldId="257"/>
            <ac:picMk id="18" creationId="{BF88A68C-0AB6-1877-B499-F23E2D3DA058}"/>
          </ac:picMkLst>
        </pc:picChg>
        <pc:picChg chg="add del mod">
          <ac:chgData name="Erin Kane" userId="2062a02f54518299" providerId="LiveId" clId="{A4819202-F5FD-47A2-BB6A-E04D5B8EF93B}" dt="2023-06-04T02:39:49.119" v="26"/>
          <ac:picMkLst>
            <pc:docMk/>
            <pc:sldMk cId="1677761080" sldId="257"/>
            <ac:picMk id="24" creationId="{89B0146A-D752-E383-6B17-51F989F646B6}"/>
          </ac:picMkLst>
        </pc:picChg>
      </pc:sldChg>
      <pc:sldChg chg="addSp delSp modSp modTransition modAnim">
        <pc:chgData name="Erin Kane" userId="2062a02f54518299" providerId="LiveId" clId="{A4819202-F5FD-47A2-BB6A-E04D5B8EF93B}" dt="2023-06-04T02:39:49.119" v="26"/>
        <pc:sldMkLst>
          <pc:docMk/>
          <pc:sldMk cId="3477140635" sldId="258"/>
        </pc:sldMkLst>
        <pc:picChg chg="add del mod">
          <ac:chgData name="Erin Kane" userId="2062a02f54518299" providerId="LiveId" clId="{A4819202-F5FD-47A2-BB6A-E04D5B8EF93B}" dt="2023-06-04T02:24:25.560" v="19"/>
          <ac:picMkLst>
            <pc:docMk/>
            <pc:sldMk cId="3477140635" sldId="258"/>
            <ac:picMk id="5" creationId="{89015DB9-AC43-B5C7-E706-5873D154E034}"/>
          </ac:picMkLst>
        </pc:picChg>
        <pc:picChg chg="add del mod">
          <ac:chgData name="Erin Kane" userId="2062a02f54518299" providerId="LiveId" clId="{A4819202-F5FD-47A2-BB6A-E04D5B8EF93B}" dt="2023-06-04T02:39:49.119" v="26"/>
          <ac:picMkLst>
            <pc:docMk/>
            <pc:sldMk cId="3477140635" sldId="258"/>
            <ac:picMk id="13" creationId="{27B9FE48-DEC8-3CE4-5193-E279D4CC9405}"/>
          </ac:picMkLst>
        </pc:picChg>
      </pc:sldChg>
      <pc:sldChg chg="addSp delSp modSp modTransition modAnim">
        <pc:chgData name="Erin Kane" userId="2062a02f54518299" providerId="LiveId" clId="{A4819202-F5FD-47A2-BB6A-E04D5B8EF93B}" dt="2023-06-04T02:39:49.119" v="26"/>
        <pc:sldMkLst>
          <pc:docMk/>
          <pc:sldMk cId="3557927186" sldId="259"/>
        </pc:sldMkLst>
        <pc:picChg chg="add del mod">
          <ac:chgData name="Erin Kane" userId="2062a02f54518299" providerId="LiveId" clId="{A4819202-F5FD-47A2-BB6A-E04D5B8EF93B}" dt="2023-06-04T02:24:25.560" v="19"/>
          <ac:picMkLst>
            <pc:docMk/>
            <pc:sldMk cId="3557927186" sldId="259"/>
            <ac:picMk id="6" creationId="{A2D0368F-77AD-C31F-32CA-033C47423570}"/>
          </ac:picMkLst>
        </pc:picChg>
        <pc:picChg chg="add del mod">
          <ac:chgData name="Erin Kane" userId="2062a02f54518299" providerId="LiveId" clId="{A4819202-F5FD-47A2-BB6A-E04D5B8EF93B}" dt="2023-06-04T02:39:49.119" v="26"/>
          <ac:picMkLst>
            <pc:docMk/>
            <pc:sldMk cId="3557927186" sldId="259"/>
            <ac:picMk id="10" creationId="{82FD6932-420B-C76C-9E3E-7E6E2EB978AD}"/>
          </ac:picMkLst>
        </pc:picChg>
      </pc:sldChg>
      <pc:sldChg chg="addSp delSp modSp modTransition modAnim">
        <pc:chgData name="Erin Kane" userId="2062a02f54518299" providerId="LiveId" clId="{A4819202-F5FD-47A2-BB6A-E04D5B8EF93B}" dt="2023-06-04T02:39:49.119" v="26"/>
        <pc:sldMkLst>
          <pc:docMk/>
          <pc:sldMk cId="2159170246" sldId="260"/>
        </pc:sldMkLst>
        <pc:picChg chg="add del mod">
          <ac:chgData name="Erin Kane" userId="2062a02f54518299" providerId="LiveId" clId="{A4819202-F5FD-47A2-BB6A-E04D5B8EF93B}" dt="2023-06-04T02:24:25.560" v="19"/>
          <ac:picMkLst>
            <pc:docMk/>
            <pc:sldMk cId="2159170246" sldId="260"/>
            <ac:picMk id="6" creationId="{1B16AADE-79FD-48F6-6EE1-0F82D53897D7}"/>
          </ac:picMkLst>
        </pc:picChg>
        <pc:picChg chg="add del mod">
          <ac:chgData name="Erin Kane" userId="2062a02f54518299" providerId="LiveId" clId="{A4819202-F5FD-47A2-BB6A-E04D5B8EF93B}" dt="2023-06-04T02:39:49.119" v="26"/>
          <ac:picMkLst>
            <pc:docMk/>
            <pc:sldMk cId="2159170246" sldId="260"/>
            <ac:picMk id="9" creationId="{70DF62E9-8EA7-96F2-0C45-4A95607FAD59}"/>
          </ac:picMkLst>
        </pc:picChg>
      </pc:sldChg>
      <pc:sldChg chg="addSp delSp modSp modTransition modAnim">
        <pc:chgData name="Erin Kane" userId="2062a02f54518299" providerId="LiveId" clId="{A4819202-F5FD-47A2-BB6A-E04D5B8EF93B}" dt="2023-06-04T02:39:49.119" v="26"/>
        <pc:sldMkLst>
          <pc:docMk/>
          <pc:sldMk cId="629366655" sldId="261"/>
        </pc:sldMkLst>
        <pc:picChg chg="add del mod">
          <ac:chgData name="Erin Kane" userId="2062a02f54518299" providerId="LiveId" clId="{A4819202-F5FD-47A2-BB6A-E04D5B8EF93B}" dt="2023-06-04T02:24:25.560" v="19"/>
          <ac:picMkLst>
            <pc:docMk/>
            <pc:sldMk cId="629366655" sldId="261"/>
            <ac:picMk id="5" creationId="{4739CF43-EE8D-6C6F-DDBC-7593C23E119B}"/>
          </ac:picMkLst>
        </pc:picChg>
        <pc:picChg chg="add del mod">
          <ac:chgData name="Erin Kane" userId="2062a02f54518299" providerId="LiveId" clId="{A4819202-F5FD-47A2-BB6A-E04D5B8EF93B}" dt="2023-06-04T02:39:49.119" v="26"/>
          <ac:picMkLst>
            <pc:docMk/>
            <pc:sldMk cId="629366655" sldId="261"/>
            <ac:picMk id="8" creationId="{F82BF3F7-33AD-3302-D682-B4C802E96430}"/>
          </ac:picMkLst>
        </pc:picChg>
      </pc:sldChg>
      <pc:sldChg chg="addSp delSp modSp modTransition modAnim">
        <pc:chgData name="Erin Kane" userId="2062a02f54518299" providerId="LiveId" clId="{A4819202-F5FD-47A2-BB6A-E04D5B8EF93B}" dt="2023-06-04T02:39:49.119" v="26"/>
        <pc:sldMkLst>
          <pc:docMk/>
          <pc:sldMk cId="2954499208" sldId="262"/>
        </pc:sldMkLst>
        <pc:picChg chg="add del mod">
          <ac:chgData name="Erin Kane" userId="2062a02f54518299" providerId="LiveId" clId="{A4819202-F5FD-47A2-BB6A-E04D5B8EF93B}" dt="2023-06-04T02:24:25.560" v="19"/>
          <ac:picMkLst>
            <pc:docMk/>
            <pc:sldMk cId="2954499208" sldId="262"/>
            <ac:picMk id="6" creationId="{A56A64A5-8958-8D7F-AEC8-07A6B21EE90F}"/>
          </ac:picMkLst>
        </pc:picChg>
        <pc:picChg chg="add del mod">
          <ac:chgData name="Erin Kane" userId="2062a02f54518299" providerId="LiveId" clId="{A4819202-F5FD-47A2-BB6A-E04D5B8EF93B}" dt="2023-06-04T02:39:49.119" v="26"/>
          <ac:picMkLst>
            <pc:docMk/>
            <pc:sldMk cId="2954499208" sldId="262"/>
            <ac:picMk id="12" creationId="{004781D3-40DD-8B90-4A92-646F10F74395}"/>
          </ac:picMkLst>
        </pc:picChg>
      </pc:sldChg>
      <pc:sldChg chg="addSp delSp modSp mod modTransition modAnim">
        <pc:chgData name="Erin Kane" userId="2062a02f54518299" providerId="LiveId" clId="{A4819202-F5FD-47A2-BB6A-E04D5B8EF93B}" dt="2023-06-04T02:39:49.119" v="26"/>
        <pc:sldMkLst>
          <pc:docMk/>
          <pc:sldMk cId="3140666510" sldId="264"/>
        </pc:sldMkLst>
        <pc:spChg chg="del">
          <ac:chgData name="Erin Kane" userId="2062a02f54518299" providerId="LiveId" clId="{A4819202-F5FD-47A2-BB6A-E04D5B8EF93B}" dt="2023-05-30T00:28:13.571" v="1" actId="478"/>
          <ac:spMkLst>
            <pc:docMk/>
            <pc:sldMk cId="3140666510" sldId="264"/>
            <ac:spMk id="8" creationId="{43EC33CA-5EF9-2958-F2D6-C65C7AB8F191}"/>
          </ac:spMkLst>
        </pc:spChg>
        <pc:graphicFrameChg chg="mod">
          <ac:chgData name="Erin Kane" userId="2062a02f54518299" providerId="LiveId" clId="{A4819202-F5FD-47A2-BB6A-E04D5B8EF93B}" dt="2023-05-30T00:53:24.976" v="13" actId="20577"/>
          <ac:graphicFrameMkLst>
            <pc:docMk/>
            <pc:sldMk cId="3140666510" sldId="264"/>
            <ac:graphicFrameMk id="4" creationId="{62C1B706-7A37-E844-DB3F-CA1885D3AC33}"/>
          </ac:graphicFrameMkLst>
        </pc:graphicFrameChg>
        <pc:picChg chg="add del mod">
          <ac:chgData name="Erin Kane" userId="2062a02f54518299" providerId="LiveId" clId="{A4819202-F5FD-47A2-BB6A-E04D5B8EF93B}" dt="2023-06-04T02:24:25.560" v="19"/>
          <ac:picMkLst>
            <pc:docMk/>
            <pc:sldMk cId="3140666510" sldId="264"/>
            <ac:picMk id="7" creationId="{52A3C77E-4757-C388-A984-5D5C164010F4}"/>
          </ac:picMkLst>
        </pc:picChg>
        <pc:picChg chg="add del mod">
          <ac:chgData name="Erin Kane" userId="2062a02f54518299" providerId="LiveId" clId="{A4819202-F5FD-47A2-BB6A-E04D5B8EF93B}" dt="2023-06-04T02:39:49.119" v="26"/>
          <ac:picMkLst>
            <pc:docMk/>
            <pc:sldMk cId="3140666510" sldId="264"/>
            <ac:picMk id="11" creationId="{55AAB109-09F5-0380-A578-BBF534BAD32B}"/>
          </ac:picMkLst>
        </pc:picChg>
      </pc:sldChg>
      <pc:sldChg chg="addSp delSp modSp mod modTransition modAnim">
        <pc:chgData name="Erin Kane" userId="2062a02f54518299" providerId="LiveId" clId="{A4819202-F5FD-47A2-BB6A-E04D5B8EF93B}" dt="2023-06-04T02:39:49.119" v="26"/>
        <pc:sldMkLst>
          <pc:docMk/>
          <pc:sldMk cId="1349267757" sldId="265"/>
        </pc:sldMkLst>
        <pc:spChg chg="mod">
          <ac:chgData name="Erin Kane" userId="2062a02f54518299" providerId="LiveId" clId="{A4819202-F5FD-47A2-BB6A-E04D5B8EF93B}" dt="2023-05-30T01:01:12.498" v="17" actId="20577"/>
          <ac:spMkLst>
            <pc:docMk/>
            <pc:sldMk cId="1349267757" sldId="265"/>
            <ac:spMk id="3" creationId="{0101DDB2-79C9-61BA-1060-8648B7280B89}"/>
          </ac:spMkLst>
        </pc:spChg>
        <pc:picChg chg="add del mod">
          <ac:chgData name="Erin Kane" userId="2062a02f54518299" providerId="LiveId" clId="{A4819202-F5FD-47A2-BB6A-E04D5B8EF93B}" dt="2023-06-04T02:24:25.560" v="19"/>
          <ac:picMkLst>
            <pc:docMk/>
            <pc:sldMk cId="1349267757" sldId="265"/>
            <ac:picMk id="7" creationId="{569EB44D-AB6A-9D66-19EC-BA9073136DC6}"/>
          </ac:picMkLst>
        </pc:picChg>
        <pc:picChg chg="add del mod">
          <ac:chgData name="Erin Kane" userId="2062a02f54518299" providerId="LiveId" clId="{A4819202-F5FD-47A2-BB6A-E04D5B8EF93B}" dt="2023-06-04T02:39:49.119" v="26"/>
          <ac:picMkLst>
            <pc:docMk/>
            <pc:sldMk cId="1349267757" sldId="265"/>
            <ac:picMk id="10" creationId="{33A6082F-2D96-A662-082D-8301C9CCC97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062a02f54518299/Regis/MSDS670_X70%20Data%20Visualizations/mid%20term%20hall%20of%20fame%20examples/CardioGoodFitness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062a02f54518299/Regis/MSDS670_X70%20Data%20Visualizations/mid%20term%20hall%20of%20fame%20examples/CardioGoodFitness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062a02f54518299/Regis/MSDS670_X70%20Data%20Visualizations/mid%20term%20hall%20of%20fame%20examples/CardioGoodFitness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Consumer</a:t>
            </a:r>
            <a:r>
              <a:rPr lang="en-US" b="1" baseline="0" dirty="0"/>
              <a:t> </a:t>
            </a:r>
            <a:r>
              <a:rPr lang="en-US" b="1" dirty="0"/>
              <a:t>Average Income</a:t>
            </a:r>
            <a:r>
              <a:rPr lang="en-US" b="1" baseline="0" dirty="0"/>
              <a:t> by Treadmill Model Purchase</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598938743007033E-2"/>
          <c:y val="0.120201145078409"/>
          <c:w val="0.88838999707227995"/>
          <c:h val="0.80526027079102702"/>
        </c:manualLayout>
      </c:layout>
      <c:barChart>
        <c:barDir val="col"/>
        <c:grouping val="clustered"/>
        <c:varyColors val="0"/>
        <c:ser>
          <c:idx val="0"/>
          <c:order val="0"/>
          <c:tx>
            <c:strRef>
              <c:f>[CardioGoodFitness1.xlsx]Pivot!$N$9</c:f>
              <c:strCache>
                <c:ptCount val="1"/>
                <c:pt idx="0">
                  <c:v>Average Income</c:v>
                </c:pt>
              </c:strCache>
            </c:strRef>
          </c:tx>
          <c:spPr>
            <a:solidFill>
              <a:schemeClr val="accent1"/>
            </a:solidFill>
            <a:ln>
              <a:noFill/>
            </a:ln>
            <a:effectLst/>
          </c:spPr>
          <c:invertIfNegative val="0"/>
          <c:dPt>
            <c:idx val="0"/>
            <c:invertIfNegative val="0"/>
            <c:bubble3D val="0"/>
            <c:spPr>
              <a:solidFill>
                <a:schemeClr val="bg2">
                  <a:lumMod val="20000"/>
                  <a:lumOff val="80000"/>
                </a:schemeClr>
              </a:solidFill>
              <a:ln>
                <a:noFill/>
              </a:ln>
              <a:effectLst/>
            </c:spPr>
            <c:extLst>
              <c:ext xmlns:c16="http://schemas.microsoft.com/office/drawing/2014/chart" uri="{C3380CC4-5D6E-409C-BE32-E72D297353CC}">
                <c16:uniqueId val="{00000001-C393-4762-9570-C70649A4B9FD}"/>
              </c:ext>
            </c:extLst>
          </c:dPt>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3-C393-4762-9570-C70649A4B9FD}"/>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5-C393-4762-9570-C70649A4B9F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[CardioGoodFitness1.xlsx]Pivot!$A$10:$A$12</c:f>
              <c:strCache>
                <c:ptCount val="3"/>
                <c:pt idx="0">
                  <c:v>TM195</c:v>
                </c:pt>
                <c:pt idx="1">
                  <c:v>TM498</c:v>
                </c:pt>
                <c:pt idx="2">
                  <c:v>TM798</c:v>
                </c:pt>
              </c:strCache>
            </c:strRef>
          </c:cat>
          <c:val>
            <c:numRef>
              <c:f>[CardioGoodFitness1.xlsx]Pivot!$N$10:$N$12</c:f>
              <c:numCache>
                <c:formatCode>"$"#,##0</c:formatCode>
                <c:ptCount val="3"/>
                <c:pt idx="0">
                  <c:v>46418.025000000001</c:v>
                </c:pt>
                <c:pt idx="1">
                  <c:v>48973.65</c:v>
                </c:pt>
                <c:pt idx="2">
                  <c:v>75441.574999999997</c:v>
                </c:pt>
              </c:numCache>
            </c:numRef>
          </c:val>
          <c:extLst>
            <c:ext xmlns:c16="http://schemas.microsoft.com/office/drawing/2014/chart" uri="{C3380CC4-5D6E-409C-BE32-E72D297353CC}">
              <c16:uniqueId val="{00000006-C393-4762-9570-C70649A4B9FD}"/>
            </c:ext>
          </c:extLst>
        </c:ser>
        <c:dLbls>
          <c:dLblPos val="outEnd"/>
          <c:showLegendKey val="0"/>
          <c:showVal val="1"/>
          <c:showCatName val="0"/>
          <c:showSerName val="0"/>
          <c:showPercent val="0"/>
          <c:showBubbleSize val="0"/>
        </c:dLbls>
        <c:gapWidth val="219"/>
        <c:overlap val="-27"/>
        <c:axId val="1003897727"/>
        <c:axId val="1003895807"/>
      </c:barChart>
      <c:catAx>
        <c:axId val="1003897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895807"/>
        <c:crosses val="autoZero"/>
        <c:auto val="1"/>
        <c:lblAlgn val="ctr"/>
        <c:lblOffset val="100"/>
        <c:noMultiLvlLbl val="0"/>
      </c:catAx>
      <c:valAx>
        <c:axId val="100389580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897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Density of User per Fitness Level</a:t>
            </a:r>
          </a:p>
        </c:rich>
      </c:tx>
      <c:layout>
        <c:manualLayout>
          <c:xMode val="edge"/>
          <c:yMode val="edge"/>
          <c:x val="0.30608275486252934"/>
          <c:y val="2.038424025368481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[CardioGoodFitness1.xlsx]Pivot!$A$10</c:f>
              <c:strCache>
                <c:ptCount val="1"/>
                <c:pt idx="0">
                  <c:v>TM195</c:v>
                </c:pt>
              </c:strCache>
            </c:strRef>
          </c:tx>
          <c:spPr>
            <a:solidFill>
              <a:schemeClr val="bg2">
                <a:lumMod val="20000"/>
                <a:lumOff val="80000"/>
              </a:schemeClr>
            </a:solidFill>
            <a:ln>
              <a:noFill/>
            </a:ln>
            <a:effectLst/>
          </c:spPr>
          <c:cat>
            <c:strRef>
              <c:f>[CardioGoodFitness1.xlsx]Pivot!$O$9:$S$9</c:f>
              <c:strCache>
                <c:ptCount val="5"/>
                <c:pt idx="0">
                  <c:v>Fitness L1</c:v>
                </c:pt>
                <c:pt idx="1">
                  <c:v>Fitness L2</c:v>
                </c:pt>
                <c:pt idx="2">
                  <c:v>Fitness L3</c:v>
                </c:pt>
                <c:pt idx="3">
                  <c:v>Fitness L4</c:v>
                </c:pt>
                <c:pt idx="4">
                  <c:v>Fitness L5</c:v>
                </c:pt>
              </c:strCache>
            </c:strRef>
          </c:cat>
          <c:val>
            <c:numRef>
              <c:f>[CardioGoodFitness1.xlsx]Pivot!$O$10:$S$10</c:f>
              <c:numCache>
                <c:formatCode>General</c:formatCode>
                <c:ptCount val="5"/>
                <c:pt idx="0">
                  <c:v>1</c:v>
                </c:pt>
                <c:pt idx="1">
                  <c:v>14</c:v>
                </c:pt>
                <c:pt idx="2">
                  <c:v>54</c:v>
                </c:pt>
                <c:pt idx="3">
                  <c:v>9</c:v>
                </c:pt>
                <c:pt idx="4">
                  <c:v>2</c:v>
                </c:pt>
              </c:numCache>
            </c:numRef>
          </c:val>
          <c:extLst>
            <c:ext xmlns:c16="http://schemas.microsoft.com/office/drawing/2014/chart" uri="{C3380CC4-5D6E-409C-BE32-E72D297353CC}">
              <c16:uniqueId val="{00000000-0708-40F3-AD54-EBCFB8218DE1}"/>
            </c:ext>
          </c:extLst>
        </c:ser>
        <c:ser>
          <c:idx val="1"/>
          <c:order val="1"/>
          <c:tx>
            <c:strRef>
              <c:f>[CardioGoodFitness1.xlsx]Pivot!$A$11</c:f>
              <c:strCache>
                <c:ptCount val="1"/>
                <c:pt idx="0">
                  <c:v>TM498</c:v>
                </c:pt>
              </c:strCache>
            </c:strRef>
          </c:tx>
          <c:spPr>
            <a:solidFill>
              <a:schemeClr val="bg2">
                <a:lumMod val="40000"/>
                <a:lumOff val="60000"/>
              </a:schemeClr>
            </a:solidFill>
            <a:ln>
              <a:noFill/>
            </a:ln>
            <a:effectLst/>
          </c:spPr>
          <c:cat>
            <c:strRef>
              <c:f>[CardioGoodFitness1.xlsx]Pivot!$O$9:$S$9</c:f>
              <c:strCache>
                <c:ptCount val="5"/>
                <c:pt idx="0">
                  <c:v>Fitness L1</c:v>
                </c:pt>
                <c:pt idx="1">
                  <c:v>Fitness L2</c:v>
                </c:pt>
                <c:pt idx="2">
                  <c:v>Fitness L3</c:v>
                </c:pt>
                <c:pt idx="3">
                  <c:v>Fitness L4</c:v>
                </c:pt>
                <c:pt idx="4">
                  <c:v>Fitness L5</c:v>
                </c:pt>
              </c:strCache>
            </c:strRef>
          </c:cat>
          <c:val>
            <c:numRef>
              <c:f>[CardioGoodFitness1.xlsx]Pivot!$O$11:$S$11</c:f>
              <c:numCache>
                <c:formatCode>General</c:formatCode>
                <c:ptCount val="5"/>
                <c:pt idx="0">
                  <c:v>1</c:v>
                </c:pt>
                <c:pt idx="1">
                  <c:v>12</c:v>
                </c:pt>
                <c:pt idx="2">
                  <c:v>39</c:v>
                </c:pt>
                <c:pt idx="3">
                  <c:v>8</c:v>
                </c:pt>
                <c:pt idx="4">
                  <c:v>0</c:v>
                </c:pt>
              </c:numCache>
            </c:numRef>
          </c:val>
          <c:extLst>
            <c:ext xmlns:c16="http://schemas.microsoft.com/office/drawing/2014/chart" uri="{C3380CC4-5D6E-409C-BE32-E72D297353CC}">
              <c16:uniqueId val="{00000001-0708-40F3-AD54-EBCFB8218DE1}"/>
            </c:ext>
          </c:extLst>
        </c:ser>
        <c:ser>
          <c:idx val="2"/>
          <c:order val="2"/>
          <c:tx>
            <c:strRef>
              <c:f>[CardioGoodFitness1.xlsx]Pivot!$A$12</c:f>
              <c:strCache>
                <c:ptCount val="1"/>
                <c:pt idx="0">
                  <c:v>TM798</c:v>
                </c:pt>
              </c:strCache>
            </c:strRef>
          </c:tx>
          <c:spPr>
            <a:solidFill>
              <a:schemeClr val="accent5"/>
            </a:solidFill>
            <a:ln>
              <a:noFill/>
            </a:ln>
            <a:effectLst/>
          </c:spPr>
          <c:cat>
            <c:strRef>
              <c:f>[CardioGoodFitness1.xlsx]Pivot!$O$9:$S$9</c:f>
              <c:strCache>
                <c:ptCount val="5"/>
                <c:pt idx="0">
                  <c:v>Fitness L1</c:v>
                </c:pt>
                <c:pt idx="1">
                  <c:v>Fitness L2</c:v>
                </c:pt>
                <c:pt idx="2">
                  <c:v>Fitness L3</c:v>
                </c:pt>
                <c:pt idx="3">
                  <c:v>Fitness L4</c:v>
                </c:pt>
                <c:pt idx="4">
                  <c:v>Fitness L5</c:v>
                </c:pt>
              </c:strCache>
            </c:strRef>
          </c:cat>
          <c:val>
            <c:numRef>
              <c:f>[CardioGoodFitness1.xlsx]Pivot!$O$12:$S$12</c:f>
              <c:numCache>
                <c:formatCode>General</c:formatCode>
                <c:ptCount val="5"/>
                <c:pt idx="0">
                  <c:v>0</c:v>
                </c:pt>
                <c:pt idx="1">
                  <c:v>0</c:v>
                </c:pt>
                <c:pt idx="2">
                  <c:v>4</c:v>
                </c:pt>
                <c:pt idx="3">
                  <c:v>7</c:v>
                </c:pt>
                <c:pt idx="4">
                  <c:v>29</c:v>
                </c:pt>
              </c:numCache>
            </c:numRef>
          </c:val>
          <c:extLst>
            <c:ext xmlns:c16="http://schemas.microsoft.com/office/drawing/2014/chart" uri="{C3380CC4-5D6E-409C-BE32-E72D297353CC}">
              <c16:uniqueId val="{00000002-0708-40F3-AD54-EBCFB8218DE1}"/>
            </c:ext>
          </c:extLst>
        </c:ser>
        <c:dLbls>
          <c:showLegendKey val="0"/>
          <c:showVal val="0"/>
          <c:showCatName val="0"/>
          <c:showSerName val="0"/>
          <c:showPercent val="0"/>
          <c:showBubbleSize val="0"/>
        </c:dLbls>
        <c:axId val="1653215360"/>
        <c:axId val="1653216320"/>
      </c:areaChart>
      <c:catAx>
        <c:axId val="1653215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Fitness Level:</a:t>
                </a:r>
                <a:r>
                  <a:rPr lang="en-US" baseline="0"/>
                  <a:t> 1 = Lowest, 5 = Highest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216320"/>
        <c:crosses val="autoZero"/>
        <c:auto val="1"/>
        <c:lblAlgn val="ctr"/>
        <c:lblOffset val="100"/>
        <c:noMultiLvlLbl val="0"/>
      </c:catAx>
      <c:valAx>
        <c:axId val="165321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215360"/>
        <c:crosses val="autoZero"/>
        <c:crossBetween val="midCat"/>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Treadmill Model by Gender</a:t>
            </a:r>
            <a:r>
              <a:rPr lang="en-US" b="1" baseline="0"/>
              <a:t> | Age of Consumer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670625546806648"/>
          <c:y val="0.19949074074074077"/>
          <c:w val="0.77873818897637792"/>
          <c:h val="0.44563174394867311"/>
        </c:manualLayout>
      </c:layout>
      <c:barChart>
        <c:barDir val="bar"/>
        <c:grouping val="stacked"/>
        <c:varyColors val="0"/>
        <c:ser>
          <c:idx val="0"/>
          <c:order val="0"/>
          <c:tx>
            <c:strRef>
              <c:f>[CardioGoodFitness1.xlsx]Pivot!$B$9</c:f>
              <c:strCache>
                <c:ptCount val="1"/>
                <c:pt idx="0">
                  <c:v>Female Buyers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[CardioGoodFitness1.xlsx]Pivot!$A$10:$A$12</c:f>
              <c:strCache>
                <c:ptCount val="3"/>
                <c:pt idx="0">
                  <c:v>TM195</c:v>
                </c:pt>
                <c:pt idx="1">
                  <c:v>TM498</c:v>
                </c:pt>
                <c:pt idx="2">
                  <c:v>TM798</c:v>
                </c:pt>
              </c:strCache>
            </c:strRef>
          </c:cat>
          <c:val>
            <c:numRef>
              <c:f>[CardioGoodFitness1.xlsx]Pivot!$B$10:$B$12</c:f>
              <c:numCache>
                <c:formatCode>General</c:formatCode>
                <c:ptCount val="3"/>
                <c:pt idx="0">
                  <c:v>40</c:v>
                </c:pt>
                <c:pt idx="1">
                  <c:v>29</c:v>
                </c:pt>
                <c:pt idx="2">
                  <c:v>7</c:v>
                </c:pt>
              </c:numCache>
            </c:numRef>
          </c:val>
          <c:extLst>
            <c:ext xmlns:c16="http://schemas.microsoft.com/office/drawing/2014/chart" uri="{C3380CC4-5D6E-409C-BE32-E72D297353CC}">
              <c16:uniqueId val="{00000000-0869-4DEE-AB01-0CA68E52DDC5}"/>
            </c:ext>
          </c:extLst>
        </c:ser>
        <c:ser>
          <c:idx val="1"/>
          <c:order val="1"/>
          <c:tx>
            <c:strRef>
              <c:f>[CardioGoodFitness1.xlsx]Pivot!$C$9</c:f>
              <c:strCache>
                <c:ptCount val="1"/>
                <c:pt idx="0">
                  <c:v>Male Buyers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[CardioGoodFitness1.xlsx]Pivot!$A$10:$A$12</c:f>
              <c:strCache>
                <c:ptCount val="3"/>
                <c:pt idx="0">
                  <c:v>TM195</c:v>
                </c:pt>
                <c:pt idx="1">
                  <c:v>TM498</c:v>
                </c:pt>
                <c:pt idx="2">
                  <c:v>TM798</c:v>
                </c:pt>
              </c:strCache>
            </c:strRef>
          </c:cat>
          <c:val>
            <c:numRef>
              <c:f>[CardioGoodFitness1.xlsx]Pivot!$C$10:$C$12</c:f>
              <c:numCache>
                <c:formatCode>General</c:formatCode>
                <c:ptCount val="3"/>
                <c:pt idx="0">
                  <c:v>40</c:v>
                </c:pt>
                <c:pt idx="1">
                  <c:v>31</c:v>
                </c:pt>
                <c:pt idx="2">
                  <c:v>33</c:v>
                </c:pt>
              </c:numCache>
            </c:numRef>
          </c:val>
          <c:extLst>
            <c:ext xmlns:c16="http://schemas.microsoft.com/office/drawing/2014/chart" uri="{C3380CC4-5D6E-409C-BE32-E72D297353CC}">
              <c16:uniqueId val="{00000001-0869-4DEE-AB01-0CA68E52DDC5}"/>
            </c:ext>
          </c:extLst>
        </c:ser>
        <c:ser>
          <c:idx val="2"/>
          <c:order val="2"/>
          <c:tx>
            <c:strRef>
              <c:f>[CardioGoodFitness1.xlsx]Pivot!$F$9</c:f>
              <c:strCache>
                <c:ptCount val="1"/>
                <c:pt idx="0">
                  <c:v>Age Range 18-25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[CardioGoodFitness1.xlsx]Pivot!$A$10:$A$12</c:f>
              <c:strCache>
                <c:ptCount val="3"/>
                <c:pt idx="0">
                  <c:v>TM195</c:v>
                </c:pt>
                <c:pt idx="1">
                  <c:v>TM498</c:v>
                </c:pt>
                <c:pt idx="2">
                  <c:v>TM798</c:v>
                </c:pt>
              </c:strCache>
            </c:strRef>
          </c:cat>
          <c:val>
            <c:numRef>
              <c:f>[CardioGoodFitness1.xlsx]Pivot!$F$10:$F$12</c:f>
              <c:numCache>
                <c:formatCode>General</c:formatCode>
                <c:ptCount val="3"/>
                <c:pt idx="0">
                  <c:v>34</c:v>
                </c:pt>
                <c:pt idx="1">
                  <c:v>28</c:v>
                </c:pt>
                <c:pt idx="2">
                  <c:v>17</c:v>
                </c:pt>
              </c:numCache>
            </c:numRef>
          </c:val>
          <c:extLst>
            <c:ext xmlns:c16="http://schemas.microsoft.com/office/drawing/2014/chart" uri="{C3380CC4-5D6E-409C-BE32-E72D297353CC}">
              <c16:uniqueId val="{00000002-0869-4DEE-AB01-0CA68E52DDC5}"/>
            </c:ext>
          </c:extLst>
        </c:ser>
        <c:ser>
          <c:idx val="3"/>
          <c:order val="3"/>
          <c:tx>
            <c:strRef>
              <c:f>[CardioGoodFitness1.xlsx]Pivot!$H$9</c:f>
              <c:strCache>
                <c:ptCount val="1"/>
                <c:pt idx="0">
                  <c:v>Age Range 26-32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[CardioGoodFitness1.xlsx]Pivot!$A$10:$A$12</c:f>
              <c:strCache>
                <c:ptCount val="3"/>
                <c:pt idx="0">
                  <c:v>TM195</c:v>
                </c:pt>
                <c:pt idx="1">
                  <c:v>TM498</c:v>
                </c:pt>
                <c:pt idx="2">
                  <c:v>TM798</c:v>
                </c:pt>
              </c:strCache>
            </c:strRef>
          </c:cat>
          <c:val>
            <c:numRef>
              <c:f>[CardioGoodFitness1.xlsx]Pivot!$H$10:$H$12</c:f>
              <c:numCache>
                <c:formatCode>General</c:formatCode>
                <c:ptCount val="3"/>
                <c:pt idx="0">
                  <c:v>25</c:v>
                </c:pt>
                <c:pt idx="1">
                  <c:v>12</c:v>
                </c:pt>
                <c:pt idx="2">
                  <c:v>14</c:v>
                </c:pt>
              </c:numCache>
            </c:numRef>
          </c:val>
          <c:extLst>
            <c:ext xmlns:c16="http://schemas.microsoft.com/office/drawing/2014/chart" uri="{C3380CC4-5D6E-409C-BE32-E72D297353CC}">
              <c16:uniqueId val="{00000003-0869-4DEE-AB01-0CA68E52DDC5}"/>
            </c:ext>
          </c:extLst>
        </c:ser>
        <c:ser>
          <c:idx val="4"/>
          <c:order val="4"/>
          <c:tx>
            <c:strRef>
              <c:f>[CardioGoodFitness1.xlsx]Pivot!$J$9</c:f>
              <c:strCache>
                <c:ptCount val="1"/>
                <c:pt idx="0">
                  <c:v>Age Range 33-40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[CardioGoodFitness1.xlsx]Pivot!$A$10:$A$12</c:f>
              <c:strCache>
                <c:ptCount val="3"/>
                <c:pt idx="0">
                  <c:v>TM195</c:v>
                </c:pt>
                <c:pt idx="1">
                  <c:v>TM498</c:v>
                </c:pt>
                <c:pt idx="2">
                  <c:v>TM798</c:v>
                </c:pt>
              </c:strCache>
            </c:strRef>
          </c:cat>
          <c:val>
            <c:numRef>
              <c:f>[CardioGoodFitness1.xlsx]Pivot!$J$10:$J$12</c:f>
              <c:numCache>
                <c:formatCode>General</c:formatCode>
                <c:ptCount val="3"/>
                <c:pt idx="0">
                  <c:v>15</c:v>
                </c:pt>
                <c:pt idx="1">
                  <c:v>18</c:v>
                </c:pt>
                <c:pt idx="2">
                  <c:v>5</c:v>
                </c:pt>
              </c:numCache>
            </c:numRef>
          </c:val>
          <c:extLst>
            <c:ext xmlns:c16="http://schemas.microsoft.com/office/drawing/2014/chart" uri="{C3380CC4-5D6E-409C-BE32-E72D297353CC}">
              <c16:uniqueId val="{00000004-0869-4DEE-AB01-0CA68E52DDC5}"/>
            </c:ext>
          </c:extLst>
        </c:ser>
        <c:ser>
          <c:idx val="5"/>
          <c:order val="5"/>
          <c:tx>
            <c:strRef>
              <c:f>[CardioGoodFitness1.xlsx]Pivot!$L$9</c:f>
              <c:strCache>
                <c:ptCount val="1"/>
                <c:pt idx="0">
                  <c:v>Age Range 41-50</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[CardioGoodFitness1.xlsx]Pivot!$A$10:$A$12</c:f>
              <c:strCache>
                <c:ptCount val="3"/>
                <c:pt idx="0">
                  <c:v>TM195</c:v>
                </c:pt>
                <c:pt idx="1">
                  <c:v>TM498</c:v>
                </c:pt>
                <c:pt idx="2">
                  <c:v>TM798</c:v>
                </c:pt>
              </c:strCache>
            </c:strRef>
          </c:cat>
          <c:val>
            <c:numRef>
              <c:f>[CardioGoodFitness1.xlsx]Pivot!$L$10:$L$12</c:f>
              <c:numCache>
                <c:formatCode>General</c:formatCode>
                <c:ptCount val="3"/>
                <c:pt idx="0">
                  <c:v>6</c:v>
                </c:pt>
                <c:pt idx="1">
                  <c:v>2</c:v>
                </c:pt>
                <c:pt idx="2">
                  <c:v>4</c:v>
                </c:pt>
              </c:numCache>
            </c:numRef>
          </c:val>
          <c:extLst>
            <c:ext xmlns:c16="http://schemas.microsoft.com/office/drawing/2014/chart" uri="{C3380CC4-5D6E-409C-BE32-E72D297353CC}">
              <c16:uniqueId val="{00000005-0869-4DEE-AB01-0CA68E52DDC5}"/>
            </c:ext>
          </c:extLst>
        </c:ser>
        <c:dLbls>
          <c:dLblPos val="ctr"/>
          <c:showLegendKey val="0"/>
          <c:showVal val="1"/>
          <c:showCatName val="0"/>
          <c:showSerName val="0"/>
          <c:showPercent val="0"/>
          <c:showBubbleSize val="0"/>
        </c:dLbls>
        <c:gapWidth val="150"/>
        <c:overlap val="100"/>
        <c:axId val="1133510591"/>
        <c:axId val="1133508191"/>
      </c:barChart>
      <c:catAx>
        <c:axId val="11335105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Treadmill</a:t>
                </a:r>
                <a:r>
                  <a:rPr lang="en-US" baseline="0"/>
                  <a:t> Model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508191"/>
        <c:crosses val="autoZero"/>
        <c:auto val="1"/>
        <c:lblAlgn val="ctr"/>
        <c:lblOffset val="100"/>
        <c:noMultiLvlLbl val="0"/>
      </c:catAx>
      <c:valAx>
        <c:axId val="113350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Gender</a:t>
                </a:r>
                <a:r>
                  <a:rPr lang="en-US" baseline="0"/>
                  <a:t> and Age Range Totals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510591"/>
        <c:crosses val="autoZero"/>
        <c:crossBetween val="between"/>
      </c:valAx>
      <c:spPr>
        <a:noFill/>
        <a:ln>
          <a:noFill/>
        </a:ln>
        <a:effectLst/>
      </c:spPr>
    </c:plotArea>
    <c:legend>
      <c:legendPos val="b"/>
      <c:layout>
        <c:manualLayout>
          <c:xMode val="edge"/>
          <c:yMode val="edge"/>
          <c:x val="4.9999978263588193E-2"/>
          <c:y val="0.88049604186270181"/>
          <c:w val="0.89999989856341156"/>
          <c:h val="5.74584518917788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8C749-A7FA-49B2-A4BC-2C6A39963A3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5E5DBBA2-0748-4B0C-9417-053BE9BB5D98}">
      <dgm:prSet/>
      <dgm:spPr/>
      <dgm:t>
        <a:bodyPr/>
        <a:lstStyle/>
        <a:p>
          <a:r>
            <a:rPr lang="en-US" b="0" i="0" dirty="0"/>
            <a:t>First, I gathered all the data, made sure that there were no missing values. </a:t>
          </a:r>
          <a:endParaRPr lang="en-US" dirty="0"/>
        </a:p>
      </dgm:t>
    </dgm:pt>
    <dgm:pt modelId="{C8B6BFE2-1AC3-46F9-9939-CBDCD0B2DB2D}" type="parTrans" cxnId="{8D8E7419-B50E-400C-880F-3BA0F6061A65}">
      <dgm:prSet/>
      <dgm:spPr/>
      <dgm:t>
        <a:bodyPr/>
        <a:lstStyle/>
        <a:p>
          <a:endParaRPr lang="en-US"/>
        </a:p>
      </dgm:t>
    </dgm:pt>
    <dgm:pt modelId="{05D82785-D295-4660-BA49-4E552B372C3A}" type="sibTrans" cxnId="{8D8E7419-B50E-400C-880F-3BA0F6061A65}">
      <dgm:prSet/>
      <dgm:spPr/>
      <dgm:t>
        <a:bodyPr/>
        <a:lstStyle/>
        <a:p>
          <a:endParaRPr lang="en-US"/>
        </a:p>
      </dgm:t>
    </dgm:pt>
    <dgm:pt modelId="{98CD555E-3EEC-4471-98C1-D787E5D3EF8E}">
      <dgm:prSet/>
      <dgm:spPr/>
      <dgm:t>
        <a:bodyPr/>
        <a:lstStyle/>
        <a:p>
          <a:r>
            <a:rPr lang="en-US" b="0" i="0" dirty="0"/>
            <a:t>I broke out my visuals based upon the three different models. </a:t>
          </a:r>
          <a:endParaRPr lang="en-US" dirty="0"/>
        </a:p>
      </dgm:t>
    </dgm:pt>
    <dgm:pt modelId="{D65556B0-1079-49A4-84F5-9942EAE205E3}" type="parTrans" cxnId="{E8DBD36C-BF04-4140-BECA-B24C29E75ECD}">
      <dgm:prSet/>
      <dgm:spPr/>
      <dgm:t>
        <a:bodyPr/>
        <a:lstStyle/>
        <a:p>
          <a:endParaRPr lang="en-US"/>
        </a:p>
      </dgm:t>
    </dgm:pt>
    <dgm:pt modelId="{C1FCB69E-7458-4A95-8F14-E46EC48E0284}" type="sibTrans" cxnId="{E8DBD36C-BF04-4140-BECA-B24C29E75ECD}">
      <dgm:prSet/>
      <dgm:spPr/>
      <dgm:t>
        <a:bodyPr/>
        <a:lstStyle/>
        <a:p>
          <a:endParaRPr lang="en-US"/>
        </a:p>
      </dgm:t>
    </dgm:pt>
    <dgm:pt modelId="{C6C248E3-188E-4AF4-91A6-791BEAE94D06}">
      <dgm:prSet/>
      <dgm:spPr/>
      <dgm:t>
        <a:bodyPr/>
        <a:lstStyle/>
        <a:p>
          <a:r>
            <a:rPr lang="en-US" b="0" i="0" dirty="0"/>
            <a:t>I was looking at Gender, Age, Fitness Level, and Average Annual Income. I thought using these factors would provide a good idea into the typical buyer for those categories to leverage where I would categorize myself. </a:t>
          </a:r>
          <a:endParaRPr lang="en-US" dirty="0"/>
        </a:p>
      </dgm:t>
    </dgm:pt>
    <dgm:pt modelId="{08B05E7D-4E13-48D0-8A7D-C5721A20CC51}" type="parTrans" cxnId="{A197DCCD-EF9F-4EF4-8247-EB54FD3F9C1B}">
      <dgm:prSet/>
      <dgm:spPr/>
      <dgm:t>
        <a:bodyPr/>
        <a:lstStyle/>
        <a:p>
          <a:endParaRPr lang="en-US"/>
        </a:p>
      </dgm:t>
    </dgm:pt>
    <dgm:pt modelId="{F3296E53-01D1-4DA1-A132-A6053C6A855B}" type="sibTrans" cxnId="{A197DCCD-EF9F-4EF4-8247-EB54FD3F9C1B}">
      <dgm:prSet/>
      <dgm:spPr/>
      <dgm:t>
        <a:bodyPr/>
        <a:lstStyle/>
        <a:p>
          <a:endParaRPr lang="en-US"/>
        </a:p>
      </dgm:t>
    </dgm:pt>
    <dgm:pt modelId="{D62C4694-7E78-4393-A862-57DD6E7A763F}">
      <dgm:prSet/>
      <dgm:spPr/>
      <dgm:t>
        <a:bodyPr/>
        <a:lstStyle/>
        <a:p>
          <a:r>
            <a:rPr lang="en-US" b="0" i="0" dirty="0"/>
            <a:t>I evaluated data with Excel, using pivot tables. </a:t>
          </a:r>
          <a:endParaRPr lang="en-US" dirty="0"/>
        </a:p>
      </dgm:t>
    </dgm:pt>
    <dgm:pt modelId="{BCBE0559-2236-4FC4-A8AC-30B09BFE768B}" type="parTrans" cxnId="{D1D9E878-394E-4C1E-BF17-55F187E4951F}">
      <dgm:prSet/>
      <dgm:spPr/>
      <dgm:t>
        <a:bodyPr/>
        <a:lstStyle/>
        <a:p>
          <a:endParaRPr lang="en-US"/>
        </a:p>
      </dgm:t>
    </dgm:pt>
    <dgm:pt modelId="{424161E4-8D7E-469F-921C-1DB87DC967B1}" type="sibTrans" cxnId="{D1D9E878-394E-4C1E-BF17-55F187E4951F}">
      <dgm:prSet/>
      <dgm:spPr/>
      <dgm:t>
        <a:bodyPr/>
        <a:lstStyle/>
        <a:p>
          <a:endParaRPr lang="en-US"/>
        </a:p>
      </dgm:t>
    </dgm:pt>
    <dgm:pt modelId="{4C0C4275-23F6-49E4-AA9B-E7D2E5CE93D9}" type="pres">
      <dgm:prSet presAssocID="{0358C749-A7FA-49B2-A4BC-2C6A39963A38}" presName="diagram" presStyleCnt="0">
        <dgm:presLayoutVars>
          <dgm:dir/>
          <dgm:resizeHandles val="exact"/>
        </dgm:presLayoutVars>
      </dgm:prSet>
      <dgm:spPr/>
    </dgm:pt>
    <dgm:pt modelId="{10AF3938-55CA-47B2-9AC2-00A385F9E61D}" type="pres">
      <dgm:prSet presAssocID="{5E5DBBA2-0748-4B0C-9417-053BE9BB5D98}" presName="node" presStyleLbl="node1" presStyleIdx="0" presStyleCnt="4">
        <dgm:presLayoutVars>
          <dgm:bulletEnabled val="1"/>
        </dgm:presLayoutVars>
      </dgm:prSet>
      <dgm:spPr/>
    </dgm:pt>
    <dgm:pt modelId="{98C3E1EA-2D80-45AC-AA9D-ECA0338C28B3}" type="pres">
      <dgm:prSet presAssocID="{05D82785-D295-4660-BA49-4E552B372C3A}" presName="sibTrans" presStyleCnt="0"/>
      <dgm:spPr/>
    </dgm:pt>
    <dgm:pt modelId="{ACAA17AB-91A5-41CC-8363-E6AB51E1D1EC}" type="pres">
      <dgm:prSet presAssocID="{98CD555E-3EEC-4471-98C1-D787E5D3EF8E}" presName="node" presStyleLbl="node1" presStyleIdx="1" presStyleCnt="4">
        <dgm:presLayoutVars>
          <dgm:bulletEnabled val="1"/>
        </dgm:presLayoutVars>
      </dgm:prSet>
      <dgm:spPr/>
    </dgm:pt>
    <dgm:pt modelId="{BC4B8393-E90C-4F0A-B601-D207E4BD46EC}" type="pres">
      <dgm:prSet presAssocID="{C1FCB69E-7458-4A95-8F14-E46EC48E0284}" presName="sibTrans" presStyleCnt="0"/>
      <dgm:spPr/>
    </dgm:pt>
    <dgm:pt modelId="{3B327F64-33AC-46C4-9374-FE640B984902}" type="pres">
      <dgm:prSet presAssocID="{C6C248E3-188E-4AF4-91A6-791BEAE94D06}" presName="node" presStyleLbl="node1" presStyleIdx="2" presStyleCnt="4">
        <dgm:presLayoutVars>
          <dgm:bulletEnabled val="1"/>
        </dgm:presLayoutVars>
      </dgm:prSet>
      <dgm:spPr/>
    </dgm:pt>
    <dgm:pt modelId="{F0CF96BD-6A76-4A89-AB1A-090DE484E146}" type="pres">
      <dgm:prSet presAssocID="{F3296E53-01D1-4DA1-A132-A6053C6A855B}" presName="sibTrans" presStyleCnt="0"/>
      <dgm:spPr/>
    </dgm:pt>
    <dgm:pt modelId="{CB08882B-3532-42B7-B83F-C3DBB0C7FE18}" type="pres">
      <dgm:prSet presAssocID="{D62C4694-7E78-4393-A862-57DD6E7A763F}" presName="node" presStyleLbl="node1" presStyleIdx="3" presStyleCnt="4">
        <dgm:presLayoutVars>
          <dgm:bulletEnabled val="1"/>
        </dgm:presLayoutVars>
      </dgm:prSet>
      <dgm:spPr/>
    </dgm:pt>
  </dgm:ptLst>
  <dgm:cxnLst>
    <dgm:cxn modelId="{A3C4C60E-1CFA-4D9C-B7D2-7672D190E22C}" type="presOf" srcId="{0358C749-A7FA-49B2-A4BC-2C6A39963A38}" destId="{4C0C4275-23F6-49E4-AA9B-E7D2E5CE93D9}" srcOrd="0" destOrd="0" presId="urn:microsoft.com/office/officeart/2005/8/layout/default"/>
    <dgm:cxn modelId="{8D8E7419-B50E-400C-880F-3BA0F6061A65}" srcId="{0358C749-A7FA-49B2-A4BC-2C6A39963A38}" destId="{5E5DBBA2-0748-4B0C-9417-053BE9BB5D98}" srcOrd="0" destOrd="0" parTransId="{C8B6BFE2-1AC3-46F9-9939-CBDCD0B2DB2D}" sibTransId="{05D82785-D295-4660-BA49-4E552B372C3A}"/>
    <dgm:cxn modelId="{362F3D2F-66D9-4A7F-841F-8E1687A221EB}" type="presOf" srcId="{98CD555E-3EEC-4471-98C1-D787E5D3EF8E}" destId="{ACAA17AB-91A5-41CC-8363-E6AB51E1D1EC}" srcOrd="0" destOrd="0" presId="urn:microsoft.com/office/officeart/2005/8/layout/default"/>
    <dgm:cxn modelId="{6C3D5C32-7B6E-44AC-8206-F3B4F2E946C0}" type="presOf" srcId="{D62C4694-7E78-4393-A862-57DD6E7A763F}" destId="{CB08882B-3532-42B7-B83F-C3DBB0C7FE18}" srcOrd="0" destOrd="0" presId="urn:microsoft.com/office/officeart/2005/8/layout/default"/>
    <dgm:cxn modelId="{09E0D534-A828-47A6-8088-CA26B833B00B}" type="presOf" srcId="{5E5DBBA2-0748-4B0C-9417-053BE9BB5D98}" destId="{10AF3938-55CA-47B2-9AC2-00A385F9E61D}" srcOrd="0" destOrd="0" presId="urn:microsoft.com/office/officeart/2005/8/layout/default"/>
    <dgm:cxn modelId="{E8DBD36C-BF04-4140-BECA-B24C29E75ECD}" srcId="{0358C749-A7FA-49B2-A4BC-2C6A39963A38}" destId="{98CD555E-3EEC-4471-98C1-D787E5D3EF8E}" srcOrd="1" destOrd="0" parTransId="{D65556B0-1079-49A4-84F5-9942EAE205E3}" sibTransId="{C1FCB69E-7458-4A95-8F14-E46EC48E0284}"/>
    <dgm:cxn modelId="{D1D9E878-394E-4C1E-BF17-55F187E4951F}" srcId="{0358C749-A7FA-49B2-A4BC-2C6A39963A38}" destId="{D62C4694-7E78-4393-A862-57DD6E7A763F}" srcOrd="3" destOrd="0" parTransId="{BCBE0559-2236-4FC4-A8AC-30B09BFE768B}" sibTransId="{424161E4-8D7E-469F-921C-1DB87DC967B1}"/>
    <dgm:cxn modelId="{A197DCCD-EF9F-4EF4-8247-EB54FD3F9C1B}" srcId="{0358C749-A7FA-49B2-A4BC-2C6A39963A38}" destId="{C6C248E3-188E-4AF4-91A6-791BEAE94D06}" srcOrd="2" destOrd="0" parTransId="{08B05E7D-4E13-48D0-8A7D-C5721A20CC51}" sibTransId="{F3296E53-01D1-4DA1-A132-A6053C6A855B}"/>
    <dgm:cxn modelId="{20DC8DD4-B115-4D61-8F7F-32B95E7A54D0}" type="presOf" srcId="{C6C248E3-188E-4AF4-91A6-791BEAE94D06}" destId="{3B327F64-33AC-46C4-9374-FE640B984902}" srcOrd="0" destOrd="0" presId="urn:microsoft.com/office/officeart/2005/8/layout/default"/>
    <dgm:cxn modelId="{8FB6F329-F660-4066-95A7-B3AAB71E659A}" type="presParOf" srcId="{4C0C4275-23F6-49E4-AA9B-E7D2E5CE93D9}" destId="{10AF3938-55CA-47B2-9AC2-00A385F9E61D}" srcOrd="0" destOrd="0" presId="urn:microsoft.com/office/officeart/2005/8/layout/default"/>
    <dgm:cxn modelId="{ED00F6B8-3F28-462D-9A96-F9DF139F5330}" type="presParOf" srcId="{4C0C4275-23F6-49E4-AA9B-E7D2E5CE93D9}" destId="{98C3E1EA-2D80-45AC-AA9D-ECA0338C28B3}" srcOrd="1" destOrd="0" presId="urn:microsoft.com/office/officeart/2005/8/layout/default"/>
    <dgm:cxn modelId="{68CAC1E8-0671-4B3D-82F3-4FEF2E4103BC}" type="presParOf" srcId="{4C0C4275-23F6-49E4-AA9B-E7D2E5CE93D9}" destId="{ACAA17AB-91A5-41CC-8363-E6AB51E1D1EC}" srcOrd="2" destOrd="0" presId="urn:microsoft.com/office/officeart/2005/8/layout/default"/>
    <dgm:cxn modelId="{356705EA-415F-49D1-B3C0-6A552C7555B1}" type="presParOf" srcId="{4C0C4275-23F6-49E4-AA9B-E7D2E5CE93D9}" destId="{BC4B8393-E90C-4F0A-B601-D207E4BD46EC}" srcOrd="3" destOrd="0" presId="urn:microsoft.com/office/officeart/2005/8/layout/default"/>
    <dgm:cxn modelId="{6873DE76-2D76-4BF5-A750-2C91355330D2}" type="presParOf" srcId="{4C0C4275-23F6-49E4-AA9B-E7D2E5CE93D9}" destId="{3B327F64-33AC-46C4-9374-FE640B984902}" srcOrd="4" destOrd="0" presId="urn:microsoft.com/office/officeart/2005/8/layout/default"/>
    <dgm:cxn modelId="{724A7C50-FE17-4741-B217-C9DC98B5F8A4}" type="presParOf" srcId="{4C0C4275-23F6-49E4-AA9B-E7D2E5CE93D9}" destId="{F0CF96BD-6A76-4A89-AB1A-090DE484E146}" srcOrd="5" destOrd="0" presId="urn:microsoft.com/office/officeart/2005/8/layout/default"/>
    <dgm:cxn modelId="{682CE18D-02FA-47EC-841C-20BC790B28A4}" type="presParOf" srcId="{4C0C4275-23F6-49E4-AA9B-E7D2E5CE93D9}" destId="{CB08882B-3532-42B7-B83F-C3DBB0C7FE1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F3938-55CA-47B2-9AC2-00A385F9E61D}">
      <dsp:nvSpPr>
        <dsp:cNvPr id="0" name=""/>
        <dsp:cNvSpPr/>
      </dsp:nvSpPr>
      <dsp:spPr>
        <a:xfrm>
          <a:off x="685" y="649258"/>
          <a:ext cx="2673150" cy="160389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First, I gathered all the data, made sure that there were no missing values. </a:t>
          </a:r>
          <a:endParaRPr lang="en-US" sz="1300" kern="1200" dirty="0"/>
        </a:p>
      </dsp:txBody>
      <dsp:txXfrm>
        <a:off x="685" y="649258"/>
        <a:ext cx="2673150" cy="1603890"/>
      </dsp:txXfrm>
    </dsp:sp>
    <dsp:sp modelId="{ACAA17AB-91A5-41CC-8363-E6AB51E1D1EC}">
      <dsp:nvSpPr>
        <dsp:cNvPr id="0" name=""/>
        <dsp:cNvSpPr/>
      </dsp:nvSpPr>
      <dsp:spPr>
        <a:xfrm>
          <a:off x="2941151" y="649258"/>
          <a:ext cx="2673150" cy="1603890"/>
        </a:xfrm>
        <a:prstGeom prst="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I broke out my visuals based upon the three different models. </a:t>
          </a:r>
          <a:endParaRPr lang="en-US" sz="1300" kern="1200" dirty="0"/>
        </a:p>
      </dsp:txBody>
      <dsp:txXfrm>
        <a:off x="2941151" y="649258"/>
        <a:ext cx="2673150" cy="1603890"/>
      </dsp:txXfrm>
    </dsp:sp>
    <dsp:sp modelId="{3B327F64-33AC-46C4-9374-FE640B984902}">
      <dsp:nvSpPr>
        <dsp:cNvPr id="0" name=""/>
        <dsp:cNvSpPr/>
      </dsp:nvSpPr>
      <dsp:spPr>
        <a:xfrm>
          <a:off x="685" y="2520464"/>
          <a:ext cx="2673150" cy="1603890"/>
        </a:xfrm>
        <a:prstGeom prst="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I was looking at Gender, Age, Fitness Level, and Average Annual Income. I thought using these factors would provide a good idea into the typical buyer for those categories to leverage where I would categorize myself. </a:t>
          </a:r>
          <a:endParaRPr lang="en-US" sz="1300" kern="1200" dirty="0"/>
        </a:p>
      </dsp:txBody>
      <dsp:txXfrm>
        <a:off x="685" y="2520464"/>
        <a:ext cx="2673150" cy="1603890"/>
      </dsp:txXfrm>
    </dsp:sp>
    <dsp:sp modelId="{CB08882B-3532-42B7-B83F-C3DBB0C7FE18}">
      <dsp:nvSpPr>
        <dsp:cNvPr id="0" name=""/>
        <dsp:cNvSpPr/>
      </dsp:nvSpPr>
      <dsp:spPr>
        <a:xfrm>
          <a:off x="2941151" y="2520464"/>
          <a:ext cx="2673150" cy="1603890"/>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I evaluated data with Excel, using pivot tables. </a:t>
          </a:r>
          <a:endParaRPr lang="en-US" sz="1300" kern="1200" dirty="0"/>
        </a:p>
      </dsp:txBody>
      <dsp:txXfrm>
        <a:off x="2941151" y="2520464"/>
        <a:ext cx="2673150" cy="16038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121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514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4995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32662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9005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4188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2077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022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492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838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878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42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989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3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473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09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11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6/3/2023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022757"/>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kaggle.com/code/akshatjainds/cardiogoodfitness-descriptive-stats-probability"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CardioGoodFitness.csv"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768C-61BA-CDAF-B2DE-75BFAFAF3353}"/>
              </a:ext>
            </a:extLst>
          </p:cNvPr>
          <p:cNvSpPr>
            <a:spLocks noGrp="1"/>
          </p:cNvSpPr>
          <p:nvPr>
            <p:ph type="ctrTitle"/>
          </p:nvPr>
        </p:nvSpPr>
        <p:spPr/>
        <p:txBody>
          <a:bodyPr/>
          <a:lstStyle/>
          <a:p>
            <a:pPr algn="l"/>
            <a:r>
              <a:rPr lang="en-US" sz="4000" dirty="0"/>
              <a:t>MSDS670 Data Visualization </a:t>
            </a:r>
            <a:br>
              <a:rPr lang="en-US" dirty="0"/>
            </a:br>
            <a:r>
              <a:rPr lang="en-US" sz="2000" dirty="0"/>
              <a:t>Mid Term Assignment</a:t>
            </a:r>
          </a:p>
        </p:txBody>
      </p:sp>
      <p:sp>
        <p:nvSpPr>
          <p:cNvPr id="3" name="Subtitle 2">
            <a:extLst>
              <a:ext uri="{FF2B5EF4-FFF2-40B4-BE49-F238E27FC236}">
                <a16:creationId xmlns:a16="http://schemas.microsoft.com/office/drawing/2014/main" id="{C8FEFC42-3CCA-9374-3F29-AD297E1C1E4D}"/>
              </a:ext>
            </a:extLst>
          </p:cNvPr>
          <p:cNvSpPr>
            <a:spLocks noGrp="1"/>
          </p:cNvSpPr>
          <p:nvPr>
            <p:ph type="subTitle" idx="1"/>
          </p:nvPr>
        </p:nvSpPr>
        <p:spPr>
          <a:xfrm>
            <a:off x="1154955" y="4684143"/>
            <a:ext cx="9144000" cy="1655762"/>
          </a:xfrm>
        </p:spPr>
        <p:txBody>
          <a:bodyPr>
            <a:normAutofit/>
          </a:bodyPr>
          <a:lstStyle/>
          <a:p>
            <a:pPr algn="l">
              <a:lnSpc>
                <a:spcPct val="100000"/>
              </a:lnSpc>
              <a:spcBef>
                <a:spcPts val="0"/>
              </a:spcBef>
            </a:pPr>
            <a:r>
              <a:rPr lang="en-US" sz="1800" dirty="0">
                <a:latin typeface="+mj-lt"/>
                <a:ea typeface="+mj-ea"/>
                <a:cs typeface="+mj-cs"/>
              </a:rPr>
              <a:t>Erin Kane</a:t>
            </a:r>
          </a:p>
          <a:p>
            <a:pPr algn="l">
              <a:lnSpc>
                <a:spcPct val="100000"/>
              </a:lnSpc>
              <a:spcBef>
                <a:spcPts val="0"/>
              </a:spcBef>
            </a:pPr>
            <a:r>
              <a:rPr lang="en-US" sz="1800" dirty="0">
                <a:latin typeface="+mj-lt"/>
                <a:ea typeface="+mj-ea"/>
                <a:cs typeface="+mj-cs"/>
              </a:rPr>
              <a:t>28 May 2023</a:t>
            </a:r>
          </a:p>
        </p:txBody>
      </p:sp>
    </p:spTree>
    <p:extLst>
      <p:ext uri="{BB962C8B-B14F-4D97-AF65-F5344CB8AC3E}">
        <p14:creationId xmlns:p14="http://schemas.microsoft.com/office/powerpoint/2010/main" val="32183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A591-64AF-60A5-5EAD-EE2812810F40}"/>
              </a:ext>
            </a:extLst>
          </p:cNvPr>
          <p:cNvSpPr>
            <a:spLocks noGrp="1"/>
          </p:cNvSpPr>
          <p:nvPr>
            <p:ph type="title"/>
          </p:nvPr>
        </p:nvSpPr>
        <p:spPr>
          <a:xfrm>
            <a:off x="8011052" y="1164566"/>
            <a:ext cx="3791032" cy="4528867"/>
          </a:xfrm>
        </p:spPr>
        <p:txBody>
          <a:bodyPr vert="horz" lIns="91440" tIns="45720" rIns="91440" bIns="45720" rtlCol="0" anchor="b">
            <a:normAutofit fontScale="90000"/>
          </a:bodyPr>
          <a:lstStyle/>
          <a:p>
            <a:pPr>
              <a:lnSpc>
                <a:spcPct val="90000"/>
              </a:lnSpc>
            </a:pPr>
            <a:r>
              <a:rPr lang="en-US" sz="2800" dirty="0">
                <a:solidFill>
                  <a:srgbClr val="EBEBEB"/>
                </a:solidFill>
              </a:rPr>
              <a:t>Situation</a:t>
            </a:r>
            <a:r>
              <a:rPr lang="en-US" sz="2600" dirty="0">
                <a:solidFill>
                  <a:srgbClr val="EBEBEB"/>
                </a:solidFill>
              </a:rPr>
              <a:t>: </a:t>
            </a:r>
            <a:br>
              <a:rPr lang="en-US" sz="2600" dirty="0">
                <a:solidFill>
                  <a:srgbClr val="EBEBEB"/>
                </a:solidFill>
              </a:rPr>
            </a:br>
            <a:br>
              <a:rPr lang="en-US" sz="2600" dirty="0">
                <a:solidFill>
                  <a:srgbClr val="EBEBEB"/>
                </a:solidFill>
              </a:rPr>
            </a:br>
            <a:r>
              <a:rPr lang="en-US" sz="2000" dirty="0">
                <a:solidFill>
                  <a:srgbClr val="EBEBEB"/>
                </a:solidFill>
              </a:rPr>
              <a:t>Purchasing a new AVON treadmill. AVON treadmills offer a basic, intermediate, and high-performance models. This is a real case scenario of personal best practices when looking to invest in new exercise equipment for home gym.</a:t>
            </a:r>
            <a:br>
              <a:rPr lang="en-US" sz="2000" dirty="0">
                <a:solidFill>
                  <a:srgbClr val="EBEBEB"/>
                </a:solidFill>
              </a:rPr>
            </a:br>
            <a:br>
              <a:rPr lang="en-US" sz="2000" dirty="0">
                <a:solidFill>
                  <a:srgbClr val="EBEBEB"/>
                </a:solidFill>
              </a:rPr>
            </a:br>
            <a:r>
              <a:rPr lang="en-US" sz="2000" dirty="0">
                <a:solidFill>
                  <a:srgbClr val="EBEBEB"/>
                </a:solidFill>
              </a:rPr>
              <a:t>This particular dataset,  CardioGoodFitness decides to analyze data from treadmill purchases at its retail stores in the last three months. The team identifies the following customer variables to study    </a:t>
            </a:r>
          </a:p>
        </p:txBody>
      </p:sp>
      <p:pic>
        <p:nvPicPr>
          <p:cNvPr id="34" name="Picture 3" descr="Worm's eye view of the feet of a person running on the road">
            <a:extLst>
              <a:ext uri="{FF2B5EF4-FFF2-40B4-BE49-F238E27FC236}">
                <a16:creationId xmlns:a16="http://schemas.microsoft.com/office/drawing/2014/main" id="{95B7F00B-6237-7F7B-655C-08F6EE095CB4}"/>
              </a:ext>
            </a:extLst>
          </p:cNvPr>
          <p:cNvPicPr>
            <a:picLocks noChangeAspect="1"/>
          </p:cNvPicPr>
          <p:nvPr/>
        </p:nvPicPr>
        <p:blipFill rotWithShape="1">
          <a:blip r:embed="rId3"/>
          <a:srcRect l="27866"/>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Tree>
    <p:extLst>
      <p:ext uri="{BB962C8B-B14F-4D97-AF65-F5344CB8AC3E}">
        <p14:creationId xmlns:p14="http://schemas.microsoft.com/office/powerpoint/2010/main" val="167776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0818-B1E3-543D-93DC-478A0E14BF03}"/>
              </a:ext>
            </a:extLst>
          </p:cNvPr>
          <p:cNvSpPr>
            <a:spLocks noGrp="1"/>
          </p:cNvSpPr>
          <p:nvPr>
            <p:ph type="title"/>
          </p:nvPr>
        </p:nvSpPr>
        <p:spPr>
          <a:xfrm>
            <a:off x="1154955" y="1447800"/>
            <a:ext cx="4910160" cy="3329581"/>
          </a:xfrm>
        </p:spPr>
        <p:txBody>
          <a:bodyPr vert="horz" lIns="91440" tIns="45720" rIns="91440" bIns="45720" rtlCol="0" anchor="b">
            <a:normAutofit/>
          </a:bodyPr>
          <a:lstStyle/>
          <a:p>
            <a:pPr>
              <a:lnSpc>
                <a:spcPct val="90000"/>
              </a:lnSpc>
            </a:pPr>
            <a:r>
              <a:rPr lang="en-US" sz="2300" dirty="0"/>
              <a:t>Research Question: </a:t>
            </a:r>
            <a:br>
              <a:rPr lang="en-US" sz="2300" dirty="0"/>
            </a:br>
            <a:r>
              <a:rPr lang="en-US" sz="2300" dirty="0"/>
              <a:t>Investigating data for the best-in-class AVON Treadmill between their basic model TM195, intermediate TM498, and  High Performance TM798, for Age range, Income, and Fitness level.  </a:t>
            </a:r>
          </a:p>
        </p:txBody>
      </p:sp>
      <p:pic>
        <p:nvPicPr>
          <p:cNvPr id="28" name="Picture 27">
            <a:extLst>
              <a:ext uri="{FF2B5EF4-FFF2-40B4-BE49-F238E27FC236}">
                <a16:creationId xmlns:a16="http://schemas.microsoft.com/office/drawing/2014/main" id="{AC30F6C1-876D-6AF7-A1DE-0ECF0C8D7005}"/>
              </a:ext>
            </a:extLst>
          </p:cNvPr>
          <p:cNvPicPr>
            <a:picLocks noChangeAspect="1"/>
          </p:cNvPicPr>
          <p:nvPr/>
        </p:nvPicPr>
        <p:blipFill>
          <a:blip r:embed="rId3"/>
          <a:stretch>
            <a:fillRect/>
          </a:stretch>
        </p:blipFill>
        <p:spPr>
          <a:xfrm>
            <a:off x="7845422" y="32153"/>
            <a:ext cx="2509553" cy="2177038"/>
          </a:xfrm>
          <a:prstGeom prst="rect">
            <a:avLst/>
          </a:prstGeom>
          <a:effectLst/>
        </p:spPr>
      </p:pic>
      <p:pic>
        <p:nvPicPr>
          <p:cNvPr id="61" name="Picture 60">
            <a:extLst>
              <a:ext uri="{FF2B5EF4-FFF2-40B4-BE49-F238E27FC236}">
                <a16:creationId xmlns:a16="http://schemas.microsoft.com/office/drawing/2014/main" id="{495B8BF1-8A2B-10E6-0676-FDB8EDAC8143}"/>
              </a:ext>
            </a:extLst>
          </p:cNvPr>
          <p:cNvPicPr>
            <a:picLocks noChangeAspect="1"/>
          </p:cNvPicPr>
          <p:nvPr/>
        </p:nvPicPr>
        <p:blipFill rotWithShape="1">
          <a:blip r:embed="rId4"/>
          <a:srcRect t="3294" r="26178"/>
          <a:stretch/>
        </p:blipFill>
        <p:spPr>
          <a:xfrm>
            <a:off x="7845737" y="2340156"/>
            <a:ext cx="2509238" cy="2177688"/>
          </a:xfrm>
          <a:prstGeom prst="rect">
            <a:avLst/>
          </a:prstGeom>
          <a:effectLst/>
        </p:spPr>
      </p:pic>
      <p:pic>
        <p:nvPicPr>
          <p:cNvPr id="66" name="Picture 65">
            <a:extLst>
              <a:ext uri="{FF2B5EF4-FFF2-40B4-BE49-F238E27FC236}">
                <a16:creationId xmlns:a16="http://schemas.microsoft.com/office/drawing/2014/main" id="{45E71267-A96E-F058-854D-15F9B21B95E6}"/>
              </a:ext>
            </a:extLst>
          </p:cNvPr>
          <p:cNvPicPr>
            <a:picLocks noChangeAspect="1"/>
          </p:cNvPicPr>
          <p:nvPr/>
        </p:nvPicPr>
        <p:blipFill rotWithShape="1">
          <a:blip r:embed="rId5"/>
          <a:srcRect t="786" r="36113"/>
          <a:stretch/>
        </p:blipFill>
        <p:spPr>
          <a:xfrm>
            <a:off x="7845737" y="4696977"/>
            <a:ext cx="2509238" cy="2172438"/>
          </a:xfrm>
          <a:prstGeom prst="rect">
            <a:avLst/>
          </a:prstGeom>
          <a:effectLst/>
        </p:spPr>
      </p:pic>
    </p:spTree>
    <p:extLst>
      <p:ext uri="{BB962C8B-B14F-4D97-AF65-F5344CB8AC3E}">
        <p14:creationId xmlns:p14="http://schemas.microsoft.com/office/powerpoint/2010/main" val="347714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84B60-B0EB-6802-5185-A64351547C3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1800" b="0" i="0" kern="1200" dirty="0">
                <a:solidFill>
                  <a:srgbClr val="EBEBEB"/>
                </a:solidFill>
                <a:latin typeface="+mj-lt"/>
                <a:ea typeface="+mj-ea"/>
                <a:cs typeface="+mj-cs"/>
              </a:rPr>
              <a:t>Data:</a:t>
            </a: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Utilizing the </a:t>
            </a:r>
            <a:r>
              <a:rPr lang="en-US" sz="1800" b="0" i="0" kern="1200" dirty="0">
                <a:solidFill>
                  <a:srgbClr val="EBEBEB"/>
                </a:solidFill>
                <a:latin typeface="+mj-lt"/>
                <a:ea typeface="+mj-ea"/>
                <a:cs typeface="+mj-cs"/>
                <a:hlinkClick r:id="rId6"/>
              </a:rPr>
              <a:t>CardioGoodFitness</a:t>
            </a:r>
            <a:r>
              <a:rPr lang="en-US" sz="1800" b="0" i="0" kern="1200" dirty="0">
                <a:solidFill>
                  <a:srgbClr val="EBEBEB"/>
                </a:solidFill>
                <a:latin typeface="+mj-lt"/>
                <a:ea typeface="+mj-ea"/>
                <a:cs typeface="+mj-cs"/>
              </a:rPr>
              <a:t> dataset from </a:t>
            </a:r>
            <a:r>
              <a:rPr lang="en-US" sz="1800" b="0" i="0" kern="1200" dirty="0">
                <a:solidFill>
                  <a:srgbClr val="EBEBEB"/>
                </a:solidFill>
                <a:latin typeface="+mj-lt"/>
                <a:ea typeface="+mj-ea"/>
                <a:cs typeface="+mj-cs"/>
                <a:hlinkClick r:id="rId7"/>
              </a:rPr>
              <a:t>Kaggle.com</a:t>
            </a:r>
            <a:br>
              <a:rPr lang="en-US" sz="18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180 rows, 9 columns. No missing values. </a:t>
            </a:r>
            <a:br>
              <a:rPr lang="en-US" sz="18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endParaRPr lang="en-US" sz="18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EC2F867C-732B-09E8-68AF-14D65BBCBDA0}"/>
              </a:ext>
            </a:extLst>
          </p:cNvPr>
          <p:cNvGraphicFramePr>
            <a:graphicFrameLocks noGrp="1"/>
          </p:cNvGraphicFramePr>
          <p:nvPr>
            <p:extLst>
              <p:ext uri="{D42A27DB-BD31-4B8C-83A1-F6EECF244321}">
                <p14:modId xmlns:p14="http://schemas.microsoft.com/office/powerpoint/2010/main" val="735772870"/>
              </p:ext>
            </p:extLst>
          </p:nvPr>
        </p:nvGraphicFramePr>
        <p:xfrm>
          <a:off x="643854" y="803257"/>
          <a:ext cx="6270663" cy="5251026"/>
        </p:xfrm>
        <a:graphic>
          <a:graphicData uri="http://schemas.openxmlformats.org/drawingml/2006/table">
            <a:tbl>
              <a:tblPr firstRow="1" bandRow="1">
                <a:noFill/>
                <a:tableStyleId>{7DF18680-E054-41AD-8BC1-D1AEF772440D}</a:tableStyleId>
              </a:tblPr>
              <a:tblGrid>
                <a:gridCol w="1996130">
                  <a:extLst>
                    <a:ext uri="{9D8B030D-6E8A-4147-A177-3AD203B41FA5}">
                      <a16:colId xmlns:a16="http://schemas.microsoft.com/office/drawing/2014/main" val="2980706254"/>
                    </a:ext>
                  </a:extLst>
                </a:gridCol>
                <a:gridCol w="4274533">
                  <a:extLst>
                    <a:ext uri="{9D8B030D-6E8A-4147-A177-3AD203B41FA5}">
                      <a16:colId xmlns:a16="http://schemas.microsoft.com/office/drawing/2014/main" val="3600927943"/>
                    </a:ext>
                  </a:extLst>
                </a:gridCol>
              </a:tblGrid>
              <a:tr h="529754">
                <a:tc>
                  <a:txBody>
                    <a:bodyPr/>
                    <a:lstStyle/>
                    <a:p>
                      <a:r>
                        <a:rPr lang="en-US" sz="1600" b="1" i="0" cap="none" spc="0" dirty="0">
                          <a:solidFill>
                            <a:schemeClr val="tx1"/>
                          </a:solidFill>
                        </a:rPr>
                        <a:t>Feature:</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noFill/>
                  </a:tcPr>
                </a:tc>
                <a:tc>
                  <a:txBody>
                    <a:bodyPr/>
                    <a:lstStyle/>
                    <a:p>
                      <a:r>
                        <a:rPr lang="en-US" sz="1600" b="1" i="0" cap="none" spc="0">
                          <a:solidFill>
                            <a:schemeClr val="tx1"/>
                          </a:solidFill>
                        </a:rPr>
                        <a:t>Possible Values</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noFill/>
                  </a:tcPr>
                </a:tc>
                <a:extLst>
                  <a:ext uri="{0D108BD9-81ED-4DB2-BD59-A6C34878D82A}">
                    <a16:rowId xmlns:a16="http://schemas.microsoft.com/office/drawing/2014/main" val="590103725"/>
                  </a:ext>
                </a:extLst>
              </a:tr>
              <a:tr h="529754">
                <a:tc>
                  <a:txBody>
                    <a:bodyPr/>
                    <a:lstStyle/>
                    <a:p>
                      <a:r>
                        <a:rPr lang="en-US" sz="1600" cap="none" spc="0">
                          <a:solidFill>
                            <a:schemeClr val="tx1"/>
                          </a:solidFill>
                        </a:rPr>
                        <a:t>Product:</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r>
                        <a:rPr lang="en-US" sz="1600" cap="none" spc="0">
                          <a:solidFill>
                            <a:schemeClr val="tx1"/>
                          </a:solidFill>
                        </a:rPr>
                        <a:t>TM195, TM498, TM798</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023530339"/>
                  </a:ext>
                </a:extLst>
              </a:tr>
              <a:tr h="529754">
                <a:tc>
                  <a:txBody>
                    <a:bodyPr/>
                    <a:lstStyle/>
                    <a:p>
                      <a:r>
                        <a:rPr lang="en-US" sz="1600" cap="none" spc="0">
                          <a:solidFill>
                            <a:schemeClr val="tx1"/>
                          </a:solidFill>
                        </a:rPr>
                        <a:t>Gender:</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600" cap="none" spc="0">
                          <a:solidFill>
                            <a:schemeClr val="tx1"/>
                          </a:solidFill>
                        </a:rPr>
                        <a:t>Male, Female</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10403843"/>
                  </a:ext>
                </a:extLst>
              </a:tr>
              <a:tr h="529754">
                <a:tc>
                  <a:txBody>
                    <a:bodyPr/>
                    <a:lstStyle/>
                    <a:p>
                      <a:r>
                        <a:rPr lang="en-US" sz="1600" cap="none" spc="0">
                          <a:solidFill>
                            <a:schemeClr val="tx1"/>
                          </a:solidFill>
                        </a:rPr>
                        <a:t>Age:</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r>
                        <a:rPr lang="en-US" sz="1600" cap="none" spc="0">
                          <a:solidFill>
                            <a:schemeClr val="tx1"/>
                          </a:solidFill>
                        </a:rPr>
                        <a:t>In years from 18-50</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470754049"/>
                  </a:ext>
                </a:extLst>
              </a:tr>
              <a:tr h="529754">
                <a:tc>
                  <a:txBody>
                    <a:bodyPr/>
                    <a:lstStyle/>
                    <a:p>
                      <a:r>
                        <a:rPr lang="en-US" sz="1600" cap="none" spc="0">
                          <a:solidFill>
                            <a:schemeClr val="tx1"/>
                          </a:solidFill>
                        </a:rPr>
                        <a:t>Education:</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600" cap="none" spc="0">
                          <a:solidFill>
                            <a:schemeClr val="tx1"/>
                          </a:solidFill>
                        </a:rPr>
                        <a:t>In years</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82684111"/>
                  </a:ext>
                </a:extLst>
              </a:tr>
              <a:tr h="529754">
                <a:tc>
                  <a:txBody>
                    <a:bodyPr/>
                    <a:lstStyle/>
                    <a:p>
                      <a:r>
                        <a:rPr lang="en-US" sz="1600" cap="none" spc="0">
                          <a:solidFill>
                            <a:schemeClr val="tx1"/>
                          </a:solidFill>
                        </a:rPr>
                        <a:t>Marital Status:</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r>
                        <a:rPr lang="en-US" sz="1600" cap="none" spc="0">
                          <a:solidFill>
                            <a:schemeClr val="tx1"/>
                          </a:solidFill>
                        </a:rPr>
                        <a:t>Single or Patnered</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3881059249"/>
                  </a:ext>
                </a:extLst>
              </a:tr>
              <a:tr h="529754">
                <a:tc>
                  <a:txBody>
                    <a:bodyPr/>
                    <a:lstStyle/>
                    <a:p>
                      <a:r>
                        <a:rPr lang="en-US" sz="1600" cap="none" spc="0">
                          <a:solidFill>
                            <a:schemeClr val="tx1"/>
                          </a:solidFill>
                        </a:rPr>
                        <a:t>Income:</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600" cap="none" spc="0">
                          <a:solidFill>
                            <a:schemeClr val="tx1"/>
                          </a:solidFill>
                        </a:rPr>
                        <a:t>Annual income in $</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177945547"/>
                  </a:ext>
                </a:extLst>
              </a:tr>
              <a:tr h="771374">
                <a:tc>
                  <a:txBody>
                    <a:bodyPr/>
                    <a:lstStyle/>
                    <a:p>
                      <a:r>
                        <a:rPr lang="en-US" sz="1600" cap="none" spc="0">
                          <a:solidFill>
                            <a:schemeClr val="tx1"/>
                          </a:solidFill>
                        </a:rPr>
                        <a:t>Miles:</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r>
                        <a:rPr lang="en-US" sz="1600" cap="none" spc="0">
                          <a:solidFill>
                            <a:schemeClr val="tx1"/>
                          </a:solidFill>
                        </a:rPr>
                        <a:t>Average number of miles the consumer expects to walk or run each week</a:t>
                      </a:r>
                    </a:p>
                  </a:txBody>
                  <a:tcPr marL="0" marR="71626" marT="28650" marB="214877">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392592853"/>
                  </a:ext>
                </a:extLst>
              </a:tr>
              <a:tr h="771374">
                <a:tc>
                  <a:txBody>
                    <a:bodyPr/>
                    <a:lstStyle/>
                    <a:p>
                      <a:r>
                        <a:rPr lang="en-US" sz="1600" cap="none" spc="0">
                          <a:solidFill>
                            <a:schemeClr val="tx1"/>
                          </a:solidFill>
                        </a:rPr>
                        <a:t>Fitness Level:</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600" cap="none" spc="0" dirty="0">
                          <a:solidFill>
                            <a:schemeClr val="tx1"/>
                          </a:solidFill>
                        </a:rPr>
                        <a:t>Self-rated fitness level on scale 1-5, where 1 is poor shape, and 5 is excellent shape.</a:t>
                      </a:r>
                    </a:p>
                  </a:txBody>
                  <a:tcPr marL="0" marR="71626" marT="28650" marB="214877">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687536371"/>
                  </a:ext>
                </a:extLst>
              </a:tr>
            </a:tbl>
          </a:graphicData>
        </a:graphic>
      </p:graphicFrame>
    </p:spTree>
    <p:extLst>
      <p:ext uri="{BB962C8B-B14F-4D97-AF65-F5344CB8AC3E}">
        <p14:creationId xmlns:p14="http://schemas.microsoft.com/office/powerpoint/2010/main" val="35579271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EF093-7A25-092A-EA42-E3DB2F7EADE6}"/>
              </a:ext>
            </a:extLst>
          </p:cNvPr>
          <p:cNvSpPr>
            <a:spLocks noGrp="1"/>
          </p:cNvSpPr>
          <p:nvPr>
            <p:ph type="title"/>
          </p:nvPr>
        </p:nvSpPr>
        <p:spPr>
          <a:xfrm>
            <a:off x="648929" y="1063417"/>
            <a:ext cx="3505495" cy="4675396"/>
          </a:xfrm>
        </p:spPr>
        <p:txBody>
          <a:bodyPr anchor="ctr">
            <a:normAutofit/>
          </a:bodyPr>
          <a:lstStyle/>
          <a:p>
            <a:r>
              <a:rPr lang="en-US" sz="3900" dirty="0">
                <a:solidFill>
                  <a:srgbClr val="F2F2F2"/>
                </a:solidFill>
              </a:rPr>
              <a:t>Methodology</a:t>
            </a:r>
          </a:p>
        </p:txBody>
      </p:sp>
      <p:sp>
        <p:nvSpPr>
          <p:cNvPr id="12" name="Rectangle 1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62EA25C-E88D-D3F7-A19B-692B255E3040}"/>
              </a:ext>
            </a:extLst>
          </p:cNvPr>
          <p:cNvGraphicFramePr>
            <a:graphicFrameLocks noGrp="1"/>
          </p:cNvGraphicFramePr>
          <p:nvPr>
            <p:ph idx="1"/>
            <p:extLst>
              <p:ext uri="{D42A27DB-BD31-4B8C-83A1-F6EECF244321}">
                <p14:modId xmlns:p14="http://schemas.microsoft.com/office/powerpoint/2010/main" val="310029454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1702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1782B-47FD-C0D0-0425-26BF1B3D9A25}"/>
              </a:ext>
            </a:extLst>
          </p:cNvPr>
          <p:cNvSpPr>
            <a:spLocks noGrp="1"/>
          </p:cNvSpPr>
          <p:nvPr>
            <p:ph idx="1"/>
          </p:nvPr>
        </p:nvSpPr>
        <p:spPr>
          <a:xfrm>
            <a:off x="565607" y="4562572"/>
            <a:ext cx="10520315" cy="1866961"/>
          </a:xfrm>
        </p:spPr>
        <p:txBody>
          <a:bodyPr>
            <a:normAutofit/>
          </a:bodyPr>
          <a:lstStyle/>
          <a:p>
            <a:r>
              <a:rPr lang="en-US" dirty="0"/>
              <a:t>$75K per year opted for the high-performance model.</a:t>
            </a:r>
          </a:p>
          <a:p>
            <a:r>
              <a:rPr lang="en-US" dirty="0"/>
              <a:t>$46 -$49K per year are split between the base and the intermediate model. </a:t>
            </a:r>
          </a:p>
          <a:p>
            <a:r>
              <a:rPr lang="en-US" dirty="0"/>
              <a:t>~$30K per year difference between those who bought the base/intermediate vs. high-performance models</a:t>
            </a:r>
          </a:p>
        </p:txBody>
      </p:sp>
      <p:graphicFrame>
        <p:nvGraphicFramePr>
          <p:cNvPr id="4" name="Chart 3">
            <a:extLst>
              <a:ext uri="{FF2B5EF4-FFF2-40B4-BE49-F238E27FC236}">
                <a16:creationId xmlns:a16="http://schemas.microsoft.com/office/drawing/2014/main" id="{62C1B706-7A37-E844-DB3F-CA1885D3AC33}"/>
              </a:ext>
            </a:extLst>
          </p:cNvPr>
          <p:cNvGraphicFramePr>
            <a:graphicFrameLocks/>
          </p:cNvGraphicFramePr>
          <p:nvPr>
            <p:extLst>
              <p:ext uri="{D42A27DB-BD31-4B8C-83A1-F6EECF244321}">
                <p14:modId xmlns:p14="http://schemas.microsoft.com/office/powerpoint/2010/main" val="1223407708"/>
              </p:ext>
            </p:extLst>
          </p:nvPr>
        </p:nvGraphicFramePr>
        <p:xfrm>
          <a:off x="2784549" y="428466"/>
          <a:ext cx="6622901" cy="392671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5B3B1B70-8197-5021-5FAB-987BAB8B2E5C}"/>
              </a:ext>
            </a:extLst>
          </p:cNvPr>
          <p:cNvSpPr txBox="1"/>
          <p:nvPr/>
        </p:nvSpPr>
        <p:spPr>
          <a:xfrm>
            <a:off x="217817" y="151233"/>
            <a:ext cx="6094562" cy="646331"/>
          </a:xfrm>
          <a:prstGeom prst="rect">
            <a:avLst/>
          </a:prstGeom>
          <a:noFill/>
        </p:spPr>
        <p:txBody>
          <a:bodyPr wrap="square">
            <a:spAutoFit/>
          </a:bodyPr>
          <a:lstStyle/>
          <a:p>
            <a:r>
              <a:rPr lang="en-US" sz="3600" dirty="0"/>
              <a:t>Results</a:t>
            </a:r>
          </a:p>
        </p:txBody>
      </p:sp>
    </p:spTree>
    <p:extLst>
      <p:ext uri="{BB962C8B-B14F-4D97-AF65-F5344CB8AC3E}">
        <p14:creationId xmlns:p14="http://schemas.microsoft.com/office/powerpoint/2010/main" val="314066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1DDB2-79C9-61BA-1060-8648B7280B89}"/>
              </a:ext>
            </a:extLst>
          </p:cNvPr>
          <p:cNvSpPr>
            <a:spLocks noGrp="1"/>
          </p:cNvSpPr>
          <p:nvPr>
            <p:ph idx="1"/>
          </p:nvPr>
        </p:nvSpPr>
        <p:spPr>
          <a:xfrm>
            <a:off x="1103312" y="3994457"/>
            <a:ext cx="10642486" cy="2253942"/>
          </a:xfrm>
        </p:spPr>
        <p:txBody>
          <a:bodyPr/>
          <a:lstStyle/>
          <a:p>
            <a:r>
              <a:rPr lang="en-US" dirty="0"/>
              <a:t>Intermediate, Fitness Level 3, shows an abundant number of buyers in both the low and mid tier class treadmill</a:t>
            </a:r>
          </a:p>
          <a:p>
            <a:r>
              <a:rPr lang="en-US" dirty="0"/>
              <a:t>Fitness Level 5 indicates that the lowest tier and the highest tier treadmill purchased. </a:t>
            </a:r>
          </a:p>
          <a:p>
            <a:r>
              <a:rPr lang="en-US" dirty="0"/>
              <a:t>The value, according to Level 3 users, is purchased </a:t>
            </a:r>
            <a:r>
              <a:rPr lang="en-US" dirty="0" err="1"/>
              <a:t>atF</a:t>
            </a:r>
            <a:r>
              <a:rPr lang="en-US" dirty="0"/>
              <a:t> the lowest tier. </a:t>
            </a:r>
          </a:p>
        </p:txBody>
      </p:sp>
      <p:graphicFrame>
        <p:nvGraphicFramePr>
          <p:cNvPr id="4" name="Chart 3">
            <a:extLst>
              <a:ext uri="{FF2B5EF4-FFF2-40B4-BE49-F238E27FC236}">
                <a16:creationId xmlns:a16="http://schemas.microsoft.com/office/drawing/2014/main" id="{F0858C19-0C5E-CF63-56BF-237B64FDE8E2}"/>
              </a:ext>
            </a:extLst>
          </p:cNvPr>
          <p:cNvGraphicFramePr>
            <a:graphicFrameLocks/>
          </p:cNvGraphicFramePr>
          <p:nvPr>
            <p:extLst>
              <p:ext uri="{D42A27DB-BD31-4B8C-83A1-F6EECF244321}">
                <p14:modId xmlns:p14="http://schemas.microsoft.com/office/powerpoint/2010/main" val="3467916532"/>
              </p:ext>
            </p:extLst>
          </p:nvPr>
        </p:nvGraphicFramePr>
        <p:xfrm>
          <a:off x="1895296" y="28714"/>
          <a:ext cx="8421896" cy="382729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F56B0B2-642C-13E6-D9ED-D295D119EF54}"/>
              </a:ext>
            </a:extLst>
          </p:cNvPr>
          <p:cNvSpPr txBox="1"/>
          <p:nvPr/>
        </p:nvSpPr>
        <p:spPr>
          <a:xfrm>
            <a:off x="0" y="95692"/>
            <a:ext cx="6094562" cy="646331"/>
          </a:xfrm>
          <a:prstGeom prst="rect">
            <a:avLst/>
          </a:prstGeom>
          <a:noFill/>
        </p:spPr>
        <p:txBody>
          <a:bodyPr wrap="square">
            <a:spAutoFit/>
          </a:bodyPr>
          <a:lstStyle/>
          <a:p>
            <a:r>
              <a:rPr lang="en-US" sz="3600" dirty="0"/>
              <a:t>Results</a:t>
            </a:r>
          </a:p>
        </p:txBody>
      </p:sp>
    </p:spTree>
    <p:extLst>
      <p:ext uri="{BB962C8B-B14F-4D97-AF65-F5344CB8AC3E}">
        <p14:creationId xmlns:p14="http://schemas.microsoft.com/office/powerpoint/2010/main" val="134926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5988-A719-61AB-2C3F-6E4D6468FFE1}"/>
              </a:ext>
            </a:extLst>
          </p:cNvPr>
          <p:cNvSpPr>
            <a:spLocks noGrp="1"/>
          </p:cNvSpPr>
          <p:nvPr>
            <p:ph type="title"/>
          </p:nvPr>
        </p:nvSpPr>
        <p:spPr>
          <a:xfrm>
            <a:off x="94021" y="90409"/>
            <a:ext cx="2157474" cy="746353"/>
          </a:xfrm>
        </p:spPr>
        <p:txBody>
          <a:bodyPr/>
          <a:lstStyle/>
          <a:p>
            <a:r>
              <a:rPr lang="en-US" sz="3600" dirty="0"/>
              <a:t>Results</a:t>
            </a:r>
          </a:p>
        </p:txBody>
      </p:sp>
      <p:graphicFrame>
        <p:nvGraphicFramePr>
          <p:cNvPr id="11" name="Chart 10">
            <a:extLst>
              <a:ext uri="{FF2B5EF4-FFF2-40B4-BE49-F238E27FC236}">
                <a16:creationId xmlns:a16="http://schemas.microsoft.com/office/drawing/2014/main" id="{69B60367-35D3-C876-B273-09B8071933CA}"/>
              </a:ext>
            </a:extLst>
          </p:cNvPr>
          <p:cNvGraphicFramePr>
            <a:graphicFrameLocks/>
          </p:cNvGraphicFramePr>
          <p:nvPr>
            <p:extLst>
              <p:ext uri="{D42A27DB-BD31-4B8C-83A1-F6EECF244321}">
                <p14:modId xmlns:p14="http://schemas.microsoft.com/office/powerpoint/2010/main" val="50753188"/>
              </p:ext>
            </p:extLst>
          </p:nvPr>
        </p:nvGraphicFramePr>
        <p:xfrm>
          <a:off x="2337758" y="215660"/>
          <a:ext cx="7208673" cy="351095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2">
            <a:extLst>
              <a:ext uri="{FF2B5EF4-FFF2-40B4-BE49-F238E27FC236}">
                <a16:creationId xmlns:a16="http://schemas.microsoft.com/office/drawing/2014/main" id="{1F9A2456-80AB-890C-078C-777E031C14B8}"/>
              </a:ext>
            </a:extLst>
          </p:cNvPr>
          <p:cNvSpPr>
            <a:spLocks noGrp="1"/>
          </p:cNvSpPr>
          <p:nvPr>
            <p:ph idx="1"/>
          </p:nvPr>
        </p:nvSpPr>
        <p:spPr>
          <a:xfrm>
            <a:off x="965290" y="3632147"/>
            <a:ext cx="10642486" cy="2253942"/>
          </a:xfrm>
        </p:spPr>
        <p:txBody>
          <a:bodyPr/>
          <a:lstStyle/>
          <a:p>
            <a:r>
              <a:rPr lang="en-US" dirty="0"/>
              <a:t>Female and Male buyers were evenly proportioned with the base model.</a:t>
            </a:r>
          </a:p>
          <a:p>
            <a:r>
              <a:rPr lang="en-US" dirty="0"/>
              <a:t>The Base Model, TM195, swept the competition with 40 more sold than the middle tier. </a:t>
            </a:r>
          </a:p>
          <a:p>
            <a:r>
              <a:rPr lang="en-US" dirty="0"/>
              <a:t>33 Males purchased the high-performance model, while only 7 females did. </a:t>
            </a:r>
          </a:p>
          <a:p>
            <a:r>
              <a:rPr lang="en-US" dirty="0"/>
              <a:t>Age Range 33-40 (my age range) were similar in number. </a:t>
            </a:r>
          </a:p>
        </p:txBody>
      </p:sp>
    </p:spTree>
    <p:extLst>
      <p:ext uri="{BB962C8B-B14F-4D97-AF65-F5344CB8AC3E}">
        <p14:creationId xmlns:p14="http://schemas.microsoft.com/office/powerpoint/2010/main" val="62936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AF78-DA55-F421-F6EF-9CDE90A89F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FDF5FE-C3D7-7A8A-5FD3-F51CC451149A}"/>
              </a:ext>
            </a:extLst>
          </p:cNvPr>
          <p:cNvSpPr>
            <a:spLocks noGrp="1"/>
          </p:cNvSpPr>
          <p:nvPr>
            <p:ph idx="1"/>
          </p:nvPr>
        </p:nvSpPr>
        <p:spPr/>
        <p:txBody>
          <a:bodyPr/>
          <a:lstStyle/>
          <a:p>
            <a:r>
              <a:rPr lang="en-US" dirty="0"/>
              <a:t>After i</a:t>
            </a:r>
            <a:r>
              <a:rPr lang="en-US" sz="2000" dirty="0"/>
              <a:t>nvestigating data for the best-in-class AVON Treadmill between their basic model TM195, intermediate TM498, and  High Performance TM798, for Age range, Income, and Fitness level; </a:t>
            </a:r>
            <a:r>
              <a:rPr lang="en-US" dirty="0"/>
              <a:t>I have concluded that most purchased at my fitness level, age range, and income level. I would be best suited for the TM798 model. </a:t>
            </a:r>
          </a:p>
          <a:p>
            <a:r>
              <a:rPr lang="en-US" dirty="0"/>
              <a:t>The high-performance model will best suit my needs now and as I continue to grow from using the product. </a:t>
            </a:r>
          </a:p>
        </p:txBody>
      </p:sp>
    </p:spTree>
    <p:extLst>
      <p:ext uri="{BB962C8B-B14F-4D97-AF65-F5344CB8AC3E}">
        <p14:creationId xmlns:p14="http://schemas.microsoft.com/office/powerpoint/2010/main" val="295449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1735</TotalTime>
  <Words>581</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MSDS670 Data Visualization  Mid Term Assignment</vt:lpstr>
      <vt:lpstr>Situation:   Purchasing a new AVON treadmill. AVON treadmills offer a basic, intermediate, and high-performance models. This is a real case scenario of personal best practices when looking to invest in new exercise equipment for home gym.  This particular dataset,  CardioGoodFitness decides to analyze data from treadmill purchases at its retail stores in the last three months. The team identifies the following customer variables to study    </vt:lpstr>
      <vt:lpstr>Research Question:  Investigating data for the best-in-class AVON Treadmill between their basic model TM195, intermediate TM498, and  High Performance TM798, for Age range, Income, and Fitness level.  </vt:lpstr>
      <vt:lpstr>Data: Utilizing the CardioGoodFitness dataset from Kaggle.com  180 rows, 9 columns. No missing values.    </vt:lpstr>
      <vt:lpstr>Methodology</vt:lpstr>
      <vt:lpstr>PowerPoint Presentation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MSDS670 Data Visualization  Mid Term Assignment Featuring CardioGoodFitness Dataset</dc:title>
  <dc:creator>Erin Kane</dc:creator>
  <cp:lastModifiedBy>Erin Kane</cp:lastModifiedBy>
  <cp:revision>1</cp:revision>
  <dcterms:created xsi:type="dcterms:W3CDTF">2023-05-28T20:20:28Z</dcterms:created>
  <dcterms:modified xsi:type="dcterms:W3CDTF">2023-06-04T02:39:51Z</dcterms:modified>
</cp:coreProperties>
</file>