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1888434"/>
            <a:ext cx="12192000" cy="1966500"/>
          </a:xfrm>
          <a:prstGeom prst="snip2DiagRect">
            <a:avLst>
              <a:gd fmla="val 50000" name="adj1"/>
              <a:gd fmla="val 0" name="adj2"/>
            </a:avLst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1152939"/>
            <a:ext cx="12192000" cy="2536343"/>
          </a:xfrm>
          <a:prstGeom prst="snip2DiagRect">
            <a:avLst>
              <a:gd fmla="val 50000" name="adj1"/>
              <a:gd fmla="val 0" name="adj2"/>
            </a:avLst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18;p2"/>
          <p:cNvCxnSpPr/>
          <p:nvPr/>
        </p:nvCxnSpPr>
        <p:spPr>
          <a:xfrm flipH="1">
            <a:off x="9594574" y="1073426"/>
            <a:ext cx="2690190" cy="280801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2"/>
          <p:cNvCxnSpPr/>
          <p:nvPr/>
        </p:nvCxnSpPr>
        <p:spPr>
          <a:xfrm flipH="1">
            <a:off x="9906000" y="1331844"/>
            <a:ext cx="2690190" cy="280801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319061" y="6260735"/>
            <a:ext cx="658295" cy="431205"/>
            <a:chOff x="4454091" y="1837716"/>
            <a:chExt cx="658295" cy="431205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fmla="val 43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fmla="val 8837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flipH="1" rot="10800000">
                <a:off x="9643066" y="4621975"/>
                <a:ext cx="1445796" cy="240467"/>
              </a:xfrm>
              <a:prstGeom prst="trapezoid">
                <a:avLst>
                  <a:gd fmla="val 75173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fmla="val 43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2"/>
            </a:xfrm>
          </p:grpSpPr>
          <p:grpSp>
            <p:nvGrpSpPr>
              <p:cNvPr id="44" name="Google Shape;44;p2"/>
              <p:cNvGrpSpPr/>
              <p:nvPr/>
            </p:nvGrpSpPr>
            <p:grpSpPr>
              <a:xfrm>
                <a:off x="4569230" y="1178778"/>
                <a:ext cx="1483107" cy="1625246"/>
                <a:chOff x="8146323" y="4438689"/>
                <a:chExt cx="976216" cy="1069773"/>
              </a:xfrm>
            </p:grpSpPr>
            <p:sp>
              <p:nvSpPr>
                <p:cNvPr id="45" name="Google Shape;45;p2"/>
                <p:cNvSpPr/>
                <p:nvPr/>
              </p:nvSpPr>
              <p:spPr>
                <a:xfrm flipH="1" rot="10800000">
                  <a:off x="8146323" y="4438689"/>
                  <a:ext cx="975910" cy="281675"/>
                </a:xfrm>
                <a:prstGeom prst="parallelogram">
                  <a:avLst>
                    <a:gd fmla="val 65579" name="adj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fmla="val 65579" name="adj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" name="Google Shape;47;p2"/>
              <p:cNvGrpSpPr/>
              <p:nvPr/>
            </p:nvGrpSpPr>
            <p:grpSpPr>
              <a:xfrm flipH="1">
                <a:off x="6174993" y="1187014"/>
                <a:ext cx="1483107" cy="1625246"/>
                <a:chOff x="8623190" y="4058596"/>
                <a:chExt cx="976216" cy="1069773"/>
              </a:xfrm>
            </p:grpSpPr>
            <p:sp>
              <p:nvSpPr>
                <p:cNvPr id="48" name="Google Shape;48;p2"/>
                <p:cNvSpPr/>
                <p:nvPr/>
              </p:nvSpPr>
              <p:spPr>
                <a:xfrm flipH="1" rot="10800000">
                  <a:off x="8623190" y="4058596"/>
                  <a:ext cx="975910" cy="281675"/>
                </a:xfrm>
                <a:prstGeom prst="parallelogram">
                  <a:avLst>
                    <a:gd fmla="val 65579" name="adj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fmla="val 65579" name="adj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0" y="6347793"/>
            <a:ext cx="12192000" cy="781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-609600" y="157302"/>
            <a:ext cx="6930887" cy="828536"/>
          </a:xfrm>
          <a:prstGeom prst="snip2DiagRect">
            <a:avLst>
              <a:gd fmla="val 50000" name="adj1"/>
              <a:gd fmla="val 0" name="adj2"/>
            </a:avLst>
          </a:prstGeom>
          <a:solidFill>
            <a:srgbClr val="1F3864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-225287" y="125136"/>
            <a:ext cx="6559826" cy="11119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3"/>
          <p:cNvCxnSpPr/>
          <p:nvPr/>
        </p:nvCxnSpPr>
        <p:spPr>
          <a:xfrm flipH="1">
            <a:off x="5393635" y="39756"/>
            <a:ext cx="993914" cy="98583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p3"/>
          <p:cNvCxnSpPr/>
          <p:nvPr/>
        </p:nvCxnSpPr>
        <p:spPr>
          <a:xfrm flipH="1">
            <a:off x="5625547" y="72888"/>
            <a:ext cx="993914" cy="985838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0" name="Google Shape;60;p3"/>
          <p:cNvGrpSpPr/>
          <p:nvPr/>
        </p:nvGrpSpPr>
        <p:grpSpPr>
          <a:xfrm>
            <a:off x="11291861" y="5721893"/>
            <a:ext cx="658295" cy="431205"/>
            <a:chOff x="4454091" y="1837716"/>
            <a:chExt cx="658295" cy="431205"/>
          </a:xfrm>
        </p:grpSpPr>
        <p:grpSp>
          <p:nvGrpSpPr>
            <p:cNvPr id="61" name="Google Shape;61;p3"/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fmla="val 43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fmla="val 43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fmla="val 8837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flipH="1" rot="10800000">
                <a:off x="9643066" y="4621975"/>
                <a:ext cx="1445796" cy="240467"/>
              </a:xfrm>
              <a:prstGeom prst="trapezoid">
                <a:avLst>
                  <a:gd fmla="val 75173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fmla="val 43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2"/>
            </a:xfrm>
          </p:grpSpPr>
          <p:grpSp>
            <p:nvGrpSpPr>
              <p:cNvPr id="84" name="Google Shape;84;p3"/>
              <p:cNvGrpSpPr/>
              <p:nvPr/>
            </p:nvGrpSpPr>
            <p:grpSpPr>
              <a:xfrm>
                <a:off x="4569230" y="1178778"/>
                <a:ext cx="1483107" cy="1625246"/>
                <a:chOff x="8146323" y="4438689"/>
                <a:chExt cx="976216" cy="1069773"/>
              </a:xfrm>
            </p:grpSpPr>
            <p:sp>
              <p:nvSpPr>
                <p:cNvPr id="85" name="Google Shape;85;p3"/>
                <p:cNvSpPr/>
                <p:nvPr/>
              </p:nvSpPr>
              <p:spPr>
                <a:xfrm flipH="1" rot="10800000">
                  <a:off x="8146323" y="4438689"/>
                  <a:ext cx="975910" cy="281675"/>
                </a:xfrm>
                <a:prstGeom prst="parallelogram">
                  <a:avLst>
                    <a:gd fmla="val 65579" name="adj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fmla="val 65579" name="adj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7" name="Google Shape;87;p3"/>
              <p:cNvGrpSpPr/>
              <p:nvPr/>
            </p:nvGrpSpPr>
            <p:grpSpPr>
              <a:xfrm flipH="1">
                <a:off x="6174993" y="1187014"/>
                <a:ext cx="1483107" cy="1625246"/>
                <a:chOff x="8623190" y="4058596"/>
                <a:chExt cx="976216" cy="1069773"/>
              </a:xfrm>
            </p:grpSpPr>
            <p:sp>
              <p:nvSpPr>
                <p:cNvPr id="88" name="Google Shape;88;p3"/>
                <p:cNvSpPr/>
                <p:nvPr/>
              </p:nvSpPr>
              <p:spPr>
                <a:xfrm flipH="1" rot="10800000">
                  <a:off x="8623190" y="4058596"/>
                  <a:ext cx="975910" cy="281675"/>
                </a:xfrm>
                <a:prstGeom prst="parallelogram">
                  <a:avLst>
                    <a:gd fmla="val 65579" name="adj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fmla="val 65579" name="adj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4" name="Google Shape;12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idx="4294967295" type="sldNum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4815381" y="2405816"/>
            <a:ext cx="4472659" cy="1692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None/>
            </a:pPr>
            <a:r>
              <a:rPr b="1" i="0" lang="en-US" sz="48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IoT and IDE </a:t>
            </a:r>
            <a:br>
              <a:rPr b="1" i="0" lang="en-US" sz="48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1664100" y="1375925"/>
            <a:ext cx="953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Lampu Flip-Flop menggunakan Arduino UNO</a:t>
            </a:r>
            <a:endParaRPr sz="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1745220" y="2928600"/>
            <a:ext cx="391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Nama : </a:t>
            </a:r>
            <a:r>
              <a:rPr lang="en-US" sz="1800">
                <a:solidFill>
                  <a:schemeClr val="lt1"/>
                </a:solidFill>
              </a:rPr>
              <a:t>Eka Novendra, S.Si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 </a:t>
            </a:r>
            <a:r>
              <a:rPr lang="en-US" sz="1800">
                <a:solidFill>
                  <a:schemeClr val="lt1"/>
                </a:solidFill>
              </a:rPr>
              <a:t>elccakung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and Objective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595375" y="1760550"/>
            <a:ext cx="36753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Permasalahan</a:t>
            </a:r>
            <a:r>
              <a:rPr lang="en-US" sz="1600"/>
              <a:t>: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Membuat proyek yang melibatkan penggunaan Arduino Uno untuk mengendalikan dua lampu LED secara bergantian (flip-flop) dengan interval waktu tertentu serta menciptakan efek visual menarik dengan LED yang bergantian menyala dan padam.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3" name="Google Shape;163;p14"/>
          <p:cNvSpPr txBox="1"/>
          <p:nvPr/>
        </p:nvSpPr>
        <p:spPr>
          <a:xfrm>
            <a:off x="4742550" y="1760550"/>
            <a:ext cx="67974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Tujuan</a:t>
            </a:r>
            <a:r>
              <a:rPr lang="en-US" sz="1600"/>
              <a:t>: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Proyek ini bertujuan mengembangkan sistem menggunakan Arduino Uno untuk mengontrol dua lampu LED dalam pola flip-flop. LED pertama dan kedua akan bergantian menyala dan mati, dengan interval waktu yang dapat diatur. Melalui proyek ini, dapat belajar tentang dasar-dasar Arduino Uno, pemrograman dalam bahasa C++, serta mengendalikan perangkat keras eksternal seperti LED. Hasilnya, mendapatkan pemahaman lebih baik tentang penggunaan Arduino Uno dan pengendalian perangkat keras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949234" y="1445623"/>
            <a:ext cx="943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13885" l="15690" r="0" t="20583"/>
          <a:stretch/>
        </p:blipFill>
        <p:spPr>
          <a:xfrm>
            <a:off x="949225" y="1318675"/>
            <a:ext cx="4114800" cy="3198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525" y="1366300"/>
            <a:ext cx="3815200" cy="38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5">
            <a:alphaModFix/>
          </a:blip>
          <a:srcRect b="0" l="0" r="0" t="3138"/>
          <a:stretch/>
        </p:blipFill>
        <p:spPr>
          <a:xfrm>
            <a:off x="6973950" y="1837250"/>
            <a:ext cx="2271850" cy="258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1525600" y="4765850"/>
            <a:ext cx="23622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Skema Rangkain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7069200" y="5110738"/>
            <a:ext cx="23622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Simulasi/ Desain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949234" y="1445623"/>
            <a:ext cx="943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875850" y="1649025"/>
            <a:ext cx="33090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E6D03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E973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979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E973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979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E6D03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E973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979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E973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979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E973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E973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979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E973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979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E973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810450" y="1629375"/>
            <a:ext cx="2166000" cy="338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599" y="1543462"/>
            <a:ext cx="3771075" cy="37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571500" y="53149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Kode Pemograman (C++)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6896100" y="55054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Flowchart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</a:rPr>
              <a:t>Conclusion</a:t>
            </a:r>
            <a:endParaRPr b="1"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195" name="Google Shape;19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1236600" y="2441425"/>
            <a:ext cx="97188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Melalui proyek ini, akan mendapatkan pengenalan praktis tentang penggunaan dasar mikrokontroler Arduino Uno dan pemrograman dalam bahasa C++.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Proyek ini mendorong kreativitas dengan memberi kesempatan untuk mengubah pola lampu flip-flop, menyesuaikan interval waktu, atau bahkan menambahkan lebih banyak LED.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Melalui proses menyelesaikan proyek, dapat meningkatkan pemahaman tentang penggunaan Arduino Uno dan konsep dasar dalam pengembangan perangkat keras.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idx="4294967295" type="ctrTitle"/>
          </p:nvPr>
        </p:nvSpPr>
        <p:spPr>
          <a:xfrm>
            <a:off x="0" y="1414463"/>
            <a:ext cx="12192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b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