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7" r:id="rId19"/>
    <p:sldId id="278" r:id="rId20"/>
    <p:sldId id="279" r:id="rId21"/>
    <p:sldId id="281" r:id="rId22"/>
    <p:sldId id="280" r:id="rId23"/>
    <p:sldId id="282" r:id="rId24"/>
    <p:sldId id="283" r:id="rId25"/>
    <p:sldId id="284" r:id="rId26"/>
    <p:sldId id="27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317B2-92BB-F820-97C2-08768DEF930F}" v="69" dt="2024-11-14T06:15:00.114"/>
    <p1510:client id="{CDF06A70-B914-C9B7-5CFE-131EF554202A}" v="739" dt="2024-11-12T20:00:09.832"/>
    <p1510:client id="{D2579C18-325A-0C40-86E2-D537A8DE7A72}" v="5" dt="2024-11-13T09:44:02.485"/>
    <p1510:client id="{D5189591-236B-49B5-E1E3-224622E31B48}" v="14" dt="2024-11-14T05:43:07.723"/>
    <p1510:client id="{EC1387DD-7B7D-A6AC-B620-09CEF691625E}" v="406" dt="2024-11-13T12:45:30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871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87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48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8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5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943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26" r:id="rId8"/>
    <p:sldLayoutId id="2147483727" r:id="rId9"/>
    <p:sldLayoutId id="2147483728" r:id="rId10"/>
    <p:sldLayoutId id="214748373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terprise.verizon.com/resources/reports/dbir/" TargetMode="External"/><Relationship Id="rId2" Type="http://schemas.openxmlformats.org/officeDocument/2006/relationships/hyperlink" Target="https://assets.extrahop.com/whitepapers/SANS-2019-Incident-Response-Survey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ar5iv.labs.arxiv.org/html/2103.15194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9785047" TargetMode="External"/><Relationship Id="rId2" Type="http://schemas.openxmlformats.org/officeDocument/2006/relationships/hyperlink" Target="https://www.researchgate.net/publication/337446926_Performance_Evaluation_of_Snort_and_Suricata_Intrusion_Detection_Systems_on_Ubuntu_Ser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sans.org/white-papers/evaluating-efficacy-of-network-forensic-tools-comparative-analysis-snort-suricata-zeek-addressing-cyber-vulnerabiliti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06CCDAE-0A4A-4C57-86B8-1F328D743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BAE5E-B291-B681-2ADC-C8C3E3A471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678" r="4" b="4"/>
          <a:stretch/>
        </p:blipFill>
        <p:spPr>
          <a:xfrm>
            <a:off x="-1" y="1"/>
            <a:ext cx="8437419" cy="685799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128A23-424F-41CE-9C96-0C2384BC5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8010" y="67499"/>
            <a:ext cx="5161398" cy="843742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14" y="3017128"/>
            <a:ext cx="5841313" cy="29541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800" b="1" spc="700">
                <a:solidFill>
                  <a:schemeClr val="bg1"/>
                </a:solidFill>
                <a:highlight>
                  <a:srgbClr val="000000"/>
                </a:highlight>
              </a:rPr>
              <a:t>Accelerating Incident Response</a:t>
            </a:r>
          </a:p>
          <a:p>
            <a:pPr>
              <a:lnSpc>
                <a:spcPct val="120000"/>
              </a:lnSpc>
            </a:pPr>
            <a:endParaRPr lang="en-US" spc="700">
              <a:solidFill>
                <a:srgbClr val="FFFFFF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1F9122-EC78-4319-BEF3-3BAC59103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048782" y="851150"/>
            <a:ext cx="3940765" cy="2309454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C4F2EB3-B40A-458E-A48D-484FD9535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3855" y="742946"/>
            <a:ext cx="3920496" cy="5365173"/>
          </a:xfrm>
          <a:custGeom>
            <a:avLst/>
            <a:gdLst>
              <a:gd name="connsiteX0" fmla="*/ 0 w 1738307"/>
              <a:gd name="connsiteY0" fmla="*/ 0 h 3276601"/>
              <a:gd name="connsiteX1" fmla="*/ 1738307 w 1738307"/>
              <a:gd name="connsiteY1" fmla="*/ 0 h 3276601"/>
              <a:gd name="connsiteX2" fmla="*/ 1738307 w 1738307"/>
              <a:gd name="connsiteY2" fmla="*/ 3276601 h 3276601"/>
              <a:gd name="connsiteX3" fmla="*/ 0 w 1738307"/>
              <a:gd name="connsiteY3" fmla="*/ 3276601 h 32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8307" h="3276601">
                <a:moveTo>
                  <a:pt x="0" y="0"/>
                </a:moveTo>
                <a:lnTo>
                  <a:pt x="1738307" y="0"/>
                </a:lnTo>
                <a:lnTo>
                  <a:pt x="1738307" y="3276601"/>
                </a:lnTo>
                <a:lnTo>
                  <a:pt x="0" y="32766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890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6868" y="1226127"/>
            <a:ext cx="2960952" cy="44750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en-US" b="1">
                <a:solidFill>
                  <a:srgbClr val="000000"/>
                </a:solidFill>
                <a:latin typeface="+mj-lt"/>
              </a:rPr>
              <a:t>Project Members</a:t>
            </a:r>
            <a:br>
              <a:rPr lang="en-US">
                <a:solidFill>
                  <a:srgbClr val="000000"/>
                </a:solidFill>
                <a:latin typeface="+mj-lt"/>
              </a:rPr>
            </a:br>
            <a:r>
              <a:rPr lang="en-US">
                <a:solidFill>
                  <a:srgbClr val="000000"/>
                </a:solidFill>
                <a:latin typeface="+mj-lt"/>
              </a:rPr>
              <a:t>      Ekansh Thakur 21bcs037</a:t>
            </a:r>
          </a:p>
          <a:p>
            <a:pPr indent="-228600"/>
            <a:r>
              <a:rPr lang="en-US">
                <a:solidFill>
                  <a:srgbClr val="000000"/>
                </a:solidFill>
                <a:latin typeface="+mj-lt"/>
              </a:rPr>
              <a:t>                Jaishana Bindhu Priya 21bcs045</a:t>
            </a:r>
          </a:p>
          <a:p>
            <a:pPr indent="-228600"/>
            <a:r>
              <a:rPr lang="en-US">
                <a:solidFill>
                  <a:srgbClr val="000000"/>
                </a:solidFill>
                <a:latin typeface="+mj-lt"/>
              </a:rPr>
              <a:t>                    Kshitiz Sachan 21bcs057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A878-5929-B49E-A9A1-4FD23504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Defensive tool assessment total</a:t>
            </a:r>
          </a:p>
        </p:txBody>
      </p:sp>
      <p:pic>
        <p:nvPicPr>
          <p:cNvPr id="3" name="Picture 2" descr="A table with text on it&#10;&#10;Description automatically generated">
            <a:extLst>
              <a:ext uri="{FF2B5EF4-FFF2-40B4-BE49-F238E27FC236}">
                <a16:creationId xmlns:a16="http://schemas.microsoft.com/office/drawing/2014/main" id="{A2A19157-1934-BBAB-8304-757535A6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71" y="2173524"/>
            <a:ext cx="10132836" cy="439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8026-3DFE-BE2C-7996-D7ACCE4F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Signatures and artifacts given an assessment total</a:t>
            </a:r>
          </a:p>
        </p:txBody>
      </p:sp>
      <p:pic>
        <p:nvPicPr>
          <p:cNvPr id="3" name="Picture 2" descr="A table with numbers and a black line&#10;&#10;Description automatically generated">
            <a:extLst>
              <a:ext uri="{FF2B5EF4-FFF2-40B4-BE49-F238E27FC236}">
                <a16:creationId xmlns:a16="http://schemas.microsoft.com/office/drawing/2014/main" id="{21184CDE-E2D0-242F-62CB-B5189C29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06" y="2167998"/>
            <a:ext cx="10216091" cy="16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4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2AFA5F-EB7F-4280-BAAD-A7641CA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FDB9E-6AB5-C4FD-EAAF-042F64D8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99591"/>
            <a:ext cx="7638168" cy="1470404"/>
          </a:xfrm>
        </p:spPr>
        <p:txBody>
          <a:bodyPr anchor="b">
            <a:normAutofit/>
          </a:bodyPr>
          <a:lstStyle/>
          <a:p>
            <a:r>
              <a:rPr lang="en-US"/>
              <a:t>Total confidence multiplier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4FC-8161-A579-CB5C-617D9C8C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76499"/>
            <a:ext cx="7638168" cy="36148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Applied to the artifacts found each day within the categories.</a:t>
            </a:r>
          </a:p>
          <a:p>
            <a:r>
              <a:rPr lang="en-US"/>
              <a:t>Tool Saturation: The more tools that identify the same signature, the higher the rating.</a:t>
            </a:r>
          </a:p>
          <a:p>
            <a:r>
              <a:rPr lang="en-US"/>
              <a:t>False Positive</a:t>
            </a:r>
          </a:p>
          <a:p>
            <a:r>
              <a:rPr lang="en-US"/>
              <a:t>Threat Intelligence: How likely is it associated with a threat and how dangerous.(history)</a:t>
            </a:r>
          </a:p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316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216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1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8F64-F924-8104-DF5F-2A1CF918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confidence multiplier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A3A40CD-B152-565D-58ED-56AD25BA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28" y="2167680"/>
            <a:ext cx="10095139" cy="196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3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9727012-97DE-47A6-9F25-DBDC9FEE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DF3BA-9FF4-9989-1C2E-02AF77D2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261872"/>
            <a:ext cx="4342470" cy="14521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sz="3600" spc="1300"/>
              <a:t>Artifacts labelled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4C55F-215B-43DF-9F65-5EAD34B9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200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56097-3CE9-4394-80BC-4000CEAC4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97388" y="-1"/>
            <a:ext cx="3671257" cy="4630783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A7A1B1C-BD99-28A7-E440-C1787CD9F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783" y="-3528"/>
            <a:ext cx="7019101" cy="62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54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B617-9548-5D45-6E28-B31F9A97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77" y="315843"/>
            <a:ext cx="9313956" cy="813686"/>
          </a:xfrm>
        </p:spPr>
        <p:txBody>
          <a:bodyPr/>
          <a:lstStyle/>
          <a:p>
            <a:r>
              <a:rPr lang="en-US"/>
              <a:t>FINAL Tactic totals</a:t>
            </a:r>
          </a:p>
        </p:txBody>
      </p:sp>
      <p:pic>
        <p:nvPicPr>
          <p:cNvPr id="3" name="Picture 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2BB59F0-F564-DF46-B9EC-10FBC2F4C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03" y="1123832"/>
            <a:ext cx="9290520" cy="53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8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15F0-BC65-C282-5EE4-25D619DC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41621"/>
            <a:ext cx="7413659" cy="672574"/>
          </a:xfrm>
        </p:spPr>
        <p:txBody>
          <a:bodyPr/>
          <a:lstStyle/>
          <a:p>
            <a:r>
              <a:rPr lang="en-US"/>
              <a:t>Confidence heatmap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F078AC97-8AF8-B8E0-2B86-63A7BBF6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94" y="1205558"/>
            <a:ext cx="6912916" cy="56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71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EEB0-D054-7E0C-0C41-C31370E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Enhancing Tool Evaluation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2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2AFA5F-EB7F-4280-BAAD-A7641CA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FDB9E-6AB5-C4FD-EAAF-042F64D8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99591"/>
            <a:ext cx="7638168" cy="1470404"/>
          </a:xfrm>
        </p:spPr>
        <p:txBody>
          <a:bodyPr anchor="b">
            <a:normAutofit/>
          </a:bodyPr>
          <a:lstStyle/>
          <a:p>
            <a:r>
              <a:rPr lang="en-US"/>
              <a:t>ENHANCING TOOL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4FC-8161-A579-CB5C-617D9C8C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76499"/>
            <a:ext cx="7638168" cy="36148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venir Next LT Pro Light"/>
                <a:cs typeface="Arial"/>
              </a:rPr>
              <a:t>The original research paper’s framework assesses detection tools, but it may lack certain dimensions that reflect real-world use.</a:t>
            </a:r>
          </a:p>
          <a:p>
            <a:r>
              <a:rPr lang="en-US">
                <a:latin typeface="Avenir Next LT Pro Light"/>
                <a:cs typeface="Arial"/>
              </a:rPr>
              <a:t>Enhance the robustness and reliability of tool evaluation by introducing new metrics.</a:t>
            </a:r>
          </a:p>
          <a:p>
            <a:r>
              <a:rPr lang="en-US">
                <a:latin typeface="Avenir Next LT Pro Light"/>
                <a:cs typeface="Arial"/>
              </a:rPr>
              <a:t>Adding more metrics to the Tool Assessment.</a:t>
            </a:r>
          </a:p>
          <a:p>
            <a:r>
              <a:rPr lang="en-US" b="1"/>
              <a:t>False Positive Rate(FPR)</a:t>
            </a:r>
            <a:r>
              <a:rPr lang="en-US"/>
              <a:t> and </a:t>
            </a:r>
            <a:r>
              <a:rPr lang="en-US" b="1"/>
              <a:t>Mean Time To Detect(MTTD)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316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216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9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9A1F58-45EE-4D82-98FB-E3F037590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FDB9E-6AB5-C4FD-EAAF-042F64D8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1539025"/>
            <a:ext cx="4437386" cy="2326020"/>
          </a:xfrm>
        </p:spPr>
        <p:txBody>
          <a:bodyPr anchor="t">
            <a:normAutofit/>
          </a:bodyPr>
          <a:lstStyle/>
          <a:p>
            <a:r>
              <a:rPr lang="en-US" b="1">
                <a:latin typeface="Avenir Next LT Pro Light"/>
                <a:cs typeface="Arial"/>
              </a:rPr>
              <a:t>False POSITIVE RATE (FPR)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3B87E1-D7E5-4495-978C-B0ED36089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02BD0-9CD8-8F35-85ED-3CC3CE550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76" y="4395847"/>
            <a:ext cx="4422123" cy="139577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001300" y="3248166"/>
            <a:ext cx="5190698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1772"/>
            <a:ext cx="5370286" cy="522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4FC-8161-A579-CB5C-617D9C8C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718" y="1405719"/>
            <a:ext cx="4165600" cy="4158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False Positive Rate (FPR)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 measures the proportion of benign events or activities incorrectly identified as threats by the detection system.</a:t>
            </a:r>
          </a:p>
          <a:p>
            <a:pPr marL="0" indent="0">
              <a:buNone/>
            </a:pPr>
            <a:endParaRPr 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1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2AFA5F-EB7F-4280-BAAD-A7641CA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4FF93-F99A-ECEC-B64E-D1941E97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99591"/>
            <a:ext cx="7638168" cy="147040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700"/>
              <a:t>What and why care about incident response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EAEB-2242-774F-C4CD-61A8C75B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76499"/>
            <a:ext cx="7638168" cy="36148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What is incident response</a:t>
            </a:r>
          </a:p>
          <a:p>
            <a:r>
              <a:rPr lang="en-US"/>
              <a:t>Influences an organizations final cost of breach.</a:t>
            </a:r>
          </a:p>
          <a:p>
            <a:r>
              <a:rPr lang="en-US"/>
              <a:t>Average time to identify and contain a breach was 277 days (204+73) (IBM 2023)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316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216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9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2AFA5F-EB7F-4280-BAAD-A7641CA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FDB9E-6AB5-C4FD-EAAF-042F64D8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39373"/>
            <a:ext cx="7638168" cy="1373422"/>
          </a:xfrm>
        </p:spPr>
        <p:txBody>
          <a:bodyPr anchor="b">
            <a:normAutofit/>
          </a:bodyPr>
          <a:lstStyle/>
          <a:p>
            <a:r>
              <a:rPr lang="en-US" b="1">
                <a:latin typeface="Avenir Next LT Pro Light"/>
                <a:cs typeface="Arial"/>
              </a:rPr>
              <a:t>WHY FPR?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4FC-8161-A579-CB5C-617D9C8C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548" y="1923048"/>
            <a:ext cx="7886820" cy="416826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Arial"/>
              <a:cs typeface="Arial"/>
            </a:endParaRPr>
          </a:p>
          <a:p>
            <a:r>
              <a:rPr lang="en-US" b="1">
                <a:ea typeface="+mj-lt"/>
                <a:cs typeface="+mj-lt"/>
              </a:rPr>
              <a:t>Improved Tool Selection</a:t>
            </a:r>
            <a:r>
              <a:rPr lang="en-US">
                <a:ea typeface="+mj-lt"/>
                <a:cs typeface="+mj-lt"/>
              </a:rPr>
              <a:t>: FPR adds an essential dimension of reliability in tool selection, enabling a balance between detection accuracy and minimizing unnecessary alerts.</a:t>
            </a:r>
          </a:p>
          <a:p>
            <a:r>
              <a:rPr lang="en-US">
                <a:ea typeface="+mj-lt"/>
                <a:cs typeface="+mj-lt"/>
              </a:rPr>
              <a:t>According to the </a:t>
            </a:r>
            <a:r>
              <a:rPr lang="en-US" i="1">
                <a:ea typeface="+mj-lt"/>
                <a:cs typeface="+mj-lt"/>
              </a:rPr>
              <a:t>Journal of Cybersecurity (2020)</a:t>
            </a:r>
            <a:r>
              <a:rPr lang="en-US">
                <a:ea typeface="+mj-lt"/>
                <a:cs typeface="+mj-lt"/>
              </a:rPr>
              <a:t>, false positives in intrusion detection systems (IDS) lead to reduced trust in the system and decreased operational productivity due to continuous manual reviews.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316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216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79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9A1F58-45EE-4D82-98FB-E3F037590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FDB9E-6AB5-C4FD-EAAF-042F64D8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1539025"/>
            <a:ext cx="4437386" cy="2326020"/>
          </a:xfrm>
        </p:spPr>
        <p:txBody>
          <a:bodyPr anchor="t">
            <a:normAutofit/>
          </a:bodyPr>
          <a:lstStyle/>
          <a:p>
            <a:r>
              <a:rPr lang="en-US" b="1">
                <a:latin typeface="Avenir Next LT Pro Light"/>
                <a:cs typeface="Arial"/>
              </a:rPr>
              <a:t>Mean Time to detect (MTTD)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3B87E1-D7E5-4495-978C-B0ED36089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ck and a number of incident&#10;&#10;Description automatically generated">
            <a:extLst>
              <a:ext uri="{FF2B5EF4-FFF2-40B4-BE49-F238E27FC236}">
                <a16:creationId xmlns:a16="http://schemas.microsoft.com/office/drawing/2014/main" id="{53B3F6E6-C55B-4D4A-52A9-8C3B93F8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76" y="4120866"/>
            <a:ext cx="4422123" cy="1945734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001300" y="3248166"/>
            <a:ext cx="5190698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1772"/>
            <a:ext cx="5370286" cy="522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4FC-8161-A579-CB5C-617D9C8C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718" y="1405719"/>
            <a:ext cx="4165600" cy="4158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Mean Time to Detect (MTTD)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 refers to the average time it takes for a detection system to identify a potential security threat after it occurs.</a:t>
            </a:r>
          </a:p>
          <a:p>
            <a:pPr marL="0" indent="0">
              <a:buNone/>
            </a:pPr>
            <a:endParaRPr 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4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2AFA5F-EB7F-4280-BAAD-A7641CA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FDB9E-6AB5-C4FD-EAAF-042F64D8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39373"/>
            <a:ext cx="7638168" cy="1373422"/>
          </a:xfrm>
        </p:spPr>
        <p:txBody>
          <a:bodyPr anchor="b">
            <a:normAutofit/>
          </a:bodyPr>
          <a:lstStyle/>
          <a:p>
            <a:r>
              <a:rPr lang="en-US" b="1">
                <a:latin typeface="Avenir Next LT Pro Light"/>
                <a:cs typeface="Arial"/>
              </a:rPr>
              <a:t>WHY MTTD?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4FC-8161-A579-CB5C-617D9C8C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548" y="1923048"/>
            <a:ext cx="7886820" cy="416826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>
                <a:ea typeface="+mj-lt"/>
                <a:cs typeface="+mj-lt"/>
              </a:rPr>
              <a:t>Operational Efficiency</a:t>
            </a:r>
            <a:r>
              <a:rPr lang="en-US">
                <a:ea typeface="+mj-lt"/>
                <a:cs typeface="+mj-lt"/>
              </a:rPr>
              <a:t>: MTTD is critical for tools used in real-time monitoring systems, where speed of detection can significantly influence the severity of the attack’s impact.</a:t>
            </a:r>
          </a:p>
          <a:p>
            <a:r>
              <a:rPr lang="en-US" b="1">
                <a:ea typeface="+mj-lt"/>
                <a:cs typeface="+mj-lt"/>
              </a:rPr>
              <a:t>Risk Mitigation</a:t>
            </a:r>
            <a:r>
              <a:rPr lang="en-US">
                <a:ea typeface="+mj-lt"/>
                <a:cs typeface="+mj-lt"/>
              </a:rPr>
              <a:t>: Rapid detection minimizes the "dwell time" of an attacker in the network, which can greatly reduce the likelihood of data loss or system compromise.</a:t>
            </a:r>
          </a:p>
          <a:p>
            <a:r>
              <a:rPr lang="en-US">
                <a:ea typeface="+mj-lt"/>
                <a:cs typeface="+mj-lt"/>
              </a:rPr>
              <a:t>In the paper </a:t>
            </a:r>
            <a:r>
              <a:rPr lang="en-US" i="1">
                <a:ea typeface="+mj-lt"/>
                <a:cs typeface="+mj-lt"/>
              </a:rPr>
              <a:t>"Optimizing Security Operations with Rapid Detection and Response"</a:t>
            </a:r>
            <a:r>
              <a:rPr lang="en-US">
                <a:ea typeface="+mj-lt"/>
                <a:cs typeface="+mj-lt"/>
              </a:rPr>
              <a:t> (2020), it was demonstrated that reducing MTTD can significantly cut the average time an attacker remains undetected, lowering the chances of a full-blown breach.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316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216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38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0F84-04E3-5F69-FEFD-1FE736A2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1004479" cy="1438450"/>
          </a:xfrm>
        </p:spPr>
        <p:txBody>
          <a:bodyPr/>
          <a:lstStyle/>
          <a:p>
            <a:pPr algn="ctr"/>
            <a:r>
              <a:rPr lang="en-US" b="1"/>
              <a:t>Updated </a:t>
            </a:r>
            <a:r>
              <a:rPr lang="en-US" b="1">
                <a:latin typeface="Avenir Next LT Pro Light"/>
                <a:cs typeface="Times New Roman"/>
              </a:rPr>
              <a:t>Defensive tool assessment</a:t>
            </a:r>
            <a:endParaRPr lang="en-US" b="1">
              <a:latin typeface="Avenir Next LT Pro Light"/>
            </a:endParaRPr>
          </a:p>
        </p:txBody>
      </p:sp>
      <p:pic>
        <p:nvPicPr>
          <p:cNvPr id="6" name="Picture 5" descr="A table of information&#10;&#10;Description automatically generated">
            <a:extLst>
              <a:ext uri="{FF2B5EF4-FFF2-40B4-BE49-F238E27FC236}">
                <a16:creationId xmlns:a16="http://schemas.microsoft.com/office/drawing/2014/main" id="{5BFA1A4A-B64B-D36B-3840-90DFE769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629" y="1808109"/>
            <a:ext cx="8080744" cy="47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1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0F84-04E3-5F69-FEFD-1FE736A2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1004479" cy="1438450"/>
          </a:xfrm>
        </p:spPr>
        <p:txBody>
          <a:bodyPr/>
          <a:lstStyle/>
          <a:p>
            <a:pPr algn="ctr"/>
            <a:r>
              <a:rPr lang="en-US" b="1"/>
              <a:t>Updated </a:t>
            </a:r>
            <a:r>
              <a:rPr lang="en-US">
                <a:latin typeface="Times New Roman"/>
                <a:cs typeface="Times New Roman"/>
              </a:rPr>
              <a:t>Confidence Matrix (Tool Assessment component)</a:t>
            </a:r>
            <a:endParaRPr lang="en-US" b="1">
              <a:latin typeface="Avenir Next LT Pro Light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79079-AAC6-0E1F-BB93-1A95DDF6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28" y="2037868"/>
            <a:ext cx="8853054" cy="372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2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0F84-04E3-5F69-FEFD-1FE736A2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1004479" cy="1438450"/>
          </a:xfrm>
        </p:spPr>
        <p:txBody>
          <a:bodyPr/>
          <a:lstStyle/>
          <a:p>
            <a:pPr algn="ctr"/>
            <a:r>
              <a:rPr lang="en-US" b="1">
                <a:latin typeface="Avenir Next LT Pro Light"/>
                <a:cs typeface="Times New Roman"/>
              </a:rPr>
              <a:t>Updated </a:t>
            </a:r>
            <a:r>
              <a:rPr lang="en-US">
                <a:latin typeface="Times New Roman"/>
                <a:cs typeface="Times New Roman"/>
              </a:rPr>
              <a:t>Confidence Matrix Weights</a:t>
            </a:r>
          </a:p>
        </p:txBody>
      </p:sp>
      <p:pic>
        <p:nvPicPr>
          <p:cNvPr id="4" name="Picture 3" descr="A black line with white text&#10;&#10;Description automatically generated">
            <a:extLst>
              <a:ext uri="{FF2B5EF4-FFF2-40B4-BE49-F238E27FC236}">
                <a16:creationId xmlns:a16="http://schemas.microsoft.com/office/drawing/2014/main" id="{D805E6AF-D4AB-38EA-119C-9C3BBCA3F3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8" t="1553" r="604" b="3495"/>
          <a:stretch/>
        </p:blipFill>
        <p:spPr>
          <a:xfrm>
            <a:off x="1484587" y="2604830"/>
            <a:ext cx="9662869" cy="32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06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2AFA5F-EB7F-4280-BAAD-A7641CA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B0524-6F69-A855-C164-DB9DC0ED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99591"/>
            <a:ext cx="7638168" cy="1470404"/>
          </a:xfrm>
        </p:spPr>
        <p:txBody>
          <a:bodyPr anchor="b">
            <a:normAutofit/>
          </a:bodyPr>
          <a:lstStyle/>
          <a:p>
            <a:r>
              <a:rPr lang="en-US"/>
              <a:t>Recommendations, take aways 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0C6E-0CE5-E09B-48CA-0A385B44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76499"/>
            <a:ext cx="7638168" cy="36148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Further divide the heatmaps by subnets and LANs.</a:t>
            </a:r>
          </a:p>
          <a:p>
            <a:r>
              <a:rPr lang="en-US"/>
              <a:t>Can apply these analysis against the entire MITRE ATT&amp;CK Framework.</a:t>
            </a:r>
          </a:p>
          <a:p>
            <a:r>
              <a:rPr lang="en-US"/>
              <a:t>Will help understand the weaknesses in the organization's defensive setup.</a:t>
            </a:r>
          </a:p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316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216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25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2AFA5F-EB7F-4280-BAAD-A7641CA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B0524-6F69-A855-C164-DB9DC0ED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7303"/>
            <a:ext cx="7638168" cy="686424"/>
          </a:xfrm>
        </p:spPr>
        <p:txBody>
          <a:bodyPr anchor="b"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0C6E-0CE5-E09B-48CA-0A385B44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98076"/>
            <a:ext cx="7638168" cy="38932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venir Next LT Pro"/>
                <a:cs typeface="Arial"/>
              </a:rPr>
              <a:t>Milan, H. Sardana, and Kamalpreet Singh. "Reducing false alarms in intrusion detection systems–a survey." </a:t>
            </a:r>
            <a:r>
              <a:rPr lang="en-US" i="1">
                <a:latin typeface="Avenir Next LT Pro"/>
                <a:cs typeface="Arial"/>
              </a:rPr>
              <a:t>International Research Journal of Engineering and Technology (IRJET) e-ISSN</a:t>
            </a:r>
            <a:r>
              <a:rPr lang="en-US">
                <a:latin typeface="Avenir Next LT Pro"/>
                <a:cs typeface="Arial"/>
              </a:rPr>
              <a:t> 2395 (2018): 0056.</a:t>
            </a:r>
          </a:p>
          <a:p>
            <a:r>
              <a:rPr lang="en-US">
                <a:latin typeface="Avenir Next LT Pro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Sans Incident Response (IR) Survey: Time to Change</a:t>
            </a:r>
            <a:endParaRPr lang="en-US">
              <a:latin typeface="Avenir Next LT Pro"/>
              <a:cs typeface="Arial"/>
            </a:endParaRPr>
          </a:p>
          <a:p>
            <a:r>
              <a:rPr lang="en-US">
                <a:latin typeface="Avenir Next LT Pro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Verizon Data Breach Investigations Report</a:t>
            </a:r>
            <a:endParaRPr lang="en-US">
              <a:latin typeface="Avenir Next LT Pro"/>
              <a:cs typeface="Arial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>
                <a:latin typeface="Avenir Next LT Pro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Data-Driven Threat Hunting Using Sysmo</a:t>
            </a:r>
            <a:r>
              <a:rPr lang="en-US">
                <a:latin typeface="Avenir Next LT Pro"/>
                <a:cs typeface="Arial"/>
              </a:rPr>
              <a:t>n</a:t>
            </a:r>
            <a:br>
              <a:rPr lang="en-US">
                <a:latin typeface="Avenir Next LT Pro"/>
              </a:rPr>
            </a:br>
            <a:endParaRPr lang="en-US">
              <a:latin typeface="Avenir Next LT Pr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316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216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17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2AFA5F-EB7F-4280-BAAD-A7641CA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B0524-6F69-A855-C164-DB9DC0ED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7303"/>
            <a:ext cx="7638168" cy="686424"/>
          </a:xfrm>
        </p:spPr>
        <p:txBody>
          <a:bodyPr anchor="b"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0C6E-0CE5-E09B-48CA-0A385B44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714499"/>
            <a:ext cx="7638168" cy="472850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>
              <a:latin typeface="Avenir Next LT Pro"/>
              <a:cs typeface="Arial"/>
            </a:endParaRPr>
          </a:p>
          <a:p>
            <a:r>
              <a:rPr lang="en-US">
                <a:latin typeface="Avenir Next LT Pro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Evaluation of Snort and Suricata Intrusion Detection Systems on Ubuntu Server</a:t>
            </a:r>
            <a:endParaRPr lang="en-US">
              <a:latin typeface="Avenir Next LT Pro"/>
            </a:endParaRPr>
          </a:p>
          <a:p>
            <a:r>
              <a:rPr lang="en-US">
                <a:latin typeface="Avenir Next LT Pro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Refinement in Zeek Intrusion System</a:t>
            </a:r>
            <a:endParaRPr lang="en-US">
              <a:latin typeface="Avenir Next LT Pro"/>
            </a:endParaRPr>
          </a:p>
          <a:p>
            <a:r>
              <a:rPr lang="en-US">
                <a:latin typeface="Avenir Next LT Pro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Evaluating the Efficacy of Network Forensic Tools: A Comparative Analysis of Snort, Suricata, and Zeek in Addressing Cyber Vulnerabilities</a:t>
            </a:r>
            <a:endParaRPr lang="en-US">
              <a:latin typeface="Avenir Next LT Pro"/>
            </a:endParaRPr>
          </a:p>
          <a:p>
            <a:r>
              <a:rPr lang="en-US">
                <a:latin typeface="Avenir Next LT Pro"/>
              </a:rPr>
              <a:t>Rate of False Positives as a Security Performance Measure</a:t>
            </a:r>
          </a:p>
          <a:p>
            <a:r>
              <a:rPr lang="en-US">
                <a:latin typeface="Avenir Next LT Pro"/>
              </a:rPr>
              <a:t>All Eyes on PCAP: The Gold Standard of Traffic Analysis</a:t>
            </a:r>
          </a:p>
          <a:p>
            <a:r>
              <a:rPr lang="en-US">
                <a:latin typeface="Avenir Next LT Pro"/>
              </a:rPr>
              <a:t>Windows Event Forwarding for Network Defense</a:t>
            </a:r>
            <a:br>
              <a:rPr lang="en-US"/>
            </a:b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316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216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2AFA5F-EB7F-4280-BAAD-A7641CA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5F105-0B98-408A-69A6-C6AFBEA1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198183"/>
            <a:ext cx="7638168" cy="821293"/>
          </a:xfrm>
        </p:spPr>
        <p:txBody>
          <a:bodyPr anchor="b">
            <a:normAutofit/>
          </a:bodyPr>
          <a:lstStyle/>
          <a:p>
            <a:r>
              <a:rPr lang="en-US"/>
              <a:t>About the paper 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15E3-74A6-6EFB-7BA0-22D6432F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664647"/>
            <a:ext cx="7638168" cy="1516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Avenir Next LT Pro"/>
                <a:cs typeface="Arial"/>
              </a:rPr>
              <a:t>(2024) Accelerating Incident Response: Applying Confidence Aggregation to Defensive Artifacts. SANS.edu. Retrieved from SANS Research Paper.</a:t>
            </a:r>
            <a:endParaRPr lang="en-US" sz="1600" i="1">
              <a:latin typeface="Avenir Next LT Pro"/>
            </a:endParaRPr>
          </a:p>
          <a:p>
            <a:pPr>
              <a:lnSpc>
                <a:spcPct val="120000"/>
              </a:lnSpc>
            </a:pPr>
            <a:r>
              <a:rPr lang="en-US" sz="1600"/>
              <a:t>A tool/methodology to help cybersecurity personnel make quick decisions.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/>
          </a:p>
          <a:p>
            <a:pPr>
              <a:lnSpc>
                <a:spcPct val="120000"/>
              </a:lnSpc>
            </a:pPr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316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216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2AFA5F-EB7F-4280-BAAD-A7641CA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F99EF-E532-E028-1806-459A7B03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99591"/>
            <a:ext cx="7638168" cy="1470404"/>
          </a:xfrm>
        </p:spPr>
        <p:txBody>
          <a:bodyPr anchor="b"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003A-77AF-75ED-5877-C7BA45B5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76499"/>
            <a:ext cx="7638168" cy="36148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900"/>
          </a:p>
          <a:p>
            <a:r>
              <a:rPr lang="en-US" sz="1900"/>
              <a:t>Used cyber threat emulation. (not actual but similar tools)</a:t>
            </a:r>
          </a:p>
          <a:p>
            <a:r>
              <a:rPr lang="en-US" sz="1900"/>
              <a:t>APT 29, Wizard Spider. (2months)</a:t>
            </a:r>
          </a:p>
          <a:p>
            <a:r>
              <a:rPr lang="en-US" sz="1900"/>
              <a:t>Windows 7, 10, a router, an email server, domain controllers(x2) </a:t>
            </a:r>
          </a:p>
          <a:p>
            <a:r>
              <a:rPr lang="en-US" sz="1900"/>
              <a:t>Collected artifacts, analyze them, make a scoring system.</a:t>
            </a:r>
          </a:p>
          <a:p>
            <a:r>
              <a:rPr lang="en-US" sz="1900"/>
              <a:t>Use this with your organization tools and use the data gathered for incident response or designing heuristics.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316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216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2AFA5F-EB7F-4280-BAAD-A7641CA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9D1AE-4E35-6BC3-496D-576E7384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99591"/>
            <a:ext cx="7638168" cy="1470404"/>
          </a:xfrm>
        </p:spPr>
        <p:txBody>
          <a:bodyPr anchor="b">
            <a:normAutofit/>
          </a:bodyPr>
          <a:lstStyle/>
          <a:p>
            <a:r>
              <a:rPr lang="en-US"/>
              <a:t>APT 29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38FD-0FB7-493B-35C9-A4A5050F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76499"/>
            <a:ext cx="7638168" cy="3614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/>
              <a:t>Russian Foreign Intelligence Service</a:t>
            </a:r>
          </a:p>
          <a:p>
            <a:pPr>
              <a:lnSpc>
                <a:spcPct val="120000"/>
              </a:lnSpc>
            </a:pPr>
            <a:r>
              <a:rPr lang="en-US" sz="1700"/>
              <a:t>Targets: Foreign Military, institutions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700" b="1"/>
              <a:t>Attack Pattern</a:t>
            </a:r>
          </a:p>
          <a:p>
            <a:pPr>
              <a:lnSpc>
                <a:spcPct val="120000"/>
              </a:lnSpc>
            </a:pPr>
            <a:r>
              <a:rPr lang="en-US" sz="1700"/>
              <a:t>Phase 1: Watering hole attack -&gt; remote access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700"/>
              <a:t>Malicious doc in webpage, executes payload, creates reverse shell to C2 </a:t>
            </a:r>
          </a:p>
          <a:p>
            <a:pPr>
              <a:lnSpc>
                <a:spcPct val="120000"/>
              </a:lnSpc>
            </a:pPr>
            <a:r>
              <a:rPr lang="en-US" sz="1700"/>
              <a:t>Phase 2: Collection, lateral movement, long term persistence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700"/>
              <a:t>Establishing persistence, stealing credentials, Sea-Duke.</a:t>
            </a:r>
          </a:p>
          <a:p>
            <a:pPr>
              <a:lnSpc>
                <a:spcPct val="120000"/>
              </a:lnSpc>
            </a:pPr>
            <a:endParaRPr lang="en-US" sz="1700"/>
          </a:p>
          <a:p>
            <a:pPr>
              <a:lnSpc>
                <a:spcPct val="120000"/>
              </a:lnSpc>
            </a:pPr>
            <a:endParaRPr lang="en-US" sz="1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316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216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2AFA5F-EB7F-4280-BAAD-A7641CA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0044C-C0FF-B41D-9724-02795E7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99591"/>
            <a:ext cx="7638168" cy="1470404"/>
          </a:xfrm>
        </p:spPr>
        <p:txBody>
          <a:bodyPr anchor="b">
            <a:normAutofit/>
          </a:bodyPr>
          <a:lstStyle/>
          <a:p>
            <a:r>
              <a:rPr lang="en-US"/>
              <a:t>Wizard spider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68F8-16EB-7EF7-B1F7-8B5C75FE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76499"/>
            <a:ext cx="7638168" cy="36148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/>
              <a:t>Russian based threat group</a:t>
            </a:r>
          </a:p>
          <a:p>
            <a:pPr>
              <a:lnSpc>
                <a:spcPct val="120000"/>
              </a:lnSpc>
            </a:pPr>
            <a:r>
              <a:rPr lang="en-US" sz="1700"/>
              <a:t>Targets: Major corporations and hospitals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700" b="1"/>
              <a:t>Attack Pattern</a:t>
            </a:r>
          </a:p>
          <a:p>
            <a:pPr>
              <a:lnSpc>
                <a:spcPct val="120000"/>
              </a:lnSpc>
            </a:pPr>
            <a:r>
              <a:rPr lang="en-US" sz="1700"/>
              <a:t>Phase 1: Phishing attack (spear phishing) using infected doc</a:t>
            </a:r>
          </a:p>
          <a:p>
            <a:pPr>
              <a:lnSpc>
                <a:spcPct val="120000"/>
              </a:lnSpc>
            </a:pPr>
            <a:r>
              <a:rPr lang="en-US" sz="1700"/>
              <a:t>Phase 2: Emotet opens SSH tunnel for remote desktop backdoor, scrapes credentials,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700"/>
              <a:t>Trickbot performs network discovery, lateral movement, steal AES Hashes.</a:t>
            </a:r>
          </a:p>
          <a:p>
            <a:pPr>
              <a:lnSpc>
                <a:spcPct val="120000"/>
              </a:lnSpc>
            </a:pPr>
            <a:r>
              <a:rPr lang="en-US" sz="1700"/>
              <a:t>Phase 3: Deploy Ryuk to DC</a:t>
            </a:r>
          </a:p>
          <a:p>
            <a:pPr>
              <a:lnSpc>
                <a:spcPct val="120000"/>
              </a:lnSpc>
            </a:pPr>
            <a:endParaRPr lang="en-US" sz="1700"/>
          </a:p>
          <a:p>
            <a:pPr>
              <a:lnSpc>
                <a:spcPct val="120000"/>
              </a:lnSpc>
            </a:pPr>
            <a:endParaRPr lang="en-US" sz="1700"/>
          </a:p>
          <a:p>
            <a:pPr>
              <a:lnSpc>
                <a:spcPct val="120000"/>
              </a:lnSpc>
            </a:pPr>
            <a:endParaRPr lang="en-US" sz="1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316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216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2AFA5F-EB7F-4280-BAAD-A7641CA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9AF80-CDAD-E45E-5868-5554E9E4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99591"/>
            <a:ext cx="7638168" cy="1470404"/>
          </a:xfrm>
        </p:spPr>
        <p:txBody>
          <a:bodyPr anchor="b">
            <a:normAutofit/>
          </a:bodyPr>
          <a:lstStyle/>
          <a:p>
            <a:r>
              <a:rPr lang="en-US"/>
              <a:t>ARTIFACT COLLECTION AND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F3A4-3B3F-2F1B-6D70-F52DEF006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76499"/>
            <a:ext cx="7638168" cy="36148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Suricata, Sysmon, Windows Event Logs and Zeek logs.</a:t>
            </a:r>
          </a:p>
          <a:p>
            <a:r>
              <a:rPr lang="en-US"/>
              <a:t>Suricata + Zeek -&gt; span port</a:t>
            </a:r>
          </a:p>
          <a:p>
            <a:r>
              <a:rPr lang="en-US"/>
              <a:t>Sysmon + WindowsEL -&gt; Beats to Security Onion Collector</a:t>
            </a:r>
          </a:p>
          <a:p>
            <a:r>
              <a:rPr lang="en-US"/>
              <a:t>Pcap captures at firewall -&gt; analysed every 24hrs by a team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316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216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5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2AFA5F-EB7F-4280-BAAD-A7641CA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38D86-5DDE-7F29-A5CC-F96E86D5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99591"/>
            <a:ext cx="7638168" cy="1470404"/>
          </a:xfrm>
        </p:spPr>
        <p:txBody>
          <a:bodyPr anchor="b">
            <a:normAutofit/>
          </a:bodyPr>
          <a:lstStyle/>
          <a:p>
            <a:r>
              <a:rPr lang="en-US"/>
              <a:t>MITRE Techniques considered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D8ED-499D-78BE-BE06-D761CE6A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76499"/>
            <a:ext cx="7638168" cy="36148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Reconnaissance, Resource development </a:t>
            </a:r>
            <a:r>
              <a:rPr lang="en-US" b="1"/>
              <a:t>scraped</a:t>
            </a:r>
            <a:r>
              <a:rPr lang="en-US"/>
              <a:t>.</a:t>
            </a:r>
          </a:p>
          <a:p>
            <a:r>
              <a:rPr lang="en-US"/>
              <a:t>Collection, Command and control, Exfiltration and Impact </a:t>
            </a:r>
            <a:r>
              <a:rPr lang="en-US" b="1"/>
              <a:t>scraped</a:t>
            </a:r>
            <a:r>
              <a:rPr lang="en-US"/>
              <a:t>.</a:t>
            </a:r>
          </a:p>
          <a:p>
            <a:r>
              <a:rPr lang="en-US"/>
              <a:t>Considered: Initial access, execution, persistence, privilege escalation, defense evasion, credential access, discovery, lateral movement.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316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216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3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2AFA5F-EB7F-4280-BAAD-A7641CA3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CBB16-9058-4D77-65F6-DFE48B77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99591"/>
            <a:ext cx="7638168" cy="1470404"/>
          </a:xfrm>
        </p:spPr>
        <p:txBody>
          <a:bodyPr anchor="b">
            <a:normAutofit/>
          </a:bodyPr>
          <a:lstStyle/>
          <a:p>
            <a:r>
              <a:rPr lang="en-US"/>
              <a:t>Tool Assessment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55D9-482C-EE1E-C555-C2A61A64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76499"/>
            <a:ext cx="7638168" cy="36148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Availability, Reliability, Location</a:t>
            </a:r>
          </a:p>
          <a:p>
            <a:r>
              <a:rPr lang="en-US"/>
              <a:t>Availability -&gt; Tools o/p + availability at execution</a:t>
            </a:r>
          </a:p>
          <a:p>
            <a:r>
              <a:rPr lang="en-US"/>
              <a:t>Reliability -&gt; </a:t>
            </a:r>
            <a:r>
              <a:rPr lang="en-US" err="1"/>
              <a:t>wrt</a:t>
            </a:r>
            <a:r>
              <a:rPr lang="en-US"/>
              <a:t> organization compatibility</a:t>
            </a:r>
          </a:p>
          <a:p>
            <a:r>
              <a:rPr lang="en-US"/>
              <a:t>Location -&gt; host based, network based</a:t>
            </a:r>
          </a:p>
          <a:p>
            <a:r>
              <a:rPr lang="en-US"/>
              <a:t>Confidence Rating: 1 to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8316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40216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0660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_2SEEDS">
      <a:dk1>
        <a:srgbClr val="000000"/>
      </a:dk1>
      <a:lt1>
        <a:srgbClr val="FFFFFF"/>
      </a:lt1>
      <a:dk2>
        <a:srgbClr val="41242B"/>
      </a:dk2>
      <a:lt2>
        <a:srgbClr val="E2E8E7"/>
      </a:lt2>
      <a:accent1>
        <a:srgbClr val="E94F72"/>
      </a:accent1>
      <a:accent2>
        <a:srgbClr val="ED6FC0"/>
      </a:accent2>
      <a:accent3>
        <a:srgbClr val="ED886F"/>
      </a:accent3>
      <a:accent4>
        <a:srgbClr val="B4A43D"/>
      </a:accent4>
      <a:accent5>
        <a:srgbClr val="92AC51"/>
      </a:accent5>
      <a:accent6>
        <a:srgbClr val="60B63B"/>
      </a:accent6>
      <a:hlink>
        <a:srgbClr val="568E82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VeniceBeachVTI</vt:lpstr>
      <vt:lpstr>Accelerating Incident Response </vt:lpstr>
      <vt:lpstr>What and why care about incident response ?</vt:lpstr>
      <vt:lpstr>About the paper </vt:lpstr>
      <vt:lpstr>Methodology</vt:lpstr>
      <vt:lpstr>APT 29</vt:lpstr>
      <vt:lpstr>Wizard spider</vt:lpstr>
      <vt:lpstr>ARTIFACT COLLECTION AND ANALYSIS</vt:lpstr>
      <vt:lpstr>MITRE Techniques considered</vt:lpstr>
      <vt:lpstr>Tool Assessment</vt:lpstr>
      <vt:lpstr>Defensive tool assessment total</vt:lpstr>
      <vt:lpstr>Signatures and artifacts given an assessment total</vt:lpstr>
      <vt:lpstr>Total confidence multiplier</vt:lpstr>
      <vt:lpstr>Total confidence multiplier</vt:lpstr>
      <vt:lpstr>Artifacts labelled</vt:lpstr>
      <vt:lpstr>FINAL Tactic totals</vt:lpstr>
      <vt:lpstr>Confidence heatmap</vt:lpstr>
      <vt:lpstr>Enhancing Tool Evaluation</vt:lpstr>
      <vt:lpstr>ENHANCING TOOL EVALUATION</vt:lpstr>
      <vt:lpstr>False POSITIVE RATE (FPR)</vt:lpstr>
      <vt:lpstr>WHY FPR?</vt:lpstr>
      <vt:lpstr>Mean Time to detect (MTTD)</vt:lpstr>
      <vt:lpstr>WHY MTTD?</vt:lpstr>
      <vt:lpstr>Updated Defensive tool assessment</vt:lpstr>
      <vt:lpstr>Updated Confidence Matrix (Tool Assessment component)</vt:lpstr>
      <vt:lpstr>Updated Confidence Matrix Weights</vt:lpstr>
      <vt:lpstr>Recommendations, take aways 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2024-11-08T17:30:08Z</dcterms:created>
  <dcterms:modified xsi:type="dcterms:W3CDTF">2024-11-14T06:31:21Z</dcterms:modified>
</cp:coreProperties>
</file>