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57"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7C07D2-FB2B-4F37-95DC-7BE61908E060}"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DB3D6651-A788-48CA-A420-FA57C3A67562}">
      <dgm:prSet/>
      <dgm:spPr/>
      <dgm:t>
        <a:bodyPr/>
        <a:lstStyle/>
        <a:p>
          <a:pPr algn="ctr"/>
          <a:r>
            <a:rPr lang="en-US" dirty="0">
              <a:latin typeface="Times New Roman" panose="02020603050405020304" pitchFamily="18" charset="0"/>
              <a:cs typeface="Times New Roman" panose="02020603050405020304" pitchFamily="18" charset="0"/>
            </a:rPr>
            <a:t>The algorithm which is the basis of the face detection project is the HAAR CASCADE ALGORITHM or VIOLA-JONES FACE DETECTION SYSTEM. This algorithm can be used to detect faces inside a photograph or a video. This consists of various data sets which are used to detect various body parts of a human inside a photo or a video. The various datasets of the HAAR CASCADE ALGORITHM can be found easily over the internet (most commonly over GitHub). It is a part of the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library.</a:t>
          </a:r>
        </a:p>
      </dgm:t>
    </dgm:pt>
    <dgm:pt modelId="{3B951B21-D237-4F0D-A6F1-29D02CE6013E}" type="parTrans" cxnId="{2B29C366-C1B1-4A47-844C-3342769E682A}">
      <dgm:prSet/>
      <dgm:spPr/>
      <dgm:t>
        <a:bodyPr/>
        <a:lstStyle/>
        <a:p>
          <a:endParaRPr lang="en-US"/>
        </a:p>
      </dgm:t>
    </dgm:pt>
    <dgm:pt modelId="{58BA28D4-109B-4D4E-9C2F-B35CCF4A4DDE}" type="sibTrans" cxnId="{2B29C366-C1B1-4A47-844C-3342769E682A}">
      <dgm:prSet/>
      <dgm:spPr/>
      <dgm:t>
        <a:bodyPr/>
        <a:lstStyle/>
        <a:p>
          <a:endParaRPr lang="en-US"/>
        </a:p>
      </dgm:t>
    </dgm:pt>
    <dgm:pt modelId="{356EDADC-078D-43D5-BCE1-276E29D23A5F}">
      <dgm:prSet custT="1"/>
      <dgm:spPr/>
      <dgm:t>
        <a:bodyPr/>
        <a:lstStyle/>
        <a:p>
          <a:pPr algn="ctr"/>
          <a:r>
            <a:rPr lang="en-US" sz="2200" dirty="0">
              <a:latin typeface="Times New Roman" panose="02020603050405020304" pitchFamily="18" charset="0"/>
              <a:cs typeface="Times New Roman" panose="02020603050405020304" pitchFamily="18" charset="0"/>
            </a:rPr>
            <a:t>The algorithm and code for Face Detection are very easy to understand and implement. And as described before, Face Detection acts as a basis for various other projects like Facial recognition, Face Analysis etc.</a:t>
          </a:r>
        </a:p>
      </dgm:t>
    </dgm:pt>
    <dgm:pt modelId="{135B4C06-CAB3-484D-B252-57E793A214CA}" type="parTrans" cxnId="{C020B8D4-3F6F-4E43-96C9-6897EAC4E120}">
      <dgm:prSet/>
      <dgm:spPr/>
      <dgm:t>
        <a:bodyPr/>
        <a:lstStyle/>
        <a:p>
          <a:endParaRPr lang="en-US"/>
        </a:p>
      </dgm:t>
    </dgm:pt>
    <dgm:pt modelId="{AD89A636-9FCA-42E5-9EBD-3B75A00C640D}" type="sibTrans" cxnId="{C020B8D4-3F6F-4E43-96C9-6897EAC4E120}">
      <dgm:prSet/>
      <dgm:spPr/>
      <dgm:t>
        <a:bodyPr/>
        <a:lstStyle/>
        <a:p>
          <a:endParaRPr lang="en-US"/>
        </a:p>
      </dgm:t>
    </dgm:pt>
    <dgm:pt modelId="{4E94B27C-DE2B-448E-825F-FBD898717CB6}" type="pres">
      <dgm:prSet presAssocID="{A67C07D2-FB2B-4F37-95DC-7BE61908E060}" presName="vert0" presStyleCnt="0">
        <dgm:presLayoutVars>
          <dgm:dir/>
          <dgm:animOne val="branch"/>
          <dgm:animLvl val="lvl"/>
        </dgm:presLayoutVars>
      </dgm:prSet>
      <dgm:spPr/>
    </dgm:pt>
    <dgm:pt modelId="{81484A69-61A4-44A8-9158-633AB59AEC18}" type="pres">
      <dgm:prSet presAssocID="{DB3D6651-A788-48CA-A420-FA57C3A67562}" presName="thickLine" presStyleLbl="alignNode1" presStyleIdx="0" presStyleCnt="2"/>
      <dgm:spPr/>
    </dgm:pt>
    <dgm:pt modelId="{81B97CE7-AB06-4724-BB28-F320A058CAC0}" type="pres">
      <dgm:prSet presAssocID="{DB3D6651-A788-48CA-A420-FA57C3A67562}" presName="horz1" presStyleCnt="0"/>
      <dgm:spPr/>
    </dgm:pt>
    <dgm:pt modelId="{074F1C6A-6801-4451-9F87-0E247166E20F}" type="pres">
      <dgm:prSet presAssocID="{DB3D6651-A788-48CA-A420-FA57C3A67562}" presName="tx1" presStyleLbl="revTx" presStyleIdx="0" presStyleCnt="2"/>
      <dgm:spPr/>
    </dgm:pt>
    <dgm:pt modelId="{6D8C6228-F561-4659-A98C-E38FE72684AA}" type="pres">
      <dgm:prSet presAssocID="{DB3D6651-A788-48CA-A420-FA57C3A67562}" presName="vert1" presStyleCnt="0"/>
      <dgm:spPr/>
    </dgm:pt>
    <dgm:pt modelId="{96FF92BE-F294-433A-AFF5-176AFFDDAB8D}" type="pres">
      <dgm:prSet presAssocID="{356EDADC-078D-43D5-BCE1-276E29D23A5F}" presName="thickLine" presStyleLbl="alignNode1" presStyleIdx="1" presStyleCnt="2"/>
      <dgm:spPr/>
    </dgm:pt>
    <dgm:pt modelId="{A6D135A3-CCA5-4783-A9A7-841F6C6DD276}" type="pres">
      <dgm:prSet presAssocID="{356EDADC-078D-43D5-BCE1-276E29D23A5F}" presName="horz1" presStyleCnt="0"/>
      <dgm:spPr/>
    </dgm:pt>
    <dgm:pt modelId="{D98EA869-F4C6-41AF-8BD1-A6B2EDA6B50C}" type="pres">
      <dgm:prSet presAssocID="{356EDADC-078D-43D5-BCE1-276E29D23A5F}" presName="tx1" presStyleLbl="revTx" presStyleIdx="1" presStyleCnt="2" custScaleY="43058"/>
      <dgm:spPr/>
    </dgm:pt>
    <dgm:pt modelId="{42F5C4DA-A2E0-4C71-AFEA-386C618CA83B}" type="pres">
      <dgm:prSet presAssocID="{356EDADC-078D-43D5-BCE1-276E29D23A5F}" presName="vert1" presStyleCnt="0"/>
      <dgm:spPr/>
    </dgm:pt>
  </dgm:ptLst>
  <dgm:cxnLst>
    <dgm:cxn modelId="{F08F4607-CEE9-49B4-AE08-0740466E1ABF}" type="presOf" srcId="{A67C07D2-FB2B-4F37-95DC-7BE61908E060}" destId="{4E94B27C-DE2B-448E-825F-FBD898717CB6}" srcOrd="0" destOrd="0" presId="urn:microsoft.com/office/officeart/2008/layout/LinedList"/>
    <dgm:cxn modelId="{EA9BC23E-8A7E-4B74-869B-433F9DE0EE78}" type="presOf" srcId="{356EDADC-078D-43D5-BCE1-276E29D23A5F}" destId="{D98EA869-F4C6-41AF-8BD1-A6B2EDA6B50C}" srcOrd="0" destOrd="0" presId="urn:microsoft.com/office/officeart/2008/layout/LinedList"/>
    <dgm:cxn modelId="{3C77B563-ED92-4BFD-B358-E0E7CE319167}" type="presOf" srcId="{DB3D6651-A788-48CA-A420-FA57C3A67562}" destId="{074F1C6A-6801-4451-9F87-0E247166E20F}" srcOrd="0" destOrd="0" presId="urn:microsoft.com/office/officeart/2008/layout/LinedList"/>
    <dgm:cxn modelId="{2B29C366-C1B1-4A47-844C-3342769E682A}" srcId="{A67C07D2-FB2B-4F37-95DC-7BE61908E060}" destId="{DB3D6651-A788-48CA-A420-FA57C3A67562}" srcOrd="0" destOrd="0" parTransId="{3B951B21-D237-4F0D-A6F1-29D02CE6013E}" sibTransId="{58BA28D4-109B-4D4E-9C2F-B35CCF4A4DDE}"/>
    <dgm:cxn modelId="{C020B8D4-3F6F-4E43-96C9-6897EAC4E120}" srcId="{A67C07D2-FB2B-4F37-95DC-7BE61908E060}" destId="{356EDADC-078D-43D5-BCE1-276E29D23A5F}" srcOrd="1" destOrd="0" parTransId="{135B4C06-CAB3-484D-B252-57E793A214CA}" sibTransId="{AD89A636-9FCA-42E5-9EBD-3B75A00C640D}"/>
    <dgm:cxn modelId="{BC208446-3DD7-4BB4-87D9-B1AD02287345}" type="presParOf" srcId="{4E94B27C-DE2B-448E-825F-FBD898717CB6}" destId="{81484A69-61A4-44A8-9158-633AB59AEC18}" srcOrd="0" destOrd="0" presId="urn:microsoft.com/office/officeart/2008/layout/LinedList"/>
    <dgm:cxn modelId="{E71DA7EC-9976-4572-A5C2-FF44EB2F4C3E}" type="presParOf" srcId="{4E94B27C-DE2B-448E-825F-FBD898717CB6}" destId="{81B97CE7-AB06-4724-BB28-F320A058CAC0}" srcOrd="1" destOrd="0" presId="urn:microsoft.com/office/officeart/2008/layout/LinedList"/>
    <dgm:cxn modelId="{E6EF4A67-65CA-44DE-8F0B-43EE9E365469}" type="presParOf" srcId="{81B97CE7-AB06-4724-BB28-F320A058CAC0}" destId="{074F1C6A-6801-4451-9F87-0E247166E20F}" srcOrd="0" destOrd="0" presId="urn:microsoft.com/office/officeart/2008/layout/LinedList"/>
    <dgm:cxn modelId="{C97BDF66-8405-4C2C-B829-7007E249AE9C}" type="presParOf" srcId="{81B97CE7-AB06-4724-BB28-F320A058CAC0}" destId="{6D8C6228-F561-4659-A98C-E38FE72684AA}" srcOrd="1" destOrd="0" presId="urn:microsoft.com/office/officeart/2008/layout/LinedList"/>
    <dgm:cxn modelId="{5D4D4576-CAFE-4195-946B-A0F52D7466B9}" type="presParOf" srcId="{4E94B27C-DE2B-448E-825F-FBD898717CB6}" destId="{96FF92BE-F294-433A-AFF5-176AFFDDAB8D}" srcOrd="2" destOrd="0" presId="urn:microsoft.com/office/officeart/2008/layout/LinedList"/>
    <dgm:cxn modelId="{69212F1E-98AB-49C4-AEE9-92CBF93F7609}" type="presParOf" srcId="{4E94B27C-DE2B-448E-825F-FBD898717CB6}" destId="{A6D135A3-CCA5-4783-A9A7-841F6C6DD276}" srcOrd="3" destOrd="0" presId="urn:microsoft.com/office/officeart/2008/layout/LinedList"/>
    <dgm:cxn modelId="{27BD51C7-3A79-49F6-88FA-C7D3655940AC}" type="presParOf" srcId="{A6D135A3-CCA5-4783-A9A7-841F6C6DD276}" destId="{D98EA869-F4C6-41AF-8BD1-A6B2EDA6B50C}" srcOrd="0" destOrd="0" presId="urn:microsoft.com/office/officeart/2008/layout/LinedList"/>
    <dgm:cxn modelId="{0A2CFE0B-1A30-42AC-AB43-C5B014D240ED}" type="presParOf" srcId="{A6D135A3-CCA5-4783-A9A7-841F6C6DD276}" destId="{42F5C4DA-A2E0-4C71-AFEA-386C618CA83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735A4-5421-4984-A01F-8944C0EB37A6}"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B3727947-76A1-422A-A189-44CBC838F11A}">
      <dgm:prSet custT="1"/>
      <dgm:spPr/>
      <dgm:t>
        <a:bodyPr/>
        <a:lstStyle/>
        <a:p>
          <a:pPr algn="ctr"/>
          <a:r>
            <a:rPr lang="en-US" sz="1800" dirty="0">
              <a:latin typeface="Times New Roman" panose="02020603050405020304" pitchFamily="18" charset="0"/>
              <a:cs typeface="Times New Roman" panose="02020603050405020304" pitchFamily="18" charset="0"/>
            </a:rPr>
            <a:t>In this project, I have made a fast and highly accurate face detection application. We also learnt about the HAAR CASCADES algorithm through this project. This algo acts as the basis for Face Detection and its various applications. The many training models of this algorithm can be accessed through OpenCV </a:t>
          </a:r>
          <a:r>
            <a:rPr lang="en-US" sz="1800" dirty="0" err="1">
              <a:latin typeface="Times New Roman" panose="02020603050405020304" pitchFamily="18" charset="0"/>
              <a:cs typeface="Times New Roman" panose="02020603050405020304" pitchFamily="18" charset="0"/>
            </a:rPr>
            <a:t>github</a:t>
          </a:r>
          <a:r>
            <a:rPr lang="en-US" sz="1800" dirty="0">
              <a:latin typeface="Times New Roman" panose="02020603050405020304" pitchFamily="18" charset="0"/>
              <a:cs typeface="Times New Roman" panose="02020603050405020304" pitchFamily="18" charset="0"/>
            </a:rPr>
            <a:t> repository. </a:t>
          </a:r>
        </a:p>
      </dgm:t>
    </dgm:pt>
    <dgm:pt modelId="{1D3CA379-AB34-40AD-B4E1-B39BBD6AABD7}" type="parTrans" cxnId="{536828D5-E5AD-45E6-A60E-42CAB444CF95}">
      <dgm:prSet/>
      <dgm:spPr/>
      <dgm:t>
        <a:bodyPr/>
        <a:lstStyle/>
        <a:p>
          <a:endParaRPr lang="en-US"/>
        </a:p>
      </dgm:t>
    </dgm:pt>
    <dgm:pt modelId="{DF50E584-28AF-4406-9AA0-CA82C0F98F95}" type="sibTrans" cxnId="{536828D5-E5AD-45E6-A60E-42CAB444CF95}">
      <dgm:prSet/>
      <dgm:spPr/>
      <dgm:t>
        <a:bodyPr/>
        <a:lstStyle/>
        <a:p>
          <a:endParaRPr lang="en-US"/>
        </a:p>
      </dgm:t>
    </dgm:pt>
    <dgm:pt modelId="{ABDFD6D1-6472-4893-8B4C-B5F673E782BD}">
      <dgm:prSet custT="1"/>
      <dgm:spPr/>
      <dgm:t>
        <a:bodyPr/>
        <a:lstStyle/>
        <a:p>
          <a:pPr algn="ctr"/>
          <a:r>
            <a:rPr lang="en-US" sz="1800" dirty="0">
              <a:latin typeface="Times New Roman" panose="02020603050405020304" pitchFamily="18" charset="0"/>
              <a:cs typeface="Times New Roman" panose="02020603050405020304" pitchFamily="18" charset="0"/>
            </a:rPr>
            <a:t>We also learnt about various cv2 functions within </a:t>
          </a:r>
          <a:r>
            <a:rPr lang="en-US" sz="1800" dirty="0" err="1">
              <a:latin typeface="Times New Roman" panose="02020603050405020304" pitchFamily="18" charset="0"/>
              <a:cs typeface="Times New Roman" panose="02020603050405020304" pitchFamily="18" charset="0"/>
            </a:rPr>
            <a:t>pyhton</a:t>
          </a:r>
          <a:r>
            <a:rPr lang="en-US" sz="1800" dirty="0">
              <a:latin typeface="Times New Roman" panose="02020603050405020304" pitchFamily="18" charset="0"/>
              <a:cs typeface="Times New Roman" panose="02020603050405020304" pitchFamily="18" charset="0"/>
            </a:rPr>
            <a:t> and also learnt to handle various errors in our code. We also perfected our skills to learn Google Colab IDE. Other IDEs which can be used to perform this project are PyCharm, Jupyter Notebook or Kaggle etc.</a:t>
          </a:r>
        </a:p>
      </dgm:t>
    </dgm:pt>
    <dgm:pt modelId="{97DA569B-24E2-46E6-994F-6067C17FCD92}" type="parTrans" cxnId="{5B99AD99-ECD7-4295-88DD-7FC1A9F459AA}">
      <dgm:prSet/>
      <dgm:spPr/>
      <dgm:t>
        <a:bodyPr/>
        <a:lstStyle/>
        <a:p>
          <a:endParaRPr lang="en-US"/>
        </a:p>
      </dgm:t>
    </dgm:pt>
    <dgm:pt modelId="{1D5C6971-6090-4E99-B80A-16C5A182672F}" type="sibTrans" cxnId="{5B99AD99-ECD7-4295-88DD-7FC1A9F459AA}">
      <dgm:prSet/>
      <dgm:spPr/>
      <dgm:t>
        <a:bodyPr/>
        <a:lstStyle/>
        <a:p>
          <a:endParaRPr lang="en-US"/>
        </a:p>
      </dgm:t>
    </dgm:pt>
    <dgm:pt modelId="{2F5DED28-7DDA-45A5-A78E-6865BDB2FFBF}">
      <dgm:prSet/>
      <dgm:spPr/>
      <dgm:t>
        <a:bodyPr/>
        <a:lstStyle/>
        <a:p>
          <a:pPr algn="ctr"/>
          <a:r>
            <a:rPr lang="en-US" dirty="0">
              <a:latin typeface="Times New Roman" panose="02020603050405020304" pitchFamily="18" charset="0"/>
              <a:cs typeface="Times New Roman" panose="02020603050405020304" pitchFamily="18" charset="0"/>
            </a:rPr>
            <a:t>The main job within this project is of the haarcascade_frontalface_default.xml training model. This model stores the default features of a human face and is used to detect them within a photo or a video. This model was downloaded from GitHub.</a:t>
          </a:r>
        </a:p>
      </dgm:t>
    </dgm:pt>
    <dgm:pt modelId="{BCBAEA96-96CA-45F1-AF67-19F69EC44882}" type="parTrans" cxnId="{5C7F58A9-AC1A-44BE-A1A7-82B1BCA86DE7}">
      <dgm:prSet/>
      <dgm:spPr/>
      <dgm:t>
        <a:bodyPr/>
        <a:lstStyle/>
        <a:p>
          <a:endParaRPr lang="en-US"/>
        </a:p>
      </dgm:t>
    </dgm:pt>
    <dgm:pt modelId="{DFE52DC8-D397-41D8-A196-A958793542A7}" type="sibTrans" cxnId="{5C7F58A9-AC1A-44BE-A1A7-82B1BCA86DE7}">
      <dgm:prSet/>
      <dgm:spPr/>
      <dgm:t>
        <a:bodyPr/>
        <a:lstStyle/>
        <a:p>
          <a:endParaRPr lang="en-US"/>
        </a:p>
      </dgm:t>
    </dgm:pt>
    <dgm:pt modelId="{158DB72A-D4FE-4E11-9AED-94C502153390}">
      <dgm:prSet custT="1"/>
      <dgm:spPr/>
      <dgm:t>
        <a:bodyPr/>
        <a:lstStyle/>
        <a:p>
          <a:pPr algn="ctr"/>
          <a:r>
            <a:rPr lang="en-US" sz="2000" dirty="0"/>
            <a:t>Through this project we also learnt </a:t>
          </a:r>
          <a:r>
            <a:rPr lang="en-US" sz="2000"/>
            <a:t>about three </a:t>
          </a:r>
          <a:r>
            <a:rPr lang="en-US" sz="2000" dirty="0"/>
            <a:t>python libraries namely, OpenCV</a:t>
          </a:r>
          <a:r>
            <a:rPr lang="en-US" sz="2000"/>
            <a:t>, matplotlib </a:t>
          </a:r>
          <a:r>
            <a:rPr lang="en-US" sz="2000" dirty="0"/>
            <a:t>and NumPy and their various features.</a:t>
          </a:r>
        </a:p>
      </dgm:t>
    </dgm:pt>
    <dgm:pt modelId="{C4CB0807-5C67-4210-B4AC-B14558BAFDB6}" type="parTrans" cxnId="{7EC927B4-DB08-42DD-85AB-FCF705FCB67D}">
      <dgm:prSet/>
      <dgm:spPr/>
      <dgm:t>
        <a:bodyPr/>
        <a:lstStyle/>
        <a:p>
          <a:endParaRPr lang="en-US"/>
        </a:p>
      </dgm:t>
    </dgm:pt>
    <dgm:pt modelId="{E33510FD-3574-49E7-B28C-5AA0945223CA}" type="sibTrans" cxnId="{7EC927B4-DB08-42DD-85AB-FCF705FCB67D}">
      <dgm:prSet/>
      <dgm:spPr/>
      <dgm:t>
        <a:bodyPr/>
        <a:lstStyle/>
        <a:p>
          <a:endParaRPr lang="en-US"/>
        </a:p>
      </dgm:t>
    </dgm:pt>
    <dgm:pt modelId="{EA32B168-2F8B-4BF2-B82A-852A5AAEEC84}" type="pres">
      <dgm:prSet presAssocID="{208735A4-5421-4984-A01F-8944C0EB37A6}" presName="outerComposite" presStyleCnt="0">
        <dgm:presLayoutVars>
          <dgm:chMax val="5"/>
          <dgm:dir/>
          <dgm:resizeHandles val="exact"/>
        </dgm:presLayoutVars>
      </dgm:prSet>
      <dgm:spPr/>
    </dgm:pt>
    <dgm:pt modelId="{D3F9C663-6CE7-4487-B21C-0C8EB163AF5A}" type="pres">
      <dgm:prSet presAssocID="{208735A4-5421-4984-A01F-8944C0EB37A6}" presName="dummyMaxCanvas" presStyleCnt="0">
        <dgm:presLayoutVars/>
      </dgm:prSet>
      <dgm:spPr/>
    </dgm:pt>
    <dgm:pt modelId="{2D87A1CA-020F-45E2-91FB-81655859C1A9}" type="pres">
      <dgm:prSet presAssocID="{208735A4-5421-4984-A01F-8944C0EB37A6}" presName="FourNodes_1" presStyleLbl="node1" presStyleIdx="0" presStyleCnt="4" custScaleX="107246">
        <dgm:presLayoutVars>
          <dgm:bulletEnabled val="1"/>
        </dgm:presLayoutVars>
      </dgm:prSet>
      <dgm:spPr/>
    </dgm:pt>
    <dgm:pt modelId="{4F8C814E-9705-4764-B568-1A9BEF41408D}" type="pres">
      <dgm:prSet presAssocID="{208735A4-5421-4984-A01F-8944C0EB37A6}" presName="FourNodes_2" presStyleLbl="node1" presStyleIdx="1" presStyleCnt="4">
        <dgm:presLayoutVars>
          <dgm:bulletEnabled val="1"/>
        </dgm:presLayoutVars>
      </dgm:prSet>
      <dgm:spPr/>
    </dgm:pt>
    <dgm:pt modelId="{28F58139-8835-4C88-A624-189BEA649AB2}" type="pres">
      <dgm:prSet presAssocID="{208735A4-5421-4984-A01F-8944C0EB37A6}" presName="FourNodes_3" presStyleLbl="node1" presStyleIdx="2" presStyleCnt="4">
        <dgm:presLayoutVars>
          <dgm:bulletEnabled val="1"/>
        </dgm:presLayoutVars>
      </dgm:prSet>
      <dgm:spPr/>
    </dgm:pt>
    <dgm:pt modelId="{776B73C1-193C-4147-ACFD-995750A607C6}" type="pres">
      <dgm:prSet presAssocID="{208735A4-5421-4984-A01F-8944C0EB37A6}" presName="FourNodes_4" presStyleLbl="node1" presStyleIdx="3" presStyleCnt="4">
        <dgm:presLayoutVars>
          <dgm:bulletEnabled val="1"/>
        </dgm:presLayoutVars>
      </dgm:prSet>
      <dgm:spPr/>
    </dgm:pt>
    <dgm:pt modelId="{09E52A57-E995-42DB-BC0A-8EC298EAA1F2}" type="pres">
      <dgm:prSet presAssocID="{208735A4-5421-4984-A01F-8944C0EB37A6}" presName="FourConn_1-2" presStyleLbl="fgAccFollowNode1" presStyleIdx="0" presStyleCnt="3">
        <dgm:presLayoutVars>
          <dgm:bulletEnabled val="1"/>
        </dgm:presLayoutVars>
      </dgm:prSet>
      <dgm:spPr/>
    </dgm:pt>
    <dgm:pt modelId="{6C8FE62E-B5F0-4B2A-AD31-17B4038973D5}" type="pres">
      <dgm:prSet presAssocID="{208735A4-5421-4984-A01F-8944C0EB37A6}" presName="FourConn_2-3" presStyleLbl="fgAccFollowNode1" presStyleIdx="1" presStyleCnt="3">
        <dgm:presLayoutVars>
          <dgm:bulletEnabled val="1"/>
        </dgm:presLayoutVars>
      </dgm:prSet>
      <dgm:spPr/>
    </dgm:pt>
    <dgm:pt modelId="{7D481BAB-8019-4C6F-A6FC-0B79A950B339}" type="pres">
      <dgm:prSet presAssocID="{208735A4-5421-4984-A01F-8944C0EB37A6}" presName="FourConn_3-4" presStyleLbl="fgAccFollowNode1" presStyleIdx="2" presStyleCnt="3">
        <dgm:presLayoutVars>
          <dgm:bulletEnabled val="1"/>
        </dgm:presLayoutVars>
      </dgm:prSet>
      <dgm:spPr/>
    </dgm:pt>
    <dgm:pt modelId="{BD0B48D2-D787-43E2-8C4F-25400EC5064E}" type="pres">
      <dgm:prSet presAssocID="{208735A4-5421-4984-A01F-8944C0EB37A6}" presName="FourNodes_1_text" presStyleLbl="node1" presStyleIdx="3" presStyleCnt="4">
        <dgm:presLayoutVars>
          <dgm:bulletEnabled val="1"/>
        </dgm:presLayoutVars>
      </dgm:prSet>
      <dgm:spPr/>
    </dgm:pt>
    <dgm:pt modelId="{C4CE89B9-D619-418C-888F-B3FBF98F2B1E}" type="pres">
      <dgm:prSet presAssocID="{208735A4-5421-4984-A01F-8944C0EB37A6}" presName="FourNodes_2_text" presStyleLbl="node1" presStyleIdx="3" presStyleCnt="4">
        <dgm:presLayoutVars>
          <dgm:bulletEnabled val="1"/>
        </dgm:presLayoutVars>
      </dgm:prSet>
      <dgm:spPr/>
    </dgm:pt>
    <dgm:pt modelId="{3A3D9DAE-E38E-4DA7-AC28-4C22C345C2EB}" type="pres">
      <dgm:prSet presAssocID="{208735A4-5421-4984-A01F-8944C0EB37A6}" presName="FourNodes_3_text" presStyleLbl="node1" presStyleIdx="3" presStyleCnt="4">
        <dgm:presLayoutVars>
          <dgm:bulletEnabled val="1"/>
        </dgm:presLayoutVars>
      </dgm:prSet>
      <dgm:spPr/>
    </dgm:pt>
    <dgm:pt modelId="{FBD267BE-31C6-4C54-A0AE-54C3B01E2EA5}" type="pres">
      <dgm:prSet presAssocID="{208735A4-5421-4984-A01F-8944C0EB37A6}" presName="FourNodes_4_text" presStyleLbl="node1" presStyleIdx="3" presStyleCnt="4">
        <dgm:presLayoutVars>
          <dgm:bulletEnabled val="1"/>
        </dgm:presLayoutVars>
      </dgm:prSet>
      <dgm:spPr/>
    </dgm:pt>
  </dgm:ptLst>
  <dgm:cxnLst>
    <dgm:cxn modelId="{1D9EC113-71B6-4DB3-9B8A-0C957F3AE3DC}" type="presOf" srcId="{B3727947-76A1-422A-A189-44CBC838F11A}" destId="{2D87A1CA-020F-45E2-91FB-81655859C1A9}" srcOrd="0" destOrd="0" presId="urn:microsoft.com/office/officeart/2005/8/layout/vProcess5"/>
    <dgm:cxn modelId="{9D550F34-B451-4571-9701-85326054F67F}" type="presOf" srcId="{DFE52DC8-D397-41D8-A196-A958793542A7}" destId="{7D481BAB-8019-4C6F-A6FC-0B79A950B339}" srcOrd="0" destOrd="0" presId="urn:microsoft.com/office/officeart/2005/8/layout/vProcess5"/>
    <dgm:cxn modelId="{254B7A74-13A4-4154-9AB9-414BA851862A}" type="presOf" srcId="{B3727947-76A1-422A-A189-44CBC838F11A}" destId="{BD0B48D2-D787-43E2-8C4F-25400EC5064E}" srcOrd="1" destOrd="0" presId="urn:microsoft.com/office/officeart/2005/8/layout/vProcess5"/>
    <dgm:cxn modelId="{9746DE80-631F-43F1-8A6E-9AFC98BF562F}" type="presOf" srcId="{ABDFD6D1-6472-4893-8B4C-B5F673E782BD}" destId="{C4CE89B9-D619-418C-888F-B3FBF98F2B1E}" srcOrd="1" destOrd="0" presId="urn:microsoft.com/office/officeart/2005/8/layout/vProcess5"/>
    <dgm:cxn modelId="{BD02848B-DB9E-4D58-A966-04DB9C3A2EC1}" type="presOf" srcId="{2F5DED28-7DDA-45A5-A78E-6865BDB2FFBF}" destId="{28F58139-8835-4C88-A624-189BEA649AB2}" srcOrd="0" destOrd="0" presId="urn:microsoft.com/office/officeart/2005/8/layout/vProcess5"/>
    <dgm:cxn modelId="{CC224F95-13A9-4EBB-9F83-D251651BDC37}" type="presOf" srcId="{158DB72A-D4FE-4E11-9AED-94C502153390}" destId="{776B73C1-193C-4147-ACFD-995750A607C6}" srcOrd="0" destOrd="0" presId="urn:microsoft.com/office/officeart/2005/8/layout/vProcess5"/>
    <dgm:cxn modelId="{5B99AD99-ECD7-4295-88DD-7FC1A9F459AA}" srcId="{208735A4-5421-4984-A01F-8944C0EB37A6}" destId="{ABDFD6D1-6472-4893-8B4C-B5F673E782BD}" srcOrd="1" destOrd="0" parTransId="{97DA569B-24E2-46E6-994F-6067C17FCD92}" sibTransId="{1D5C6971-6090-4E99-B80A-16C5A182672F}"/>
    <dgm:cxn modelId="{C77ABC9C-2E21-445A-A80D-10DABEA71CB7}" type="presOf" srcId="{208735A4-5421-4984-A01F-8944C0EB37A6}" destId="{EA32B168-2F8B-4BF2-B82A-852A5AAEEC84}" srcOrd="0" destOrd="0" presId="urn:microsoft.com/office/officeart/2005/8/layout/vProcess5"/>
    <dgm:cxn modelId="{5C7F58A9-AC1A-44BE-A1A7-82B1BCA86DE7}" srcId="{208735A4-5421-4984-A01F-8944C0EB37A6}" destId="{2F5DED28-7DDA-45A5-A78E-6865BDB2FFBF}" srcOrd="2" destOrd="0" parTransId="{BCBAEA96-96CA-45F1-AF67-19F69EC44882}" sibTransId="{DFE52DC8-D397-41D8-A196-A958793542A7}"/>
    <dgm:cxn modelId="{979E86AA-3A11-45E9-AACE-E2F5F2B7735A}" type="presOf" srcId="{DF50E584-28AF-4406-9AA0-CA82C0F98F95}" destId="{09E52A57-E995-42DB-BC0A-8EC298EAA1F2}" srcOrd="0" destOrd="0" presId="urn:microsoft.com/office/officeart/2005/8/layout/vProcess5"/>
    <dgm:cxn modelId="{7EC927B4-DB08-42DD-85AB-FCF705FCB67D}" srcId="{208735A4-5421-4984-A01F-8944C0EB37A6}" destId="{158DB72A-D4FE-4E11-9AED-94C502153390}" srcOrd="3" destOrd="0" parTransId="{C4CB0807-5C67-4210-B4AC-B14558BAFDB6}" sibTransId="{E33510FD-3574-49E7-B28C-5AA0945223CA}"/>
    <dgm:cxn modelId="{4F93EFCC-8AD0-4BD6-BA1A-AFEBB85F78C0}" type="presOf" srcId="{ABDFD6D1-6472-4893-8B4C-B5F673E782BD}" destId="{4F8C814E-9705-4764-B568-1A9BEF41408D}" srcOrd="0" destOrd="0" presId="urn:microsoft.com/office/officeart/2005/8/layout/vProcess5"/>
    <dgm:cxn modelId="{536828D5-E5AD-45E6-A60E-42CAB444CF95}" srcId="{208735A4-5421-4984-A01F-8944C0EB37A6}" destId="{B3727947-76A1-422A-A189-44CBC838F11A}" srcOrd="0" destOrd="0" parTransId="{1D3CA379-AB34-40AD-B4E1-B39BBD6AABD7}" sibTransId="{DF50E584-28AF-4406-9AA0-CA82C0F98F95}"/>
    <dgm:cxn modelId="{11F88DD7-9B2F-47B9-9B69-F63647CB8D43}" type="presOf" srcId="{2F5DED28-7DDA-45A5-A78E-6865BDB2FFBF}" destId="{3A3D9DAE-E38E-4DA7-AC28-4C22C345C2EB}" srcOrd="1" destOrd="0" presId="urn:microsoft.com/office/officeart/2005/8/layout/vProcess5"/>
    <dgm:cxn modelId="{1EC9ACDB-82A9-441B-B25A-ECEEF18EF11C}" type="presOf" srcId="{158DB72A-D4FE-4E11-9AED-94C502153390}" destId="{FBD267BE-31C6-4C54-A0AE-54C3B01E2EA5}" srcOrd="1" destOrd="0" presId="urn:microsoft.com/office/officeart/2005/8/layout/vProcess5"/>
    <dgm:cxn modelId="{4EC6B1E9-6FC0-4EB4-8423-8073BE6B38A6}" type="presOf" srcId="{1D5C6971-6090-4E99-B80A-16C5A182672F}" destId="{6C8FE62E-B5F0-4B2A-AD31-17B4038973D5}" srcOrd="0" destOrd="0" presId="urn:microsoft.com/office/officeart/2005/8/layout/vProcess5"/>
    <dgm:cxn modelId="{31E76B2D-CC6E-44D8-9312-49ECBAD0B223}" type="presParOf" srcId="{EA32B168-2F8B-4BF2-B82A-852A5AAEEC84}" destId="{D3F9C663-6CE7-4487-B21C-0C8EB163AF5A}" srcOrd="0" destOrd="0" presId="urn:microsoft.com/office/officeart/2005/8/layout/vProcess5"/>
    <dgm:cxn modelId="{3BA21115-D38D-49A3-8B72-74087329BE6D}" type="presParOf" srcId="{EA32B168-2F8B-4BF2-B82A-852A5AAEEC84}" destId="{2D87A1CA-020F-45E2-91FB-81655859C1A9}" srcOrd="1" destOrd="0" presId="urn:microsoft.com/office/officeart/2005/8/layout/vProcess5"/>
    <dgm:cxn modelId="{0ACACF8B-B176-4EFD-A15F-8B0993DB6365}" type="presParOf" srcId="{EA32B168-2F8B-4BF2-B82A-852A5AAEEC84}" destId="{4F8C814E-9705-4764-B568-1A9BEF41408D}" srcOrd="2" destOrd="0" presId="urn:microsoft.com/office/officeart/2005/8/layout/vProcess5"/>
    <dgm:cxn modelId="{A23325E9-D2AF-487F-9D76-DC147057A1C7}" type="presParOf" srcId="{EA32B168-2F8B-4BF2-B82A-852A5AAEEC84}" destId="{28F58139-8835-4C88-A624-189BEA649AB2}" srcOrd="3" destOrd="0" presId="urn:microsoft.com/office/officeart/2005/8/layout/vProcess5"/>
    <dgm:cxn modelId="{EA1B7847-6E28-47E6-902C-7F6DBD7354C0}" type="presParOf" srcId="{EA32B168-2F8B-4BF2-B82A-852A5AAEEC84}" destId="{776B73C1-193C-4147-ACFD-995750A607C6}" srcOrd="4" destOrd="0" presId="urn:microsoft.com/office/officeart/2005/8/layout/vProcess5"/>
    <dgm:cxn modelId="{96D09276-FC7A-4698-8242-A36C2FAB6A49}" type="presParOf" srcId="{EA32B168-2F8B-4BF2-B82A-852A5AAEEC84}" destId="{09E52A57-E995-42DB-BC0A-8EC298EAA1F2}" srcOrd="5" destOrd="0" presId="urn:microsoft.com/office/officeart/2005/8/layout/vProcess5"/>
    <dgm:cxn modelId="{7C58B784-9A95-491E-87EF-3B0678612E1D}" type="presParOf" srcId="{EA32B168-2F8B-4BF2-B82A-852A5AAEEC84}" destId="{6C8FE62E-B5F0-4B2A-AD31-17B4038973D5}" srcOrd="6" destOrd="0" presId="urn:microsoft.com/office/officeart/2005/8/layout/vProcess5"/>
    <dgm:cxn modelId="{85BA70C9-B203-4F50-BE39-16993B98B99E}" type="presParOf" srcId="{EA32B168-2F8B-4BF2-B82A-852A5AAEEC84}" destId="{7D481BAB-8019-4C6F-A6FC-0B79A950B339}" srcOrd="7" destOrd="0" presId="urn:microsoft.com/office/officeart/2005/8/layout/vProcess5"/>
    <dgm:cxn modelId="{D1853BF9-0B02-495A-87C1-A207AE762AA3}" type="presParOf" srcId="{EA32B168-2F8B-4BF2-B82A-852A5AAEEC84}" destId="{BD0B48D2-D787-43E2-8C4F-25400EC5064E}" srcOrd="8" destOrd="0" presId="urn:microsoft.com/office/officeart/2005/8/layout/vProcess5"/>
    <dgm:cxn modelId="{2979C618-3771-4898-B170-4B5CB6DD68AF}" type="presParOf" srcId="{EA32B168-2F8B-4BF2-B82A-852A5AAEEC84}" destId="{C4CE89B9-D619-418C-888F-B3FBF98F2B1E}" srcOrd="9" destOrd="0" presId="urn:microsoft.com/office/officeart/2005/8/layout/vProcess5"/>
    <dgm:cxn modelId="{43A65646-BB65-4AAB-B8F5-0042833B3456}" type="presParOf" srcId="{EA32B168-2F8B-4BF2-B82A-852A5AAEEC84}" destId="{3A3D9DAE-E38E-4DA7-AC28-4C22C345C2EB}" srcOrd="10" destOrd="0" presId="urn:microsoft.com/office/officeart/2005/8/layout/vProcess5"/>
    <dgm:cxn modelId="{2C12D5EB-D463-4A05-BA0B-EB51773F6787}" type="presParOf" srcId="{EA32B168-2F8B-4BF2-B82A-852A5AAEEC84}" destId="{FBD267BE-31C6-4C54-A0AE-54C3B01E2EA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84A69-61A4-44A8-9158-633AB59AEC18}">
      <dsp:nvSpPr>
        <dsp:cNvPr id="0" name=""/>
        <dsp:cNvSpPr/>
      </dsp:nvSpPr>
      <dsp:spPr>
        <a:xfrm>
          <a:off x="0" y="3059"/>
          <a:ext cx="447005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74F1C6A-6801-4451-9F87-0E247166E20F}">
      <dsp:nvSpPr>
        <dsp:cNvPr id="0" name=""/>
        <dsp:cNvSpPr/>
      </dsp:nvSpPr>
      <dsp:spPr>
        <a:xfrm>
          <a:off x="0" y="3059"/>
          <a:ext cx="4470055" cy="3853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algorithm which is the basis of the face detection project is the HAAR CASCADE ALGORITHM or VIOLA-JONES FACE DETECTION SYSTEM. This algorithm can be used to detect faces inside a photograph or a video. This consists of various data sets which are used to detect various body parts of a human inside a photo or a video. The various datasets of the HAAR CASCADE ALGORITHM can be found easily over the internet (most commonly over GitHub). It is a part of the </a:t>
          </a:r>
          <a:r>
            <a:rPr lang="en-US" sz="2000" kern="1200" dirty="0" err="1">
              <a:latin typeface="Times New Roman" panose="02020603050405020304" pitchFamily="18" charset="0"/>
              <a:cs typeface="Times New Roman" panose="02020603050405020304" pitchFamily="18" charset="0"/>
            </a:rPr>
            <a:t>openCV</a:t>
          </a:r>
          <a:r>
            <a:rPr lang="en-US" sz="2000" kern="1200" dirty="0">
              <a:latin typeface="Times New Roman" panose="02020603050405020304" pitchFamily="18" charset="0"/>
              <a:cs typeface="Times New Roman" panose="02020603050405020304" pitchFamily="18" charset="0"/>
            </a:rPr>
            <a:t> library.</a:t>
          </a:r>
        </a:p>
      </dsp:txBody>
      <dsp:txXfrm>
        <a:off x="0" y="3059"/>
        <a:ext cx="4470055" cy="3853763"/>
      </dsp:txXfrm>
    </dsp:sp>
    <dsp:sp modelId="{96FF92BE-F294-433A-AFF5-176AFFDDAB8D}">
      <dsp:nvSpPr>
        <dsp:cNvPr id="0" name=""/>
        <dsp:cNvSpPr/>
      </dsp:nvSpPr>
      <dsp:spPr>
        <a:xfrm>
          <a:off x="0" y="3856822"/>
          <a:ext cx="447005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8EA869-F4C6-41AF-8BD1-A6B2EDA6B50C}">
      <dsp:nvSpPr>
        <dsp:cNvPr id="0" name=""/>
        <dsp:cNvSpPr/>
      </dsp:nvSpPr>
      <dsp:spPr>
        <a:xfrm>
          <a:off x="0" y="3856822"/>
          <a:ext cx="4470055" cy="1659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algorithm and code for Face Detection are very easy to understand and implement. And as described before, Face Detection acts as a basis for various other projects like Facial recognition, Face Analysis etc.</a:t>
          </a:r>
        </a:p>
      </dsp:txBody>
      <dsp:txXfrm>
        <a:off x="0" y="3856822"/>
        <a:ext cx="4470055" cy="1659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7A1CA-020F-45E2-91FB-81655859C1A9}">
      <dsp:nvSpPr>
        <dsp:cNvPr id="0" name=""/>
        <dsp:cNvSpPr/>
      </dsp:nvSpPr>
      <dsp:spPr>
        <a:xfrm>
          <a:off x="-178895" y="0"/>
          <a:ext cx="10591100" cy="95729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 this project, I have made a fast and highly accurate face detection application. We also learnt about the HAAR CASCADES algorithm through this project. This algo acts as the basis for Face Detection and its various applications. The many training models of this algorithm can be accessed through OpenCV </a:t>
          </a:r>
          <a:r>
            <a:rPr lang="en-US" sz="1800" kern="1200" dirty="0" err="1">
              <a:latin typeface="Times New Roman" panose="02020603050405020304" pitchFamily="18" charset="0"/>
              <a:cs typeface="Times New Roman" panose="02020603050405020304" pitchFamily="18" charset="0"/>
            </a:rPr>
            <a:t>github</a:t>
          </a:r>
          <a:r>
            <a:rPr lang="en-US" sz="1800" kern="1200" dirty="0">
              <a:latin typeface="Times New Roman" panose="02020603050405020304" pitchFamily="18" charset="0"/>
              <a:cs typeface="Times New Roman" panose="02020603050405020304" pitchFamily="18" charset="0"/>
            </a:rPr>
            <a:t> repository. </a:t>
          </a:r>
        </a:p>
      </dsp:txBody>
      <dsp:txXfrm>
        <a:off x="-150857" y="28038"/>
        <a:ext cx="9400564" cy="901218"/>
      </dsp:txXfrm>
    </dsp:sp>
    <dsp:sp modelId="{4F8C814E-9705-4764-B568-1A9BEF41408D}">
      <dsp:nvSpPr>
        <dsp:cNvPr id="0" name=""/>
        <dsp:cNvSpPr/>
      </dsp:nvSpPr>
      <dsp:spPr>
        <a:xfrm>
          <a:off x="1005969" y="1131347"/>
          <a:ext cx="9875520" cy="957294"/>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 also learnt about various cv2 functions within </a:t>
          </a:r>
          <a:r>
            <a:rPr lang="en-US" sz="1800" kern="1200" dirty="0" err="1">
              <a:latin typeface="Times New Roman" panose="02020603050405020304" pitchFamily="18" charset="0"/>
              <a:cs typeface="Times New Roman" panose="02020603050405020304" pitchFamily="18" charset="0"/>
            </a:rPr>
            <a:t>pyhton</a:t>
          </a:r>
          <a:r>
            <a:rPr lang="en-US" sz="1800" kern="1200" dirty="0">
              <a:latin typeface="Times New Roman" panose="02020603050405020304" pitchFamily="18" charset="0"/>
              <a:cs typeface="Times New Roman" panose="02020603050405020304" pitchFamily="18" charset="0"/>
            </a:rPr>
            <a:t> and also learnt to handle various errors in our code. We also perfected our skills to learn Google Colab IDE. Other IDEs which can be used to perform this project are PyCharm, Jupyter Notebook or Kaggle etc.</a:t>
          </a:r>
        </a:p>
      </dsp:txBody>
      <dsp:txXfrm>
        <a:off x="1034007" y="1159385"/>
        <a:ext cx="8370127" cy="901218"/>
      </dsp:txXfrm>
    </dsp:sp>
    <dsp:sp modelId="{28F58139-8835-4C88-A624-189BEA649AB2}">
      <dsp:nvSpPr>
        <dsp:cNvPr id="0" name=""/>
        <dsp:cNvSpPr/>
      </dsp:nvSpPr>
      <dsp:spPr>
        <a:xfrm>
          <a:off x="1820700" y="2262695"/>
          <a:ext cx="9875520" cy="95729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main job within this project is of the haarcascade_frontalface_default.xml training model. This model stores the default features of a human face and is used to detect them within a photo or a video. This model was downloaded from GitHub.</a:t>
          </a:r>
        </a:p>
      </dsp:txBody>
      <dsp:txXfrm>
        <a:off x="1848738" y="2290733"/>
        <a:ext cx="8382472" cy="901218"/>
      </dsp:txXfrm>
    </dsp:sp>
    <dsp:sp modelId="{776B73C1-193C-4147-ACFD-995750A607C6}">
      <dsp:nvSpPr>
        <dsp:cNvPr id="0" name=""/>
        <dsp:cNvSpPr/>
      </dsp:nvSpPr>
      <dsp:spPr>
        <a:xfrm>
          <a:off x="2647775" y="3394043"/>
          <a:ext cx="9875520" cy="95729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Through this project we also learnt </a:t>
          </a:r>
          <a:r>
            <a:rPr lang="en-US" sz="2000" kern="1200"/>
            <a:t>about three </a:t>
          </a:r>
          <a:r>
            <a:rPr lang="en-US" sz="2000" kern="1200" dirty="0"/>
            <a:t>python libraries namely, OpenCV</a:t>
          </a:r>
          <a:r>
            <a:rPr lang="en-US" sz="2000" kern="1200"/>
            <a:t>, matplotlib </a:t>
          </a:r>
          <a:r>
            <a:rPr lang="en-US" sz="2000" kern="1200" dirty="0"/>
            <a:t>and NumPy and their various features.</a:t>
          </a:r>
        </a:p>
      </dsp:txBody>
      <dsp:txXfrm>
        <a:off x="2675813" y="3422081"/>
        <a:ext cx="8370127" cy="901218"/>
      </dsp:txXfrm>
    </dsp:sp>
    <dsp:sp modelId="{09E52A57-E995-42DB-BC0A-8EC298EAA1F2}">
      <dsp:nvSpPr>
        <dsp:cNvPr id="0" name=""/>
        <dsp:cNvSpPr/>
      </dsp:nvSpPr>
      <dsp:spPr>
        <a:xfrm>
          <a:off x="9432173"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572177" y="733200"/>
        <a:ext cx="342233" cy="468236"/>
      </dsp:txXfrm>
    </dsp:sp>
    <dsp:sp modelId="{6C8FE62E-B5F0-4B2A-AD31-17B4038973D5}">
      <dsp:nvSpPr>
        <dsp:cNvPr id="0" name=""/>
        <dsp:cNvSpPr/>
      </dsp:nvSpPr>
      <dsp:spPr>
        <a:xfrm>
          <a:off x="10259248" y="1864548"/>
          <a:ext cx="622241" cy="622241"/>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10399252" y="1864548"/>
        <a:ext cx="342233" cy="468236"/>
      </dsp:txXfrm>
    </dsp:sp>
    <dsp:sp modelId="{7D481BAB-8019-4C6F-A6FC-0B79A950B339}">
      <dsp:nvSpPr>
        <dsp:cNvPr id="0" name=""/>
        <dsp:cNvSpPr/>
      </dsp:nvSpPr>
      <dsp:spPr>
        <a:xfrm>
          <a:off x="11073978" y="2995896"/>
          <a:ext cx="622241" cy="622241"/>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11213982"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61A8-EFAB-2C54-238E-7ABCBD657E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0DC711-AFC2-808D-89F3-9DFD0F8A8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498396-6C63-CB83-88E1-B814FD4B4D57}"/>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5" name="Footer Placeholder 4">
            <a:extLst>
              <a:ext uri="{FF2B5EF4-FFF2-40B4-BE49-F238E27FC236}">
                <a16:creationId xmlns:a16="http://schemas.microsoft.com/office/drawing/2014/main" id="{E34688B6-7BDB-51C0-B7EA-561C174CA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8B1A3-5DD0-E594-A40D-6C086895181F}"/>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50118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A1CA-BC0A-6A89-9732-7F6F1FE2BE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09E2D3-3049-532C-2B8E-C5B9CE1EA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7F8D2-549F-3A13-DF88-2AB009CD7E36}"/>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5" name="Footer Placeholder 4">
            <a:extLst>
              <a:ext uri="{FF2B5EF4-FFF2-40B4-BE49-F238E27FC236}">
                <a16:creationId xmlns:a16="http://schemas.microsoft.com/office/drawing/2014/main" id="{D1A8BEF5-B503-F4CA-CC60-D7539305B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BFD24-81A3-6110-F068-5B991814EA0A}"/>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47696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791F8-9281-0BCF-0C60-B5238A8EC6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1729F1-8698-76E2-27B2-39F99DC313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8C42F7-8589-D725-A10A-98A7BB55ACED}"/>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5" name="Footer Placeholder 4">
            <a:extLst>
              <a:ext uri="{FF2B5EF4-FFF2-40B4-BE49-F238E27FC236}">
                <a16:creationId xmlns:a16="http://schemas.microsoft.com/office/drawing/2014/main" id="{35B05906-D557-1A16-7682-DFEB51EBB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053DD-5859-B05D-543D-89A14FFD48EE}"/>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395876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BC3F-FCD5-8480-993F-94639671D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EEA434-F22C-B643-8FC9-E7234C1D0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575A9-A719-94B1-041B-315F46EB0E2F}"/>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5" name="Footer Placeholder 4">
            <a:extLst>
              <a:ext uri="{FF2B5EF4-FFF2-40B4-BE49-F238E27FC236}">
                <a16:creationId xmlns:a16="http://schemas.microsoft.com/office/drawing/2014/main" id="{F9F58F58-7A5F-FC55-DFAB-7B0337A909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90380-42B5-0889-DE89-E3E28CB03DCD}"/>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295818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F609-4D54-5601-FD19-4079676F1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3A3658-38AA-A9CE-1E5F-F22F60B41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8FC8D-45A9-6A56-1BDB-9BD14F2A7E4A}"/>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5" name="Footer Placeholder 4">
            <a:extLst>
              <a:ext uri="{FF2B5EF4-FFF2-40B4-BE49-F238E27FC236}">
                <a16:creationId xmlns:a16="http://schemas.microsoft.com/office/drawing/2014/main" id="{46321734-2A13-E094-548F-A14546986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54BD5C-2806-A34F-9C2A-54630E588D11}"/>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144503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56E0-B4FA-7642-D206-0993AE7F9E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AC3C0-DB96-BFBD-7799-25221C228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1AE3F0-78E3-6C86-9FAA-077E36EE1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70D186-B72C-7CEA-1875-348616EDF020}"/>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6" name="Footer Placeholder 5">
            <a:extLst>
              <a:ext uri="{FF2B5EF4-FFF2-40B4-BE49-F238E27FC236}">
                <a16:creationId xmlns:a16="http://schemas.microsoft.com/office/drawing/2014/main" id="{EEB415AF-B201-12AF-0E23-8FEB491A5A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190B4-D409-80BB-2423-E56357E364AA}"/>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308850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AB87-2D08-9EF0-BA86-D30B9824FF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74D227-99D3-8257-4B7F-08F57E698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C14005-E607-9246-7F49-517982C02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0F5EED-9A14-92AB-F5D9-686C836C7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7C9B2-7F3D-917C-744B-A465B89A2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BDA919-71C1-516F-C044-D7DED355BE77}"/>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8" name="Footer Placeholder 7">
            <a:extLst>
              <a:ext uri="{FF2B5EF4-FFF2-40B4-BE49-F238E27FC236}">
                <a16:creationId xmlns:a16="http://schemas.microsoft.com/office/drawing/2014/main" id="{B5C4EE95-DB18-345E-4E86-CCABD15C65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7EBC8E-EFE5-4433-0560-934A862A1A1A}"/>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222228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47A6-152A-E1E4-7827-11993750BE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B962F0-C94F-DF9A-4D94-ABA187E619B2}"/>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4" name="Footer Placeholder 3">
            <a:extLst>
              <a:ext uri="{FF2B5EF4-FFF2-40B4-BE49-F238E27FC236}">
                <a16:creationId xmlns:a16="http://schemas.microsoft.com/office/drawing/2014/main" id="{5623284D-5804-B9D5-641F-64E429371D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EC654A-94CC-984B-A129-41A0ADAADB4D}"/>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52456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2FF9E-F527-F87E-B6DF-74FA1644AC15}"/>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3" name="Footer Placeholder 2">
            <a:extLst>
              <a:ext uri="{FF2B5EF4-FFF2-40B4-BE49-F238E27FC236}">
                <a16:creationId xmlns:a16="http://schemas.microsoft.com/office/drawing/2014/main" id="{AE6A7BFB-2AAD-9C8C-D369-9B23DA6C5D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5DE873-614E-598E-CD5A-7D2570DABDCA}"/>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111419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C82E-6BCB-EDA9-9417-7DC8571E7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58F491-91A2-12E7-5807-3A502F076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1CCC78-EC76-D2F7-3378-19258680C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4FF67-8B99-1098-5C6E-9A4D780C955E}"/>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6" name="Footer Placeholder 5">
            <a:extLst>
              <a:ext uri="{FF2B5EF4-FFF2-40B4-BE49-F238E27FC236}">
                <a16:creationId xmlns:a16="http://schemas.microsoft.com/office/drawing/2014/main" id="{51A02409-D92A-2627-6AC7-E06E1E2996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F0424-1BC9-F78B-9B98-DC72486ADA87}"/>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109439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F1FE-AD9F-AE19-FEC9-28D809832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F31C35-8DAE-104E-98FA-EA06198A5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2EA8DB-9B0B-FE50-A0DB-04E98BB8A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FE958-77F0-28F1-E0F7-BF765AB1F932}"/>
              </a:ext>
            </a:extLst>
          </p:cNvPr>
          <p:cNvSpPr>
            <a:spLocks noGrp="1"/>
          </p:cNvSpPr>
          <p:nvPr>
            <p:ph type="dt" sz="half" idx="10"/>
          </p:nvPr>
        </p:nvSpPr>
        <p:spPr/>
        <p:txBody>
          <a:bodyPr/>
          <a:lstStyle/>
          <a:p>
            <a:fld id="{CE6ECD6E-F5BE-4D48-B670-40A6502A2C35}" type="datetimeFigureOut">
              <a:rPr lang="en-IN" smtClean="0"/>
              <a:t>07-01-2023</a:t>
            </a:fld>
            <a:endParaRPr lang="en-IN"/>
          </a:p>
        </p:txBody>
      </p:sp>
      <p:sp>
        <p:nvSpPr>
          <p:cNvPr id="6" name="Footer Placeholder 5">
            <a:extLst>
              <a:ext uri="{FF2B5EF4-FFF2-40B4-BE49-F238E27FC236}">
                <a16:creationId xmlns:a16="http://schemas.microsoft.com/office/drawing/2014/main" id="{0AA67C00-D71B-4196-9F2C-C89B7D7AD7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37DCB4-D38C-E77B-258D-6BE7998AF404}"/>
              </a:ext>
            </a:extLst>
          </p:cNvPr>
          <p:cNvSpPr>
            <a:spLocks noGrp="1"/>
          </p:cNvSpPr>
          <p:nvPr>
            <p:ph type="sldNum" sz="quarter" idx="12"/>
          </p:nvPr>
        </p:nvSpPr>
        <p:spPr/>
        <p:txBody>
          <a:bodyPr/>
          <a:lstStyle/>
          <a:p>
            <a:fld id="{A9F803B8-33B2-44FB-85F9-9AF23BCC29EA}" type="slidenum">
              <a:rPr lang="en-IN" smtClean="0"/>
              <a:t>‹#›</a:t>
            </a:fld>
            <a:endParaRPr lang="en-IN"/>
          </a:p>
        </p:txBody>
      </p:sp>
    </p:spTree>
    <p:extLst>
      <p:ext uri="{BB962C8B-B14F-4D97-AF65-F5344CB8AC3E}">
        <p14:creationId xmlns:p14="http://schemas.microsoft.com/office/powerpoint/2010/main" val="357180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70027F-17FF-55A8-D51F-44A227821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438887-7D1F-1320-1AD7-7C6772467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9B560-47E2-E889-82E7-5C2A19DD2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ECD6E-F5BE-4D48-B670-40A6502A2C35}" type="datetimeFigureOut">
              <a:rPr lang="en-IN" smtClean="0"/>
              <a:t>07-01-2023</a:t>
            </a:fld>
            <a:endParaRPr lang="en-IN"/>
          </a:p>
        </p:txBody>
      </p:sp>
      <p:sp>
        <p:nvSpPr>
          <p:cNvPr id="5" name="Footer Placeholder 4">
            <a:extLst>
              <a:ext uri="{FF2B5EF4-FFF2-40B4-BE49-F238E27FC236}">
                <a16:creationId xmlns:a16="http://schemas.microsoft.com/office/drawing/2014/main" id="{842FDB87-C177-A4A0-41A6-4E0422A55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C8377D-906E-2451-2772-21811D78A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803B8-33B2-44FB-85F9-9AF23BCC29EA}" type="slidenum">
              <a:rPr lang="en-IN" smtClean="0"/>
              <a:t>‹#›</a:t>
            </a:fld>
            <a:endParaRPr lang="en-IN"/>
          </a:p>
        </p:txBody>
      </p:sp>
    </p:spTree>
    <p:extLst>
      <p:ext uri="{BB962C8B-B14F-4D97-AF65-F5344CB8AC3E}">
        <p14:creationId xmlns:p14="http://schemas.microsoft.com/office/powerpoint/2010/main" val="308754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a:extLst>
              <a:ext uri="{FF2B5EF4-FFF2-40B4-BE49-F238E27FC236}">
                <a16:creationId xmlns:a16="http://schemas.microsoft.com/office/drawing/2014/main" id="{3603712F-E9A5-D1AE-8D43-D71D155659F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9777" b="-1"/>
          <a:stretch/>
        </p:blipFill>
        <p:spPr>
          <a:xfrm>
            <a:off x="20" y="1"/>
            <a:ext cx="12191980" cy="6857999"/>
          </a:xfrm>
          <a:prstGeom prst="rect">
            <a:avLst/>
          </a:prstGeom>
        </p:spPr>
      </p:pic>
      <p:sp>
        <p:nvSpPr>
          <p:cNvPr id="2" name="Title 1">
            <a:extLst>
              <a:ext uri="{FF2B5EF4-FFF2-40B4-BE49-F238E27FC236}">
                <a16:creationId xmlns:a16="http://schemas.microsoft.com/office/drawing/2014/main" id="{64916677-78FB-CB9A-147E-56A502030781}"/>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FACE DETECTION</a:t>
            </a:r>
            <a:endParaRPr lang="en-IN" b="1">
              <a:solidFill>
                <a:srgbClr val="FFFFFF"/>
              </a:solidFill>
            </a:endParaRPr>
          </a:p>
        </p:txBody>
      </p:sp>
      <p:sp>
        <p:nvSpPr>
          <p:cNvPr id="3" name="Subtitle 2">
            <a:extLst>
              <a:ext uri="{FF2B5EF4-FFF2-40B4-BE49-F238E27FC236}">
                <a16:creationId xmlns:a16="http://schemas.microsoft.com/office/drawing/2014/main" id="{2665B251-9899-B781-44CA-1283834B8DBE}"/>
              </a:ext>
            </a:extLst>
          </p:cNvPr>
          <p:cNvSpPr>
            <a:spLocks noGrp="1"/>
          </p:cNvSpPr>
          <p:nvPr>
            <p:ph type="subTitle" idx="1"/>
          </p:nvPr>
        </p:nvSpPr>
        <p:spPr>
          <a:xfrm>
            <a:off x="1524000" y="4159404"/>
            <a:ext cx="9144000" cy="1098395"/>
          </a:xfrm>
        </p:spPr>
        <p:txBody>
          <a:bodyPr>
            <a:normAutofit/>
          </a:bodyPr>
          <a:lstStyle/>
          <a:p>
            <a:r>
              <a:rPr lang="en-US" b="1">
                <a:solidFill>
                  <a:srgbClr val="FFFFFF"/>
                </a:solidFill>
              </a:rPr>
              <a:t>MINI PROJECT PRESENTATION</a:t>
            </a:r>
            <a:endParaRPr lang="en-IN" b="1">
              <a:solidFill>
                <a:srgbClr val="FFFFFF"/>
              </a:solidFill>
            </a:endParaRPr>
          </a:p>
        </p:txBody>
      </p:sp>
    </p:spTree>
    <p:extLst>
      <p:ext uri="{BB962C8B-B14F-4D97-AF65-F5344CB8AC3E}">
        <p14:creationId xmlns:p14="http://schemas.microsoft.com/office/powerpoint/2010/main" val="40882175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Background pattern&#10;&#10;Description automatically generated">
            <a:extLst>
              <a:ext uri="{FF2B5EF4-FFF2-40B4-BE49-F238E27FC236}">
                <a16:creationId xmlns:a16="http://schemas.microsoft.com/office/drawing/2014/main" id="{D8562DE7-671C-A6A7-A1B4-D52BBD2C7DF9}"/>
              </a:ext>
            </a:extLst>
          </p:cNvPr>
          <p:cNvPicPr>
            <a:picLocks noChangeAspect="1"/>
          </p:cNvPicPr>
          <p:nvPr/>
        </p:nvPicPr>
        <p:blipFill rotWithShape="1">
          <a:blip r:embed="rId2">
            <a:alphaModFix amt="35000"/>
          </a:blip>
          <a:srcRect l="2667"/>
          <a:stretch/>
        </p:blipFill>
        <p:spPr>
          <a:xfrm>
            <a:off x="20" y="10"/>
            <a:ext cx="12191980" cy="6857990"/>
          </a:xfrm>
          <a:prstGeom prst="rect">
            <a:avLst/>
          </a:prstGeom>
        </p:spPr>
      </p:pic>
      <p:sp>
        <p:nvSpPr>
          <p:cNvPr id="14" name="Title 13">
            <a:extLst>
              <a:ext uri="{FF2B5EF4-FFF2-40B4-BE49-F238E27FC236}">
                <a16:creationId xmlns:a16="http://schemas.microsoft.com/office/drawing/2014/main" id="{11383669-46D2-1646-B04F-F6FBD20DBF77}"/>
              </a:ext>
            </a:extLst>
          </p:cNvPr>
          <p:cNvSpPr>
            <a:spLocks noGrp="1"/>
          </p:cNvSpPr>
          <p:nvPr>
            <p:ph type="title"/>
          </p:nvPr>
        </p:nvSpPr>
        <p:spPr>
          <a:xfrm>
            <a:off x="838200" y="591185"/>
            <a:ext cx="10515600" cy="899795"/>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CONCLUSION</a:t>
            </a:r>
            <a:endParaRPr lang="en-IN" b="1" dirty="0">
              <a:solidFill>
                <a:srgbClr val="FFFFFF"/>
              </a:solidFill>
            </a:endParaRPr>
          </a:p>
        </p:txBody>
      </p:sp>
      <p:graphicFrame>
        <p:nvGraphicFramePr>
          <p:cNvPr id="10" name="Content Placeholder 2">
            <a:extLst>
              <a:ext uri="{FF2B5EF4-FFF2-40B4-BE49-F238E27FC236}">
                <a16:creationId xmlns:a16="http://schemas.microsoft.com/office/drawing/2014/main" id="{F4AB6351-BF59-D7EE-0811-04CCBFA9CF5D}"/>
              </a:ext>
            </a:extLst>
          </p:cNvPr>
          <p:cNvGraphicFramePr>
            <a:graphicFrameLocks noGrp="1"/>
          </p:cNvGraphicFramePr>
          <p:nvPr>
            <p:ph idx="1"/>
            <p:extLst>
              <p:ext uri="{D42A27DB-BD31-4B8C-83A1-F6EECF244321}">
                <p14:modId xmlns:p14="http://schemas.microsoft.com/office/powerpoint/2010/main" val="2784653550"/>
              </p:ext>
            </p:extLst>
          </p:nvPr>
        </p:nvGraphicFramePr>
        <p:xfrm>
          <a:off x="228600" y="1825625"/>
          <a:ext cx="123444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2596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AF60E-EAAA-BFC9-4C66-B26C407AAAB1}"/>
              </a:ext>
            </a:extLst>
          </p:cNvPr>
          <p:cNvSpPr>
            <a:spLocks noGrp="1"/>
          </p:cNvSpPr>
          <p:nvPr>
            <p:ph type="title"/>
          </p:nvPr>
        </p:nvSpPr>
        <p:spPr>
          <a:xfrm>
            <a:off x="1156851" y="499503"/>
            <a:ext cx="9888496" cy="900131"/>
          </a:xfrm>
        </p:spPr>
        <p:txBody>
          <a:bodyPr anchor="t">
            <a:normAutofit/>
          </a:bodyPr>
          <a:lstStyle/>
          <a:p>
            <a:r>
              <a:rPr lang="en-US" sz="4200" b="1" dirty="0">
                <a:solidFill>
                  <a:schemeClr val="bg1"/>
                </a:solidFill>
                <a:latin typeface="Times New Roman" panose="02020603050405020304" pitchFamily="18" charset="0"/>
                <a:cs typeface="Times New Roman" panose="02020603050405020304" pitchFamily="18" charset="0"/>
              </a:rPr>
              <a:t>APPLICATIONS</a:t>
            </a:r>
            <a:endParaRPr lang="en-IN" sz="4200" b="1" dirty="0">
              <a:solidFill>
                <a:schemeClr val="bg1"/>
              </a:solidFill>
              <a:latin typeface="Times New Roman" panose="02020603050405020304" pitchFamily="18" charset="0"/>
              <a:cs typeface="Times New Roman" panose="02020603050405020304" pitchFamily="18" charset="0"/>
            </a:endParaRP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D1B8E4-7A05-719D-BD1C-D042255F1155}"/>
              </a:ext>
            </a:extLst>
          </p:cNvPr>
          <p:cNvSpPr>
            <a:spLocks noGrp="1"/>
          </p:cNvSpPr>
          <p:nvPr>
            <p:ph idx="1"/>
          </p:nvPr>
        </p:nvSpPr>
        <p:spPr>
          <a:xfrm>
            <a:off x="434335" y="2269837"/>
            <a:ext cx="11323320" cy="4588163"/>
          </a:xfrm>
        </p:spPr>
        <p:txBody>
          <a:bodyPr>
            <a:normAutofit/>
          </a:bodyPr>
          <a:lstStyle/>
          <a:p>
            <a:pPr marL="311150" indent="0">
              <a:spcBef>
                <a:spcPts val="150"/>
              </a:spcBef>
              <a:spcAft>
                <a:spcPts val="150"/>
              </a:spcAft>
              <a:buNone/>
              <a:tabLst>
                <a:tab pos="1075055" algn="l"/>
              </a:tabLs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This project can have various types of usage in the future: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539750">
              <a:spcBef>
                <a:spcPts val="150"/>
              </a:spcBef>
              <a:spcAft>
                <a:spcPts val="150"/>
              </a:spcAft>
              <a:tabLst>
                <a:tab pos="1075055" algn="l"/>
              </a:tabLst>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50"/>
              </a:spcBef>
              <a:spcAft>
                <a:spcPts val="150"/>
              </a:spcAft>
              <a:buFont typeface="Symbol" panose="05050102010706020507" pitchFamily="18" charset="2"/>
              <a:buChar char=""/>
              <a:tabLst>
                <a:tab pos="1075055" algn="l"/>
              </a:tabLs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Improved Security-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Face detection improves surveillance efforts and helps track down criminals and terrorists. Personal security is also enhanced since there is nothing for hackers to steal or change, such as passwords.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11150" indent="0">
              <a:spcBef>
                <a:spcPts val="150"/>
              </a:spcBef>
              <a:spcAft>
                <a:spcPts val="150"/>
              </a:spcAft>
              <a:buNone/>
              <a:tabLst>
                <a:tab pos="1075055" algn="l"/>
              </a:tabLs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50"/>
              </a:spcBef>
              <a:spcAft>
                <a:spcPts val="150"/>
              </a:spcAft>
              <a:buFont typeface="Symbol" panose="05050102010706020507" pitchFamily="18" charset="2"/>
              <a:buChar char=""/>
              <a:tabLst>
                <a:tab pos="1075055" algn="l"/>
              </a:tabLs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Easy to Integrate-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Face detection is easy to integrate, and most solutions are compatible with most of the security software.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539750">
              <a:spcBef>
                <a:spcPts val="150"/>
              </a:spcBef>
              <a:spcAft>
                <a:spcPts val="150"/>
              </a:spcAft>
              <a:tabLst>
                <a:tab pos="1075055" algn="l"/>
              </a:tabLst>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50"/>
              </a:spcBef>
              <a:spcAft>
                <a:spcPts val="150"/>
              </a:spcAft>
              <a:buFont typeface="Symbol" panose="05050102010706020507" pitchFamily="18" charset="2"/>
              <a:buChar char=""/>
              <a:tabLst>
                <a:tab pos="1075055" algn="l"/>
              </a:tabLst>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Automated Identification-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In the past, identification was manually performed by a person; this was inefficient and frequently inaccurate. Face detection allows the identification process to be automated, thus saving time and increasing accuracy.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51836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p&#10;&#10;Description automatically generated">
            <a:extLst>
              <a:ext uri="{FF2B5EF4-FFF2-40B4-BE49-F238E27FC236}">
                <a16:creationId xmlns:a16="http://schemas.microsoft.com/office/drawing/2014/main" id="{EA12EFF9-735A-C362-1DAA-95DFACF432A4}"/>
              </a:ext>
            </a:extLst>
          </p:cNvPr>
          <p:cNvPicPr>
            <a:picLocks noChangeAspect="1"/>
          </p:cNvPicPr>
          <p:nvPr/>
        </p:nvPicPr>
        <p:blipFill rotWithShape="1">
          <a:blip r:embed="rId2"/>
          <a:srcRect t="1164" b="13609"/>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7AFCE-9C3A-3705-2361-843982981381}"/>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dirty="0">
                <a:solidFill>
                  <a:srgbClr val="FFFFFF"/>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9450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706842FD-BCF4-575D-3552-A62A2A788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437" y="400684"/>
            <a:ext cx="5730875" cy="106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7CA7B22-8217-A913-681B-5E145B221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437" y="936944"/>
            <a:ext cx="5730875" cy="10636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575D9D39-6A2F-EE5E-BAB8-4D2648323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111" y="4058033"/>
            <a:ext cx="1219200" cy="11652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7442A33C-A8D2-83F9-52DE-F620863F1C17}"/>
              </a:ext>
            </a:extLst>
          </p:cNvPr>
          <p:cNvSpPr>
            <a:spLocks noChangeArrowheads="1"/>
          </p:cNvSpPr>
          <p:nvPr/>
        </p:nvSpPr>
        <p:spPr bwMode="auto">
          <a:xfrm>
            <a:off x="4343400" y="2012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Mini Project Report 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2FA3E054-2D8D-B533-8D89-46171EA67462}"/>
              </a:ext>
            </a:extLst>
          </p:cNvPr>
          <p:cNvSpPr>
            <a:spLocks noChangeArrowheads="1"/>
          </p:cNvSpPr>
          <p:nvPr/>
        </p:nvSpPr>
        <p:spPr bwMode="auto">
          <a:xfrm>
            <a:off x="4602480" y="664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FACE DETECTION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01B579F0-9BD5-D1C8-90EA-70A4E503B717}"/>
              </a:ext>
            </a:extLst>
          </p:cNvPr>
          <p:cNvSpPr>
            <a:spLocks noChangeArrowheads="1"/>
          </p:cNvSpPr>
          <p:nvPr/>
        </p:nvSpPr>
        <p:spPr bwMode="auto">
          <a:xfrm>
            <a:off x="2500312" y="1408992"/>
            <a:ext cx="666079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Submitted in partial fulfilment of the requirement for the award of the degree of</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BACHELOR OF TECHNOLOGY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IN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COMPUTER SCIENCE &amp; ENGINEERING</a:t>
            </a:r>
            <a:r>
              <a:rPr kumimoji="0" lang="en-US" altLang="en-US" sz="12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Submitted by:</a:t>
            </a:r>
            <a:endParaRPr lang="en-US" altLang="en-US" sz="8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Name- EKANSH TYAGI </a:t>
            </a:r>
            <a:r>
              <a:rPr kumimoji="0" lang="en-US" altLang="en-US" sz="1200" b="0"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Uni. Roll No- 2016743</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b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b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Under the Mentorship of</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Mr. SAURABH KUMAR MISHRA</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Assistant Professor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b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43C653EA-CC91-52DF-801C-9A67D9363CF0}"/>
              </a:ext>
            </a:extLst>
          </p:cNvPr>
          <p:cNvSpPr>
            <a:spLocks noChangeArrowheads="1"/>
          </p:cNvSpPr>
          <p:nvPr/>
        </p:nvSpPr>
        <p:spPr bwMode="auto">
          <a:xfrm>
            <a:off x="-265289" y="6026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Department of Computer Science and Engineering</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Graphic Era (Deemed to be University)</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Dehradun, Uttarakhand</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January 2023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62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6ED0C24-70F1-024D-EC4B-E441CF45C7FB}"/>
              </a:ext>
            </a:extLst>
          </p:cNvPr>
          <p:cNvSpPr>
            <a:spLocks noGrp="1"/>
          </p:cNvSpPr>
          <p:nvPr>
            <p:ph type="title"/>
          </p:nvPr>
        </p:nvSpPr>
        <p:spPr>
          <a:xfrm>
            <a:off x="640080" y="325369"/>
            <a:ext cx="4368602" cy="1956841"/>
          </a:xfrm>
        </p:spPr>
        <p:txBody>
          <a:bodyPr anchor="b">
            <a:normAutofit/>
          </a:bodyPr>
          <a:lstStyle/>
          <a:p>
            <a:r>
              <a:rPr lang="en-US" sz="5400" b="1" dirty="0">
                <a:latin typeface="Times New Roman" panose="02020603050405020304" pitchFamily="18" charset="0"/>
                <a:cs typeface="Times New Roman" panose="02020603050405020304" pitchFamily="18" charset="0"/>
              </a:rPr>
              <a:t>AGENDA</a:t>
            </a:r>
            <a:endParaRPr lang="en-IN" sz="5400" b="1" dirty="0">
              <a:latin typeface="Times New Roman" panose="02020603050405020304" pitchFamily="18" charset="0"/>
              <a:cs typeface="Times New Roman" panose="02020603050405020304" pitchFamily="18" charset="0"/>
            </a:endParaRP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4">
            <a:extLst>
              <a:ext uri="{FF2B5EF4-FFF2-40B4-BE49-F238E27FC236}">
                <a16:creationId xmlns:a16="http://schemas.microsoft.com/office/drawing/2014/main" id="{35950F61-1678-188A-F87D-F2C45420A01C}"/>
              </a:ext>
            </a:extLst>
          </p:cNvPr>
          <p:cNvSpPr>
            <a:spLocks noGrp="1"/>
          </p:cNvSpPr>
          <p:nvPr>
            <p:ph idx="1"/>
          </p:nvPr>
        </p:nvSpPr>
        <p:spPr>
          <a:xfrm>
            <a:off x="640080" y="2872899"/>
            <a:ext cx="4243589" cy="3320668"/>
          </a:xfrm>
        </p:spPr>
        <p:txBody>
          <a:bodyPr>
            <a:normAutofit/>
          </a:bodyPr>
          <a:lstStyle/>
          <a:p>
            <a:r>
              <a:rPr lang="en-US" sz="2500" dirty="0">
                <a:latin typeface="Times New Roman" panose="02020603050405020304" pitchFamily="18" charset="0"/>
                <a:cs typeface="Times New Roman" panose="02020603050405020304" pitchFamily="18" charset="0"/>
              </a:rPr>
              <a:t>What is Face Detection?</a:t>
            </a:r>
          </a:p>
          <a:p>
            <a:r>
              <a:rPr lang="en-US" sz="2500" dirty="0">
                <a:latin typeface="Times New Roman" panose="02020603050405020304" pitchFamily="18" charset="0"/>
                <a:cs typeface="Times New Roman" panose="02020603050405020304" pitchFamily="18" charset="0"/>
              </a:rPr>
              <a:t>Methodology</a:t>
            </a:r>
          </a:p>
          <a:p>
            <a:r>
              <a:rPr lang="en-US" sz="2500" dirty="0">
                <a:latin typeface="Times New Roman" panose="02020603050405020304" pitchFamily="18" charset="0"/>
                <a:cs typeface="Times New Roman" panose="02020603050405020304" pitchFamily="18" charset="0"/>
              </a:rPr>
              <a:t>Result and Discussion</a:t>
            </a:r>
          </a:p>
          <a:p>
            <a:r>
              <a:rPr lang="en-US" sz="2500" dirty="0">
                <a:latin typeface="Times New Roman" panose="02020603050405020304" pitchFamily="18" charset="0"/>
                <a:cs typeface="Times New Roman" panose="02020603050405020304" pitchFamily="18" charset="0"/>
              </a:rPr>
              <a:t>Conclusion of the Project</a:t>
            </a:r>
          </a:p>
          <a:p>
            <a:r>
              <a:rPr lang="en-US" sz="2500" dirty="0">
                <a:latin typeface="Times New Roman" panose="02020603050405020304" pitchFamily="18" charset="0"/>
                <a:cs typeface="Times New Roman" panose="02020603050405020304" pitchFamily="18" charset="0"/>
              </a:rPr>
              <a:t>Applications</a:t>
            </a:r>
          </a:p>
          <a:p>
            <a:endParaRPr lang="en-IN" sz="2200" dirty="0"/>
          </a:p>
        </p:txBody>
      </p:sp>
      <p:pic>
        <p:nvPicPr>
          <p:cNvPr id="7" name="Picture 6" descr="Person writing on a notepad">
            <a:extLst>
              <a:ext uri="{FF2B5EF4-FFF2-40B4-BE49-F238E27FC236}">
                <a16:creationId xmlns:a16="http://schemas.microsoft.com/office/drawing/2014/main" id="{52ADA189-817F-FD73-B90E-604A601F6AFA}"/>
              </a:ext>
            </a:extLst>
          </p:cNvPr>
          <p:cNvPicPr>
            <a:picLocks noChangeAspect="1"/>
          </p:cNvPicPr>
          <p:nvPr/>
        </p:nvPicPr>
        <p:blipFill rotWithShape="1">
          <a:blip r:embed="rId2"/>
          <a:srcRect l="13947" r="656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3986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FA1812-3265-1FBF-1004-884B99F0EFEC}"/>
              </a:ext>
            </a:extLst>
          </p:cNvPr>
          <p:cNvSpPr>
            <a:spLocks noGrp="1"/>
          </p:cNvSpPr>
          <p:nvPr>
            <p:ph type="title"/>
          </p:nvPr>
        </p:nvSpPr>
        <p:spPr>
          <a:xfrm>
            <a:off x="426721" y="16157"/>
            <a:ext cx="6505168" cy="1330840"/>
          </a:xfrm>
        </p:spPr>
        <p:txBody>
          <a:bodyPr>
            <a:normAutofit/>
          </a:bodyPr>
          <a:lstStyle/>
          <a:p>
            <a:r>
              <a:rPr lang="en-US" b="1" dirty="0">
                <a:latin typeface="Times New Roman" panose="02020603050405020304" pitchFamily="18" charset="0"/>
                <a:cs typeface="Times New Roman" panose="02020603050405020304" pitchFamily="18" charset="0"/>
              </a:rPr>
              <a:t>What is Face Detection?</a:t>
            </a:r>
            <a:endParaRPr lang="en-IN" b="1" dirty="0">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FFF47C5E-8C83-5AA9-BF40-9F184A411AE3}"/>
              </a:ext>
            </a:extLst>
          </p:cNvPr>
          <p:cNvSpPr>
            <a:spLocks noGrp="1"/>
          </p:cNvSpPr>
          <p:nvPr>
            <p:ph idx="1"/>
          </p:nvPr>
        </p:nvSpPr>
        <p:spPr>
          <a:xfrm>
            <a:off x="-78222" y="1104074"/>
            <a:ext cx="7010111" cy="4884326"/>
          </a:xfrm>
        </p:spPr>
        <p:txBody>
          <a:bodyPr>
            <a:noAutofit/>
          </a:bodyPr>
          <a:lstStyle/>
          <a:p>
            <a:pPr marL="0" indent="0" algn="ctr">
              <a:buNone/>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Face detection also known as Facial Detection is a computer technology that uses Artificial Intelligence (AI) to find and recognize human faces in digital photographs. Face Detection technology can be used to enable real-time surveillance and tracking of people in a variety of industries, such as SECURITY, BIOMETRICS, LAW ENFORCEMENT,ENTERTAINMENT and PERSONAL SAFETY.</a:t>
            </a:r>
            <a:endParaRPr lang="en-US" sz="23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From basic computer vision methods to developments in machine learning (ML) to increasingly complex artificial neural networks(ANN) and related technologies, face detection has advanced, ongoing and leading performance. It now serves as the foundation for a number of crucial applications such as Face Tracking, Face Analysis, and Facial Recognition.</a:t>
            </a:r>
            <a:r>
              <a:rPr lang="en-IN" sz="2300" dirty="0">
                <a:latin typeface="Times New Roman" panose="02020603050405020304" pitchFamily="18" charset="0"/>
                <a:ea typeface="Calibri" panose="020F0502020204030204" pitchFamily="34" charset="0"/>
                <a:cs typeface="Times New Roman" panose="02020603050405020304" pitchFamily="18" charset="0"/>
              </a:rPr>
              <a:t> </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The application’s ability to perform sequential tasks has a substantial impact on face detection.</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300" dirty="0"/>
          </a:p>
        </p:txBody>
      </p:sp>
      <p:pic>
        <p:nvPicPr>
          <p:cNvPr id="7" name="Picture 6" descr="Application, icon&#10;&#10;Description automatically generated">
            <a:extLst>
              <a:ext uri="{FF2B5EF4-FFF2-40B4-BE49-F238E27FC236}">
                <a16:creationId xmlns:a16="http://schemas.microsoft.com/office/drawing/2014/main" id="{B4D12845-9714-BEE1-94DB-1937E02EA02B}"/>
              </a:ext>
            </a:extLst>
          </p:cNvPr>
          <p:cNvPicPr>
            <a:picLocks noChangeAspect="1"/>
          </p:cNvPicPr>
          <p:nvPr/>
        </p:nvPicPr>
        <p:blipFill rotWithShape="1">
          <a:blip r:embed="rId2">
            <a:extLst>
              <a:ext uri="{28A0092B-C50C-407E-A947-70E740481C1C}">
                <a14:useLocalDpi xmlns:a14="http://schemas.microsoft.com/office/drawing/2010/main" val="0"/>
              </a:ext>
            </a:extLst>
          </a:blip>
          <a:srcRect t="8028" r="15556" b="1064"/>
          <a:stretch/>
        </p:blipFill>
        <p:spPr>
          <a:xfrm>
            <a:off x="7756450" y="2391415"/>
            <a:ext cx="3689210" cy="2075166"/>
          </a:xfrm>
          <a:prstGeom prst="rect">
            <a:avLst/>
          </a:prstGeom>
        </p:spPr>
      </p:pic>
      <p:sp>
        <p:nvSpPr>
          <p:cNvPr id="2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4427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Content Placeholder 4" descr="A group of people smiling&#10;&#10;Description automatically generated with low confidence">
            <a:extLst>
              <a:ext uri="{FF2B5EF4-FFF2-40B4-BE49-F238E27FC236}">
                <a16:creationId xmlns:a16="http://schemas.microsoft.com/office/drawing/2014/main" id="{3087D857-850A-CD59-6CE9-D88994C6243B}"/>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tretch/>
        </p:blipFill>
        <p:spPr bwMode="auto">
          <a:xfrm>
            <a:off x="6800986" y="2113859"/>
            <a:ext cx="4747547" cy="2658626"/>
          </a:xfrm>
          <a:prstGeom prst="rect">
            <a:avLst/>
          </a:prstGeom>
          <a:extLst>
            <a:ext uri="{53640926-AAD7-44D8-BBD7-CCE9431645EC}">
              <a14:shadowObscured xmlns:a14="http://schemas.microsoft.com/office/drawing/2010/main"/>
            </a:ext>
          </a:extLst>
        </p:spPr>
      </p:pic>
      <p:graphicFrame>
        <p:nvGraphicFramePr>
          <p:cNvPr id="7" name="Content Placeholder 3">
            <a:extLst>
              <a:ext uri="{FF2B5EF4-FFF2-40B4-BE49-F238E27FC236}">
                <a16:creationId xmlns:a16="http://schemas.microsoft.com/office/drawing/2014/main" id="{C4773814-064E-F186-36EB-4675CF83C4DE}"/>
              </a:ext>
            </a:extLst>
          </p:cNvPr>
          <p:cNvGraphicFramePr>
            <a:graphicFrameLocks noGrp="1"/>
          </p:cNvGraphicFramePr>
          <p:nvPr>
            <p:ph sz="half" idx="4294967295"/>
            <p:extLst>
              <p:ext uri="{D42A27DB-BD31-4B8C-83A1-F6EECF244321}">
                <p14:modId xmlns:p14="http://schemas.microsoft.com/office/powerpoint/2010/main" val="97573329"/>
              </p:ext>
            </p:extLst>
          </p:nvPr>
        </p:nvGraphicFramePr>
        <p:xfrm>
          <a:off x="256674" y="657727"/>
          <a:ext cx="4470055" cy="5519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270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4D66B-3235-6DFB-B446-AAB678FBF664}"/>
              </a:ext>
            </a:extLst>
          </p:cNvPr>
          <p:cNvSpPr>
            <a:spLocks noGrp="1"/>
          </p:cNvSpPr>
          <p:nvPr>
            <p:ph type="title"/>
          </p:nvPr>
        </p:nvSpPr>
        <p:spPr>
          <a:xfrm>
            <a:off x="885825" y="133110"/>
            <a:ext cx="10055721" cy="804440"/>
          </a:xfrm>
        </p:spPr>
        <p:txBody>
          <a:bodyPr anchor="t">
            <a:normAutofit/>
          </a:bodyPr>
          <a:lstStyle/>
          <a:p>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grpSp>
        <p:nvGrpSpPr>
          <p:cNvPr id="13"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14" name="Content Placeholder 2">
            <a:extLst>
              <a:ext uri="{FF2B5EF4-FFF2-40B4-BE49-F238E27FC236}">
                <a16:creationId xmlns:a16="http://schemas.microsoft.com/office/drawing/2014/main" id="{2BC52744-6E86-4B0C-4A01-C835CD3567BC}"/>
              </a:ext>
            </a:extLst>
          </p:cNvPr>
          <p:cNvSpPr>
            <a:spLocks noGrp="1"/>
          </p:cNvSpPr>
          <p:nvPr>
            <p:ph idx="1"/>
          </p:nvPr>
        </p:nvSpPr>
        <p:spPr>
          <a:xfrm>
            <a:off x="885825" y="951512"/>
            <a:ext cx="11306175" cy="5892526"/>
          </a:xfrm>
        </p:spPr>
        <p:txBody>
          <a:bodyPr>
            <a:normAutofit fontScale="92500" lnSpcReduction="10000"/>
          </a:bodyPr>
          <a:lstStyle/>
          <a:p>
            <a:pPr marL="221615" indent="0">
              <a:spcBef>
                <a:spcPts val="150"/>
              </a:spcBef>
              <a:spcAft>
                <a:spcPts val="150"/>
              </a:spcAft>
              <a:buNone/>
              <a:tabLst>
                <a:tab pos="3604260" algn="l"/>
              </a:tabLst>
            </a:pPr>
            <a:endPar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1615" indent="0">
              <a:spcBef>
                <a:spcPts val="150"/>
              </a:spcBef>
              <a:spcAft>
                <a:spcPts val="150"/>
              </a:spcAft>
              <a:buNone/>
              <a:tabLst>
                <a:tab pos="3604260" algn="l"/>
              </a:tabLst>
            </a:pPr>
            <a:r>
              <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This project is developed on GOOGLE COLAB IDE.</a:t>
            </a:r>
          </a:p>
          <a:p>
            <a:pPr marL="221615" indent="0">
              <a:spcBef>
                <a:spcPts val="150"/>
              </a:spcBef>
              <a:spcAft>
                <a:spcPts val="150"/>
              </a:spcAft>
              <a:buNone/>
              <a:tabLst>
                <a:tab pos="3604260" algn="l"/>
              </a:tabLst>
            </a:pPr>
            <a:endParaRPr lang="en-IN" sz="1900" dirty="0">
              <a:solidFill>
                <a:schemeClr val="tx1">
                  <a:alpha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221615" indent="0">
              <a:spcBef>
                <a:spcPts val="150"/>
              </a:spcBef>
              <a:spcAft>
                <a:spcPts val="150"/>
              </a:spcAft>
              <a:buNone/>
              <a:tabLst>
                <a:tab pos="3604260" algn="l"/>
              </a:tabLst>
            </a:pPr>
            <a:r>
              <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First step is as always including the libraries.</a:t>
            </a:r>
            <a:r>
              <a:rPr lang="en-IN" sz="1900" dirty="0">
                <a:solidFill>
                  <a:schemeClr val="tx1">
                    <a:alpha val="6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The three libraries used for this project are:-</a:t>
            </a:r>
            <a:endParaRPr lang="en-IN" sz="19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50"/>
              </a:spcBef>
              <a:spcAft>
                <a:spcPts val="150"/>
              </a:spcAft>
              <a:buFont typeface="+mj-lt"/>
              <a:buAutoNum type="romanLcPeriod"/>
              <a:tabLst>
                <a:tab pos="3604260" algn="l"/>
              </a:tabLst>
            </a:pPr>
            <a:r>
              <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OpenCV- This library allows us to perform image processing and computer vision tasks. </a:t>
            </a:r>
            <a:endParaRPr lang="en-IN" sz="19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150"/>
              </a:spcBef>
              <a:spcAft>
                <a:spcPts val="150"/>
              </a:spcAft>
              <a:buFont typeface="+mj-lt"/>
              <a:buAutoNum type="romanLcPeriod"/>
              <a:tabLst>
                <a:tab pos="3604260" algn="l"/>
              </a:tabLst>
            </a:pPr>
            <a:r>
              <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NumPy- It is a library for the python language which adds support for large, multi-dimensional arrays and matrices, along with a large collection of high-level mathematical functions to operate on these arrays. </a:t>
            </a:r>
          </a:p>
          <a:p>
            <a:pPr marL="342900" lvl="0" indent="-342900">
              <a:spcBef>
                <a:spcPts val="150"/>
              </a:spcBef>
              <a:spcAft>
                <a:spcPts val="150"/>
              </a:spcAft>
              <a:buFont typeface="+mj-lt"/>
              <a:buAutoNum type="romanLcPeriod"/>
              <a:tabLst>
                <a:tab pos="3604260" algn="l"/>
              </a:tabLst>
            </a:pPr>
            <a:r>
              <a:rPr lang="en-US" sz="1900" dirty="0" err="1">
                <a:solidFill>
                  <a:schemeClr val="tx1">
                    <a:alpha val="60000"/>
                  </a:schemeClr>
                </a:solidFill>
                <a:latin typeface="Times New Roman" panose="02020603050405020304" pitchFamily="18" charset="0"/>
                <a:ea typeface="Calibri" panose="020F0502020204030204" pitchFamily="34" charset="0"/>
                <a:cs typeface="Times New Roman" panose="02020603050405020304" pitchFamily="18" charset="0"/>
              </a:rPr>
              <a:t>MatPlotLib</a:t>
            </a:r>
            <a:r>
              <a:rPr lang="en-US" sz="1900" dirty="0">
                <a:solidFill>
                  <a:schemeClr val="tx1">
                    <a:alpha val="60000"/>
                  </a:schemeClr>
                </a:solidFill>
                <a:latin typeface="Times New Roman" panose="02020603050405020304" pitchFamily="18" charset="0"/>
                <a:ea typeface="Calibri" panose="020F0502020204030204" pitchFamily="34" charset="0"/>
                <a:cs typeface="Times New Roman" panose="02020603050405020304" pitchFamily="18" charset="0"/>
              </a:rPr>
              <a:t>- Python library to create low level graphs</a:t>
            </a:r>
            <a:endParaRPr lang="en-IN" sz="1900" dirty="0">
              <a:solidFill>
                <a:schemeClr val="tx1">
                  <a:alpha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150"/>
              </a:spcBef>
              <a:spcAft>
                <a:spcPts val="150"/>
              </a:spcAft>
              <a:buNone/>
              <a:tabLst>
                <a:tab pos="3604260" algn="l"/>
              </a:tabLst>
            </a:pPr>
            <a:endParaRPr lang="en-IN" sz="19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0215">
              <a:spcBef>
                <a:spcPts val="150"/>
              </a:spcBef>
              <a:spcAft>
                <a:spcPts val="150"/>
              </a:spcAft>
            </a:pPr>
            <a:r>
              <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The algorithm which is the basis of this project is known as the HAAR CASCADES ALGORITHM. Also known as the Viola-Jones Face Detection Technique, this algorithm was discovered long before deep learning came into popularity. This algorithms is still found to be used almost everywhere. Its fully trained models are available on OpenCV GitHub Repository.</a:t>
            </a:r>
            <a:endParaRPr lang="en-IN" sz="1900" dirty="0">
              <a:solidFill>
                <a:schemeClr val="tx1">
                  <a:alpha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221615" indent="0">
              <a:spcBef>
                <a:spcPts val="150"/>
              </a:spcBef>
              <a:spcAft>
                <a:spcPts val="150"/>
              </a:spcAft>
              <a:buNone/>
            </a:pPr>
            <a:endParaRPr lang="en-IN" sz="19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0215">
              <a:spcBef>
                <a:spcPts val="150"/>
              </a:spcBef>
              <a:spcAft>
                <a:spcPts val="150"/>
              </a:spcAft>
            </a:pPr>
            <a:r>
              <a:rPr lang="en-US" sz="1900" i="1"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“Basically, This algorithm is an Object Detection Algorithms used to identify faces in an image or a real time video. The edge or line detection characteristics that Viola and Jones suggested in their 2001 study “Rapid Object Detection using a Boosted Cascade of Simple Features” are used by the technique. To train the algorithm, it is given a large number of positive images with faces and a large number of negative images without any faces.”  </a:t>
            </a:r>
            <a:endParaRPr lang="en-IN" sz="19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21615" indent="0">
              <a:spcBef>
                <a:spcPts val="150"/>
              </a:spcBef>
              <a:spcAft>
                <a:spcPts val="150"/>
              </a:spcAft>
              <a:buNone/>
            </a:pPr>
            <a:endParaRPr lang="en-IN" sz="19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0215">
              <a:spcBef>
                <a:spcPts val="150"/>
              </a:spcBef>
              <a:spcAft>
                <a:spcPts val="150"/>
              </a:spcAft>
              <a:tabLst>
                <a:tab pos="3604260" algn="l"/>
              </a:tabLst>
            </a:pPr>
            <a:r>
              <a:rPr lang="en-US" sz="1900" dirty="0">
                <a:solidFill>
                  <a:schemeClr val="tx1">
                    <a:alpha val="60000"/>
                  </a:schemeClr>
                </a:solidFill>
                <a:effectLst/>
                <a:latin typeface="Times New Roman" panose="02020603050405020304" pitchFamily="18" charset="0"/>
                <a:ea typeface="Calibri" panose="020F0502020204030204" pitchFamily="34" charset="0"/>
                <a:cs typeface="Times New Roman" panose="02020603050405020304" pitchFamily="18" charset="0"/>
              </a:rPr>
              <a:t>In the next step, a Cascade Classifier object will be created. The path to the classifier file is sent as an argument to the function object () of this class. We will apply the classifier file haarcascade_frontalface_default.xml in this case (A data set from the OpenCV library to detect the facial features inside a photograph or a video). I have used the entire file path to ensure that the file is accessed properly.</a:t>
            </a:r>
            <a:endParaRPr lang="en-IN" sz="19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solidFill>
                <a:schemeClr val="tx1">
                  <a:alpha val="60000"/>
                </a:schemeClr>
              </a:solidFill>
            </a:endParaRPr>
          </a:p>
        </p:txBody>
      </p:sp>
    </p:spTree>
    <p:extLst>
      <p:ext uri="{BB962C8B-B14F-4D97-AF65-F5344CB8AC3E}">
        <p14:creationId xmlns:p14="http://schemas.microsoft.com/office/powerpoint/2010/main" val="350865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collage of a person's face&#10;&#10;Description automatically generated">
            <a:extLst>
              <a:ext uri="{FF2B5EF4-FFF2-40B4-BE49-F238E27FC236}">
                <a16:creationId xmlns:a16="http://schemas.microsoft.com/office/drawing/2014/main" id="{FF32AB00-E2E2-5CDF-2D2E-902CAE1CA457}"/>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l="27502" r="22247" b="-2"/>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3" name="Group 1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4" name="Freeform: Shape 1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DA88C5FA-D56C-FA8C-6830-37B7C580B5A4}"/>
              </a:ext>
            </a:extLst>
          </p:cNvPr>
          <p:cNvSpPr>
            <a:spLocks noGrp="1"/>
          </p:cNvSpPr>
          <p:nvPr>
            <p:ph sz="half" idx="4294967295"/>
          </p:nvPr>
        </p:nvSpPr>
        <p:spPr>
          <a:xfrm>
            <a:off x="5602147" y="377893"/>
            <a:ext cx="6169305" cy="5940213"/>
          </a:xfrm>
        </p:spPr>
        <p:txBody>
          <a:bodyPr vert="horz" lIns="91440" tIns="45720" rIns="91440" bIns="45720" rtlCol="0">
            <a:normAutofit fontScale="92500" lnSpcReduction="10000"/>
          </a:bodyPr>
          <a:lstStyle/>
          <a:p>
            <a:pPr marL="450215">
              <a:spcBef>
                <a:spcPts val="150"/>
              </a:spcBef>
              <a:spcAft>
                <a:spcPts val="150"/>
              </a:spcAft>
              <a:tabLst>
                <a:tab pos="3604260" algn="l"/>
              </a:tabLst>
            </a:pPr>
            <a:r>
              <a:rPr lang="en-US" sz="2000" dirty="0">
                <a:solidFill>
                  <a:schemeClr val="bg1"/>
                </a:solidFill>
                <a:effectLst/>
                <a:latin typeface="Times New Roman" panose="02020603050405020304" pitchFamily="18" charset="0"/>
                <a:cs typeface="Times New Roman" panose="02020603050405020304" pitchFamily="18" charset="0"/>
              </a:rPr>
              <a:t>Now, the </a:t>
            </a:r>
            <a:r>
              <a:rPr lang="en-US" sz="2000" dirty="0" err="1">
                <a:solidFill>
                  <a:schemeClr val="bg1"/>
                </a:solidFill>
                <a:effectLst/>
                <a:latin typeface="Times New Roman" panose="02020603050405020304" pitchFamily="18" charset="0"/>
                <a:cs typeface="Times New Roman" panose="02020603050405020304" pitchFamily="18" charset="0"/>
              </a:rPr>
              <a:t>imread</a:t>
            </a:r>
            <a:r>
              <a:rPr lang="en-US" sz="2000" dirty="0">
                <a:solidFill>
                  <a:schemeClr val="bg1"/>
                </a:solidFill>
                <a:effectLst/>
                <a:latin typeface="Times New Roman" panose="02020603050405020304" pitchFamily="18" charset="0"/>
                <a:cs typeface="Times New Roman" panose="02020603050405020304" pitchFamily="18" charset="0"/>
              </a:rPr>
              <a:t> function of the cv2 module will then be used to load the picture. The path to the picture will be provided as input to this function. We will use the image we wish to use for face detection as our input.</a:t>
            </a:r>
          </a:p>
          <a:p>
            <a:pPr marL="221615" indent="0">
              <a:spcBef>
                <a:spcPts val="150"/>
              </a:spcBef>
              <a:spcAft>
                <a:spcPts val="150"/>
              </a:spcAft>
              <a:buNone/>
              <a:tabLst>
                <a:tab pos="3604260" algn="l"/>
              </a:tabLst>
            </a:pPr>
            <a:endParaRPr lang="en-US" sz="2000" dirty="0">
              <a:solidFill>
                <a:schemeClr val="bg1"/>
              </a:solidFill>
              <a:effectLst/>
              <a:latin typeface="Times New Roman" panose="02020603050405020304" pitchFamily="18" charset="0"/>
              <a:cs typeface="Times New Roman" panose="02020603050405020304" pitchFamily="18" charset="0"/>
            </a:endParaRPr>
          </a:p>
          <a:p>
            <a:pPr marL="450215">
              <a:spcBef>
                <a:spcPts val="150"/>
              </a:spcBef>
              <a:spcAft>
                <a:spcPts val="150"/>
              </a:spcAft>
              <a:tabLst>
                <a:tab pos="3604260" algn="l"/>
              </a:tabLst>
            </a:pPr>
            <a:r>
              <a:rPr lang="en-US" sz="2000" dirty="0">
                <a:solidFill>
                  <a:schemeClr val="bg1"/>
                </a:solidFill>
                <a:effectLst/>
                <a:latin typeface="Times New Roman" panose="02020603050405020304" pitchFamily="18" charset="0"/>
                <a:cs typeface="Times New Roman" panose="02020603050405020304" pitchFamily="18" charset="0"/>
              </a:rPr>
              <a:t>In order to apply the classification, the image will be converted to grayscale. We use the </a:t>
            </a:r>
            <a:r>
              <a:rPr lang="en-US" sz="2000" dirty="0" err="1">
                <a:solidFill>
                  <a:schemeClr val="bg1"/>
                </a:solidFill>
                <a:effectLst/>
                <a:latin typeface="Times New Roman" panose="02020603050405020304" pitchFamily="18" charset="0"/>
                <a:cs typeface="Times New Roman" panose="02020603050405020304" pitchFamily="18" charset="0"/>
              </a:rPr>
              <a:t>CvtColor</a:t>
            </a:r>
            <a:r>
              <a:rPr lang="en-US" sz="2000" dirty="0">
                <a:solidFill>
                  <a:schemeClr val="bg1"/>
                </a:solidFill>
                <a:effectLst/>
                <a:latin typeface="Times New Roman" panose="02020603050405020304" pitchFamily="18" charset="0"/>
                <a:cs typeface="Times New Roman" panose="02020603050405020304" pitchFamily="18" charset="0"/>
              </a:rPr>
              <a:t> </a:t>
            </a:r>
            <a:r>
              <a:rPr lang="en-US" sz="2000" dirty="0" err="1">
                <a:solidFill>
                  <a:schemeClr val="bg1"/>
                </a:solidFill>
                <a:effectLst/>
                <a:latin typeface="Times New Roman" panose="02020603050405020304" pitchFamily="18" charset="0"/>
                <a:cs typeface="Times New Roman" panose="02020603050405020304" pitchFamily="18" charset="0"/>
              </a:rPr>
              <a:t>funvtion</a:t>
            </a:r>
            <a:r>
              <a:rPr lang="en-US" sz="2000" dirty="0">
                <a:solidFill>
                  <a:schemeClr val="bg1"/>
                </a:solidFill>
                <a:effectLst/>
                <a:latin typeface="Times New Roman" panose="02020603050405020304" pitchFamily="18" charset="0"/>
                <a:cs typeface="Times New Roman" panose="02020603050405020304" pitchFamily="18" charset="0"/>
              </a:rPr>
              <a:t> to do this. This will take the original  image as input and the code for the </a:t>
            </a:r>
            <a:r>
              <a:rPr lang="en-US" sz="2000" dirty="0" err="1">
                <a:solidFill>
                  <a:schemeClr val="bg1"/>
                </a:solidFill>
                <a:effectLst/>
                <a:latin typeface="Times New Roman" panose="02020603050405020304" pitchFamily="18" charset="0"/>
                <a:cs typeface="Times New Roman" panose="02020603050405020304" pitchFamily="18" charset="0"/>
              </a:rPr>
              <a:t>colour</a:t>
            </a:r>
            <a:r>
              <a:rPr lang="en-US" sz="2000" dirty="0">
                <a:solidFill>
                  <a:schemeClr val="bg1"/>
                </a:solidFill>
                <a:effectLst/>
                <a:latin typeface="Times New Roman" panose="02020603050405020304" pitchFamily="18" charset="0"/>
                <a:cs typeface="Times New Roman" panose="02020603050405020304" pitchFamily="18" charset="0"/>
              </a:rPr>
              <a:t> space conversion as the second input. In this instance, we utilize the COLOR BGR2GRAY function to convert RGB to Grey.</a:t>
            </a:r>
          </a:p>
          <a:p>
            <a:pPr marL="221615" indent="0">
              <a:spcBef>
                <a:spcPts val="150"/>
              </a:spcBef>
              <a:spcAft>
                <a:spcPts val="150"/>
              </a:spcAft>
              <a:buNone/>
              <a:tabLst>
                <a:tab pos="3604260" algn="l"/>
              </a:tabLst>
            </a:pPr>
            <a:endParaRPr lang="en-US" sz="2000" dirty="0">
              <a:solidFill>
                <a:schemeClr val="bg1"/>
              </a:solidFill>
              <a:effectLst/>
              <a:latin typeface="Times New Roman" panose="02020603050405020304" pitchFamily="18" charset="0"/>
              <a:cs typeface="Times New Roman" panose="02020603050405020304" pitchFamily="18" charset="0"/>
            </a:endParaRPr>
          </a:p>
          <a:p>
            <a:pPr marL="450215">
              <a:spcBef>
                <a:spcPts val="150"/>
              </a:spcBef>
              <a:spcAft>
                <a:spcPts val="150"/>
              </a:spcAft>
              <a:tabLst>
                <a:tab pos="3604260" algn="l"/>
              </a:tabLst>
            </a:pPr>
            <a:r>
              <a:rPr lang="en-US" sz="2000" dirty="0">
                <a:solidFill>
                  <a:schemeClr val="bg1"/>
                </a:solidFill>
                <a:effectLst/>
                <a:latin typeface="Times New Roman" panose="02020603050405020304" pitchFamily="18" charset="0"/>
                <a:cs typeface="Times New Roman" panose="02020603050405020304" pitchFamily="18" charset="0"/>
              </a:rPr>
              <a:t>Now we will use the </a:t>
            </a:r>
            <a:r>
              <a:rPr lang="en-US" sz="2000" dirty="0" err="1">
                <a:solidFill>
                  <a:schemeClr val="bg1"/>
                </a:solidFill>
                <a:effectLst/>
                <a:latin typeface="Times New Roman" panose="02020603050405020304" pitchFamily="18" charset="0"/>
                <a:cs typeface="Times New Roman" panose="02020603050405020304" pitchFamily="18" charset="0"/>
              </a:rPr>
              <a:t>detetctMultiscale</a:t>
            </a:r>
            <a:r>
              <a:rPr lang="en-US" sz="2000" dirty="0">
                <a:solidFill>
                  <a:schemeClr val="bg1"/>
                </a:solidFill>
                <a:effectLst/>
                <a:latin typeface="Times New Roman" panose="02020603050405020304" pitchFamily="18" charset="0"/>
                <a:cs typeface="Times New Roman" panose="02020603050405020304" pitchFamily="18" charset="0"/>
              </a:rPr>
              <a:t> method on our face cascade object to perform the real face detection. We will provide our transformed grayscale image as input. Additionally, various tuning options may be sent to this method, such as </a:t>
            </a:r>
            <a:r>
              <a:rPr lang="en-US" sz="2000" dirty="0" err="1">
                <a:solidFill>
                  <a:schemeClr val="bg1"/>
                </a:solidFill>
                <a:effectLst/>
                <a:latin typeface="Times New Roman" panose="02020603050405020304" pitchFamily="18" charset="0"/>
                <a:cs typeface="Times New Roman" panose="02020603050405020304" pitchFamily="18" charset="0"/>
              </a:rPr>
              <a:t>scaleFactor</a:t>
            </a:r>
            <a:r>
              <a:rPr lang="en-US" sz="2000" dirty="0">
                <a:solidFill>
                  <a:schemeClr val="bg1"/>
                </a:solidFill>
                <a:effectLst/>
                <a:latin typeface="Times New Roman" panose="02020603050405020304" pitchFamily="18" charset="0"/>
                <a:cs typeface="Times New Roman" panose="02020603050405020304" pitchFamily="18" charset="0"/>
              </a:rPr>
              <a:t> or the object to detect minimum size. For the sake of simplicity, I will just pass the image as input.</a:t>
            </a:r>
          </a:p>
          <a:p>
            <a:pPr marL="221615" indent="0">
              <a:spcBef>
                <a:spcPts val="150"/>
              </a:spcBef>
              <a:spcAft>
                <a:spcPts val="150"/>
              </a:spcAft>
              <a:buNone/>
              <a:tabLst>
                <a:tab pos="3604260" algn="l"/>
              </a:tabLst>
            </a:pPr>
            <a:endParaRPr lang="en-US" sz="2000" dirty="0">
              <a:solidFill>
                <a:schemeClr val="bg1"/>
              </a:solidFill>
              <a:effectLst/>
              <a:latin typeface="Times New Roman" panose="02020603050405020304" pitchFamily="18" charset="0"/>
              <a:cs typeface="Times New Roman" panose="02020603050405020304" pitchFamily="18" charset="0"/>
            </a:endParaRPr>
          </a:p>
          <a:p>
            <a:pPr marL="450215">
              <a:spcBef>
                <a:spcPts val="150"/>
              </a:spcBef>
              <a:spcAft>
                <a:spcPts val="150"/>
              </a:spcAft>
              <a:tabLst>
                <a:tab pos="3604260" algn="l"/>
              </a:tabLst>
            </a:pPr>
            <a:r>
              <a:rPr lang="en-US" sz="2000" dirty="0">
                <a:solidFill>
                  <a:schemeClr val="bg1"/>
                </a:solidFill>
                <a:effectLst/>
                <a:latin typeface="Times New Roman" panose="02020603050405020304" pitchFamily="18" charset="0"/>
                <a:cs typeface="Times New Roman" panose="02020603050405020304" pitchFamily="18" charset="0"/>
              </a:rPr>
              <a:t> The identified items will be returned by their functions as rectangles, so we an easily mark them in the output image.</a:t>
            </a:r>
          </a:p>
          <a:p>
            <a:pPr marL="450215">
              <a:spcBef>
                <a:spcPts val="150"/>
              </a:spcBef>
              <a:spcAft>
                <a:spcPts val="150"/>
              </a:spcAft>
              <a:tabLst>
                <a:tab pos="3604260" algn="l"/>
              </a:tabLst>
            </a:pPr>
            <a:endParaRPr lang="en-US" sz="2000" dirty="0">
              <a:solidFill>
                <a:schemeClr val="bg1"/>
              </a:solidFill>
              <a:effectLst/>
              <a:latin typeface="Times New Roman" panose="02020603050405020304" pitchFamily="18" charset="0"/>
              <a:cs typeface="Times New Roman" panose="02020603050405020304" pitchFamily="18" charset="0"/>
            </a:endParaRPr>
          </a:p>
          <a:p>
            <a:endParaRPr lang="en-US" sz="1300" dirty="0">
              <a:solidFill>
                <a:schemeClr val="bg1"/>
              </a:solidFill>
            </a:endParaRPr>
          </a:p>
        </p:txBody>
      </p:sp>
      <p:grpSp>
        <p:nvGrpSpPr>
          <p:cNvPr id="1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4070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A759C4E-F4B3-FCA2-74BF-35CE451089A9}"/>
              </a:ext>
            </a:extLst>
          </p:cNvPr>
          <p:cNvSpPr>
            <a:spLocks noGrp="1"/>
          </p:cNvSpPr>
          <p:nvPr>
            <p:ph idx="1"/>
          </p:nvPr>
        </p:nvSpPr>
        <p:spPr>
          <a:xfrm>
            <a:off x="1967697" y="416689"/>
            <a:ext cx="8058736" cy="6528121"/>
          </a:xfrm>
        </p:spPr>
        <p:txBody>
          <a:bodyPr anchor="t">
            <a:normAutofit fontScale="92500" lnSpcReduction="20000"/>
          </a:bodyPr>
          <a:lstStyle/>
          <a:p>
            <a:pPr marL="450215">
              <a:spcBef>
                <a:spcPts val="150"/>
              </a:spcBef>
              <a:spcAft>
                <a:spcPts val="150"/>
              </a:spcAft>
              <a:tabLst>
                <a:tab pos="10750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faces in our initial image will have rectangles around them when we iterate the findings.. Calling the rectangle method on the cv2 Module does this. The picture, the beginning and final vertexes of the rectangle, the RGB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colour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of the rectangle, and the thickness of the rectangle are all inputs for this function. In order to find and draw all the rectangles, we will accomplish this within a for in loop.</a:t>
            </a:r>
          </a:p>
          <a:p>
            <a:pPr marL="221615" indent="0">
              <a:spcBef>
                <a:spcPts val="150"/>
              </a:spcBef>
              <a:spcAft>
                <a:spcPts val="150"/>
              </a:spcAft>
              <a:buNone/>
              <a:tabLst>
                <a:tab pos="1075055" algn="l"/>
              </a:tabLs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0215">
              <a:spcBef>
                <a:spcPts val="150"/>
              </a:spcBef>
              <a:spcAft>
                <a:spcPts val="150"/>
              </a:spcAft>
              <a:tabLst>
                <a:tab pos="10750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Additionally, we display the number of faces in our image in the lower left corner. Given that we are unsure of the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colour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of the photos, we will first construct another rectangle to place the text on top of.</a:t>
            </a:r>
          </a:p>
          <a:p>
            <a:pPr marL="221615" indent="0">
              <a:spcBef>
                <a:spcPts val="150"/>
              </a:spcBef>
              <a:spcAft>
                <a:spcPts val="150"/>
              </a:spcAft>
              <a:buNone/>
              <a:tabLst>
                <a:tab pos="1075055" algn="l"/>
              </a:tabLst>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0215">
              <a:spcBef>
                <a:spcPts val="150"/>
              </a:spcBef>
              <a:spcAft>
                <a:spcPts val="150"/>
              </a:spcAft>
              <a:tabLst>
                <a:tab pos="10750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starting vertex will be at coordinates (x = 0, y = image height – 25) and the end vertex will be at (x = 270, image height). To avoid more complex code, this is hardcoded for the size of the text we will specify. </a:t>
            </a:r>
          </a:p>
          <a:p>
            <a:pPr marL="221615" indent="0">
              <a:spcBef>
                <a:spcPts val="150"/>
              </a:spcBef>
              <a:spcAft>
                <a:spcPts val="150"/>
              </a:spcAft>
              <a:buNone/>
              <a:tabLst>
                <a:tab pos="1075055" algn="l"/>
              </a:tabLs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0215">
              <a:spcBef>
                <a:spcPts val="150"/>
              </a:spcBef>
              <a:spcAft>
                <a:spcPts val="150"/>
              </a:spcAft>
              <a:tabLst>
                <a:tab pos="10750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Keeping in mind that we can use the same approach we used with the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ndarray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before to get the image’s height. We use the shape approach to get the number of rows because the image is a matrix.</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1615" indent="0">
              <a:spcBef>
                <a:spcPts val="150"/>
              </a:spcBef>
              <a:spcAft>
                <a:spcPts val="150"/>
              </a:spcAft>
              <a:buNone/>
              <a:tabLst>
                <a:tab pos="1075055" algn="l"/>
              </a:tabLst>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0215">
              <a:spcBef>
                <a:spcPts val="150"/>
              </a:spcBef>
              <a:spcAft>
                <a:spcPts val="150"/>
              </a:spcAft>
              <a:tabLst>
                <a:tab pos="10750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will instruct the rectangle function to fill the rectangle by passing it the color white and the thickness -1. The bottom left corner of the picture, the text, the font, the scale of the text, the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colour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the thickness are passed as input to the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putText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function when writing the text.</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450215">
              <a:spcBef>
                <a:spcPts val="150"/>
              </a:spcBef>
              <a:spcAft>
                <a:spcPts val="150"/>
              </a:spcAft>
              <a:tabLst>
                <a:tab pos="1075055" algn="l"/>
              </a:tabLst>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0215">
              <a:spcBef>
                <a:spcPts val="150"/>
              </a:spcBef>
              <a:spcAft>
                <a:spcPts val="150"/>
              </a:spcAft>
              <a:tabLst>
                <a:tab pos="1075055"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Finally, we show the edited image with rectangles and the text.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300" dirty="0"/>
          </a:p>
        </p:txBody>
      </p:sp>
    </p:spTree>
    <p:extLst>
      <p:ext uri="{BB962C8B-B14F-4D97-AF65-F5344CB8AC3E}">
        <p14:creationId xmlns:p14="http://schemas.microsoft.com/office/powerpoint/2010/main" val="15145534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20E8C1-C500-C74E-4C42-F7C5C9768AC8}"/>
              </a:ext>
            </a:extLst>
          </p:cNvPr>
          <p:cNvSpPr>
            <a:spLocks noGrp="1"/>
          </p:cNvSpPr>
          <p:nvPr>
            <p:ph type="title"/>
          </p:nvPr>
        </p:nvSpPr>
        <p:spPr>
          <a:xfrm>
            <a:off x="481013" y="3752849"/>
            <a:ext cx="3290887" cy="2452687"/>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RESULT AND DISCUSSION</a:t>
            </a:r>
          </a:p>
        </p:txBody>
      </p:sp>
      <p:pic>
        <p:nvPicPr>
          <p:cNvPr id="12" name="Content Placeholder 11" descr="A group of people wearing white shirts&#10;&#10;Description automatically generated with low confidence">
            <a:extLst>
              <a:ext uri="{FF2B5EF4-FFF2-40B4-BE49-F238E27FC236}">
                <a16:creationId xmlns:a16="http://schemas.microsoft.com/office/drawing/2014/main" id="{CFBBC0FE-DD9B-372E-C620-FDF4422380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5706" b="2519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10" name="Content Placeholder 9">
            <a:extLst>
              <a:ext uri="{FF2B5EF4-FFF2-40B4-BE49-F238E27FC236}">
                <a16:creationId xmlns:a16="http://schemas.microsoft.com/office/drawing/2014/main" id="{307C7496-77B2-D9D0-0297-C798037539C1}"/>
              </a:ext>
            </a:extLst>
          </p:cNvPr>
          <p:cNvSpPr>
            <a:spLocks noGrp="1"/>
          </p:cNvSpPr>
          <p:nvPr>
            <p:ph sz="half" idx="1"/>
          </p:nvPr>
        </p:nvSpPr>
        <p:spPr>
          <a:xfrm>
            <a:off x="3459480" y="3429000"/>
            <a:ext cx="8869680" cy="3927773"/>
          </a:xfrm>
        </p:spPr>
        <p:txBody>
          <a:bodyPr vert="horz" lIns="91440" tIns="45720" rIns="91440" bIns="45720" rtlCol="0" anchor="ctr">
            <a:normAutofit/>
          </a:bodyPr>
          <a:lstStyle/>
          <a:p>
            <a:pPr marL="539750">
              <a:spcBef>
                <a:spcPts val="150"/>
              </a:spcBef>
              <a:spcAft>
                <a:spcPts val="150"/>
              </a:spcAft>
              <a:tabLst>
                <a:tab pos="1075055" algn="l"/>
              </a:tabLst>
            </a:pPr>
            <a:r>
              <a:rPr lang="en-US" sz="2000" dirty="0">
                <a:effectLst/>
                <a:latin typeface="Times New Roman" panose="02020603050405020304" pitchFamily="18" charset="0"/>
                <a:cs typeface="Times New Roman" panose="02020603050405020304" pitchFamily="18" charset="0"/>
              </a:rPr>
              <a:t>The detected faces are displayed with a rectangle around them and the number of faces are displayed with the help of another rectangle</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a:p>
            <a:pPr marL="311150">
              <a:spcBef>
                <a:spcPts val="150"/>
              </a:spcBef>
              <a:spcAft>
                <a:spcPts val="150"/>
              </a:spcAft>
              <a:tabLst>
                <a:tab pos="1075055" algn="l"/>
              </a:tabLst>
            </a:pPr>
            <a:endParaRPr lang="en-US" sz="2000" dirty="0">
              <a:effectLst/>
              <a:latin typeface="Times New Roman" panose="02020603050405020304" pitchFamily="18" charset="0"/>
              <a:cs typeface="Times New Roman" panose="02020603050405020304" pitchFamily="18" charset="0"/>
            </a:endParaRPr>
          </a:p>
          <a:p>
            <a:pPr marL="539750">
              <a:spcBef>
                <a:spcPts val="150"/>
              </a:spcBef>
              <a:spcAft>
                <a:spcPts val="150"/>
              </a:spcAft>
              <a:tabLst>
                <a:tab pos="1075055" algn="l"/>
              </a:tabLst>
            </a:pPr>
            <a:r>
              <a:rPr lang="en-US" sz="2000" dirty="0">
                <a:latin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cs typeface="Times New Roman" panose="02020603050405020304" pitchFamily="18" charset="0"/>
              </a:rPr>
              <a:t>his program does not give 100% accurate results. Sometimes it can give random rectangles at places where there is no face. I have checked this by performing face detection on multiple images. Sometimes it also doesn’t identify a face.</a:t>
            </a:r>
            <a:endParaRPr lang="en-US" sz="2000" dirty="0">
              <a:latin typeface="Times New Roman" panose="02020603050405020304" pitchFamily="18" charset="0"/>
              <a:cs typeface="Times New Roman" panose="02020603050405020304" pitchFamily="18" charset="0"/>
            </a:endParaRPr>
          </a:p>
          <a:p>
            <a:pPr marL="311150">
              <a:spcBef>
                <a:spcPts val="150"/>
              </a:spcBef>
              <a:spcAft>
                <a:spcPts val="150"/>
              </a:spcAft>
              <a:tabLst>
                <a:tab pos="1075055" algn="l"/>
              </a:tabLst>
            </a:pPr>
            <a:endParaRPr lang="en-US" sz="2000" dirty="0">
              <a:effectLst/>
              <a:latin typeface="Times New Roman" panose="02020603050405020304" pitchFamily="18" charset="0"/>
              <a:cs typeface="Times New Roman" panose="02020603050405020304" pitchFamily="18" charset="0"/>
            </a:endParaRPr>
          </a:p>
          <a:p>
            <a:pPr marL="539750">
              <a:spcBef>
                <a:spcPts val="150"/>
              </a:spcBef>
              <a:spcAft>
                <a:spcPts val="150"/>
              </a:spcAft>
              <a:tabLst>
                <a:tab pos="1075055" algn="l"/>
              </a:tabLst>
            </a:pPr>
            <a:r>
              <a:rPr lang="en-US" sz="2000" dirty="0">
                <a:effectLst/>
                <a:latin typeface="Times New Roman" panose="02020603050405020304" pitchFamily="18" charset="0"/>
                <a:cs typeface="Times New Roman" panose="02020603050405020304" pitchFamily="18" charset="0"/>
              </a:rPr>
              <a:t>Although, the accuracy can be increased by making subtle changes into the dataset or </a:t>
            </a:r>
            <a:r>
              <a:rPr lang="en-US" sz="2000" dirty="0" err="1">
                <a:effectLst/>
                <a:latin typeface="Times New Roman" panose="02020603050405020304" pitchFamily="18" charset="0"/>
                <a:cs typeface="Times New Roman" panose="02020603050405020304" pitchFamily="18" charset="0"/>
              </a:rPr>
              <a:t>scalefactor</a:t>
            </a:r>
            <a:r>
              <a:rPr lang="en-US" sz="2000" dirty="0">
                <a:effectLst/>
                <a:latin typeface="Times New Roman" panose="02020603050405020304" pitchFamily="18" charset="0"/>
                <a:cs typeface="Times New Roman" panose="02020603050405020304" pitchFamily="18" charset="0"/>
              </a:rPr>
              <a:t> and </a:t>
            </a:r>
            <a:r>
              <a:rPr lang="en-US" sz="2000" dirty="0" err="1">
                <a:effectLst/>
                <a:latin typeface="Times New Roman" panose="02020603050405020304" pitchFamily="18" charset="0"/>
                <a:cs typeface="Times New Roman" panose="02020603050405020304" pitchFamily="18" charset="0"/>
              </a:rPr>
              <a:t>minNeighbour</a:t>
            </a:r>
            <a:r>
              <a:rPr lang="en-US" sz="2000" dirty="0">
                <a:effectLst/>
                <a:latin typeface="Times New Roman" panose="02020603050405020304" pitchFamily="18" charset="0"/>
                <a:cs typeface="Times New Roman" panose="02020603050405020304" pitchFamily="18" charset="0"/>
              </a:rPr>
              <a:t> values.</a:t>
            </a:r>
          </a:p>
          <a:p>
            <a:endParaRPr lang="en-US" sz="1500" dirty="0"/>
          </a:p>
        </p:txBody>
      </p:sp>
    </p:spTree>
    <p:extLst>
      <p:ext uri="{BB962C8B-B14F-4D97-AF65-F5344CB8AC3E}">
        <p14:creationId xmlns:p14="http://schemas.microsoft.com/office/powerpoint/2010/main" val="3922260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1557</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Calibri Light</vt:lpstr>
      <vt:lpstr>Symbol</vt:lpstr>
      <vt:lpstr>Times New Roman</vt:lpstr>
      <vt:lpstr>Office Theme</vt:lpstr>
      <vt:lpstr>FACE DETECTION</vt:lpstr>
      <vt:lpstr>PowerPoint Presentation</vt:lpstr>
      <vt:lpstr>AGENDA</vt:lpstr>
      <vt:lpstr>What is Face Detection?</vt:lpstr>
      <vt:lpstr>PowerPoint Presentation</vt:lpstr>
      <vt:lpstr>Methodology</vt:lpstr>
      <vt:lpstr>PowerPoint Presentation</vt:lpstr>
      <vt:lpstr>PowerPoint Presentation</vt:lpstr>
      <vt:lpstr>RESULT AND DISCUSSION</vt:lpstr>
      <vt:lpstr>CONCLUSION</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dc:title>
  <dc:creator>Ekansh Tyagi</dc:creator>
  <cp:lastModifiedBy>Ekansh Tyagi</cp:lastModifiedBy>
  <cp:revision>8</cp:revision>
  <dcterms:created xsi:type="dcterms:W3CDTF">2023-01-06T05:53:00Z</dcterms:created>
  <dcterms:modified xsi:type="dcterms:W3CDTF">2023-01-07T02:23:58Z</dcterms:modified>
</cp:coreProperties>
</file>