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5" autoAdjust="0"/>
    <p:restoredTop sz="94628" autoAdjust="0"/>
  </p:normalViewPr>
  <p:slideViewPr>
    <p:cSldViewPr snapToGrid="0" snapToObjects="1" showGuides="1">
      <p:cViewPr>
        <p:scale>
          <a:sx n="33" d="100"/>
          <a:sy n="33" d="100"/>
        </p:scale>
        <p:origin x="-1110" y="1500"/>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6/15/2016</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0" y="29232596"/>
            <a:ext cx="2138838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086753"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2015</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36" name="Rectangle 35"/>
          <p:cNvSpPr/>
          <p:nvPr userDrawn="1"/>
        </p:nvSpPr>
        <p:spPr>
          <a:xfrm>
            <a:off x="0" y="1207"/>
            <a:ext cx="2138838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5449" y="4203278"/>
            <a:ext cx="21393837" cy="24036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420770" y="4830140"/>
            <a:ext cx="10123698" cy="2459861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10816428" y="4830140"/>
            <a:ext cx="10123698" cy="2459861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 name="Rectangle 35"/>
          <p:cNvSpPr/>
          <p:nvPr userDrawn="1"/>
        </p:nvSpPr>
        <p:spPr>
          <a:xfrm rot="10800000">
            <a:off x="0" y="29232596"/>
            <a:ext cx="2138838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0" y="1207"/>
            <a:ext cx="2138838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5449" y="4203278"/>
            <a:ext cx="21393837" cy="24036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userDrawn="1"/>
        </p:nvGrpSpPr>
        <p:grpSpPr>
          <a:xfrm>
            <a:off x="-12658121" y="-48126"/>
            <a:ext cx="12259293" cy="30323340"/>
            <a:chOff x="-11225189" y="0"/>
            <a:chExt cx="11018865" cy="27255145"/>
          </a:xfrm>
        </p:grpSpPr>
        <p:sp>
          <p:nvSpPr>
            <p:cNvPr id="23" name="Rectangle 22"/>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4" name="Straight Connector 2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4"/>
            <a:stretch>
              <a:fillRect/>
            </a:stretch>
          </p:blipFill>
          <p:spPr>
            <a:xfrm>
              <a:off x="-10479105" y="8732868"/>
              <a:ext cx="1597666" cy="1201935"/>
            </a:xfrm>
            <a:prstGeom prst="rect">
              <a:avLst/>
            </a:prstGeom>
          </p:spPr>
        </p:pic>
        <p:pic>
          <p:nvPicPr>
            <p:cNvPr id="28" name="Picture 2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29" name="Group 28"/>
            <p:cNvGrpSpPr/>
            <p:nvPr userDrawn="1"/>
          </p:nvGrpSpPr>
          <p:grpSpPr>
            <a:xfrm>
              <a:off x="-9744993" y="19604585"/>
              <a:ext cx="7531182" cy="2120441"/>
              <a:chOff x="-4470427" y="9208123"/>
              <a:chExt cx="3470785" cy="974221"/>
            </a:xfrm>
          </p:grpSpPr>
          <p:grpSp>
            <p:nvGrpSpPr>
              <p:cNvPr id="35" name="Group 34"/>
              <p:cNvGrpSpPr/>
              <p:nvPr userDrawn="1"/>
            </p:nvGrpSpPr>
            <p:grpSpPr>
              <a:xfrm>
                <a:off x="-2783495" y="9252356"/>
                <a:ext cx="624431" cy="898923"/>
                <a:chOff x="-3958697" y="8525819"/>
                <a:chExt cx="779338" cy="1288150"/>
              </a:xfrm>
            </p:grpSpPr>
            <p:pic>
              <p:nvPicPr>
                <p:cNvPr id="55" name="Picture 54"/>
                <p:cNvPicPr>
                  <a:picLocks noChangeAspect="1"/>
                </p:cNvPicPr>
                <p:nvPr userDrawn="1"/>
              </p:nvPicPr>
              <p:blipFill>
                <a:blip r:embed="rId6"/>
                <a:stretch>
                  <a:fillRect/>
                </a:stretch>
              </p:blipFill>
              <p:spPr>
                <a:xfrm>
                  <a:off x="-3948160" y="8525819"/>
                  <a:ext cx="768801" cy="1090857"/>
                </a:xfrm>
                <a:prstGeom prst="rect">
                  <a:avLst/>
                </a:prstGeom>
              </p:spPr>
            </p:pic>
            <p:sp>
              <p:nvSpPr>
                <p:cNvPr id="56" name="TextBox 55"/>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5" name="Group 44"/>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0" name="Group 29"/>
            <p:cNvGrpSpPr/>
            <p:nvPr userDrawn="1"/>
          </p:nvGrpSpPr>
          <p:grpSpPr>
            <a:xfrm>
              <a:off x="-10409330" y="23738192"/>
              <a:ext cx="9344084" cy="2453251"/>
              <a:chOff x="-4759852" y="10890293"/>
              <a:chExt cx="4306270" cy="1127128"/>
            </a:xfrm>
          </p:grpSpPr>
          <p:graphicFrame>
            <p:nvGraphicFramePr>
              <p:cNvPr id="31" name="Object 30"/>
              <p:cNvGraphicFramePr>
                <a:graphicFrameLocks noChangeAspect="1"/>
              </p:cNvGraphicFramePr>
              <p:nvPr userDrawn="1">
                <p:extLst>
                  <p:ext uri="{D42A27DB-BD31-4B8C-83A1-F6EECF244321}">
                    <p14:modId xmlns:p14="http://schemas.microsoft.com/office/powerpoint/2010/main" val="780725776"/>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29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2" name="Object 31"/>
              <p:cNvGraphicFramePr>
                <a:graphicFrameLocks noChangeAspect="1"/>
              </p:cNvGraphicFramePr>
              <p:nvPr userDrawn="1">
                <p:extLst>
                  <p:ext uri="{D42A27DB-BD31-4B8C-83A1-F6EECF244321}">
                    <p14:modId xmlns:p14="http://schemas.microsoft.com/office/powerpoint/2010/main" val="125361038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29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33" name="TextBox 3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34" name="TextBox 3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7" name="Group 56"/>
          <p:cNvGrpSpPr/>
          <p:nvPr userDrawn="1"/>
        </p:nvGrpSpPr>
        <p:grpSpPr>
          <a:xfrm>
            <a:off x="21787216" y="1"/>
            <a:ext cx="12284832" cy="30275214"/>
            <a:chOff x="44157839" y="-55064"/>
            <a:chExt cx="11062139" cy="27261962"/>
          </a:xfrm>
        </p:grpSpPr>
        <p:sp>
          <p:nvSpPr>
            <p:cNvPr id="58" name="Rectangle 57"/>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425904806"/>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29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407085520"/>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29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2" name="Group 61"/>
            <p:cNvGrpSpPr/>
            <p:nvPr userDrawn="1"/>
          </p:nvGrpSpPr>
          <p:grpSpPr>
            <a:xfrm>
              <a:off x="44487207" y="23850394"/>
              <a:ext cx="10354213" cy="1265612"/>
              <a:chOff x="44200453" y="23567551"/>
              <a:chExt cx="9771399" cy="1090622"/>
            </a:xfrm>
          </p:grpSpPr>
          <p:sp>
            <p:nvSpPr>
              <p:cNvPr id="64" name="Rounded Rectangle 63"/>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6" name="TextBox 65"/>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Rounded Rectangle 38"/>
          <p:cNvSpPr/>
          <p:nvPr userDrawn="1"/>
        </p:nvSpPr>
        <p:spPr>
          <a:xfrm>
            <a:off x="429131" y="4835626"/>
            <a:ext cx="20511345" cy="2459861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userDrawn="1"/>
        </p:nvSpPr>
        <p:spPr>
          <a:xfrm>
            <a:off x="22152989" y="28484198"/>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1" name="Text Box 14"/>
          <p:cNvSpPr txBox="1">
            <a:spLocks noChangeArrowheads="1"/>
          </p:cNvSpPr>
          <p:nvPr userDrawn="1"/>
        </p:nvSpPr>
        <p:spPr bwMode="auto">
          <a:xfrm>
            <a:off x="1086753"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2015</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jpg"/><Relationship Id="rId11" Type="http://schemas.openxmlformats.org/officeDocument/2006/relationships/image" Target="../media/image19.png"/><Relationship Id="rId5" Type="http://schemas.openxmlformats.org/officeDocument/2006/relationships/image" Target="../media/image13.jp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37686"/>
            <a:ext cx="21388389" cy="3125210"/>
          </a:xfrm>
          <a:prstGeom prst="rect">
            <a:avLst/>
          </a:prstGeom>
        </p:spPr>
      </p:pic>
      <p:sp>
        <p:nvSpPr>
          <p:cNvPr id="232" name="Text Placeholder 231"/>
          <p:cNvSpPr>
            <a:spLocks noGrp="1"/>
          </p:cNvSpPr>
          <p:nvPr>
            <p:ph type="body" sz="quarter" idx="10"/>
          </p:nvPr>
        </p:nvSpPr>
        <p:spPr>
          <a:xfrm>
            <a:off x="440616" y="5422721"/>
            <a:ext cx="10101856" cy="4197610"/>
          </a:xfrm>
        </p:spPr>
        <p:txBody>
          <a:bodyPr/>
          <a:lstStyle/>
          <a:p>
            <a:pPr algn="just"/>
            <a:r>
              <a:rPr lang="en-US" sz="2800" dirty="0">
                <a:latin typeface="Arial" panose="020B0604020202020204" pitchFamily="34" charset="0"/>
                <a:ea typeface="Verdana" panose="020B0604030504040204" pitchFamily="34" charset="0"/>
                <a:cs typeface="Arial" panose="020B0604020202020204" pitchFamily="34" charset="0"/>
              </a:rPr>
              <a:t>The Jigsaw Model is a patch-based model which learns shape, size and appearance of patches automatically from the repeated structures without supervision. The model extracts irregularly sized and shaped patches from a latent image called jigsaw</a:t>
            </a:r>
            <a:r>
              <a:rPr lang="tr-TR" sz="2800" dirty="0">
                <a:latin typeface="Arial" panose="020B0604020202020204" pitchFamily="34" charset="0"/>
                <a:ea typeface="Verdana" panose="020B0604030504040204" pitchFamily="34" charset="0"/>
                <a:cs typeface="Arial" panose="020B0604020202020204" pitchFamily="34" charset="0"/>
              </a:rPr>
              <a:t>. </a:t>
            </a:r>
            <a:r>
              <a:rPr lang="en-US" sz="2800" dirty="0" smtClean="0">
                <a:latin typeface="Arial" panose="020B0604020202020204" pitchFamily="34" charset="0"/>
                <a:ea typeface="Verdana" panose="020B0604030504040204" pitchFamily="34" charset="0"/>
                <a:cs typeface="Arial" panose="020B0604020202020204" pitchFamily="34" charset="0"/>
              </a:rPr>
              <a:t>In </a:t>
            </a:r>
            <a:r>
              <a:rPr lang="en-US" sz="2800" dirty="0">
                <a:latin typeface="Arial" panose="020B0604020202020204" pitchFamily="34" charset="0"/>
                <a:ea typeface="Verdana" panose="020B0604030504040204" pitchFamily="34" charset="0"/>
                <a:cs typeface="Arial" panose="020B0604020202020204" pitchFamily="34" charset="0"/>
              </a:rPr>
              <a:t>this project we propose how to apply the jigsaw model into sketch recognition domain to classify repeated strokes in </a:t>
            </a:r>
            <a:r>
              <a:rPr lang="tr-TR" sz="2800" dirty="0" smtClean="0">
                <a:latin typeface="Arial" panose="020B0604020202020204" pitchFamily="34" charset="0"/>
                <a:ea typeface="Verdana" panose="020B0604030504040204" pitchFamily="34" charset="0"/>
                <a:cs typeface="Arial" panose="020B0604020202020204" pitchFamily="34" charset="0"/>
              </a:rPr>
              <a:t>a </a:t>
            </a:r>
            <a:r>
              <a:rPr lang="en-US" sz="2800" dirty="0" smtClean="0">
                <a:latin typeface="Arial" panose="020B0604020202020204" pitchFamily="34" charset="0"/>
                <a:ea typeface="Verdana" panose="020B0604030504040204" pitchFamily="34" charset="0"/>
                <a:cs typeface="Arial" panose="020B0604020202020204" pitchFamily="34" charset="0"/>
              </a:rPr>
              <a:t>sketch </a:t>
            </a:r>
            <a:r>
              <a:rPr lang="en-US" sz="2800" dirty="0">
                <a:latin typeface="Arial" panose="020B0604020202020204" pitchFamily="34" charset="0"/>
                <a:ea typeface="Verdana" panose="020B0604030504040204" pitchFamily="34" charset="0"/>
                <a:cs typeface="Arial" panose="020B0604020202020204" pitchFamily="34" charset="0"/>
              </a:rPr>
              <a:t>scene without supervision. </a:t>
            </a:r>
            <a:r>
              <a:rPr lang="en-US" sz="2800" dirty="0" smtClean="0">
                <a:latin typeface="Arial" panose="020B0604020202020204" pitchFamily="34" charset="0"/>
                <a:ea typeface="Verdana" panose="020B0604030504040204" pitchFamily="34" charset="0"/>
                <a:cs typeface="Arial" panose="020B0604020202020204" pitchFamily="34" charset="0"/>
              </a:rPr>
              <a:t>The </a:t>
            </a:r>
            <a:r>
              <a:rPr lang="en-US" sz="2800" dirty="0">
                <a:latin typeface="Arial" panose="020B0604020202020204" pitchFamily="34" charset="0"/>
                <a:ea typeface="Verdana" panose="020B0604030504040204" pitchFamily="34" charset="0"/>
                <a:cs typeface="Arial" panose="020B0604020202020204" pitchFamily="34" charset="0"/>
              </a:rPr>
              <a:t>results show that our newly model is able to learn and classify hand-crafted repeated structures in a sketch scene. </a:t>
            </a:r>
            <a:endParaRPr lang="tr-TR" sz="2800" dirty="0">
              <a:latin typeface="Arial" panose="020B0604020202020204" pitchFamily="34" charset="0"/>
              <a:ea typeface="Verdana" panose="020B0604030504040204" pitchFamily="34" charset="0"/>
              <a:cs typeface="Arial" panose="020B0604020202020204" pitchFamily="34" charset="0"/>
            </a:endParaRPr>
          </a:p>
        </p:txBody>
      </p:sp>
      <p:sp>
        <p:nvSpPr>
          <p:cNvPr id="233" name="Text Placeholder 232"/>
          <p:cNvSpPr>
            <a:spLocks noGrp="1"/>
          </p:cNvSpPr>
          <p:nvPr>
            <p:ph type="body" sz="quarter" idx="11"/>
          </p:nvPr>
        </p:nvSpPr>
        <p:spPr>
          <a:xfrm>
            <a:off x="582813" y="4847191"/>
            <a:ext cx="10093882" cy="743404"/>
          </a:xfrm>
        </p:spPr>
        <p:txBody>
          <a:bodyPr/>
          <a:lstStyle/>
          <a:p>
            <a:pPr algn="l"/>
            <a:r>
              <a:rPr lang="tr-TR" sz="4000" u="none" dirty="0" smtClean="0">
                <a:solidFill>
                  <a:srgbClr val="C00000"/>
                </a:solidFill>
                <a:latin typeface="Arial" panose="020B0604020202020204" pitchFamily="34" charset="0"/>
                <a:cs typeface="Arial" panose="020B0604020202020204" pitchFamily="34" charset="0"/>
              </a:rPr>
              <a:t>ABSTRACT</a:t>
            </a:r>
            <a:endParaRPr lang="en-US" sz="4000" u="none" dirty="0">
              <a:solidFill>
                <a:srgbClr val="C00000"/>
              </a:solidFill>
              <a:latin typeface="Arial" panose="020B0604020202020204" pitchFamily="34" charset="0"/>
              <a:cs typeface="Arial" panose="020B0604020202020204" pitchFamily="34" charset="0"/>
            </a:endParaRPr>
          </a:p>
        </p:txBody>
      </p:sp>
      <p:sp>
        <p:nvSpPr>
          <p:cNvPr id="236" name="Text Placeholder 235"/>
          <p:cNvSpPr>
            <a:spLocks noGrp="1"/>
          </p:cNvSpPr>
          <p:nvPr>
            <p:ph type="body" sz="quarter" idx="20"/>
          </p:nvPr>
        </p:nvSpPr>
        <p:spPr>
          <a:xfrm>
            <a:off x="536679" y="9391706"/>
            <a:ext cx="10096349" cy="743404"/>
          </a:xfrm>
        </p:spPr>
        <p:txBody>
          <a:bodyPr/>
          <a:lstStyle/>
          <a:p>
            <a:pPr algn="l"/>
            <a:r>
              <a:rPr lang="tr-TR" sz="4000" u="none" dirty="0" smtClean="0">
                <a:solidFill>
                  <a:srgbClr val="C00000"/>
                </a:solidFill>
                <a:latin typeface="Arial" panose="020B0604020202020204" pitchFamily="34" charset="0"/>
                <a:cs typeface="Arial" panose="020B0604020202020204" pitchFamily="34" charset="0"/>
              </a:rPr>
              <a:t>METHOD</a:t>
            </a:r>
            <a:endParaRPr lang="en-US" sz="4000" u="none" dirty="0">
              <a:solidFill>
                <a:srgbClr val="C00000"/>
              </a:solidFill>
              <a:latin typeface="Arial" panose="020B0604020202020204" pitchFamily="34" charset="0"/>
              <a:cs typeface="Arial" panose="020B0604020202020204" pitchFamily="34" charset="0"/>
            </a:endParaRPr>
          </a:p>
        </p:txBody>
      </p:sp>
      <p:sp>
        <p:nvSpPr>
          <p:cNvPr id="237" name="Text Placeholder 236"/>
          <p:cNvSpPr>
            <a:spLocks noGrp="1"/>
          </p:cNvSpPr>
          <p:nvPr>
            <p:ph type="body" sz="quarter" idx="25"/>
          </p:nvPr>
        </p:nvSpPr>
        <p:spPr>
          <a:xfrm>
            <a:off x="10846594" y="4782814"/>
            <a:ext cx="10093752" cy="743404"/>
          </a:xfrm>
          <a:noFill/>
        </p:spPr>
        <p:txBody>
          <a:bodyPr wrap="square" lIns="63307" tIns="63307" rIns="63307" bIns="63307" anchor="ctr" anchorCtr="0">
            <a:spAutoFit/>
          </a:bodyPr>
          <a:lstStyle/>
          <a:p>
            <a:pPr algn="l"/>
            <a:r>
              <a:rPr lang="tr-TR" sz="4000" u="none" dirty="0">
                <a:solidFill>
                  <a:srgbClr val="C00000"/>
                </a:solidFill>
                <a:latin typeface="Arial" panose="020B0604020202020204" pitchFamily="34" charset="0"/>
                <a:cs typeface="Arial" panose="020B0604020202020204" pitchFamily="34" charset="0"/>
              </a:rPr>
              <a:t>RESULTS</a:t>
            </a:r>
            <a:endParaRPr lang="en-US" sz="4000" u="none" dirty="0">
              <a:solidFill>
                <a:srgbClr val="C00000"/>
              </a:solidFill>
              <a:latin typeface="Arial" panose="020B0604020202020204" pitchFamily="34" charset="0"/>
              <a:cs typeface="Arial" panose="020B0604020202020204" pitchFamily="34" charset="0"/>
            </a:endParaRPr>
          </a:p>
        </p:txBody>
      </p:sp>
      <p:sp>
        <p:nvSpPr>
          <p:cNvPr id="238" name="Text Placeholder 237"/>
          <p:cNvSpPr>
            <a:spLocks noGrp="1"/>
          </p:cNvSpPr>
          <p:nvPr>
            <p:ph type="body" sz="quarter" idx="26"/>
          </p:nvPr>
        </p:nvSpPr>
        <p:spPr>
          <a:xfrm>
            <a:off x="10846594" y="5365571"/>
            <a:ext cx="10093752" cy="2652764"/>
          </a:xfrm>
        </p:spPr>
        <p:txBody>
          <a:bodyPr/>
          <a:lstStyle/>
          <a:p>
            <a:pPr algn="just">
              <a:lnSpc>
                <a:spcPct val="110000"/>
              </a:lnSpc>
            </a:pPr>
            <a:r>
              <a:rPr lang="en-US" sz="2800" dirty="0">
                <a:latin typeface="Arial" panose="020B0604020202020204" pitchFamily="34" charset="0"/>
                <a:cs typeface="Arial" panose="020B0604020202020204" pitchFamily="34" charset="0"/>
              </a:rPr>
              <a:t>In the jigsaw model the </a:t>
            </a:r>
            <a:r>
              <a:rPr lang="en-US" sz="2800" dirty="0" err="1">
                <a:latin typeface="Arial" panose="020B0604020202020204" pitchFamily="34" charset="0"/>
                <a:cs typeface="Arial" panose="020B0604020202020204" pitchFamily="34" charset="0"/>
              </a:rPr>
              <a:t>hyperparameters</a:t>
            </a:r>
            <a:r>
              <a:rPr lang="en-US" sz="2800" dirty="0">
                <a:latin typeface="Arial" panose="020B0604020202020204" pitchFamily="34" charset="0"/>
                <a:cs typeface="Arial" panose="020B0604020202020204" pitchFamily="34" charset="0"/>
              </a:rPr>
              <a:t> especially interaction potential between adjacent pixels plays an important role to reach a consistent jigsaw image. </a:t>
            </a:r>
            <a:r>
              <a:rPr lang="en-US" sz="2800" dirty="0" smtClean="0">
                <a:latin typeface="Arial" panose="020B0604020202020204" pitchFamily="34" charset="0"/>
                <a:cs typeface="Arial" panose="020B0604020202020204" pitchFamily="34" charset="0"/>
              </a:rPr>
              <a:t>The</a:t>
            </a:r>
            <a:r>
              <a:rPr lang="tr-TR"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test </a:t>
            </a:r>
            <a:r>
              <a:rPr lang="en-US" sz="2800" dirty="0">
                <a:latin typeface="Arial" panose="020B0604020202020204" pitchFamily="34" charset="0"/>
                <a:cs typeface="Arial" panose="020B0604020202020204" pitchFamily="34" charset="0"/>
              </a:rPr>
              <a:t>results with different interaction potential values </a:t>
            </a:r>
            <a:r>
              <a:rPr lang="en-US" sz="2800" dirty="0" smtClean="0">
                <a:latin typeface="Arial" panose="020B0604020202020204" pitchFamily="34" charset="0"/>
                <a:cs typeface="Arial" panose="020B0604020202020204" pitchFamily="34" charset="0"/>
              </a:rPr>
              <a:t>are</a:t>
            </a:r>
            <a:r>
              <a:rPr lang="tr-TR"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shown </a:t>
            </a:r>
            <a:r>
              <a:rPr lang="en-US" sz="2800" dirty="0">
                <a:latin typeface="Arial" panose="020B0604020202020204" pitchFamily="34" charset="0"/>
                <a:cs typeface="Arial" panose="020B0604020202020204" pitchFamily="34" charset="0"/>
              </a:rPr>
              <a:t>in Figure 3.</a:t>
            </a:r>
            <a:endParaRPr lang="en-US" sz="2800" dirty="0">
              <a:latin typeface="Arial" panose="020B0604020202020204" pitchFamily="34" charset="0"/>
              <a:cs typeface="Arial" panose="020B0604020202020204" pitchFamily="34" charset="0"/>
            </a:endParaRPr>
          </a:p>
        </p:txBody>
      </p:sp>
      <p:sp>
        <p:nvSpPr>
          <p:cNvPr id="240" name="Text Placeholder 239"/>
          <p:cNvSpPr>
            <a:spLocks noGrp="1"/>
          </p:cNvSpPr>
          <p:nvPr>
            <p:ph type="body" sz="quarter" idx="28"/>
          </p:nvPr>
        </p:nvSpPr>
        <p:spPr>
          <a:xfrm>
            <a:off x="10842723" y="26443491"/>
            <a:ext cx="10094847" cy="3126547"/>
          </a:xfrm>
        </p:spPr>
        <p:txBody>
          <a:bodyPr/>
          <a:lstStyle/>
          <a:p>
            <a:r>
              <a:rPr lang="en-US" sz="2400" dirty="0">
                <a:latin typeface="Arial" panose="020B0604020202020204" pitchFamily="34" charset="0"/>
                <a:cs typeface="Arial" panose="020B0604020202020204" pitchFamily="34" charset="0"/>
              </a:rPr>
              <a:t>[1] Kannan, A., Winn, J., </a:t>
            </a:r>
            <a:r>
              <a:rPr lang="en-US" sz="2400" dirty="0" err="1">
                <a:latin typeface="Arial" panose="020B0604020202020204" pitchFamily="34" charset="0"/>
                <a:cs typeface="Arial" panose="020B0604020202020204" pitchFamily="34" charset="0"/>
              </a:rPr>
              <a:t>Rother</a:t>
            </a:r>
            <a:r>
              <a:rPr lang="en-US" sz="2400" dirty="0">
                <a:latin typeface="Arial" panose="020B0604020202020204" pitchFamily="34" charset="0"/>
                <a:cs typeface="Arial" panose="020B0604020202020204" pitchFamily="34" charset="0"/>
              </a:rPr>
              <a:t>, C., 2006. “Clustering appearance and shape by learning jigsaws”, Advances in Neural Information Processing Systems, 657–664</a:t>
            </a:r>
            <a:r>
              <a:rPr lang="en-US" sz="2400" dirty="0" smtClean="0">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Ouyang, T.Y., Davis, R., 2009. “A visual approach to sketched symbol recognition”, Morgan Kaufmann Publishers </a:t>
            </a:r>
            <a:r>
              <a:rPr lang="en-US" sz="2400" dirty="0" smtClean="0">
                <a:latin typeface="Arial" panose="020B0604020202020204" pitchFamily="34" charset="0"/>
                <a:cs typeface="Arial" panose="020B0604020202020204" pitchFamily="34" charset="0"/>
              </a:rPr>
              <a:t>Inc</a:t>
            </a:r>
            <a:r>
              <a:rPr lang="en-US" sz="2400" dirty="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p:txBody>
      </p:sp>
      <p:sp>
        <p:nvSpPr>
          <p:cNvPr id="244" name="Text Placeholder 243"/>
          <p:cNvSpPr>
            <a:spLocks noGrp="1"/>
          </p:cNvSpPr>
          <p:nvPr>
            <p:ph type="body" sz="quarter" idx="96"/>
          </p:nvPr>
        </p:nvSpPr>
        <p:spPr>
          <a:xfrm>
            <a:off x="439744" y="10499578"/>
            <a:ext cx="10102728" cy="2904948"/>
          </a:xfrm>
        </p:spPr>
        <p:txBody>
          <a:bodyPr/>
          <a:lstStyle/>
          <a:p>
            <a:pPr algn="just"/>
            <a:r>
              <a:rPr lang="en-US" sz="2800" dirty="0" smtClean="0">
                <a:latin typeface="Arial" panose="020B0604020202020204" pitchFamily="34" charset="0"/>
                <a:cs typeface="Arial" panose="020B0604020202020204" pitchFamily="34" charset="0"/>
              </a:rPr>
              <a:t>Jigsaw Model learns repeated structures by running </a:t>
            </a:r>
            <a:r>
              <a:rPr lang="tr-TR" sz="2800" dirty="0" smtClean="0">
                <a:latin typeface="Arial" panose="020B0604020202020204" pitchFamily="34" charset="0"/>
                <a:cs typeface="Arial" panose="020B0604020202020204" pitchFamily="34" charset="0"/>
              </a:rPr>
              <a:t>an </a:t>
            </a:r>
            <a:r>
              <a:rPr lang="en-US" sz="2800" dirty="0" smtClean="0">
                <a:latin typeface="Arial" panose="020B0604020202020204" pitchFamily="34" charset="0"/>
                <a:cs typeface="Arial" panose="020B0604020202020204" pitchFamily="34" charset="0"/>
              </a:rPr>
              <a:t>EM algorithm iteratively. The model assigns each pixel </a:t>
            </a:r>
            <a:r>
              <a:rPr lang="tr-TR" sz="2800" dirty="0" smtClean="0">
                <a:latin typeface="Arial" panose="020B0604020202020204" pitchFamily="34" charset="0"/>
                <a:cs typeface="Arial" panose="020B0604020202020204" pitchFamily="34" charset="0"/>
              </a:rPr>
              <a:t>of</a:t>
            </a:r>
            <a:r>
              <a:rPr lang="en-US" sz="2800" dirty="0" smtClean="0">
                <a:latin typeface="Arial" panose="020B0604020202020204" pitchFamily="34" charset="0"/>
                <a:cs typeface="Arial" panose="020B0604020202020204" pitchFamily="34" charset="0"/>
              </a:rPr>
              <a:t> a training image to a jigsaw pixel by an offset map which  enforce adjacent pixels  in training image to be adjacent in the jigsaw. Finally,  the training image is reconstructed from the jigsaw image by using the offset map.</a:t>
            </a:r>
            <a:endParaRPr lang="en-US" sz="2800" dirty="0">
              <a:latin typeface="Arial" panose="020B0604020202020204" pitchFamily="34" charset="0"/>
              <a:cs typeface="Arial" panose="020B0604020202020204" pitchFamily="34" charset="0"/>
            </a:endParaRPr>
          </a:p>
        </p:txBody>
      </p:sp>
      <p:sp>
        <p:nvSpPr>
          <p:cNvPr id="281" name="Text Placeholder 280"/>
          <p:cNvSpPr>
            <a:spLocks noGrp="1"/>
          </p:cNvSpPr>
          <p:nvPr>
            <p:ph type="body" sz="quarter" idx="150"/>
          </p:nvPr>
        </p:nvSpPr>
        <p:spPr>
          <a:xfrm>
            <a:off x="2890078" y="3087524"/>
            <a:ext cx="15608232" cy="1455901"/>
          </a:xfrm>
        </p:spPr>
        <p:txBody>
          <a:bodyPr>
            <a:noAutofit/>
          </a:bodyPr>
          <a:lstStyle/>
          <a:p>
            <a:r>
              <a:rPr lang="tr-TR" sz="2500" dirty="0">
                <a:solidFill>
                  <a:schemeClr val="tx1"/>
                </a:solidFill>
                <a:latin typeface="Arial" panose="020B0604020202020204" pitchFamily="34" charset="0"/>
                <a:cs typeface="Arial" panose="020B0604020202020204" pitchFamily="34" charset="0"/>
              </a:rPr>
              <a:t>Emre Karaman </a:t>
            </a:r>
            <a:r>
              <a:rPr lang="tr-TR" sz="2500" dirty="0" err="1">
                <a:solidFill>
                  <a:schemeClr val="tx1"/>
                </a:solidFill>
                <a:latin typeface="Arial" panose="020B0604020202020204" pitchFamily="34" charset="0"/>
                <a:cs typeface="Arial" panose="020B0604020202020204" pitchFamily="34" charset="0"/>
              </a:rPr>
              <a:t>and</a:t>
            </a:r>
            <a:r>
              <a:rPr lang="tr-TR" sz="2500" dirty="0">
                <a:solidFill>
                  <a:schemeClr val="tx1"/>
                </a:solidFill>
                <a:latin typeface="Arial" panose="020B0604020202020204" pitchFamily="34" charset="0"/>
                <a:cs typeface="Arial" panose="020B0604020202020204" pitchFamily="34" charset="0"/>
              </a:rPr>
              <a:t> T. Metin </a:t>
            </a:r>
            <a:r>
              <a:rPr lang="tr-TR" sz="2500" dirty="0" smtClean="0">
                <a:solidFill>
                  <a:schemeClr val="tx1"/>
                </a:solidFill>
                <a:latin typeface="Arial" panose="020B0604020202020204" pitchFamily="34" charset="0"/>
                <a:cs typeface="Arial" panose="020B0604020202020204" pitchFamily="34" charset="0"/>
              </a:rPr>
              <a:t>Sezgin</a:t>
            </a:r>
            <a:endParaRPr lang="tr-TR" sz="2500" dirty="0" smtClean="0">
              <a:solidFill>
                <a:schemeClr val="tx1"/>
              </a:solidFill>
              <a:latin typeface="Arial" panose="020B0604020202020204" pitchFamily="34" charset="0"/>
              <a:cs typeface="Arial" panose="020B0604020202020204" pitchFamily="34" charset="0"/>
            </a:endParaRPr>
          </a:p>
          <a:p>
            <a:r>
              <a:rPr lang="en-US" sz="2500" dirty="0" err="1" smtClean="0">
                <a:solidFill>
                  <a:schemeClr val="tx1"/>
                </a:solidFill>
                <a:latin typeface="Arial" panose="020B0604020202020204" pitchFamily="34" charset="0"/>
                <a:cs typeface="Arial" panose="020B0604020202020204" pitchFamily="34" charset="0"/>
              </a:rPr>
              <a:t>Koç</a:t>
            </a:r>
            <a:r>
              <a:rPr lang="en-US" sz="2500" dirty="0" smtClean="0">
                <a:solidFill>
                  <a:schemeClr val="tx1"/>
                </a:solidFill>
                <a:latin typeface="Arial" panose="020B0604020202020204" pitchFamily="34" charset="0"/>
                <a:cs typeface="Arial" panose="020B0604020202020204" pitchFamily="34" charset="0"/>
              </a:rPr>
              <a:t> </a:t>
            </a:r>
            <a:r>
              <a:rPr lang="en-US" sz="2500" dirty="0">
                <a:solidFill>
                  <a:schemeClr val="tx1"/>
                </a:solidFill>
                <a:latin typeface="Arial" panose="020B0604020202020204" pitchFamily="34" charset="0"/>
                <a:cs typeface="Arial" panose="020B0604020202020204" pitchFamily="34" charset="0"/>
              </a:rPr>
              <a:t>University, Istanbul, Turkey</a:t>
            </a:r>
          </a:p>
          <a:p>
            <a:r>
              <a:rPr lang="en-US" sz="2500" dirty="0" smtClean="0">
                <a:solidFill>
                  <a:schemeClr val="tx1"/>
                </a:solidFill>
                <a:latin typeface="Arial" panose="020B0604020202020204" pitchFamily="34" charset="0"/>
                <a:cs typeface="Arial" panose="020B0604020202020204" pitchFamily="34" charset="0"/>
              </a:rPr>
              <a:t>{</a:t>
            </a:r>
            <a:r>
              <a:rPr lang="tr-TR" sz="2500" dirty="0" smtClean="0">
                <a:solidFill>
                  <a:schemeClr val="tx1"/>
                </a:solidFill>
                <a:latin typeface="Arial" panose="020B0604020202020204" pitchFamily="34" charset="0"/>
                <a:cs typeface="Arial" panose="020B0604020202020204" pitchFamily="34" charset="0"/>
              </a:rPr>
              <a:t>emrekaraman14</a:t>
            </a:r>
            <a:r>
              <a:rPr lang="en-US" sz="2500" dirty="0" smtClean="0">
                <a:solidFill>
                  <a:schemeClr val="tx1"/>
                </a:solidFill>
                <a:latin typeface="Arial" panose="020B0604020202020204" pitchFamily="34" charset="0"/>
                <a:cs typeface="Arial" panose="020B0604020202020204" pitchFamily="34" charset="0"/>
              </a:rPr>
              <a:t>, </a:t>
            </a:r>
            <a:r>
              <a:rPr lang="en-US" sz="2500" dirty="0" err="1">
                <a:solidFill>
                  <a:schemeClr val="tx1"/>
                </a:solidFill>
                <a:latin typeface="Arial" panose="020B0604020202020204" pitchFamily="34" charset="0"/>
                <a:cs typeface="Arial" panose="020B0604020202020204" pitchFamily="34" charset="0"/>
              </a:rPr>
              <a:t>mtsezgin</a:t>
            </a:r>
            <a:r>
              <a:rPr lang="en-US" sz="2500" dirty="0">
                <a:solidFill>
                  <a:schemeClr val="tx1"/>
                </a:solidFill>
                <a:latin typeface="Arial" panose="020B0604020202020204" pitchFamily="34" charset="0"/>
                <a:cs typeface="Arial" panose="020B0604020202020204" pitchFamily="34" charset="0"/>
              </a:rPr>
              <a:t>}@</a:t>
            </a:r>
            <a:r>
              <a:rPr lang="en-US" sz="2500" dirty="0" smtClean="0">
                <a:solidFill>
                  <a:schemeClr val="tx1"/>
                </a:solidFill>
                <a:latin typeface="Arial" panose="020B0604020202020204" pitchFamily="34" charset="0"/>
                <a:cs typeface="Arial" panose="020B0604020202020204" pitchFamily="34" charset="0"/>
              </a:rPr>
              <a:t>ku.edu.tr</a:t>
            </a:r>
            <a:endParaRPr lang="en-US" sz="2500" dirty="0">
              <a:solidFill>
                <a:schemeClr val="tx1"/>
              </a:solidFill>
              <a:latin typeface="Arial" panose="020B0604020202020204" pitchFamily="34" charset="0"/>
              <a:cs typeface="Arial" panose="020B0604020202020204" pitchFamily="34" charset="0"/>
            </a:endParaRPr>
          </a:p>
        </p:txBody>
      </p:sp>
      <p:sp>
        <p:nvSpPr>
          <p:cNvPr id="283" name="Text Placeholder 282"/>
          <p:cNvSpPr>
            <a:spLocks noGrp="1"/>
          </p:cNvSpPr>
          <p:nvPr>
            <p:ph type="body" sz="quarter" idx="153"/>
          </p:nvPr>
        </p:nvSpPr>
        <p:spPr>
          <a:xfrm>
            <a:off x="2032828" y="580433"/>
            <a:ext cx="17401336" cy="2364216"/>
          </a:xfrm>
        </p:spPr>
        <p:txBody>
          <a:bodyPr>
            <a:noAutofit/>
          </a:bodyPr>
          <a:lstStyle/>
          <a:p>
            <a:r>
              <a:rPr lang="en-US" sz="5800" dirty="0">
                <a:solidFill>
                  <a:schemeClr val="bg1"/>
                </a:solidFill>
                <a:latin typeface="Arial" panose="020B0604020202020204" pitchFamily="34" charset="0"/>
                <a:cs typeface="Arial" panose="020B0604020202020204" pitchFamily="34" charset="0"/>
              </a:rPr>
              <a:t>An Unsupervised Method for Sketch Recognition Using Jigsaw Framework</a:t>
            </a:r>
            <a:endParaRPr lang="en-US" sz="5800" b="1"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4660" b="27006"/>
          <a:stretch/>
        </p:blipFill>
        <p:spPr>
          <a:xfrm>
            <a:off x="852909" y="13402338"/>
            <a:ext cx="9235440" cy="4007342"/>
          </a:xfrm>
          <a:prstGeom prst="rect">
            <a:avLst/>
          </a:prstGeom>
        </p:spPr>
      </p:pic>
      <p:sp>
        <p:nvSpPr>
          <p:cNvPr id="17" name="TextBox 42"/>
          <p:cNvSpPr txBox="1"/>
          <p:nvPr/>
        </p:nvSpPr>
        <p:spPr>
          <a:xfrm>
            <a:off x="2129156" y="17562080"/>
            <a:ext cx="6397194" cy="528334"/>
          </a:xfrm>
          <a:prstGeom prst="rect">
            <a:avLst/>
          </a:prstGeom>
          <a:noFill/>
        </p:spPr>
        <p:txBody>
          <a:bodyPr wrap="square" lIns="96504" tIns="48252" rIns="96504" bIns="48252" rtlCol="0">
            <a:spAutoFit/>
          </a:bodyPr>
          <a:lstStyle/>
          <a:p>
            <a:pPr algn="ctr"/>
            <a:r>
              <a:rPr lang="en-US" sz="2800" b="1" dirty="0" smtClean="0">
                <a:latin typeface="Arial" panose="020B0604020202020204" pitchFamily="34" charset="0"/>
                <a:cs typeface="Arial" panose="020B0604020202020204" pitchFamily="34" charset="0"/>
              </a:rPr>
              <a:t>Figure </a:t>
            </a:r>
            <a:r>
              <a:rPr lang="tr-TR" sz="2800" b="1" dirty="0" smtClean="0">
                <a:latin typeface="Arial" panose="020B0604020202020204" pitchFamily="34" charset="0"/>
                <a:cs typeface="Arial" panose="020B0604020202020204" pitchFamily="34" charset="0"/>
              </a:rPr>
              <a:t>1</a:t>
            </a:r>
            <a:r>
              <a:rPr lang="en-US" sz="2800" b="1" dirty="0" smtClean="0">
                <a:latin typeface="Arial" panose="020B0604020202020204" pitchFamily="34" charset="0"/>
                <a:cs typeface="Arial" panose="020B0604020202020204" pitchFamily="34" charset="0"/>
              </a:rPr>
              <a:t>. </a:t>
            </a:r>
            <a:r>
              <a:rPr lang="tr-TR" sz="2800" b="1" dirty="0" err="1" smtClean="0">
                <a:latin typeface="Arial" panose="020B0604020202020204" pitchFamily="34" charset="0"/>
                <a:cs typeface="Arial" panose="020B0604020202020204" pitchFamily="34" charset="0"/>
              </a:rPr>
              <a:t>The</a:t>
            </a:r>
            <a:r>
              <a:rPr lang="tr-TR" sz="2800" b="1" dirty="0" smtClean="0">
                <a:latin typeface="Arial" panose="020B0604020202020204" pitchFamily="34" charset="0"/>
                <a:cs typeface="Arial" panose="020B0604020202020204" pitchFamily="34" charset="0"/>
              </a:rPr>
              <a:t> </a:t>
            </a:r>
            <a:r>
              <a:rPr lang="tr-TR" sz="2800" b="1" dirty="0" err="1" smtClean="0">
                <a:latin typeface="Arial" panose="020B0604020202020204" pitchFamily="34" charset="0"/>
                <a:cs typeface="Arial" panose="020B0604020202020204" pitchFamily="34" charset="0"/>
              </a:rPr>
              <a:t>Jigsaw</a:t>
            </a:r>
            <a:r>
              <a:rPr lang="tr-TR" sz="2800" b="1" dirty="0" smtClean="0">
                <a:latin typeface="Arial" panose="020B0604020202020204" pitchFamily="34" charset="0"/>
                <a:cs typeface="Arial" panose="020B0604020202020204" pitchFamily="34" charset="0"/>
              </a:rPr>
              <a:t> Model</a:t>
            </a:r>
            <a:endParaRPr lang="en-US" sz="2800" b="1" dirty="0">
              <a:latin typeface="Arial" panose="020B0604020202020204" pitchFamily="34" charset="0"/>
              <a:cs typeface="Arial" panose="020B0604020202020204" pitchFamily="34" charset="0"/>
            </a:endParaRPr>
          </a:p>
        </p:txBody>
      </p:sp>
      <p:sp>
        <p:nvSpPr>
          <p:cNvPr id="19" name="Text Placeholder 243"/>
          <p:cNvSpPr txBox="1">
            <a:spLocks/>
          </p:cNvSpPr>
          <p:nvPr/>
        </p:nvSpPr>
        <p:spPr>
          <a:xfrm>
            <a:off x="362114" y="18682811"/>
            <a:ext cx="10102728" cy="3852900"/>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just"/>
            <a:r>
              <a:rPr lang="en-US" sz="2800" dirty="0" smtClean="0">
                <a:latin typeface="Arial" panose="020B0604020202020204" pitchFamily="34" charset="0"/>
                <a:cs typeface="Arial" panose="020B0604020202020204" pitchFamily="34" charset="0"/>
              </a:rPr>
              <a:t>In </a:t>
            </a:r>
            <a:r>
              <a:rPr lang="en-US" sz="2800" dirty="0">
                <a:latin typeface="Arial" panose="020B0604020202020204" pitchFamily="34" charset="0"/>
                <a:cs typeface="Arial" panose="020B0604020202020204" pitchFamily="34" charset="0"/>
              </a:rPr>
              <a:t>our </a:t>
            </a:r>
            <a:r>
              <a:rPr lang="en-US" sz="2800" dirty="0" smtClean="0">
                <a:latin typeface="Arial" panose="020B0604020202020204" pitchFamily="34" charset="0"/>
                <a:cs typeface="Arial" panose="020B0604020202020204" pitchFamily="34" charset="0"/>
              </a:rPr>
              <a:t>model </a:t>
            </a:r>
            <a:r>
              <a:rPr lang="en-US" sz="2800" dirty="0">
                <a:latin typeface="Arial" panose="020B0604020202020204" pitchFamily="34" charset="0"/>
                <a:cs typeface="Arial" panose="020B0604020202020204" pitchFamily="34" charset="0"/>
              </a:rPr>
              <a:t>pixels correspond to strokes and the strokes are represented as Image Deformation Model (IDM) </a:t>
            </a:r>
            <a:r>
              <a:rPr lang="en-US" sz="2800" dirty="0" smtClean="0">
                <a:latin typeface="Arial" panose="020B0604020202020204" pitchFamily="34" charset="0"/>
                <a:cs typeface="Arial" panose="020B0604020202020204" pitchFamily="34" charset="0"/>
              </a:rPr>
              <a:t>features</a:t>
            </a:r>
            <a:r>
              <a:rPr lang="tr-TR" sz="2800" dirty="0" smtClean="0">
                <a:latin typeface="Arial" panose="020B0604020202020204" pitchFamily="34" charset="0"/>
                <a:cs typeface="Arial" panose="020B0604020202020204" pitchFamily="34" charset="0"/>
              </a:rPr>
              <a:t> in</a:t>
            </a:r>
            <a:r>
              <a:rPr lang="en-US" sz="2800" dirty="0" smtClean="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 1x720 feature vector. </a:t>
            </a:r>
            <a:endParaRPr lang="tr-TR" sz="2800" dirty="0" smtClean="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The jigsaw model is founded on a 4 connected grid. However strokes in a sketch scene do not lie on a clear-cut grid. Thus </a:t>
            </a:r>
            <a:r>
              <a:rPr lang="en-US" sz="2800" dirty="0" smtClean="0">
                <a:latin typeface="Arial" panose="020B0604020202020204" pitchFamily="34" charset="0"/>
                <a:cs typeface="Arial" panose="020B0604020202020204" pitchFamily="34" charset="0"/>
              </a:rPr>
              <a:t>we </a:t>
            </a:r>
            <a:r>
              <a:rPr lang="en-US" sz="2800" dirty="0">
                <a:latin typeface="Arial" panose="020B0604020202020204" pitchFamily="34" charset="0"/>
                <a:cs typeface="Arial" panose="020B0604020202020204" pitchFamily="34" charset="0"/>
              </a:rPr>
              <a:t>define a method to create grid between similar strokes. Additionally, </a:t>
            </a:r>
            <a:r>
              <a:rPr lang="en-US" sz="2800" dirty="0" smtClean="0">
                <a:latin typeface="Arial" panose="020B0604020202020204" pitchFamily="34" charset="0"/>
                <a:cs typeface="Arial" panose="020B0604020202020204" pitchFamily="34" charset="0"/>
              </a:rPr>
              <a:t>we reposition strokes to make relative positions of similar stroke pairs same.</a:t>
            </a:r>
            <a:endParaRPr lang="en-US" sz="2800" dirty="0">
              <a:latin typeface="Arial" panose="020B0604020202020204" pitchFamily="34" charset="0"/>
              <a:cs typeface="Arial" panose="020B0604020202020204" pitchFamily="34" charset="0"/>
            </a:endParaRPr>
          </a:p>
        </p:txBody>
      </p:sp>
      <p:sp>
        <p:nvSpPr>
          <p:cNvPr id="20" name="Text Placeholder 235"/>
          <p:cNvSpPr txBox="1">
            <a:spLocks/>
          </p:cNvSpPr>
          <p:nvPr/>
        </p:nvSpPr>
        <p:spPr>
          <a:xfrm>
            <a:off x="572305" y="9973185"/>
            <a:ext cx="10096349" cy="589515"/>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l"/>
            <a:r>
              <a:rPr lang="tr-TR" sz="3000" u="none" dirty="0" err="1" smtClean="0">
                <a:solidFill>
                  <a:srgbClr val="C00000"/>
                </a:solidFill>
                <a:latin typeface="Arial" panose="020B0604020202020204" pitchFamily="34" charset="0"/>
                <a:cs typeface="Arial" panose="020B0604020202020204" pitchFamily="34" charset="0"/>
              </a:rPr>
              <a:t>The</a:t>
            </a:r>
            <a:r>
              <a:rPr lang="tr-TR" sz="3000" u="none" dirty="0" smtClean="0">
                <a:solidFill>
                  <a:srgbClr val="C00000"/>
                </a:solidFill>
                <a:latin typeface="Arial" panose="020B0604020202020204" pitchFamily="34" charset="0"/>
                <a:cs typeface="Arial" panose="020B0604020202020204" pitchFamily="34" charset="0"/>
              </a:rPr>
              <a:t> </a:t>
            </a:r>
            <a:r>
              <a:rPr lang="tr-TR" sz="3000" u="none" dirty="0" err="1" smtClean="0">
                <a:solidFill>
                  <a:srgbClr val="C00000"/>
                </a:solidFill>
                <a:latin typeface="Arial" panose="020B0604020202020204" pitchFamily="34" charset="0"/>
                <a:cs typeface="Arial" panose="020B0604020202020204" pitchFamily="34" charset="0"/>
              </a:rPr>
              <a:t>Jigsaw</a:t>
            </a:r>
            <a:r>
              <a:rPr lang="tr-TR" sz="3000" u="none" dirty="0" smtClean="0">
                <a:solidFill>
                  <a:srgbClr val="C00000"/>
                </a:solidFill>
                <a:latin typeface="Arial" panose="020B0604020202020204" pitchFamily="34" charset="0"/>
                <a:cs typeface="Arial" panose="020B0604020202020204" pitchFamily="34" charset="0"/>
              </a:rPr>
              <a:t> Model</a:t>
            </a:r>
            <a:endParaRPr lang="en-US" sz="3000" u="none" dirty="0">
              <a:solidFill>
                <a:srgbClr val="C00000"/>
              </a:solidFill>
              <a:latin typeface="Arial" panose="020B0604020202020204" pitchFamily="34" charset="0"/>
              <a:cs typeface="Arial" panose="020B0604020202020204" pitchFamily="34" charset="0"/>
            </a:endParaRPr>
          </a:p>
        </p:txBody>
      </p:sp>
      <p:sp>
        <p:nvSpPr>
          <p:cNvPr id="21" name="Text Placeholder 235"/>
          <p:cNvSpPr txBox="1">
            <a:spLocks/>
          </p:cNvSpPr>
          <p:nvPr/>
        </p:nvSpPr>
        <p:spPr>
          <a:xfrm>
            <a:off x="516136" y="18012576"/>
            <a:ext cx="10096349" cy="589515"/>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l"/>
            <a:r>
              <a:rPr lang="en-US" sz="3000" u="none" dirty="0" smtClean="0">
                <a:solidFill>
                  <a:srgbClr val="C00000"/>
                </a:solidFill>
                <a:latin typeface="Arial" panose="020B0604020202020204" pitchFamily="34" charset="0"/>
                <a:cs typeface="Arial" panose="020B0604020202020204" pitchFamily="34" charset="0"/>
              </a:rPr>
              <a:t>The Jigsaw Model for Sketch Recognition</a:t>
            </a:r>
            <a:endParaRPr lang="en-US" sz="3000" u="none" dirty="0">
              <a:solidFill>
                <a:srgbClr val="C0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455" y="22457311"/>
            <a:ext cx="9497568" cy="4974688"/>
          </a:xfrm>
          <a:prstGeom prst="rect">
            <a:avLst/>
          </a:prstGeom>
        </p:spPr>
      </p:pic>
      <p:sp>
        <p:nvSpPr>
          <p:cNvPr id="24" name="TextBox 42"/>
          <p:cNvSpPr txBox="1"/>
          <p:nvPr/>
        </p:nvSpPr>
        <p:spPr>
          <a:xfrm>
            <a:off x="141225" y="27572386"/>
            <a:ext cx="10096349" cy="466778"/>
          </a:xfrm>
          <a:prstGeom prst="rect">
            <a:avLst/>
          </a:prstGeom>
          <a:noFill/>
        </p:spPr>
        <p:txBody>
          <a:bodyPr wrap="square" lIns="96504" tIns="48252" rIns="96504" bIns="48252" rtlCol="0">
            <a:spAutoFit/>
          </a:bodyPr>
          <a:lstStyle/>
          <a:p>
            <a:pPr algn="ctr"/>
            <a:r>
              <a:rPr lang="en-US" sz="2400" b="1" dirty="0" smtClean="0">
                <a:latin typeface="Arial" panose="020B0604020202020204" pitchFamily="34" charset="0"/>
                <a:cs typeface="Arial" panose="020B0604020202020204" pitchFamily="34" charset="0"/>
              </a:rPr>
              <a:t>Figure </a:t>
            </a:r>
            <a:r>
              <a:rPr lang="tr-TR" sz="2400" b="1" dirty="0">
                <a:latin typeface="Arial" panose="020B0604020202020204" pitchFamily="34" charset="0"/>
                <a:cs typeface="Arial" panose="020B0604020202020204" pitchFamily="34" charset="0"/>
              </a:rPr>
              <a:t>2</a:t>
            </a:r>
            <a:r>
              <a:rPr lang="en-US" sz="2400" b="1" dirty="0" smtClean="0">
                <a:latin typeface="Arial" panose="020B0604020202020204" pitchFamily="34" charset="0"/>
                <a:cs typeface="Arial" panose="020B0604020202020204" pitchFamily="34" charset="0"/>
              </a:rPr>
              <a:t>. </a:t>
            </a:r>
            <a:r>
              <a:rPr lang="tr-TR" sz="2400" b="1" dirty="0" err="1" smtClean="0">
                <a:latin typeface="Arial" panose="020B0604020202020204" pitchFamily="34" charset="0"/>
                <a:cs typeface="Arial" panose="020B0604020202020204" pitchFamily="34" charset="0"/>
              </a:rPr>
              <a:t>Sketch</a:t>
            </a:r>
            <a:r>
              <a:rPr lang="tr-TR" sz="2400" b="1" dirty="0" smtClean="0">
                <a:latin typeface="Arial" panose="020B0604020202020204" pitchFamily="34" charset="0"/>
                <a:cs typeface="Arial" panose="020B0604020202020204" pitchFamily="34" charset="0"/>
              </a:rPr>
              <a:t> </a:t>
            </a:r>
            <a:r>
              <a:rPr lang="tr-TR" sz="2400" b="1" dirty="0" err="1" smtClean="0">
                <a:latin typeface="Arial" panose="020B0604020202020204" pitchFamily="34" charset="0"/>
                <a:cs typeface="Arial" panose="020B0604020202020204" pitchFamily="34" charset="0"/>
              </a:rPr>
              <a:t>RecognitionUsing</a:t>
            </a:r>
            <a:r>
              <a:rPr lang="tr-TR" sz="2400" b="1" dirty="0" smtClean="0">
                <a:latin typeface="Arial" panose="020B0604020202020204" pitchFamily="34" charset="0"/>
                <a:cs typeface="Arial" panose="020B0604020202020204" pitchFamily="34" charset="0"/>
              </a:rPr>
              <a:t> </a:t>
            </a:r>
            <a:r>
              <a:rPr lang="tr-TR" sz="2400" b="1" dirty="0" err="1" smtClean="0">
                <a:latin typeface="Arial" panose="020B0604020202020204" pitchFamily="34" charset="0"/>
                <a:cs typeface="Arial" panose="020B0604020202020204" pitchFamily="34" charset="0"/>
              </a:rPr>
              <a:t>Jigsaw</a:t>
            </a:r>
            <a:r>
              <a:rPr lang="tr-TR" sz="2400" b="1" dirty="0" smtClean="0">
                <a:latin typeface="Arial" panose="020B0604020202020204" pitchFamily="34" charset="0"/>
                <a:cs typeface="Arial" panose="020B0604020202020204" pitchFamily="34" charset="0"/>
              </a:rPr>
              <a:t> Framework</a:t>
            </a:r>
            <a:endParaRPr lang="en-US" sz="2400" b="1"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88883" y="7852836"/>
            <a:ext cx="8802531" cy="2023189"/>
          </a:xfrm>
          <a:prstGeom prst="rect">
            <a:avLst/>
          </a:prstGeom>
        </p:spPr>
      </p:pic>
      <p:cxnSp>
        <p:nvCxnSpPr>
          <p:cNvPr id="28" name="Straight Connector 27"/>
          <p:cNvCxnSpPr/>
          <p:nvPr/>
        </p:nvCxnSpPr>
        <p:spPr bwMode="auto">
          <a:xfrm>
            <a:off x="629455" y="4664231"/>
            <a:ext cx="20312242" cy="0"/>
          </a:xfrm>
          <a:prstGeom prst="line">
            <a:avLst/>
          </a:prstGeom>
          <a:solidFill>
            <a:schemeClr val="accent1"/>
          </a:solidFill>
          <a:ln w="76200" cap="flat" cmpd="sng" algn="ctr">
            <a:solidFill>
              <a:srgbClr val="860000"/>
            </a:solidFill>
            <a:prstDash val="solid"/>
            <a:round/>
            <a:headEnd type="none" w="med" len="med"/>
            <a:tailEnd type="none" w="med" len="med"/>
          </a:ln>
          <a:effectLst/>
        </p:spPr>
      </p:cxnSp>
      <p:sp>
        <p:nvSpPr>
          <p:cNvPr id="31" name="Text Placeholder 237"/>
          <p:cNvSpPr txBox="1">
            <a:spLocks/>
          </p:cNvSpPr>
          <p:nvPr/>
        </p:nvSpPr>
        <p:spPr>
          <a:xfrm>
            <a:off x="10846594" y="10450609"/>
            <a:ext cx="10093752" cy="2474061"/>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just"/>
            <a:r>
              <a:rPr lang="en-US" sz="2800" dirty="0" smtClean="0">
                <a:latin typeface="Arial" panose="020B0604020202020204" pitchFamily="34" charset="0"/>
                <a:cs typeface="Arial" panose="020B0604020202020204" pitchFamily="34" charset="0"/>
              </a:rPr>
              <a:t>We tested our model with a hand-crafted training image which contains repeated structures. Our </a:t>
            </a:r>
            <a:r>
              <a:rPr lang="en-US" sz="2800" dirty="0" smtClean="0">
                <a:latin typeface="Arial" panose="020B0604020202020204" pitchFamily="34" charset="0"/>
                <a:cs typeface="Arial" panose="020B0604020202020204" pitchFamily="34" charset="0"/>
              </a:rPr>
              <a:t>model </a:t>
            </a:r>
            <a:r>
              <a:rPr lang="tr-TR" sz="2800" dirty="0" smtClean="0">
                <a:latin typeface="Arial" panose="020B0604020202020204" pitchFamily="34" charset="0"/>
                <a:cs typeface="Arial" panose="020B0604020202020204" pitchFamily="34" charset="0"/>
              </a:rPr>
              <a:t>c</a:t>
            </a:r>
            <a:r>
              <a:rPr lang="en-US" sz="2800" dirty="0" err="1" smtClean="0">
                <a:latin typeface="Arial" panose="020B0604020202020204" pitchFamily="34" charset="0"/>
                <a:cs typeface="Arial" panose="020B0604020202020204" pitchFamily="34" charset="0"/>
              </a:rPr>
              <a:t>reate</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a </a:t>
            </a:r>
            <a:r>
              <a:rPr lang="tr-TR" sz="2800" dirty="0" err="1" smtClean="0">
                <a:latin typeface="Arial" panose="020B0604020202020204" pitchFamily="34" charset="0"/>
                <a:cs typeface="Arial" panose="020B0604020202020204" pitchFamily="34" charset="0"/>
              </a:rPr>
              <a:t>connection</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between similar </a:t>
            </a:r>
            <a:r>
              <a:rPr lang="tr-TR" sz="2800" dirty="0" err="1" smtClean="0">
                <a:latin typeface="Arial" panose="020B0604020202020204" pitchFamily="34" charset="0"/>
                <a:cs typeface="Arial" panose="020B0604020202020204" pitchFamily="34" charset="0"/>
              </a:rPr>
              <a:t>stroke</a:t>
            </a:r>
            <a:r>
              <a:rPr lang="tr-TR"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pair</a:t>
            </a:r>
            <a:r>
              <a:rPr lang="tr-TR" sz="2800" dirty="0">
                <a:latin typeface="Arial" panose="020B0604020202020204" pitchFamily="34" charset="0"/>
                <a:cs typeface="Arial" panose="020B0604020202020204" pitchFamily="34" charset="0"/>
              </a:rPr>
              <a:t>s</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and adjust their origin to have the same displacement value. Thus, we can learn repeated structures and classify them into </a:t>
            </a:r>
            <a:r>
              <a:rPr lang="en-US" sz="2800" dirty="0" smtClean="0">
                <a:latin typeface="Arial" panose="020B0604020202020204" pitchFamily="34" charset="0"/>
                <a:cs typeface="Arial" panose="020B0604020202020204" pitchFamily="34" charset="0"/>
              </a:rPr>
              <a:t>the</a:t>
            </a:r>
            <a:r>
              <a:rPr lang="tr-TR"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same </a:t>
            </a:r>
            <a:r>
              <a:rPr lang="en-US" sz="2800" dirty="0" smtClean="0">
                <a:latin typeface="Arial" panose="020B0604020202020204" pitchFamily="34" charset="0"/>
                <a:cs typeface="Arial" panose="020B0604020202020204" pitchFamily="34" charset="0"/>
              </a:rPr>
              <a:t>group. </a:t>
            </a:r>
          </a:p>
        </p:txBody>
      </p:sp>
      <p:sp>
        <p:nvSpPr>
          <p:cNvPr id="32" name="TextBox 42"/>
          <p:cNvSpPr txBox="1"/>
          <p:nvPr/>
        </p:nvSpPr>
        <p:spPr>
          <a:xfrm>
            <a:off x="11099073" y="9758809"/>
            <a:ext cx="9582149" cy="528334"/>
          </a:xfrm>
          <a:prstGeom prst="rect">
            <a:avLst/>
          </a:prstGeom>
          <a:noFill/>
        </p:spPr>
        <p:txBody>
          <a:bodyPr wrap="square" lIns="96504" tIns="48252" rIns="96504" bIns="48252" rtlCol="0">
            <a:spAutoFit/>
          </a:bodyPr>
          <a:lstStyle/>
          <a:p>
            <a:pPr algn="ctr"/>
            <a:r>
              <a:rPr lang="en-US" sz="2800" b="1" dirty="0" smtClean="0">
                <a:latin typeface="Arial" panose="020B0604020202020204" pitchFamily="34" charset="0"/>
                <a:cs typeface="Arial" panose="020B0604020202020204" pitchFamily="34" charset="0"/>
              </a:rPr>
              <a:t>Figure 3. Jigsaw images with different parameters. </a:t>
            </a:r>
            <a:endParaRPr lang="en-US" sz="2800" b="1"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rotWithShape="1">
          <a:blip r:embed="rId7">
            <a:extLst>
              <a:ext uri="{28A0092B-C50C-407E-A947-70E740481C1C}">
                <a14:useLocalDpi xmlns:a14="http://schemas.microsoft.com/office/drawing/2010/main" val="0"/>
              </a:ext>
            </a:extLst>
          </a:blip>
          <a:srcRect l="15099" t="10484" r="12573" b="13326"/>
          <a:stretch/>
        </p:blipFill>
        <p:spPr>
          <a:xfrm>
            <a:off x="10854419" y="12991440"/>
            <a:ext cx="5090431" cy="2782623"/>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397225" y="12872219"/>
            <a:ext cx="4651811" cy="2901844"/>
          </a:xfrm>
          <a:prstGeom prst="rect">
            <a:avLst/>
          </a:prstGeom>
        </p:spPr>
      </p:pic>
      <p:sp>
        <p:nvSpPr>
          <p:cNvPr id="37" name="TextBox 42"/>
          <p:cNvSpPr txBox="1"/>
          <p:nvPr/>
        </p:nvSpPr>
        <p:spPr>
          <a:xfrm>
            <a:off x="11239500" y="15726121"/>
            <a:ext cx="9582149" cy="528334"/>
          </a:xfrm>
          <a:prstGeom prst="rect">
            <a:avLst/>
          </a:prstGeom>
          <a:noFill/>
        </p:spPr>
        <p:txBody>
          <a:bodyPr wrap="square" lIns="96504" tIns="48252" rIns="96504" bIns="48252" rtlCol="0">
            <a:spAutoFit/>
          </a:bodyPr>
          <a:lstStyle/>
          <a:p>
            <a:pPr algn="ctr"/>
            <a:r>
              <a:rPr lang="en-US" sz="2800" b="1" dirty="0" smtClean="0">
                <a:latin typeface="Arial" panose="020B0604020202020204" pitchFamily="34" charset="0"/>
                <a:cs typeface="Arial" panose="020B0604020202020204" pitchFamily="34" charset="0"/>
              </a:rPr>
              <a:t>Figure </a:t>
            </a:r>
            <a:r>
              <a:rPr lang="en-US" sz="2800" b="1" dirty="0">
                <a:latin typeface="Arial" panose="020B0604020202020204" pitchFamily="34" charset="0"/>
                <a:cs typeface="Arial" panose="020B0604020202020204" pitchFamily="34" charset="0"/>
              </a:rPr>
              <a:t>4</a:t>
            </a:r>
            <a:r>
              <a:rPr lang="en-US" sz="2800" b="1" dirty="0" smtClean="0">
                <a:latin typeface="Arial" panose="020B0604020202020204" pitchFamily="34" charset="0"/>
                <a:cs typeface="Arial" panose="020B0604020202020204" pitchFamily="34" charset="0"/>
              </a:rPr>
              <a:t>. Training image and connected graph.</a:t>
            </a:r>
            <a:endParaRPr lang="en-US" sz="2800" b="1" dirty="0">
              <a:latin typeface="Arial" panose="020B0604020202020204" pitchFamily="34" charset="0"/>
              <a:cs typeface="Arial" panose="020B0604020202020204" pitchFamily="34" charset="0"/>
            </a:endParaRPr>
          </a:p>
        </p:txBody>
      </p:sp>
      <p:sp>
        <p:nvSpPr>
          <p:cNvPr id="38" name="Text Placeholder 237"/>
          <p:cNvSpPr txBox="1">
            <a:spLocks/>
          </p:cNvSpPr>
          <p:nvPr/>
        </p:nvSpPr>
        <p:spPr>
          <a:xfrm>
            <a:off x="10779629" y="16279079"/>
            <a:ext cx="10093752" cy="1741553"/>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just">
              <a:lnSpc>
                <a:spcPct val="110000"/>
              </a:lnSpc>
            </a:pPr>
            <a:r>
              <a:rPr lang="en-US" sz="2800" dirty="0" smtClean="0">
                <a:latin typeface="Arial" panose="020B0604020202020204" pitchFamily="34" charset="0"/>
                <a:cs typeface="Arial" panose="020B0604020202020204" pitchFamily="34" charset="0"/>
              </a:rPr>
              <a:t>Upon constructing the connected graph we run EM algorithm until convergence. </a:t>
            </a:r>
            <a:r>
              <a:rPr lang="en-US" sz="2800" dirty="0" smtClean="0">
                <a:latin typeface="Arial" panose="020B0604020202020204" pitchFamily="34" charset="0"/>
                <a:cs typeface="Arial" panose="020B0604020202020204" pitchFamily="34" charset="0"/>
              </a:rPr>
              <a:t>The jigsaw </a:t>
            </a:r>
            <a:r>
              <a:rPr lang="en-US" sz="2800" dirty="0" smtClean="0">
                <a:latin typeface="Arial" panose="020B0604020202020204" pitchFamily="34" charset="0"/>
                <a:cs typeface="Arial" panose="020B0604020202020204" pitchFamily="34" charset="0"/>
              </a:rPr>
              <a:t>of training sketch </a:t>
            </a:r>
            <a:r>
              <a:rPr lang="en-US" sz="2800" dirty="0" smtClean="0">
                <a:latin typeface="Arial" panose="020B0604020202020204" pitchFamily="34" charset="0"/>
                <a:cs typeface="Arial" panose="020B0604020202020204" pitchFamily="34" charset="0"/>
              </a:rPr>
              <a:t>scene</a:t>
            </a:r>
            <a:r>
              <a:rPr lang="tr-TR" sz="2800" dirty="0" smtClean="0">
                <a:latin typeface="Arial" panose="020B0604020202020204" pitchFamily="34" charset="0"/>
                <a:cs typeface="Arial" panose="020B0604020202020204" pitchFamily="34" charset="0"/>
              </a:rPr>
              <a:t> </a:t>
            </a:r>
            <a:r>
              <a:rPr lang="tr-TR" sz="2800" dirty="0" err="1" smtClean="0">
                <a:latin typeface="Arial" panose="020B0604020202020204" pitchFamily="34" charset="0"/>
                <a:cs typeface="Arial" panose="020B0604020202020204" pitchFamily="34" charset="0"/>
              </a:rPr>
              <a:t>and</a:t>
            </a:r>
            <a:r>
              <a:rPr lang="tr-TR" sz="2800" dirty="0" smtClean="0">
                <a:latin typeface="Arial" panose="020B0604020202020204" pitchFamily="34" charset="0"/>
                <a:cs typeface="Arial" panose="020B0604020202020204" pitchFamily="34" charset="0"/>
              </a:rPr>
              <a:t> </a:t>
            </a:r>
            <a:r>
              <a:rPr lang="tr-TR" sz="2800" dirty="0" err="1" smtClean="0">
                <a:latin typeface="Arial" panose="020B0604020202020204" pitchFamily="34" charset="0"/>
                <a:cs typeface="Arial" panose="020B0604020202020204" pitchFamily="34" charset="0"/>
              </a:rPr>
              <a:t>its</a:t>
            </a:r>
            <a:r>
              <a:rPr lang="tr-TR" sz="2800" dirty="0" smtClean="0">
                <a:latin typeface="Arial" panose="020B0604020202020204" pitchFamily="34" charset="0"/>
                <a:cs typeface="Arial" panose="020B0604020202020204" pitchFamily="34" charset="0"/>
              </a:rPr>
              <a:t> </a:t>
            </a:r>
            <a:r>
              <a:rPr lang="tr-TR" sz="2800" dirty="0" err="1" smtClean="0">
                <a:latin typeface="Arial" panose="020B0604020202020204" pitchFamily="34" charset="0"/>
                <a:cs typeface="Arial" panose="020B0604020202020204" pitchFamily="34" charset="0"/>
              </a:rPr>
              <a:t>reconstruction</a:t>
            </a:r>
            <a:r>
              <a:rPr lang="tr-TR" sz="2800" dirty="0" smtClean="0">
                <a:latin typeface="Arial" panose="020B0604020202020204" pitchFamily="34" charset="0"/>
                <a:cs typeface="Arial" panose="020B0604020202020204" pitchFamily="34" charset="0"/>
              </a:rPr>
              <a:t> </a:t>
            </a:r>
            <a:r>
              <a:rPr lang="tr-TR" sz="2800" dirty="0" err="1" smtClean="0">
                <a:latin typeface="Arial" panose="020B0604020202020204" pitchFamily="34" charset="0"/>
                <a:cs typeface="Arial" panose="020B0604020202020204" pitchFamily="34" charset="0"/>
              </a:rPr>
              <a:t>from</a:t>
            </a:r>
            <a:r>
              <a:rPr lang="tr-TR" sz="2800" dirty="0" smtClean="0">
                <a:latin typeface="Arial" panose="020B0604020202020204" pitchFamily="34" charset="0"/>
                <a:cs typeface="Arial" panose="020B0604020202020204" pitchFamily="34" charset="0"/>
              </a:rPr>
              <a:t> </a:t>
            </a:r>
            <a:r>
              <a:rPr lang="tr-TR" sz="2800" dirty="0" err="1" smtClean="0">
                <a:latin typeface="Arial" panose="020B0604020202020204" pitchFamily="34" charset="0"/>
                <a:cs typeface="Arial" panose="020B0604020202020204" pitchFamily="34" charset="0"/>
              </a:rPr>
              <a:t>the</a:t>
            </a:r>
            <a:r>
              <a:rPr lang="tr-TR" sz="2800" dirty="0" smtClean="0">
                <a:latin typeface="Arial" panose="020B0604020202020204" pitchFamily="34" charset="0"/>
                <a:cs typeface="Arial" panose="020B0604020202020204" pitchFamily="34" charset="0"/>
              </a:rPr>
              <a:t> </a:t>
            </a:r>
            <a:r>
              <a:rPr lang="tr-TR" sz="2800" dirty="0" err="1" smtClean="0">
                <a:latin typeface="Arial" panose="020B0604020202020204" pitchFamily="34" charset="0"/>
                <a:cs typeface="Arial" panose="020B0604020202020204" pitchFamily="34" charset="0"/>
              </a:rPr>
              <a:t>jigsaw</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is shown in Figure 5.</a:t>
            </a:r>
          </a:p>
        </p:txBody>
      </p:sp>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984773" y="17981021"/>
            <a:ext cx="5149329" cy="4064843"/>
          </a:xfrm>
          <a:prstGeom prst="rect">
            <a:avLst/>
          </a:prstGeom>
        </p:spPr>
      </p:pic>
      <p:sp>
        <p:nvSpPr>
          <p:cNvPr id="41" name="TextBox 42"/>
          <p:cNvSpPr txBox="1"/>
          <p:nvPr/>
        </p:nvSpPr>
        <p:spPr>
          <a:xfrm>
            <a:off x="10882994" y="21928977"/>
            <a:ext cx="9582149" cy="528334"/>
          </a:xfrm>
          <a:prstGeom prst="rect">
            <a:avLst/>
          </a:prstGeom>
          <a:noFill/>
        </p:spPr>
        <p:txBody>
          <a:bodyPr wrap="square" lIns="96504" tIns="48252" rIns="96504" bIns="48252" rtlCol="0">
            <a:spAutoFit/>
          </a:bodyPr>
          <a:lstStyle/>
          <a:p>
            <a:pPr algn="ctr"/>
            <a:r>
              <a:rPr lang="en-US" sz="2800" b="1" dirty="0" smtClean="0">
                <a:latin typeface="Arial" panose="020B0604020202020204" pitchFamily="34" charset="0"/>
                <a:cs typeface="Arial" panose="020B0604020202020204" pitchFamily="34" charset="0"/>
              </a:rPr>
              <a:t>Figure 5. Sketch </a:t>
            </a:r>
            <a:r>
              <a:rPr lang="en-US" sz="2800" b="1" dirty="0" smtClean="0">
                <a:latin typeface="Arial" panose="020B0604020202020204" pitchFamily="34" charset="0"/>
                <a:cs typeface="Arial" panose="020B0604020202020204" pitchFamily="34" charset="0"/>
              </a:rPr>
              <a:t>jigsaw</a:t>
            </a:r>
            <a:r>
              <a:rPr lang="tr-TR" sz="2800" b="1" dirty="0" smtClean="0">
                <a:latin typeface="Arial" panose="020B0604020202020204" pitchFamily="34" charset="0"/>
                <a:cs typeface="Arial" panose="020B0604020202020204" pitchFamily="34" charset="0"/>
              </a:rPr>
              <a:t> </a:t>
            </a:r>
            <a:r>
              <a:rPr lang="tr-TR" sz="2800" b="1" dirty="0" err="1" smtClean="0">
                <a:latin typeface="Arial" panose="020B0604020202020204" pitchFamily="34" charset="0"/>
                <a:cs typeface="Arial" panose="020B0604020202020204" pitchFamily="34" charset="0"/>
              </a:rPr>
              <a:t>and</a:t>
            </a:r>
            <a:r>
              <a:rPr lang="tr-TR" sz="2800" b="1" dirty="0" smtClean="0">
                <a:latin typeface="Arial" panose="020B0604020202020204" pitchFamily="34" charset="0"/>
                <a:cs typeface="Arial" panose="020B0604020202020204" pitchFamily="34" charset="0"/>
              </a:rPr>
              <a:t> </a:t>
            </a:r>
            <a:r>
              <a:rPr lang="tr-TR" sz="2800" b="1" dirty="0" err="1" smtClean="0">
                <a:latin typeface="Arial" panose="020B0604020202020204" pitchFamily="34" charset="0"/>
                <a:cs typeface="Arial" panose="020B0604020202020204" pitchFamily="34" charset="0"/>
              </a:rPr>
              <a:t>reconstruction</a:t>
            </a:r>
            <a:r>
              <a:rPr lang="en-US" sz="2800" b="1" dirty="0" smtClean="0">
                <a:latin typeface="Arial" panose="020B0604020202020204" pitchFamily="34" charset="0"/>
                <a:cs typeface="Arial" panose="020B0604020202020204" pitchFamily="34" charset="0"/>
              </a:rPr>
              <a:t>.</a:t>
            </a:r>
            <a:endParaRPr lang="en-US" sz="2800" b="1" dirty="0">
              <a:latin typeface="Arial" panose="020B0604020202020204" pitchFamily="34" charset="0"/>
              <a:cs typeface="Arial" panose="020B0604020202020204" pitchFamily="34" charset="0"/>
            </a:endParaRPr>
          </a:p>
        </p:txBody>
      </p:sp>
      <p:sp>
        <p:nvSpPr>
          <p:cNvPr id="42" name="Text Placeholder 237"/>
          <p:cNvSpPr txBox="1">
            <a:spLocks/>
          </p:cNvSpPr>
          <p:nvPr/>
        </p:nvSpPr>
        <p:spPr>
          <a:xfrm>
            <a:off x="10779629" y="23217439"/>
            <a:ext cx="10093752" cy="2652764"/>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gn="just">
              <a:lnSpc>
                <a:spcPct val="110000"/>
              </a:lnSpc>
            </a:pPr>
            <a:r>
              <a:rPr lang="en-US" sz="2800" dirty="0" smtClean="0">
                <a:latin typeface="Arial" panose="020B0604020202020204" pitchFamily="34" charset="0"/>
                <a:cs typeface="Arial" panose="020B0604020202020204" pitchFamily="34" charset="0"/>
              </a:rPr>
              <a:t>When we learn jigsaw, we can reconstruct the training sketch from the jigsaw. </a:t>
            </a:r>
            <a:r>
              <a:rPr lang="en-US" sz="2800" dirty="0" smtClean="0">
                <a:latin typeface="Arial" panose="020B0604020202020204" pitchFamily="34" charset="0"/>
                <a:cs typeface="Arial" panose="020B0604020202020204" pitchFamily="34" charset="0"/>
              </a:rPr>
              <a:t>Our model learns positions</a:t>
            </a:r>
            <a:r>
              <a:rPr lang="tr-TR" sz="2800" dirty="0" smtClean="0">
                <a:latin typeface="Arial" panose="020B0604020202020204" pitchFamily="34" charset="0"/>
                <a:cs typeface="Arial" panose="020B0604020202020204" pitchFamily="34" charset="0"/>
              </a:rPr>
              <a:t> of </a:t>
            </a:r>
            <a:r>
              <a:rPr lang="en-US" sz="2800" dirty="0" smtClean="0">
                <a:latin typeface="Arial" panose="020B0604020202020204" pitchFamily="34" charset="0"/>
                <a:cs typeface="Arial" panose="020B0604020202020204" pitchFamily="34" charset="0"/>
              </a:rPr>
              <a:t>strokes </a:t>
            </a:r>
            <a:r>
              <a:rPr lang="en-US" sz="2800" dirty="0" smtClean="0">
                <a:latin typeface="Arial" panose="020B0604020202020204" pitchFamily="34" charset="0"/>
                <a:cs typeface="Arial" panose="020B0604020202020204" pitchFamily="34" charset="0"/>
              </a:rPr>
              <a:t>as well as repeated structures which is different than the original jigsaw model. Reconstructed sketch scene is shown in Figure 6.</a:t>
            </a:r>
          </a:p>
        </p:txBody>
      </p:sp>
      <p:pic>
        <p:nvPicPr>
          <p:cNvPr id="16" name="Picture 15"/>
          <p:cNvPicPr>
            <a:picLocks noChangeAspect="1"/>
          </p:cNvPicPr>
          <p:nvPr/>
        </p:nvPicPr>
        <p:blipFill rotWithShape="1">
          <a:blip r:embed="rId10">
            <a:extLst>
              <a:ext uri="{28A0092B-C50C-407E-A947-70E740481C1C}">
                <a14:useLocalDpi xmlns:a14="http://schemas.microsoft.com/office/drawing/2010/main" val="0"/>
              </a:ext>
            </a:extLst>
          </a:blip>
          <a:srcRect l="2193" r="2051"/>
          <a:stretch/>
        </p:blipFill>
        <p:spPr>
          <a:xfrm>
            <a:off x="16227548" y="18144892"/>
            <a:ext cx="4991164" cy="3504993"/>
          </a:xfrm>
          <a:prstGeom prst="rect">
            <a:avLst/>
          </a:prstGeom>
        </p:spPr>
      </p:pic>
      <p:sp>
        <p:nvSpPr>
          <p:cNvPr id="44" name="TextBox 42"/>
          <p:cNvSpPr txBox="1"/>
          <p:nvPr/>
        </p:nvSpPr>
        <p:spPr>
          <a:xfrm>
            <a:off x="10450560" y="26116318"/>
            <a:ext cx="9582149" cy="405223"/>
          </a:xfrm>
          <a:prstGeom prst="rect">
            <a:avLst/>
          </a:prstGeom>
          <a:noFill/>
        </p:spPr>
        <p:txBody>
          <a:bodyPr wrap="square" lIns="96504" tIns="48252" rIns="96504" bIns="48252" rtlCol="0">
            <a:spAutoFit/>
          </a:bodyPr>
          <a:lstStyle/>
          <a:p>
            <a:pPr algn="ctr"/>
            <a:r>
              <a:rPr lang="en-US" sz="2000" b="1" dirty="0" smtClean="0">
                <a:latin typeface="Arial" panose="020B0604020202020204" pitchFamily="34" charset="0"/>
                <a:cs typeface="Arial" panose="020B0604020202020204" pitchFamily="34" charset="0"/>
              </a:rPr>
              <a:t>Figure </a:t>
            </a:r>
            <a:r>
              <a:rPr lang="en-US" sz="2000" b="1" dirty="0">
                <a:latin typeface="Arial" panose="020B0604020202020204" pitchFamily="34" charset="0"/>
                <a:cs typeface="Arial" panose="020B0604020202020204" pitchFamily="34" charset="0"/>
              </a:rPr>
              <a:t>6</a:t>
            </a:r>
            <a:r>
              <a:rPr lang="en-US" sz="2000" b="1" dirty="0" smtClean="0">
                <a:latin typeface="Arial" panose="020B0604020202020204" pitchFamily="34" charset="0"/>
                <a:cs typeface="Arial" panose="020B0604020202020204" pitchFamily="34" charset="0"/>
              </a:rPr>
              <a:t>. Reconstructed image scene.</a:t>
            </a:r>
            <a:endParaRPr lang="en-US" sz="2000" b="1" dirty="0">
              <a:latin typeface="Arial" panose="020B0604020202020204" pitchFamily="34" charset="0"/>
              <a:cs typeface="Arial" panose="020B0604020202020204" pitchFamily="34" charset="0"/>
            </a:endParaRPr>
          </a:p>
        </p:txBody>
      </p:sp>
      <p:cxnSp>
        <p:nvCxnSpPr>
          <p:cNvPr id="45" name="Straight Connector 44"/>
          <p:cNvCxnSpPr/>
          <p:nvPr/>
        </p:nvCxnSpPr>
        <p:spPr bwMode="auto">
          <a:xfrm>
            <a:off x="10647969" y="5578108"/>
            <a:ext cx="31616" cy="23384928"/>
          </a:xfrm>
          <a:prstGeom prst="line">
            <a:avLst/>
          </a:prstGeom>
          <a:solidFill>
            <a:schemeClr val="accent1"/>
          </a:solidFill>
          <a:ln w="76200" cap="flat" cmpd="sng" algn="ctr">
            <a:solidFill>
              <a:srgbClr val="860000"/>
            </a:solidFill>
            <a:prstDash val="solid"/>
            <a:round/>
            <a:headEnd type="none" w="med" len="med"/>
            <a:tailEnd type="none" w="med" len="med"/>
          </a:ln>
          <a:effectLst/>
        </p:spPr>
      </p:cxnSp>
      <p:sp>
        <p:nvSpPr>
          <p:cNvPr id="39" name="Rectangle 33"/>
          <p:cNvSpPr/>
          <p:nvPr/>
        </p:nvSpPr>
        <p:spPr bwMode="auto">
          <a:xfrm>
            <a:off x="-13366" y="28223023"/>
            <a:ext cx="21401754" cy="2044229"/>
          </a:xfrm>
          <a:prstGeom prst="rect">
            <a:avLst/>
          </a:prstGeom>
          <a:solidFill>
            <a:srgbClr val="E6BFBC"/>
          </a:solidFill>
          <a:ln w="76200" cap="flat" cmpd="sng" algn="ctr">
            <a:solidFill>
              <a:srgbClr val="86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811213" rtl="0" eaLnBrk="0" fontAlgn="base" latinLnBrk="0" hangingPunct="0">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pic>
        <p:nvPicPr>
          <p:cNvPr id="40" name="Picture 2" descr="C:\Users\CIT\Dropbox\YUKSEKLISANS-KOC-ECOE\IUI\SBIM12\poster\IUI logo2_transparent.png"/>
          <p:cNvPicPr>
            <a:picLocks noChangeAspect="1" noChangeArrowheads="1"/>
          </p:cNvPicPr>
          <p:nvPr/>
        </p:nvPicPr>
        <p:blipFill>
          <a:blip r:embed="rId11" cstate="print"/>
          <a:srcRect/>
          <a:stretch>
            <a:fillRect/>
          </a:stretch>
        </p:blipFill>
        <p:spPr bwMode="auto">
          <a:xfrm>
            <a:off x="127886" y="28322544"/>
            <a:ext cx="4347328" cy="1785855"/>
          </a:xfrm>
          <a:prstGeom prst="rect">
            <a:avLst/>
          </a:prstGeom>
          <a:noFill/>
          <a:ln>
            <a:noFill/>
          </a:ln>
        </p:spPr>
      </p:pic>
    </p:spTree>
    <p:extLst>
      <p:ext uri="{BB962C8B-B14F-4D97-AF65-F5344CB8AC3E}">
        <p14:creationId xmlns:p14="http://schemas.microsoft.com/office/powerpoint/2010/main" val="374208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808</TotalTime>
  <Words>535</Words>
  <Application>Microsoft Office PowerPoint</Application>
  <PresentationFormat>Özel</PresentationFormat>
  <Paragraphs>26</Paragraphs>
  <Slides>1</Slides>
  <Notes>1</Notes>
  <HiddenSlides>0</HiddenSlides>
  <MMClips>0</MMClips>
  <ScaleCrop>false</ScaleCrop>
  <HeadingPairs>
    <vt:vector size="6" baseType="variant">
      <vt:variant>
        <vt:lpstr>Tema</vt:lpstr>
      </vt:variant>
      <vt:variant>
        <vt:i4>2</vt:i4>
      </vt:variant>
      <vt:variant>
        <vt:lpstr>Katıştırılmış OLE Hizmet Programları</vt:lpstr>
      </vt:variant>
      <vt:variant>
        <vt:i4>1</vt:i4>
      </vt:variant>
      <vt:variant>
        <vt:lpstr>Slayt Başlıkları</vt:lpstr>
      </vt:variant>
      <vt:variant>
        <vt:i4>1</vt:i4>
      </vt:variant>
    </vt:vector>
  </HeadingPairs>
  <TitlesOfParts>
    <vt:vector size="4" baseType="lpstr">
      <vt:lpstr>PosterPresentations.com-100CMx140CM</vt:lpstr>
      <vt:lpstr>Classic - Wide Center</vt:lpstr>
      <vt:lpstr>Image</vt:lpstr>
      <vt:lpstr>PowerPoint Sunusu</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Emre KARAMAN</cp:lastModifiedBy>
  <cp:revision>94</cp:revision>
  <dcterms:created xsi:type="dcterms:W3CDTF">2012-02-10T00:21:22Z</dcterms:created>
  <dcterms:modified xsi:type="dcterms:W3CDTF">2016-06-15T10:50:47Z</dcterms:modified>
</cp:coreProperties>
</file>