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35"/>
  </p:notesMasterIdLst>
  <p:handoutMasterIdLst>
    <p:handoutMasterId r:id="rId36"/>
  </p:handoutMasterIdLst>
  <p:sldIdLst>
    <p:sldId id="256" r:id="rId2"/>
    <p:sldId id="366" r:id="rId3"/>
    <p:sldId id="363" r:id="rId4"/>
    <p:sldId id="323" r:id="rId5"/>
    <p:sldId id="324" r:id="rId6"/>
    <p:sldId id="365" r:id="rId7"/>
    <p:sldId id="364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4" r:id="rId16"/>
    <p:sldId id="337" r:id="rId17"/>
    <p:sldId id="339" r:id="rId18"/>
    <p:sldId id="340" r:id="rId19"/>
    <p:sldId id="341" r:id="rId20"/>
    <p:sldId id="361" r:id="rId21"/>
    <p:sldId id="362" r:id="rId22"/>
    <p:sldId id="342" r:id="rId23"/>
    <p:sldId id="344" r:id="rId24"/>
    <p:sldId id="346" r:id="rId25"/>
    <p:sldId id="345" r:id="rId26"/>
    <p:sldId id="354" r:id="rId27"/>
    <p:sldId id="355" r:id="rId28"/>
    <p:sldId id="356" r:id="rId29"/>
    <p:sldId id="367" r:id="rId30"/>
    <p:sldId id="368" r:id="rId31"/>
    <p:sldId id="369" r:id="rId32"/>
    <p:sldId id="370" r:id="rId33"/>
    <p:sldId id="358" r:id="rId3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02CE"/>
    <a:srgbClr val="0DC804"/>
    <a:srgbClr val="4D7F52"/>
    <a:srgbClr val="FFCC00"/>
    <a:srgbClr val="FF0066"/>
    <a:srgbClr val="808080"/>
    <a:srgbClr val="00FF99"/>
    <a:srgbClr val="6666FF"/>
    <a:srgbClr val="FF66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82585" autoAdjust="0"/>
  </p:normalViewPr>
  <p:slideViewPr>
    <p:cSldViewPr>
      <p:cViewPr varScale="1">
        <p:scale>
          <a:sx n="61" d="100"/>
          <a:sy n="61" d="100"/>
        </p:scale>
        <p:origin x="159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9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38006-6914-470F-9D9F-B43AAA26B7D8}" type="datetimeFigureOut">
              <a:rPr lang="tr-TR" smtClean="0"/>
              <a:pPr/>
              <a:t>12.01.2016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43CC6-A760-4111-A8D6-021A88233CF8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4804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A66D2-2F45-40CB-B2DB-6A6037528178}" type="datetimeFigureOut">
              <a:rPr lang="tr-TR" smtClean="0"/>
              <a:pPr/>
              <a:t>12.01.2016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0533B-33B1-43E9-83B7-743FD7FDE7F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129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For my Final Project I implemented</a:t>
            </a:r>
            <a:r>
              <a:rPr lang="en-US" baseline="0" noProof="0" dirty="0" smtClean="0"/>
              <a:t> «Clustering Appearance and Shape by Learning Jigsaws» </a:t>
            </a:r>
            <a:r>
              <a:rPr lang="tr-TR" baseline="0" noProof="0" dirty="0" err="1" smtClean="0"/>
              <a:t>paper</a:t>
            </a:r>
            <a:r>
              <a:rPr lang="tr-TR" baseline="0" noProof="0" dirty="0" smtClean="0"/>
              <a:t> on </a:t>
            </a:r>
            <a:r>
              <a:rPr lang="tr-TR" baseline="0" noProof="0" dirty="0" err="1" smtClean="0"/>
              <a:t>Matlab</a:t>
            </a:r>
            <a:r>
              <a:rPr lang="tr-TR" baseline="0" noProof="0" dirty="0" smtClean="0"/>
              <a:t>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0533B-33B1-43E9-83B7-743FD7FDE7F3}" type="slidenum">
              <a:rPr lang="tr-TR" smtClean="0"/>
              <a:pPr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0993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trick</a:t>
            </a:r>
            <a:r>
              <a:rPr lang="tr-TR" baseline="0" dirty="0" smtClean="0"/>
              <a:t> of </a:t>
            </a:r>
            <a:r>
              <a:rPr lang="tr-TR" baseline="0" dirty="0" err="1" smtClean="0"/>
              <a:t>this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equation</a:t>
            </a:r>
            <a:r>
              <a:rPr lang="tr-TR" baseline="0" dirty="0" smtClean="0"/>
              <a:t> is </a:t>
            </a:r>
            <a:r>
              <a:rPr lang="tr-TR" baseline="0" dirty="0" err="1" smtClean="0"/>
              <a:t>that</a:t>
            </a:r>
            <a:r>
              <a:rPr lang="tr-TR" baseline="0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dirty="0" err="1" smtClean="0"/>
              <a:t>If</a:t>
            </a:r>
            <a:r>
              <a:rPr lang="tr-TR" sz="1200" dirty="0" smtClean="0"/>
              <a:t> </a:t>
            </a:r>
            <a:r>
              <a:rPr lang="tr-TR" sz="1200" dirty="0" err="1" smtClean="0"/>
              <a:t>two</a:t>
            </a:r>
            <a:r>
              <a:rPr lang="tr-TR" sz="1200" dirty="0" smtClean="0"/>
              <a:t> </a:t>
            </a:r>
            <a:r>
              <a:rPr lang="tr-TR" sz="1200" dirty="0" err="1" smtClean="0"/>
              <a:t>adjacent</a:t>
            </a:r>
            <a:r>
              <a:rPr lang="tr-TR" sz="1200" dirty="0" smtClean="0"/>
              <a:t> </a:t>
            </a:r>
            <a:r>
              <a:rPr lang="tr-TR" sz="1200" dirty="0" err="1" smtClean="0"/>
              <a:t>pixels</a:t>
            </a:r>
            <a:r>
              <a:rPr lang="tr-TR" sz="1200" dirty="0" smtClean="0"/>
              <a:t> in </a:t>
            </a:r>
            <a:r>
              <a:rPr lang="tr-TR" sz="1200" dirty="0" err="1" smtClean="0"/>
              <a:t>the</a:t>
            </a:r>
            <a:r>
              <a:rPr lang="tr-TR" sz="1200" dirty="0" smtClean="0"/>
              <a:t> </a:t>
            </a:r>
            <a:r>
              <a:rPr lang="tr-TR" sz="1200" dirty="0" err="1" smtClean="0"/>
              <a:t>image</a:t>
            </a:r>
            <a:r>
              <a:rPr lang="tr-TR" sz="1200" dirty="0" smtClean="0"/>
              <a:t> </a:t>
            </a:r>
            <a:r>
              <a:rPr lang="tr-TR" sz="1200" dirty="0" err="1" smtClean="0"/>
              <a:t>have</a:t>
            </a:r>
            <a:r>
              <a:rPr lang="tr-TR" sz="1200" dirty="0" smtClean="0"/>
              <a:t> </a:t>
            </a:r>
            <a:r>
              <a:rPr lang="tr-TR" sz="1200" dirty="0" err="1" smtClean="0"/>
              <a:t>the</a:t>
            </a:r>
            <a:r>
              <a:rPr lang="tr-TR" sz="1200" dirty="0" smtClean="0"/>
              <a:t> </a:t>
            </a:r>
            <a:r>
              <a:rPr lang="tr-TR" sz="1200" b="1" dirty="0" err="1" smtClean="0">
                <a:solidFill>
                  <a:srgbClr val="FF0000"/>
                </a:solidFill>
              </a:rPr>
              <a:t>same</a:t>
            </a:r>
            <a:r>
              <a:rPr lang="tr-TR" sz="1200" b="1" dirty="0" smtClean="0">
                <a:solidFill>
                  <a:srgbClr val="FF0000"/>
                </a:solidFill>
              </a:rPr>
              <a:t> </a:t>
            </a:r>
            <a:r>
              <a:rPr lang="tr-TR" sz="1200" b="1" dirty="0" err="1" smtClean="0">
                <a:solidFill>
                  <a:srgbClr val="FF0000"/>
                </a:solidFill>
              </a:rPr>
              <a:t>offset</a:t>
            </a:r>
            <a:r>
              <a:rPr lang="tr-TR" sz="1200" b="1" dirty="0" smtClean="0">
                <a:solidFill>
                  <a:srgbClr val="FF0000"/>
                </a:solidFill>
              </a:rPr>
              <a:t> </a:t>
            </a:r>
            <a:r>
              <a:rPr lang="tr-TR" sz="1200" b="1" dirty="0" err="1" smtClean="0">
                <a:solidFill>
                  <a:srgbClr val="FF0000"/>
                </a:solidFill>
              </a:rPr>
              <a:t>label</a:t>
            </a:r>
            <a:r>
              <a:rPr lang="tr-TR" sz="1200" dirty="0" smtClean="0"/>
              <a:t>, </a:t>
            </a:r>
            <a:r>
              <a:rPr lang="tr-TR" sz="1200" dirty="0" err="1" smtClean="0"/>
              <a:t>then</a:t>
            </a:r>
            <a:r>
              <a:rPr lang="tr-TR" sz="1200" dirty="0" smtClean="0"/>
              <a:t> </a:t>
            </a:r>
            <a:r>
              <a:rPr lang="tr-TR" sz="1200" dirty="0" err="1" smtClean="0"/>
              <a:t>they</a:t>
            </a:r>
            <a:r>
              <a:rPr lang="tr-TR" sz="1200" dirty="0" smtClean="0"/>
              <a:t> </a:t>
            </a:r>
            <a:r>
              <a:rPr lang="tr-TR" sz="1200" b="1" dirty="0" err="1" smtClean="0">
                <a:solidFill>
                  <a:srgbClr val="FF0000"/>
                </a:solidFill>
              </a:rPr>
              <a:t>map</a:t>
            </a:r>
            <a:r>
              <a:rPr lang="tr-TR" sz="1200" b="1" dirty="0" smtClean="0">
                <a:solidFill>
                  <a:srgbClr val="FF0000"/>
                </a:solidFill>
              </a:rPr>
              <a:t> </a:t>
            </a:r>
            <a:r>
              <a:rPr lang="tr-TR" sz="1200" b="1" dirty="0" err="1" smtClean="0">
                <a:solidFill>
                  <a:srgbClr val="FF0000"/>
                </a:solidFill>
              </a:rPr>
              <a:t>to</a:t>
            </a:r>
            <a:r>
              <a:rPr lang="tr-TR" sz="1200" b="1" dirty="0" smtClean="0">
                <a:solidFill>
                  <a:srgbClr val="FF0000"/>
                </a:solidFill>
              </a:rPr>
              <a:t> </a:t>
            </a:r>
            <a:r>
              <a:rPr lang="tr-TR" sz="1200" b="1" dirty="0" err="1" smtClean="0">
                <a:solidFill>
                  <a:srgbClr val="FF0000"/>
                </a:solidFill>
              </a:rPr>
              <a:t>adjacent</a:t>
            </a:r>
            <a:r>
              <a:rPr lang="tr-TR" sz="1200" b="1" dirty="0" smtClean="0">
                <a:solidFill>
                  <a:srgbClr val="FF0000"/>
                </a:solidFill>
              </a:rPr>
              <a:t> </a:t>
            </a:r>
            <a:r>
              <a:rPr lang="tr-TR" sz="1200" b="1" dirty="0" err="1" smtClean="0">
                <a:solidFill>
                  <a:srgbClr val="FF0000"/>
                </a:solidFill>
              </a:rPr>
              <a:t>pixels</a:t>
            </a:r>
            <a:r>
              <a:rPr lang="tr-TR" sz="1200" dirty="0" smtClean="0"/>
              <a:t> in </a:t>
            </a:r>
            <a:r>
              <a:rPr lang="tr-TR" sz="1200" dirty="0" err="1" smtClean="0"/>
              <a:t>the</a:t>
            </a:r>
            <a:r>
              <a:rPr lang="tr-TR" sz="1200" dirty="0" smtClean="0"/>
              <a:t> </a:t>
            </a:r>
            <a:r>
              <a:rPr lang="tr-TR" sz="1200" dirty="0" err="1" smtClean="0"/>
              <a:t>jigsaw</a:t>
            </a:r>
            <a:r>
              <a:rPr lang="tr-TR" sz="1200" dirty="0" smtClean="0"/>
              <a:t>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0533B-33B1-43E9-83B7-743FD7FDE7F3}" type="slidenum">
              <a:rPr lang="tr-TR" smtClean="0"/>
              <a:pPr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4484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0533B-33B1-43E9-83B7-743FD7FDE7F3}" type="slidenum">
              <a:rPr lang="tr-TR" smtClean="0"/>
              <a:pPr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0388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In</a:t>
            </a:r>
            <a:r>
              <a:rPr lang="tr-TR" dirty="0" smtClean="0"/>
              <a:t> </a:t>
            </a:r>
            <a:r>
              <a:rPr lang="tr-TR" dirty="0" err="1" smtClean="0"/>
              <a:t>Sum</a:t>
            </a:r>
            <a:r>
              <a:rPr lang="tr-TR" dirty="0" smtClean="0"/>
              <a:t> </a:t>
            </a:r>
            <a:r>
              <a:rPr lang="tr-TR" dirty="0" err="1" smtClean="0"/>
              <a:t>if</a:t>
            </a:r>
            <a:r>
              <a:rPr lang="tr-TR" baseline="0" dirty="0" smtClean="0"/>
              <a:t> </a:t>
            </a:r>
            <a:r>
              <a:rPr lang="tr-TR" baseline="0" dirty="0" err="1" smtClean="0"/>
              <a:t>neigbouring</a:t>
            </a:r>
            <a:r>
              <a:rPr lang="tr-TR" baseline="0" dirty="0" smtClean="0"/>
              <a:t> </a:t>
            </a:r>
            <a:r>
              <a:rPr lang="tr-TR" baseline="0" dirty="0" err="1" smtClean="0"/>
              <a:t>pixels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have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same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offset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value</a:t>
            </a:r>
            <a:r>
              <a:rPr lang="tr-TR" baseline="0" dirty="0" smtClean="0"/>
              <a:t>, </a:t>
            </a:r>
            <a:r>
              <a:rPr lang="tr-TR" baseline="0" dirty="0" err="1" smtClean="0"/>
              <a:t>their</a:t>
            </a:r>
            <a:r>
              <a:rPr lang="tr-TR" baseline="0" dirty="0" smtClean="0"/>
              <a:t> </a:t>
            </a:r>
            <a:r>
              <a:rPr lang="tr-TR" baseline="0" dirty="0" err="1" smtClean="0"/>
              <a:t>relative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position</a:t>
            </a:r>
            <a:r>
              <a:rPr lang="tr-TR" baseline="0" dirty="0" smtClean="0"/>
              <a:t> do not </a:t>
            </a:r>
            <a:r>
              <a:rPr lang="tr-TR" baseline="0" dirty="0" err="1" smtClean="0"/>
              <a:t>change</a:t>
            </a:r>
            <a:r>
              <a:rPr lang="tr-TR" baseline="0" dirty="0" smtClean="0"/>
              <a:t> in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jigsaw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image</a:t>
            </a:r>
            <a:r>
              <a:rPr lang="tr-TR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0533B-33B1-43E9-83B7-743FD7FDE7F3}" type="slidenum">
              <a:rPr lang="tr-TR" smtClean="0"/>
              <a:pPr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13832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Jigsaw</a:t>
            </a:r>
            <a:r>
              <a:rPr lang="tr-TR" dirty="0" smtClean="0"/>
              <a:t> Model </a:t>
            </a:r>
            <a:r>
              <a:rPr lang="tr-TR" dirty="0" err="1" smtClean="0"/>
              <a:t>defines</a:t>
            </a:r>
            <a:r>
              <a:rPr lang="tr-TR" dirty="0" smtClean="0"/>
              <a:t> </a:t>
            </a:r>
            <a:r>
              <a:rPr lang="tr-TR" dirty="0" err="1" smtClean="0"/>
              <a:t>Markov</a:t>
            </a:r>
            <a:r>
              <a:rPr lang="tr-TR" dirty="0" smtClean="0"/>
              <a:t> </a:t>
            </a:r>
            <a:r>
              <a:rPr lang="tr-TR" dirty="0" err="1" smtClean="0"/>
              <a:t>Random</a:t>
            </a:r>
            <a:r>
              <a:rPr lang="tr-TR" dirty="0" smtClean="0"/>
              <a:t> </a:t>
            </a:r>
            <a:r>
              <a:rPr lang="tr-TR" dirty="0" err="1" smtClean="0"/>
              <a:t>Field</a:t>
            </a:r>
            <a:r>
              <a:rPr lang="tr-TR" dirty="0" smtClean="0"/>
              <a:t> on </a:t>
            </a:r>
            <a:r>
              <a:rPr lang="tr-TR" dirty="0" err="1" smtClean="0"/>
              <a:t>Offset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Map</a:t>
            </a:r>
            <a:r>
              <a:rPr lang="tr-TR" baseline="0" dirty="0" smtClean="0"/>
              <a:t> in </a:t>
            </a:r>
            <a:r>
              <a:rPr lang="tr-TR" baseline="0" dirty="0" err="1" smtClean="0"/>
              <a:t>order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to</a:t>
            </a:r>
            <a:r>
              <a:rPr lang="tr-TR" baseline="0" dirty="0" smtClean="0"/>
              <a:t> </a:t>
            </a:r>
            <a:r>
              <a:rPr lang="tr-TR" baseline="0" dirty="0" err="1" smtClean="0"/>
              <a:t>represent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joint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probability</a:t>
            </a:r>
            <a:r>
              <a:rPr lang="tr-TR" baseline="0" dirty="0" smtClean="0"/>
              <a:t> </a:t>
            </a:r>
            <a:r>
              <a:rPr lang="tr-TR" baseline="0" dirty="0" err="1" smtClean="0"/>
              <a:t>distribution</a:t>
            </a:r>
            <a:r>
              <a:rPr lang="tr-TR" baseline="0" dirty="0" smtClean="0"/>
              <a:t> on a </a:t>
            </a:r>
            <a:r>
              <a:rPr lang="tr-TR" baseline="0" dirty="0" err="1" smtClean="0"/>
              <a:t>graphical</a:t>
            </a:r>
            <a:r>
              <a:rPr lang="tr-TR" baseline="0" dirty="0" smtClean="0"/>
              <a:t> model.</a:t>
            </a:r>
          </a:p>
          <a:p>
            <a:r>
              <a:rPr lang="tr-TR" baseline="0" dirty="0" err="1" smtClean="0"/>
              <a:t>Jigsaw</a:t>
            </a:r>
            <a:r>
              <a:rPr lang="tr-TR" baseline="0" dirty="0" smtClean="0"/>
              <a:t> model </a:t>
            </a:r>
            <a:r>
              <a:rPr lang="tr-TR" baseline="0" dirty="0" err="1" smtClean="0"/>
              <a:t>defines</a:t>
            </a:r>
            <a:r>
              <a:rPr lang="tr-TR" baseline="0" dirty="0" smtClean="0"/>
              <a:t> MRF on 4 </a:t>
            </a:r>
            <a:r>
              <a:rPr lang="tr-TR" baseline="0" dirty="0" err="1" smtClean="0"/>
              <a:t>connected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grid</a:t>
            </a:r>
            <a:r>
              <a:rPr lang="tr-TR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0533B-33B1-43E9-83B7-743FD7FDE7F3}" type="slidenum">
              <a:rPr lang="tr-TR" smtClean="0"/>
              <a:pPr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3748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 smtClean="0"/>
              <a:t>Jigsaw</a:t>
            </a:r>
            <a:r>
              <a:rPr lang="tr-TR" baseline="0" dirty="0" smtClean="0"/>
              <a:t> model </a:t>
            </a:r>
            <a:r>
              <a:rPr lang="tr-TR" baseline="0" dirty="0" err="1" smtClean="0"/>
              <a:t>defines</a:t>
            </a:r>
            <a:r>
              <a:rPr lang="tr-TR" baseline="0" dirty="0" smtClean="0"/>
              <a:t> MRF in </a:t>
            </a:r>
            <a:r>
              <a:rPr lang="tr-TR" baseline="0" dirty="0" err="1" smtClean="0"/>
              <a:t>order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to</a:t>
            </a:r>
            <a:r>
              <a:rPr lang="tr-TR" baseline="0" dirty="0" smtClean="0"/>
              <a:t> </a:t>
            </a:r>
            <a:r>
              <a:rPr lang="tr-TR" baseline="0" dirty="0" err="1" smtClean="0"/>
              <a:t>encourage</a:t>
            </a:r>
            <a:r>
              <a:rPr lang="tr-TR" baseline="0" dirty="0" smtClean="0"/>
              <a:t> </a:t>
            </a:r>
            <a:r>
              <a:rPr lang="tr-TR" dirty="0" err="1" smtClean="0"/>
              <a:t>neighboring</a:t>
            </a:r>
            <a:r>
              <a:rPr lang="tr-TR" dirty="0" smtClean="0"/>
              <a:t> </a:t>
            </a:r>
            <a:r>
              <a:rPr lang="tr-TR" dirty="0" err="1" smtClean="0"/>
              <a:t>pixels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same</a:t>
            </a:r>
            <a:r>
              <a:rPr lang="tr-TR" dirty="0" smtClean="0"/>
              <a:t> </a:t>
            </a:r>
            <a:r>
              <a:rPr lang="tr-TR" dirty="0" err="1" smtClean="0"/>
              <a:t>offset</a:t>
            </a:r>
            <a:r>
              <a:rPr lang="tr-TR" dirty="0" smtClean="0"/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meet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this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requirement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Pott’s</a:t>
            </a:r>
            <a:r>
              <a:rPr lang="tr-TR" baseline="0" dirty="0" smtClean="0"/>
              <a:t> model is </a:t>
            </a:r>
            <a:r>
              <a:rPr lang="tr-TR" baseline="0" dirty="0" err="1" smtClean="0"/>
              <a:t>defined</a:t>
            </a:r>
            <a:r>
              <a:rPr lang="tr-TR" baseline="0" dirty="0" smtClean="0"/>
              <a:t> on MRF.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aseline="0" dirty="0" err="1" smtClean="0"/>
              <a:t>Pott’s</a:t>
            </a:r>
            <a:r>
              <a:rPr lang="tr-TR" baseline="0" dirty="0" smtClean="0"/>
              <a:t> model </a:t>
            </a:r>
            <a:r>
              <a:rPr lang="tr-TR" baseline="0" dirty="0" err="1" smtClean="0"/>
              <a:t>decrease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optimality</a:t>
            </a:r>
            <a:r>
              <a:rPr lang="tr-TR" baseline="0" dirty="0" smtClean="0"/>
              <a:t> </a:t>
            </a:r>
            <a:r>
              <a:rPr lang="tr-TR" baseline="0" dirty="0" err="1" smtClean="0"/>
              <a:t>by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magnititude</a:t>
            </a:r>
            <a:r>
              <a:rPr lang="tr-TR" baseline="0" dirty="0" smtClean="0"/>
              <a:t> of </a:t>
            </a:r>
            <a:r>
              <a:rPr lang="tr-TR" baseline="0" dirty="0" err="1" smtClean="0"/>
              <a:t>local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interaction</a:t>
            </a:r>
            <a:r>
              <a:rPr lang="tr-TR" baseline="0" dirty="0" smtClean="0"/>
              <a:t> </a:t>
            </a:r>
            <a:r>
              <a:rPr lang="tr-TR" baseline="0" dirty="0" err="1" smtClean="0"/>
              <a:t>strength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if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neighboring</a:t>
            </a:r>
            <a:r>
              <a:rPr lang="tr-TR" baseline="0" dirty="0" smtClean="0"/>
              <a:t> </a:t>
            </a:r>
            <a:r>
              <a:rPr lang="tr-TR" baseline="0" dirty="0" err="1" smtClean="0"/>
              <a:t>pixel</a:t>
            </a:r>
            <a:r>
              <a:rPr lang="tr-TR" baseline="0" dirty="0" smtClean="0"/>
              <a:t> </a:t>
            </a:r>
            <a:r>
              <a:rPr lang="tr-TR" baseline="0" dirty="0" err="1" smtClean="0"/>
              <a:t>doe</a:t>
            </a:r>
            <a:r>
              <a:rPr lang="tr-TR" baseline="0" dirty="0" smtClean="0"/>
              <a:t> not </a:t>
            </a:r>
            <a:r>
              <a:rPr lang="tr-TR" baseline="0" dirty="0" err="1" smtClean="0"/>
              <a:t>have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same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labels</a:t>
            </a:r>
            <a:r>
              <a:rPr lang="tr-TR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aseline="0" dirty="0" smtClean="0"/>
              <a:t>Gamma </a:t>
            </a:r>
            <a:r>
              <a:rPr lang="tr-TR" baseline="0" dirty="0" err="1" smtClean="0"/>
              <a:t>parameter</a:t>
            </a:r>
            <a:r>
              <a:rPr lang="tr-TR" baseline="0" dirty="0" smtClean="0"/>
              <a:t> is </a:t>
            </a:r>
            <a:r>
              <a:rPr lang="tr-TR" baseline="0" dirty="0" err="1" smtClean="0"/>
              <a:t>crucial</a:t>
            </a:r>
            <a:r>
              <a:rPr lang="tr-TR" baseline="0" dirty="0" smtClean="0"/>
              <a:t> </a:t>
            </a:r>
            <a:r>
              <a:rPr lang="tr-TR" baseline="0" dirty="0" err="1" smtClean="0"/>
              <a:t>for</a:t>
            </a:r>
            <a:r>
              <a:rPr lang="tr-TR" baseline="0" dirty="0" smtClean="0"/>
              <a:t> </a:t>
            </a:r>
            <a:r>
              <a:rPr lang="tr-TR" baseline="0" dirty="0" err="1" smtClean="0"/>
              <a:t>smoothness</a:t>
            </a:r>
            <a:r>
              <a:rPr lang="tr-TR" baseline="0" dirty="0" smtClean="0"/>
              <a:t> of </a:t>
            </a:r>
            <a:r>
              <a:rPr lang="tr-TR" baseline="0" dirty="0" err="1" smtClean="0"/>
              <a:t>jigsaw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image</a:t>
            </a:r>
            <a:r>
              <a:rPr lang="tr-TR" baseline="0" dirty="0" smtClean="0"/>
              <a:t>. I </a:t>
            </a:r>
            <a:r>
              <a:rPr lang="tr-TR" baseline="0" dirty="0" err="1" smtClean="0"/>
              <a:t>will</a:t>
            </a:r>
            <a:r>
              <a:rPr lang="tr-TR" baseline="0" dirty="0" smtClean="0"/>
              <a:t> Show how </a:t>
            </a:r>
            <a:r>
              <a:rPr lang="tr-TR" baseline="0" dirty="0" err="1" smtClean="0"/>
              <a:t>this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parameter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inflluence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jigsaw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image</a:t>
            </a:r>
            <a:r>
              <a:rPr lang="tr-TR" baseline="0" dirty="0" smtClean="0"/>
              <a:t> in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next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slides</a:t>
            </a:r>
            <a:r>
              <a:rPr lang="tr-TR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0533B-33B1-43E9-83B7-743FD7FDE7F3}" type="slidenum">
              <a:rPr lang="tr-TR" smtClean="0"/>
              <a:pPr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9899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jigsaw</a:t>
            </a:r>
            <a:r>
              <a:rPr lang="tr-TR" dirty="0" smtClean="0"/>
              <a:t> model </a:t>
            </a:r>
            <a:r>
              <a:rPr lang="tr-TR" dirty="0" err="1" smtClean="0"/>
              <a:t>defines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joint</a:t>
            </a:r>
            <a:r>
              <a:rPr lang="tr-TR" dirty="0" smtClean="0"/>
              <a:t> </a:t>
            </a:r>
            <a:r>
              <a:rPr lang="tr-TR" dirty="0" err="1" smtClean="0"/>
              <a:t>probability</a:t>
            </a:r>
            <a:r>
              <a:rPr lang="tr-TR" dirty="0" smtClean="0"/>
              <a:t> </a:t>
            </a:r>
            <a:r>
              <a:rPr lang="tr-TR" dirty="0" err="1" smtClean="0"/>
              <a:t>distribution</a:t>
            </a:r>
            <a:r>
              <a:rPr lang="tr-TR" dirty="0" smtClean="0"/>
              <a:t> on </a:t>
            </a:r>
            <a:r>
              <a:rPr lang="tr-TR" dirty="0" err="1" smtClean="0"/>
              <a:t>training</a:t>
            </a:r>
            <a:r>
              <a:rPr lang="tr-TR" dirty="0" smtClean="0"/>
              <a:t> </a:t>
            </a:r>
            <a:r>
              <a:rPr lang="tr-TR" dirty="0" err="1" smtClean="0"/>
              <a:t>image</a:t>
            </a:r>
            <a:r>
              <a:rPr lang="tr-TR" dirty="0" smtClean="0"/>
              <a:t>, </a:t>
            </a:r>
            <a:r>
              <a:rPr lang="tr-TR" dirty="0" err="1" smtClean="0"/>
              <a:t>jigsaw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offseet</a:t>
            </a:r>
            <a:r>
              <a:rPr lang="tr-TR" dirty="0" smtClean="0"/>
              <a:t> </a:t>
            </a:r>
            <a:r>
              <a:rPr lang="tr-TR" dirty="0" err="1" smtClean="0"/>
              <a:t>map</a:t>
            </a:r>
            <a:r>
              <a:rPr lang="tr-TR" dirty="0" smtClean="0"/>
              <a:t>.</a:t>
            </a:r>
            <a:r>
              <a:rPr lang="tr-TR" baseline="0" dirty="0" smtClean="0"/>
              <a:t> </a:t>
            </a:r>
            <a:r>
              <a:rPr lang="tr-TR" baseline="0" dirty="0" err="1" smtClean="0"/>
              <a:t>We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know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training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image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and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by</a:t>
            </a:r>
            <a:r>
              <a:rPr lang="tr-TR" baseline="0" dirty="0" smtClean="0"/>
              <a:t> </a:t>
            </a:r>
            <a:r>
              <a:rPr lang="tr-TR" baseline="0" dirty="0" err="1" smtClean="0"/>
              <a:t>finding</a:t>
            </a:r>
            <a:r>
              <a:rPr lang="tr-TR" baseline="0" dirty="0" smtClean="0"/>
              <a:t> </a:t>
            </a:r>
            <a:r>
              <a:rPr lang="tr-TR" baseline="0" dirty="0" err="1" smtClean="0"/>
              <a:t>jigsaw</a:t>
            </a:r>
            <a:r>
              <a:rPr lang="tr-TR" baseline="0" dirty="0" smtClean="0"/>
              <a:t> </a:t>
            </a:r>
            <a:r>
              <a:rPr lang="tr-TR" baseline="0" dirty="0" err="1" smtClean="0"/>
              <a:t>and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offset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labels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we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try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to</a:t>
            </a:r>
            <a:r>
              <a:rPr lang="tr-TR" baseline="0" dirty="0" smtClean="0"/>
              <a:t> </a:t>
            </a:r>
            <a:r>
              <a:rPr lang="tr-TR" baseline="0" dirty="0" err="1" smtClean="0"/>
              <a:t>maximize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joint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probability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iteratively</a:t>
            </a:r>
            <a:r>
              <a:rPr lang="tr-TR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0533B-33B1-43E9-83B7-743FD7FDE7F3}" type="slidenum">
              <a:rPr lang="tr-TR" smtClean="0"/>
              <a:pPr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68422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At </a:t>
            </a:r>
            <a:r>
              <a:rPr lang="tr-TR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beginning</a:t>
            </a:r>
            <a:r>
              <a:rPr lang="tr-TR" baseline="0" dirty="0" smtClean="0"/>
              <a:t> of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algorthm</a:t>
            </a:r>
            <a:r>
              <a:rPr lang="tr-TR" baseline="0" dirty="0" smtClean="0"/>
              <a:t> </a:t>
            </a:r>
            <a:r>
              <a:rPr lang="tr-TR" baseline="0" dirty="0" err="1" smtClean="0"/>
              <a:t>we</a:t>
            </a:r>
            <a:r>
              <a:rPr lang="tr-TR" baseline="0" dirty="0" smtClean="0"/>
              <a:t> set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jigsaw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intensity</a:t>
            </a:r>
            <a:r>
              <a:rPr lang="tr-TR" baseline="0" dirty="0" smtClean="0"/>
              <a:t> </a:t>
            </a:r>
            <a:r>
              <a:rPr lang="tr-TR" baseline="0" dirty="0" err="1" smtClean="0"/>
              <a:t>values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to</a:t>
            </a:r>
            <a:r>
              <a:rPr lang="tr-TR" baseline="0" dirty="0" smtClean="0"/>
              <a:t> </a:t>
            </a:r>
            <a:r>
              <a:rPr lang="tr-TR" baseline="0" dirty="0" err="1" smtClean="0"/>
              <a:t>mean</a:t>
            </a:r>
            <a:r>
              <a:rPr lang="tr-TR" baseline="0" dirty="0" smtClean="0"/>
              <a:t> of </a:t>
            </a:r>
            <a:r>
              <a:rPr lang="tr-TR" baseline="0" dirty="0" err="1" smtClean="0"/>
              <a:t>trainning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image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intensity</a:t>
            </a:r>
            <a:r>
              <a:rPr lang="tr-TR" baseline="0" dirty="0" smtClean="0"/>
              <a:t> </a:t>
            </a:r>
            <a:r>
              <a:rPr lang="tr-TR" baseline="0" dirty="0" err="1" smtClean="0"/>
              <a:t>values</a:t>
            </a:r>
            <a:r>
              <a:rPr lang="tr-TR" baseline="0" dirty="0" smtClean="0"/>
              <a:t>. </a:t>
            </a:r>
            <a:r>
              <a:rPr lang="tr-TR" baseline="0" dirty="0" err="1" smtClean="0"/>
              <a:t>This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gurantee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to</a:t>
            </a:r>
            <a:r>
              <a:rPr lang="tr-TR" baseline="0" dirty="0" smtClean="0"/>
              <a:t> </a:t>
            </a:r>
            <a:r>
              <a:rPr lang="tr-TR" baseline="0" dirty="0" err="1" smtClean="0"/>
              <a:t>find</a:t>
            </a:r>
            <a:r>
              <a:rPr lang="tr-TR" baseline="0" dirty="0" smtClean="0"/>
              <a:t> at </a:t>
            </a:r>
            <a:r>
              <a:rPr lang="tr-TR" baseline="0" dirty="0" err="1" smtClean="0"/>
              <a:t>least</a:t>
            </a:r>
            <a:r>
              <a:rPr lang="tr-TR" baseline="0" dirty="0" smtClean="0"/>
              <a:t> a </a:t>
            </a:r>
            <a:r>
              <a:rPr lang="tr-TR" baseline="0" dirty="0" err="1" smtClean="0"/>
              <a:t>strong</a:t>
            </a:r>
            <a:r>
              <a:rPr lang="tr-TR" baseline="0" dirty="0" smtClean="0"/>
              <a:t> </a:t>
            </a:r>
            <a:r>
              <a:rPr lang="tr-TR" baseline="0" dirty="0" err="1" smtClean="0"/>
              <a:t>local</a:t>
            </a:r>
            <a:r>
              <a:rPr lang="tr-TR" baseline="0" dirty="0" smtClean="0"/>
              <a:t> minimum.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0533B-33B1-43E9-83B7-743FD7FDE7F3}" type="slidenum">
              <a:rPr lang="tr-TR" smtClean="0"/>
              <a:pPr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39541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>
                <a:solidFill>
                  <a:srgbClr val="FF0000"/>
                </a:solidFill>
              </a:rPr>
              <a:t>α-</a:t>
            </a:r>
            <a:r>
              <a:rPr lang="tr-TR" dirty="0" err="1" smtClean="0">
                <a:solidFill>
                  <a:srgbClr val="FF0000"/>
                </a:solidFill>
              </a:rPr>
              <a:t>expansion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graph-cut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algorithm</a:t>
            </a:r>
            <a:r>
              <a:rPr lang="tr-TR" dirty="0" smtClean="0">
                <a:solidFill>
                  <a:srgbClr val="FF0000"/>
                </a:solidFill>
              </a:rPr>
              <a:t> is a </a:t>
            </a:r>
            <a:r>
              <a:rPr lang="tr-TR" dirty="0" err="1" smtClean="0">
                <a:solidFill>
                  <a:srgbClr val="FF0000"/>
                </a:solidFill>
              </a:rPr>
              <a:t>type</a:t>
            </a:r>
            <a:r>
              <a:rPr lang="tr-TR" dirty="0" smtClean="0">
                <a:solidFill>
                  <a:srgbClr val="FF0000"/>
                </a:solidFill>
              </a:rPr>
              <a:t> of minimum </a:t>
            </a:r>
            <a:r>
              <a:rPr lang="tr-TR" dirty="0" err="1" smtClean="0">
                <a:solidFill>
                  <a:srgbClr val="FF0000"/>
                </a:solidFill>
              </a:rPr>
              <a:t>cut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maximum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flow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algorithm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algorithm</a:t>
            </a:r>
            <a:r>
              <a:rPr lang="tr-TR" dirty="0" smtClean="0">
                <a:solidFill>
                  <a:srgbClr val="FF0000"/>
                </a:solidFill>
              </a:rPr>
              <a:t> as </a:t>
            </a:r>
            <a:r>
              <a:rPr lang="tr-TR" dirty="0" err="1" smtClean="0">
                <a:solidFill>
                  <a:srgbClr val="FF0000"/>
                </a:solidFill>
              </a:rPr>
              <a:t>we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covered</a:t>
            </a:r>
            <a:r>
              <a:rPr lang="tr-TR" dirty="0" smtClean="0">
                <a:solidFill>
                  <a:srgbClr val="FF0000"/>
                </a:solidFill>
              </a:rPr>
              <a:t> in </a:t>
            </a:r>
            <a:r>
              <a:rPr lang="tr-TR" dirty="0" err="1" smtClean="0">
                <a:solidFill>
                  <a:srgbClr val="FF0000"/>
                </a:solidFill>
              </a:rPr>
              <a:t>the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course</a:t>
            </a:r>
            <a:r>
              <a:rPr lang="tr-TR" dirty="0" smtClean="0">
                <a:solidFill>
                  <a:srgbClr val="FF0000"/>
                </a:solidFill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0533B-33B1-43E9-83B7-743FD7FDE7F3}" type="slidenum">
              <a:rPr lang="tr-TR" smtClean="0"/>
              <a:pPr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38064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Update </a:t>
            </a:r>
            <a:r>
              <a:rPr lang="tr-TR" dirty="0" err="1" smtClean="0"/>
              <a:t>jigsaw</a:t>
            </a:r>
            <a:r>
              <a:rPr lang="tr-TR" dirty="0" smtClean="0"/>
              <a:t> </a:t>
            </a:r>
            <a:r>
              <a:rPr lang="tr-TR" dirty="0" err="1" smtClean="0"/>
              <a:t>mean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variance</a:t>
            </a:r>
            <a:r>
              <a:rPr lang="tr-TR" dirty="0" smtClean="0"/>
              <a:t>. </a:t>
            </a:r>
            <a:r>
              <a:rPr lang="tr-TR" dirty="0" err="1" smtClean="0"/>
              <a:t>Mean</a:t>
            </a:r>
            <a:r>
              <a:rPr lang="tr-TR" dirty="0" smtClean="0"/>
              <a:t> </a:t>
            </a:r>
            <a:r>
              <a:rPr lang="tr-TR" dirty="0" err="1" smtClean="0"/>
              <a:t>value</a:t>
            </a:r>
            <a:r>
              <a:rPr lang="tr-TR" dirty="0" smtClean="0"/>
              <a:t> is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intensities</a:t>
            </a:r>
            <a:r>
              <a:rPr lang="tr-TR" baseline="0" dirty="0" smtClean="0"/>
              <a:t> of </a:t>
            </a:r>
            <a:r>
              <a:rPr lang="tr-TR" baseline="0" dirty="0" err="1" smtClean="0"/>
              <a:t>each</a:t>
            </a:r>
            <a:r>
              <a:rPr lang="tr-TR" baseline="0" dirty="0" smtClean="0"/>
              <a:t> </a:t>
            </a:r>
            <a:r>
              <a:rPr lang="tr-TR" baseline="0" dirty="0" err="1" smtClean="0"/>
              <a:t>jigsaw</a:t>
            </a:r>
            <a:r>
              <a:rPr lang="tr-TR" baseline="0" dirty="0" smtClean="0"/>
              <a:t> </a:t>
            </a:r>
            <a:r>
              <a:rPr lang="tr-TR" baseline="0" dirty="0" err="1" smtClean="0"/>
              <a:t>pixel</a:t>
            </a:r>
            <a:r>
              <a:rPr lang="tr-TR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0533B-33B1-43E9-83B7-743FD7FDE7F3}" type="slidenum">
              <a:rPr lang="tr-TR" smtClean="0"/>
              <a:pPr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77213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Grap</a:t>
            </a:r>
            <a:r>
              <a:rPr lang="tr-TR" dirty="0" smtClean="0"/>
              <a:t> </a:t>
            </a:r>
            <a:r>
              <a:rPr lang="tr-TR" dirty="0" err="1" smtClean="0"/>
              <a:t>cut</a:t>
            </a:r>
            <a:r>
              <a:rPr lang="tr-TR" dirty="0" smtClean="0"/>
              <a:t> </a:t>
            </a:r>
            <a:r>
              <a:rPr lang="tr-TR" dirty="0" err="1" smtClean="0"/>
              <a:t>algorithm</a:t>
            </a:r>
            <a:r>
              <a:rPr lang="tr-TR" dirty="0" smtClean="0"/>
              <a:t> </a:t>
            </a:r>
            <a:r>
              <a:rPr lang="tr-TR" dirty="0" err="1" smtClean="0"/>
              <a:t>tries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find</a:t>
            </a:r>
            <a:r>
              <a:rPr lang="tr-TR" dirty="0" smtClean="0"/>
              <a:t> a </a:t>
            </a:r>
            <a:r>
              <a:rPr lang="tr-TR" dirty="0" err="1" smtClean="0"/>
              <a:t>labelling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baseline="0" dirty="0" smtClean="0"/>
              <a:t> is </a:t>
            </a:r>
            <a:r>
              <a:rPr lang="tr-TR" baseline="0" dirty="0" err="1" smtClean="0"/>
              <a:t>smooth</a:t>
            </a:r>
            <a:r>
              <a:rPr lang="tr-TR" baseline="0" dirty="0" smtClean="0"/>
              <a:t> </a:t>
            </a:r>
            <a:r>
              <a:rPr lang="tr-TR" baseline="0" dirty="0" err="1" smtClean="0"/>
              <a:t>and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consistent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with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tarining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image</a:t>
            </a:r>
            <a:r>
              <a:rPr lang="tr-TR" baseline="0" dirty="0" smtClean="0"/>
              <a:t>.</a:t>
            </a:r>
            <a:endParaRPr lang="tr-TR" baseline="0" dirty="0" smtClean="0"/>
          </a:p>
          <a:p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graph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cut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algorrithm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convert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this</a:t>
            </a:r>
            <a:r>
              <a:rPr lang="tr-TR" baseline="0" dirty="0" smtClean="0"/>
              <a:t> problem </a:t>
            </a:r>
            <a:r>
              <a:rPr lang="tr-TR" baseline="0" dirty="0" err="1" smtClean="0"/>
              <a:t>into</a:t>
            </a:r>
            <a:r>
              <a:rPr lang="tr-TR" baseline="0" dirty="0" smtClean="0"/>
              <a:t> </a:t>
            </a:r>
            <a:r>
              <a:rPr lang="tr-TR" baseline="0" dirty="0" err="1" smtClean="0"/>
              <a:t>Energy</a:t>
            </a:r>
            <a:r>
              <a:rPr lang="tr-TR" baseline="0" dirty="0" smtClean="0"/>
              <a:t> </a:t>
            </a:r>
            <a:r>
              <a:rPr lang="tr-TR" baseline="0" dirty="0" err="1" smtClean="0"/>
              <a:t>minimization</a:t>
            </a:r>
            <a:r>
              <a:rPr lang="tr-TR" baseline="0" dirty="0" smtClean="0"/>
              <a:t> problem. </a:t>
            </a:r>
            <a:endParaRPr lang="tr-TR" baseline="0" dirty="0" smtClean="0"/>
          </a:p>
          <a:p>
            <a:r>
              <a:rPr lang="tr-TR" baseline="0" dirty="0" smtClean="0"/>
              <a:t>Total </a:t>
            </a:r>
            <a:r>
              <a:rPr lang="tr-TR" baseline="0" dirty="0" err="1" smtClean="0"/>
              <a:t>energy</a:t>
            </a:r>
            <a:r>
              <a:rPr lang="tr-TR" baseline="0" dirty="0" smtClean="0"/>
              <a:t> </a:t>
            </a:r>
            <a:r>
              <a:rPr lang="tr-TR" baseline="0" dirty="0" err="1" smtClean="0"/>
              <a:t>equals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to</a:t>
            </a:r>
            <a:r>
              <a:rPr lang="tr-TR" baseline="0" dirty="0" smtClean="0"/>
              <a:t> Data </a:t>
            </a:r>
            <a:r>
              <a:rPr lang="tr-TR" baseline="0" dirty="0" err="1" smtClean="0"/>
              <a:t>cost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plus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smooth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cost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and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we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are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trying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to</a:t>
            </a:r>
            <a:r>
              <a:rPr lang="tr-TR" baseline="0" dirty="0" smtClean="0"/>
              <a:t> minimize total </a:t>
            </a:r>
            <a:r>
              <a:rPr lang="tr-TR" baseline="0" dirty="0" err="1" smtClean="0"/>
              <a:t>energy</a:t>
            </a:r>
            <a:r>
              <a:rPr lang="tr-TR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0533B-33B1-43E9-83B7-743FD7FDE7F3}" type="slidenum">
              <a:rPr lang="tr-TR" smtClean="0"/>
              <a:pPr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0519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I </a:t>
            </a:r>
            <a:r>
              <a:rPr lang="tr-TR" dirty="0" err="1" smtClean="0"/>
              <a:t>present</a:t>
            </a:r>
            <a:r>
              <a:rPr lang="tr-TR" dirty="0" smtClean="0"/>
              <a:t> </a:t>
            </a:r>
            <a:r>
              <a:rPr lang="tr-TR" dirty="0" err="1" smtClean="0"/>
              <a:t>my</a:t>
            </a:r>
            <a:r>
              <a:rPr lang="tr-TR" dirty="0" smtClean="0"/>
              <a:t> Project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following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outline</a:t>
            </a:r>
            <a:r>
              <a:rPr lang="tr-TR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0533B-33B1-43E9-83B7-743FD7FDE7F3}" type="slidenum">
              <a:rPr lang="tr-TR" smtClean="0"/>
              <a:pPr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58564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Data </a:t>
            </a:r>
            <a:r>
              <a:rPr lang="tr-TR" dirty="0" err="1" smtClean="0"/>
              <a:t>cost</a:t>
            </a:r>
            <a:r>
              <a:rPr lang="tr-TR" dirty="0" smtClean="0"/>
              <a:t> is </a:t>
            </a:r>
            <a:r>
              <a:rPr lang="tr-TR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distance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between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assigned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jigsaw</a:t>
            </a:r>
            <a:r>
              <a:rPr lang="tr-TR" baseline="0" dirty="0" smtClean="0"/>
              <a:t> </a:t>
            </a:r>
            <a:r>
              <a:rPr lang="tr-TR" baseline="0" dirty="0" err="1" smtClean="0"/>
              <a:t>pixel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intensity</a:t>
            </a:r>
            <a:r>
              <a:rPr lang="tr-TR" baseline="0" dirty="0" smtClean="0"/>
              <a:t> </a:t>
            </a:r>
            <a:r>
              <a:rPr lang="tr-TR" baseline="0" dirty="0" err="1" smtClean="0"/>
              <a:t>and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original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intensity</a:t>
            </a:r>
            <a:r>
              <a:rPr lang="tr-TR" baseline="0" dirty="0" smtClean="0"/>
              <a:t> </a:t>
            </a:r>
            <a:r>
              <a:rPr lang="tr-TR" baseline="0" dirty="0" err="1" smtClean="0"/>
              <a:t>value</a:t>
            </a:r>
            <a:r>
              <a:rPr lang="tr-TR" baseline="0" dirty="0" smtClean="0"/>
              <a:t>.  </a:t>
            </a:r>
          </a:p>
          <a:p>
            <a:r>
              <a:rPr lang="tr-TR" baseline="0" dirty="0" err="1" smtClean="0"/>
              <a:t>Smooth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cost</a:t>
            </a:r>
            <a:r>
              <a:rPr lang="tr-TR" baseline="0" dirty="0" smtClean="0"/>
              <a:t> is </a:t>
            </a:r>
            <a:r>
              <a:rPr lang="tr-TR" baseline="0" dirty="0" err="1" smtClean="0"/>
              <a:t>defined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by</a:t>
            </a:r>
            <a:r>
              <a:rPr lang="tr-TR" baseline="0" dirty="0" smtClean="0"/>
              <a:t> </a:t>
            </a:r>
            <a:r>
              <a:rPr lang="tr-TR" baseline="0" dirty="0" err="1" smtClean="0"/>
              <a:t>definning</a:t>
            </a:r>
            <a:r>
              <a:rPr lang="tr-TR" baseline="0" dirty="0" smtClean="0"/>
              <a:t> MRF </a:t>
            </a:r>
            <a:r>
              <a:rPr lang="tr-TR" baseline="0" dirty="0" err="1" smtClean="0"/>
              <a:t>and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Potts</a:t>
            </a:r>
            <a:r>
              <a:rPr lang="tr-TR" baseline="0" dirty="0" smtClean="0"/>
              <a:t> model as I </a:t>
            </a:r>
            <a:r>
              <a:rPr lang="tr-TR" baseline="0" dirty="0" err="1" smtClean="0"/>
              <a:t>explained</a:t>
            </a:r>
            <a:r>
              <a:rPr lang="tr-TR" baseline="0" dirty="0" smtClean="0"/>
              <a:t>. </a:t>
            </a:r>
          </a:p>
          <a:p>
            <a:r>
              <a:rPr lang="tr-TR" baseline="0" dirty="0" err="1" smtClean="0"/>
              <a:t>Smooth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cost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enforce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neighbouring</a:t>
            </a:r>
            <a:r>
              <a:rPr lang="tr-TR" baseline="0" dirty="0" smtClean="0"/>
              <a:t> </a:t>
            </a:r>
            <a:r>
              <a:rPr lang="tr-TR" baseline="0" dirty="0" err="1" smtClean="0"/>
              <a:t>pixels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to</a:t>
            </a:r>
            <a:r>
              <a:rPr lang="tr-TR" baseline="0" dirty="0" smtClean="0"/>
              <a:t> </a:t>
            </a:r>
            <a:r>
              <a:rPr lang="tr-TR" baseline="0" dirty="0" err="1" smtClean="0"/>
              <a:t>have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same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label</a:t>
            </a:r>
            <a:r>
              <a:rPr lang="tr-TR" baseline="0" dirty="0" smtClean="0"/>
              <a:t> in </a:t>
            </a:r>
            <a:r>
              <a:rPr lang="tr-TR" baseline="0" dirty="0" err="1" smtClean="0"/>
              <a:t>order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to</a:t>
            </a:r>
            <a:r>
              <a:rPr lang="tr-TR" baseline="0" dirty="0" smtClean="0"/>
              <a:t> </a:t>
            </a:r>
            <a:r>
              <a:rPr lang="tr-TR" baseline="0" dirty="0" err="1" smtClean="0"/>
              <a:t>keep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them</a:t>
            </a:r>
            <a:r>
              <a:rPr lang="tr-TR" baseline="0" dirty="0" smtClean="0"/>
              <a:t> </a:t>
            </a:r>
            <a:r>
              <a:rPr lang="tr-TR" baseline="0" dirty="0" err="1" smtClean="0"/>
              <a:t>relatively</a:t>
            </a:r>
            <a:r>
              <a:rPr lang="tr-TR" baseline="0" dirty="0" smtClean="0"/>
              <a:t> in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same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shape</a:t>
            </a:r>
            <a:r>
              <a:rPr lang="tr-TR" baseline="0" dirty="0" smtClean="0"/>
              <a:t> at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jigsaw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image</a:t>
            </a:r>
            <a:r>
              <a:rPr lang="tr-TR" baseline="0" dirty="0" smtClean="0"/>
              <a:t>.</a:t>
            </a:r>
          </a:p>
          <a:p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algorithm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converge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when</a:t>
            </a:r>
            <a:r>
              <a:rPr lang="tr-TR" baseline="0" dirty="0" smtClean="0"/>
              <a:t> total </a:t>
            </a:r>
            <a:r>
              <a:rPr lang="tr-TR" baseline="0" dirty="0" err="1" smtClean="0"/>
              <a:t>cost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starting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to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increase</a:t>
            </a:r>
            <a:r>
              <a:rPr lang="tr-TR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0533B-33B1-43E9-83B7-743FD7FDE7F3}" type="slidenum">
              <a:rPr lang="tr-TR" smtClean="0"/>
              <a:pPr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23619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After</a:t>
            </a:r>
            <a:r>
              <a:rPr lang="tr-TR" dirty="0" smtClean="0"/>
              <a:t> </a:t>
            </a:r>
            <a:r>
              <a:rPr lang="tr-TR" dirty="0" err="1" smtClean="0"/>
              <a:t>converge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will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baseline="0" dirty="0" smtClean="0"/>
              <a:t> a </a:t>
            </a:r>
            <a:r>
              <a:rPr lang="tr-TR" baseline="0" dirty="0" err="1" smtClean="0"/>
              <a:t>mapping</a:t>
            </a:r>
            <a:r>
              <a:rPr lang="tr-TR" baseline="0" dirty="0" smtClean="0"/>
              <a:t> as </a:t>
            </a:r>
            <a:r>
              <a:rPr lang="tr-TR" baseline="0" dirty="0" err="1" smtClean="0"/>
              <a:t>shown</a:t>
            </a:r>
            <a:r>
              <a:rPr lang="tr-TR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0533B-33B1-43E9-83B7-743FD7FDE7F3}" type="slidenum">
              <a:rPr lang="tr-TR" smtClean="0"/>
              <a:pPr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27183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In</a:t>
            </a:r>
            <a:r>
              <a:rPr lang="tr-TR" baseline="0" dirty="0" smtClean="0"/>
              <a:t> </a:t>
            </a:r>
            <a:r>
              <a:rPr lang="tr-TR" baseline="0" dirty="0" err="1" smtClean="0"/>
              <a:t>sum</a:t>
            </a:r>
            <a:r>
              <a:rPr lang="tr-TR" baseline="0" dirty="0" smtClean="0"/>
              <a:t>, </a:t>
            </a:r>
            <a:r>
              <a:rPr lang="tr-TR" baseline="0" dirty="0" err="1" smtClean="0"/>
              <a:t>we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have</a:t>
            </a:r>
            <a:r>
              <a:rPr lang="tr-TR" baseline="0" dirty="0" smtClean="0"/>
              <a:t> a </a:t>
            </a:r>
            <a:r>
              <a:rPr lang="tr-TR" baseline="0" dirty="0" err="1" smtClean="0"/>
              <a:t>training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image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and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we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are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trying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to</a:t>
            </a:r>
            <a:r>
              <a:rPr lang="tr-TR" baseline="0" dirty="0" smtClean="0"/>
              <a:t> </a:t>
            </a:r>
            <a:r>
              <a:rPr lang="tr-TR" baseline="0" dirty="0" err="1" smtClean="0"/>
              <a:t>learn</a:t>
            </a:r>
            <a:r>
              <a:rPr lang="tr-TR" baseline="0" dirty="0" smtClean="0"/>
              <a:t> </a:t>
            </a:r>
            <a:r>
              <a:rPr lang="tr-TR" baseline="0" dirty="0" err="1" smtClean="0"/>
              <a:t>jigsaw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image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which</a:t>
            </a:r>
            <a:r>
              <a:rPr lang="tr-TR" baseline="0" dirty="0" smtClean="0"/>
              <a:t> is </a:t>
            </a:r>
            <a:r>
              <a:rPr lang="tr-TR" baseline="0" dirty="0" err="1" smtClean="0"/>
              <a:t>consist</a:t>
            </a:r>
            <a:r>
              <a:rPr lang="tr-TR" baseline="0" dirty="0" smtClean="0"/>
              <a:t> of </a:t>
            </a:r>
            <a:r>
              <a:rPr lang="tr-TR" baseline="0" dirty="0" err="1" smtClean="0"/>
              <a:t>smooth</a:t>
            </a:r>
            <a:r>
              <a:rPr lang="tr-TR" baseline="0" dirty="0" smtClean="0"/>
              <a:t> </a:t>
            </a:r>
            <a:r>
              <a:rPr lang="tr-TR" baseline="0" dirty="0" err="1" smtClean="0"/>
              <a:t>and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consistent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pieces</a:t>
            </a:r>
            <a:r>
              <a:rPr lang="tr-TR" baseline="0" dirty="0" smtClean="0"/>
              <a:t>. </a:t>
            </a:r>
            <a:r>
              <a:rPr lang="tr-TR" baseline="0" dirty="0" err="1" smtClean="0"/>
              <a:t>Addiitionally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jigsaw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image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contains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enough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information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to</a:t>
            </a:r>
            <a:r>
              <a:rPr lang="tr-TR" baseline="0" dirty="0" smtClean="0"/>
              <a:t> </a:t>
            </a:r>
            <a:r>
              <a:rPr lang="tr-TR" baseline="0" dirty="0" err="1" smtClean="0"/>
              <a:t>reconstruct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image</a:t>
            </a:r>
            <a:r>
              <a:rPr lang="tr-TR" baseline="0" dirty="0" smtClean="0"/>
              <a:t>. </a:t>
            </a:r>
          </a:p>
          <a:p>
            <a:r>
              <a:rPr lang="tr-TR" baseline="0" dirty="0" smtClean="0"/>
              <a:t>Model </a:t>
            </a:r>
            <a:r>
              <a:rPr lang="tr-TR" baseline="0" dirty="0" err="1" smtClean="0"/>
              <a:t>implements</a:t>
            </a:r>
            <a:r>
              <a:rPr lang="tr-TR" baseline="0" dirty="0" smtClean="0"/>
              <a:t> EM </a:t>
            </a:r>
            <a:r>
              <a:rPr lang="tr-TR" baseline="0" dirty="0" err="1" smtClean="0"/>
              <a:t>algorithm</a:t>
            </a:r>
            <a:r>
              <a:rPr lang="tr-TR" baseline="0" dirty="0" smtClean="0"/>
              <a:t> </a:t>
            </a:r>
            <a:r>
              <a:rPr lang="tr-TR" baseline="0" dirty="0" err="1" smtClean="0"/>
              <a:t>by</a:t>
            </a:r>
            <a:r>
              <a:rPr lang="tr-TR" baseline="0" dirty="0" smtClean="0"/>
              <a:t> </a:t>
            </a:r>
            <a:r>
              <a:rPr lang="tr-TR" baseline="0" dirty="0" err="1" smtClean="0"/>
              <a:t>definning</a:t>
            </a:r>
            <a:r>
              <a:rPr lang="tr-TR" baseline="0" dirty="0" smtClean="0"/>
              <a:t> MRF on </a:t>
            </a:r>
            <a:r>
              <a:rPr lang="tr-TR" baseline="0" dirty="0" err="1" smtClean="0"/>
              <a:t>offset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map</a:t>
            </a:r>
            <a:r>
              <a:rPr lang="tr-TR" baseline="0" dirty="0" smtClean="0"/>
              <a:t> </a:t>
            </a:r>
            <a:r>
              <a:rPr lang="tr-TR" baseline="0" dirty="0" err="1" smtClean="0"/>
              <a:t>and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applies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min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cut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maximum</a:t>
            </a:r>
            <a:r>
              <a:rPr lang="tr-TR" baseline="0" dirty="0" smtClean="0"/>
              <a:t> </a:t>
            </a:r>
            <a:r>
              <a:rPr lang="tr-TR" baseline="0" dirty="0" err="1" smtClean="0"/>
              <a:t>flow</a:t>
            </a:r>
            <a:r>
              <a:rPr lang="tr-TR" baseline="0" dirty="0" smtClean="0"/>
              <a:t> </a:t>
            </a:r>
            <a:r>
              <a:rPr lang="tr-TR" baseline="0" dirty="0" err="1" smtClean="0"/>
              <a:t>algorithm</a:t>
            </a:r>
            <a:r>
              <a:rPr lang="tr-TR" baseline="0" dirty="0" smtClean="0"/>
              <a:t>. </a:t>
            </a:r>
            <a:r>
              <a:rPr lang="tr-TR" baseline="0" dirty="0" err="1" smtClean="0"/>
              <a:t>Finally</a:t>
            </a:r>
            <a:r>
              <a:rPr lang="tr-TR" baseline="0" dirty="0" smtClean="0"/>
              <a:t> </a:t>
            </a:r>
            <a:r>
              <a:rPr lang="tr-TR" baseline="0" dirty="0" err="1" smtClean="0"/>
              <a:t>reconstruct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image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by</a:t>
            </a:r>
            <a:r>
              <a:rPr lang="tr-TR" baseline="0" dirty="0" smtClean="0"/>
              <a:t> </a:t>
            </a:r>
            <a:r>
              <a:rPr lang="tr-TR" baseline="0" dirty="0" err="1" smtClean="0"/>
              <a:t>using</a:t>
            </a:r>
            <a:r>
              <a:rPr lang="tr-TR" baseline="0" dirty="0" smtClean="0"/>
              <a:t> </a:t>
            </a:r>
            <a:r>
              <a:rPr lang="tr-TR" baseline="0" dirty="0" err="1" smtClean="0"/>
              <a:t>offset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map</a:t>
            </a:r>
            <a:r>
              <a:rPr lang="tr-TR" baseline="0" dirty="0" smtClean="0"/>
              <a:t> </a:t>
            </a:r>
            <a:r>
              <a:rPr lang="tr-TR" baseline="0" dirty="0" err="1" smtClean="0"/>
              <a:t>and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jigsaw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image</a:t>
            </a:r>
            <a:r>
              <a:rPr lang="tr-TR" baseline="0" dirty="0" smtClean="0"/>
              <a:t>. </a:t>
            </a:r>
          </a:p>
          <a:p>
            <a:r>
              <a:rPr lang="tr-TR" baseline="0" dirty="0" smtClean="0"/>
              <a:t>At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right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image</a:t>
            </a:r>
            <a:r>
              <a:rPr lang="tr-TR" baseline="0" dirty="0" smtClean="0"/>
              <a:t>, </a:t>
            </a:r>
            <a:r>
              <a:rPr lang="tr-TR" baseline="0" dirty="0" err="1" smtClean="0"/>
              <a:t>red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borders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shows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pieces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which</a:t>
            </a:r>
            <a:r>
              <a:rPr lang="tr-TR" baseline="0" dirty="0" smtClean="0"/>
              <a:t> </a:t>
            </a:r>
            <a:r>
              <a:rPr lang="tr-TR" baseline="0" dirty="0" err="1" smtClean="0"/>
              <a:t>have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same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offset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value</a:t>
            </a:r>
            <a:r>
              <a:rPr lang="tr-TR" baseline="0" dirty="0" smtClean="0"/>
              <a:t>. </a:t>
            </a:r>
            <a:r>
              <a:rPr lang="tr-TR" baseline="0" dirty="0" err="1" smtClean="0"/>
              <a:t>By</a:t>
            </a:r>
            <a:r>
              <a:rPr lang="tr-TR" baseline="0" dirty="0" smtClean="0"/>
              <a:t> </a:t>
            </a:r>
            <a:r>
              <a:rPr lang="tr-TR" baseline="0" dirty="0" err="1" smtClean="0"/>
              <a:t>using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this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information</a:t>
            </a:r>
            <a:r>
              <a:rPr lang="tr-TR" baseline="0" dirty="0" smtClean="0"/>
              <a:t> </a:t>
            </a:r>
            <a:r>
              <a:rPr lang="tr-TR" baseline="0" dirty="0" err="1" smtClean="0"/>
              <a:t>we</a:t>
            </a:r>
            <a:r>
              <a:rPr lang="tr-TR" baseline="0" dirty="0" smtClean="0"/>
              <a:t> can </a:t>
            </a:r>
            <a:r>
              <a:rPr lang="tr-TR" baseline="0" dirty="0" err="1" smtClean="0"/>
              <a:t>recognize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and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cluster</a:t>
            </a:r>
            <a:r>
              <a:rPr lang="tr-TR" baseline="0" dirty="0" smtClean="0"/>
              <a:t> </a:t>
            </a:r>
            <a:r>
              <a:rPr lang="tr-TR" baseline="0" dirty="0" err="1" smtClean="0"/>
              <a:t>objects</a:t>
            </a:r>
            <a:r>
              <a:rPr lang="tr-TR" baseline="0" dirty="0" smtClean="0"/>
              <a:t> in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image</a:t>
            </a:r>
            <a:r>
              <a:rPr lang="tr-TR" baseline="0" dirty="0" smtClean="0"/>
              <a:t>.</a:t>
            </a:r>
          </a:p>
          <a:p>
            <a:r>
              <a:rPr lang="tr-TR" baseline="0" dirty="0" err="1" smtClean="0"/>
              <a:t>Finally</a:t>
            </a:r>
            <a:r>
              <a:rPr lang="tr-TR" baseline="0" dirty="0" smtClean="0"/>
              <a:t>, as </a:t>
            </a:r>
            <a:r>
              <a:rPr lang="tr-TR" baseline="0" dirty="0" err="1" smtClean="0"/>
              <a:t>we</a:t>
            </a:r>
            <a:r>
              <a:rPr lang="tr-TR" baseline="0" dirty="0" smtClean="0"/>
              <a:t> can </a:t>
            </a:r>
            <a:r>
              <a:rPr lang="tr-TR" baseline="0" dirty="0" err="1" smtClean="0"/>
              <a:t>see</a:t>
            </a:r>
            <a:r>
              <a:rPr lang="tr-TR" baseline="0" dirty="0" smtClean="0"/>
              <a:t> in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jigsaw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image</a:t>
            </a:r>
            <a:r>
              <a:rPr lang="tr-TR" baseline="0" dirty="0" smtClean="0"/>
              <a:t>,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jigsaw</a:t>
            </a:r>
            <a:r>
              <a:rPr lang="tr-TR" baseline="0" dirty="0" smtClean="0"/>
              <a:t> </a:t>
            </a:r>
            <a:r>
              <a:rPr lang="tr-TR" baseline="0" dirty="0" err="1" smtClean="0"/>
              <a:t>pieces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correspoonds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to</a:t>
            </a:r>
            <a:r>
              <a:rPr lang="tr-TR" baseline="0" dirty="0" smtClean="0"/>
              <a:t> </a:t>
            </a:r>
            <a:r>
              <a:rPr lang="tr-TR" baseline="0" dirty="0" err="1" smtClean="0"/>
              <a:t>repeated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semantic</a:t>
            </a:r>
            <a:r>
              <a:rPr lang="tr-TR" baseline="0" dirty="0" smtClean="0"/>
              <a:t> </a:t>
            </a:r>
            <a:r>
              <a:rPr lang="tr-TR" baseline="0" dirty="0" err="1" smtClean="0"/>
              <a:t>object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parts</a:t>
            </a:r>
            <a:r>
              <a:rPr lang="tr-TR" baseline="0" dirty="0" smtClean="0"/>
              <a:t> in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trainning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image</a:t>
            </a:r>
            <a:r>
              <a:rPr lang="tr-TR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0533B-33B1-43E9-83B7-743FD7FDE7F3}" type="slidenum">
              <a:rPr lang="tr-TR" smtClean="0"/>
              <a:pPr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87170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interaction</a:t>
            </a:r>
            <a:r>
              <a:rPr lang="tr-TR" dirty="0" smtClean="0"/>
              <a:t> </a:t>
            </a:r>
            <a:r>
              <a:rPr lang="tr-TR" dirty="0" err="1" smtClean="0"/>
              <a:t>potential</a:t>
            </a:r>
            <a:r>
              <a:rPr lang="tr-TR" dirty="0" smtClean="0"/>
              <a:t> </a:t>
            </a:r>
            <a:r>
              <a:rPr lang="tr-TR" dirty="0" err="1" smtClean="0"/>
              <a:t>parameter</a:t>
            </a:r>
            <a:r>
              <a:rPr lang="tr-TR" dirty="0" smtClean="0"/>
              <a:t> </a:t>
            </a:r>
            <a:r>
              <a:rPr lang="tr-TR" dirty="0" err="1" smtClean="0"/>
              <a:t>which</a:t>
            </a:r>
            <a:r>
              <a:rPr lang="tr-TR" dirty="0" smtClean="0"/>
              <a:t> is </a:t>
            </a:r>
            <a:r>
              <a:rPr lang="tr-TR" dirty="0" err="1" smtClean="0"/>
              <a:t>defined</a:t>
            </a:r>
            <a:r>
              <a:rPr lang="tr-TR" baseline="0" dirty="0" smtClean="0"/>
              <a:t> in MRF is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most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important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parameter</a:t>
            </a:r>
            <a:r>
              <a:rPr lang="tr-TR" baseline="0" dirty="0" smtClean="0"/>
              <a:t> in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model. </a:t>
            </a:r>
            <a:r>
              <a:rPr lang="tr-TR" baseline="0" dirty="0" err="1" smtClean="0"/>
              <a:t>This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parameter</a:t>
            </a:r>
            <a:r>
              <a:rPr lang="tr-TR" baseline="0" dirty="0" smtClean="0"/>
              <a:t> </a:t>
            </a:r>
            <a:r>
              <a:rPr lang="tr-TR" baseline="0" dirty="0" err="1" smtClean="0"/>
              <a:t>defines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smooth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cost</a:t>
            </a:r>
            <a:r>
              <a:rPr lang="tr-TR" baseline="0" dirty="0" smtClean="0"/>
              <a:t>. </a:t>
            </a:r>
            <a:r>
              <a:rPr lang="tr-TR" baseline="0" dirty="0" err="1" smtClean="0"/>
              <a:t>When</a:t>
            </a:r>
            <a:r>
              <a:rPr lang="tr-TR" baseline="0" dirty="0" smtClean="0"/>
              <a:t> </a:t>
            </a:r>
            <a:r>
              <a:rPr lang="tr-TR" baseline="0" dirty="0" err="1" smtClean="0"/>
              <a:t>we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increase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this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parameter</a:t>
            </a:r>
            <a:r>
              <a:rPr lang="tr-TR" baseline="0" dirty="0" smtClean="0"/>
              <a:t>, model </a:t>
            </a:r>
            <a:r>
              <a:rPr lang="tr-TR" baseline="0" dirty="0" err="1" smtClean="0"/>
              <a:t>force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neigboring</a:t>
            </a:r>
            <a:r>
              <a:rPr lang="tr-TR" baseline="0" dirty="0" smtClean="0"/>
              <a:t> </a:t>
            </a:r>
            <a:r>
              <a:rPr lang="tr-TR" baseline="0" dirty="0" err="1" smtClean="0"/>
              <a:t>pixels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to</a:t>
            </a:r>
            <a:r>
              <a:rPr lang="tr-TR" baseline="0" dirty="0" smtClean="0"/>
              <a:t> </a:t>
            </a:r>
            <a:r>
              <a:rPr lang="tr-TR" baseline="0" dirty="0" err="1" smtClean="0"/>
              <a:t>have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same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label</a:t>
            </a:r>
            <a:r>
              <a:rPr lang="tr-TR" baseline="0" dirty="0" smtClean="0"/>
              <a:t> </a:t>
            </a:r>
            <a:r>
              <a:rPr lang="tr-TR" baseline="0" dirty="0" err="1" smtClean="0"/>
              <a:t>and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create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smooth</a:t>
            </a:r>
            <a:r>
              <a:rPr lang="tr-TR" baseline="0" dirty="0" smtClean="0"/>
              <a:t> </a:t>
            </a:r>
            <a:r>
              <a:rPr lang="tr-TR" baseline="0" dirty="0" err="1" smtClean="0"/>
              <a:t>and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consistent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pieces</a:t>
            </a:r>
            <a:r>
              <a:rPr lang="tr-TR" baseline="0" dirty="0" smtClean="0"/>
              <a:t> in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jigsaw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image</a:t>
            </a:r>
            <a:r>
              <a:rPr lang="tr-TR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0533B-33B1-43E9-83B7-743FD7FDE7F3}" type="slidenum">
              <a:rPr lang="tr-TR" smtClean="0"/>
              <a:pPr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0922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When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increase</a:t>
            </a:r>
            <a:r>
              <a:rPr lang="tr-TR" dirty="0" smtClean="0"/>
              <a:t> </a:t>
            </a:r>
            <a:r>
              <a:rPr lang="tr-TR" dirty="0" err="1" smtClean="0"/>
              <a:t>interaction</a:t>
            </a:r>
            <a:r>
              <a:rPr lang="tr-TR" dirty="0" smtClean="0"/>
              <a:t> </a:t>
            </a:r>
            <a:r>
              <a:rPr lang="tr-TR" dirty="0" err="1" smtClean="0"/>
              <a:t>potential</a:t>
            </a:r>
            <a:r>
              <a:rPr lang="tr-TR" baseline="0" dirty="0" smtClean="0"/>
              <a:t> </a:t>
            </a:r>
            <a:r>
              <a:rPr lang="tr-TR" baseline="0" dirty="0" err="1" smtClean="0"/>
              <a:t>jigsaw</a:t>
            </a:r>
            <a:r>
              <a:rPr lang="tr-TR" baseline="0" dirty="0" smtClean="0"/>
              <a:t> </a:t>
            </a:r>
            <a:r>
              <a:rPr lang="tr-TR" baseline="0" dirty="0" err="1" smtClean="0"/>
              <a:t>pieces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starts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to</a:t>
            </a:r>
            <a:r>
              <a:rPr lang="tr-TR" baseline="0" dirty="0" smtClean="0"/>
              <a:t> </a:t>
            </a:r>
            <a:r>
              <a:rPr lang="tr-TR" baseline="0" dirty="0" err="1" smtClean="0"/>
              <a:t>group</a:t>
            </a:r>
            <a:r>
              <a:rPr lang="tr-TR" baseline="0" dirty="0" smtClean="0"/>
              <a:t> in </a:t>
            </a:r>
            <a:r>
              <a:rPr lang="tr-TR" baseline="0" dirty="0" err="1" smtClean="0"/>
              <a:t>together</a:t>
            </a:r>
            <a:r>
              <a:rPr lang="tr-TR" baseline="0" dirty="0" smtClean="0"/>
              <a:t> in </a:t>
            </a:r>
            <a:r>
              <a:rPr lang="tr-TR" baseline="0" dirty="0" err="1" smtClean="0"/>
              <a:t>order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to</a:t>
            </a:r>
            <a:r>
              <a:rPr lang="tr-TR" baseline="0" dirty="0" smtClean="0"/>
              <a:t> </a:t>
            </a:r>
            <a:r>
              <a:rPr lang="tr-TR" baseline="0" dirty="0" err="1" smtClean="0"/>
              <a:t>reduce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smooth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cost</a:t>
            </a:r>
            <a:r>
              <a:rPr lang="tr-TR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0533B-33B1-43E9-83B7-743FD7FDE7F3}" type="slidenum">
              <a:rPr lang="tr-TR" smtClean="0"/>
              <a:pPr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59587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Th</a:t>
            </a:r>
            <a:r>
              <a:rPr lang="tr-TR" baseline="0" dirty="0" err="1" smtClean="0"/>
              <a:t>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objects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extended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over</a:t>
            </a:r>
            <a:r>
              <a:rPr lang="tr-TR" baseline="0" dirty="0" smtClean="0"/>
              <a:t> </a:t>
            </a:r>
            <a:r>
              <a:rPr lang="tr-TR" baseline="0" dirty="0" err="1" smtClean="0"/>
              <a:t>borders</a:t>
            </a:r>
            <a:r>
              <a:rPr lang="tr-TR" baseline="0" dirty="0" smtClean="0"/>
              <a:t> of </a:t>
            </a:r>
            <a:r>
              <a:rPr lang="tr-TR" baseline="0" dirty="0" err="1" smtClean="0"/>
              <a:t>jigsaw</a:t>
            </a:r>
            <a:r>
              <a:rPr lang="tr-TR" baseline="0" dirty="0" smtClean="0"/>
              <a:t> </a:t>
            </a:r>
            <a:r>
              <a:rPr lang="tr-TR" baseline="0" dirty="0" err="1" smtClean="0"/>
              <a:t>however</a:t>
            </a:r>
            <a:r>
              <a:rPr lang="tr-TR" baseline="0" dirty="0" smtClean="0"/>
              <a:t> it is not a problem since </a:t>
            </a:r>
            <a:r>
              <a:rPr lang="tr-TR" baseline="0" dirty="0" err="1" smtClean="0"/>
              <a:t>algorithm</a:t>
            </a:r>
            <a:r>
              <a:rPr lang="tr-TR" baseline="0" dirty="0" smtClean="0"/>
              <a:t> </a:t>
            </a:r>
            <a:r>
              <a:rPr lang="tr-TR" baseline="0" dirty="0" err="1" smtClean="0"/>
              <a:t>uses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mod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operator</a:t>
            </a:r>
            <a:r>
              <a:rPr lang="tr-TR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0533B-33B1-43E9-83B7-743FD7FDE7F3}" type="slidenum">
              <a:rPr lang="tr-TR" smtClean="0"/>
              <a:pPr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90029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In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paper</a:t>
            </a:r>
            <a:r>
              <a:rPr lang="tr-TR" dirty="0" smtClean="0"/>
              <a:t> </a:t>
            </a:r>
            <a:r>
              <a:rPr lang="tr-TR" dirty="0" err="1" smtClean="0"/>
              <a:t>they</a:t>
            </a:r>
            <a:r>
              <a:rPr lang="tr-TR" dirty="0" smtClean="0"/>
              <a:t> </a:t>
            </a:r>
            <a:r>
              <a:rPr lang="tr-TR" dirty="0" err="1" smtClean="0"/>
              <a:t>tested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model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Olivtti</a:t>
            </a:r>
            <a:r>
              <a:rPr lang="tr-TR" baseline="0" dirty="0" smtClean="0"/>
              <a:t> Database </a:t>
            </a:r>
            <a:r>
              <a:rPr lang="tr-TR" baseline="0" dirty="0" err="1" smtClean="0"/>
              <a:t>by</a:t>
            </a:r>
            <a:r>
              <a:rPr lang="tr-TR" baseline="0" dirty="0" smtClean="0"/>
              <a:t> </a:t>
            </a:r>
            <a:r>
              <a:rPr lang="tr-TR" baseline="0" dirty="0" err="1" smtClean="0"/>
              <a:t>selecting</a:t>
            </a:r>
            <a:r>
              <a:rPr lang="tr-TR" baseline="0" dirty="0" smtClean="0"/>
              <a:t> 10 </a:t>
            </a:r>
            <a:r>
              <a:rPr lang="tr-TR" baseline="0" dirty="0" err="1" smtClean="0"/>
              <a:t>different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image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for</a:t>
            </a:r>
            <a:r>
              <a:rPr lang="tr-TR" baseline="0" dirty="0" smtClean="0"/>
              <a:t> </a:t>
            </a:r>
            <a:r>
              <a:rPr lang="tr-TR" baseline="0" dirty="0" err="1" smtClean="0"/>
              <a:t>each</a:t>
            </a:r>
            <a:r>
              <a:rPr lang="tr-TR" baseline="0" dirty="0" smtClean="0"/>
              <a:t> 10 </a:t>
            </a:r>
            <a:r>
              <a:rPr lang="tr-TR" baseline="0" dirty="0" err="1" smtClean="0"/>
              <a:t>person</a:t>
            </a:r>
            <a:r>
              <a:rPr lang="tr-TR" baseline="0" dirty="0" smtClean="0"/>
              <a:t>. </a:t>
            </a:r>
            <a:endParaRPr lang="tr-TR" baseline="0" dirty="0" smtClean="0"/>
          </a:p>
          <a:p>
            <a:r>
              <a:rPr lang="tr-TR" baseline="0" dirty="0" smtClean="0"/>
              <a:t>As </a:t>
            </a:r>
            <a:r>
              <a:rPr lang="tr-TR" baseline="0" dirty="0" err="1" smtClean="0"/>
              <a:t>we</a:t>
            </a:r>
            <a:r>
              <a:rPr lang="tr-TR" baseline="0" dirty="0" smtClean="0"/>
              <a:t> can </a:t>
            </a:r>
            <a:r>
              <a:rPr lang="tr-TR" baseline="0" dirty="0" err="1" smtClean="0"/>
              <a:t>see</a:t>
            </a:r>
            <a:r>
              <a:rPr lang="tr-TR" baseline="0" dirty="0" smtClean="0"/>
              <a:t> in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jigsaw</a:t>
            </a:r>
            <a:r>
              <a:rPr lang="tr-TR" baseline="0" dirty="0" smtClean="0"/>
              <a:t>, </a:t>
            </a:r>
            <a:r>
              <a:rPr lang="tr-TR" baseline="0" dirty="0" err="1" smtClean="0"/>
              <a:t>some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face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parts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are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learned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which</a:t>
            </a:r>
            <a:r>
              <a:rPr lang="tr-TR" baseline="0" dirty="0" smtClean="0"/>
              <a:t> </a:t>
            </a:r>
            <a:r>
              <a:rPr lang="tr-TR" baseline="0" dirty="0" err="1" smtClean="0"/>
              <a:t>are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semantic</a:t>
            </a:r>
            <a:r>
              <a:rPr lang="tr-TR" baseline="0" dirty="0" smtClean="0"/>
              <a:t> </a:t>
            </a:r>
            <a:r>
              <a:rPr lang="tr-TR" baseline="0" dirty="0" err="1" smtClean="0"/>
              <a:t>object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parts</a:t>
            </a:r>
            <a:r>
              <a:rPr lang="tr-TR" baseline="0" dirty="0" smtClean="0"/>
              <a:t> in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training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image</a:t>
            </a:r>
            <a:r>
              <a:rPr lang="tr-TR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0533B-33B1-43E9-83B7-743FD7FDE7F3}" type="slidenum">
              <a:rPr lang="tr-TR" smtClean="0"/>
              <a:pPr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75904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Due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to</a:t>
            </a:r>
            <a:r>
              <a:rPr lang="tr-TR" baseline="0" dirty="0" smtClean="0"/>
              <a:t> </a:t>
            </a:r>
            <a:r>
              <a:rPr lang="tr-TR" baseline="0" dirty="0" err="1" smtClean="0"/>
              <a:t>memory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constraint</a:t>
            </a:r>
            <a:r>
              <a:rPr lang="tr-TR" baseline="0" dirty="0" smtClean="0"/>
              <a:t> I </a:t>
            </a:r>
            <a:r>
              <a:rPr lang="tr-TR" baseline="0" dirty="0" err="1" smtClean="0"/>
              <a:t>could</a:t>
            </a:r>
            <a:r>
              <a:rPr lang="tr-TR" baseline="0" dirty="0" smtClean="0"/>
              <a:t> not </a:t>
            </a:r>
            <a:r>
              <a:rPr lang="tr-TR" baseline="0" dirty="0" err="1" smtClean="0"/>
              <a:t>run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model </a:t>
            </a:r>
            <a:r>
              <a:rPr lang="tr-TR" baseline="0" dirty="0" err="1" smtClean="0"/>
              <a:t>for</a:t>
            </a:r>
            <a:r>
              <a:rPr lang="tr-TR" baseline="0" dirty="0" smtClean="0"/>
              <a:t> 100 </a:t>
            </a:r>
            <a:r>
              <a:rPr lang="tr-TR" baseline="0" dirty="0" err="1" smtClean="0"/>
              <a:t>face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images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choosen</a:t>
            </a:r>
            <a:r>
              <a:rPr lang="tr-TR" baseline="0" dirty="0" smtClean="0"/>
              <a:t> </a:t>
            </a:r>
            <a:r>
              <a:rPr lang="tr-TR" baseline="0" dirty="0" err="1" smtClean="0"/>
              <a:t>from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database</a:t>
            </a:r>
            <a:r>
              <a:rPr lang="tr-TR" baseline="0" dirty="0" smtClean="0"/>
              <a:t>. </a:t>
            </a:r>
            <a:r>
              <a:rPr lang="tr-TR" baseline="0" dirty="0" err="1" smtClean="0"/>
              <a:t>Instead</a:t>
            </a:r>
            <a:r>
              <a:rPr lang="tr-TR" baseline="0" dirty="0" smtClean="0"/>
              <a:t> I </a:t>
            </a:r>
            <a:r>
              <a:rPr lang="tr-TR" baseline="0" dirty="0" err="1" smtClean="0"/>
              <a:t>selected</a:t>
            </a:r>
            <a:r>
              <a:rPr lang="tr-TR" baseline="0" dirty="0" smtClean="0"/>
              <a:t> 4 </a:t>
            </a:r>
            <a:r>
              <a:rPr lang="tr-TR" baseline="0" dirty="0" err="1" smtClean="0"/>
              <a:t>face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image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and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find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jigsaw</a:t>
            </a:r>
            <a:r>
              <a:rPr lang="tr-TR" baseline="0" dirty="0" smtClean="0"/>
              <a:t> </a:t>
            </a:r>
            <a:r>
              <a:rPr lang="tr-TR" baseline="0" dirty="0" err="1" smtClean="0"/>
              <a:t>regarding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these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images</a:t>
            </a:r>
            <a:r>
              <a:rPr lang="tr-TR" baseline="0" dirty="0" smtClean="0"/>
              <a:t>.</a:t>
            </a:r>
          </a:p>
          <a:p>
            <a:r>
              <a:rPr lang="tr-TR" baseline="0" dirty="0" smtClean="0"/>
              <a:t>Since </a:t>
            </a:r>
            <a:r>
              <a:rPr lang="tr-TR" baseline="0" dirty="0" err="1" smtClean="0"/>
              <a:t>we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have</a:t>
            </a:r>
            <a:r>
              <a:rPr lang="tr-TR" baseline="0" dirty="0" smtClean="0"/>
              <a:t> not </a:t>
            </a:r>
            <a:r>
              <a:rPr lang="tr-TR" baseline="0" dirty="0" err="1" smtClean="0"/>
              <a:t>enough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trainning</a:t>
            </a:r>
            <a:r>
              <a:rPr lang="tr-TR" baseline="0" dirty="0" smtClean="0"/>
              <a:t> set </a:t>
            </a:r>
            <a:r>
              <a:rPr lang="tr-TR" baseline="0" dirty="0" err="1" smtClean="0"/>
              <a:t>which</a:t>
            </a:r>
            <a:r>
              <a:rPr lang="tr-TR" baseline="0" dirty="0" smtClean="0"/>
              <a:t> </a:t>
            </a:r>
            <a:r>
              <a:rPr lang="tr-TR" baseline="0" dirty="0" err="1" smtClean="0"/>
              <a:t>means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lack</a:t>
            </a:r>
            <a:r>
              <a:rPr lang="tr-TR" baseline="0" dirty="0" smtClean="0"/>
              <a:t> of </a:t>
            </a:r>
            <a:r>
              <a:rPr lang="tr-TR" baseline="0" dirty="0" err="1" smtClean="0"/>
              <a:t>repeated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object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structures</a:t>
            </a:r>
            <a:r>
              <a:rPr lang="tr-TR" baseline="0" dirty="0" smtClean="0"/>
              <a:t>, </a:t>
            </a:r>
            <a:r>
              <a:rPr lang="tr-TR" baseline="0" dirty="0" err="1" smtClean="0"/>
              <a:t>my</a:t>
            </a:r>
            <a:r>
              <a:rPr lang="tr-TR" baseline="0" dirty="0" smtClean="0"/>
              <a:t> </a:t>
            </a:r>
            <a:r>
              <a:rPr lang="tr-TR" baseline="0" dirty="0" err="1" smtClean="0"/>
              <a:t>jigsaw</a:t>
            </a:r>
            <a:r>
              <a:rPr lang="tr-TR" baseline="0" dirty="0" smtClean="0"/>
              <a:t> </a:t>
            </a:r>
            <a:r>
              <a:rPr lang="tr-TR" baseline="0" dirty="0" err="1" smtClean="0"/>
              <a:t>does</a:t>
            </a:r>
            <a:r>
              <a:rPr lang="tr-TR" baseline="0" dirty="0" smtClean="0"/>
              <a:t> not </a:t>
            </a:r>
            <a:r>
              <a:rPr lang="tr-TR" baseline="0" dirty="0" err="1" smtClean="0"/>
              <a:t>learn</a:t>
            </a:r>
            <a:r>
              <a:rPr lang="tr-TR" baseline="0" dirty="0" smtClean="0"/>
              <a:t> </a:t>
            </a:r>
            <a:r>
              <a:rPr lang="tr-TR" baseline="0" dirty="0" err="1" smtClean="0"/>
              <a:t>semantic</a:t>
            </a:r>
            <a:r>
              <a:rPr lang="tr-TR" baseline="0" dirty="0" smtClean="0"/>
              <a:t> </a:t>
            </a:r>
            <a:r>
              <a:rPr lang="tr-TR" baseline="0" dirty="0" err="1" smtClean="0"/>
              <a:t>object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parts</a:t>
            </a:r>
            <a:r>
              <a:rPr lang="tr-TR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0533B-33B1-43E9-83B7-743FD7FDE7F3}" type="slidenum">
              <a:rPr lang="tr-TR" smtClean="0"/>
              <a:pPr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14862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However</a:t>
            </a:r>
            <a:r>
              <a:rPr lang="tr-TR" dirty="0" smtClean="0"/>
              <a:t> </a:t>
            </a:r>
            <a:r>
              <a:rPr lang="tr-TR" dirty="0" err="1" smtClean="0"/>
              <a:t>segmented</a:t>
            </a:r>
            <a:r>
              <a:rPr lang="tr-TR" dirty="0" smtClean="0"/>
              <a:t> </a:t>
            </a:r>
            <a:r>
              <a:rPr lang="tr-TR" dirty="0" err="1" smtClean="0"/>
              <a:t>pieces</a:t>
            </a:r>
            <a:r>
              <a:rPr lang="tr-TR" dirty="0" smtClean="0"/>
              <a:t> </a:t>
            </a:r>
            <a:r>
              <a:rPr lang="tr-TR" dirty="0" err="1" smtClean="0"/>
              <a:t>corresponds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semantic</a:t>
            </a:r>
            <a:r>
              <a:rPr lang="tr-TR" dirty="0" smtClean="0"/>
              <a:t> </a:t>
            </a:r>
            <a:r>
              <a:rPr lang="tr-TR" dirty="0" err="1" smtClean="0"/>
              <a:t>objects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such</a:t>
            </a:r>
            <a:r>
              <a:rPr lang="tr-TR" baseline="0" dirty="0" smtClean="0"/>
              <a:t> as </a:t>
            </a:r>
            <a:r>
              <a:rPr lang="tr-TR" baseline="0" dirty="0" err="1" smtClean="0"/>
              <a:t>mouth</a:t>
            </a:r>
            <a:r>
              <a:rPr lang="tr-TR" baseline="0" dirty="0" smtClean="0"/>
              <a:t>, </a:t>
            </a:r>
            <a:r>
              <a:rPr lang="tr-TR" baseline="0" dirty="0" err="1" smtClean="0"/>
              <a:t>nose</a:t>
            </a:r>
            <a:r>
              <a:rPr lang="tr-TR" baseline="0" dirty="0" smtClean="0"/>
              <a:t>, </a:t>
            </a:r>
            <a:r>
              <a:rPr lang="tr-TR" baseline="0" dirty="0" err="1" smtClean="0"/>
              <a:t>eyes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and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cheeks</a:t>
            </a:r>
            <a:r>
              <a:rPr lang="tr-TR" baseline="0" dirty="0" smtClean="0"/>
              <a:t>.</a:t>
            </a:r>
          </a:p>
          <a:p>
            <a:r>
              <a:rPr lang="tr-TR" baseline="0" dirty="0" err="1" smtClean="0"/>
              <a:t>If</a:t>
            </a:r>
            <a:r>
              <a:rPr lang="tr-TR" baseline="0" dirty="0" smtClean="0"/>
              <a:t> </a:t>
            </a:r>
            <a:r>
              <a:rPr lang="tr-TR" baseline="0" dirty="0" err="1" smtClean="0"/>
              <a:t>we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increase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training</a:t>
            </a:r>
            <a:r>
              <a:rPr lang="tr-TR" baseline="0" dirty="0" smtClean="0"/>
              <a:t> set, </a:t>
            </a:r>
            <a:r>
              <a:rPr lang="tr-TR" baseline="0" dirty="0" err="1" smtClean="0"/>
              <a:t>my</a:t>
            </a:r>
            <a:r>
              <a:rPr lang="tr-TR" baseline="0" dirty="0" smtClean="0"/>
              <a:t> </a:t>
            </a:r>
            <a:r>
              <a:rPr lang="tr-TR" baseline="0" dirty="0" err="1" smtClean="0"/>
              <a:t>jigsaw</a:t>
            </a:r>
            <a:r>
              <a:rPr lang="tr-TR" baseline="0" dirty="0" smtClean="0"/>
              <a:t> </a:t>
            </a:r>
            <a:r>
              <a:rPr lang="tr-TR" baseline="0" dirty="0" err="1" smtClean="0"/>
              <a:t>will</a:t>
            </a:r>
            <a:r>
              <a:rPr lang="tr-TR" baseline="0" dirty="0" smtClean="0"/>
              <a:t> </a:t>
            </a:r>
            <a:r>
              <a:rPr lang="tr-TR" baseline="0" dirty="0" err="1" smtClean="0"/>
              <a:t>learn</a:t>
            </a:r>
            <a:r>
              <a:rPr lang="tr-TR" baseline="0" dirty="0" smtClean="0"/>
              <a:t> </a:t>
            </a:r>
            <a:r>
              <a:rPr lang="tr-TR" baseline="0" dirty="0" err="1" smtClean="0"/>
              <a:t>semantic</a:t>
            </a:r>
            <a:r>
              <a:rPr lang="tr-TR" baseline="0" dirty="0" smtClean="0"/>
              <a:t> </a:t>
            </a:r>
            <a:r>
              <a:rPr lang="tr-TR" baseline="0" dirty="0" err="1" smtClean="0"/>
              <a:t>object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parts</a:t>
            </a:r>
            <a:r>
              <a:rPr lang="tr-TR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0533B-33B1-43E9-83B7-743FD7FDE7F3}" type="slidenum">
              <a:rPr lang="tr-TR" smtClean="0"/>
              <a:pPr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8435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The paper</a:t>
            </a:r>
            <a:r>
              <a:rPr lang="en-US" baseline="0" noProof="0" dirty="0" smtClean="0"/>
              <a:t> was published </a:t>
            </a:r>
            <a:r>
              <a:rPr lang="tr-TR" baseline="0" dirty="0" smtClean="0"/>
              <a:t>at «</a:t>
            </a:r>
            <a:r>
              <a:rPr lang="en-US" sz="1200" dirty="0" smtClean="0"/>
              <a:t>Advances in Neural Information Processing Systems (NIPS)</a:t>
            </a:r>
            <a:r>
              <a:rPr lang="tr-TR" sz="1200" dirty="0" smtClean="0"/>
              <a:t>» </a:t>
            </a:r>
            <a:r>
              <a:rPr lang="tr-TR" sz="1200" dirty="0" err="1" smtClean="0"/>
              <a:t>conference</a:t>
            </a:r>
            <a:r>
              <a:rPr lang="en-US" sz="1200" dirty="0" smtClean="0"/>
              <a:t> in 2006</a:t>
            </a:r>
            <a:r>
              <a:rPr lang="tr-TR" sz="1200" dirty="0" smtClean="0"/>
              <a:t> </a:t>
            </a:r>
            <a:r>
              <a:rPr lang="en-US" sz="1200" noProof="0" dirty="0" smtClean="0"/>
              <a:t>and has </a:t>
            </a:r>
            <a:r>
              <a:rPr lang="en-US" sz="1200" noProof="0" dirty="0" err="1" smtClean="0"/>
              <a:t>fourty</a:t>
            </a:r>
            <a:r>
              <a:rPr lang="en-US" sz="1200" noProof="0" dirty="0" smtClean="0"/>
              <a:t> four citation</a:t>
            </a:r>
            <a:r>
              <a:rPr lang="tr-TR" sz="120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0533B-33B1-43E9-83B7-743FD7FDE7F3}" type="slidenum">
              <a:rPr lang="tr-TR" smtClean="0"/>
              <a:pPr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94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aim</a:t>
            </a:r>
            <a:r>
              <a:rPr lang="tr-TR" dirty="0" smtClean="0"/>
              <a:t> of </a:t>
            </a:r>
            <a:r>
              <a:rPr lang="tr-TR" dirty="0" err="1" smtClean="0"/>
              <a:t>jigsaw</a:t>
            </a:r>
            <a:r>
              <a:rPr lang="tr-TR" dirty="0" smtClean="0"/>
              <a:t> is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cluster</a:t>
            </a:r>
            <a:r>
              <a:rPr lang="tr-TR" dirty="0" smtClean="0"/>
              <a:t> </a:t>
            </a:r>
            <a:r>
              <a:rPr lang="tr-TR" dirty="0" err="1" smtClean="0"/>
              <a:t>regions</a:t>
            </a:r>
            <a:r>
              <a:rPr lang="tr-TR" baseline="0" dirty="0" smtClean="0"/>
              <a:t> in </a:t>
            </a:r>
            <a:r>
              <a:rPr lang="tr-TR" baseline="0" dirty="0" err="1" smtClean="0"/>
              <a:t>images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with</a:t>
            </a:r>
            <a:r>
              <a:rPr lang="tr-TR" baseline="0" dirty="0" smtClean="0"/>
              <a:t> </a:t>
            </a:r>
            <a:r>
              <a:rPr lang="tr-TR" baseline="0" dirty="0" err="1" smtClean="0"/>
              <a:t>similar</a:t>
            </a:r>
            <a:r>
              <a:rPr lang="tr-TR" baseline="0" dirty="0" smtClean="0"/>
              <a:t> </a:t>
            </a:r>
            <a:r>
              <a:rPr lang="tr-TR" baseline="0" dirty="0" err="1" smtClean="0"/>
              <a:t>appearance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and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shape</a:t>
            </a:r>
            <a:r>
              <a:rPr lang="tr-TR" baseline="0" dirty="0" smtClean="0"/>
              <a:t>. </a:t>
            </a:r>
            <a:r>
              <a:rPr lang="tr-TR" baseline="0" dirty="0" err="1" smtClean="0"/>
              <a:t>For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instance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color</a:t>
            </a:r>
            <a:r>
              <a:rPr lang="tr-TR" baseline="0" dirty="0" smtClean="0"/>
              <a:t> of </a:t>
            </a:r>
            <a:r>
              <a:rPr lang="tr-TR" baseline="0" dirty="0" err="1" smtClean="0"/>
              <a:t>noses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and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cheeks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are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same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however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their</a:t>
            </a:r>
            <a:r>
              <a:rPr lang="tr-TR" baseline="0" dirty="0" smtClean="0"/>
              <a:t> </a:t>
            </a:r>
            <a:r>
              <a:rPr lang="tr-TR" baseline="0" dirty="0" err="1" smtClean="0"/>
              <a:t>shapes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are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different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thus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they</a:t>
            </a:r>
            <a:r>
              <a:rPr lang="tr-TR" baseline="0" dirty="0" smtClean="0"/>
              <a:t> </a:t>
            </a:r>
            <a:r>
              <a:rPr lang="tr-TR" baseline="0" dirty="0" err="1" smtClean="0"/>
              <a:t>are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supposed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to</a:t>
            </a:r>
            <a:r>
              <a:rPr lang="tr-TR" baseline="0" dirty="0" smtClean="0"/>
              <a:t> be </a:t>
            </a:r>
            <a:r>
              <a:rPr lang="tr-TR" baseline="0" dirty="0" err="1" smtClean="0"/>
              <a:t>group</a:t>
            </a:r>
            <a:r>
              <a:rPr lang="tr-TR" baseline="0" dirty="0" smtClean="0"/>
              <a:t> in </a:t>
            </a:r>
            <a:r>
              <a:rPr lang="tr-TR" baseline="0" dirty="0" err="1" smtClean="0"/>
              <a:t>different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clusters</a:t>
            </a:r>
            <a:r>
              <a:rPr lang="tr-TR" baseline="0" dirty="0" smtClean="0"/>
              <a:t>. </a:t>
            </a:r>
            <a:r>
              <a:rPr lang="tr-TR" baseline="0" dirty="0" err="1" smtClean="0"/>
              <a:t>Jigsaw</a:t>
            </a:r>
            <a:r>
              <a:rPr lang="tr-TR" baseline="0" dirty="0" smtClean="0"/>
              <a:t> model is </a:t>
            </a:r>
            <a:r>
              <a:rPr lang="tr-TR" baseline="0" dirty="0" err="1" smtClean="0"/>
              <a:t>able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to</a:t>
            </a:r>
            <a:r>
              <a:rPr lang="tr-TR" baseline="0" dirty="0" smtClean="0"/>
              <a:t> </a:t>
            </a:r>
            <a:r>
              <a:rPr lang="tr-TR" baseline="0" dirty="0" err="1" smtClean="0"/>
              <a:t>learn</a:t>
            </a:r>
            <a:r>
              <a:rPr lang="tr-TR" baseline="0" dirty="0" smtClean="0"/>
              <a:t> </a:t>
            </a:r>
            <a:r>
              <a:rPr lang="tr-TR" baseline="0" dirty="0" err="1" smtClean="0"/>
              <a:t>and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cluster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these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jigsaw</a:t>
            </a:r>
            <a:r>
              <a:rPr lang="tr-TR" baseline="0" dirty="0" smtClean="0"/>
              <a:t> </a:t>
            </a:r>
            <a:r>
              <a:rPr lang="tr-TR" baseline="0" dirty="0" err="1" smtClean="0"/>
              <a:t>pieces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from</a:t>
            </a:r>
            <a:r>
              <a:rPr lang="tr-TR" baseline="0" dirty="0" smtClean="0"/>
              <a:t> </a:t>
            </a:r>
            <a:r>
              <a:rPr lang="tr-TR" baseline="0" dirty="0" err="1" smtClean="0"/>
              <a:t>repeated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structures</a:t>
            </a:r>
            <a:r>
              <a:rPr lang="tr-TR" baseline="0" dirty="0" smtClean="0"/>
              <a:t> in </a:t>
            </a:r>
            <a:r>
              <a:rPr lang="tr-TR" baseline="0" dirty="0" err="1" smtClean="0"/>
              <a:t>image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with</a:t>
            </a:r>
            <a:r>
              <a:rPr lang="tr-TR" baseline="0" dirty="0" smtClean="0"/>
              <a:t> </a:t>
            </a:r>
            <a:r>
              <a:rPr lang="tr-TR" baseline="0" dirty="0" err="1" smtClean="0"/>
              <a:t>out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supervision</a:t>
            </a:r>
            <a:r>
              <a:rPr lang="tr-TR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0533B-33B1-43E9-83B7-743FD7FDE7F3}" type="slidenum">
              <a:rPr lang="tr-TR" smtClean="0"/>
              <a:pPr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3414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Jigsaw</a:t>
            </a:r>
            <a:r>
              <a:rPr lang="tr-TR" baseline="0" dirty="0" smtClean="0"/>
              <a:t> model </a:t>
            </a:r>
            <a:r>
              <a:rPr lang="tr-TR" baseline="0" dirty="0" err="1" smtClean="0"/>
              <a:t>tries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to</a:t>
            </a:r>
            <a:r>
              <a:rPr lang="tr-TR" baseline="0" dirty="0" smtClean="0"/>
              <a:t> </a:t>
            </a:r>
            <a:r>
              <a:rPr lang="tr-TR" baseline="0" dirty="0" err="1" smtClean="0"/>
              <a:t>learn</a:t>
            </a:r>
            <a:r>
              <a:rPr lang="tr-TR" baseline="0" dirty="0" smtClean="0"/>
              <a:t> </a:t>
            </a:r>
            <a:r>
              <a:rPr lang="tr-TR" baseline="0" dirty="0" err="1" smtClean="0"/>
              <a:t>patches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called</a:t>
            </a:r>
            <a:r>
              <a:rPr lang="tr-TR" baseline="0" dirty="0" smtClean="0"/>
              <a:t> as </a:t>
            </a:r>
            <a:r>
              <a:rPr lang="tr-TR" baseline="0" dirty="0" err="1" smtClean="0"/>
              <a:t>jigsaw</a:t>
            </a:r>
            <a:r>
              <a:rPr lang="tr-TR" baseline="0" dirty="0" smtClean="0"/>
              <a:t> </a:t>
            </a:r>
            <a:r>
              <a:rPr lang="tr-TR" baseline="0" dirty="0" err="1" smtClean="0"/>
              <a:t>pieces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which</a:t>
            </a:r>
            <a:r>
              <a:rPr lang="tr-TR" baseline="0" dirty="0" smtClean="0"/>
              <a:t> </a:t>
            </a:r>
            <a:r>
              <a:rPr lang="tr-TR" baseline="0" dirty="0" err="1" smtClean="0"/>
              <a:t>satisfy</a:t>
            </a:r>
            <a:r>
              <a:rPr lang="tr-TR" baseline="0" dirty="0" smtClean="0"/>
              <a:t> 3 </a:t>
            </a:r>
            <a:r>
              <a:rPr lang="tr-TR" baseline="0" dirty="0" err="1" smtClean="0"/>
              <a:t>important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properties</a:t>
            </a:r>
            <a:r>
              <a:rPr lang="tr-TR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0533B-33B1-43E9-83B7-743FD7FDE7F3}" type="slidenum">
              <a:rPr lang="tr-TR" smtClean="0"/>
              <a:pPr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1224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spcAft>
                <a:spcPts val="1200"/>
              </a:spcAft>
              <a:buSzPct val="80000"/>
              <a:buFont typeface="+mj-lt"/>
              <a:buAutoNum type="arabicPeriod"/>
              <a:defRPr/>
            </a:pPr>
            <a:r>
              <a:rPr lang="en-GB" b="1" dirty="0" smtClean="0">
                <a:solidFill>
                  <a:srgbClr val="FF0000"/>
                </a:solidFill>
              </a:rPr>
              <a:t>Shared:</a:t>
            </a:r>
            <a:r>
              <a:rPr lang="en-GB" dirty="0" smtClean="0"/>
              <a:t> each piece is similar in shape and appearance</a:t>
            </a:r>
            <a:r>
              <a:rPr lang="en-GB" i="1" dirty="0" smtClean="0"/>
              <a:t> </a:t>
            </a:r>
            <a:r>
              <a:rPr lang="en-GB" dirty="0" smtClean="0"/>
              <a:t>to many regions of the training images;</a:t>
            </a:r>
          </a:p>
          <a:p>
            <a:pPr marL="514350" indent="-514350">
              <a:spcAft>
                <a:spcPts val="1200"/>
              </a:spcAft>
              <a:buSzPct val="80000"/>
              <a:buFont typeface="+mj-lt"/>
              <a:buAutoNum type="arabicPeriod"/>
              <a:defRPr/>
            </a:pPr>
            <a:r>
              <a:rPr lang="en-GB" b="1" dirty="0" smtClean="0">
                <a:solidFill>
                  <a:srgbClr val="FF0000"/>
                </a:solidFill>
              </a:rPr>
              <a:t>Discriminative:</a:t>
            </a:r>
            <a:r>
              <a:rPr lang="en-GB" b="1" dirty="0" smtClean="0"/>
              <a:t> </a:t>
            </a:r>
            <a:r>
              <a:rPr lang="en-GB" dirty="0" smtClean="0"/>
              <a:t>each piece is as large as possible;</a:t>
            </a:r>
          </a:p>
          <a:p>
            <a:pPr marL="514350" indent="-514350">
              <a:spcAft>
                <a:spcPts val="1200"/>
              </a:spcAft>
              <a:buSzPct val="80000"/>
              <a:buFont typeface="+mj-lt"/>
              <a:buAutoNum type="arabicPeriod"/>
              <a:defRPr/>
            </a:pPr>
            <a:r>
              <a:rPr lang="en-GB" b="1" dirty="0" smtClean="0">
                <a:solidFill>
                  <a:srgbClr val="FF0000"/>
                </a:solidFill>
              </a:rPr>
              <a:t>Exhaustive:</a:t>
            </a:r>
            <a:r>
              <a:rPr lang="en-GB" b="1" dirty="0" smtClean="0"/>
              <a:t> </a:t>
            </a:r>
            <a:r>
              <a:rPr lang="en-GB" dirty="0" smtClean="0"/>
              <a:t>all parts of the training images can be reconstructed from the set of jigsaw pieces.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0533B-33B1-43E9-83B7-743FD7FDE7F3}" type="slidenum">
              <a:rPr lang="tr-TR" smtClean="0"/>
              <a:pPr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2974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SzPct val="80000"/>
              <a:buFont typeface="+mj-lt"/>
              <a:buNone/>
              <a:defRPr/>
            </a:pPr>
            <a:r>
              <a:rPr lang="tr-TR" b="0" dirty="0" err="1" smtClean="0">
                <a:solidFill>
                  <a:srgbClr val="FF0000"/>
                </a:solidFill>
              </a:rPr>
              <a:t>Before</a:t>
            </a:r>
            <a:r>
              <a:rPr lang="tr-TR" b="0" dirty="0" smtClean="0">
                <a:solidFill>
                  <a:srgbClr val="FF0000"/>
                </a:solidFill>
              </a:rPr>
              <a:t> </a:t>
            </a:r>
            <a:r>
              <a:rPr lang="tr-TR" b="0" dirty="0" err="1" smtClean="0">
                <a:solidFill>
                  <a:srgbClr val="FF0000"/>
                </a:solidFill>
              </a:rPr>
              <a:t>deeping</a:t>
            </a:r>
            <a:r>
              <a:rPr lang="tr-TR" b="0" dirty="0" smtClean="0">
                <a:solidFill>
                  <a:srgbClr val="FF0000"/>
                </a:solidFill>
              </a:rPr>
              <a:t>  </a:t>
            </a:r>
            <a:r>
              <a:rPr lang="tr-TR" b="0" dirty="0" err="1" smtClean="0">
                <a:solidFill>
                  <a:srgbClr val="FF0000"/>
                </a:solidFill>
              </a:rPr>
              <a:t>into</a:t>
            </a:r>
            <a:r>
              <a:rPr lang="tr-TR" b="0" dirty="0" smtClean="0">
                <a:solidFill>
                  <a:srgbClr val="FF0000"/>
                </a:solidFill>
              </a:rPr>
              <a:t> </a:t>
            </a:r>
            <a:r>
              <a:rPr lang="tr-TR" b="0" dirty="0" err="1" smtClean="0">
                <a:solidFill>
                  <a:srgbClr val="FF0000"/>
                </a:solidFill>
              </a:rPr>
              <a:t>probablistic</a:t>
            </a:r>
            <a:r>
              <a:rPr lang="tr-TR" b="0" baseline="0" dirty="0" smtClean="0">
                <a:solidFill>
                  <a:srgbClr val="FF0000"/>
                </a:solidFill>
              </a:rPr>
              <a:t> model, I </a:t>
            </a:r>
            <a:r>
              <a:rPr lang="tr-TR" b="0" baseline="0" dirty="0" err="1" smtClean="0">
                <a:solidFill>
                  <a:srgbClr val="FF0000"/>
                </a:solidFill>
              </a:rPr>
              <a:t>would</a:t>
            </a:r>
            <a:r>
              <a:rPr lang="tr-TR" b="0" baseline="0" dirty="0" smtClean="0">
                <a:solidFill>
                  <a:srgbClr val="FF0000"/>
                </a:solidFill>
              </a:rPr>
              <a:t> </a:t>
            </a:r>
            <a:r>
              <a:rPr lang="tr-TR" b="0" baseline="0" dirty="0" err="1" smtClean="0">
                <a:solidFill>
                  <a:srgbClr val="FF0000"/>
                </a:solidFill>
              </a:rPr>
              <a:t>like</a:t>
            </a:r>
            <a:r>
              <a:rPr lang="tr-TR" b="0" baseline="0" dirty="0" smtClean="0">
                <a:solidFill>
                  <a:srgbClr val="FF0000"/>
                </a:solidFill>
              </a:rPr>
              <a:t> </a:t>
            </a:r>
            <a:r>
              <a:rPr lang="tr-TR" b="0" baseline="0" dirty="0" err="1" smtClean="0">
                <a:solidFill>
                  <a:srgbClr val="FF0000"/>
                </a:solidFill>
              </a:rPr>
              <a:t>to</a:t>
            </a:r>
            <a:r>
              <a:rPr lang="tr-TR" b="0" baseline="0" dirty="0" smtClean="0">
                <a:solidFill>
                  <a:srgbClr val="FF0000"/>
                </a:solidFill>
              </a:rPr>
              <a:t> </a:t>
            </a:r>
            <a:r>
              <a:rPr lang="tr-TR" b="0" baseline="0" dirty="0" smtClean="0">
                <a:solidFill>
                  <a:srgbClr val="FF0000"/>
                </a:solidFill>
              </a:rPr>
              <a:t>Show </a:t>
            </a:r>
            <a:r>
              <a:rPr lang="tr-TR" b="0" baseline="0" dirty="0" err="1" smtClean="0">
                <a:solidFill>
                  <a:srgbClr val="FF0000"/>
                </a:solidFill>
              </a:rPr>
              <a:t>big</a:t>
            </a:r>
            <a:r>
              <a:rPr lang="tr-TR" b="0" baseline="0" dirty="0" smtClean="0">
                <a:solidFill>
                  <a:srgbClr val="FF0000"/>
                </a:solidFill>
              </a:rPr>
              <a:t> </a:t>
            </a:r>
            <a:r>
              <a:rPr lang="tr-TR" b="0" baseline="0" dirty="0" err="1" smtClean="0">
                <a:solidFill>
                  <a:srgbClr val="FF0000"/>
                </a:solidFill>
              </a:rPr>
              <a:t>picture</a:t>
            </a:r>
            <a:r>
              <a:rPr lang="tr-TR" b="0" baseline="0" dirty="0" smtClean="0">
                <a:solidFill>
                  <a:srgbClr val="FF0000"/>
                </a:solidFill>
              </a:rPr>
              <a:t>. </a:t>
            </a:r>
            <a:r>
              <a:rPr lang="tr-TR" b="0" baseline="0" dirty="0" err="1" smtClean="0">
                <a:solidFill>
                  <a:srgbClr val="FF0000"/>
                </a:solidFill>
              </a:rPr>
              <a:t>We</a:t>
            </a:r>
            <a:r>
              <a:rPr lang="tr-TR" b="0" baseline="0" dirty="0" smtClean="0">
                <a:solidFill>
                  <a:srgbClr val="FF0000"/>
                </a:solidFill>
              </a:rPr>
              <a:t> </a:t>
            </a:r>
            <a:r>
              <a:rPr lang="tr-TR" b="0" baseline="0" dirty="0" err="1" smtClean="0">
                <a:solidFill>
                  <a:srgbClr val="FF0000"/>
                </a:solidFill>
              </a:rPr>
              <a:t>have</a:t>
            </a:r>
            <a:r>
              <a:rPr lang="tr-TR" b="0" baseline="0" dirty="0" smtClean="0">
                <a:solidFill>
                  <a:srgbClr val="FF0000"/>
                </a:solidFill>
              </a:rPr>
              <a:t> a </a:t>
            </a:r>
            <a:r>
              <a:rPr lang="tr-TR" b="0" baseline="0" dirty="0" err="1" smtClean="0">
                <a:solidFill>
                  <a:srgbClr val="FF0000"/>
                </a:solidFill>
              </a:rPr>
              <a:t>training</a:t>
            </a:r>
            <a:r>
              <a:rPr lang="tr-TR" b="0" baseline="0" dirty="0" smtClean="0">
                <a:solidFill>
                  <a:srgbClr val="FF0000"/>
                </a:solidFill>
              </a:rPr>
              <a:t> </a:t>
            </a:r>
            <a:r>
              <a:rPr lang="tr-TR" b="0" baseline="0" dirty="0" err="1" smtClean="0">
                <a:solidFill>
                  <a:srgbClr val="FF0000"/>
                </a:solidFill>
              </a:rPr>
              <a:t>image</a:t>
            </a:r>
            <a:r>
              <a:rPr lang="tr-TR" b="0" baseline="0" dirty="0" smtClean="0">
                <a:solidFill>
                  <a:srgbClr val="FF0000"/>
                </a:solidFill>
              </a:rPr>
              <a:t> </a:t>
            </a:r>
            <a:r>
              <a:rPr lang="tr-TR" b="0" baseline="0" dirty="0" err="1" smtClean="0">
                <a:solidFill>
                  <a:srgbClr val="FF0000"/>
                </a:solidFill>
              </a:rPr>
              <a:t>which</a:t>
            </a:r>
            <a:r>
              <a:rPr lang="tr-TR" b="0" baseline="0" dirty="0" smtClean="0">
                <a:solidFill>
                  <a:srgbClr val="FF0000"/>
                </a:solidFill>
              </a:rPr>
              <a:t> is </a:t>
            </a:r>
            <a:r>
              <a:rPr lang="tr-TR" b="0" baseline="0" dirty="0" err="1" smtClean="0">
                <a:solidFill>
                  <a:srgbClr val="FF0000"/>
                </a:solidFill>
              </a:rPr>
              <a:t>hand</a:t>
            </a:r>
            <a:r>
              <a:rPr lang="tr-TR" b="0" baseline="0" dirty="0" smtClean="0">
                <a:solidFill>
                  <a:srgbClr val="FF0000"/>
                </a:solidFill>
              </a:rPr>
              <a:t> </a:t>
            </a:r>
            <a:r>
              <a:rPr lang="tr-TR" b="0" baseline="0" dirty="0" err="1" smtClean="0">
                <a:solidFill>
                  <a:srgbClr val="FF0000"/>
                </a:solidFill>
              </a:rPr>
              <a:t>crafted</a:t>
            </a:r>
            <a:r>
              <a:rPr lang="tr-TR" b="0" baseline="0" dirty="0" smtClean="0">
                <a:solidFill>
                  <a:srgbClr val="FF0000"/>
                </a:solidFill>
              </a:rPr>
              <a:t>. </a:t>
            </a:r>
            <a:r>
              <a:rPr lang="tr-TR" b="0" baseline="0" dirty="0" err="1" smtClean="0">
                <a:solidFill>
                  <a:srgbClr val="FF0000"/>
                </a:solidFill>
              </a:rPr>
              <a:t>They</a:t>
            </a:r>
            <a:r>
              <a:rPr lang="tr-TR" b="0" baseline="0" dirty="0" smtClean="0">
                <a:solidFill>
                  <a:srgbClr val="FF0000"/>
                </a:solidFill>
              </a:rPr>
              <a:t> </a:t>
            </a:r>
            <a:r>
              <a:rPr lang="tr-TR" b="0" baseline="0" dirty="0" err="1" smtClean="0">
                <a:solidFill>
                  <a:srgbClr val="FF0000"/>
                </a:solidFill>
              </a:rPr>
              <a:t>choose</a:t>
            </a:r>
            <a:r>
              <a:rPr lang="tr-TR" b="0" baseline="0" dirty="0" smtClean="0">
                <a:solidFill>
                  <a:srgbClr val="FF0000"/>
                </a:solidFill>
              </a:rPr>
              <a:t> </a:t>
            </a:r>
            <a:r>
              <a:rPr lang="tr-TR" b="0" baseline="0" dirty="0" err="1" smtClean="0">
                <a:solidFill>
                  <a:srgbClr val="FF0000"/>
                </a:solidFill>
              </a:rPr>
              <a:t>hand</a:t>
            </a:r>
            <a:r>
              <a:rPr lang="tr-TR" b="0" baseline="0" dirty="0" smtClean="0">
                <a:solidFill>
                  <a:srgbClr val="FF0000"/>
                </a:solidFill>
              </a:rPr>
              <a:t> </a:t>
            </a:r>
            <a:r>
              <a:rPr lang="tr-TR" b="0" baseline="0" dirty="0" err="1" smtClean="0">
                <a:solidFill>
                  <a:srgbClr val="FF0000"/>
                </a:solidFill>
              </a:rPr>
              <a:t>crafted</a:t>
            </a:r>
            <a:r>
              <a:rPr lang="tr-TR" b="0" baseline="0" dirty="0" smtClean="0">
                <a:solidFill>
                  <a:srgbClr val="FF0000"/>
                </a:solidFill>
              </a:rPr>
              <a:t> </a:t>
            </a:r>
            <a:r>
              <a:rPr lang="tr-TR" b="0" baseline="0" dirty="0" err="1" smtClean="0">
                <a:solidFill>
                  <a:srgbClr val="FF0000"/>
                </a:solidFill>
              </a:rPr>
              <a:t>image</a:t>
            </a:r>
            <a:r>
              <a:rPr lang="tr-TR" b="0" baseline="0" dirty="0" smtClean="0">
                <a:solidFill>
                  <a:srgbClr val="FF0000"/>
                </a:solidFill>
              </a:rPr>
              <a:t> </a:t>
            </a:r>
            <a:r>
              <a:rPr lang="tr-TR" b="0" baseline="0" dirty="0" err="1" smtClean="0">
                <a:solidFill>
                  <a:srgbClr val="FF0000"/>
                </a:solidFill>
              </a:rPr>
              <a:t>so</a:t>
            </a:r>
            <a:r>
              <a:rPr lang="tr-TR" b="0" baseline="0" dirty="0" smtClean="0">
                <a:solidFill>
                  <a:srgbClr val="FF0000"/>
                </a:solidFill>
              </a:rPr>
              <a:t> as </a:t>
            </a:r>
            <a:r>
              <a:rPr lang="tr-TR" b="0" baseline="0" dirty="0" err="1" smtClean="0">
                <a:solidFill>
                  <a:srgbClr val="FF0000"/>
                </a:solidFill>
              </a:rPr>
              <a:t>to</a:t>
            </a:r>
            <a:r>
              <a:rPr lang="tr-TR" b="0" baseline="0" dirty="0" smtClean="0">
                <a:solidFill>
                  <a:srgbClr val="FF0000"/>
                </a:solidFill>
              </a:rPr>
              <a:t> </a:t>
            </a:r>
            <a:r>
              <a:rPr lang="tr-TR" b="0" baseline="0" dirty="0" err="1" smtClean="0">
                <a:solidFill>
                  <a:srgbClr val="FF0000"/>
                </a:solidFill>
              </a:rPr>
              <a:t>show</a:t>
            </a:r>
            <a:r>
              <a:rPr lang="tr-TR" b="0" baseline="0" dirty="0" smtClean="0">
                <a:solidFill>
                  <a:srgbClr val="FF0000"/>
                </a:solidFill>
              </a:rPr>
              <a:t> </a:t>
            </a:r>
            <a:r>
              <a:rPr lang="tr-TR" b="0" baseline="0" dirty="0" err="1" smtClean="0">
                <a:solidFill>
                  <a:srgbClr val="FF0000"/>
                </a:solidFill>
              </a:rPr>
              <a:t>Jigsaw</a:t>
            </a:r>
            <a:r>
              <a:rPr lang="tr-TR" b="0" baseline="0" dirty="0" smtClean="0">
                <a:solidFill>
                  <a:srgbClr val="FF0000"/>
                </a:solidFill>
              </a:rPr>
              <a:t> Model </a:t>
            </a:r>
            <a:r>
              <a:rPr lang="tr-TR" b="0" baseline="0" dirty="0" err="1" smtClean="0">
                <a:solidFill>
                  <a:srgbClr val="FF0000"/>
                </a:solidFill>
              </a:rPr>
              <a:t>properties</a:t>
            </a:r>
            <a:r>
              <a:rPr lang="tr-TR" b="0" baseline="0" dirty="0" smtClean="0">
                <a:solidFill>
                  <a:srgbClr val="FF0000"/>
                </a:solidFill>
              </a:rPr>
              <a:t> </a:t>
            </a:r>
            <a:r>
              <a:rPr lang="tr-TR" b="0" baseline="0" dirty="0" err="1" smtClean="0">
                <a:solidFill>
                  <a:srgbClr val="FF0000"/>
                </a:solidFill>
              </a:rPr>
              <a:t>clearly</a:t>
            </a:r>
            <a:r>
              <a:rPr lang="tr-TR" b="0" baseline="0" dirty="0" smtClean="0">
                <a:solidFill>
                  <a:srgbClr val="FF0000"/>
                </a:solidFill>
              </a:rPr>
              <a:t>. </a:t>
            </a:r>
            <a:r>
              <a:rPr lang="tr-TR" b="0" baseline="0" dirty="0" err="1" smtClean="0">
                <a:solidFill>
                  <a:srgbClr val="FF0000"/>
                </a:solidFill>
              </a:rPr>
              <a:t>The</a:t>
            </a:r>
            <a:r>
              <a:rPr lang="tr-TR" b="0" baseline="0" dirty="0" smtClean="0">
                <a:solidFill>
                  <a:srgbClr val="FF0000"/>
                </a:solidFill>
              </a:rPr>
              <a:t> size of </a:t>
            </a:r>
            <a:r>
              <a:rPr lang="tr-TR" b="0" baseline="0" dirty="0" err="1" smtClean="0">
                <a:solidFill>
                  <a:srgbClr val="FF0000"/>
                </a:solidFill>
              </a:rPr>
              <a:t>image</a:t>
            </a:r>
            <a:r>
              <a:rPr lang="tr-TR" b="0" baseline="0" dirty="0" smtClean="0">
                <a:solidFill>
                  <a:srgbClr val="FF0000"/>
                </a:solidFill>
              </a:rPr>
              <a:t> is 150 </a:t>
            </a:r>
            <a:r>
              <a:rPr lang="tr-TR" b="0" baseline="0" dirty="0" err="1" smtClean="0">
                <a:solidFill>
                  <a:srgbClr val="FF0000"/>
                </a:solidFill>
              </a:rPr>
              <a:t>by</a:t>
            </a:r>
            <a:r>
              <a:rPr lang="tr-TR" b="0" baseline="0" dirty="0" smtClean="0">
                <a:solidFill>
                  <a:srgbClr val="FF0000"/>
                </a:solidFill>
              </a:rPr>
              <a:t> 150. </a:t>
            </a:r>
            <a:r>
              <a:rPr lang="tr-TR" b="0" baseline="0" dirty="0" err="1" smtClean="0">
                <a:solidFill>
                  <a:srgbClr val="FF0000"/>
                </a:solidFill>
              </a:rPr>
              <a:t>We</a:t>
            </a:r>
            <a:r>
              <a:rPr lang="tr-TR" b="0" baseline="0" dirty="0" smtClean="0">
                <a:solidFill>
                  <a:srgbClr val="FF0000"/>
                </a:solidFill>
              </a:rPr>
              <a:t> </a:t>
            </a:r>
            <a:r>
              <a:rPr lang="tr-TR" b="0" baseline="0" dirty="0" err="1" smtClean="0">
                <a:solidFill>
                  <a:srgbClr val="FF0000"/>
                </a:solidFill>
              </a:rPr>
              <a:t>are</a:t>
            </a:r>
            <a:r>
              <a:rPr lang="tr-TR" b="0" baseline="0" dirty="0" smtClean="0">
                <a:solidFill>
                  <a:srgbClr val="FF0000"/>
                </a:solidFill>
              </a:rPr>
              <a:t> </a:t>
            </a:r>
            <a:r>
              <a:rPr lang="tr-TR" b="0" baseline="0" dirty="0" err="1" smtClean="0">
                <a:solidFill>
                  <a:srgbClr val="FF0000"/>
                </a:solidFill>
              </a:rPr>
              <a:t>trying</a:t>
            </a:r>
            <a:r>
              <a:rPr lang="tr-TR" b="0" baseline="0" dirty="0" smtClean="0">
                <a:solidFill>
                  <a:srgbClr val="FF0000"/>
                </a:solidFill>
              </a:rPr>
              <a:t> </a:t>
            </a:r>
            <a:r>
              <a:rPr lang="tr-TR" b="0" baseline="0" dirty="0" err="1" smtClean="0">
                <a:solidFill>
                  <a:srgbClr val="FF0000"/>
                </a:solidFill>
              </a:rPr>
              <a:t>to</a:t>
            </a:r>
            <a:r>
              <a:rPr lang="tr-TR" b="0" baseline="0" dirty="0" smtClean="0">
                <a:solidFill>
                  <a:srgbClr val="FF0000"/>
                </a:solidFill>
              </a:rPr>
              <a:t> </a:t>
            </a:r>
            <a:r>
              <a:rPr lang="tr-TR" b="0" baseline="0" dirty="0" err="1" smtClean="0">
                <a:solidFill>
                  <a:srgbClr val="FF0000"/>
                </a:solidFill>
              </a:rPr>
              <a:t>learn</a:t>
            </a:r>
            <a:r>
              <a:rPr lang="tr-TR" b="0" baseline="0" dirty="0" smtClean="0">
                <a:solidFill>
                  <a:srgbClr val="FF0000"/>
                </a:solidFill>
              </a:rPr>
              <a:t> </a:t>
            </a:r>
            <a:r>
              <a:rPr lang="tr-TR" b="0" baseline="0" dirty="0" err="1" smtClean="0">
                <a:solidFill>
                  <a:srgbClr val="FF0000"/>
                </a:solidFill>
              </a:rPr>
              <a:t>condensed</a:t>
            </a:r>
            <a:r>
              <a:rPr lang="tr-TR" b="0" baseline="0" dirty="0" smtClean="0">
                <a:solidFill>
                  <a:srgbClr val="FF0000"/>
                </a:solidFill>
              </a:rPr>
              <a:t> </a:t>
            </a:r>
            <a:r>
              <a:rPr lang="tr-TR" b="0" baseline="0" dirty="0" err="1" smtClean="0">
                <a:solidFill>
                  <a:srgbClr val="FF0000"/>
                </a:solidFill>
              </a:rPr>
              <a:t>image</a:t>
            </a:r>
            <a:r>
              <a:rPr lang="tr-TR" b="0" baseline="0" dirty="0" smtClean="0">
                <a:solidFill>
                  <a:srgbClr val="FF0000"/>
                </a:solidFill>
              </a:rPr>
              <a:t>, </a:t>
            </a:r>
            <a:r>
              <a:rPr lang="tr-TR" b="0" baseline="0" dirty="0" err="1" smtClean="0">
                <a:solidFill>
                  <a:srgbClr val="FF0000"/>
                </a:solidFill>
              </a:rPr>
              <a:t>jigsaw</a:t>
            </a:r>
            <a:r>
              <a:rPr lang="tr-TR" b="0" baseline="0" dirty="0" smtClean="0">
                <a:solidFill>
                  <a:srgbClr val="FF0000"/>
                </a:solidFill>
              </a:rPr>
              <a:t>, </a:t>
            </a:r>
            <a:r>
              <a:rPr lang="tr-TR" b="0" baseline="0" dirty="0" err="1" smtClean="0">
                <a:solidFill>
                  <a:srgbClr val="FF0000"/>
                </a:solidFill>
              </a:rPr>
              <a:t>which</a:t>
            </a:r>
            <a:r>
              <a:rPr lang="tr-TR" b="0" baseline="0" dirty="0" smtClean="0">
                <a:solidFill>
                  <a:srgbClr val="FF0000"/>
                </a:solidFill>
              </a:rPr>
              <a:t> </a:t>
            </a:r>
            <a:r>
              <a:rPr lang="tr-TR" b="0" baseline="0" dirty="0" err="1" smtClean="0">
                <a:solidFill>
                  <a:srgbClr val="FF0000"/>
                </a:solidFill>
              </a:rPr>
              <a:t>contains</a:t>
            </a:r>
            <a:r>
              <a:rPr lang="tr-TR" b="0" baseline="0" dirty="0" smtClean="0">
                <a:solidFill>
                  <a:srgbClr val="FF0000"/>
                </a:solidFill>
              </a:rPr>
              <a:t> </a:t>
            </a:r>
            <a:r>
              <a:rPr lang="tr-TR" b="0" baseline="0" dirty="0" err="1" smtClean="0">
                <a:solidFill>
                  <a:srgbClr val="FF0000"/>
                </a:solidFill>
              </a:rPr>
              <a:t>all</a:t>
            </a:r>
            <a:r>
              <a:rPr lang="tr-TR" b="0" baseline="0" dirty="0" smtClean="0">
                <a:solidFill>
                  <a:srgbClr val="FF0000"/>
                </a:solidFill>
              </a:rPr>
              <a:t> </a:t>
            </a:r>
            <a:r>
              <a:rPr lang="tr-TR" b="0" baseline="0" dirty="0" err="1" smtClean="0">
                <a:solidFill>
                  <a:srgbClr val="FF0000"/>
                </a:solidFill>
              </a:rPr>
              <a:t>the</a:t>
            </a:r>
            <a:r>
              <a:rPr lang="tr-TR" b="0" baseline="0" dirty="0" smtClean="0">
                <a:solidFill>
                  <a:srgbClr val="FF0000"/>
                </a:solidFill>
              </a:rPr>
              <a:t> </a:t>
            </a:r>
            <a:r>
              <a:rPr lang="tr-TR" b="0" baseline="0" dirty="0" err="1" smtClean="0">
                <a:solidFill>
                  <a:srgbClr val="FF0000"/>
                </a:solidFill>
              </a:rPr>
              <a:t>necessary</a:t>
            </a:r>
            <a:r>
              <a:rPr lang="tr-TR" b="0" baseline="0" dirty="0" smtClean="0">
                <a:solidFill>
                  <a:srgbClr val="FF0000"/>
                </a:solidFill>
              </a:rPr>
              <a:t> </a:t>
            </a:r>
            <a:r>
              <a:rPr lang="tr-TR" b="0" baseline="0" dirty="0" err="1" smtClean="0">
                <a:solidFill>
                  <a:srgbClr val="FF0000"/>
                </a:solidFill>
              </a:rPr>
              <a:t>information</a:t>
            </a:r>
            <a:r>
              <a:rPr lang="tr-TR" b="0" baseline="0" dirty="0" smtClean="0">
                <a:solidFill>
                  <a:srgbClr val="FF0000"/>
                </a:solidFill>
              </a:rPr>
              <a:t> </a:t>
            </a:r>
            <a:r>
              <a:rPr lang="tr-TR" b="0" baseline="0" dirty="0" err="1" smtClean="0">
                <a:solidFill>
                  <a:srgbClr val="FF0000"/>
                </a:solidFill>
              </a:rPr>
              <a:t>to</a:t>
            </a:r>
            <a:r>
              <a:rPr lang="tr-TR" b="0" baseline="0" dirty="0" smtClean="0">
                <a:solidFill>
                  <a:srgbClr val="FF0000"/>
                </a:solidFill>
              </a:rPr>
              <a:t> </a:t>
            </a:r>
            <a:r>
              <a:rPr lang="tr-TR" b="0" baseline="0" dirty="0" err="1" smtClean="0">
                <a:solidFill>
                  <a:srgbClr val="FF0000"/>
                </a:solidFill>
              </a:rPr>
              <a:t>reconstruct</a:t>
            </a:r>
            <a:r>
              <a:rPr lang="tr-TR" b="0" baseline="0" dirty="0" smtClean="0">
                <a:solidFill>
                  <a:srgbClr val="FF0000"/>
                </a:solidFill>
              </a:rPr>
              <a:t> </a:t>
            </a:r>
            <a:r>
              <a:rPr lang="tr-TR" b="0" baseline="0" dirty="0" err="1" smtClean="0">
                <a:solidFill>
                  <a:srgbClr val="FF0000"/>
                </a:solidFill>
              </a:rPr>
              <a:t>the</a:t>
            </a:r>
            <a:r>
              <a:rPr lang="tr-TR" b="0" baseline="0" dirty="0" smtClean="0">
                <a:solidFill>
                  <a:srgbClr val="FF0000"/>
                </a:solidFill>
              </a:rPr>
              <a:t> </a:t>
            </a:r>
            <a:r>
              <a:rPr lang="tr-TR" b="0" baseline="0" dirty="0" err="1" smtClean="0">
                <a:solidFill>
                  <a:srgbClr val="FF0000"/>
                </a:solidFill>
              </a:rPr>
              <a:t>image</a:t>
            </a:r>
            <a:r>
              <a:rPr lang="tr-TR" b="0" baseline="0" dirty="0" smtClean="0">
                <a:solidFill>
                  <a:srgbClr val="FF0000"/>
                </a:solidFill>
              </a:rPr>
              <a:t>. </a:t>
            </a:r>
            <a:r>
              <a:rPr lang="tr-TR" b="0" baseline="0" dirty="0" err="1" smtClean="0">
                <a:solidFill>
                  <a:srgbClr val="FF0000"/>
                </a:solidFill>
              </a:rPr>
              <a:t>The</a:t>
            </a:r>
            <a:r>
              <a:rPr lang="tr-TR" b="0" baseline="0" dirty="0" smtClean="0">
                <a:solidFill>
                  <a:srgbClr val="FF0000"/>
                </a:solidFill>
              </a:rPr>
              <a:t> model </a:t>
            </a:r>
            <a:r>
              <a:rPr lang="tr-TR" b="0" baseline="0" dirty="0" err="1" smtClean="0">
                <a:solidFill>
                  <a:srgbClr val="FF0000"/>
                </a:solidFill>
              </a:rPr>
              <a:t>applies</a:t>
            </a:r>
            <a:r>
              <a:rPr lang="tr-TR" b="0" baseline="0" dirty="0" smtClean="0">
                <a:solidFill>
                  <a:srgbClr val="FF0000"/>
                </a:solidFill>
              </a:rPr>
              <a:t> </a:t>
            </a:r>
            <a:r>
              <a:rPr lang="tr-TR" b="0" baseline="0" dirty="0" err="1" smtClean="0">
                <a:solidFill>
                  <a:srgbClr val="FF0000"/>
                </a:solidFill>
              </a:rPr>
              <a:t>Expectation</a:t>
            </a:r>
            <a:r>
              <a:rPr lang="tr-TR" b="0" baseline="0" dirty="0" smtClean="0">
                <a:solidFill>
                  <a:srgbClr val="FF0000"/>
                </a:solidFill>
              </a:rPr>
              <a:t> </a:t>
            </a:r>
            <a:r>
              <a:rPr lang="tr-TR" b="0" baseline="0" dirty="0" err="1" smtClean="0">
                <a:solidFill>
                  <a:srgbClr val="FF0000"/>
                </a:solidFill>
              </a:rPr>
              <a:t>Maximization</a:t>
            </a:r>
            <a:r>
              <a:rPr lang="tr-TR" b="0" baseline="0" dirty="0" smtClean="0">
                <a:solidFill>
                  <a:srgbClr val="FF0000"/>
                </a:solidFill>
              </a:rPr>
              <a:t> </a:t>
            </a:r>
            <a:r>
              <a:rPr lang="tr-TR" b="0" baseline="0" dirty="0" err="1" smtClean="0">
                <a:solidFill>
                  <a:srgbClr val="FF0000"/>
                </a:solidFill>
              </a:rPr>
              <a:t>algorithm</a:t>
            </a:r>
            <a:r>
              <a:rPr lang="tr-TR" b="0" baseline="0" dirty="0" smtClean="0">
                <a:solidFill>
                  <a:srgbClr val="FF0000"/>
                </a:solidFill>
              </a:rPr>
              <a:t> </a:t>
            </a:r>
            <a:r>
              <a:rPr lang="tr-TR" b="0" baseline="0" dirty="0" err="1" smtClean="0">
                <a:solidFill>
                  <a:srgbClr val="FF0000"/>
                </a:solidFill>
              </a:rPr>
              <a:t>iteratively</a:t>
            </a:r>
            <a:r>
              <a:rPr lang="tr-TR" b="0" baseline="0" dirty="0" smtClean="0">
                <a:solidFill>
                  <a:srgbClr val="FF0000"/>
                </a:solidFill>
              </a:rPr>
              <a:t>. </a:t>
            </a:r>
            <a:r>
              <a:rPr lang="tr-TR" b="0" baseline="0" dirty="0" err="1" smtClean="0">
                <a:solidFill>
                  <a:srgbClr val="FF0000"/>
                </a:solidFill>
              </a:rPr>
              <a:t>The</a:t>
            </a:r>
            <a:r>
              <a:rPr lang="tr-TR" b="0" baseline="0" dirty="0" smtClean="0">
                <a:solidFill>
                  <a:srgbClr val="FF0000"/>
                </a:solidFill>
              </a:rPr>
              <a:t> </a:t>
            </a:r>
            <a:r>
              <a:rPr lang="tr-TR" b="0" baseline="0" dirty="0" err="1" smtClean="0">
                <a:solidFill>
                  <a:srgbClr val="FF0000"/>
                </a:solidFill>
              </a:rPr>
              <a:t>offset</a:t>
            </a:r>
            <a:r>
              <a:rPr lang="tr-TR" b="0" baseline="0" dirty="0" smtClean="0">
                <a:solidFill>
                  <a:srgbClr val="FF0000"/>
                </a:solidFill>
              </a:rPr>
              <a:t> </a:t>
            </a:r>
            <a:r>
              <a:rPr lang="tr-TR" b="0" baseline="0" dirty="0" err="1" smtClean="0">
                <a:solidFill>
                  <a:srgbClr val="FF0000"/>
                </a:solidFill>
              </a:rPr>
              <a:t>map</a:t>
            </a:r>
            <a:r>
              <a:rPr lang="tr-TR" b="0" baseline="0" dirty="0" smtClean="0">
                <a:solidFill>
                  <a:srgbClr val="FF0000"/>
                </a:solidFill>
              </a:rPr>
              <a:t> </a:t>
            </a:r>
            <a:r>
              <a:rPr lang="tr-TR" b="0" baseline="0" dirty="0" err="1" smtClean="0">
                <a:solidFill>
                  <a:srgbClr val="FF0000"/>
                </a:solidFill>
              </a:rPr>
              <a:t>defines</a:t>
            </a:r>
            <a:r>
              <a:rPr lang="tr-TR" b="0" baseline="0" dirty="0" smtClean="0">
                <a:solidFill>
                  <a:srgbClr val="FF0000"/>
                </a:solidFill>
              </a:rPr>
              <a:t> a </a:t>
            </a:r>
            <a:r>
              <a:rPr lang="tr-TR" b="0" baseline="0" dirty="0" err="1" smtClean="0">
                <a:solidFill>
                  <a:srgbClr val="FF0000"/>
                </a:solidFill>
              </a:rPr>
              <a:t>position</a:t>
            </a:r>
            <a:r>
              <a:rPr lang="tr-TR" b="0" baseline="0" dirty="0" smtClean="0">
                <a:solidFill>
                  <a:srgbClr val="FF0000"/>
                </a:solidFill>
              </a:rPr>
              <a:t> in </a:t>
            </a:r>
            <a:r>
              <a:rPr lang="tr-TR" b="0" baseline="0" dirty="0" err="1" smtClean="0">
                <a:solidFill>
                  <a:srgbClr val="FF0000"/>
                </a:solidFill>
              </a:rPr>
              <a:t>the</a:t>
            </a:r>
            <a:r>
              <a:rPr lang="tr-TR" b="0" baseline="0" dirty="0" smtClean="0">
                <a:solidFill>
                  <a:srgbClr val="FF0000"/>
                </a:solidFill>
              </a:rPr>
              <a:t> </a:t>
            </a:r>
            <a:r>
              <a:rPr lang="tr-TR" b="0" baseline="0" dirty="0" err="1" smtClean="0">
                <a:solidFill>
                  <a:srgbClr val="FF0000"/>
                </a:solidFill>
              </a:rPr>
              <a:t>jigsaw</a:t>
            </a:r>
            <a:r>
              <a:rPr lang="tr-TR" b="0" baseline="0" dirty="0" smtClean="0">
                <a:solidFill>
                  <a:srgbClr val="FF0000"/>
                </a:solidFill>
              </a:rPr>
              <a:t> </a:t>
            </a:r>
            <a:r>
              <a:rPr lang="tr-TR" b="0" baseline="0" dirty="0" err="1" smtClean="0">
                <a:solidFill>
                  <a:srgbClr val="FF0000"/>
                </a:solidFill>
              </a:rPr>
              <a:t>for</a:t>
            </a:r>
            <a:r>
              <a:rPr lang="tr-TR" b="0" baseline="0" dirty="0" smtClean="0">
                <a:solidFill>
                  <a:srgbClr val="FF0000"/>
                </a:solidFill>
              </a:rPr>
              <a:t> </a:t>
            </a:r>
            <a:r>
              <a:rPr lang="tr-TR" b="0" baseline="0" dirty="0" err="1" smtClean="0">
                <a:solidFill>
                  <a:srgbClr val="FF0000"/>
                </a:solidFill>
              </a:rPr>
              <a:t>each</a:t>
            </a:r>
            <a:r>
              <a:rPr lang="tr-TR" b="0" baseline="0" dirty="0" smtClean="0">
                <a:solidFill>
                  <a:srgbClr val="FF0000"/>
                </a:solidFill>
              </a:rPr>
              <a:t>  </a:t>
            </a:r>
            <a:r>
              <a:rPr lang="tr-TR" b="0" baseline="0" dirty="0" err="1" smtClean="0">
                <a:solidFill>
                  <a:srgbClr val="FF0000"/>
                </a:solidFill>
              </a:rPr>
              <a:t>pixel</a:t>
            </a:r>
            <a:r>
              <a:rPr lang="tr-TR" b="0" baseline="0" dirty="0" smtClean="0">
                <a:solidFill>
                  <a:srgbClr val="FF0000"/>
                </a:solidFill>
              </a:rPr>
              <a:t> of </a:t>
            </a:r>
            <a:r>
              <a:rPr lang="tr-TR" b="0" baseline="0" dirty="0" err="1" smtClean="0">
                <a:solidFill>
                  <a:srgbClr val="FF0000"/>
                </a:solidFill>
              </a:rPr>
              <a:t>image</a:t>
            </a:r>
            <a:r>
              <a:rPr lang="tr-TR" b="0" baseline="0" dirty="0" smtClean="0">
                <a:solidFill>
                  <a:srgbClr val="FF0000"/>
                </a:solidFill>
              </a:rPr>
              <a:t> </a:t>
            </a:r>
            <a:r>
              <a:rPr lang="tr-TR" b="0" baseline="0" dirty="0" err="1" smtClean="0">
                <a:solidFill>
                  <a:srgbClr val="FF0000"/>
                </a:solidFill>
              </a:rPr>
              <a:t>to</a:t>
            </a:r>
            <a:r>
              <a:rPr lang="tr-TR" b="0" baseline="0" dirty="0" smtClean="0">
                <a:solidFill>
                  <a:srgbClr val="FF0000"/>
                </a:solidFill>
              </a:rPr>
              <a:t> </a:t>
            </a:r>
            <a:r>
              <a:rPr lang="tr-TR" b="0" baseline="0" dirty="0" err="1" smtClean="0">
                <a:solidFill>
                  <a:srgbClr val="FF0000"/>
                </a:solidFill>
              </a:rPr>
              <a:t>reconstruct</a:t>
            </a:r>
            <a:r>
              <a:rPr lang="tr-TR" b="0" baseline="0" dirty="0" smtClean="0">
                <a:solidFill>
                  <a:srgbClr val="FF0000"/>
                </a:solidFill>
              </a:rPr>
              <a:t> it.</a:t>
            </a:r>
            <a:endParaRPr lang="en-GB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0533B-33B1-43E9-83B7-743FD7FDE7F3}" type="slidenum">
              <a:rPr lang="tr-TR" smtClean="0"/>
              <a:pPr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7298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Jigsaw</a:t>
            </a:r>
            <a:r>
              <a:rPr lang="tr-TR" baseline="0" dirty="0" smtClean="0"/>
              <a:t> model is a </a:t>
            </a:r>
            <a:r>
              <a:rPr lang="tr-TR" baseline="0" dirty="0" err="1" smtClean="0"/>
              <a:t>generative</a:t>
            </a:r>
            <a:r>
              <a:rPr lang="tr-TR" baseline="0" dirty="0" smtClean="0"/>
              <a:t> model </a:t>
            </a:r>
            <a:r>
              <a:rPr lang="tr-TR" baseline="0" dirty="0" err="1" smtClean="0"/>
              <a:t>which</a:t>
            </a:r>
            <a:r>
              <a:rPr lang="tr-TR" baseline="0" dirty="0" smtClean="0"/>
              <a:t> </a:t>
            </a:r>
            <a:r>
              <a:rPr lang="tr-TR" baseline="0" dirty="0" err="1" smtClean="0"/>
              <a:t>means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we</a:t>
            </a:r>
            <a:r>
              <a:rPr lang="tr-TR" baseline="0" dirty="0" smtClean="0"/>
              <a:t> can </a:t>
            </a:r>
            <a:r>
              <a:rPr lang="tr-TR" baseline="0" dirty="0" err="1" smtClean="0"/>
              <a:t>create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differenet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image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by</a:t>
            </a:r>
            <a:r>
              <a:rPr lang="tr-TR" baseline="0" dirty="0" smtClean="0"/>
              <a:t> </a:t>
            </a:r>
            <a:r>
              <a:rPr lang="tr-TR" baseline="0" dirty="0" err="1" smtClean="0"/>
              <a:t>mapping</a:t>
            </a:r>
            <a:r>
              <a:rPr lang="tr-TR" baseline="0" dirty="0" smtClean="0"/>
              <a:t> </a:t>
            </a:r>
            <a:r>
              <a:rPr lang="tr-TR" baseline="0" dirty="0" err="1" smtClean="0"/>
              <a:t>jigsaw</a:t>
            </a:r>
            <a:r>
              <a:rPr lang="tr-TR" baseline="0" dirty="0" smtClean="0"/>
              <a:t> </a:t>
            </a:r>
            <a:r>
              <a:rPr lang="tr-TR" baseline="0" dirty="0" err="1" smtClean="0"/>
              <a:t>pieces</a:t>
            </a:r>
            <a:r>
              <a:rPr lang="tr-TR" baseline="0" dirty="0" smtClean="0"/>
              <a:t> on </a:t>
            </a:r>
            <a:r>
              <a:rPr lang="tr-TR" baseline="0" dirty="0" err="1" smtClean="0"/>
              <a:t>different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places</a:t>
            </a:r>
            <a:r>
              <a:rPr lang="tr-TR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0533B-33B1-43E9-83B7-743FD7FDE7F3}" type="slidenum">
              <a:rPr lang="tr-TR" smtClean="0"/>
              <a:pPr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5062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Jigsaw</a:t>
            </a:r>
            <a:r>
              <a:rPr lang="tr-TR" baseline="0" dirty="0" smtClean="0"/>
              <a:t> Model define an </a:t>
            </a:r>
            <a:r>
              <a:rPr lang="tr-TR" baseline="0" dirty="0" err="1" smtClean="0"/>
              <a:t>offset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map</a:t>
            </a:r>
            <a:r>
              <a:rPr lang="tr-TR" baseline="0" dirty="0" smtClean="0"/>
              <a:t> in </a:t>
            </a:r>
            <a:r>
              <a:rPr lang="tr-TR" baseline="0" dirty="0" err="1" smtClean="0"/>
              <a:t>other</a:t>
            </a:r>
            <a:r>
              <a:rPr lang="tr-TR" baseline="0" dirty="0" smtClean="0"/>
              <a:t> </a:t>
            </a:r>
            <a:r>
              <a:rPr lang="tr-TR" baseline="0" dirty="0" err="1" smtClean="0"/>
              <a:t>words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label</a:t>
            </a:r>
            <a:r>
              <a:rPr lang="tr-TR" baseline="0" dirty="0" smtClean="0"/>
              <a:t> </a:t>
            </a:r>
            <a:r>
              <a:rPr lang="tr-TR" baseline="0" dirty="0" err="1" smtClean="0"/>
              <a:t>matrix</a:t>
            </a:r>
            <a:r>
              <a:rPr lang="tr-TR" baseline="0" dirty="0" smtClean="0"/>
              <a:t> </a:t>
            </a:r>
            <a:r>
              <a:rPr lang="tr-TR" baseline="0" dirty="0" err="1" smtClean="0"/>
              <a:t>which</a:t>
            </a:r>
            <a:r>
              <a:rPr lang="tr-TR" baseline="0" dirty="0" smtClean="0"/>
              <a:t> </a:t>
            </a:r>
            <a:r>
              <a:rPr lang="tr-TR" baseline="0" dirty="0" err="1" smtClean="0"/>
              <a:t>maps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each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image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pixel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to</a:t>
            </a:r>
            <a:r>
              <a:rPr lang="tr-TR" baseline="0" dirty="0" smtClean="0"/>
              <a:t> a </a:t>
            </a:r>
            <a:r>
              <a:rPr lang="tr-TR" baseline="0" dirty="0" err="1" smtClean="0"/>
              <a:t>jigsaw</a:t>
            </a:r>
            <a:r>
              <a:rPr lang="tr-TR" baseline="0" dirty="0" smtClean="0"/>
              <a:t> </a:t>
            </a:r>
            <a:r>
              <a:rPr lang="tr-TR" baseline="0" dirty="0" err="1" smtClean="0"/>
              <a:t>pixel</a:t>
            </a:r>
            <a:r>
              <a:rPr lang="tr-TR" baseline="0" dirty="0" smtClean="0"/>
              <a:t> in </a:t>
            </a:r>
            <a:r>
              <a:rPr lang="tr-TR" baseline="0" dirty="0" err="1" smtClean="0"/>
              <a:t>order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to</a:t>
            </a:r>
            <a:r>
              <a:rPr lang="tr-TR" baseline="0" dirty="0" smtClean="0"/>
              <a:t> </a:t>
            </a:r>
            <a:r>
              <a:rPr lang="tr-TR" baseline="0" dirty="0" err="1" smtClean="0"/>
              <a:t>reconstruct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image</a:t>
            </a:r>
            <a:r>
              <a:rPr lang="tr-TR" baseline="0" dirty="0" smtClean="0"/>
              <a:t>. </a:t>
            </a:r>
          </a:p>
          <a:p>
            <a:r>
              <a:rPr lang="tr-TR" baseline="0" dirty="0" smtClean="0"/>
              <a:t>Z = </a:t>
            </a:r>
            <a:r>
              <a:rPr lang="tr-TR" baseline="0" dirty="0" err="1" smtClean="0"/>
              <a:t>Jigsaw</a:t>
            </a:r>
            <a:r>
              <a:rPr lang="tr-TR" baseline="0" dirty="0" smtClean="0"/>
              <a:t> </a:t>
            </a:r>
            <a:r>
              <a:rPr lang="tr-TR" baseline="0" dirty="0" err="1" smtClean="0"/>
              <a:t>Pixel</a:t>
            </a:r>
            <a:endParaRPr lang="tr-TR" baseline="0" dirty="0" smtClean="0"/>
          </a:p>
          <a:p>
            <a:r>
              <a:rPr lang="tr-TR" baseline="0" dirty="0" smtClean="0"/>
              <a:t>i = Image </a:t>
            </a:r>
            <a:r>
              <a:rPr lang="tr-TR" baseline="0" dirty="0" err="1" smtClean="0"/>
              <a:t>pixel</a:t>
            </a:r>
            <a:endParaRPr lang="tr-TR" baseline="0" dirty="0" smtClean="0"/>
          </a:p>
          <a:p>
            <a:r>
              <a:rPr lang="tr-TR" baseline="0" dirty="0" smtClean="0"/>
              <a:t>l = </a:t>
            </a:r>
            <a:r>
              <a:rPr lang="tr-TR" baseline="0" dirty="0" err="1" smtClean="0"/>
              <a:t>Offset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value</a:t>
            </a:r>
            <a:endParaRPr lang="tr-TR" baseline="0" dirty="0" smtClean="0"/>
          </a:p>
          <a:p>
            <a:r>
              <a:rPr lang="tr-TR" baseline="0" dirty="0" smtClean="0"/>
              <a:t>J = size of </a:t>
            </a:r>
            <a:r>
              <a:rPr lang="tr-TR" baseline="0" dirty="0" err="1" smtClean="0"/>
              <a:t>jigsaw</a:t>
            </a:r>
            <a:r>
              <a:rPr lang="tr-TR" baseline="0" dirty="0" smtClean="0"/>
              <a:t>. Here 32.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0533B-33B1-43E9-83B7-743FD7FDE7F3}" type="slidenum">
              <a:rPr lang="tr-TR" smtClean="0"/>
              <a:pPr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1801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27384"/>
            <a:ext cx="9144000" cy="6830616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47664" y="4221088"/>
            <a:ext cx="6148536" cy="108012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010A775E-DF2B-4DD5-AFE9-E2BC23DA10AD}" type="datetime1">
              <a:rPr lang="en-US" smtClean="0"/>
              <a:t>1/12/2016</a:t>
            </a:fld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62931" y="2012705"/>
            <a:ext cx="9021537" cy="175483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867322"/>
            <a:ext cx="9021537" cy="13853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3734053"/>
            <a:ext cx="9021537" cy="12699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2931" y="2060848"/>
            <a:ext cx="9021537" cy="168897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5122" name="Picture 2" descr="D:\docs\researchTasks\iui-logo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306" y="4748775"/>
            <a:ext cx="1857388" cy="408417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‹#›</a:t>
            </a:fld>
            <a:r>
              <a:rPr lang="tr-TR" dirty="0" smtClean="0"/>
              <a:t>/43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A04E0404-3208-4C14-B0E5-B336018715F3}" type="datetime1">
              <a:rPr lang="en-US" smtClean="0"/>
              <a:t>1/12/2016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234372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16204315-C95A-49A2-9F55-14AE5BE1CCEA}" type="datetime1">
              <a:rPr lang="en-US" smtClean="0"/>
              <a:t>1/12/2016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234372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821" y="521418"/>
            <a:ext cx="8219256" cy="89135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83821" y="1556792"/>
            <a:ext cx="8219256" cy="4824536"/>
          </a:xfrm>
        </p:spPr>
        <p:txBody>
          <a:bodyPr vert="horz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83821" y="6453336"/>
            <a:ext cx="2057400" cy="365125"/>
          </a:xfrm>
        </p:spPr>
        <p:txBody>
          <a:bodyPr/>
          <a:lstStyle/>
          <a:p>
            <a:fld id="{55F997BE-F892-48C7-8251-A089E8336952}" type="datetime1">
              <a:rPr lang="en-US" smtClean="0"/>
              <a:t>1/12/2016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613123" y="6453336"/>
            <a:ext cx="2057400" cy="365125"/>
          </a:xfrm>
        </p:spPr>
        <p:txBody>
          <a:bodyPr/>
          <a:lstStyle/>
          <a:p>
            <a:fld id="{48949018-52EB-43DD-86C6-3F9D39B18A33}" type="slidenum">
              <a:rPr lang="en-US" smtClean="0"/>
              <a:pPr/>
              <a:t>‹#›</a:t>
            </a:fld>
            <a:r>
              <a:rPr lang="tr-TR" dirty="0" smtClean="0"/>
              <a:t>/43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9FFB448D-545B-4464-B2D3-14E493DD7CE3}" type="datetime1">
              <a:rPr lang="en-US" smtClean="0"/>
              <a:t>1/12/2016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14" name="Picture 2" descr="D:\docs\researchTasks\iui-logo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3429000"/>
            <a:ext cx="1857388" cy="408417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F3E816D4-5FD1-4A6C-9E26-69DA5AE165F9}" type="datetime1">
              <a:rPr lang="en-US" smtClean="0"/>
              <a:t>1/12/2016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234372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C1794169-C887-40DF-92E6-1CBC05942484}" type="datetime1">
              <a:rPr lang="en-US" smtClean="0"/>
              <a:t>1/12/2016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29600" y="6234372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22D68ABD-86AD-4AAE-9A3B-BB45B3E13042}" type="datetime1">
              <a:rPr lang="en-US" smtClean="0"/>
              <a:t>1/12/2016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29600" y="6234372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B31578C6-65AF-4854-9895-C5032EC7FD4B}" type="datetime1">
              <a:rPr lang="en-US" smtClean="0"/>
              <a:t>1/12/2016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9600" y="6234372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 userDrawn="1"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C41EE36C-99A5-4BAB-A9FC-B697D08CA09D}" type="datetime1">
              <a:rPr lang="en-US" smtClean="0"/>
              <a:t>1/12/2016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234372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2" descr="D:\docs\researchTasks\iui-logo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142852"/>
            <a:ext cx="1857388" cy="4084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336AF281-4BA5-4E76-B0D6-971F15DF4D25}" type="datetime1">
              <a:rPr lang="en-US" smtClean="0"/>
              <a:t>1/12/2016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pic>
        <p:nvPicPr>
          <p:cNvPr id="14" name="Picture 2" descr="D:\docs\researchTasks\iui-logo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5715016"/>
            <a:ext cx="1857388" cy="4084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15416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7544" y="590054"/>
            <a:ext cx="8219256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67544" y="1763216"/>
            <a:ext cx="8219256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613123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49018-52EB-43DD-86C6-3F9D39B18A33}" type="slidenum">
              <a:rPr lang="en-US" smtClean="0"/>
              <a:pPr/>
              <a:t>‹#›</a:t>
            </a:fld>
            <a:r>
              <a:rPr lang="tr-TR" dirty="0" smtClean="0"/>
              <a:t>/43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83821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DC5E8-ED56-42A6-B5E5-D1D0ECC24832}" type="datetime1">
              <a:rPr lang="en-US" smtClean="0"/>
              <a:t>1/12/2016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4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5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4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46.png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2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604" y="3933056"/>
            <a:ext cx="6328792" cy="952128"/>
          </a:xfrm>
        </p:spPr>
        <p:txBody>
          <a:bodyPr>
            <a:normAutofit/>
          </a:bodyPr>
          <a:lstStyle/>
          <a:p>
            <a:endParaRPr lang="tr-TR" sz="1800" dirty="0" smtClean="0"/>
          </a:p>
          <a:p>
            <a:r>
              <a:rPr lang="tr-TR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Emre Karaman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2204864"/>
            <a:ext cx="8928992" cy="1470025"/>
          </a:xfrm>
        </p:spPr>
        <p:txBody>
          <a:bodyPr>
            <a:normAutofit fontScale="90000"/>
          </a:bodyPr>
          <a:lstStyle/>
          <a:p>
            <a:r>
              <a:rPr lang="tr-TR" sz="2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Clustering </a:t>
            </a:r>
            <a:r>
              <a:rPr lang="tr-TR" sz="2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Appearance</a:t>
            </a:r>
            <a:r>
              <a:rPr lang="tr-TR" sz="2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tr-TR" sz="2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Shape</a:t>
            </a:r>
            <a:r>
              <a:rPr lang="tr-TR" sz="2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tr-TR" sz="2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Learning </a:t>
            </a:r>
            <a:r>
              <a:rPr lang="tr-TR" sz="2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Jigsaws</a:t>
            </a:r>
            <a:r>
              <a:rPr lang="tr-TR" sz="29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tr-TR" sz="29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tr-T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Anitha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Kannan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John </a:t>
            </a: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Winn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Carsten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Rother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Microsoft </a:t>
            </a: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Cambridge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07604" y="647589"/>
            <a:ext cx="6328792" cy="9521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sz="1800" dirty="0" smtClean="0"/>
          </a:p>
          <a:p>
            <a:r>
              <a:rPr lang="tr-T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 508 FINAL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 = </a:t>
            </a:r>
            <a:r>
              <a:rPr lang="tr-TR" dirty="0" err="1" smtClean="0"/>
              <a:t>Offset</a:t>
            </a:r>
            <a:r>
              <a:rPr lang="tr-TR" dirty="0" smtClean="0"/>
              <a:t> </a:t>
            </a:r>
            <a:r>
              <a:rPr lang="tr-TR" dirty="0" err="1" smtClean="0"/>
              <a:t>Map</a:t>
            </a:r>
            <a:r>
              <a:rPr lang="tr-TR" dirty="0" smtClean="0"/>
              <a:t> / J = </a:t>
            </a:r>
            <a:r>
              <a:rPr lang="tr-TR" dirty="0" err="1" smtClean="0"/>
              <a:t>Jigsaw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tr-TR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tr-TR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tr-TR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tr-TR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tr-TR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tr-TR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tr-TR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tr-TR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tr-TR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tr-TR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tr-TR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tr-TR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1/12/2016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10</a:t>
            </a:fld>
            <a:r>
              <a:rPr lang="tr-TR" dirty="0" smtClean="0"/>
              <a:t>/43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75870" y="1484784"/>
            <a:ext cx="4248472" cy="72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4197405" y="2760801"/>
            <a:ext cx="792088" cy="14041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15616" y="4365104"/>
            <a:ext cx="7200800" cy="180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3821" y="4449899"/>
            <a:ext cx="81867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3000" dirty="0" err="1" smtClean="0"/>
              <a:t>If</a:t>
            </a:r>
            <a:r>
              <a:rPr lang="tr-TR" sz="3000" dirty="0" smtClean="0"/>
              <a:t> </a:t>
            </a:r>
            <a:r>
              <a:rPr lang="tr-TR" sz="3000" dirty="0" err="1" smtClean="0"/>
              <a:t>two</a:t>
            </a:r>
            <a:r>
              <a:rPr lang="tr-TR" sz="3000" dirty="0" smtClean="0"/>
              <a:t> </a:t>
            </a:r>
            <a:r>
              <a:rPr lang="tr-TR" sz="3000" dirty="0" err="1" smtClean="0"/>
              <a:t>adjacent</a:t>
            </a:r>
            <a:r>
              <a:rPr lang="tr-TR" sz="3000" dirty="0" smtClean="0"/>
              <a:t> </a:t>
            </a:r>
            <a:r>
              <a:rPr lang="tr-TR" sz="3000" dirty="0" err="1" smtClean="0"/>
              <a:t>pixels</a:t>
            </a:r>
            <a:r>
              <a:rPr lang="tr-TR" sz="3000" dirty="0" smtClean="0"/>
              <a:t> in </a:t>
            </a:r>
            <a:r>
              <a:rPr lang="tr-TR" sz="3000" dirty="0" err="1" smtClean="0"/>
              <a:t>the</a:t>
            </a:r>
            <a:r>
              <a:rPr lang="tr-TR" sz="3000" dirty="0" smtClean="0"/>
              <a:t> </a:t>
            </a:r>
            <a:r>
              <a:rPr lang="tr-TR" sz="3000" dirty="0" err="1" smtClean="0"/>
              <a:t>image</a:t>
            </a:r>
            <a:r>
              <a:rPr lang="tr-TR" sz="3000" dirty="0" smtClean="0"/>
              <a:t> </a:t>
            </a:r>
            <a:r>
              <a:rPr lang="tr-TR" sz="3000" dirty="0" err="1" smtClean="0"/>
              <a:t>have</a:t>
            </a:r>
            <a:r>
              <a:rPr lang="tr-TR" sz="3000" dirty="0" smtClean="0"/>
              <a:t> </a:t>
            </a:r>
            <a:r>
              <a:rPr lang="tr-TR" sz="3000" dirty="0" err="1" smtClean="0"/>
              <a:t>the</a:t>
            </a:r>
            <a:r>
              <a:rPr lang="tr-TR" sz="3000" dirty="0" smtClean="0"/>
              <a:t> </a:t>
            </a:r>
            <a:r>
              <a:rPr lang="tr-TR" sz="3000" b="1" dirty="0" err="1" smtClean="0">
                <a:solidFill>
                  <a:srgbClr val="FF0000"/>
                </a:solidFill>
              </a:rPr>
              <a:t>same</a:t>
            </a:r>
            <a:r>
              <a:rPr lang="tr-TR" sz="3000" b="1" dirty="0" smtClean="0">
                <a:solidFill>
                  <a:srgbClr val="FF0000"/>
                </a:solidFill>
              </a:rPr>
              <a:t> </a:t>
            </a:r>
            <a:r>
              <a:rPr lang="tr-TR" sz="3000" b="1" dirty="0" err="1" smtClean="0">
                <a:solidFill>
                  <a:srgbClr val="FF0000"/>
                </a:solidFill>
              </a:rPr>
              <a:t>offset</a:t>
            </a:r>
            <a:r>
              <a:rPr lang="tr-TR" sz="3000" b="1" dirty="0" smtClean="0">
                <a:solidFill>
                  <a:srgbClr val="FF0000"/>
                </a:solidFill>
              </a:rPr>
              <a:t> </a:t>
            </a:r>
            <a:r>
              <a:rPr lang="tr-TR" sz="3000" b="1" dirty="0" err="1" smtClean="0">
                <a:solidFill>
                  <a:srgbClr val="FF0000"/>
                </a:solidFill>
              </a:rPr>
              <a:t>label</a:t>
            </a:r>
            <a:r>
              <a:rPr lang="tr-TR" sz="3000" dirty="0" smtClean="0"/>
              <a:t>, </a:t>
            </a:r>
            <a:r>
              <a:rPr lang="tr-TR" sz="3000" dirty="0" err="1" smtClean="0"/>
              <a:t>then</a:t>
            </a:r>
            <a:r>
              <a:rPr lang="tr-TR" sz="3000" dirty="0" smtClean="0"/>
              <a:t> </a:t>
            </a:r>
            <a:r>
              <a:rPr lang="tr-TR" sz="3000" dirty="0" err="1" smtClean="0"/>
              <a:t>they</a:t>
            </a:r>
            <a:r>
              <a:rPr lang="tr-TR" sz="3000" dirty="0" smtClean="0"/>
              <a:t> </a:t>
            </a:r>
            <a:r>
              <a:rPr lang="tr-TR" sz="3000" b="1" dirty="0" err="1" smtClean="0">
                <a:solidFill>
                  <a:srgbClr val="FF0000"/>
                </a:solidFill>
              </a:rPr>
              <a:t>map</a:t>
            </a:r>
            <a:r>
              <a:rPr lang="tr-TR" sz="3000" b="1" dirty="0" smtClean="0">
                <a:solidFill>
                  <a:srgbClr val="FF0000"/>
                </a:solidFill>
              </a:rPr>
              <a:t> </a:t>
            </a:r>
            <a:r>
              <a:rPr lang="tr-TR" sz="3000" b="1" dirty="0" err="1" smtClean="0">
                <a:solidFill>
                  <a:srgbClr val="FF0000"/>
                </a:solidFill>
              </a:rPr>
              <a:t>to</a:t>
            </a:r>
            <a:r>
              <a:rPr lang="tr-TR" sz="3000" b="1" dirty="0" smtClean="0">
                <a:solidFill>
                  <a:srgbClr val="FF0000"/>
                </a:solidFill>
              </a:rPr>
              <a:t> </a:t>
            </a:r>
            <a:r>
              <a:rPr lang="tr-TR" sz="3000" b="1" dirty="0" err="1" smtClean="0">
                <a:solidFill>
                  <a:srgbClr val="FF0000"/>
                </a:solidFill>
              </a:rPr>
              <a:t>adjacent</a:t>
            </a:r>
            <a:r>
              <a:rPr lang="tr-TR" sz="3000" b="1" dirty="0" smtClean="0">
                <a:solidFill>
                  <a:srgbClr val="FF0000"/>
                </a:solidFill>
              </a:rPr>
              <a:t> </a:t>
            </a:r>
            <a:r>
              <a:rPr lang="tr-TR" sz="3000" b="1" dirty="0" err="1" smtClean="0">
                <a:solidFill>
                  <a:srgbClr val="FF0000"/>
                </a:solidFill>
              </a:rPr>
              <a:t>pixels</a:t>
            </a:r>
            <a:r>
              <a:rPr lang="tr-TR" sz="3000" dirty="0" smtClean="0"/>
              <a:t> in </a:t>
            </a:r>
            <a:r>
              <a:rPr lang="tr-TR" sz="3000" dirty="0" err="1" smtClean="0"/>
              <a:t>the</a:t>
            </a:r>
            <a:r>
              <a:rPr lang="tr-TR" sz="3000" dirty="0" smtClean="0"/>
              <a:t> </a:t>
            </a:r>
            <a:r>
              <a:rPr lang="tr-TR" sz="3000" dirty="0" err="1" smtClean="0"/>
              <a:t>jigsaw</a:t>
            </a:r>
            <a:r>
              <a:rPr lang="tr-TR" sz="3000" dirty="0" smtClean="0"/>
              <a:t>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3916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 = </a:t>
            </a:r>
            <a:r>
              <a:rPr lang="tr-TR" dirty="0" err="1"/>
              <a:t>Offset</a:t>
            </a:r>
            <a:r>
              <a:rPr lang="tr-TR" dirty="0"/>
              <a:t> </a:t>
            </a:r>
            <a:r>
              <a:rPr lang="tr-TR" dirty="0" err="1"/>
              <a:t>Map</a:t>
            </a:r>
            <a:r>
              <a:rPr lang="tr-TR" dirty="0"/>
              <a:t> / J = </a:t>
            </a:r>
            <a:r>
              <a:rPr lang="tr-TR" dirty="0" err="1"/>
              <a:t>Jigsaw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1/12/2016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11</a:t>
            </a:fld>
            <a:r>
              <a:rPr lang="tr-TR" dirty="0" smtClean="0"/>
              <a:t>/43</a:t>
            </a:r>
            <a:endParaRPr lang="en-US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22" y="2195572"/>
            <a:ext cx="3728138" cy="374823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718718" y="4344641"/>
            <a:ext cx="144016" cy="144016"/>
          </a:xfrm>
          <a:prstGeom prst="ellipse">
            <a:avLst/>
          </a:prstGeom>
          <a:solidFill>
            <a:srgbClr val="1A02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790726" y="4401920"/>
            <a:ext cx="2637258" cy="664841"/>
          </a:xfrm>
          <a:prstGeom prst="straightConnector1">
            <a:avLst/>
          </a:prstGeom>
          <a:ln w="31750">
            <a:solidFill>
              <a:srgbClr val="1A02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93449" y="5076775"/>
            <a:ext cx="3650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i</a:t>
            </a:r>
            <a:r>
              <a:rPr lang="tr-TR" b="1" dirty="0" smtClean="0"/>
              <a:t> = (50, 10)  </a:t>
            </a:r>
            <a:r>
              <a:rPr lang="tr-TR" b="1" dirty="0" err="1" smtClean="0">
                <a:solidFill>
                  <a:srgbClr val="1A02CE"/>
                </a:solidFill>
              </a:rPr>
              <a:t>maps</a:t>
            </a:r>
            <a:r>
              <a:rPr lang="tr-TR" b="1" dirty="0" smtClean="0">
                <a:solidFill>
                  <a:srgbClr val="1A02CE"/>
                </a:solidFill>
              </a:rPr>
              <a:t> </a:t>
            </a:r>
            <a:r>
              <a:rPr lang="tr-TR" b="1" dirty="0" err="1" smtClean="0">
                <a:solidFill>
                  <a:srgbClr val="1A02CE"/>
                </a:solidFill>
              </a:rPr>
              <a:t>to</a:t>
            </a:r>
            <a:r>
              <a:rPr lang="tr-TR" b="1" dirty="0" smtClean="0">
                <a:solidFill>
                  <a:srgbClr val="1A02CE"/>
                </a:solidFill>
              </a:rPr>
              <a:t>  </a:t>
            </a:r>
            <a:r>
              <a:rPr lang="tr-TR" b="1" dirty="0" smtClean="0"/>
              <a:t>z </a:t>
            </a:r>
            <a:r>
              <a:rPr lang="tr-TR" b="1" dirty="0"/>
              <a:t>= (25, 15</a:t>
            </a:r>
            <a:r>
              <a:rPr lang="tr-TR" b="1" dirty="0" smtClean="0"/>
              <a:t>)</a:t>
            </a:r>
            <a:endParaRPr lang="en-US" b="1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195572"/>
            <a:ext cx="2430166" cy="241507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27584" y="1643791"/>
            <a:ext cx="27363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b="1" dirty="0" smtClean="0"/>
              <a:t>Image</a:t>
            </a:r>
            <a:endParaRPr lang="en-US" sz="3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796136" y="1650866"/>
            <a:ext cx="27363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b="1" dirty="0" err="1" smtClean="0"/>
              <a:t>Jigsaw</a:t>
            </a:r>
            <a:endParaRPr lang="en-US" sz="3000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240965" y="3448079"/>
            <a:ext cx="1269" cy="1544798"/>
          </a:xfrm>
          <a:prstGeom prst="straightConnector1">
            <a:avLst/>
          </a:prstGeom>
          <a:ln w="28575">
            <a:solidFill>
              <a:srgbClr val="1A02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111194" y="5564566"/>
                <a:ext cx="25306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tr-T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tr-T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tr-T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tr-T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tr-T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tr-T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194" y="5564566"/>
                <a:ext cx="253062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818909" y="6021288"/>
                <a:ext cx="24482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b="1" dirty="0" smtClean="0"/>
                  <a:t>25 = (50 -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tr-T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tr-TR" b="1" dirty="0" smtClean="0"/>
                  <a:t> ) </a:t>
                </a:r>
                <a:r>
                  <a:rPr lang="tr-TR" b="1" dirty="0" err="1" smtClean="0"/>
                  <a:t>mod</a:t>
                </a:r>
                <a:r>
                  <a:rPr lang="tr-TR" b="1" dirty="0" smtClean="0"/>
                  <a:t> 32   </a:t>
                </a:r>
                <a:endParaRPr lang="en-US" b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909" y="6021288"/>
                <a:ext cx="2448272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990" t="-10000" r="-895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8190654" y="4561879"/>
            <a:ext cx="959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b="1" dirty="0" smtClean="0"/>
              <a:t>32 x 32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5249248" y="6135323"/>
            <a:ext cx="626623" cy="144016"/>
          </a:xfrm>
          <a:prstGeom prst="rightArrow">
            <a:avLst/>
          </a:prstGeom>
          <a:solidFill>
            <a:srgbClr val="1A02CE"/>
          </a:solidFill>
          <a:ln>
            <a:solidFill>
              <a:srgbClr val="1A0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059269" y="6021288"/>
                <a:ext cx="1321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tr-TR" b="1" dirty="0" smtClean="0">
                    <a:solidFill>
                      <a:srgbClr val="FF0000"/>
                    </a:solidFill>
                  </a:rPr>
                  <a:t> = 25 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269" y="6021288"/>
                <a:ext cx="1321043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771800" y="6444044"/>
                <a:ext cx="2448272" cy="394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b="1" dirty="0" smtClean="0"/>
                  <a:t>15 = (10 -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tr-T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tr-TR" b="1" dirty="0" smtClean="0"/>
                  <a:t> ) </a:t>
                </a:r>
                <a:r>
                  <a:rPr lang="tr-TR" b="1" dirty="0" err="1" smtClean="0"/>
                  <a:t>mod</a:t>
                </a:r>
                <a:r>
                  <a:rPr lang="tr-TR" b="1" dirty="0" smtClean="0"/>
                  <a:t> 32   </a:t>
                </a:r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6444044"/>
                <a:ext cx="2448272" cy="394788"/>
              </a:xfrm>
              <a:prstGeom prst="rect">
                <a:avLst/>
              </a:prstGeom>
              <a:blipFill rotWithShape="0">
                <a:blip r:embed="rId8"/>
                <a:stretch>
                  <a:fillRect l="-2244" t="-7692" r="-9227"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ight Arrow 28"/>
          <p:cNvSpPr/>
          <p:nvPr/>
        </p:nvSpPr>
        <p:spPr>
          <a:xfrm>
            <a:off x="5241521" y="6558079"/>
            <a:ext cx="626623" cy="144016"/>
          </a:xfrm>
          <a:prstGeom prst="rightArrow">
            <a:avLst/>
          </a:prstGeom>
          <a:solidFill>
            <a:srgbClr val="1A02CE"/>
          </a:solidFill>
          <a:ln>
            <a:solidFill>
              <a:srgbClr val="1A0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059269" y="6444044"/>
                <a:ext cx="1321043" cy="394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tr-T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tr-TR" b="1" dirty="0" smtClean="0">
                    <a:solidFill>
                      <a:srgbClr val="FF0000"/>
                    </a:solidFill>
                  </a:rPr>
                  <a:t> = 27 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269" y="6444044"/>
                <a:ext cx="1321043" cy="394788"/>
              </a:xfrm>
              <a:prstGeom prst="rect">
                <a:avLst/>
              </a:prstGeom>
              <a:blipFill rotWithShape="0">
                <a:blip r:embed="rId9"/>
                <a:stretch>
                  <a:fillRect t="-7692"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/>
          <p:cNvSpPr/>
          <p:nvPr/>
        </p:nvSpPr>
        <p:spPr>
          <a:xfrm>
            <a:off x="7164288" y="3356992"/>
            <a:ext cx="144016" cy="144016"/>
          </a:xfrm>
          <a:prstGeom prst="ellipse">
            <a:avLst/>
          </a:prstGeom>
          <a:solidFill>
            <a:srgbClr val="1A02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8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 = </a:t>
            </a:r>
            <a:r>
              <a:rPr lang="tr-TR" dirty="0" err="1"/>
              <a:t>Offset</a:t>
            </a:r>
            <a:r>
              <a:rPr lang="tr-TR" dirty="0"/>
              <a:t> </a:t>
            </a:r>
            <a:r>
              <a:rPr lang="tr-TR" dirty="0" err="1"/>
              <a:t>Map</a:t>
            </a:r>
            <a:r>
              <a:rPr lang="tr-TR" dirty="0"/>
              <a:t> / J = </a:t>
            </a:r>
            <a:r>
              <a:rPr lang="tr-TR" dirty="0" err="1"/>
              <a:t>Jigsaw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1/12/2016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12</a:t>
            </a:fld>
            <a:r>
              <a:rPr lang="tr-TR" dirty="0" smtClean="0"/>
              <a:t>/43</a:t>
            </a:r>
            <a:endParaRPr lang="en-US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22" y="2195572"/>
            <a:ext cx="3728138" cy="374823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718718" y="4344641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endCxn id="13" idx="1"/>
          </p:cNvCxnSpPr>
          <p:nvPr/>
        </p:nvCxnSpPr>
        <p:spPr>
          <a:xfrm>
            <a:off x="2123728" y="4464290"/>
            <a:ext cx="2469721" cy="797151"/>
          </a:xfrm>
          <a:prstGeom prst="straightConnector1">
            <a:avLst/>
          </a:prstGeom>
          <a:ln w="31750">
            <a:solidFill>
              <a:srgbClr val="1A02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93449" y="5076775"/>
            <a:ext cx="3650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i</a:t>
            </a:r>
            <a:r>
              <a:rPr lang="tr-TR" b="1" dirty="0" smtClean="0"/>
              <a:t> = (50, 11)  </a:t>
            </a:r>
            <a:r>
              <a:rPr lang="tr-TR" b="1" dirty="0" err="1" smtClean="0">
                <a:solidFill>
                  <a:srgbClr val="1A02CE"/>
                </a:solidFill>
              </a:rPr>
              <a:t>maps</a:t>
            </a:r>
            <a:r>
              <a:rPr lang="tr-TR" b="1" dirty="0" smtClean="0">
                <a:solidFill>
                  <a:srgbClr val="1A02CE"/>
                </a:solidFill>
              </a:rPr>
              <a:t> </a:t>
            </a:r>
            <a:r>
              <a:rPr lang="tr-TR" b="1" dirty="0" err="1" smtClean="0">
                <a:solidFill>
                  <a:srgbClr val="1A02CE"/>
                </a:solidFill>
              </a:rPr>
              <a:t>to</a:t>
            </a:r>
            <a:r>
              <a:rPr lang="tr-TR" b="1" dirty="0" smtClean="0">
                <a:solidFill>
                  <a:srgbClr val="1A02CE"/>
                </a:solidFill>
              </a:rPr>
              <a:t>  </a:t>
            </a:r>
            <a:r>
              <a:rPr lang="tr-TR" b="1" dirty="0" smtClean="0"/>
              <a:t>z </a:t>
            </a:r>
            <a:r>
              <a:rPr lang="tr-TR" b="1" dirty="0"/>
              <a:t>= (25, </a:t>
            </a:r>
            <a:r>
              <a:rPr lang="tr-TR" b="1" dirty="0" smtClean="0"/>
              <a:t>16)</a:t>
            </a:r>
            <a:endParaRPr lang="en-US" b="1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195572"/>
            <a:ext cx="2430166" cy="241507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27584" y="1643791"/>
            <a:ext cx="27363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b="1" dirty="0" smtClean="0"/>
              <a:t>Image</a:t>
            </a:r>
            <a:endParaRPr lang="en-US" sz="3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796136" y="1650866"/>
            <a:ext cx="27363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b="1" dirty="0" err="1" smtClean="0"/>
              <a:t>Jigsaw</a:t>
            </a:r>
            <a:endParaRPr lang="en-US" sz="3000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595067" y="3448079"/>
            <a:ext cx="1269" cy="1544798"/>
          </a:xfrm>
          <a:prstGeom prst="straightConnector1">
            <a:avLst/>
          </a:prstGeom>
          <a:ln w="28575">
            <a:solidFill>
              <a:srgbClr val="1A02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111194" y="5564566"/>
                <a:ext cx="25306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tr-T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tr-T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tr-T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tr-T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tr-T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tr-T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194" y="5564566"/>
                <a:ext cx="253062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818909" y="6021288"/>
                <a:ext cx="24482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b="1" dirty="0" smtClean="0"/>
                  <a:t>25 = (50 -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tr-T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tr-TR" b="1" dirty="0" smtClean="0"/>
                  <a:t> ) </a:t>
                </a:r>
                <a:r>
                  <a:rPr lang="tr-TR" b="1" dirty="0" err="1" smtClean="0"/>
                  <a:t>mod</a:t>
                </a:r>
                <a:r>
                  <a:rPr lang="tr-TR" b="1" dirty="0" smtClean="0"/>
                  <a:t> 32   </a:t>
                </a:r>
                <a:endParaRPr lang="en-US" b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909" y="6021288"/>
                <a:ext cx="244827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990" t="-10000" r="-895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8190654" y="4561879"/>
            <a:ext cx="959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b="1" dirty="0" smtClean="0"/>
              <a:t>32 x 32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5249248" y="6135323"/>
            <a:ext cx="626623" cy="144016"/>
          </a:xfrm>
          <a:prstGeom prst="rightArrow">
            <a:avLst/>
          </a:prstGeom>
          <a:solidFill>
            <a:srgbClr val="1A02CE"/>
          </a:solidFill>
          <a:ln>
            <a:solidFill>
              <a:srgbClr val="1A0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059269" y="6021288"/>
                <a:ext cx="1321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tr-TR" b="1" dirty="0" smtClean="0">
                    <a:solidFill>
                      <a:srgbClr val="FF0000"/>
                    </a:solidFill>
                  </a:rPr>
                  <a:t> = 25 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269" y="6021288"/>
                <a:ext cx="1321043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771800" y="6444044"/>
                <a:ext cx="2448272" cy="394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b="1" dirty="0" smtClean="0"/>
                  <a:t>16 = (11 -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tr-T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tr-TR" b="1" dirty="0" smtClean="0"/>
                  <a:t> ) </a:t>
                </a:r>
                <a:r>
                  <a:rPr lang="tr-TR" b="1" dirty="0" err="1" smtClean="0"/>
                  <a:t>mod</a:t>
                </a:r>
                <a:r>
                  <a:rPr lang="tr-TR" b="1" dirty="0" smtClean="0"/>
                  <a:t> 32   </a:t>
                </a:r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6444044"/>
                <a:ext cx="2448272" cy="394788"/>
              </a:xfrm>
              <a:prstGeom prst="rect">
                <a:avLst/>
              </a:prstGeom>
              <a:blipFill rotWithShape="0">
                <a:blip r:embed="rId7"/>
                <a:stretch>
                  <a:fillRect l="-2244" t="-7692" r="-8728"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ight Arrow 28"/>
          <p:cNvSpPr/>
          <p:nvPr/>
        </p:nvSpPr>
        <p:spPr>
          <a:xfrm>
            <a:off x="5241521" y="6558079"/>
            <a:ext cx="626623" cy="144016"/>
          </a:xfrm>
          <a:prstGeom prst="rightArrow">
            <a:avLst/>
          </a:prstGeom>
          <a:solidFill>
            <a:srgbClr val="1A02CE"/>
          </a:solidFill>
          <a:ln>
            <a:solidFill>
              <a:srgbClr val="1A0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059269" y="6444044"/>
                <a:ext cx="1321043" cy="394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tr-T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tr-TR" b="1" dirty="0" smtClean="0">
                    <a:solidFill>
                      <a:srgbClr val="FF0000"/>
                    </a:solidFill>
                  </a:rPr>
                  <a:t> = 27 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269" y="6444044"/>
                <a:ext cx="1321043" cy="394788"/>
              </a:xfrm>
              <a:prstGeom prst="rect">
                <a:avLst/>
              </a:prstGeom>
              <a:blipFill rotWithShape="0">
                <a:blip r:embed="rId8"/>
                <a:stretch>
                  <a:fillRect t="-7692"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1790726" y="4478536"/>
            <a:ext cx="15879" cy="180080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979712" y="4365104"/>
            <a:ext cx="144016" cy="144016"/>
          </a:xfrm>
          <a:prstGeom prst="ellipse">
            <a:avLst/>
          </a:prstGeom>
          <a:solidFill>
            <a:srgbClr val="1A02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043608" y="623731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i</a:t>
            </a:r>
            <a:r>
              <a:rPr lang="tr-TR" b="1" dirty="0" smtClean="0"/>
              <a:t> = (50, 10)</a:t>
            </a:r>
            <a:endParaRPr lang="en-US" b="1" dirty="0"/>
          </a:p>
        </p:txBody>
      </p:sp>
      <p:sp>
        <p:nvSpPr>
          <p:cNvPr id="35" name="Oval 34"/>
          <p:cNvSpPr/>
          <p:nvPr/>
        </p:nvSpPr>
        <p:spPr>
          <a:xfrm>
            <a:off x="7524328" y="3356992"/>
            <a:ext cx="144016" cy="144016"/>
          </a:xfrm>
          <a:prstGeom prst="ellipse">
            <a:avLst/>
          </a:prstGeom>
          <a:solidFill>
            <a:srgbClr val="1A02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164288" y="3356992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8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 = </a:t>
            </a:r>
            <a:r>
              <a:rPr lang="tr-TR" dirty="0" err="1"/>
              <a:t>Offset</a:t>
            </a:r>
            <a:r>
              <a:rPr lang="tr-TR" dirty="0"/>
              <a:t> </a:t>
            </a:r>
            <a:r>
              <a:rPr lang="tr-TR" dirty="0" err="1"/>
              <a:t>Map</a:t>
            </a:r>
            <a:r>
              <a:rPr lang="tr-TR" dirty="0"/>
              <a:t> / J = </a:t>
            </a:r>
            <a:r>
              <a:rPr lang="tr-TR" dirty="0" err="1"/>
              <a:t>Jigsaw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1/12/2016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13</a:t>
            </a:fld>
            <a:r>
              <a:rPr lang="tr-TR" dirty="0" smtClean="0"/>
              <a:t>/43</a:t>
            </a:r>
            <a:endParaRPr lang="en-US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22" y="2195572"/>
            <a:ext cx="3728138" cy="374823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718718" y="4344641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36" idx="5"/>
            <a:endCxn id="13" idx="1"/>
          </p:cNvCxnSpPr>
          <p:nvPr/>
        </p:nvCxnSpPr>
        <p:spPr>
          <a:xfrm>
            <a:off x="2102637" y="4272005"/>
            <a:ext cx="2490812" cy="989436"/>
          </a:xfrm>
          <a:prstGeom prst="straightConnector1">
            <a:avLst/>
          </a:prstGeom>
          <a:ln w="31750">
            <a:solidFill>
              <a:srgbClr val="1A02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93449" y="5076775"/>
            <a:ext cx="3650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i</a:t>
            </a:r>
            <a:r>
              <a:rPr lang="tr-TR" b="1" dirty="0" smtClean="0"/>
              <a:t> = (49, 11)  </a:t>
            </a:r>
            <a:r>
              <a:rPr lang="tr-TR" b="1" dirty="0" err="1" smtClean="0">
                <a:solidFill>
                  <a:srgbClr val="1A02CE"/>
                </a:solidFill>
              </a:rPr>
              <a:t>maps</a:t>
            </a:r>
            <a:r>
              <a:rPr lang="tr-TR" b="1" dirty="0" smtClean="0">
                <a:solidFill>
                  <a:srgbClr val="1A02CE"/>
                </a:solidFill>
              </a:rPr>
              <a:t> </a:t>
            </a:r>
            <a:r>
              <a:rPr lang="tr-TR" b="1" dirty="0" err="1" smtClean="0">
                <a:solidFill>
                  <a:srgbClr val="1A02CE"/>
                </a:solidFill>
              </a:rPr>
              <a:t>to</a:t>
            </a:r>
            <a:r>
              <a:rPr lang="tr-TR" b="1" dirty="0" smtClean="0">
                <a:solidFill>
                  <a:srgbClr val="1A02CE"/>
                </a:solidFill>
              </a:rPr>
              <a:t>  </a:t>
            </a:r>
            <a:r>
              <a:rPr lang="tr-TR" b="1" dirty="0" smtClean="0"/>
              <a:t>z </a:t>
            </a:r>
            <a:r>
              <a:rPr lang="tr-TR" b="1" dirty="0"/>
              <a:t>= (</a:t>
            </a:r>
            <a:r>
              <a:rPr lang="tr-TR" b="1" dirty="0" smtClean="0"/>
              <a:t>24, 16)</a:t>
            </a:r>
            <a:endParaRPr lang="en-US" b="1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195572"/>
            <a:ext cx="2430166" cy="241507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27584" y="1643791"/>
            <a:ext cx="27363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b="1" dirty="0" smtClean="0"/>
              <a:t>Image</a:t>
            </a:r>
            <a:endParaRPr lang="en-US" sz="3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796136" y="1650866"/>
            <a:ext cx="27363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b="1" dirty="0" err="1" smtClean="0"/>
              <a:t>Jigsaw</a:t>
            </a:r>
            <a:endParaRPr lang="en-US" sz="3000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601135" y="3078184"/>
            <a:ext cx="13868" cy="1943521"/>
          </a:xfrm>
          <a:prstGeom prst="straightConnector1">
            <a:avLst/>
          </a:prstGeom>
          <a:ln w="28575">
            <a:solidFill>
              <a:srgbClr val="1A02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111194" y="5564566"/>
                <a:ext cx="25306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tr-T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tr-T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tr-T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tr-T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tr-T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tr-T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194" y="5564566"/>
                <a:ext cx="253062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818909" y="6021288"/>
                <a:ext cx="24482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b="1" dirty="0" smtClean="0"/>
                  <a:t>24 = (49 -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tr-T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tr-TR" b="1" dirty="0" smtClean="0"/>
                  <a:t> ) </a:t>
                </a:r>
                <a:r>
                  <a:rPr lang="tr-TR" b="1" dirty="0" err="1" smtClean="0"/>
                  <a:t>mod</a:t>
                </a:r>
                <a:r>
                  <a:rPr lang="tr-TR" b="1" dirty="0" smtClean="0"/>
                  <a:t> 32   </a:t>
                </a:r>
                <a:endParaRPr lang="en-US" b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909" y="6021288"/>
                <a:ext cx="244827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990" t="-10000" r="-895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8190654" y="4561879"/>
            <a:ext cx="959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b="1" dirty="0" smtClean="0"/>
              <a:t>32 x 32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5249248" y="6135323"/>
            <a:ext cx="626623" cy="144016"/>
          </a:xfrm>
          <a:prstGeom prst="rightArrow">
            <a:avLst/>
          </a:prstGeom>
          <a:solidFill>
            <a:srgbClr val="1A02CE"/>
          </a:solidFill>
          <a:ln>
            <a:solidFill>
              <a:srgbClr val="1A0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059269" y="6021288"/>
                <a:ext cx="1321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tr-TR" b="1" dirty="0" smtClean="0">
                    <a:solidFill>
                      <a:srgbClr val="FF0000"/>
                    </a:solidFill>
                  </a:rPr>
                  <a:t> = 25 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269" y="6021288"/>
                <a:ext cx="1321043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771800" y="6444044"/>
                <a:ext cx="2448272" cy="394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b="1" dirty="0" smtClean="0"/>
                  <a:t>16 = (11 -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tr-T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tr-TR" b="1" dirty="0" smtClean="0"/>
                  <a:t> ) </a:t>
                </a:r>
                <a:r>
                  <a:rPr lang="tr-TR" b="1" dirty="0" err="1" smtClean="0"/>
                  <a:t>mod</a:t>
                </a:r>
                <a:r>
                  <a:rPr lang="tr-TR" b="1" dirty="0" smtClean="0"/>
                  <a:t> 32   </a:t>
                </a:r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6444044"/>
                <a:ext cx="2448272" cy="394788"/>
              </a:xfrm>
              <a:prstGeom prst="rect">
                <a:avLst/>
              </a:prstGeom>
              <a:blipFill rotWithShape="0">
                <a:blip r:embed="rId7"/>
                <a:stretch>
                  <a:fillRect l="-2244" t="-7692" r="-8728"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ight Arrow 28"/>
          <p:cNvSpPr/>
          <p:nvPr/>
        </p:nvSpPr>
        <p:spPr>
          <a:xfrm>
            <a:off x="5241521" y="6558079"/>
            <a:ext cx="626623" cy="144016"/>
          </a:xfrm>
          <a:prstGeom prst="rightArrow">
            <a:avLst/>
          </a:prstGeom>
          <a:solidFill>
            <a:srgbClr val="1A02CE"/>
          </a:solidFill>
          <a:ln>
            <a:solidFill>
              <a:srgbClr val="1A0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059269" y="6444044"/>
                <a:ext cx="1321043" cy="394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tr-T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tr-TR" b="1" dirty="0" smtClean="0">
                    <a:solidFill>
                      <a:srgbClr val="FF0000"/>
                    </a:solidFill>
                  </a:rPr>
                  <a:t> = 27 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269" y="6444044"/>
                <a:ext cx="1321043" cy="394788"/>
              </a:xfrm>
              <a:prstGeom prst="rect">
                <a:avLst/>
              </a:prstGeom>
              <a:blipFill rotWithShape="0">
                <a:blip r:embed="rId8"/>
                <a:stretch>
                  <a:fillRect t="-7692"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705017" y="4478536"/>
            <a:ext cx="1101589" cy="175877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979712" y="4365104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-36512" y="616530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i</a:t>
            </a:r>
            <a:r>
              <a:rPr lang="tr-TR" b="1" dirty="0" smtClean="0"/>
              <a:t> = (50, 10)</a:t>
            </a:r>
            <a:endParaRPr lang="en-US" b="1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2006750" y="4437112"/>
            <a:ext cx="15879" cy="180080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59632" y="619588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i</a:t>
            </a:r>
            <a:r>
              <a:rPr lang="tr-TR" b="1" dirty="0" smtClean="0"/>
              <a:t> = (50, 11)</a:t>
            </a:r>
            <a:endParaRPr lang="en-US" b="1" dirty="0"/>
          </a:p>
        </p:txBody>
      </p:sp>
      <p:sp>
        <p:nvSpPr>
          <p:cNvPr id="36" name="Oval 35"/>
          <p:cNvSpPr/>
          <p:nvPr/>
        </p:nvSpPr>
        <p:spPr>
          <a:xfrm>
            <a:off x="1979712" y="4149080"/>
            <a:ext cx="144016" cy="144016"/>
          </a:xfrm>
          <a:prstGeom prst="ellipse">
            <a:avLst/>
          </a:prstGeom>
          <a:solidFill>
            <a:srgbClr val="1A02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524328" y="2996952"/>
            <a:ext cx="144016" cy="144016"/>
          </a:xfrm>
          <a:prstGeom prst="ellipse">
            <a:avLst/>
          </a:prstGeom>
          <a:solidFill>
            <a:srgbClr val="1A02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164288" y="3356992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524328" y="3356992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 = </a:t>
            </a:r>
            <a:r>
              <a:rPr lang="tr-TR" dirty="0" err="1"/>
              <a:t>Offset</a:t>
            </a:r>
            <a:r>
              <a:rPr lang="tr-TR" dirty="0"/>
              <a:t> </a:t>
            </a:r>
            <a:r>
              <a:rPr lang="tr-TR" dirty="0" err="1"/>
              <a:t>Map</a:t>
            </a:r>
            <a:r>
              <a:rPr lang="tr-TR" dirty="0"/>
              <a:t> / J = </a:t>
            </a:r>
            <a:r>
              <a:rPr lang="tr-TR" dirty="0" err="1"/>
              <a:t>Jigsaw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1/12/2016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14</a:t>
            </a:fld>
            <a:r>
              <a:rPr lang="tr-TR" dirty="0" smtClean="0"/>
              <a:t>/43</a:t>
            </a:r>
            <a:endParaRPr lang="en-US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22" y="2195572"/>
            <a:ext cx="3728138" cy="374823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718718" y="4344641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36" idx="6"/>
          </p:cNvCxnSpPr>
          <p:nvPr/>
        </p:nvCxnSpPr>
        <p:spPr>
          <a:xfrm flipV="1">
            <a:off x="2123728" y="3363595"/>
            <a:ext cx="2261338" cy="85749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93449" y="5076775"/>
            <a:ext cx="3650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i</a:t>
            </a:r>
            <a:r>
              <a:rPr lang="tr-TR" b="1" dirty="0" smtClean="0"/>
              <a:t> = (51, 9)  </a:t>
            </a:r>
            <a:r>
              <a:rPr lang="tr-TR" b="1" dirty="0" err="1" smtClean="0">
                <a:solidFill>
                  <a:srgbClr val="1A02CE"/>
                </a:solidFill>
              </a:rPr>
              <a:t>maps</a:t>
            </a:r>
            <a:r>
              <a:rPr lang="tr-TR" b="1" dirty="0" smtClean="0">
                <a:solidFill>
                  <a:srgbClr val="1A02CE"/>
                </a:solidFill>
              </a:rPr>
              <a:t> </a:t>
            </a:r>
            <a:r>
              <a:rPr lang="tr-TR" b="1" dirty="0" err="1" smtClean="0">
                <a:solidFill>
                  <a:srgbClr val="1A02CE"/>
                </a:solidFill>
              </a:rPr>
              <a:t>to</a:t>
            </a:r>
            <a:r>
              <a:rPr lang="tr-TR" b="1" dirty="0" smtClean="0">
                <a:solidFill>
                  <a:srgbClr val="1A02CE"/>
                </a:solidFill>
              </a:rPr>
              <a:t>  </a:t>
            </a:r>
            <a:r>
              <a:rPr lang="tr-TR" b="1" dirty="0" smtClean="0"/>
              <a:t>z </a:t>
            </a:r>
            <a:r>
              <a:rPr lang="tr-TR" b="1" dirty="0"/>
              <a:t>= (</a:t>
            </a:r>
            <a:r>
              <a:rPr lang="tr-TR" b="1" dirty="0" smtClean="0"/>
              <a:t>26, 14)</a:t>
            </a:r>
            <a:endParaRPr lang="en-US" b="1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195572"/>
            <a:ext cx="2430166" cy="241507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27584" y="1643791"/>
            <a:ext cx="27363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b="1" dirty="0" smtClean="0"/>
              <a:t>Image</a:t>
            </a:r>
            <a:endParaRPr lang="en-US" sz="3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796136" y="1650866"/>
            <a:ext cx="27363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b="1" dirty="0" err="1" smtClean="0"/>
              <a:t>Jigsaw</a:t>
            </a:r>
            <a:endParaRPr lang="en-US" sz="3000" b="1" dirty="0"/>
          </a:p>
        </p:txBody>
      </p:sp>
      <p:cxnSp>
        <p:nvCxnSpPr>
          <p:cNvPr id="18" name="Straight Arrow Connector 17"/>
          <p:cNvCxnSpPr>
            <a:stCxn id="37" idx="5"/>
          </p:cNvCxnSpPr>
          <p:nvPr/>
        </p:nvCxnSpPr>
        <p:spPr>
          <a:xfrm>
            <a:off x="6943987" y="3831548"/>
            <a:ext cx="381131" cy="1191803"/>
          </a:xfrm>
          <a:prstGeom prst="straightConnector1">
            <a:avLst/>
          </a:prstGeom>
          <a:ln w="28575">
            <a:solidFill>
              <a:srgbClr val="1A02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111194" y="5564566"/>
                <a:ext cx="25306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tr-T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tr-T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tr-T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tr-T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tr-T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tr-T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194" y="5564566"/>
                <a:ext cx="253062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818909" y="6021288"/>
                <a:ext cx="24482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b="1" dirty="0" smtClean="0"/>
                  <a:t>26 = (51 -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tr-T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tr-TR" b="1" dirty="0" smtClean="0"/>
                  <a:t> ) </a:t>
                </a:r>
                <a:r>
                  <a:rPr lang="tr-TR" b="1" dirty="0" err="1" smtClean="0"/>
                  <a:t>mod</a:t>
                </a:r>
                <a:r>
                  <a:rPr lang="tr-TR" b="1" dirty="0" smtClean="0"/>
                  <a:t> 32   </a:t>
                </a:r>
                <a:endParaRPr lang="en-US" b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909" y="6021288"/>
                <a:ext cx="2448272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990" t="-10000" r="-895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8190654" y="4561879"/>
            <a:ext cx="959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b="1" dirty="0" smtClean="0"/>
              <a:t>32 x 32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5249248" y="6135323"/>
            <a:ext cx="626623" cy="144016"/>
          </a:xfrm>
          <a:prstGeom prst="rightArrow">
            <a:avLst/>
          </a:prstGeom>
          <a:solidFill>
            <a:srgbClr val="1A02CE"/>
          </a:solidFill>
          <a:ln>
            <a:solidFill>
              <a:srgbClr val="1A0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059269" y="6021288"/>
                <a:ext cx="1321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tr-TR" b="1" dirty="0" smtClean="0">
                    <a:solidFill>
                      <a:srgbClr val="FF0000"/>
                    </a:solidFill>
                  </a:rPr>
                  <a:t> = 25 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269" y="6021288"/>
                <a:ext cx="1321043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771800" y="6444044"/>
                <a:ext cx="2448272" cy="394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b="1" dirty="0" smtClean="0"/>
                  <a:t>14 = (9 -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tr-T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tr-TR" b="1" dirty="0" smtClean="0"/>
                  <a:t> ) </a:t>
                </a:r>
                <a:r>
                  <a:rPr lang="tr-TR" b="1" dirty="0" err="1" smtClean="0"/>
                  <a:t>mod</a:t>
                </a:r>
                <a:r>
                  <a:rPr lang="tr-TR" b="1" dirty="0" smtClean="0"/>
                  <a:t> 32   </a:t>
                </a:r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6444044"/>
                <a:ext cx="2448272" cy="394788"/>
              </a:xfrm>
              <a:prstGeom prst="rect">
                <a:avLst/>
              </a:prstGeom>
              <a:blipFill rotWithShape="0">
                <a:blip r:embed="rId8"/>
                <a:stretch>
                  <a:fillRect l="-2244" t="-7692" r="-3990"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ight Arrow 28"/>
          <p:cNvSpPr/>
          <p:nvPr/>
        </p:nvSpPr>
        <p:spPr>
          <a:xfrm>
            <a:off x="5241521" y="6558079"/>
            <a:ext cx="626623" cy="144016"/>
          </a:xfrm>
          <a:prstGeom prst="rightArrow">
            <a:avLst/>
          </a:prstGeom>
          <a:solidFill>
            <a:srgbClr val="1A02CE"/>
          </a:solidFill>
          <a:ln>
            <a:solidFill>
              <a:srgbClr val="1A0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059269" y="6444044"/>
                <a:ext cx="1321043" cy="394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tr-T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tr-TR" b="1" dirty="0" smtClean="0">
                    <a:solidFill>
                      <a:srgbClr val="FF0000"/>
                    </a:solidFill>
                  </a:rPr>
                  <a:t> = 27 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269" y="6444044"/>
                <a:ext cx="1321043" cy="394788"/>
              </a:xfrm>
              <a:prstGeom prst="rect">
                <a:avLst/>
              </a:prstGeom>
              <a:blipFill rotWithShape="0">
                <a:blip r:embed="rId9"/>
                <a:stretch>
                  <a:fillRect t="-7692"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" idx="4"/>
          </p:cNvCxnSpPr>
          <p:nvPr/>
        </p:nvCxnSpPr>
        <p:spPr>
          <a:xfrm flipH="1">
            <a:off x="1287885" y="4488657"/>
            <a:ext cx="502841" cy="174318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979712" y="4365104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-36512" y="616530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i</a:t>
            </a:r>
            <a:r>
              <a:rPr lang="tr-TR" b="1" dirty="0" smtClean="0"/>
              <a:t> = (50, 10)</a:t>
            </a:r>
            <a:endParaRPr lang="en-US" b="1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718718" y="4437112"/>
            <a:ext cx="303912" cy="205847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81081" y="65253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i</a:t>
            </a:r>
            <a:r>
              <a:rPr lang="tr-TR" b="1" dirty="0" smtClean="0"/>
              <a:t> = (50, 11)</a:t>
            </a:r>
            <a:endParaRPr lang="en-US" b="1" dirty="0"/>
          </a:p>
        </p:txBody>
      </p:sp>
      <p:sp>
        <p:nvSpPr>
          <p:cNvPr id="36" name="Oval 35"/>
          <p:cNvSpPr/>
          <p:nvPr/>
        </p:nvSpPr>
        <p:spPr>
          <a:xfrm>
            <a:off x="1979712" y="4149080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821062" y="3708623"/>
            <a:ext cx="144016" cy="144016"/>
          </a:xfrm>
          <a:prstGeom prst="ellipse">
            <a:avLst/>
          </a:prstGeom>
          <a:solidFill>
            <a:srgbClr val="1A02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355976" y="313167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i</a:t>
            </a:r>
            <a:r>
              <a:rPr lang="tr-TR" b="1" dirty="0" smtClean="0"/>
              <a:t> = (49, 11)</a:t>
            </a:r>
            <a:endParaRPr lang="en-US" b="1" dirty="0"/>
          </a:p>
        </p:txBody>
      </p:sp>
      <p:sp>
        <p:nvSpPr>
          <p:cNvPr id="39" name="Oval 38"/>
          <p:cNvSpPr/>
          <p:nvPr/>
        </p:nvSpPr>
        <p:spPr>
          <a:xfrm>
            <a:off x="1498481" y="4610644"/>
            <a:ext cx="144016" cy="144016"/>
          </a:xfrm>
          <a:prstGeom prst="ellipse">
            <a:avLst/>
          </a:prstGeom>
          <a:solidFill>
            <a:srgbClr val="1A02CE"/>
          </a:solidFill>
          <a:ln>
            <a:solidFill>
              <a:srgbClr val="1A0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39" idx="6"/>
            <a:endCxn id="13" idx="1"/>
          </p:cNvCxnSpPr>
          <p:nvPr/>
        </p:nvCxnSpPr>
        <p:spPr>
          <a:xfrm>
            <a:off x="1642497" y="4682652"/>
            <a:ext cx="2950952" cy="578789"/>
          </a:xfrm>
          <a:prstGeom prst="straightConnector1">
            <a:avLst/>
          </a:prstGeom>
          <a:ln w="31750">
            <a:solidFill>
              <a:srgbClr val="1A02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164288" y="3356992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524328" y="3356992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524328" y="2996952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1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Markov</a:t>
            </a:r>
            <a:r>
              <a:rPr lang="tr-TR" dirty="0" smtClean="0"/>
              <a:t> </a:t>
            </a:r>
            <a:r>
              <a:rPr lang="tr-TR" dirty="0" err="1" smtClean="0"/>
              <a:t>Random</a:t>
            </a:r>
            <a:r>
              <a:rPr lang="tr-TR" dirty="0" smtClean="0"/>
              <a:t> </a:t>
            </a:r>
            <a:r>
              <a:rPr lang="tr-TR" dirty="0" err="1" smtClean="0"/>
              <a:t>Field</a:t>
            </a:r>
            <a:r>
              <a:rPr lang="tr-TR" dirty="0" smtClean="0"/>
              <a:t> (MRF)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95536" y="1556792"/>
                <a:ext cx="8219256" cy="4824536"/>
              </a:xfrm>
            </p:spPr>
            <p:txBody>
              <a:bodyPr/>
              <a:lstStyle/>
              <a:p>
                <a:r>
                  <a:rPr lang="tr-TR" dirty="0" smtClean="0"/>
                  <a:t>A </a:t>
                </a:r>
                <a:r>
                  <a:rPr lang="tr-TR" dirty="0" err="1" smtClean="0"/>
                  <a:t>graphical</a:t>
                </a:r>
                <a:r>
                  <a:rPr lang="tr-TR" dirty="0" smtClean="0"/>
                  <a:t> model of a </a:t>
                </a:r>
                <a:r>
                  <a:rPr lang="tr-TR" dirty="0" err="1" smtClean="0"/>
                  <a:t>joint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probability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distribution</a:t>
                </a:r>
                <a:r>
                  <a:rPr lang="tr-TR" dirty="0" smtClean="0"/>
                  <a:t>.</a:t>
                </a:r>
              </a:p>
              <a:p>
                <a:pPr marL="0" indent="0">
                  <a:buNone/>
                </a:pPr>
                <a:endParaRPr lang="tr-TR" dirty="0" smtClean="0"/>
              </a:p>
              <a:p>
                <a:r>
                  <a:rPr lang="tr-TR" dirty="0" err="1" smtClean="0"/>
                  <a:t>Consists</a:t>
                </a:r>
                <a:r>
                  <a:rPr lang="tr-TR" dirty="0" smtClean="0"/>
                  <a:t> of an </a:t>
                </a:r>
                <a:r>
                  <a:rPr lang="tr-TR" dirty="0" err="1" smtClean="0">
                    <a:solidFill>
                      <a:srgbClr val="FF0000"/>
                    </a:solidFill>
                  </a:rPr>
                  <a:t>undirected</a:t>
                </a:r>
                <a:r>
                  <a:rPr lang="tr-TR" dirty="0" smtClean="0">
                    <a:solidFill>
                      <a:srgbClr val="FF0000"/>
                    </a:solidFill>
                  </a:rPr>
                  <a:t> </a:t>
                </a:r>
                <a:r>
                  <a:rPr lang="tr-TR" dirty="0" err="1" smtClean="0"/>
                  <a:t>graph</a:t>
                </a:r>
                <a:r>
                  <a:rPr lang="tr-TR" dirty="0" smtClean="0"/>
                  <a:t>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tr-TR" b="0" dirty="0" smtClean="0"/>
              </a:p>
              <a:p>
                <a:pPr marL="0" indent="0">
                  <a:buNone/>
                </a:pPr>
                <a:endParaRPr lang="tr-TR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95536" y="1556792"/>
                <a:ext cx="8219256" cy="4824536"/>
              </a:xfrm>
              <a:blipFill rotWithShape="0">
                <a:blip r:embed="rId3"/>
                <a:stretch>
                  <a:fillRect l="-742" t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1/12/2016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15</a:t>
            </a:fld>
            <a:r>
              <a:rPr lang="tr-TR" dirty="0" smtClean="0"/>
              <a:t>/43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4062" y="3200003"/>
            <a:ext cx="5095875" cy="27622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52857" y="6177498"/>
            <a:ext cx="5211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Given the grey nodes, the black node is conditionally independent of all other nodes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3131840" y="406307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C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067944" y="319897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C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067944" y="521990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C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652120" y="406307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C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593968" y="407997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32240" y="406307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1A02CE"/>
                </a:solidFill>
              </a:rPr>
              <a:t>B</a:t>
            </a:r>
            <a:endParaRPr lang="en-US" b="1" dirty="0">
              <a:solidFill>
                <a:srgbClr val="1A02C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76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Jigsaw</a:t>
            </a:r>
            <a:r>
              <a:rPr lang="tr-TR" dirty="0" smtClean="0"/>
              <a:t> Model &amp; MRF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tr-TR" dirty="0" smtClean="0"/>
              <a:t>MRF is </a:t>
            </a:r>
            <a:r>
              <a:rPr lang="tr-TR" dirty="0" err="1" smtClean="0"/>
              <a:t>defined</a:t>
            </a:r>
            <a:r>
              <a:rPr lang="tr-TR" dirty="0" smtClean="0"/>
              <a:t> on </a:t>
            </a:r>
            <a:r>
              <a:rPr lang="tr-TR" dirty="0" err="1" smtClean="0"/>
              <a:t>offset</a:t>
            </a:r>
            <a:r>
              <a:rPr lang="tr-TR" dirty="0" smtClean="0"/>
              <a:t> </a:t>
            </a:r>
            <a:r>
              <a:rPr lang="tr-TR" dirty="0" err="1" smtClean="0"/>
              <a:t>map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encourage</a:t>
            </a:r>
            <a:r>
              <a:rPr lang="tr-TR" dirty="0" smtClean="0"/>
              <a:t> </a:t>
            </a:r>
            <a:r>
              <a:rPr lang="tr-TR" dirty="0" err="1" smtClean="0"/>
              <a:t>neighboring</a:t>
            </a:r>
            <a:r>
              <a:rPr lang="tr-TR" dirty="0" smtClean="0"/>
              <a:t> </a:t>
            </a:r>
            <a:r>
              <a:rPr lang="tr-TR" dirty="0" err="1" smtClean="0"/>
              <a:t>pixels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same</a:t>
            </a:r>
            <a:r>
              <a:rPr lang="tr-TR" dirty="0" smtClean="0"/>
              <a:t> </a:t>
            </a:r>
            <a:r>
              <a:rPr lang="tr-TR" dirty="0" err="1" smtClean="0"/>
              <a:t>offset</a:t>
            </a:r>
            <a:r>
              <a:rPr lang="tr-TR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1/12/2016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16</a:t>
            </a:fld>
            <a:r>
              <a:rPr lang="tr-TR" dirty="0" smtClean="0"/>
              <a:t>/43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983" y="2492896"/>
            <a:ext cx="4248932" cy="126833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4427984" y="3609020"/>
            <a:ext cx="936104" cy="53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0223" y="4219088"/>
            <a:ext cx="5013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/>
              <a:t>E = </a:t>
            </a:r>
            <a:r>
              <a:rPr lang="tr-TR" sz="2000" dirty="0" err="1" smtClean="0"/>
              <a:t>The</a:t>
            </a:r>
            <a:r>
              <a:rPr lang="tr-TR" sz="2000" dirty="0" smtClean="0"/>
              <a:t> set of </a:t>
            </a:r>
            <a:r>
              <a:rPr lang="tr-TR" sz="2000" dirty="0" err="1" smtClean="0"/>
              <a:t>edges</a:t>
            </a:r>
            <a:r>
              <a:rPr lang="tr-TR" sz="2000" dirty="0" smtClean="0"/>
              <a:t> in a 4-connected </a:t>
            </a:r>
            <a:r>
              <a:rPr lang="tr-TR" sz="2000" dirty="0" err="1" smtClean="0"/>
              <a:t>grid</a:t>
            </a:r>
            <a:endParaRPr lang="en-US" sz="2000" dirty="0"/>
          </a:p>
        </p:txBody>
      </p:sp>
      <p:sp>
        <p:nvSpPr>
          <p:cNvPr id="16" name="Oval 15"/>
          <p:cNvSpPr/>
          <p:nvPr/>
        </p:nvSpPr>
        <p:spPr>
          <a:xfrm>
            <a:off x="5353327" y="2816999"/>
            <a:ext cx="1162889" cy="6480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012160" y="3465005"/>
            <a:ext cx="216024" cy="1148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05608" y="4613066"/>
            <a:ext cx="5037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err="1" smtClean="0"/>
              <a:t>Interaction</a:t>
            </a:r>
            <a:r>
              <a:rPr lang="tr-TR" sz="2000" dirty="0" smtClean="0"/>
              <a:t> </a:t>
            </a:r>
            <a:r>
              <a:rPr lang="tr-TR" sz="2000" dirty="0" err="1" smtClean="0"/>
              <a:t>Potential</a:t>
            </a:r>
            <a:r>
              <a:rPr lang="tr-TR" sz="2000" dirty="0" smtClean="0"/>
              <a:t> </a:t>
            </a:r>
            <a:r>
              <a:rPr lang="tr-TR" sz="2000" dirty="0" err="1" smtClean="0"/>
              <a:t>defines</a:t>
            </a:r>
            <a:r>
              <a:rPr lang="tr-TR" sz="2000" dirty="0" smtClean="0"/>
              <a:t> a </a:t>
            </a:r>
            <a:r>
              <a:rPr lang="tr-TR" sz="2000" dirty="0" err="1" smtClean="0"/>
              <a:t>Pott’s</a:t>
            </a:r>
            <a:r>
              <a:rPr lang="tr-TR" sz="2000" dirty="0" smtClean="0"/>
              <a:t> Model</a:t>
            </a:r>
            <a:endParaRPr lang="en-US" sz="20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751" y="5013176"/>
            <a:ext cx="2621497" cy="47211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473664" y="5049180"/>
            <a:ext cx="1810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err="1" smtClean="0"/>
              <a:t>Pott’s</a:t>
            </a:r>
            <a:r>
              <a:rPr lang="tr-TR" sz="2000" dirty="0" smtClean="0"/>
              <a:t> Model =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1568088" y="5949280"/>
            <a:ext cx="6388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Ɣ</a:t>
            </a:r>
            <a:r>
              <a:rPr lang="tr-TR" sz="2000" b="1" dirty="0" smtClean="0">
                <a:solidFill>
                  <a:srgbClr val="FF0000"/>
                </a:solidFill>
              </a:rPr>
              <a:t> = </a:t>
            </a:r>
            <a:r>
              <a:rPr lang="tr-TR" sz="2000" b="1" dirty="0" err="1" smtClean="0">
                <a:solidFill>
                  <a:srgbClr val="FF0000"/>
                </a:solidFill>
              </a:rPr>
              <a:t>Influences</a:t>
            </a:r>
            <a:r>
              <a:rPr lang="tr-TR" sz="2000" b="1" dirty="0" smtClean="0">
                <a:solidFill>
                  <a:srgbClr val="FF0000"/>
                </a:solidFill>
              </a:rPr>
              <a:t> </a:t>
            </a:r>
            <a:r>
              <a:rPr lang="tr-TR" sz="2000" b="1" dirty="0" err="1" smtClean="0">
                <a:solidFill>
                  <a:srgbClr val="FF0000"/>
                </a:solidFill>
              </a:rPr>
              <a:t>the</a:t>
            </a:r>
            <a:r>
              <a:rPr lang="tr-TR" sz="2000" b="1" dirty="0" smtClean="0">
                <a:solidFill>
                  <a:srgbClr val="FF0000"/>
                </a:solidFill>
              </a:rPr>
              <a:t> size of </a:t>
            </a:r>
            <a:r>
              <a:rPr lang="tr-TR" sz="2000" b="1" dirty="0" err="1" smtClean="0">
                <a:solidFill>
                  <a:srgbClr val="FF0000"/>
                </a:solidFill>
              </a:rPr>
              <a:t>the</a:t>
            </a:r>
            <a:r>
              <a:rPr lang="tr-TR" sz="2000" b="1" dirty="0" smtClean="0">
                <a:solidFill>
                  <a:srgbClr val="FF0000"/>
                </a:solidFill>
              </a:rPr>
              <a:t> </a:t>
            </a:r>
            <a:r>
              <a:rPr lang="tr-TR" sz="2000" b="1" dirty="0" err="1" smtClean="0">
                <a:solidFill>
                  <a:srgbClr val="FF0000"/>
                </a:solidFill>
              </a:rPr>
              <a:t>learned</a:t>
            </a:r>
            <a:r>
              <a:rPr lang="tr-TR" sz="2000" b="1" dirty="0" smtClean="0">
                <a:solidFill>
                  <a:srgbClr val="FF0000"/>
                </a:solidFill>
              </a:rPr>
              <a:t> </a:t>
            </a:r>
            <a:r>
              <a:rPr lang="tr-TR" sz="2000" b="1" dirty="0" err="1" smtClean="0">
                <a:solidFill>
                  <a:srgbClr val="FF0000"/>
                </a:solidFill>
              </a:rPr>
              <a:t>jigsaw</a:t>
            </a:r>
            <a:r>
              <a:rPr lang="tr-TR" sz="2000" b="1" dirty="0" smtClean="0">
                <a:solidFill>
                  <a:srgbClr val="FF0000"/>
                </a:solidFill>
              </a:rPr>
              <a:t> </a:t>
            </a:r>
            <a:r>
              <a:rPr lang="tr-TR" sz="2000" b="1" dirty="0" err="1" smtClean="0">
                <a:solidFill>
                  <a:srgbClr val="FF0000"/>
                </a:solidFill>
              </a:rPr>
              <a:t>pieces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353327" y="5307274"/>
            <a:ext cx="154777" cy="209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362770" y="5445224"/>
            <a:ext cx="3103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dirty="0" err="1" smtClean="0"/>
              <a:t>Local</a:t>
            </a:r>
            <a:r>
              <a:rPr lang="tr-TR" sz="2000" dirty="0" smtClean="0"/>
              <a:t> </a:t>
            </a:r>
            <a:r>
              <a:rPr lang="tr-TR" sz="2000" dirty="0" err="1" smtClean="0"/>
              <a:t>Interaction</a:t>
            </a:r>
            <a:r>
              <a:rPr lang="tr-TR" sz="2000" dirty="0" smtClean="0"/>
              <a:t> </a:t>
            </a:r>
            <a:r>
              <a:rPr lang="tr-TR" sz="2000" dirty="0" err="1" smtClean="0"/>
              <a:t>Strength</a:t>
            </a:r>
            <a:endParaRPr lang="en-US" sz="2000" dirty="0"/>
          </a:p>
        </p:txBody>
      </p:sp>
      <p:sp>
        <p:nvSpPr>
          <p:cNvPr id="29" name="Oval 28"/>
          <p:cNvSpPr/>
          <p:nvPr/>
        </p:nvSpPr>
        <p:spPr>
          <a:xfrm>
            <a:off x="5651702" y="4981238"/>
            <a:ext cx="1152546" cy="46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804248" y="5213231"/>
            <a:ext cx="421645" cy="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236296" y="5025370"/>
            <a:ext cx="10262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/>
              <a:t>True 1</a:t>
            </a:r>
          </a:p>
          <a:p>
            <a:r>
              <a:rPr lang="tr-TR" sz="2000" dirty="0" err="1" smtClean="0"/>
              <a:t>False</a:t>
            </a:r>
            <a:r>
              <a:rPr lang="tr-TR" sz="2000" dirty="0" smtClean="0"/>
              <a:t> 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72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MAP Learning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algn="just"/>
                <a:r>
                  <a:rPr lang="tr-TR" dirty="0" smtClean="0"/>
                  <a:t>The model </a:t>
                </a:r>
                <a:r>
                  <a:rPr lang="tr-TR" dirty="0" err="1" smtClean="0"/>
                  <a:t>defines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the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joint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probability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distribution</a:t>
                </a:r>
                <a:r>
                  <a:rPr lang="tr-TR" dirty="0" smtClean="0"/>
                  <a:t> on a </a:t>
                </a:r>
                <a:r>
                  <a:rPr lang="tr-TR" dirty="0" err="1" smtClean="0"/>
                  <a:t>jigsaw</a:t>
                </a:r>
                <a:r>
                  <a:rPr lang="tr-TR" dirty="0" smtClean="0"/>
                  <a:t> J, a set of </a:t>
                </a:r>
                <a:r>
                  <a:rPr lang="tr-TR" dirty="0" err="1" smtClean="0"/>
                  <a:t>images</a:t>
                </a:r>
                <a:r>
                  <a:rPr lang="tr-T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. . . 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tr-TR" dirty="0" smtClean="0"/>
                  <a:t> </a:t>
                </a:r>
                <a:r>
                  <a:rPr lang="tr-TR" dirty="0" err="1" smtClean="0"/>
                  <a:t>and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their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offset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maps</a:t>
                </a:r>
                <a:r>
                  <a:rPr lang="tr-T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 . . . 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tr-TR" dirty="0" smtClean="0"/>
                  <a:t>.</a:t>
                </a:r>
              </a:p>
              <a:p>
                <a:pPr algn="just"/>
                <a:endParaRPr lang="tr-TR" dirty="0"/>
              </a:p>
              <a:p>
                <a:pPr algn="just"/>
                <a:endParaRPr lang="tr-TR" dirty="0" smtClean="0"/>
              </a:p>
              <a:p>
                <a:pPr algn="just"/>
                <a:r>
                  <a:rPr lang="tr-TR" dirty="0" smtClean="0"/>
                  <a:t>Image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. . . 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tr-TR" dirty="0" smtClean="0"/>
                  <a:t> is </a:t>
                </a:r>
                <a:r>
                  <a:rPr lang="tr-TR" dirty="0" err="1" smtClean="0"/>
                  <a:t>known</a:t>
                </a:r>
                <a:r>
                  <a:rPr lang="tr-TR" dirty="0" smtClean="0"/>
                  <a:t>.</a:t>
                </a:r>
              </a:p>
              <a:p>
                <a:pPr algn="just"/>
                <a:endParaRPr lang="tr-TR" dirty="0" smtClean="0"/>
              </a:p>
              <a:p>
                <a:pPr algn="just"/>
                <a:r>
                  <a:rPr lang="tr-TR" dirty="0" err="1" smtClean="0"/>
                  <a:t>Find</a:t>
                </a:r>
                <a:r>
                  <a:rPr lang="tr-TR" dirty="0" smtClean="0"/>
                  <a:t> J </a:t>
                </a:r>
                <a:r>
                  <a:rPr lang="tr-TR" dirty="0" err="1" smtClean="0"/>
                  <a:t>and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Ls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to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maximize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joint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probability</a:t>
                </a:r>
                <a:r>
                  <a:rPr lang="tr-TR" dirty="0"/>
                  <a:t>.</a:t>
                </a:r>
                <a:endParaRPr lang="tr-TR" dirty="0" smtClean="0"/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741" t="-1136" r="-1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1/12/2016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17</a:t>
            </a:fld>
            <a:r>
              <a:rPr lang="tr-TR" dirty="0" smtClean="0"/>
              <a:t>/43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549" y="2780928"/>
            <a:ext cx="5831800" cy="97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0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err="1" smtClean="0"/>
              <a:t>Initialize</a:t>
            </a:r>
            <a:r>
              <a:rPr lang="tr-TR" dirty="0" smtClean="0"/>
              <a:t> </a:t>
            </a:r>
            <a:r>
              <a:rPr lang="tr-TR" dirty="0" err="1" smtClean="0"/>
              <a:t>jigsaw</a:t>
            </a:r>
            <a:r>
              <a:rPr lang="tr-TR" dirty="0" smtClean="0"/>
              <a:t>:</a:t>
            </a:r>
          </a:p>
          <a:p>
            <a:endParaRPr lang="tr-TR" dirty="0" smtClean="0"/>
          </a:p>
          <a:p>
            <a:pPr lvl="1"/>
            <a:r>
              <a:rPr lang="en-US" dirty="0" smtClean="0"/>
              <a:t>Set </a:t>
            </a:r>
            <a:r>
              <a:rPr lang="en-US" dirty="0"/>
              <a:t>means μ to Gaussian noise with same mean and variance as the </a:t>
            </a:r>
            <a:r>
              <a:rPr lang="en-US" dirty="0" smtClean="0"/>
              <a:t>data</a:t>
            </a:r>
            <a:endParaRPr lang="tr-TR" dirty="0" smtClean="0"/>
          </a:p>
          <a:p>
            <a:pPr lvl="1"/>
            <a:endParaRPr lang="tr-TR" dirty="0"/>
          </a:p>
          <a:p>
            <a:pPr lvl="1"/>
            <a:r>
              <a:rPr lang="tr-TR" dirty="0" err="1" smtClean="0"/>
              <a:t>Guarantee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find</a:t>
            </a:r>
            <a:r>
              <a:rPr lang="tr-TR" dirty="0" smtClean="0"/>
              <a:t> at </a:t>
            </a:r>
            <a:r>
              <a:rPr lang="tr-TR" dirty="0" err="1" smtClean="0"/>
              <a:t>least</a:t>
            </a:r>
            <a:r>
              <a:rPr lang="tr-TR" dirty="0" smtClean="0"/>
              <a:t> a </a:t>
            </a:r>
            <a:r>
              <a:rPr lang="tr-TR" dirty="0" err="1" smtClean="0"/>
              <a:t>strong</a:t>
            </a:r>
            <a:r>
              <a:rPr lang="tr-TR" dirty="0" smtClean="0"/>
              <a:t> </a:t>
            </a:r>
            <a:r>
              <a:rPr lang="tr-TR" dirty="0" err="1" smtClean="0"/>
              <a:t>local</a:t>
            </a:r>
            <a:r>
              <a:rPr lang="tr-TR" dirty="0" smtClean="0"/>
              <a:t> minimum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1/12/2016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18</a:t>
            </a:fld>
            <a:r>
              <a:rPr lang="tr-TR" dirty="0" smtClean="0"/>
              <a:t>/43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357" y="4725144"/>
            <a:ext cx="1656184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36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3821" y="1268760"/>
            <a:ext cx="8219256" cy="518457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tr-TR" dirty="0" err="1" smtClean="0">
                <a:solidFill>
                  <a:srgbClr val="1A02CE"/>
                </a:solidFill>
              </a:rPr>
              <a:t>Iteration</a:t>
            </a:r>
            <a:r>
              <a:rPr lang="tr-TR" dirty="0" smtClean="0">
                <a:solidFill>
                  <a:srgbClr val="1A02CE"/>
                </a:solidFill>
              </a:rPr>
              <a:t> Step 1</a:t>
            </a:r>
          </a:p>
          <a:p>
            <a:pPr marL="0" indent="0" algn="ctr">
              <a:buNone/>
            </a:pPr>
            <a:r>
              <a:rPr lang="tr-TR" dirty="0" err="1" smtClean="0"/>
              <a:t>Given</a:t>
            </a:r>
            <a:r>
              <a:rPr lang="tr-TR" dirty="0" smtClean="0"/>
              <a:t> </a:t>
            </a:r>
            <a:r>
              <a:rPr lang="tr-TR" dirty="0" err="1" smtClean="0"/>
              <a:t>Jigsaw</a:t>
            </a:r>
            <a:r>
              <a:rPr lang="tr-TR" dirty="0" smtClean="0"/>
              <a:t> (J) </a:t>
            </a:r>
            <a:r>
              <a:rPr lang="tr-TR" dirty="0" err="1" smtClean="0"/>
              <a:t>and</a:t>
            </a:r>
            <a:r>
              <a:rPr lang="tr-TR" dirty="0" smtClean="0"/>
              <a:t> Image (I) </a:t>
            </a:r>
            <a:r>
              <a:rPr lang="tr-TR" dirty="0" err="1" smtClean="0"/>
              <a:t>update</a:t>
            </a:r>
            <a:r>
              <a:rPr lang="tr-TR" dirty="0" smtClean="0"/>
              <a:t> L</a:t>
            </a:r>
          </a:p>
          <a:p>
            <a:pPr marL="0" indent="0" algn="ctr">
              <a:buNone/>
            </a:pPr>
            <a:r>
              <a:rPr lang="tr-TR" dirty="0" err="1"/>
              <a:t>u</a:t>
            </a:r>
            <a:r>
              <a:rPr lang="tr-TR" dirty="0" err="1" smtClean="0"/>
              <a:t>sing</a:t>
            </a:r>
            <a:r>
              <a:rPr lang="tr-TR" dirty="0" smtClean="0"/>
              <a:t> </a:t>
            </a:r>
            <a:r>
              <a:rPr lang="el-GR" dirty="0">
                <a:solidFill>
                  <a:srgbClr val="FF0000"/>
                </a:solidFill>
              </a:rPr>
              <a:t>α-</a:t>
            </a:r>
            <a:r>
              <a:rPr lang="tr-TR" dirty="0" err="1">
                <a:solidFill>
                  <a:srgbClr val="FF0000"/>
                </a:solidFill>
              </a:rPr>
              <a:t>expansion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graph-cut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algorithm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sz="1300" dirty="0" smtClean="0"/>
              <a:t>[1]</a:t>
            </a:r>
          </a:p>
          <a:p>
            <a:pPr marL="0" indent="0" algn="ctr">
              <a:buNone/>
            </a:pPr>
            <a:endParaRPr lang="tr-TR" sz="2000" dirty="0"/>
          </a:p>
          <a:p>
            <a:pPr marL="0" indent="0" algn="ctr">
              <a:buNone/>
            </a:pPr>
            <a:endParaRPr lang="tr-TR" sz="2000" dirty="0" smtClean="0"/>
          </a:p>
          <a:p>
            <a:pPr marL="0" indent="0" algn="ctr">
              <a:buNone/>
            </a:pPr>
            <a:endParaRPr lang="tr-TR" sz="2000" dirty="0"/>
          </a:p>
          <a:p>
            <a:pPr marL="0" indent="0" algn="ctr">
              <a:buNone/>
            </a:pPr>
            <a:endParaRPr lang="tr-TR" sz="2000" dirty="0" smtClean="0"/>
          </a:p>
          <a:p>
            <a:pPr marL="0" indent="0" algn="ctr">
              <a:buNone/>
            </a:pPr>
            <a:endParaRPr lang="tr-TR" sz="2000" dirty="0"/>
          </a:p>
          <a:p>
            <a:pPr marL="0" indent="0" algn="ctr">
              <a:buNone/>
            </a:pPr>
            <a:endParaRPr lang="tr-TR" sz="2000" dirty="0" smtClean="0"/>
          </a:p>
          <a:p>
            <a:pPr marL="0" indent="0" algn="ctr">
              <a:buNone/>
            </a:pPr>
            <a:endParaRPr lang="tr-TR" sz="2000" dirty="0"/>
          </a:p>
          <a:p>
            <a:pPr marL="0" indent="0" algn="ctr">
              <a:buNone/>
            </a:pPr>
            <a:endParaRPr lang="tr-TR" sz="2000" dirty="0" smtClean="0"/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r>
              <a:rPr lang="tr-TR" sz="1300" dirty="0" smtClean="0"/>
              <a:t>[1</a:t>
            </a:r>
            <a:r>
              <a:rPr lang="tr-TR" sz="1300" dirty="0"/>
              <a:t>] Y </a:t>
            </a:r>
            <a:r>
              <a:rPr lang="tr-TR" sz="1300" dirty="0" err="1"/>
              <a:t>Boykov</a:t>
            </a:r>
            <a:r>
              <a:rPr lang="tr-TR" sz="1300" dirty="0"/>
              <a:t>, O. </a:t>
            </a:r>
            <a:r>
              <a:rPr lang="tr-TR" sz="1300" dirty="0" err="1"/>
              <a:t>Veksler</a:t>
            </a:r>
            <a:r>
              <a:rPr lang="tr-TR" sz="1300" dirty="0"/>
              <a:t>, </a:t>
            </a:r>
            <a:r>
              <a:rPr lang="tr-TR" sz="1300" dirty="0" err="1"/>
              <a:t>and</a:t>
            </a:r>
            <a:r>
              <a:rPr lang="tr-TR" sz="1300" dirty="0"/>
              <a:t> R. </a:t>
            </a:r>
            <a:r>
              <a:rPr lang="tr-TR" sz="1300" dirty="0" err="1"/>
              <a:t>Zabih</a:t>
            </a:r>
            <a:r>
              <a:rPr lang="tr-TR" sz="1300" dirty="0"/>
              <a:t>. </a:t>
            </a:r>
            <a:r>
              <a:rPr lang="tr-TR" sz="1300" dirty="0" err="1"/>
              <a:t>Fast</a:t>
            </a:r>
            <a:r>
              <a:rPr lang="tr-TR" sz="1300" dirty="0"/>
              <a:t> </a:t>
            </a:r>
            <a:r>
              <a:rPr lang="tr-TR" sz="1300" dirty="0" err="1"/>
              <a:t>approximate</a:t>
            </a:r>
            <a:r>
              <a:rPr lang="tr-TR" sz="1300" dirty="0"/>
              <a:t> </a:t>
            </a:r>
            <a:r>
              <a:rPr lang="tr-TR" sz="1300" dirty="0" err="1"/>
              <a:t>energy</a:t>
            </a:r>
            <a:r>
              <a:rPr lang="tr-TR" sz="1300" dirty="0"/>
              <a:t> </a:t>
            </a:r>
            <a:r>
              <a:rPr lang="tr-TR" sz="1300" dirty="0" err="1"/>
              <a:t>minimization</a:t>
            </a:r>
            <a:r>
              <a:rPr lang="tr-TR" sz="1300" dirty="0"/>
              <a:t> </a:t>
            </a:r>
            <a:r>
              <a:rPr lang="tr-TR" sz="1300" dirty="0" err="1"/>
              <a:t>via</a:t>
            </a:r>
            <a:r>
              <a:rPr lang="tr-TR" sz="1300" dirty="0"/>
              <a:t> </a:t>
            </a:r>
            <a:r>
              <a:rPr lang="tr-TR" sz="1300" dirty="0" err="1"/>
              <a:t>graph</a:t>
            </a:r>
            <a:r>
              <a:rPr lang="tr-TR" sz="1300" dirty="0"/>
              <a:t> </a:t>
            </a:r>
            <a:r>
              <a:rPr lang="tr-TR" sz="1300" dirty="0" err="1"/>
              <a:t>cuts</a:t>
            </a:r>
            <a:r>
              <a:rPr lang="tr-TR" sz="1300" dirty="0"/>
              <a:t>. PAMI, 23(11</a:t>
            </a:r>
            <a:r>
              <a:rPr lang="tr-TR" sz="1300" dirty="0" smtClean="0"/>
              <a:t>), 2001</a:t>
            </a:r>
            <a:r>
              <a:rPr lang="tr-TR" sz="1300" dirty="0"/>
              <a:t>.</a:t>
            </a:r>
            <a:endParaRPr lang="tr-TR" sz="1300" dirty="0" smtClean="0"/>
          </a:p>
          <a:p>
            <a:pPr marL="0" indent="0" algn="ctr">
              <a:buNone/>
            </a:pPr>
            <a:endParaRPr lang="tr-TR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1/12/2016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19</a:t>
            </a:fld>
            <a:r>
              <a:rPr lang="tr-TR" dirty="0" smtClean="0"/>
              <a:t>/43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95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Problem Statement</a:t>
            </a:r>
          </a:p>
          <a:p>
            <a:pPr marL="320040" lvl="1" indent="0">
              <a:buNone/>
            </a:pPr>
            <a:endParaRPr lang="tr-TR" dirty="0" smtClean="0"/>
          </a:p>
          <a:p>
            <a:r>
              <a:rPr lang="tr-TR" dirty="0" err="1" smtClean="0"/>
              <a:t>Implementation</a:t>
            </a:r>
            <a:endParaRPr lang="tr-TR" dirty="0" smtClean="0"/>
          </a:p>
          <a:p>
            <a:pPr lvl="1"/>
            <a:endParaRPr lang="tr-TR" dirty="0"/>
          </a:p>
          <a:p>
            <a:r>
              <a:rPr lang="tr-TR" dirty="0" err="1" smtClean="0"/>
              <a:t>Results</a:t>
            </a:r>
            <a:r>
              <a:rPr lang="tr-TR" dirty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Evaluation</a:t>
            </a:r>
          </a:p>
          <a:p>
            <a:endParaRPr lang="tr-TR" dirty="0"/>
          </a:p>
          <a:p>
            <a:r>
              <a:rPr lang="tr-TR" dirty="0" err="1" smtClean="0"/>
              <a:t>Future</a:t>
            </a:r>
            <a:r>
              <a:rPr lang="tr-TR" dirty="0" smtClean="0"/>
              <a:t> </a:t>
            </a:r>
            <a:r>
              <a:rPr lang="tr-TR" dirty="0" err="1" smtClean="0"/>
              <a:t>Work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301D-D473-4D3F-9D63-1687EB60A8B7}" type="datetime1">
              <a:rPr lang="en-US" smtClean="0"/>
              <a:t>1/12/2016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</a:t>
            </a:fld>
            <a:r>
              <a:rPr lang="tr-TR" dirty="0" smtClean="0"/>
              <a:t>/43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05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3821" y="1268760"/>
            <a:ext cx="8219256" cy="4824536"/>
          </a:xfrm>
        </p:spPr>
        <p:txBody>
          <a:bodyPr/>
          <a:lstStyle/>
          <a:p>
            <a:pPr marL="0" indent="0" algn="ctr">
              <a:buNone/>
            </a:pPr>
            <a:r>
              <a:rPr lang="tr-TR" dirty="0" err="1" smtClean="0">
                <a:solidFill>
                  <a:srgbClr val="1A02CE"/>
                </a:solidFill>
              </a:rPr>
              <a:t>Iteration</a:t>
            </a:r>
            <a:r>
              <a:rPr lang="tr-TR" dirty="0" smtClean="0">
                <a:solidFill>
                  <a:srgbClr val="1A02CE"/>
                </a:solidFill>
              </a:rPr>
              <a:t> Step 1</a:t>
            </a:r>
          </a:p>
          <a:p>
            <a:pPr marL="0" indent="0" algn="ctr">
              <a:buNone/>
            </a:pPr>
            <a:r>
              <a:rPr lang="tr-TR" dirty="0" err="1" smtClean="0"/>
              <a:t>Given</a:t>
            </a:r>
            <a:r>
              <a:rPr lang="tr-TR" dirty="0" smtClean="0"/>
              <a:t> </a:t>
            </a:r>
            <a:r>
              <a:rPr lang="tr-TR" dirty="0" err="1" smtClean="0"/>
              <a:t>Jigsaw</a:t>
            </a:r>
            <a:r>
              <a:rPr lang="tr-TR" dirty="0" smtClean="0"/>
              <a:t> (J) </a:t>
            </a:r>
            <a:r>
              <a:rPr lang="tr-TR" dirty="0" err="1" smtClean="0"/>
              <a:t>and</a:t>
            </a:r>
            <a:r>
              <a:rPr lang="tr-TR" dirty="0" smtClean="0"/>
              <a:t> Image (I) </a:t>
            </a:r>
            <a:r>
              <a:rPr lang="tr-TR" dirty="0" err="1" smtClean="0"/>
              <a:t>update</a:t>
            </a:r>
            <a:r>
              <a:rPr lang="tr-TR" dirty="0" smtClean="0"/>
              <a:t> L</a:t>
            </a:r>
          </a:p>
          <a:p>
            <a:pPr marL="0" indent="0" algn="ctr">
              <a:buNone/>
            </a:pPr>
            <a:r>
              <a:rPr lang="tr-TR" dirty="0" err="1"/>
              <a:t>u</a:t>
            </a:r>
            <a:r>
              <a:rPr lang="tr-TR" dirty="0" err="1" smtClean="0"/>
              <a:t>sing</a:t>
            </a:r>
            <a:r>
              <a:rPr lang="tr-TR" dirty="0" smtClean="0"/>
              <a:t> </a:t>
            </a:r>
            <a:r>
              <a:rPr lang="el-GR" dirty="0">
                <a:solidFill>
                  <a:srgbClr val="FF0000"/>
                </a:solidFill>
              </a:rPr>
              <a:t>α-</a:t>
            </a:r>
            <a:r>
              <a:rPr lang="tr-TR" dirty="0" err="1">
                <a:solidFill>
                  <a:srgbClr val="FF0000"/>
                </a:solidFill>
              </a:rPr>
              <a:t>expansion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graph-cut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algorithm</a:t>
            </a:r>
            <a:endParaRPr lang="tr-TR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tr-TR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tr-TR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tr-TR" dirty="0" smtClean="0">
              <a:solidFill>
                <a:srgbClr val="1A02CE"/>
              </a:solidFill>
            </a:endParaRPr>
          </a:p>
          <a:p>
            <a:pPr marL="0" indent="0" algn="ctr">
              <a:buNone/>
            </a:pPr>
            <a:r>
              <a:rPr lang="tr-TR" dirty="0" err="1" smtClean="0">
                <a:solidFill>
                  <a:srgbClr val="1A02CE"/>
                </a:solidFill>
              </a:rPr>
              <a:t>Iteration</a:t>
            </a:r>
            <a:r>
              <a:rPr lang="tr-TR" dirty="0" smtClean="0">
                <a:solidFill>
                  <a:srgbClr val="1A02CE"/>
                </a:solidFill>
              </a:rPr>
              <a:t> Step 2</a:t>
            </a:r>
          </a:p>
          <a:p>
            <a:pPr marL="0" indent="0" algn="ctr">
              <a:buNone/>
            </a:pPr>
            <a:r>
              <a:rPr lang="tr-TR" dirty="0" smtClean="0"/>
              <a:t>Update </a:t>
            </a:r>
            <a:r>
              <a:rPr lang="tr-TR" dirty="0" err="1" smtClean="0"/>
              <a:t>Jigsaw</a:t>
            </a:r>
            <a:r>
              <a:rPr lang="tr-TR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1/12/2016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20</a:t>
            </a:fld>
            <a:r>
              <a:rPr lang="tr-TR" dirty="0" smtClean="0"/>
              <a:t>/43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5013176"/>
            <a:ext cx="5596393" cy="1309576"/>
          </a:xfrm>
          <a:prstGeom prst="rect">
            <a:avLst/>
          </a:prstGeom>
        </p:spPr>
      </p:pic>
      <p:sp>
        <p:nvSpPr>
          <p:cNvPr id="7" name="Curved Right Arrow 6"/>
          <p:cNvSpPr/>
          <p:nvPr/>
        </p:nvSpPr>
        <p:spPr>
          <a:xfrm>
            <a:off x="323528" y="1988840"/>
            <a:ext cx="1216505" cy="3618239"/>
          </a:xfrm>
          <a:prstGeom prst="curvedRightArrow">
            <a:avLst/>
          </a:prstGeom>
          <a:solidFill>
            <a:srgbClr val="1A02CE"/>
          </a:solidFill>
          <a:ln>
            <a:solidFill>
              <a:srgbClr val="1A0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35696" y="6237312"/>
            <a:ext cx="6256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X(z) = </a:t>
            </a:r>
            <a:r>
              <a:rPr lang="en-US" dirty="0"/>
              <a:t>the set of image pixels that are mapped to the </a:t>
            </a:r>
            <a:r>
              <a:rPr lang="en-US" dirty="0" smtClean="0"/>
              <a:t>jigsaw</a:t>
            </a:r>
            <a:endParaRPr lang="tr-TR" dirty="0" smtClean="0"/>
          </a:p>
          <a:p>
            <a:r>
              <a:rPr lang="tr-TR" dirty="0"/>
              <a:t> </a:t>
            </a:r>
            <a:r>
              <a:rPr lang="tr-TR" dirty="0" smtClean="0"/>
              <a:t>          </a:t>
            </a:r>
            <a:r>
              <a:rPr lang="en-US" dirty="0" smtClean="0"/>
              <a:t>pixel </a:t>
            </a:r>
            <a:r>
              <a:rPr lang="en-US" dirty="0"/>
              <a:t>z across all images</a:t>
            </a:r>
          </a:p>
        </p:txBody>
      </p:sp>
    </p:spTree>
    <p:extLst>
      <p:ext uri="{BB962C8B-B14F-4D97-AF65-F5344CB8AC3E}">
        <p14:creationId xmlns:p14="http://schemas.microsoft.com/office/powerpoint/2010/main" val="130346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3821" y="1268760"/>
            <a:ext cx="8219256" cy="4824536"/>
          </a:xfrm>
        </p:spPr>
        <p:txBody>
          <a:bodyPr/>
          <a:lstStyle/>
          <a:p>
            <a:pPr marL="0" indent="0" algn="ctr">
              <a:buNone/>
            </a:pPr>
            <a:r>
              <a:rPr lang="tr-TR" dirty="0" err="1" smtClean="0">
                <a:solidFill>
                  <a:srgbClr val="1A02CE"/>
                </a:solidFill>
              </a:rPr>
              <a:t>Iteration</a:t>
            </a:r>
            <a:r>
              <a:rPr lang="tr-TR" dirty="0" smtClean="0">
                <a:solidFill>
                  <a:srgbClr val="1A02CE"/>
                </a:solidFill>
              </a:rPr>
              <a:t> Step 1</a:t>
            </a:r>
          </a:p>
          <a:p>
            <a:pPr marL="0" indent="0" algn="ctr">
              <a:buNone/>
            </a:pPr>
            <a:r>
              <a:rPr lang="tr-TR" dirty="0" err="1" smtClean="0"/>
              <a:t>Given</a:t>
            </a:r>
            <a:r>
              <a:rPr lang="tr-TR" dirty="0" smtClean="0"/>
              <a:t> </a:t>
            </a:r>
            <a:r>
              <a:rPr lang="tr-TR" dirty="0" err="1" smtClean="0"/>
              <a:t>Jigsaw</a:t>
            </a:r>
            <a:r>
              <a:rPr lang="tr-TR" dirty="0" smtClean="0"/>
              <a:t> (J) </a:t>
            </a:r>
            <a:r>
              <a:rPr lang="tr-TR" dirty="0" err="1" smtClean="0"/>
              <a:t>and</a:t>
            </a:r>
            <a:r>
              <a:rPr lang="tr-TR" dirty="0" smtClean="0"/>
              <a:t> Image (I) </a:t>
            </a:r>
            <a:r>
              <a:rPr lang="tr-TR" dirty="0" err="1" smtClean="0"/>
              <a:t>update</a:t>
            </a:r>
            <a:r>
              <a:rPr lang="tr-TR" dirty="0" smtClean="0"/>
              <a:t> L</a:t>
            </a:r>
          </a:p>
          <a:p>
            <a:pPr marL="0" indent="0" algn="ctr">
              <a:buNone/>
            </a:pPr>
            <a:r>
              <a:rPr lang="tr-TR" dirty="0" err="1"/>
              <a:t>u</a:t>
            </a:r>
            <a:r>
              <a:rPr lang="tr-TR" dirty="0" err="1" smtClean="0"/>
              <a:t>sing</a:t>
            </a:r>
            <a:r>
              <a:rPr lang="tr-TR" dirty="0" smtClean="0"/>
              <a:t> </a:t>
            </a:r>
            <a:r>
              <a:rPr lang="el-GR" dirty="0">
                <a:solidFill>
                  <a:srgbClr val="FF0000"/>
                </a:solidFill>
              </a:rPr>
              <a:t>α-</a:t>
            </a:r>
            <a:r>
              <a:rPr lang="tr-TR" dirty="0" err="1">
                <a:solidFill>
                  <a:srgbClr val="FF0000"/>
                </a:solidFill>
              </a:rPr>
              <a:t>expansion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graph-cut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algorithm</a:t>
            </a:r>
            <a:endParaRPr lang="tr-TR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tr-TR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tr-TR" b="1" dirty="0" err="1" smtClean="0">
                <a:solidFill>
                  <a:srgbClr val="0DC804"/>
                </a:solidFill>
              </a:rPr>
              <a:t>Repeat</a:t>
            </a:r>
            <a:r>
              <a:rPr lang="tr-TR" b="1" dirty="0" smtClean="0">
                <a:solidFill>
                  <a:srgbClr val="0DC804"/>
                </a:solidFill>
              </a:rPr>
              <a:t> </a:t>
            </a:r>
            <a:r>
              <a:rPr lang="tr-TR" b="1" dirty="0" err="1" smtClean="0">
                <a:solidFill>
                  <a:srgbClr val="0DC804"/>
                </a:solidFill>
              </a:rPr>
              <a:t>Until</a:t>
            </a:r>
            <a:r>
              <a:rPr lang="tr-TR" b="1" dirty="0" smtClean="0">
                <a:solidFill>
                  <a:srgbClr val="0DC804"/>
                </a:solidFill>
              </a:rPr>
              <a:t> </a:t>
            </a:r>
            <a:r>
              <a:rPr lang="tr-TR" b="1" dirty="0" err="1" smtClean="0">
                <a:solidFill>
                  <a:srgbClr val="0DC804"/>
                </a:solidFill>
              </a:rPr>
              <a:t>Convergence</a:t>
            </a:r>
            <a:endParaRPr lang="tr-TR" b="1" dirty="0" smtClean="0">
              <a:solidFill>
                <a:srgbClr val="0DC804"/>
              </a:solidFill>
            </a:endParaRPr>
          </a:p>
          <a:p>
            <a:pPr marL="0" indent="0" algn="ctr">
              <a:buNone/>
            </a:pPr>
            <a:endParaRPr lang="tr-TR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tr-TR" dirty="0" err="1" smtClean="0">
                <a:solidFill>
                  <a:srgbClr val="1A02CE"/>
                </a:solidFill>
              </a:rPr>
              <a:t>Iteration</a:t>
            </a:r>
            <a:r>
              <a:rPr lang="tr-TR" dirty="0" smtClean="0">
                <a:solidFill>
                  <a:srgbClr val="1A02CE"/>
                </a:solidFill>
              </a:rPr>
              <a:t> Step 2</a:t>
            </a:r>
          </a:p>
          <a:p>
            <a:pPr marL="0" indent="0" algn="ctr">
              <a:buNone/>
            </a:pPr>
            <a:r>
              <a:rPr lang="tr-TR" dirty="0" smtClean="0"/>
              <a:t>Update </a:t>
            </a:r>
            <a:r>
              <a:rPr lang="tr-TR" dirty="0" err="1" smtClean="0"/>
              <a:t>Jigsaw</a:t>
            </a:r>
            <a:r>
              <a:rPr lang="tr-TR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1/12/2016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21</a:t>
            </a:fld>
            <a:r>
              <a:rPr lang="tr-TR" dirty="0" smtClean="0"/>
              <a:t>/43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5013176"/>
            <a:ext cx="5596393" cy="1309576"/>
          </a:xfrm>
          <a:prstGeom prst="rect">
            <a:avLst/>
          </a:prstGeom>
        </p:spPr>
      </p:pic>
      <p:sp>
        <p:nvSpPr>
          <p:cNvPr id="7" name="Curved Right Arrow 6"/>
          <p:cNvSpPr/>
          <p:nvPr/>
        </p:nvSpPr>
        <p:spPr>
          <a:xfrm>
            <a:off x="323528" y="1988840"/>
            <a:ext cx="1216505" cy="3618239"/>
          </a:xfrm>
          <a:prstGeom prst="curvedRightArrow">
            <a:avLst/>
          </a:prstGeom>
          <a:solidFill>
            <a:srgbClr val="1A02CE"/>
          </a:solidFill>
          <a:ln>
            <a:solidFill>
              <a:srgbClr val="1A0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rot="10800000">
            <a:off x="7675975" y="1826985"/>
            <a:ext cx="1216505" cy="3618239"/>
          </a:xfrm>
          <a:prstGeom prst="curvedRightArrow">
            <a:avLst/>
          </a:prstGeom>
          <a:solidFill>
            <a:srgbClr val="1A02CE"/>
          </a:solidFill>
          <a:ln>
            <a:solidFill>
              <a:srgbClr val="1A0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35696" y="6237312"/>
            <a:ext cx="6256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X(z) = </a:t>
            </a:r>
            <a:r>
              <a:rPr lang="en-US" dirty="0"/>
              <a:t>the set of image pixels that are mapped to the </a:t>
            </a:r>
            <a:r>
              <a:rPr lang="en-US" dirty="0" smtClean="0"/>
              <a:t>jigsaw</a:t>
            </a:r>
            <a:endParaRPr lang="tr-TR" dirty="0" smtClean="0"/>
          </a:p>
          <a:p>
            <a:r>
              <a:rPr lang="tr-TR" dirty="0"/>
              <a:t> </a:t>
            </a:r>
            <a:r>
              <a:rPr lang="tr-TR" dirty="0" smtClean="0"/>
              <a:t>          </a:t>
            </a:r>
            <a:r>
              <a:rPr lang="en-US" dirty="0" smtClean="0"/>
              <a:t>pixel </a:t>
            </a:r>
            <a:r>
              <a:rPr lang="en-US" dirty="0"/>
              <a:t>z across all images</a:t>
            </a:r>
          </a:p>
        </p:txBody>
      </p:sp>
    </p:spTree>
    <p:extLst>
      <p:ext uri="{BB962C8B-B14F-4D97-AF65-F5344CB8AC3E}">
        <p14:creationId xmlns:p14="http://schemas.microsoft.com/office/powerpoint/2010/main" val="134873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α-</a:t>
            </a:r>
            <a:r>
              <a:rPr lang="tr-TR" dirty="0" smtClean="0"/>
              <a:t>Expansion </a:t>
            </a:r>
            <a:r>
              <a:rPr lang="tr-TR" dirty="0" err="1" smtClean="0"/>
              <a:t>Graph-Cut</a:t>
            </a:r>
            <a:r>
              <a:rPr lang="tr-TR" dirty="0" smtClean="0"/>
              <a:t> </a:t>
            </a:r>
            <a:r>
              <a:rPr lang="tr-TR" dirty="0" err="1" smtClean="0"/>
              <a:t>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83820" y="1556792"/>
                <a:ext cx="8480667" cy="4824536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US" dirty="0" smtClean="0"/>
                  <a:t>Every pixel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ϵ</m:t>
                    </m:r>
                    <m:r>
                      <a:rPr lang="tr-T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must be assigned </a:t>
                </a:r>
                <a:r>
                  <a:rPr lang="en-US" dirty="0" smtClean="0"/>
                  <a:t>in </a:t>
                </a:r>
                <a:r>
                  <a:rPr lang="en-US" dirty="0"/>
                  <a:t>some finite </a:t>
                </a:r>
                <a:r>
                  <a:rPr lang="en-US" dirty="0" smtClean="0"/>
                  <a:t>set</a:t>
                </a:r>
                <a:r>
                  <a:rPr lang="tr-TR" dirty="0" smtClean="0"/>
                  <a:t> </a:t>
                </a:r>
                <a:r>
                  <a:rPr lang="en-US" dirty="0" smtClean="0"/>
                  <a:t>L.</a:t>
                </a:r>
                <a:endParaRPr lang="tr-TR" dirty="0" smtClean="0"/>
              </a:p>
              <a:p>
                <a:endParaRPr lang="tr-TR" dirty="0"/>
              </a:p>
              <a:p>
                <a:pPr algn="just"/>
                <a:r>
                  <a:rPr lang="en-US" dirty="0"/>
                  <a:t>The goal is </a:t>
                </a:r>
                <a:r>
                  <a:rPr lang="en-US" dirty="0" smtClean="0"/>
                  <a:t>to</a:t>
                </a:r>
                <a:r>
                  <a:rPr lang="tr-TR" dirty="0" smtClean="0"/>
                  <a:t> </a:t>
                </a:r>
                <a:r>
                  <a:rPr lang="en-US" dirty="0" smtClean="0"/>
                  <a:t>find </a:t>
                </a:r>
                <a:r>
                  <a:rPr lang="en-US" dirty="0"/>
                  <a:t>a labeling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that assigns each pixel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ϵ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a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m:rPr>
                        <m:nor/>
                      </m:rPr>
                      <a:rPr lang="el-GR" dirty="0"/>
                      <m:t>ϵ</m:t>
                    </m:r>
                    <m:r>
                      <m:rPr>
                        <m:nor/>
                      </m:rPr>
                      <a:rPr lang="tr-TR" b="0" i="0" dirty="0" smtClean="0"/>
                      <m:t> </m:t>
                    </m:r>
                    <m:r>
                      <m:rPr>
                        <m:nor/>
                      </m:rPr>
                      <a:rPr lang="tr-TR" b="0" i="0" dirty="0" smtClean="0"/>
                      <m:t>L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tr-TR" dirty="0" smtClean="0"/>
                  <a:t> 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both piecewise </a:t>
                </a:r>
                <a:r>
                  <a:rPr lang="en-US" dirty="0">
                    <a:solidFill>
                      <a:srgbClr val="FF0000"/>
                    </a:solidFill>
                  </a:rPr>
                  <a:t>smooth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rgbClr val="FF0000"/>
                    </a:solidFill>
                  </a:rPr>
                  <a:t>consistent</a:t>
                </a:r>
                <a:r>
                  <a:rPr lang="en-US" dirty="0"/>
                  <a:t> with </a:t>
                </a:r>
                <a:r>
                  <a:rPr lang="en-US" dirty="0" smtClean="0"/>
                  <a:t>the</a:t>
                </a:r>
                <a:r>
                  <a:rPr lang="tr-TR" dirty="0" smtClean="0"/>
                  <a:t> </a:t>
                </a:r>
                <a:r>
                  <a:rPr lang="en-US" dirty="0" smtClean="0"/>
                  <a:t>observed </a:t>
                </a:r>
                <a:r>
                  <a:rPr lang="en-US" dirty="0"/>
                  <a:t>data</a:t>
                </a:r>
                <a:r>
                  <a:rPr lang="en-US" dirty="0" smtClean="0"/>
                  <a:t>.</a:t>
                </a:r>
                <a:endParaRPr lang="tr-TR" dirty="0" smtClean="0"/>
              </a:p>
              <a:p>
                <a:pPr algn="just"/>
                <a:endParaRPr lang="tr-TR" dirty="0"/>
              </a:p>
              <a:p>
                <a:pPr algn="just"/>
                <a:r>
                  <a:rPr lang="tr-TR" dirty="0" err="1" smtClean="0"/>
                  <a:t>This</a:t>
                </a:r>
                <a:r>
                  <a:rPr lang="tr-TR" dirty="0" smtClean="0"/>
                  <a:t> problem can be </a:t>
                </a:r>
                <a:r>
                  <a:rPr lang="tr-TR" dirty="0" err="1" smtClean="0"/>
                  <a:t>formulated</a:t>
                </a:r>
                <a:r>
                  <a:rPr lang="tr-TR" dirty="0" smtClean="0"/>
                  <a:t> in </a:t>
                </a:r>
                <a:r>
                  <a:rPr lang="tr-TR" dirty="0" err="1" smtClean="0"/>
                  <a:t>energy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minimization</a:t>
                </a:r>
                <a:r>
                  <a:rPr lang="tr-TR" dirty="0" smtClean="0"/>
                  <a:t> problem. </a:t>
                </a:r>
                <a:r>
                  <a:rPr lang="tr-TR" dirty="0" err="1" smtClean="0"/>
                  <a:t>Find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the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labeling</a:t>
                </a:r>
                <a:r>
                  <a:rPr lang="tr-TR" dirty="0" smtClean="0"/>
                  <a:t>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tr-TR" dirty="0" smtClean="0"/>
                  <a:t> </a:t>
                </a:r>
                <a:r>
                  <a:rPr lang="tr-TR" dirty="0" err="1" smtClean="0"/>
                  <a:t>that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minimizes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the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energy</a:t>
                </a:r>
                <a:r>
                  <a:rPr lang="tr-TR" dirty="0" smtClean="0"/>
                  <a:t>:</a:t>
                </a:r>
              </a:p>
              <a:p>
                <a:pPr algn="just"/>
                <a:endParaRPr lang="tr-TR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tr-T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tr-T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tr-T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𝑠𝑚𝑜𝑜𝑡h</m:t>
                          </m:r>
                        </m:sub>
                      </m:sSub>
                      <m:d>
                        <m:dPr>
                          <m:ctrlPr>
                            <a:rPr lang="tr-T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tr-T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r-T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tr-T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  <m:r>
                        <a:rPr lang="tr-T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tr-T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83820" y="1556792"/>
                <a:ext cx="8480667" cy="4824536"/>
              </a:xfrm>
              <a:blipFill rotWithShape="0">
                <a:blip r:embed="rId3"/>
                <a:stretch>
                  <a:fillRect l="-718" t="-2020" r="-1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1/12/2016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22</a:t>
            </a:fld>
            <a:r>
              <a:rPr lang="tr-TR" dirty="0" smtClean="0"/>
              <a:t>/43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7704" y="5373216"/>
            <a:ext cx="5616624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Jigsaw</a:t>
            </a:r>
            <a:r>
              <a:rPr lang="tr-TR" dirty="0" smtClean="0"/>
              <a:t> Model &amp; </a:t>
            </a:r>
            <a:r>
              <a:rPr lang="el-GR" dirty="0"/>
              <a:t>α-</a:t>
            </a:r>
            <a:r>
              <a:rPr lang="tr-TR" dirty="0" smtClean="0"/>
              <a:t>Expansion GCA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tr-TR" dirty="0" smtClean="0"/>
                  <a:t>Labels = </a:t>
                </a:r>
                <a:r>
                  <a:rPr lang="tr-TR" dirty="0" err="1" smtClean="0"/>
                  <a:t>offset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map</a:t>
                </a:r>
                <a:r>
                  <a:rPr lang="tr-TR" dirty="0" smtClean="0"/>
                  <a:t> (L)</a:t>
                </a:r>
              </a:p>
              <a:p>
                <a:endParaRPr lang="tr-TR" dirty="0" smtClean="0"/>
              </a:p>
              <a:p>
                <a:r>
                  <a:rPr lang="tr-TR" dirty="0" smtClean="0"/>
                  <a:t>Data </a:t>
                </a:r>
                <a:r>
                  <a:rPr lang="tr-TR" dirty="0" err="1" smtClean="0"/>
                  <a:t>Cost</a:t>
                </a:r>
                <a:r>
                  <a:rPr lang="tr-TR" dirty="0" smtClean="0"/>
                  <a:t> = (I – </a:t>
                </a:r>
                <a:r>
                  <a:rPr lang="tr-TR" dirty="0" err="1" smtClean="0"/>
                  <a:t>Assigned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Jigsaw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Pixel</a:t>
                </a:r>
                <a:r>
                  <a:rPr lang="tr-TR" dirty="0" smtClean="0"/>
                  <a:t>) ^ 2;</a:t>
                </a:r>
              </a:p>
              <a:p>
                <a:endParaRPr lang="tr-TR" dirty="0" smtClean="0"/>
              </a:p>
              <a:p>
                <a:r>
                  <a:rPr lang="tr-TR" dirty="0" err="1" smtClean="0"/>
                  <a:t>Smooth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Cost</a:t>
                </a:r>
                <a:r>
                  <a:rPr lang="tr-TR" dirty="0"/>
                  <a:t> </a:t>
                </a:r>
                <a:r>
                  <a:rPr lang="tr-TR" dirty="0" smtClean="0"/>
                  <a:t>= MRF &amp; </a:t>
                </a:r>
                <a:r>
                  <a:rPr lang="tr-TR" dirty="0" err="1" smtClean="0"/>
                  <a:t>Potts</a:t>
                </a:r>
                <a:r>
                  <a:rPr lang="tr-TR" dirty="0" smtClean="0"/>
                  <a:t> Model</a:t>
                </a:r>
              </a:p>
              <a:p>
                <a:endParaRPr lang="tr-TR" dirty="0"/>
              </a:p>
              <a:p>
                <a:endParaRPr lang="tr-TR" dirty="0" smtClean="0"/>
              </a:p>
              <a:p>
                <a:endParaRPr lang="tr-TR" dirty="0"/>
              </a:p>
              <a:p>
                <a:endParaRPr lang="tr-TR" dirty="0" smtClean="0"/>
              </a:p>
              <a:p>
                <a:r>
                  <a:rPr lang="tr-TR" dirty="0" err="1" smtClean="0"/>
                  <a:t>Converge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when</a:t>
                </a:r>
                <a:r>
                  <a:rPr lang="tr-T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&gt; 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dirty="0" smtClean="0"/>
                  <a:t> </a:t>
                </a:r>
              </a:p>
              <a:p>
                <a:pPr marL="0" indent="0">
                  <a:buNone/>
                </a:pPr>
                <a:endParaRPr lang="tr-T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741" t="-1136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1/12/2016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23</a:t>
            </a:fld>
            <a:r>
              <a:rPr lang="tr-TR" dirty="0" smtClean="0"/>
              <a:t>/43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751" y="4077072"/>
            <a:ext cx="2621497" cy="4721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73664" y="4113076"/>
            <a:ext cx="1810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err="1" smtClean="0"/>
              <a:t>Pott’s</a:t>
            </a:r>
            <a:r>
              <a:rPr lang="tr-TR" sz="2000" dirty="0" smtClean="0"/>
              <a:t> Model =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568088" y="5013176"/>
            <a:ext cx="6388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Ɣ</a:t>
            </a:r>
            <a:r>
              <a:rPr lang="tr-TR" sz="2000" b="1" dirty="0" smtClean="0">
                <a:solidFill>
                  <a:srgbClr val="FF0000"/>
                </a:solidFill>
              </a:rPr>
              <a:t> = </a:t>
            </a:r>
            <a:r>
              <a:rPr lang="tr-TR" sz="2000" b="1" dirty="0" err="1" smtClean="0">
                <a:solidFill>
                  <a:srgbClr val="FF0000"/>
                </a:solidFill>
              </a:rPr>
              <a:t>Influences</a:t>
            </a:r>
            <a:r>
              <a:rPr lang="tr-TR" sz="2000" b="1" dirty="0" smtClean="0">
                <a:solidFill>
                  <a:srgbClr val="FF0000"/>
                </a:solidFill>
              </a:rPr>
              <a:t> </a:t>
            </a:r>
            <a:r>
              <a:rPr lang="tr-TR" sz="2000" b="1" dirty="0" err="1" smtClean="0">
                <a:solidFill>
                  <a:srgbClr val="FF0000"/>
                </a:solidFill>
              </a:rPr>
              <a:t>the</a:t>
            </a:r>
            <a:r>
              <a:rPr lang="tr-TR" sz="2000" b="1" dirty="0" smtClean="0">
                <a:solidFill>
                  <a:srgbClr val="FF0000"/>
                </a:solidFill>
              </a:rPr>
              <a:t> size of </a:t>
            </a:r>
            <a:r>
              <a:rPr lang="tr-TR" sz="2000" b="1" dirty="0" err="1" smtClean="0">
                <a:solidFill>
                  <a:srgbClr val="FF0000"/>
                </a:solidFill>
              </a:rPr>
              <a:t>the</a:t>
            </a:r>
            <a:r>
              <a:rPr lang="tr-TR" sz="2000" b="1" dirty="0" smtClean="0">
                <a:solidFill>
                  <a:srgbClr val="FF0000"/>
                </a:solidFill>
              </a:rPr>
              <a:t> </a:t>
            </a:r>
            <a:r>
              <a:rPr lang="tr-TR" sz="2000" b="1" dirty="0" err="1" smtClean="0">
                <a:solidFill>
                  <a:srgbClr val="FF0000"/>
                </a:solidFill>
              </a:rPr>
              <a:t>learned</a:t>
            </a:r>
            <a:r>
              <a:rPr lang="tr-TR" sz="2000" b="1" dirty="0" smtClean="0">
                <a:solidFill>
                  <a:srgbClr val="FF0000"/>
                </a:solidFill>
              </a:rPr>
              <a:t> </a:t>
            </a:r>
            <a:r>
              <a:rPr lang="tr-TR" sz="2000" b="1" dirty="0" err="1" smtClean="0">
                <a:solidFill>
                  <a:srgbClr val="FF0000"/>
                </a:solidFill>
              </a:rPr>
              <a:t>jigsaw</a:t>
            </a:r>
            <a:r>
              <a:rPr lang="tr-TR" sz="2000" b="1" dirty="0" smtClean="0">
                <a:solidFill>
                  <a:srgbClr val="FF0000"/>
                </a:solidFill>
              </a:rPr>
              <a:t> </a:t>
            </a:r>
            <a:r>
              <a:rPr lang="tr-TR" sz="2000" b="1" dirty="0" err="1" smtClean="0">
                <a:solidFill>
                  <a:srgbClr val="FF0000"/>
                </a:solidFill>
              </a:rPr>
              <a:t>pieces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62770" y="4509120"/>
            <a:ext cx="3103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dirty="0" err="1" smtClean="0"/>
              <a:t>Local</a:t>
            </a:r>
            <a:r>
              <a:rPr lang="tr-TR" sz="2000" dirty="0" smtClean="0"/>
              <a:t> </a:t>
            </a:r>
            <a:r>
              <a:rPr lang="tr-TR" sz="2000" dirty="0" err="1" smtClean="0"/>
              <a:t>Interaction</a:t>
            </a:r>
            <a:r>
              <a:rPr lang="tr-TR" sz="2000" dirty="0" smtClean="0"/>
              <a:t> </a:t>
            </a:r>
            <a:r>
              <a:rPr lang="tr-TR" sz="2000" dirty="0" err="1" smtClean="0"/>
              <a:t>Strength</a:t>
            </a:r>
            <a:endParaRPr lang="en-US" sz="20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353327" y="4365104"/>
            <a:ext cx="154777" cy="209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79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Jigsaw</a:t>
            </a:r>
            <a:r>
              <a:rPr lang="tr-TR" dirty="0"/>
              <a:t> Model &amp; </a:t>
            </a:r>
            <a:r>
              <a:rPr lang="el-GR" dirty="0"/>
              <a:t>α-</a:t>
            </a:r>
            <a:r>
              <a:rPr lang="tr-TR" dirty="0"/>
              <a:t>Expansion GCA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1/12/2016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24</a:t>
            </a:fld>
            <a:r>
              <a:rPr lang="tr-TR" dirty="0" smtClean="0"/>
              <a:t>/43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" y="2463899"/>
            <a:ext cx="8391525" cy="29813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31640" y="5507940"/>
            <a:ext cx="148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>
                <a:solidFill>
                  <a:srgbClr val="1A02CE"/>
                </a:solidFill>
              </a:rPr>
              <a:t>Offset</a:t>
            </a:r>
            <a:r>
              <a:rPr lang="tr-TR" b="1" dirty="0" smtClean="0">
                <a:solidFill>
                  <a:srgbClr val="1A02CE"/>
                </a:solidFill>
              </a:rPr>
              <a:t> </a:t>
            </a:r>
            <a:r>
              <a:rPr lang="tr-TR" b="1" dirty="0" err="1" smtClean="0">
                <a:solidFill>
                  <a:srgbClr val="1A02CE"/>
                </a:solidFill>
              </a:rPr>
              <a:t>Map</a:t>
            </a:r>
            <a:endParaRPr lang="en-US" b="1" dirty="0">
              <a:solidFill>
                <a:srgbClr val="1A02C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6368" y="2492896"/>
            <a:ext cx="97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>
                <a:solidFill>
                  <a:srgbClr val="1A02CE"/>
                </a:solidFill>
              </a:rPr>
              <a:t>Labels</a:t>
            </a:r>
            <a:endParaRPr lang="en-US" b="1" dirty="0">
              <a:solidFill>
                <a:srgbClr val="1A02C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87824" y="5589240"/>
            <a:ext cx="2813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Ɣ</a:t>
            </a:r>
            <a:r>
              <a:rPr lang="tr-TR" b="1" dirty="0" smtClean="0">
                <a:solidFill>
                  <a:srgbClr val="FF0000"/>
                </a:solidFill>
              </a:rPr>
              <a:t> = </a:t>
            </a:r>
            <a:r>
              <a:rPr lang="tr-TR" b="1" dirty="0" err="1" smtClean="0">
                <a:solidFill>
                  <a:srgbClr val="FF0000"/>
                </a:solidFill>
              </a:rPr>
              <a:t>Interaction</a:t>
            </a:r>
            <a:r>
              <a:rPr lang="tr-TR" b="1" dirty="0" smtClean="0">
                <a:solidFill>
                  <a:srgbClr val="FF0000"/>
                </a:solidFill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</a:rPr>
              <a:t>Potential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203848" y="4653136"/>
            <a:ext cx="576064" cy="936104"/>
          </a:xfrm>
          <a:prstGeom prst="straightConnector1">
            <a:avLst/>
          </a:prstGeom>
          <a:ln w="34925">
            <a:solidFill>
              <a:srgbClr val="1A02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987824" y="4293096"/>
            <a:ext cx="504056" cy="360040"/>
          </a:xfrm>
          <a:prstGeom prst="ellipse">
            <a:avLst/>
          </a:prstGeom>
          <a:noFill/>
          <a:ln w="38100">
            <a:solidFill>
              <a:srgbClr val="1A0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67744" y="206084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1A02CE"/>
                </a:solidFill>
              </a:rPr>
              <a:t>First Step</a:t>
            </a:r>
            <a:endParaRPr lang="en-US" b="1" dirty="0">
              <a:solidFill>
                <a:srgbClr val="1A02C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6176" y="2060848"/>
            <a:ext cx="235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>
                <a:solidFill>
                  <a:srgbClr val="1A02CE"/>
                </a:solidFill>
              </a:rPr>
              <a:t>After</a:t>
            </a:r>
            <a:r>
              <a:rPr lang="tr-TR" b="1" dirty="0" smtClean="0">
                <a:solidFill>
                  <a:srgbClr val="1A02CE"/>
                </a:solidFill>
              </a:rPr>
              <a:t> </a:t>
            </a:r>
            <a:r>
              <a:rPr lang="tr-TR" b="1" dirty="0" err="1" smtClean="0">
                <a:solidFill>
                  <a:srgbClr val="1A02CE"/>
                </a:solidFill>
              </a:rPr>
              <a:t>Convergence</a:t>
            </a:r>
            <a:endParaRPr lang="en-US" b="1" dirty="0">
              <a:solidFill>
                <a:srgbClr val="1A02C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62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Jigsaw</a:t>
            </a:r>
            <a:r>
              <a:rPr lang="tr-TR" dirty="0"/>
              <a:t> Model &amp; </a:t>
            </a:r>
            <a:r>
              <a:rPr lang="el-GR" dirty="0"/>
              <a:t>α-</a:t>
            </a:r>
            <a:r>
              <a:rPr lang="tr-TR" dirty="0"/>
              <a:t>Expansion GCA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76808" y="2674429"/>
            <a:ext cx="2667000" cy="250580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1/12/2016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25</a:t>
            </a:fld>
            <a:r>
              <a:rPr lang="tr-TR" dirty="0" smtClean="0"/>
              <a:t>/43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480" y="1844824"/>
            <a:ext cx="1000125" cy="904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192320"/>
            <a:ext cx="2729180" cy="26210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8184" y="2680451"/>
            <a:ext cx="2667325" cy="2505809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H="1">
            <a:off x="2981793" y="1556792"/>
            <a:ext cx="6031" cy="5472608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012160" y="1556792"/>
            <a:ext cx="6031" cy="5472608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599" y="1943834"/>
            <a:ext cx="28912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500" b="1" dirty="0" smtClean="0">
                <a:solidFill>
                  <a:srgbClr val="FF0000"/>
                </a:solidFill>
              </a:rPr>
              <a:t>I = Training Image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8935" y="1367770"/>
            <a:ext cx="28912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500" b="1" dirty="0">
                <a:solidFill>
                  <a:srgbClr val="FF0000"/>
                </a:solidFill>
              </a:rPr>
              <a:t>J</a:t>
            </a:r>
            <a:r>
              <a:rPr lang="tr-TR" sz="2500" b="1" dirty="0" smtClean="0">
                <a:solidFill>
                  <a:srgbClr val="FF0000"/>
                </a:solidFill>
              </a:rPr>
              <a:t> = </a:t>
            </a:r>
            <a:r>
              <a:rPr lang="tr-TR" sz="2500" b="1" dirty="0" err="1" smtClean="0">
                <a:solidFill>
                  <a:srgbClr val="FF0000"/>
                </a:solidFill>
              </a:rPr>
              <a:t>Jigsaw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8935" y="3744034"/>
            <a:ext cx="28912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500" b="1" dirty="0" smtClean="0">
                <a:solidFill>
                  <a:srgbClr val="FF0000"/>
                </a:solidFill>
              </a:rPr>
              <a:t>L = </a:t>
            </a:r>
            <a:r>
              <a:rPr lang="tr-TR" sz="2500" b="1" dirty="0" err="1" smtClean="0">
                <a:solidFill>
                  <a:srgbClr val="FF0000"/>
                </a:solidFill>
              </a:rPr>
              <a:t>Offset</a:t>
            </a:r>
            <a:r>
              <a:rPr lang="tr-TR" sz="2500" b="1" dirty="0" smtClean="0">
                <a:solidFill>
                  <a:srgbClr val="FF0000"/>
                </a:solidFill>
              </a:rPr>
              <a:t> </a:t>
            </a:r>
            <a:r>
              <a:rPr lang="tr-TR" sz="2500" b="1" dirty="0" err="1" smtClean="0">
                <a:solidFill>
                  <a:srgbClr val="FF0000"/>
                </a:solidFill>
              </a:rPr>
              <a:t>Map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12160" y="1628800"/>
            <a:ext cx="28912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300" b="1" dirty="0" smtClean="0">
                <a:solidFill>
                  <a:srgbClr val="FF0000"/>
                </a:solidFill>
              </a:rPr>
              <a:t>I * = </a:t>
            </a:r>
            <a:r>
              <a:rPr lang="tr-TR" sz="2300" b="1" dirty="0" err="1" smtClean="0">
                <a:solidFill>
                  <a:srgbClr val="FF0000"/>
                </a:solidFill>
              </a:rPr>
              <a:t>Reconstructed</a:t>
            </a:r>
            <a:r>
              <a:rPr lang="tr-TR" sz="2300" b="1" dirty="0" smtClean="0">
                <a:solidFill>
                  <a:srgbClr val="FF0000"/>
                </a:solidFill>
              </a:rPr>
              <a:t> Image</a:t>
            </a:r>
            <a:endParaRPr lang="tr-TR" sz="2300" dirty="0">
              <a:solidFill>
                <a:srgbClr val="FF0000"/>
              </a:solidFill>
            </a:endParaRPr>
          </a:p>
        </p:txBody>
      </p:sp>
      <p:sp>
        <p:nvSpPr>
          <p:cNvPr id="39" name="Curved Right Arrow 38"/>
          <p:cNvSpPr/>
          <p:nvPr/>
        </p:nvSpPr>
        <p:spPr>
          <a:xfrm>
            <a:off x="3131840" y="2264045"/>
            <a:ext cx="718624" cy="13359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urved Right Arrow 40"/>
          <p:cNvSpPr/>
          <p:nvPr/>
        </p:nvSpPr>
        <p:spPr>
          <a:xfrm rot="10800000">
            <a:off x="5143341" y="2194100"/>
            <a:ext cx="717678" cy="137891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39952" y="3068960"/>
            <a:ext cx="7617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000" b="1" dirty="0" smtClean="0"/>
              <a:t>EM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04869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400" dirty="0" err="1" smtClean="0"/>
              <a:t>Importance</a:t>
            </a:r>
            <a:r>
              <a:rPr lang="tr-TR" sz="3400" dirty="0" smtClean="0"/>
              <a:t> of </a:t>
            </a:r>
            <a:r>
              <a:rPr lang="en-US" sz="3400" b="1" dirty="0">
                <a:solidFill>
                  <a:srgbClr val="FF0000"/>
                </a:solidFill>
              </a:rPr>
              <a:t>Ɣ</a:t>
            </a:r>
            <a:r>
              <a:rPr lang="tr-TR" sz="3400" b="1" dirty="0">
                <a:solidFill>
                  <a:srgbClr val="FF0000"/>
                </a:solidFill>
              </a:rPr>
              <a:t> = </a:t>
            </a:r>
            <a:r>
              <a:rPr lang="tr-TR" sz="3400" b="1" dirty="0" err="1">
                <a:solidFill>
                  <a:srgbClr val="FF0000"/>
                </a:solidFill>
              </a:rPr>
              <a:t>Interaction</a:t>
            </a:r>
            <a:r>
              <a:rPr lang="tr-TR" sz="3400" b="1" dirty="0">
                <a:solidFill>
                  <a:srgbClr val="FF0000"/>
                </a:solidFill>
              </a:rPr>
              <a:t> </a:t>
            </a:r>
            <a:r>
              <a:rPr lang="tr-TR" sz="3400" b="1" dirty="0" err="1" smtClean="0">
                <a:solidFill>
                  <a:srgbClr val="FF0000"/>
                </a:solidFill>
              </a:rPr>
              <a:t>Potential</a:t>
            </a:r>
            <a:r>
              <a:rPr lang="tr-TR" sz="3400" dirty="0" smtClean="0"/>
              <a:t> 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1/12/2016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26</a:t>
            </a:fld>
            <a:r>
              <a:rPr lang="tr-TR" dirty="0" smtClean="0"/>
              <a:t>/43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896213"/>
              </p:ext>
            </p:extLst>
          </p:nvPr>
        </p:nvGraphicFramePr>
        <p:xfrm>
          <a:off x="1524000" y="1397001"/>
          <a:ext cx="6096000" cy="5366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5759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Ɣ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err="1" smtClean="0"/>
                        <a:t>Original</a:t>
                      </a:r>
                      <a:r>
                        <a:rPr lang="tr-TR" b="1" dirty="0" smtClean="0"/>
                        <a:t> </a:t>
                      </a:r>
                      <a:r>
                        <a:rPr lang="tr-TR" b="1" dirty="0" err="1" smtClean="0"/>
                        <a:t>Jigsaw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My </a:t>
                      </a:r>
                      <a:r>
                        <a:rPr lang="tr-TR" b="1" dirty="0" err="1" smtClean="0"/>
                        <a:t>Jigsaw</a:t>
                      </a:r>
                      <a:endParaRPr lang="en-US" b="1" dirty="0"/>
                    </a:p>
                  </a:txBody>
                  <a:tcPr/>
                </a:tc>
              </a:tr>
              <a:tr h="1430371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500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430371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1000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526185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2000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 descr="C:\Users\KARAMAN\Desktop\star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1928242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C:\Users\KARAMAN\Desktop\star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656434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 descr="C:\Users\KARAMAN\Desktop\star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5312618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 descr="C:\Users\KARAMAN\Application Data\SSH\temp\29_500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510" y="1937767"/>
            <a:ext cx="1419225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C:\Users\KARAMAN\Application Data\SSH\temp\11_1000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510" y="3656434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 descr="C:\Users\KARAMAN\Application Data\SSH\temp\26_2000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510" y="5322143"/>
            <a:ext cx="1419225" cy="1419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322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400" dirty="0" err="1" smtClean="0"/>
              <a:t>Importance</a:t>
            </a:r>
            <a:r>
              <a:rPr lang="tr-TR" sz="3400" dirty="0" smtClean="0"/>
              <a:t> of </a:t>
            </a:r>
            <a:r>
              <a:rPr lang="en-US" sz="3400" b="1" dirty="0">
                <a:solidFill>
                  <a:srgbClr val="FF0000"/>
                </a:solidFill>
              </a:rPr>
              <a:t>Ɣ</a:t>
            </a:r>
            <a:r>
              <a:rPr lang="tr-TR" sz="3400" b="1" dirty="0">
                <a:solidFill>
                  <a:srgbClr val="FF0000"/>
                </a:solidFill>
              </a:rPr>
              <a:t> = </a:t>
            </a:r>
            <a:r>
              <a:rPr lang="tr-TR" sz="3400" b="1" dirty="0" err="1">
                <a:solidFill>
                  <a:srgbClr val="FF0000"/>
                </a:solidFill>
              </a:rPr>
              <a:t>Interaction</a:t>
            </a:r>
            <a:r>
              <a:rPr lang="tr-TR" sz="3400" b="1" dirty="0">
                <a:solidFill>
                  <a:srgbClr val="FF0000"/>
                </a:solidFill>
              </a:rPr>
              <a:t> </a:t>
            </a:r>
            <a:r>
              <a:rPr lang="tr-TR" sz="3400" b="1" dirty="0" err="1" smtClean="0">
                <a:solidFill>
                  <a:srgbClr val="FF0000"/>
                </a:solidFill>
              </a:rPr>
              <a:t>Potential</a:t>
            </a:r>
            <a:r>
              <a:rPr lang="tr-TR" sz="3400" dirty="0" smtClean="0"/>
              <a:t> 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1/12/2016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27</a:t>
            </a:fld>
            <a:r>
              <a:rPr lang="tr-TR" dirty="0" smtClean="0"/>
              <a:t>/43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272069"/>
              </p:ext>
            </p:extLst>
          </p:nvPr>
        </p:nvGraphicFramePr>
        <p:xfrm>
          <a:off x="1524000" y="1397001"/>
          <a:ext cx="6096000" cy="5366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5759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Ɣ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err="1" smtClean="0"/>
                        <a:t>Original</a:t>
                      </a:r>
                      <a:r>
                        <a:rPr lang="tr-TR" b="1" dirty="0" smtClean="0"/>
                        <a:t> </a:t>
                      </a:r>
                      <a:r>
                        <a:rPr lang="tr-TR" b="1" dirty="0" err="1" smtClean="0"/>
                        <a:t>Jigsaw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My </a:t>
                      </a:r>
                      <a:r>
                        <a:rPr lang="tr-TR" b="1" dirty="0" err="1" smtClean="0"/>
                        <a:t>Jigsaw</a:t>
                      </a:r>
                      <a:endParaRPr lang="en-US" b="1" dirty="0"/>
                    </a:p>
                  </a:txBody>
                  <a:tcPr/>
                </a:tc>
              </a:tr>
              <a:tr h="1430371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3825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1430371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10000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1526185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20000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 descr="C:\Users\KARAMAN\Desktop\star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1844824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C:\Users\KARAMAN\Desktop\star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656434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 descr="C:\Users\KARAMAN\Desktop\star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5312618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C:\Users\KARAMAN\Application Data\SSH\temp\25_3825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510" y="1865759"/>
            <a:ext cx="1419225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C:\Users\KARAMAN\Application Data\SSH\temp\16_10000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510" y="3656434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C:\Users\KARAMAN\Application Data\SSH\temp\20_20000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795" y="5312618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450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400" dirty="0" err="1" smtClean="0"/>
              <a:t>Importance</a:t>
            </a:r>
            <a:r>
              <a:rPr lang="tr-TR" sz="3400" dirty="0" smtClean="0"/>
              <a:t> of </a:t>
            </a:r>
            <a:r>
              <a:rPr lang="en-US" sz="3400" b="1" dirty="0">
                <a:solidFill>
                  <a:srgbClr val="FF0000"/>
                </a:solidFill>
              </a:rPr>
              <a:t>Ɣ</a:t>
            </a:r>
            <a:r>
              <a:rPr lang="tr-TR" sz="3400" b="1" dirty="0">
                <a:solidFill>
                  <a:srgbClr val="FF0000"/>
                </a:solidFill>
              </a:rPr>
              <a:t> = </a:t>
            </a:r>
            <a:r>
              <a:rPr lang="tr-TR" sz="3400" b="1" dirty="0" err="1">
                <a:solidFill>
                  <a:srgbClr val="FF0000"/>
                </a:solidFill>
              </a:rPr>
              <a:t>Interaction</a:t>
            </a:r>
            <a:r>
              <a:rPr lang="tr-TR" sz="3400" b="1" dirty="0">
                <a:solidFill>
                  <a:srgbClr val="FF0000"/>
                </a:solidFill>
              </a:rPr>
              <a:t> </a:t>
            </a:r>
            <a:r>
              <a:rPr lang="tr-TR" sz="3400" b="1" dirty="0" err="1" smtClean="0">
                <a:solidFill>
                  <a:srgbClr val="FF0000"/>
                </a:solidFill>
              </a:rPr>
              <a:t>Potential</a:t>
            </a:r>
            <a:r>
              <a:rPr lang="tr-TR" sz="3400" dirty="0" smtClean="0"/>
              <a:t> 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342206"/>
            <a:ext cx="8219256" cy="482453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1/12/2016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28</a:t>
            </a:fld>
            <a:r>
              <a:rPr lang="tr-TR" dirty="0" smtClean="0"/>
              <a:t>/43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645614"/>
              </p:ext>
            </p:extLst>
          </p:nvPr>
        </p:nvGraphicFramePr>
        <p:xfrm>
          <a:off x="1524000" y="1397001"/>
          <a:ext cx="6096000" cy="5366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5759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Ɣ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err="1" smtClean="0"/>
                        <a:t>Original</a:t>
                      </a:r>
                      <a:r>
                        <a:rPr lang="tr-TR" b="1" dirty="0" smtClean="0"/>
                        <a:t> </a:t>
                      </a:r>
                      <a:r>
                        <a:rPr lang="tr-TR" b="1" dirty="0" err="1" smtClean="0"/>
                        <a:t>Jigsaw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My </a:t>
                      </a:r>
                      <a:r>
                        <a:rPr lang="tr-TR" b="1" dirty="0" err="1" smtClean="0"/>
                        <a:t>Jigsaw</a:t>
                      </a:r>
                      <a:endParaRPr lang="en-US" b="1" dirty="0"/>
                    </a:p>
                  </a:txBody>
                  <a:tcPr/>
                </a:tc>
              </a:tr>
              <a:tr h="1430371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25000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1430371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30000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1526185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35000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 descr="C:\Users\KARAMAN\Desktop\star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1856234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C:\Users\KARAMAN\Desktop\star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645024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 descr="C:\Users\KARAMAN\Desktop\star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5312618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 descr="C:\Users\KARAMAN\Application Data\SSH\temp\17_25000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748" y="1856234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C:\Users\KARAMAN\Application Data\SSH\temp\15_30000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559" y="3675484"/>
            <a:ext cx="140970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 descr="C:\Users\KARAMAN\Application Data\SSH\temp\13_35000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937" y="5322143"/>
            <a:ext cx="1419225" cy="1419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935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1/12/2016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29</a:t>
            </a:fld>
            <a:r>
              <a:rPr lang="tr-TR" smtClean="0"/>
              <a:t>/43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662" y="4121791"/>
            <a:ext cx="2690414" cy="2690414"/>
          </a:xfrm>
          <a:prstGeom prst="rect">
            <a:avLst/>
          </a:prstGeom>
        </p:spPr>
      </p:pic>
      <p:pic>
        <p:nvPicPr>
          <p:cNvPr id="7" name="Content Placeholder 6" descr="C:\Users\KARAMAN\Application Data\SSH\temp\15_30000.png"/>
          <p:cNvPicPr>
            <a:picLocks noGrp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457" y="4621198"/>
            <a:ext cx="1329563" cy="1319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50" y="4166016"/>
            <a:ext cx="2601965" cy="2601965"/>
          </a:xfrm>
          <a:prstGeom prst="rect">
            <a:avLst/>
          </a:prstGeom>
        </p:spPr>
      </p:pic>
      <p:pic>
        <p:nvPicPr>
          <p:cNvPr id="9" name="Picture 8" descr="C:\Users\KARAMAN\Desktop\star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458" y="1187843"/>
            <a:ext cx="1329563" cy="1323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663" y="548680"/>
            <a:ext cx="2564019" cy="25784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51" y="548680"/>
            <a:ext cx="2601965" cy="260196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69416" y="101473"/>
            <a:ext cx="18517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 err="1" smtClean="0"/>
              <a:t>Original</a:t>
            </a:r>
            <a:r>
              <a:rPr lang="tr-TR" sz="2000" dirty="0" smtClean="0"/>
              <a:t> Image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3592254" y="703703"/>
            <a:ext cx="19255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 err="1" smtClean="0"/>
              <a:t>Original</a:t>
            </a:r>
            <a:r>
              <a:rPr lang="tr-TR" sz="2000" dirty="0" smtClean="0"/>
              <a:t> </a:t>
            </a:r>
            <a:r>
              <a:rPr lang="tr-TR" sz="2000" dirty="0" err="1" smtClean="0"/>
              <a:t>Jigsaw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5940152" y="117982"/>
            <a:ext cx="27222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 err="1" smtClean="0"/>
              <a:t>Original</a:t>
            </a:r>
            <a:r>
              <a:rPr lang="tr-TR" sz="2000" dirty="0" smtClean="0"/>
              <a:t> </a:t>
            </a:r>
            <a:r>
              <a:rPr lang="tr-TR" sz="2000" dirty="0" err="1" smtClean="0"/>
              <a:t>Segmentation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179512" y="3685094"/>
            <a:ext cx="30315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 smtClean="0"/>
              <a:t>My </a:t>
            </a:r>
            <a:r>
              <a:rPr lang="tr-TR" sz="2000" dirty="0" err="1" smtClean="0"/>
              <a:t>Reconstructed</a:t>
            </a:r>
            <a:r>
              <a:rPr lang="tr-TR" sz="2000" dirty="0" smtClean="0"/>
              <a:t> Image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3746910" y="4077072"/>
            <a:ext cx="13821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 smtClean="0"/>
              <a:t>My </a:t>
            </a:r>
            <a:r>
              <a:rPr lang="tr-TR" sz="2000" dirty="0" err="1" smtClean="0"/>
              <a:t>Jigsaw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6353638" y="3645024"/>
            <a:ext cx="21788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 smtClean="0"/>
              <a:t>My </a:t>
            </a:r>
            <a:r>
              <a:rPr lang="tr-TR" sz="2000" dirty="0" err="1" smtClean="0"/>
              <a:t>Segmentation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329615" y="3309695"/>
            <a:ext cx="8218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- - - - - - - - - - - - - - - - - - - - - - - - - - - - - - - - - - - - - - - - - - - - - - - - - - - - - - - - -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461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tr-TR" sz="3000" dirty="0"/>
              <a:t>Clustering </a:t>
            </a:r>
            <a:r>
              <a:rPr lang="tr-TR" sz="3000" dirty="0" err="1"/>
              <a:t>Appearance</a:t>
            </a:r>
            <a:r>
              <a:rPr lang="tr-TR" sz="3000" dirty="0"/>
              <a:t> </a:t>
            </a:r>
            <a:r>
              <a:rPr lang="tr-TR" sz="3000" dirty="0" err="1"/>
              <a:t>and</a:t>
            </a:r>
            <a:r>
              <a:rPr lang="tr-TR" sz="3000" dirty="0"/>
              <a:t> </a:t>
            </a:r>
            <a:r>
              <a:rPr lang="tr-TR" sz="3000" dirty="0" err="1"/>
              <a:t>Shape</a:t>
            </a:r>
            <a:r>
              <a:rPr lang="tr-TR" sz="3000" dirty="0"/>
              <a:t> </a:t>
            </a:r>
            <a:r>
              <a:rPr lang="tr-TR" sz="3000" dirty="0" err="1"/>
              <a:t>by</a:t>
            </a:r>
            <a:r>
              <a:rPr lang="tr-TR" sz="3000" dirty="0"/>
              <a:t> Learning </a:t>
            </a:r>
            <a:r>
              <a:rPr lang="tr-TR" sz="3000" dirty="0" err="1"/>
              <a:t>Jigsaws</a:t>
            </a:r>
            <a:endParaRPr lang="en-US" sz="3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21" y="1340768"/>
            <a:ext cx="920330" cy="100811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1/12/2016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3</a:t>
            </a:fld>
            <a:r>
              <a:rPr lang="tr-TR" dirty="0" smtClean="0"/>
              <a:t>/43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21" y="2506252"/>
            <a:ext cx="920330" cy="1028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21" y="3728006"/>
            <a:ext cx="920330" cy="10125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35695" y="1484783"/>
            <a:ext cx="6480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Anitha</a:t>
            </a:r>
            <a:r>
              <a:rPr lang="en-US" sz="2000" b="1" dirty="0"/>
              <a:t> </a:t>
            </a:r>
            <a:r>
              <a:rPr lang="en-US" sz="2000" b="1" dirty="0" smtClean="0"/>
              <a:t>Kannan</a:t>
            </a:r>
            <a:endParaRPr lang="tr-TR" sz="2000" b="1" dirty="0" smtClean="0"/>
          </a:p>
          <a:p>
            <a:r>
              <a:rPr lang="en-US" sz="2000" dirty="0"/>
              <a:t>Research Scientist at Facebook AI Research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07704" y="2710660"/>
            <a:ext cx="6984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John</a:t>
            </a:r>
            <a:r>
              <a:rPr lang="tr-TR" sz="2000" b="1" dirty="0" smtClean="0"/>
              <a:t> </a:t>
            </a:r>
            <a:r>
              <a:rPr lang="en-US" sz="2000" b="1" dirty="0" smtClean="0"/>
              <a:t>Winn</a:t>
            </a:r>
            <a:endParaRPr lang="tr-TR" sz="2000" b="1" dirty="0" smtClean="0"/>
          </a:p>
          <a:p>
            <a:r>
              <a:rPr lang="tr-TR" sz="2000" dirty="0" err="1"/>
              <a:t>Principal</a:t>
            </a:r>
            <a:r>
              <a:rPr lang="tr-TR" sz="2000" dirty="0"/>
              <a:t> </a:t>
            </a:r>
            <a:r>
              <a:rPr lang="tr-TR" sz="2000" dirty="0" err="1"/>
              <a:t>Researcher</a:t>
            </a:r>
            <a:r>
              <a:rPr lang="tr-TR" sz="2000" dirty="0"/>
              <a:t> </a:t>
            </a:r>
            <a:r>
              <a:rPr lang="en-US" sz="2000" dirty="0"/>
              <a:t>at </a:t>
            </a:r>
            <a:r>
              <a:rPr lang="tr-TR" sz="2000" dirty="0"/>
              <a:t>Microsoft </a:t>
            </a:r>
            <a:r>
              <a:rPr lang="tr-TR" sz="2000" dirty="0" err="1"/>
              <a:t>Research</a:t>
            </a:r>
            <a:r>
              <a:rPr lang="tr-TR" sz="2000" dirty="0"/>
              <a:t> Cambridge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907704" y="3933055"/>
            <a:ext cx="6480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Carsten </a:t>
            </a:r>
            <a:r>
              <a:rPr lang="en-US" sz="2000" b="1" dirty="0" err="1" smtClean="0"/>
              <a:t>Rother</a:t>
            </a:r>
            <a:endParaRPr lang="tr-TR" sz="2000" b="1" dirty="0" smtClean="0"/>
          </a:p>
          <a:p>
            <a:r>
              <a:rPr lang="en-US" sz="2000" dirty="0"/>
              <a:t>Senior Researcher at Microsoft Research Cambridge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3821" y="4797152"/>
            <a:ext cx="77605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 smtClean="0"/>
              <a:t>P</a:t>
            </a:r>
            <a:r>
              <a:rPr lang="en-US" sz="2000" dirty="0" err="1" smtClean="0"/>
              <a:t>ublished</a:t>
            </a:r>
            <a:r>
              <a:rPr lang="en-US" sz="2000" dirty="0" smtClean="0"/>
              <a:t> </a:t>
            </a:r>
            <a:r>
              <a:rPr lang="en-US" sz="2000" dirty="0"/>
              <a:t>at “Advances in Neural Information Processing Systems (NIPS)” in 2006. </a:t>
            </a:r>
            <a:endParaRPr lang="tr-TR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 err="1" smtClean="0"/>
              <a:t>Cited</a:t>
            </a:r>
            <a:r>
              <a:rPr lang="tr-TR" sz="2000" dirty="0" smtClean="0"/>
              <a:t> </a:t>
            </a:r>
            <a:r>
              <a:rPr lang="tr-TR" sz="2000" dirty="0" err="1" smtClean="0"/>
              <a:t>by</a:t>
            </a:r>
            <a:r>
              <a:rPr lang="tr-TR" sz="2000" dirty="0" smtClean="0"/>
              <a:t>: 44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596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821" y="89370"/>
            <a:ext cx="8219256" cy="891358"/>
          </a:xfrm>
        </p:spPr>
        <p:txBody>
          <a:bodyPr/>
          <a:lstStyle/>
          <a:p>
            <a:r>
              <a:rPr lang="en-US" dirty="0"/>
              <a:t>Olivetti </a:t>
            </a:r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1/12/2016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423937" y="6453336"/>
            <a:ext cx="2057400" cy="365125"/>
          </a:xfrm>
        </p:spPr>
        <p:txBody>
          <a:bodyPr/>
          <a:lstStyle/>
          <a:p>
            <a:fld id="{48949018-52EB-43DD-86C6-3F9D39B18A33}" type="slidenum">
              <a:rPr lang="en-US" smtClean="0"/>
              <a:pPr/>
              <a:t>30</a:t>
            </a:fld>
            <a:r>
              <a:rPr lang="tr-TR" smtClean="0"/>
              <a:t>/43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4" y="1344922"/>
            <a:ext cx="5286375" cy="5248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474" y="1935341"/>
            <a:ext cx="37242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6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Olivetti Database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33" y="1916832"/>
            <a:ext cx="3384376" cy="338437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1/12/2016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31</a:t>
            </a:fld>
            <a:r>
              <a:rPr lang="tr-TR" smtClean="0"/>
              <a:t>/43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166" y="2636912"/>
            <a:ext cx="2225335" cy="222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59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Olivetti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1/12/2016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32</a:t>
            </a:fld>
            <a:r>
              <a:rPr lang="tr-TR" smtClean="0"/>
              <a:t>/43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323" y="1700808"/>
            <a:ext cx="41148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3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1/12/2016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33</a:t>
            </a:fld>
            <a:r>
              <a:rPr lang="tr-TR" dirty="0" smtClean="0"/>
              <a:t>/43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92258" y="2492896"/>
            <a:ext cx="3754554" cy="923330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perspectiveLeft"/>
            <a:lightRig rig="balanced" dir="t">
              <a:rot lat="0" lon="0" rev="8700000"/>
            </a:lightRig>
          </a:scene3d>
          <a:sp3d>
            <a:bevelT w="190500" h="38100" prst="riblet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Questions</a:t>
            </a:r>
            <a:r>
              <a:rPr lang="tr-TR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?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4021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Aim of Jigsaw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smtClean="0"/>
              <a:t>Cluster regions in images with similar </a:t>
            </a:r>
            <a:r>
              <a:rPr lang="en-US" smtClean="0">
                <a:solidFill>
                  <a:srgbClr val="FF0000"/>
                </a:solidFill>
              </a:rPr>
              <a:t>appearance</a:t>
            </a:r>
            <a:r>
              <a:rPr lang="en-US" smtClean="0"/>
              <a:t> and </a:t>
            </a:r>
            <a:r>
              <a:rPr lang="en-US" smtClean="0">
                <a:solidFill>
                  <a:srgbClr val="FF0000"/>
                </a:solidFill>
              </a:rPr>
              <a:t>shape</a:t>
            </a:r>
            <a:r>
              <a:rPr lang="en-US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6F82C-5AA0-4313-9C1E-D3FC1682F767}" type="datetime1">
              <a:rPr lang="en-US" smtClean="0"/>
              <a:t>1/12/2016</a:t>
            </a:fld>
            <a:endParaRPr lang="en-US"/>
          </a:p>
        </p:txBody>
      </p: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1319609" y="2420888"/>
            <a:ext cx="6708775" cy="2422525"/>
            <a:chOff x="1142976" y="1785926"/>
            <a:chExt cx="6709446" cy="2423169"/>
          </a:xfrm>
        </p:grpSpPr>
        <p:pic>
          <p:nvPicPr>
            <p:cNvPr id="8" name="Picture 10" descr="D:\Research\Vision\appearance\misc\jigsaw\faces\im9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7751" y="1785926"/>
              <a:ext cx="1280160" cy="128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4" descr="D:\Research\Vision\appearance\misc\jigsaw\faces\im94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7" y="2285992"/>
              <a:ext cx="1280160" cy="128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5" descr="D:\Research\Vision\appearance\misc\jigsaw\faces\im95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2262" y="2857497"/>
              <a:ext cx="1280160" cy="128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6" descr="D:\Research\Vision\appearance\misc\jigsaw\faces\im96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0430" y="2000240"/>
              <a:ext cx="1280160" cy="128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8" descr="D:\Research\Vision\appearance\misc\jigsaw\faces\im98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0166" y="1785926"/>
              <a:ext cx="1280160" cy="128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3" descr="D:\Research\Vision\appearance\misc\jigsaw\faces\im93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976" y="2643183"/>
              <a:ext cx="1280160" cy="128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2" descr="D:\Research\Vision\appearance\misc\jigsaw\faces\im92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1933" y="2643183"/>
              <a:ext cx="1280160" cy="128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1" descr="D:\Research\Vision\appearance\misc\jigsaw\faces\im91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0627" y="2857497"/>
              <a:ext cx="1280160" cy="128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9" descr="D:\Research\Vision\appearance\misc\jigsaw\faces\im99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3174" y="2928935"/>
              <a:ext cx="1280160" cy="128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7" descr="D:\Research\Vision\appearance\misc\jigsaw\faces\im97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4546" y="2285992"/>
              <a:ext cx="1280160" cy="128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Group 35"/>
          <p:cNvGrpSpPr>
            <a:grpSpLocks/>
          </p:cNvGrpSpPr>
          <p:nvPr/>
        </p:nvGrpSpPr>
        <p:grpSpPr bwMode="auto">
          <a:xfrm>
            <a:off x="1691680" y="4797153"/>
            <a:ext cx="5880395" cy="1904479"/>
            <a:chOff x="1500166" y="4467226"/>
            <a:chExt cx="5970927" cy="2147947"/>
          </a:xfrm>
        </p:grpSpPr>
        <p:sp>
          <p:nvSpPr>
            <p:cNvPr id="19" name="TextBox 18"/>
            <p:cNvSpPr txBox="1"/>
            <p:nvPr/>
          </p:nvSpPr>
          <p:spPr bwMode="auto">
            <a:xfrm>
              <a:off x="1767422" y="4467226"/>
              <a:ext cx="5537127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2400" b="1" dirty="0">
                  <a:latin typeface="+mn-lt"/>
                </a:rPr>
                <a:t>Examples of clusters (jigsaw pieces)</a:t>
              </a:r>
            </a:p>
          </p:txBody>
        </p:sp>
        <p:grpSp>
          <p:nvGrpSpPr>
            <p:cNvPr id="20" name="Group 34"/>
            <p:cNvGrpSpPr>
              <a:grpSpLocks/>
            </p:cNvGrpSpPr>
            <p:nvPr/>
          </p:nvGrpSpPr>
          <p:grpSpPr bwMode="auto">
            <a:xfrm>
              <a:off x="1500166" y="5000385"/>
              <a:ext cx="5970927" cy="1614788"/>
              <a:chOff x="1500166" y="5000385"/>
              <a:chExt cx="5970927" cy="1614788"/>
            </a:xfrm>
          </p:grpSpPr>
          <p:pic>
            <p:nvPicPr>
              <p:cNvPr id="21" name="Picture 6" descr="D:\Research\Vision\appearance\misc\jigsaw\facepart5.png"/>
              <p:cNvPicPr>
                <a:picLocks noChangeAspect="1" noChangeArrowheads="1"/>
              </p:cNvPicPr>
              <p:nvPr/>
            </p:nvPicPr>
            <p:blipFill>
              <a:blip r:embed="rId13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87507" y="5000385"/>
                <a:ext cx="885713" cy="10288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TextBox 21"/>
              <p:cNvSpPr txBox="1"/>
              <p:nvPr/>
            </p:nvSpPr>
            <p:spPr bwMode="auto">
              <a:xfrm>
                <a:off x="1587479" y="5929313"/>
                <a:ext cx="627099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GB" sz="2000" dirty="0">
                    <a:solidFill>
                      <a:srgbClr val="FF0000"/>
                    </a:solidFill>
                    <a:latin typeface="+mn-lt"/>
                  </a:rPr>
                  <a:t>Eye</a:t>
                </a:r>
              </a:p>
            </p:txBody>
          </p:sp>
          <p:sp>
            <p:nvSpPr>
              <p:cNvPr id="23" name="Left Brace 22"/>
              <p:cNvSpPr/>
              <p:nvPr/>
            </p:nvSpPr>
            <p:spPr bwMode="auto">
              <a:xfrm rot="16200000">
                <a:off x="3348028" y="5383208"/>
                <a:ext cx="177800" cy="1412884"/>
              </a:xfrm>
              <a:prstGeom prst="leftBrace">
                <a:avLst>
                  <a:gd name="adj1" fmla="val 39622"/>
                  <a:gd name="adj2" fmla="val 50000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" name="Left Brace 23"/>
              <p:cNvSpPr/>
              <p:nvPr/>
            </p:nvSpPr>
            <p:spPr bwMode="auto">
              <a:xfrm rot="16200000">
                <a:off x="6634173" y="5383208"/>
                <a:ext cx="177800" cy="1412884"/>
              </a:xfrm>
              <a:prstGeom prst="leftBrace">
                <a:avLst>
                  <a:gd name="adj1" fmla="val 39622"/>
                  <a:gd name="adj2" fmla="val 50000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 bwMode="auto">
              <a:xfrm>
                <a:off x="3071801" y="6215063"/>
                <a:ext cx="912435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GB" sz="2000" dirty="0">
                    <a:solidFill>
                      <a:srgbClr val="FF0000"/>
                    </a:solidFill>
                    <a:latin typeface="+mn-lt"/>
                  </a:rPr>
                  <a:t>Noses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 bwMode="auto">
              <a:xfrm>
                <a:off x="4659311" y="6143625"/>
                <a:ext cx="926863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GB" sz="2000" dirty="0">
                    <a:solidFill>
                      <a:srgbClr val="FF0000"/>
                    </a:solidFill>
                    <a:latin typeface="+mn-lt"/>
                  </a:rPr>
                  <a:t>Cheek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 bwMode="auto">
              <a:xfrm>
                <a:off x="6159507" y="6215063"/>
                <a:ext cx="1311586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GB" sz="2000" dirty="0">
                    <a:solidFill>
                      <a:srgbClr val="FF0000"/>
                    </a:solidFill>
                    <a:latin typeface="+mn-lt"/>
                  </a:rPr>
                  <a:t>Eyebrows</a:t>
                </a:r>
              </a:p>
            </p:txBody>
          </p:sp>
          <p:pic>
            <p:nvPicPr>
              <p:cNvPr id="28" name="Picture 29" descr="D:\Research\Vision\appearance\misc\jigsaw\facepart4_2.png"/>
              <p:cNvPicPr>
                <a:picLocks noChangeAspect="1" noChangeArrowheads="1"/>
              </p:cNvPicPr>
              <p:nvPr/>
            </p:nvPicPr>
            <p:blipFill>
              <a:blip r:embed="rId14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00166" y="5429264"/>
                <a:ext cx="771525" cy="495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" name="Picture 30" descr="D:\Research\Vision\appearance\misc\jigsaw\facepart7_1.png"/>
              <p:cNvPicPr>
                <a:picLocks noChangeAspect="1" noChangeArrowheads="1"/>
              </p:cNvPicPr>
              <p:nvPr/>
            </p:nvPicPr>
            <p:blipFill>
              <a:blip r:embed="rId15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5140" y="5543568"/>
                <a:ext cx="733425" cy="190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" name="Picture 31" descr="D:\Research\Vision\appearance\misc\jigsaw\facepart2_3.png"/>
              <p:cNvPicPr>
                <a:picLocks noChangeAspect="1" noChangeArrowheads="1"/>
              </p:cNvPicPr>
              <p:nvPr/>
            </p:nvPicPr>
            <p:blipFill>
              <a:blip r:embed="rId16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0" y="5357826"/>
                <a:ext cx="657225" cy="495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" name="Picture 32" descr="D:\Research\Vision\appearance\misc\jigsaw\facepart3_1.png"/>
              <p:cNvPicPr>
                <a:picLocks noChangeAspect="1" noChangeArrowheads="1"/>
              </p:cNvPicPr>
              <p:nvPr/>
            </p:nvPicPr>
            <p:blipFill>
              <a:blip r:embed="rId17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9322" y="5400692"/>
                <a:ext cx="657225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2" name="Picture 34" descr="D:\Research\Vision\appearance\misc\jigsaw\facepart1_4.png"/>
              <p:cNvPicPr>
                <a:picLocks noChangeAspect="1" noChangeArrowheads="1"/>
              </p:cNvPicPr>
              <p:nvPr/>
            </p:nvPicPr>
            <p:blipFill>
              <a:blip r:embed="rId18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57488" y="5143512"/>
                <a:ext cx="428625" cy="800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34" name="Slide Number Placeholder 3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4</a:t>
            </a:fld>
            <a:r>
              <a:rPr lang="tr-TR" smtClean="0"/>
              <a:t>/43</a:t>
            </a:r>
            <a:endParaRPr lang="en-US" dirty="0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636221" y="-27384"/>
            <a:ext cx="8219256" cy="891358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dirty="0" smtClean="0">
                <a:solidFill>
                  <a:srgbClr val="FF0000"/>
                </a:solidFill>
              </a:rPr>
              <a:t>Problem Statement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67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Aim</a:t>
            </a:r>
            <a:r>
              <a:rPr lang="tr-TR" dirty="0"/>
              <a:t> of </a:t>
            </a:r>
            <a:r>
              <a:rPr lang="tr-TR" dirty="0" err="1"/>
              <a:t>Jigsaw</a:t>
            </a:r>
            <a:r>
              <a:rPr lang="tr-TR" dirty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Aft>
                <a:spcPts val="1200"/>
              </a:spcAft>
              <a:buNone/>
              <a:defRPr/>
            </a:pPr>
            <a:r>
              <a:rPr lang="en-GB" dirty="0"/>
              <a:t>Learn patches (jigsaw pieces) which are</a:t>
            </a:r>
          </a:p>
          <a:p>
            <a:pPr marL="514350" indent="-514350">
              <a:spcAft>
                <a:spcPts val="1200"/>
              </a:spcAft>
              <a:buSzPct val="80000"/>
              <a:buFont typeface="+mj-lt"/>
              <a:buAutoNum type="arabicPeriod"/>
              <a:defRPr/>
            </a:pPr>
            <a:r>
              <a:rPr lang="en-GB" b="1" dirty="0">
                <a:solidFill>
                  <a:srgbClr val="FF0000"/>
                </a:solidFill>
              </a:rPr>
              <a:t>Shared:</a:t>
            </a:r>
            <a:r>
              <a:rPr lang="en-GB" dirty="0"/>
              <a:t> each piece is similar in shape and appearance</a:t>
            </a:r>
            <a:r>
              <a:rPr lang="en-GB" i="1" dirty="0"/>
              <a:t> </a:t>
            </a:r>
            <a:r>
              <a:rPr lang="en-GB" dirty="0"/>
              <a:t>to many regions of the training images;</a:t>
            </a:r>
          </a:p>
          <a:p>
            <a:pPr marL="514350" indent="-514350">
              <a:spcAft>
                <a:spcPts val="1200"/>
              </a:spcAft>
              <a:buSzPct val="80000"/>
              <a:buFont typeface="+mj-lt"/>
              <a:buAutoNum type="arabicPeriod"/>
              <a:defRPr/>
            </a:pPr>
            <a:r>
              <a:rPr lang="en-GB" b="1" dirty="0">
                <a:solidFill>
                  <a:srgbClr val="FF0000"/>
                </a:solidFill>
              </a:rPr>
              <a:t>Discriminative:</a:t>
            </a:r>
            <a:r>
              <a:rPr lang="en-GB" b="1" dirty="0"/>
              <a:t> </a:t>
            </a:r>
            <a:r>
              <a:rPr lang="en-GB" dirty="0"/>
              <a:t>each piece is as large as possible;</a:t>
            </a:r>
          </a:p>
          <a:p>
            <a:pPr marL="514350" indent="-514350">
              <a:spcAft>
                <a:spcPts val="1200"/>
              </a:spcAft>
              <a:buSzPct val="80000"/>
              <a:buFont typeface="+mj-lt"/>
              <a:buAutoNum type="arabicPeriod"/>
              <a:defRPr/>
            </a:pPr>
            <a:r>
              <a:rPr lang="en-GB" b="1" dirty="0">
                <a:solidFill>
                  <a:srgbClr val="FF0000"/>
                </a:solidFill>
              </a:rPr>
              <a:t>Exhaustive:</a:t>
            </a:r>
            <a:r>
              <a:rPr lang="en-GB" b="1" dirty="0"/>
              <a:t> </a:t>
            </a:r>
            <a:r>
              <a:rPr lang="en-GB" dirty="0"/>
              <a:t>all parts of the training images can be reconstructed from the set of jigsaw pieces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CA0DE-4A6A-41FB-9C83-D9DB1A22C11B}" type="datetime1">
              <a:rPr lang="en-US" smtClean="0"/>
              <a:t>1/12/2016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5</a:t>
            </a:fld>
            <a:r>
              <a:rPr lang="tr-TR" dirty="0" smtClean="0"/>
              <a:t>/43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09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Aim</a:t>
            </a:r>
            <a:r>
              <a:rPr lang="tr-TR" dirty="0"/>
              <a:t> of </a:t>
            </a:r>
            <a:r>
              <a:rPr lang="tr-TR" dirty="0" err="1"/>
              <a:t>Jigsaw</a:t>
            </a:r>
            <a:r>
              <a:rPr lang="tr-TR" dirty="0"/>
              <a:t> Model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76808" y="2674429"/>
            <a:ext cx="2667000" cy="250580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1/12/2016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6</a:t>
            </a:fld>
            <a:r>
              <a:rPr lang="tr-TR" dirty="0" smtClean="0"/>
              <a:t>/43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480" y="1844824"/>
            <a:ext cx="1000125" cy="904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005064"/>
            <a:ext cx="2729180" cy="26210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8184" y="2680451"/>
            <a:ext cx="2667325" cy="2505809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H="1">
            <a:off x="2981793" y="1556792"/>
            <a:ext cx="6031" cy="5472608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012160" y="1556792"/>
            <a:ext cx="6031" cy="5472608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599" y="1943834"/>
            <a:ext cx="28912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500" b="1" dirty="0" smtClean="0">
                <a:solidFill>
                  <a:srgbClr val="FF0000"/>
                </a:solidFill>
              </a:rPr>
              <a:t>I = Training Image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8935" y="1367770"/>
            <a:ext cx="28912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500" b="1" dirty="0">
                <a:solidFill>
                  <a:srgbClr val="FF0000"/>
                </a:solidFill>
              </a:rPr>
              <a:t>J</a:t>
            </a:r>
            <a:r>
              <a:rPr lang="tr-TR" sz="2500" b="1" dirty="0" smtClean="0">
                <a:solidFill>
                  <a:srgbClr val="FF0000"/>
                </a:solidFill>
              </a:rPr>
              <a:t> = </a:t>
            </a:r>
            <a:r>
              <a:rPr lang="tr-TR" sz="2500" b="1" dirty="0" err="1" smtClean="0">
                <a:solidFill>
                  <a:srgbClr val="FF0000"/>
                </a:solidFill>
              </a:rPr>
              <a:t>Jigsaw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8935" y="3573016"/>
            <a:ext cx="28912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500" b="1" dirty="0" smtClean="0">
                <a:solidFill>
                  <a:srgbClr val="FF0000"/>
                </a:solidFill>
              </a:rPr>
              <a:t>L = </a:t>
            </a:r>
            <a:r>
              <a:rPr lang="tr-TR" sz="2500" b="1" dirty="0" err="1" smtClean="0">
                <a:solidFill>
                  <a:srgbClr val="FF0000"/>
                </a:solidFill>
              </a:rPr>
              <a:t>Offset</a:t>
            </a:r>
            <a:r>
              <a:rPr lang="tr-TR" sz="2500" b="1" dirty="0" smtClean="0">
                <a:solidFill>
                  <a:srgbClr val="FF0000"/>
                </a:solidFill>
              </a:rPr>
              <a:t> </a:t>
            </a:r>
            <a:r>
              <a:rPr lang="tr-TR" sz="2500" b="1" dirty="0" err="1" smtClean="0">
                <a:solidFill>
                  <a:srgbClr val="FF0000"/>
                </a:solidFill>
              </a:rPr>
              <a:t>Map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12160" y="1628800"/>
            <a:ext cx="28912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300" b="1" dirty="0" smtClean="0">
                <a:solidFill>
                  <a:srgbClr val="FF0000"/>
                </a:solidFill>
              </a:rPr>
              <a:t>I * = </a:t>
            </a:r>
            <a:r>
              <a:rPr lang="tr-TR" sz="2300" b="1" dirty="0" err="1" smtClean="0">
                <a:solidFill>
                  <a:srgbClr val="FF0000"/>
                </a:solidFill>
              </a:rPr>
              <a:t>Reconstructed</a:t>
            </a:r>
            <a:r>
              <a:rPr lang="tr-TR" sz="2300" b="1" dirty="0" smtClean="0">
                <a:solidFill>
                  <a:srgbClr val="FF0000"/>
                </a:solidFill>
              </a:rPr>
              <a:t> Image</a:t>
            </a:r>
            <a:endParaRPr lang="tr-TR" sz="2300" dirty="0">
              <a:solidFill>
                <a:srgbClr val="FF0000"/>
              </a:solidFill>
            </a:endParaRPr>
          </a:p>
        </p:txBody>
      </p:sp>
      <p:sp>
        <p:nvSpPr>
          <p:cNvPr id="39" name="Curved Right Arrow 38"/>
          <p:cNvSpPr/>
          <p:nvPr/>
        </p:nvSpPr>
        <p:spPr>
          <a:xfrm>
            <a:off x="3131840" y="2264045"/>
            <a:ext cx="718624" cy="13359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urved Right Arrow 40"/>
          <p:cNvSpPr/>
          <p:nvPr/>
        </p:nvSpPr>
        <p:spPr>
          <a:xfrm rot="10800000">
            <a:off x="5143341" y="2194100"/>
            <a:ext cx="717678" cy="137891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39952" y="3068960"/>
            <a:ext cx="7617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000" b="1" dirty="0" smtClean="0"/>
              <a:t>EM</a:t>
            </a:r>
            <a:endParaRPr lang="en-US" sz="3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87807" y="5360090"/>
            <a:ext cx="16450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500" b="1" dirty="0" smtClean="0"/>
              <a:t>Size = 150 x 150</a:t>
            </a:r>
            <a:endParaRPr lang="en-US" sz="15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819322" y="5323827"/>
            <a:ext cx="16450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500" b="1" dirty="0" smtClean="0"/>
              <a:t>Size = 150 x 150</a:t>
            </a:r>
            <a:endParaRPr lang="en-US" sz="15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677491" y="6525344"/>
            <a:ext cx="16450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500" b="1" dirty="0" smtClean="0"/>
              <a:t>Size = 150 x 150</a:t>
            </a:r>
            <a:endParaRPr lang="en-US" sz="15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725908" y="2721975"/>
            <a:ext cx="143020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500" b="1" dirty="0" smtClean="0"/>
              <a:t>Size = 36 x 36</a:t>
            </a: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153386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Aim</a:t>
            </a:r>
            <a:r>
              <a:rPr lang="tr-TR" dirty="0"/>
              <a:t> of </a:t>
            </a:r>
            <a:r>
              <a:rPr lang="tr-TR" dirty="0" err="1"/>
              <a:t>Jigsaw</a:t>
            </a:r>
            <a:r>
              <a:rPr lang="tr-TR" dirty="0"/>
              <a:t> Model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76808" y="2674429"/>
            <a:ext cx="2667000" cy="250580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1/12/2016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7</a:t>
            </a:fld>
            <a:r>
              <a:rPr lang="tr-TR" dirty="0" smtClean="0"/>
              <a:t>/43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480" y="1844824"/>
            <a:ext cx="1000125" cy="904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005064"/>
            <a:ext cx="2729180" cy="26210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8184" y="2680451"/>
            <a:ext cx="2667325" cy="2505809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H="1">
            <a:off x="2981793" y="1556792"/>
            <a:ext cx="6031" cy="5472608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012160" y="1556792"/>
            <a:ext cx="6031" cy="5472608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599" y="1943834"/>
            <a:ext cx="28912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500" b="1" dirty="0" smtClean="0">
                <a:solidFill>
                  <a:srgbClr val="FF0000"/>
                </a:solidFill>
              </a:rPr>
              <a:t>I = Training Image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8935" y="1367770"/>
            <a:ext cx="28912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500" b="1" dirty="0">
                <a:solidFill>
                  <a:srgbClr val="FF0000"/>
                </a:solidFill>
              </a:rPr>
              <a:t>J</a:t>
            </a:r>
            <a:r>
              <a:rPr lang="tr-TR" sz="2500" b="1" dirty="0" smtClean="0">
                <a:solidFill>
                  <a:srgbClr val="FF0000"/>
                </a:solidFill>
              </a:rPr>
              <a:t> = </a:t>
            </a:r>
            <a:r>
              <a:rPr lang="tr-TR" sz="2500" b="1" dirty="0" err="1" smtClean="0">
                <a:solidFill>
                  <a:srgbClr val="FF0000"/>
                </a:solidFill>
              </a:rPr>
              <a:t>Jigsaw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8935" y="3573016"/>
            <a:ext cx="28912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500" b="1" dirty="0" smtClean="0">
                <a:solidFill>
                  <a:srgbClr val="FF0000"/>
                </a:solidFill>
              </a:rPr>
              <a:t>L = </a:t>
            </a:r>
            <a:r>
              <a:rPr lang="tr-TR" sz="2500" b="1" dirty="0" err="1" smtClean="0">
                <a:solidFill>
                  <a:srgbClr val="FF0000"/>
                </a:solidFill>
              </a:rPr>
              <a:t>Offset</a:t>
            </a:r>
            <a:r>
              <a:rPr lang="tr-TR" sz="2500" b="1" dirty="0" smtClean="0">
                <a:solidFill>
                  <a:srgbClr val="FF0000"/>
                </a:solidFill>
              </a:rPr>
              <a:t> </a:t>
            </a:r>
            <a:r>
              <a:rPr lang="tr-TR" sz="2500" b="1" dirty="0" err="1" smtClean="0">
                <a:solidFill>
                  <a:srgbClr val="FF0000"/>
                </a:solidFill>
              </a:rPr>
              <a:t>Map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12160" y="1628800"/>
            <a:ext cx="28912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300" b="1" dirty="0" smtClean="0">
                <a:solidFill>
                  <a:srgbClr val="FF0000"/>
                </a:solidFill>
              </a:rPr>
              <a:t>I * = </a:t>
            </a:r>
            <a:r>
              <a:rPr lang="tr-TR" sz="2300" b="1" dirty="0" err="1" smtClean="0">
                <a:solidFill>
                  <a:srgbClr val="FF0000"/>
                </a:solidFill>
              </a:rPr>
              <a:t>Reconstructed</a:t>
            </a:r>
            <a:r>
              <a:rPr lang="tr-TR" sz="2300" b="1" dirty="0" smtClean="0">
                <a:solidFill>
                  <a:srgbClr val="FF0000"/>
                </a:solidFill>
              </a:rPr>
              <a:t> Image</a:t>
            </a:r>
            <a:endParaRPr lang="tr-TR" sz="2300" dirty="0">
              <a:solidFill>
                <a:srgbClr val="FF0000"/>
              </a:solidFill>
            </a:endParaRPr>
          </a:p>
        </p:txBody>
      </p:sp>
      <p:sp>
        <p:nvSpPr>
          <p:cNvPr id="39" name="Curved Right Arrow 38"/>
          <p:cNvSpPr/>
          <p:nvPr/>
        </p:nvSpPr>
        <p:spPr>
          <a:xfrm>
            <a:off x="3131840" y="2264045"/>
            <a:ext cx="718624" cy="13359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urved Right Arrow 40"/>
          <p:cNvSpPr/>
          <p:nvPr/>
        </p:nvSpPr>
        <p:spPr>
          <a:xfrm rot="10800000">
            <a:off x="5143341" y="2194100"/>
            <a:ext cx="717678" cy="137891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39952" y="3068960"/>
            <a:ext cx="7617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000" b="1" dirty="0" smtClean="0"/>
              <a:t>EM</a:t>
            </a:r>
            <a:endParaRPr lang="en-US" sz="3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87807" y="5360090"/>
            <a:ext cx="16450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500" b="1" dirty="0" smtClean="0"/>
              <a:t>Size = 150 x 150</a:t>
            </a:r>
            <a:endParaRPr lang="en-US" sz="15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819322" y="5323827"/>
            <a:ext cx="16450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500" b="1" dirty="0" smtClean="0"/>
              <a:t>Size = 150 x 150</a:t>
            </a:r>
            <a:endParaRPr lang="en-US" sz="15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677491" y="6525344"/>
            <a:ext cx="16450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500" b="1" dirty="0" smtClean="0"/>
              <a:t>Size = 150 x 150</a:t>
            </a:r>
            <a:endParaRPr lang="en-US" sz="15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725908" y="2721975"/>
            <a:ext cx="143020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500" b="1" dirty="0" smtClean="0"/>
              <a:t>Size = 36 x 36</a:t>
            </a: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414052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Generative</a:t>
            </a:r>
            <a:r>
              <a:rPr lang="tr-TR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1/12/2016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8</a:t>
            </a:fld>
            <a:r>
              <a:rPr lang="tr-TR" dirty="0" smtClean="0"/>
              <a:t>/43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5949280"/>
            <a:ext cx="6484937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6" name="Picture 2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25" y="1880964"/>
            <a:ext cx="81343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1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 = </a:t>
            </a:r>
            <a:r>
              <a:rPr lang="tr-TR" dirty="0" err="1" smtClean="0"/>
              <a:t>Offset</a:t>
            </a:r>
            <a:r>
              <a:rPr lang="tr-TR" dirty="0" smtClean="0"/>
              <a:t> </a:t>
            </a:r>
            <a:r>
              <a:rPr lang="tr-TR" dirty="0" err="1" smtClean="0"/>
              <a:t>Map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22" y="1412776"/>
            <a:ext cx="3285760" cy="330347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1/12/2016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7945" y="6453336"/>
            <a:ext cx="2057400" cy="365125"/>
          </a:xfrm>
        </p:spPr>
        <p:txBody>
          <a:bodyPr/>
          <a:lstStyle/>
          <a:p>
            <a:fld id="{48949018-52EB-43DD-86C6-3F9D39B18A33}" type="slidenum">
              <a:rPr lang="en-US" smtClean="0"/>
              <a:pPr/>
              <a:t>9</a:t>
            </a:fld>
            <a:r>
              <a:rPr lang="tr-TR" dirty="0" smtClean="0"/>
              <a:t>/43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5856" y="4356393"/>
            <a:ext cx="1647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b="1" dirty="0" smtClean="0"/>
              <a:t>128x128</a:t>
            </a:r>
          </a:p>
          <a:p>
            <a:pPr algn="ctr"/>
            <a:r>
              <a:rPr lang="tr-TR" sz="1600" b="1" dirty="0" smtClean="0"/>
              <a:t>(</a:t>
            </a:r>
            <a:r>
              <a:rPr lang="tr-TR" sz="1600" b="1" dirty="0" err="1" smtClean="0"/>
              <a:t>image</a:t>
            </a:r>
            <a:r>
              <a:rPr lang="tr-TR" sz="1600" b="1" dirty="0" smtClean="0"/>
              <a:t> size)</a:t>
            </a:r>
          </a:p>
        </p:txBody>
      </p:sp>
      <p:sp>
        <p:nvSpPr>
          <p:cNvPr id="9" name="Curved Down Arrow 8"/>
          <p:cNvSpPr/>
          <p:nvPr/>
        </p:nvSpPr>
        <p:spPr>
          <a:xfrm>
            <a:off x="2968932" y="1147485"/>
            <a:ext cx="3267397" cy="920204"/>
          </a:xfrm>
          <a:prstGeom prst="curvedDownArrow">
            <a:avLst>
              <a:gd name="adj1" fmla="val 25000"/>
              <a:gd name="adj2" fmla="val 41930"/>
              <a:gd name="adj3" fmla="val 25000"/>
            </a:avLst>
          </a:prstGeom>
          <a:solidFill>
            <a:srgbClr val="1A02CE"/>
          </a:solidFill>
          <a:ln w="12700"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92943" y="2234062"/>
                <a:ext cx="3240360" cy="1482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2200" dirty="0" err="1" smtClean="0"/>
                  <a:t>Two</a:t>
                </a:r>
                <a:r>
                  <a:rPr lang="tr-TR" sz="2200" dirty="0" smtClean="0"/>
                  <a:t>  </a:t>
                </a:r>
                <a:r>
                  <a:rPr lang="tr-TR" sz="2200" dirty="0" err="1" smtClean="0"/>
                  <a:t>dimensional</a:t>
                </a:r>
                <a:r>
                  <a:rPr lang="tr-TR" sz="2200" dirty="0" smtClean="0"/>
                  <a:t> </a:t>
                </a:r>
                <a:r>
                  <a:rPr lang="tr-TR" sz="2200" dirty="0" err="1" smtClean="0"/>
                  <a:t>offset</a:t>
                </a:r>
                <a:endParaRPr lang="tr-TR" sz="2200" dirty="0" smtClean="0"/>
              </a:p>
              <a:p>
                <a:endParaRPr lang="tr-T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=( </m:t>
                      </m:r>
                      <m:sSub>
                        <m:sSubPr>
                          <m:ctrlP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sz="3000" b="1" dirty="0" smtClean="0">
                  <a:solidFill>
                    <a:srgbClr val="FF0000"/>
                  </a:solidFill>
                </a:endParaRPr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943" y="2234062"/>
                <a:ext cx="3240360" cy="1482970"/>
              </a:xfrm>
              <a:prstGeom prst="rect">
                <a:avLst/>
              </a:prstGeom>
              <a:blipFill rotWithShape="0">
                <a:blip r:embed="rId4"/>
                <a:stretch>
                  <a:fillRect l="-2444" t="-2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83822" y="4934198"/>
                <a:ext cx="4509122" cy="1538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tr-TR" sz="2200" dirty="0" smtClean="0"/>
                  <a:t>Map a 2D </a:t>
                </a:r>
                <a:r>
                  <a:rPr lang="tr-TR" sz="2200" dirty="0" err="1" smtClean="0"/>
                  <a:t>point</a:t>
                </a:r>
                <a:r>
                  <a:rPr lang="tr-TR" sz="2200" dirty="0" smtClean="0"/>
                  <a:t> </a:t>
                </a:r>
                <a14:m>
                  <m:oMath xmlns:m="http://schemas.openxmlformats.org/officeDocument/2006/math">
                    <m:r>
                      <a:rPr lang="tr-TR" sz="22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tr-TR" sz="2200" dirty="0" smtClean="0"/>
                  <a:t> in </a:t>
                </a:r>
                <a:r>
                  <a:rPr lang="tr-TR" sz="2200" dirty="0" err="1" smtClean="0"/>
                  <a:t>the</a:t>
                </a:r>
                <a:r>
                  <a:rPr lang="tr-TR" sz="2200" dirty="0" smtClean="0"/>
                  <a:t> </a:t>
                </a:r>
                <a:r>
                  <a:rPr lang="tr-TR" sz="2200" dirty="0" err="1" smtClean="0"/>
                  <a:t>image</a:t>
                </a:r>
                <a:r>
                  <a:rPr lang="tr-TR" sz="2200" dirty="0" smtClean="0"/>
                  <a:t> </a:t>
                </a:r>
                <a:r>
                  <a:rPr lang="tr-TR" sz="2200" dirty="0" err="1" smtClean="0"/>
                  <a:t>to</a:t>
                </a:r>
                <a:r>
                  <a:rPr lang="tr-TR" sz="2200" dirty="0" smtClean="0"/>
                  <a:t> a </a:t>
                </a:r>
              </a:p>
              <a:p>
                <a:pPr algn="just"/>
                <a:r>
                  <a:rPr lang="tr-TR" sz="2200" dirty="0" smtClean="0"/>
                  <a:t>2D </a:t>
                </a:r>
                <a:r>
                  <a:rPr lang="tr-TR" sz="2200" dirty="0" err="1" smtClean="0"/>
                  <a:t>point</a:t>
                </a:r>
                <a:r>
                  <a:rPr lang="tr-TR" sz="2200" dirty="0" smtClean="0"/>
                  <a:t> </a:t>
                </a:r>
                <a14:m>
                  <m:oMath xmlns:m="http://schemas.openxmlformats.org/officeDocument/2006/math">
                    <m:r>
                      <a:rPr lang="tr-TR" sz="2200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tr-TR" sz="2200" dirty="0" smtClean="0"/>
                  <a:t> in </a:t>
                </a:r>
                <a:r>
                  <a:rPr lang="tr-TR" sz="2200" dirty="0" err="1" smtClean="0"/>
                  <a:t>the</a:t>
                </a:r>
                <a:r>
                  <a:rPr lang="tr-TR" sz="2200" dirty="0" smtClean="0"/>
                  <a:t> </a:t>
                </a:r>
                <a:r>
                  <a:rPr lang="tr-TR" sz="2200" dirty="0" err="1" smtClean="0"/>
                  <a:t>jigsaw</a:t>
                </a:r>
                <a:r>
                  <a:rPr lang="tr-TR" sz="2200" dirty="0" smtClean="0"/>
                  <a:t> </a:t>
                </a:r>
                <a:r>
                  <a:rPr lang="tr-TR" sz="2200" dirty="0" err="1" smtClean="0"/>
                  <a:t>using</a:t>
                </a:r>
                <a:r>
                  <a:rPr lang="tr-TR" sz="2200" dirty="0" smtClean="0"/>
                  <a:t>:</a:t>
                </a:r>
              </a:p>
              <a:p>
                <a:pPr algn="just"/>
                <a:endParaRPr lang="tr-TR" sz="1000" b="1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just"/>
                <a:endParaRPr lang="tr-TR" sz="1000" b="1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tr-TR" sz="3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3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tr-TR" sz="3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tr-TR" sz="220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22" y="4934198"/>
                <a:ext cx="4509122" cy="1538883"/>
              </a:xfrm>
              <a:prstGeom prst="rect">
                <a:avLst/>
              </a:prstGeom>
              <a:blipFill rotWithShape="0">
                <a:blip r:embed="rId5"/>
                <a:stretch>
                  <a:fillRect l="-1757" t="-1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5064951" y="2777496"/>
            <a:ext cx="3107449" cy="763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0204" y="5786204"/>
            <a:ext cx="4248472" cy="72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4567931"/>
            <a:ext cx="1933972" cy="1921959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4732294" y="5331854"/>
            <a:ext cx="2183661" cy="606572"/>
          </a:xfrm>
          <a:prstGeom prst="straightConnector1">
            <a:avLst/>
          </a:prstGeom>
          <a:ln w="50800">
            <a:solidFill>
              <a:srgbClr val="1A02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868144" y="3801234"/>
            <a:ext cx="25939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dirty="0" smtClean="0"/>
              <a:t>J </a:t>
            </a:r>
            <a:r>
              <a:rPr lang="tr-TR" sz="4000" dirty="0"/>
              <a:t>= </a:t>
            </a:r>
            <a:r>
              <a:rPr lang="tr-TR" sz="4000" dirty="0" err="1" smtClean="0"/>
              <a:t>Jigsaw</a:t>
            </a:r>
            <a:endParaRPr lang="en-US" sz="4000" dirty="0"/>
          </a:p>
        </p:txBody>
      </p:sp>
      <p:sp>
        <p:nvSpPr>
          <p:cNvPr id="21" name="TextBox 20"/>
          <p:cNvSpPr txBox="1"/>
          <p:nvPr/>
        </p:nvSpPr>
        <p:spPr>
          <a:xfrm>
            <a:off x="7978993" y="6237312"/>
            <a:ext cx="1247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b="1" dirty="0" smtClean="0"/>
              <a:t>32 x 32 x 3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636221" y="-27384"/>
            <a:ext cx="8219256" cy="891358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dirty="0" err="1" smtClean="0">
                <a:solidFill>
                  <a:srgbClr val="FF0000"/>
                </a:solidFill>
              </a:rPr>
              <a:t>Implementation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48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4831</TotalTime>
  <Words>2280</Words>
  <Application>Microsoft Office PowerPoint</Application>
  <PresentationFormat>On-screen Show (4:3)</PresentationFormat>
  <Paragraphs>444</Paragraphs>
  <Slides>33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Aharoni</vt:lpstr>
      <vt:lpstr>Arial</vt:lpstr>
      <vt:lpstr>Calibri</vt:lpstr>
      <vt:lpstr>Cambria Math</vt:lpstr>
      <vt:lpstr>Wingdings 2</vt:lpstr>
      <vt:lpstr>Equity</vt:lpstr>
      <vt:lpstr>Clustering Appearance and Shape by Learning Jigsaws  Anitha Kannan, John Winn, Carsten Rother Microsoft Research Cambridge</vt:lpstr>
      <vt:lpstr>Outline</vt:lpstr>
      <vt:lpstr>Clustering Appearance and Shape by Learning Jigsaws</vt:lpstr>
      <vt:lpstr>Aim of Jigsaw Model</vt:lpstr>
      <vt:lpstr>Aim of Jigsaw Model</vt:lpstr>
      <vt:lpstr>Aim of Jigsaw Model</vt:lpstr>
      <vt:lpstr>Aim of Jigsaw Model</vt:lpstr>
      <vt:lpstr>Generative Model</vt:lpstr>
      <vt:lpstr>L = Offset Map</vt:lpstr>
      <vt:lpstr>L = Offset Map / J = Jigsaw</vt:lpstr>
      <vt:lpstr>L = Offset Map / J = Jigsaw</vt:lpstr>
      <vt:lpstr>L = Offset Map / J = Jigsaw</vt:lpstr>
      <vt:lpstr>L = Offset Map / J = Jigsaw</vt:lpstr>
      <vt:lpstr>L = Offset Map / J = Jigsaw</vt:lpstr>
      <vt:lpstr>Markov Random Field (MRF)</vt:lpstr>
      <vt:lpstr>Jigsaw Model &amp; MRF</vt:lpstr>
      <vt:lpstr>MAP Learning</vt:lpstr>
      <vt:lpstr>MAP Learning</vt:lpstr>
      <vt:lpstr>MAP Learning</vt:lpstr>
      <vt:lpstr>MAP Learning</vt:lpstr>
      <vt:lpstr>MAP Learning</vt:lpstr>
      <vt:lpstr>α-Expansion Graph-Cut Algorithm</vt:lpstr>
      <vt:lpstr>Jigsaw Model &amp; α-Expansion GCA </vt:lpstr>
      <vt:lpstr>Jigsaw Model &amp; α-Expansion GCA </vt:lpstr>
      <vt:lpstr>Jigsaw Model &amp; α-Expansion GCA </vt:lpstr>
      <vt:lpstr>Importance of Ɣ = Interaction Potential </vt:lpstr>
      <vt:lpstr>Importance of Ɣ = Interaction Potential </vt:lpstr>
      <vt:lpstr>Importance of Ɣ = Interaction Potential </vt:lpstr>
      <vt:lpstr>PowerPoint Presentation</vt:lpstr>
      <vt:lpstr>Olivetti Database</vt:lpstr>
      <vt:lpstr>Olivetti Database</vt:lpstr>
      <vt:lpstr>Olivetti Database</vt:lpstr>
      <vt:lpstr>PowerPoint Presentation</vt:lpstr>
    </vt:vector>
  </TitlesOfParts>
  <Company>Koç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Ayse Kucukyilmaz</dc:creator>
  <cp:lastModifiedBy>KARAMAN</cp:lastModifiedBy>
  <cp:revision>891</cp:revision>
  <dcterms:created xsi:type="dcterms:W3CDTF">2009-12-16T12:16:41Z</dcterms:created>
  <dcterms:modified xsi:type="dcterms:W3CDTF">2016-01-12T10:47:47Z</dcterms:modified>
</cp:coreProperties>
</file>