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1" r:id="rId3"/>
    <p:sldId id="412" r:id="rId4"/>
    <p:sldId id="364" r:id="rId5"/>
    <p:sldId id="413" r:id="rId6"/>
    <p:sldId id="38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362" r:id="rId17"/>
    <p:sldId id="409" r:id="rId18"/>
    <p:sldId id="432" r:id="rId19"/>
    <p:sldId id="433" r:id="rId20"/>
    <p:sldId id="358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MAN" initials="K" lastIdx="1" clrIdx="0">
    <p:extLst>
      <p:ext uri="{19B8F6BF-5375-455C-9EA6-DF929625EA0E}">
        <p15:presenceInfo xmlns:p15="http://schemas.microsoft.com/office/powerpoint/2012/main" userId="KARA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2CE"/>
    <a:srgbClr val="00580A"/>
    <a:srgbClr val="0DC804"/>
    <a:srgbClr val="CC3300"/>
    <a:srgbClr val="00FF99"/>
    <a:srgbClr val="C40000"/>
    <a:srgbClr val="FF0066"/>
    <a:srgbClr val="4D7F52"/>
    <a:srgbClr val="FFC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89767" autoAdjust="0"/>
  </p:normalViewPr>
  <p:slideViewPr>
    <p:cSldViewPr>
      <p:cViewPr varScale="1">
        <p:scale>
          <a:sx n="74" d="100"/>
          <a:sy n="74" d="100"/>
        </p:scale>
        <p:origin x="120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9T10:19:04.793" idx="1">
    <p:pos x="10" y="10"/>
    <p:text>Çöp adamın yuvarlak kafalarıyla vucudu yani jigsaw 21 ve 13 arasındaki pozisyon satndart deviationlarını da tutmam gerekiyor. Fully connecte  yani birbirlerine göre her zaman aynı yerlerde mi  çıkmışlar.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8006-6914-470F-9D9F-B43AAA26B7D8}" type="datetimeFigureOut">
              <a:rPr lang="tr-TR" smtClean="0"/>
              <a:pPr/>
              <a:t>19.05.2016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3CC6-A760-4111-A8D6-021A88233CF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804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66D2-2F45-40CB-B2DB-6A6037528178}" type="datetimeFigureOut">
              <a:rPr lang="tr-TR" smtClean="0"/>
              <a:pPr/>
              <a:t>19.05.2016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533B-33B1-43E9-83B7-743FD7FDE7F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99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7384"/>
            <a:ext cx="9144000" cy="683061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148536" cy="108012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010A775E-DF2B-4DD5-AFE9-E2BC23DA10AD}" type="datetime1">
              <a:rPr lang="en-US" smtClean="0"/>
              <a:t>5/19/2016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2012705"/>
            <a:ext cx="9021537" cy="17548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867322"/>
            <a:ext cx="9021537" cy="13853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734053"/>
            <a:ext cx="9021537" cy="1269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931" y="2060848"/>
            <a:ext cx="9021537" cy="168897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5122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748775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A04E0404-3208-4C14-B0E5-B336018715F3}" type="datetime1">
              <a:rPr lang="en-US" smtClean="0"/>
              <a:t>5/19/2016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16204315-C95A-49A2-9F55-14AE5BE1CCEA}" type="datetime1">
              <a:rPr lang="en-US" smtClean="0"/>
              <a:t>5/19/2016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521418"/>
            <a:ext cx="8219256" cy="891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3821" y="6453336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613123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9FFB448D-545B-4464-B2D3-14E493DD7CE3}" type="datetime1">
              <a:rPr lang="en-US" smtClean="0"/>
              <a:t>5/19/2016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429000"/>
            <a:ext cx="1857388" cy="40841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F3E816D4-5FD1-4A6C-9E26-69DA5AE165F9}" type="datetime1">
              <a:rPr lang="en-US" smtClean="0"/>
              <a:t>5/19/2016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1794169-C887-40DF-92E6-1CBC05942484}" type="datetime1">
              <a:rPr lang="en-US" smtClean="0"/>
              <a:t>5/19/2016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22D68ABD-86AD-4AAE-9A3B-BB45B3E13042}" type="datetime1">
              <a:rPr lang="en-US" smtClean="0"/>
              <a:t>5/19/2016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B31578C6-65AF-4854-9895-C5032EC7FD4B}" type="datetime1">
              <a:rPr lang="en-US" smtClean="0"/>
              <a:t>5/19/2016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41EE36C-99A5-4BAB-A9FC-B697D08CA09D}" type="datetime1">
              <a:rPr lang="en-US" smtClean="0"/>
              <a:t>5/19/2016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336AF281-4BA5-4E76-B0D6-971F15DF4D25}" type="datetime1">
              <a:rPr lang="en-US" smtClean="0"/>
              <a:t>5/19/2016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5016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15416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7544" y="59005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7544" y="1763216"/>
            <a:ext cx="8219256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1312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8382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C5E8-ED56-42A6-B5E5-D1D0ECC24832}" type="datetime1">
              <a:rPr lang="en-US" smtClean="0"/>
              <a:t>5/19/2016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comments" Target="../comments/comment1.xml"/><Relationship Id="rId5" Type="http://schemas.openxmlformats.org/officeDocument/2006/relationships/image" Target="../media/image26.jpe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604" y="3933056"/>
            <a:ext cx="6328792" cy="952128"/>
          </a:xfrm>
        </p:spPr>
        <p:txBody>
          <a:bodyPr>
            <a:normAutofit/>
          </a:bodyPr>
          <a:lstStyle/>
          <a:p>
            <a:endParaRPr lang="tr-TR" sz="1800" dirty="0" smtClean="0"/>
          </a:p>
          <a:p>
            <a:r>
              <a:rPr lang="tr-T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Emre Karaman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928992" cy="1470025"/>
          </a:xfrm>
        </p:spPr>
        <p:txBody>
          <a:bodyPr>
            <a:normAutofit/>
          </a:bodyPr>
          <a:lstStyle/>
          <a:p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Jigsaw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10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0343" r="16925" b="15299"/>
          <a:stretch/>
        </p:blipFill>
        <p:spPr>
          <a:xfrm>
            <a:off x="420435" y="1412776"/>
            <a:ext cx="811930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11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t="18176" r="10226" b="9119"/>
          <a:stretch/>
        </p:blipFill>
        <p:spPr>
          <a:xfrm>
            <a:off x="179512" y="1341542"/>
            <a:ext cx="8064896" cy="49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12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8690" r="17712" b="23561"/>
          <a:stretch/>
        </p:blipFill>
        <p:spPr>
          <a:xfrm>
            <a:off x="323527" y="1700808"/>
            <a:ext cx="83564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21" y="6736283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613123" y="6736283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13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47" y="1941885"/>
            <a:ext cx="1330763" cy="11270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12" y="1628800"/>
            <a:ext cx="980952" cy="13619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7034" y="1340768"/>
            <a:ext cx="101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(x1, y1)</a:t>
            </a:r>
          </a:p>
          <a:p>
            <a:pPr algn="ctr"/>
            <a:r>
              <a:rPr lang="tr-TR" dirty="0" smtClean="0"/>
              <a:t>(97, 83)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685452" y="2369146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39282" y="2420888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166307" y="2054770"/>
            <a:ext cx="538015" cy="345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281939" y="2101929"/>
            <a:ext cx="684547" cy="354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27784" y="1412776"/>
            <a:ext cx="12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x2, y2)</a:t>
            </a:r>
          </a:p>
          <a:p>
            <a:pPr algn="ctr"/>
            <a:r>
              <a:rPr lang="tr-TR" dirty="0" smtClean="0"/>
              <a:t>(146, 78)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244474" y="2636912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32506" y="2636912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5666704" y="2682291"/>
            <a:ext cx="561481" cy="117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660232" y="2682291"/>
            <a:ext cx="576064" cy="266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99992" y="1988840"/>
            <a:ext cx="132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x7, y7)</a:t>
            </a:r>
          </a:p>
          <a:p>
            <a:pPr algn="ctr"/>
            <a:r>
              <a:rPr lang="tr-TR" dirty="0" smtClean="0"/>
              <a:t>(451, 181)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39801" y="1988840"/>
            <a:ext cx="13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x8, y8)</a:t>
            </a:r>
          </a:p>
          <a:p>
            <a:pPr algn="ctr"/>
            <a:r>
              <a:rPr lang="tr-TR" dirty="0" smtClean="0"/>
              <a:t>(497, 178)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6926" y="3347700"/>
            <a:ext cx="26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1 &amp;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59632" y="378904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(x2-x1, y2-y1)</a:t>
            </a:r>
          </a:p>
          <a:p>
            <a:pPr algn="ctr"/>
            <a:r>
              <a:rPr lang="tr-TR" dirty="0" smtClean="0"/>
              <a:t>(49, -5)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01422" y="3356992"/>
            <a:ext cx="27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7 &amp; 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24128" y="3789040"/>
            <a:ext cx="172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x8-x7, y8-y7)</a:t>
            </a:r>
          </a:p>
          <a:p>
            <a:pPr algn="ctr"/>
            <a:r>
              <a:rPr lang="tr-TR" dirty="0" smtClean="0"/>
              <a:t>(46, -3)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Update </a:t>
            </a:r>
            <a:r>
              <a:rPr lang="tr-TR" dirty="0" err="1" smtClean="0"/>
              <a:t>Centers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Connect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4001582"/>
            <a:ext cx="26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Mean</a:t>
            </a:r>
            <a:r>
              <a:rPr lang="tr-TR" dirty="0" smtClean="0">
                <a:solidFill>
                  <a:srgbClr val="FF0000"/>
                </a:solidFill>
              </a:rPr>
              <a:t> of </a:t>
            </a:r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3193" y="43558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(47, -4)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60" y="5614293"/>
            <a:ext cx="1330763" cy="11270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25" y="5301208"/>
            <a:ext cx="980952" cy="136190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4547" y="5363924"/>
            <a:ext cx="10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(97, 83)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792965" y="6041554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46795" y="6093296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1273820" y="5727178"/>
            <a:ext cx="538015" cy="345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389452" y="5774337"/>
            <a:ext cx="684547" cy="354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35297" y="5435932"/>
            <a:ext cx="122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1A02CE"/>
                </a:solidFill>
              </a:rPr>
              <a:t>(144, 79)</a:t>
            </a:r>
            <a:endParaRPr lang="en-US" dirty="0">
              <a:solidFill>
                <a:srgbClr val="1A02CE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51987" y="6309320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640019" y="6309320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5774217" y="6354699"/>
            <a:ext cx="561481" cy="117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767745" y="6354699"/>
            <a:ext cx="576064" cy="266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07505" y="5939988"/>
            <a:ext cx="132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(451, 181)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92280" y="5949280"/>
            <a:ext cx="132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1A02CE"/>
                </a:solidFill>
              </a:rPr>
              <a:t>(498, 177)</a:t>
            </a:r>
            <a:endParaRPr lang="en-US" dirty="0">
              <a:solidFill>
                <a:srgbClr val="1A02C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45541" y="5005625"/>
            <a:ext cx="200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1A02CE"/>
                </a:solidFill>
              </a:rPr>
              <a:t>Updated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Centers</a:t>
            </a:r>
            <a:endParaRPr lang="en-US" dirty="0">
              <a:solidFill>
                <a:srgbClr val="1A02CE"/>
              </a:solidFill>
            </a:endParaRPr>
          </a:p>
        </p:txBody>
      </p:sp>
      <p:cxnSp>
        <p:nvCxnSpPr>
          <p:cNvPr id="72" name="Straight Connector 71"/>
          <p:cNvCxnSpPr>
            <a:stCxn id="59" idx="6"/>
            <a:endCxn id="60" idx="2"/>
          </p:cNvCxnSpPr>
          <p:nvPr/>
        </p:nvCxnSpPr>
        <p:spPr>
          <a:xfrm>
            <a:off x="1920691" y="6102652"/>
            <a:ext cx="326104" cy="51742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6"/>
          </p:cNvCxnSpPr>
          <p:nvPr/>
        </p:nvCxnSpPr>
        <p:spPr>
          <a:xfrm>
            <a:off x="6479713" y="6370418"/>
            <a:ext cx="204422" cy="2042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8691" r="11413" b="15299"/>
          <a:stretch/>
        </p:blipFill>
        <p:spPr>
          <a:xfrm>
            <a:off x="107504" y="1268760"/>
            <a:ext cx="8965619" cy="5589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Connectivity / </a:t>
            </a:r>
            <a:r>
              <a:rPr lang="tr-TR" dirty="0" err="1" smtClean="0"/>
              <a:t>Smooth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r>
              <a:rPr lang="tr-TR" dirty="0"/>
              <a:t> </a:t>
            </a:r>
            <a:r>
              <a:rPr lang="tr-TR" dirty="0" smtClean="0"/>
              <a:t>(Ɣ = 100)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14</a:t>
            </a:fld>
            <a:r>
              <a:rPr lang="tr-TR" dirty="0" smtClean="0"/>
              <a:t>/25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79712" y="1772817"/>
            <a:ext cx="1296144" cy="5040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900" y="2708920"/>
            <a:ext cx="3219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5816" y="3645024"/>
            <a:ext cx="3600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95536" y="4353059"/>
            <a:ext cx="402954" cy="120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796136" y="5517232"/>
            <a:ext cx="576064" cy="120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41823" y="6309320"/>
            <a:ext cx="24254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89295" y="5517232"/>
            <a:ext cx="20654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99992" y="1988840"/>
            <a:ext cx="3600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73622" y="1739445"/>
            <a:ext cx="1296144" cy="5040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344493" y="5529278"/>
            <a:ext cx="5297330" cy="73529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142445" y="4687910"/>
            <a:ext cx="5177307" cy="8757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71255" y="1828800"/>
            <a:ext cx="291630" cy="10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549242" y="4258439"/>
            <a:ext cx="291630" cy="10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76753" y="1599887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Ɣ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&amp; </a:t>
            </a:r>
            <a:r>
              <a:rPr lang="el-GR" dirty="0"/>
              <a:t>α-</a:t>
            </a:r>
            <a:r>
              <a:rPr lang="tr-TR" dirty="0" smtClean="0"/>
              <a:t>Expansion GCA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 smtClean="0"/>
                  <a:t>Labels = </a:t>
                </a:r>
                <a:r>
                  <a:rPr lang="tr-TR" sz="2400" dirty="0" err="1" smtClean="0"/>
                  <a:t>offset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map</a:t>
                </a:r>
                <a:r>
                  <a:rPr lang="tr-TR" sz="2400" dirty="0" smtClean="0"/>
                  <a:t> (L)</a:t>
                </a:r>
              </a:p>
              <a:p>
                <a:endParaRPr lang="tr-TR" dirty="0" smtClean="0"/>
              </a:p>
              <a:p>
                <a:r>
                  <a:rPr lang="tr-TR" sz="2400" dirty="0" smtClean="0"/>
                  <a:t>Data </a:t>
                </a:r>
                <a:r>
                  <a:rPr lang="tr-TR" sz="2400" dirty="0" err="1" smtClean="0"/>
                  <a:t>Cost</a:t>
                </a:r>
                <a:r>
                  <a:rPr lang="tr-TR" sz="2400" dirty="0" smtClean="0"/>
                  <a:t> = (IDM </a:t>
                </a:r>
                <a:r>
                  <a:rPr lang="tr-TR" sz="2400" dirty="0" err="1" smtClean="0"/>
                  <a:t>Feat</a:t>
                </a:r>
                <a:r>
                  <a:rPr lang="tr-TR" sz="2400" dirty="0" smtClean="0"/>
                  <a:t>. – </a:t>
                </a:r>
                <a:r>
                  <a:rPr lang="tr-TR" sz="2400" dirty="0" err="1" smtClean="0"/>
                  <a:t>Assigned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Jigsaw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Pixel</a:t>
                </a:r>
                <a:r>
                  <a:rPr lang="tr-TR" sz="2400" dirty="0" smtClean="0"/>
                  <a:t>) ^ 2 * </a:t>
                </a:r>
                <a:r>
                  <a:rPr lang="el-GR" sz="2400" dirty="0" smtClean="0"/>
                  <a:t>ψ</a:t>
                </a:r>
                <a:r>
                  <a:rPr lang="tr-TR" sz="2400" dirty="0" smtClean="0"/>
                  <a:t>;</a:t>
                </a:r>
              </a:p>
              <a:p>
                <a:endParaRPr lang="tr-TR" dirty="0" smtClean="0"/>
              </a:p>
              <a:p>
                <a:r>
                  <a:rPr lang="tr-TR" sz="2400" dirty="0" err="1" smtClean="0"/>
                  <a:t>Smooth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Cost</a:t>
                </a:r>
                <a:r>
                  <a:rPr lang="tr-TR" sz="2400" dirty="0"/>
                  <a:t> </a:t>
                </a:r>
                <a:r>
                  <a:rPr lang="tr-TR" sz="2400" dirty="0" smtClean="0"/>
                  <a:t>= MRF &amp; </a:t>
                </a:r>
                <a:r>
                  <a:rPr lang="tr-TR" sz="2400" dirty="0" err="1" smtClean="0"/>
                  <a:t>Potts</a:t>
                </a:r>
                <a:r>
                  <a:rPr lang="tr-TR" sz="2400" dirty="0" smtClean="0"/>
                  <a:t> Model</a:t>
                </a:r>
              </a:p>
              <a:p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r>
                  <a:rPr lang="tr-TR" sz="2400" dirty="0" err="1" smtClean="0"/>
                  <a:t>Converge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when</a:t>
                </a:r>
                <a:r>
                  <a:rPr lang="tr-T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15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51" y="4077072"/>
            <a:ext cx="2621497" cy="472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3664" y="4113076"/>
            <a:ext cx="18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Pott’s</a:t>
            </a:r>
            <a:r>
              <a:rPr lang="tr-TR" sz="2000" dirty="0" smtClean="0"/>
              <a:t> Model =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44781" y="4581128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Ɣ</a:t>
            </a:r>
            <a:r>
              <a:rPr lang="tr-TR" sz="2000" b="1" dirty="0" smtClean="0">
                <a:solidFill>
                  <a:srgbClr val="FF0000"/>
                </a:solidFill>
              </a:rPr>
              <a:t> = </a:t>
            </a:r>
            <a:r>
              <a:rPr lang="tr-TR" sz="2000" b="1" dirty="0" err="1" smtClean="0">
                <a:solidFill>
                  <a:srgbClr val="FF0000"/>
                </a:solidFill>
              </a:rPr>
              <a:t>Smooth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Cost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53327" y="4365104"/>
            <a:ext cx="154777" cy="2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07704" y="5733256"/>
                <a:ext cx="5616624" cy="93610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733256"/>
                <a:ext cx="5616624" cy="9361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6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EM </a:t>
            </a:r>
            <a:r>
              <a:rPr lang="tr-TR" dirty="0" err="1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b="1" dirty="0" err="1" smtClean="0">
                <a:solidFill>
                  <a:srgbClr val="0DC804"/>
                </a:solidFill>
              </a:rPr>
              <a:t>Repeat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Until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Convergence</a:t>
            </a:r>
            <a:endParaRPr lang="tr-TR" b="1" dirty="0" smtClean="0">
              <a:solidFill>
                <a:srgbClr val="0DC804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16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7675975" y="1826985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5157192"/>
            <a:ext cx="2626904" cy="7949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35696" y="5949280"/>
            <a:ext cx="5791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I(x)  = IDM </a:t>
            </a:r>
            <a:r>
              <a:rPr lang="tr-TR" dirty="0" err="1" smtClean="0"/>
              <a:t>Features</a:t>
            </a:r>
            <a:endParaRPr lang="tr-TR" dirty="0" smtClean="0"/>
          </a:p>
          <a:p>
            <a:r>
              <a:rPr lang="tr-TR" dirty="0" smtClean="0"/>
              <a:t>X(z) = </a:t>
            </a:r>
            <a:r>
              <a:rPr lang="en-US" dirty="0" smtClean="0"/>
              <a:t>The set </a:t>
            </a:r>
            <a:r>
              <a:rPr lang="en-US" dirty="0"/>
              <a:t>of </a:t>
            </a:r>
            <a:r>
              <a:rPr lang="tr-TR" dirty="0" err="1"/>
              <a:t>strokes</a:t>
            </a:r>
            <a:r>
              <a:rPr lang="tr-TR" dirty="0"/>
              <a:t> </a:t>
            </a:r>
            <a:r>
              <a:rPr lang="en-US" dirty="0" smtClean="0"/>
              <a:t>that </a:t>
            </a:r>
            <a:r>
              <a:rPr lang="en-US" dirty="0"/>
              <a:t>are mapped to the </a:t>
            </a:r>
            <a:r>
              <a:rPr lang="en-US" dirty="0" smtClean="0"/>
              <a:t>jigsaw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en-US" dirty="0" smtClean="0"/>
              <a:t>pixel </a:t>
            </a:r>
            <a:r>
              <a:rPr lang="en-US" dirty="0"/>
              <a:t>z across all </a:t>
            </a:r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-171400"/>
            <a:ext cx="8219256" cy="891358"/>
          </a:xfrm>
        </p:spPr>
        <p:txBody>
          <a:bodyPr/>
          <a:lstStyle/>
          <a:p>
            <a:r>
              <a:rPr lang="tr-TR" dirty="0" err="1" smtClean="0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17</a:t>
            </a:fld>
            <a:r>
              <a:rPr lang="tr-TR" dirty="0" smtClean="0"/>
              <a:t>/25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76094225"/>
              </p:ext>
            </p:extLst>
          </p:nvPr>
        </p:nvGraphicFramePr>
        <p:xfrm>
          <a:off x="483822" y="719960"/>
          <a:ext cx="7904604" cy="572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868"/>
                <a:gridCol w="2634868"/>
                <a:gridCol w="2634868"/>
              </a:tblGrid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977589" y="6516052"/>
            <a:ext cx="10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3x3x720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10427" y="6455077"/>
            <a:ext cx="492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1A02CE"/>
                </a:solidFill>
              </a:rPr>
              <a:t>Jigsaw</a:t>
            </a:r>
            <a:r>
              <a:rPr lang="tr-TR" dirty="0" smtClean="0">
                <a:solidFill>
                  <a:srgbClr val="1A02CE"/>
                </a:solidFill>
              </a:rPr>
              <a:t> (i) = </a:t>
            </a:r>
            <a:r>
              <a:rPr lang="tr-TR" dirty="0" err="1" smtClean="0">
                <a:solidFill>
                  <a:srgbClr val="1A02CE"/>
                </a:solidFill>
              </a:rPr>
              <a:t>Mean</a:t>
            </a:r>
            <a:r>
              <a:rPr lang="tr-TR" dirty="0" smtClean="0">
                <a:solidFill>
                  <a:srgbClr val="1A02CE"/>
                </a:solidFill>
              </a:rPr>
              <a:t> of IDM </a:t>
            </a:r>
            <a:r>
              <a:rPr lang="tr-TR" dirty="0" err="1" smtClean="0">
                <a:solidFill>
                  <a:srgbClr val="1A02CE"/>
                </a:solidFill>
              </a:rPr>
              <a:t>Features</a:t>
            </a:r>
            <a:r>
              <a:rPr lang="tr-TR" dirty="0" smtClean="0">
                <a:solidFill>
                  <a:srgbClr val="1A02CE"/>
                </a:solidFill>
              </a:rPr>
              <a:t> of</a:t>
            </a:r>
          </a:p>
          <a:p>
            <a:r>
              <a:rPr lang="tr-TR" dirty="0">
                <a:solidFill>
                  <a:srgbClr val="1A02CE"/>
                </a:solidFill>
              </a:rPr>
              <a:t> </a:t>
            </a:r>
            <a:r>
              <a:rPr lang="tr-TR" dirty="0" smtClean="0">
                <a:solidFill>
                  <a:srgbClr val="1A02CE"/>
                </a:solidFill>
              </a:rPr>
              <a:t>                  </a:t>
            </a:r>
            <a:r>
              <a:rPr lang="tr-TR" dirty="0" err="1" smtClean="0">
                <a:solidFill>
                  <a:srgbClr val="1A02CE"/>
                </a:solidFill>
              </a:rPr>
              <a:t>strokes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assigned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to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Jigsaw</a:t>
            </a:r>
            <a:r>
              <a:rPr lang="tr-TR" dirty="0" smtClean="0">
                <a:solidFill>
                  <a:srgbClr val="1A02CE"/>
                </a:solidFill>
              </a:rPr>
              <a:t>(i)</a:t>
            </a:r>
            <a:endParaRPr lang="en-US" dirty="0">
              <a:solidFill>
                <a:srgbClr val="1A02C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14300" r="21650" b="21650"/>
          <a:stretch/>
        </p:blipFill>
        <p:spPr>
          <a:xfrm>
            <a:off x="611560" y="734577"/>
            <a:ext cx="2448272" cy="18303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2" t="44750" r="10626" b="12200"/>
          <a:stretch/>
        </p:blipFill>
        <p:spPr>
          <a:xfrm>
            <a:off x="3187571" y="734578"/>
            <a:ext cx="2536558" cy="183032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42651" r="18500" b="13250"/>
          <a:stretch/>
        </p:blipFill>
        <p:spPr>
          <a:xfrm>
            <a:off x="5851868" y="822919"/>
            <a:ext cx="2438640" cy="17419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1150" r="13776" b="31100"/>
          <a:stretch/>
        </p:blipFill>
        <p:spPr>
          <a:xfrm>
            <a:off x="602660" y="2852936"/>
            <a:ext cx="2431459" cy="151966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2201" r="17713" b="15351"/>
          <a:stretch/>
        </p:blipFill>
        <p:spPr>
          <a:xfrm>
            <a:off x="3187571" y="2710154"/>
            <a:ext cx="2536557" cy="179586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t="50000" r="14563" b="13251"/>
          <a:stretch/>
        </p:blipFill>
        <p:spPr>
          <a:xfrm>
            <a:off x="5923132" y="2667864"/>
            <a:ext cx="2314543" cy="18381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8450" r="30313" b="19550"/>
          <a:stretch/>
        </p:blipFill>
        <p:spPr>
          <a:xfrm>
            <a:off x="564517" y="4660629"/>
            <a:ext cx="2440210" cy="174300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9051" r="31888" b="24800"/>
          <a:stretch/>
        </p:blipFill>
        <p:spPr>
          <a:xfrm>
            <a:off x="3187571" y="4606146"/>
            <a:ext cx="2536557" cy="179748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43700" r="42125" b="18501"/>
          <a:stretch/>
        </p:blipFill>
        <p:spPr>
          <a:xfrm>
            <a:off x="5851868" y="4585773"/>
            <a:ext cx="2483790" cy="18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Reconstruction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18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6" t="10380" r="12196" b="14782"/>
          <a:stretch/>
        </p:blipFill>
        <p:spPr>
          <a:xfrm>
            <a:off x="323528" y="1268760"/>
            <a:ext cx="8640959" cy="58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6" t="9279" r="10034" b="13681"/>
          <a:stretch/>
        </p:blipFill>
        <p:spPr>
          <a:xfrm>
            <a:off x="0" y="1157454"/>
            <a:ext cx="9144000" cy="5943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Training </a:t>
            </a:r>
            <a:r>
              <a:rPr lang="tr-TR" dirty="0" smtClean="0"/>
              <a:t>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19</a:t>
            </a:fld>
            <a:r>
              <a:rPr lang="tr-T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/>
              <a:t>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92320"/>
            <a:ext cx="2729180" cy="2621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680451"/>
            <a:ext cx="2667325" cy="25058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10308" y="5180237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128x128x3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67498" y="6762854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128x128x3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4435" y="2802414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32x32x3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13229" y="5208925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128x128x3</a:t>
            </a:r>
          </a:p>
        </p:txBody>
      </p:sp>
    </p:spTree>
    <p:extLst>
      <p:ext uri="{BB962C8B-B14F-4D97-AF65-F5344CB8AC3E}">
        <p14:creationId xmlns:p14="http://schemas.microsoft.com/office/powerpoint/2010/main" val="14331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20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92258" y="2492896"/>
            <a:ext cx="3754554" cy="92333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 prst="ribl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Questions</a:t>
            </a:r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?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02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196752"/>
            <a:ext cx="8640959" cy="56612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21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052735"/>
            <a:ext cx="8379548" cy="5765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22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2736"/>
            <a:ext cx="8703076" cy="61926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23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8820471" cy="58326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24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80728"/>
            <a:ext cx="9000999" cy="6120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22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25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8820472" cy="60486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23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26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784975" cy="597666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31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27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784975" cy="61926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32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28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784975" cy="57606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Jigsaw</a:t>
            </a:r>
            <a:r>
              <a:rPr lang="tr-TR" dirty="0" smtClean="0"/>
              <a:t> 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29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1412776"/>
            <a:ext cx="3285760" cy="33034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7945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3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356393"/>
            <a:ext cx="164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</a:t>
            </a:r>
          </a:p>
          <a:p>
            <a:pPr algn="ctr"/>
            <a:r>
              <a:rPr lang="tr-TR" sz="1600" b="1" dirty="0" smtClean="0"/>
              <a:t>(</a:t>
            </a:r>
            <a:r>
              <a:rPr lang="tr-TR" sz="1600" b="1" dirty="0" err="1" smtClean="0"/>
              <a:t>image</a:t>
            </a:r>
            <a:r>
              <a:rPr lang="tr-TR" sz="1600" b="1" dirty="0" smtClean="0"/>
              <a:t> size)</a:t>
            </a:r>
          </a:p>
        </p:txBody>
      </p:sp>
      <p:sp>
        <p:nvSpPr>
          <p:cNvPr id="9" name="Curved Down Arrow 8"/>
          <p:cNvSpPr/>
          <p:nvPr/>
        </p:nvSpPr>
        <p:spPr>
          <a:xfrm>
            <a:off x="2968932" y="1147485"/>
            <a:ext cx="3267397" cy="920204"/>
          </a:xfrm>
          <a:prstGeom prst="curvedDownArrow">
            <a:avLst>
              <a:gd name="adj1" fmla="val 25000"/>
              <a:gd name="adj2" fmla="val 41930"/>
              <a:gd name="adj3" fmla="val 25000"/>
            </a:avLst>
          </a:prstGeom>
          <a:solidFill>
            <a:srgbClr val="1A02CE"/>
          </a:solidFill>
          <a:ln w="12700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 err="1" smtClean="0"/>
                  <a:t>Two</a:t>
                </a:r>
                <a:r>
                  <a:rPr lang="tr-TR" sz="2200" dirty="0" smtClean="0"/>
                  <a:t>  </a:t>
                </a:r>
                <a:r>
                  <a:rPr lang="tr-TR" sz="2200" dirty="0" err="1" smtClean="0"/>
                  <a:t>dimensional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offset</a:t>
                </a:r>
                <a:endParaRPr lang="tr-TR" sz="2200" dirty="0" smtClean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000" b="1" dirty="0" smtClean="0">
                  <a:solidFill>
                    <a:srgbClr val="FF0000"/>
                  </a:solidFill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blipFill rotWithShape="0">
                <a:blip r:embed="rId3"/>
                <a:stretch>
                  <a:fillRect l="-2444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200" dirty="0" smtClean="0"/>
                  <a:t>Map a 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image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to</a:t>
                </a:r>
                <a:r>
                  <a:rPr lang="tr-TR" sz="2200" dirty="0" smtClean="0"/>
                  <a:t> a </a:t>
                </a:r>
              </a:p>
              <a:p>
                <a:pPr algn="just"/>
                <a:r>
                  <a:rPr lang="tr-TR" sz="2200" dirty="0" smtClean="0"/>
                  <a:t>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jigsaw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using</a:t>
                </a:r>
                <a:r>
                  <a:rPr lang="tr-TR" sz="2200" dirty="0" smtClean="0"/>
                  <a:t>:</a:t>
                </a: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blipFill rotWithShape="0">
                <a:blip r:embed="rId4"/>
                <a:stretch>
                  <a:fillRect l="-1757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064951" y="2777496"/>
            <a:ext cx="3107449" cy="763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204" y="578620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67931"/>
            <a:ext cx="1933972" cy="192195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732294" y="5331854"/>
            <a:ext cx="2183661" cy="606572"/>
          </a:xfrm>
          <a:prstGeom prst="straightConnector1">
            <a:avLst/>
          </a:prstGeom>
          <a:ln w="5080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8144" y="3801234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8993" y="6237312"/>
            <a:ext cx="124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 x 3</a:t>
            </a:r>
          </a:p>
        </p:txBody>
      </p:sp>
    </p:spTree>
    <p:extLst>
      <p:ext uri="{BB962C8B-B14F-4D97-AF65-F5344CB8AC3E}">
        <p14:creationId xmlns:p14="http://schemas.microsoft.com/office/powerpoint/2010/main" val="1973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6" t="10380" r="12195" b="13682"/>
          <a:stretch/>
        </p:blipFill>
        <p:spPr>
          <a:xfrm>
            <a:off x="6003709" y="2723709"/>
            <a:ext cx="3137731" cy="3370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8" t="9256" r="9097" b="13408"/>
          <a:stretch/>
        </p:blipFill>
        <p:spPr>
          <a:xfrm>
            <a:off x="-108520" y="2780928"/>
            <a:ext cx="3456384" cy="3384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</a:t>
            </a:r>
            <a:r>
              <a:rPr lang="tr-TR" dirty="0" err="1" smtClean="0"/>
              <a:t>Recognition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</a:t>
            </a:fld>
            <a:r>
              <a:rPr lang="tr-TR" dirty="0" smtClean="0"/>
              <a:t>/25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125809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205304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58011" y="6258798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54 x 720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5976" y="6021288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54x2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4435" y="2708920"/>
            <a:ext cx="1479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/>
              <a:t>3</a:t>
            </a:r>
            <a:r>
              <a:rPr lang="tr-TR" sz="1600" b="1" dirty="0" smtClean="0"/>
              <a:t> x 3 x 720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2868"/>
              </p:ext>
            </p:extLst>
          </p:nvPr>
        </p:nvGraphicFramePr>
        <p:xfrm>
          <a:off x="4078885" y="1884893"/>
          <a:ext cx="809466" cy="71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22"/>
                <a:gridCol w="269822"/>
                <a:gridCol w="269822"/>
              </a:tblGrid>
              <a:tr h="237353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7353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7353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70289" y="4365104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01243" y="4366100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70289" y="4695320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91076" y="4695086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71344" y="5024073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01243" y="5024073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70289" y="5301208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01243" y="5302204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70289" y="5631424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91076" y="5631190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71344" y="5960177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01243" y="5960177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7945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5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9" name="Curved Down Arrow 8"/>
          <p:cNvSpPr/>
          <p:nvPr/>
        </p:nvSpPr>
        <p:spPr>
          <a:xfrm>
            <a:off x="2113935" y="1384976"/>
            <a:ext cx="3219750" cy="506728"/>
          </a:xfrm>
          <a:prstGeom prst="curvedDownArrow">
            <a:avLst>
              <a:gd name="adj1" fmla="val 41930"/>
              <a:gd name="adj2" fmla="val 107320"/>
              <a:gd name="adj3" fmla="val 25000"/>
            </a:avLst>
          </a:prstGeom>
          <a:solidFill>
            <a:srgbClr val="1A02CE"/>
          </a:solidFill>
          <a:ln w="12700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76056" y="1946030"/>
                <a:ext cx="3240360" cy="148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 err="1" smtClean="0"/>
                  <a:t>Two</a:t>
                </a:r>
                <a:r>
                  <a:rPr lang="tr-TR" sz="2200" dirty="0" smtClean="0"/>
                  <a:t>  </a:t>
                </a:r>
                <a:r>
                  <a:rPr lang="tr-TR" sz="2200" dirty="0" err="1" smtClean="0"/>
                  <a:t>dimensional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offset</a:t>
                </a:r>
                <a:endParaRPr lang="tr-TR" sz="2200" dirty="0" smtClean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000" b="1" dirty="0" smtClean="0">
                  <a:solidFill>
                    <a:srgbClr val="FF0000"/>
                  </a:solidFill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946030"/>
                <a:ext cx="3240360" cy="1482970"/>
              </a:xfrm>
              <a:prstGeom prst="rect">
                <a:avLst/>
              </a:prstGeom>
              <a:blipFill rotWithShape="0">
                <a:blip r:embed="rId2"/>
                <a:stretch>
                  <a:fillRect l="-2448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200" dirty="0" smtClean="0"/>
                  <a:t>Map a 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image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to</a:t>
                </a:r>
                <a:r>
                  <a:rPr lang="tr-TR" sz="2200" dirty="0" smtClean="0"/>
                  <a:t> a </a:t>
                </a:r>
              </a:p>
              <a:p>
                <a:pPr algn="just"/>
                <a:r>
                  <a:rPr lang="tr-TR" sz="2200" dirty="0" smtClean="0"/>
                  <a:t>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jigsaw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using</a:t>
                </a:r>
                <a:r>
                  <a:rPr lang="tr-TR" sz="2200" dirty="0" smtClean="0"/>
                  <a:t>:</a:t>
                </a: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blipFill rotWithShape="0">
                <a:blip r:embed="rId4"/>
                <a:stretch>
                  <a:fillRect l="-1757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148064" y="2489464"/>
            <a:ext cx="3107449" cy="763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204" y="578620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732295" y="5517232"/>
            <a:ext cx="2359985" cy="421194"/>
          </a:xfrm>
          <a:prstGeom prst="straightConnector1">
            <a:avLst/>
          </a:prstGeom>
          <a:ln w="5080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8144" y="3801234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8993" y="6237312"/>
            <a:ext cx="124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 x 3 x 720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63688" y="4674622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54x2</a:t>
            </a:r>
          </a:p>
        </p:txBody>
      </p:sp>
      <p:sp>
        <p:nvSpPr>
          <p:cNvPr id="22" name="Oval 21"/>
          <p:cNvSpPr/>
          <p:nvPr/>
        </p:nvSpPr>
        <p:spPr>
          <a:xfrm>
            <a:off x="1403648" y="1936440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68451" y="2543557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03648" y="2564904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403648" y="3140968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78618" y="3150675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03648" y="3736640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79712" y="3736640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03648" y="4312704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978618" y="4312704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78618" y="1936440"/>
            <a:ext cx="361134" cy="46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4623923"/>
            <a:ext cx="1699390" cy="16598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68" y="3028894"/>
            <a:ext cx="81926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Training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6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8690" r="11413" b="13647"/>
          <a:stretch/>
        </p:blipFill>
        <p:spPr>
          <a:xfrm>
            <a:off x="179512" y="1340768"/>
            <a:ext cx="840655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Displacement</a:t>
            </a:r>
            <a:r>
              <a:rPr lang="tr-TR" dirty="0" smtClean="0"/>
              <a:t> &amp;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7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47" y="2517949"/>
            <a:ext cx="1330763" cy="1127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12" y="2204864"/>
            <a:ext cx="980952" cy="13619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034" y="1916832"/>
            <a:ext cx="101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(x1, y1)</a:t>
            </a:r>
          </a:p>
          <a:p>
            <a:pPr algn="ctr"/>
            <a:r>
              <a:rPr lang="tr-TR" dirty="0" smtClean="0"/>
              <a:t>(97, 83)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85452" y="2945210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39282" y="2996952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166307" y="2630834"/>
            <a:ext cx="538015" cy="345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81939" y="2677993"/>
            <a:ext cx="684547" cy="354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7784" y="1988840"/>
            <a:ext cx="12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x2, y2)</a:t>
            </a:r>
          </a:p>
          <a:p>
            <a:pPr algn="ctr"/>
            <a:r>
              <a:rPr lang="tr-TR" dirty="0" smtClean="0"/>
              <a:t>(146, 78)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244474" y="3212976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32506" y="3212976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666704" y="3258355"/>
            <a:ext cx="561481" cy="117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660232" y="3258355"/>
            <a:ext cx="576064" cy="266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9992" y="2564904"/>
            <a:ext cx="132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x7, y7)</a:t>
            </a:r>
          </a:p>
          <a:p>
            <a:pPr algn="ctr"/>
            <a:r>
              <a:rPr lang="tr-TR" dirty="0" smtClean="0"/>
              <a:t>(451, 181)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39801" y="2564904"/>
            <a:ext cx="13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x8, y8)</a:t>
            </a:r>
          </a:p>
          <a:p>
            <a:pPr algn="ctr"/>
            <a:r>
              <a:rPr lang="tr-TR" dirty="0" smtClean="0"/>
              <a:t>(497, 178)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6926" y="3923764"/>
            <a:ext cx="26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1 &amp;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59632" y="436510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(x2-x1, y2-y1)</a:t>
            </a:r>
          </a:p>
          <a:p>
            <a:pPr algn="ctr"/>
            <a:r>
              <a:rPr lang="tr-TR" dirty="0" smtClean="0"/>
              <a:t>(49, -5)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01422" y="3933056"/>
            <a:ext cx="27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7 &amp; 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24128" y="4365104"/>
            <a:ext cx="172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x8-x7, y8-y7)</a:t>
            </a:r>
          </a:p>
          <a:p>
            <a:pPr algn="ctr"/>
            <a:r>
              <a:rPr lang="tr-TR" dirty="0" smtClean="0"/>
              <a:t>(46, -3)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1560" y="5157192"/>
            <a:ext cx="344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IDM </a:t>
            </a:r>
            <a:r>
              <a:rPr lang="tr-TR" dirty="0" err="1" smtClean="0">
                <a:solidFill>
                  <a:srgbClr val="FF0000"/>
                </a:solidFill>
              </a:rPr>
              <a:t>Feature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Distance</a:t>
            </a:r>
            <a:r>
              <a:rPr lang="tr-TR" dirty="0" smtClean="0">
                <a:solidFill>
                  <a:srgbClr val="FF0000"/>
                </a:solidFill>
              </a:rPr>
              <a:t> b/w 1 &amp; 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1382" y="5210616"/>
            <a:ext cx="344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IDM </a:t>
            </a:r>
            <a:r>
              <a:rPr lang="tr-TR" dirty="0" err="1" smtClean="0">
                <a:solidFill>
                  <a:srgbClr val="FF0000"/>
                </a:solidFill>
              </a:rPr>
              <a:t>Feature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Distance</a:t>
            </a:r>
            <a:r>
              <a:rPr lang="tr-TR" dirty="0" smtClean="0">
                <a:solidFill>
                  <a:srgbClr val="FF0000"/>
                </a:solidFill>
              </a:rPr>
              <a:t> b/w 2 &amp; 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560" y="55892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sqrt</a:t>
            </a:r>
            <a:r>
              <a:rPr lang="tr-TR" dirty="0" smtClean="0"/>
              <a:t> ((</a:t>
            </a:r>
            <a:r>
              <a:rPr lang="tr-TR" dirty="0" err="1" smtClean="0"/>
              <a:t>Feat</a:t>
            </a:r>
            <a:r>
              <a:rPr lang="tr-TR" dirty="0" smtClean="0"/>
              <a:t>(1) – </a:t>
            </a:r>
            <a:r>
              <a:rPr lang="tr-TR" dirty="0" err="1" smtClean="0"/>
              <a:t>Feat</a:t>
            </a:r>
            <a:r>
              <a:rPr lang="tr-TR" dirty="0" smtClean="0"/>
              <a:t>(7))^2)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04048" y="55799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sqrt</a:t>
            </a:r>
            <a:r>
              <a:rPr lang="tr-TR" dirty="0" smtClean="0"/>
              <a:t> ((</a:t>
            </a:r>
            <a:r>
              <a:rPr lang="tr-TR" dirty="0" err="1" smtClean="0"/>
              <a:t>Feat</a:t>
            </a:r>
            <a:r>
              <a:rPr lang="tr-TR" dirty="0" smtClean="0"/>
              <a:t>(2) – </a:t>
            </a:r>
            <a:r>
              <a:rPr lang="tr-TR" dirty="0" err="1" smtClean="0"/>
              <a:t>Feat</a:t>
            </a:r>
            <a:r>
              <a:rPr lang="tr-TR" dirty="0" smtClean="0"/>
              <a:t>(8))^2)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8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19256" cy="4824536"/>
          </a:xfrm>
        </p:spPr>
        <p:txBody>
          <a:bodyPr>
            <a:normAutofit/>
          </a:bodyPr>
          <a:lstStyle/>
          <a:p>
            <a:r>
              <a:rPr lang="tr-TR" dirty="0" smtClean="0"/>
              <a:t>µ (</a:t>
            </a:r>
            <a:r>
              <a:rPr lang="tr-TR" dirty="0" err="1" smtClean="0"/>
              <a:t>variance</a:t>
            </a:r>
            <a:r>
              <a:rPr lang="tr-TR" dirty="0" smtClean="0"/>
              <a:t> of </a:t>
            </a:r>
            <a:r>
              <a:rPr lang="tr-TR" dirty="0" err="1" smtClean="0"/>
              <a:t>displacement</a:t>
            </a:r>
            <a:r>
              <a:rPr lang="tr-TR" dirty="0" smtClean="0"/>
              <a:t>) &lt; </a:t>
            </a:r>
            <a:r>
              <a:rPr lang="el-GR" dirty="0" smtClean="0"/>
              <a:t>λ</a:t>
            </a:r>
            <a:r>
              <a:rPr lang="tr-TR" dirty="0" smtClean="0"/>
              <a:t> (50)</a:t>
            </a:r>
          </a:p>
          <a:p>
            <a:endParaRPr lang="tr-TR" dirty="0"/>
          </a:p>
          <a:p>
            <a:r>
              <a:rPr lang="tr-TR" dirty="0" smtClean="0"/>
              <a:t>µ (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distace</a:t>
            </a:r>
            <a:r>
              <a:rPr lang="tr-TR" dirty="0" smtClean="0"/>
              <a:t>) &lt; </a:t>
            </a:r>
            <a:r>
              <a:rPr lang="el-GR" dirty="0"/>
              <a:t>ɸ</a:t>
            </a:r>
            <a:r>
              <a:rPr lang="tr-TR" dirty="0" smtClean="0"/>
              <a:t> (6)</a:t>
            </a:r>
          </a:p>
          <a:p>
            <a:endParaRPr lang="tr-TR" dirty="0"/>
          </a:p>
          <a:p>
            <a:r>
              <a:rPr lang="tr-TR" dirty="0" err="1" smtClean="0"/>
              <a:t>Variance</a:t>
            </a:r>
            <a:r>
              <a:rPr lang="tr-TR" dirty="0" smtClean="0"/>
              <a:t> of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r>
              <a:rPr lang="tr-TR" dirty="0" smtClean="0"/>
              <a:t> &lt; </a:t>
            </a:r>
            <a:r>
              <a:rPr lang="el-GR" dirty="0" smtClean="0"/>
              <a:t>θ</a:t>
            </a:r>
            <a:r>
              <a:rPr lang="tr-TR" dirty="0" smtClean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4054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Training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9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8690" r="11413" b="13647"/>
          <a:stretch/>
        </p:blipFill>
        <p:spPr>
          <a:xfrm>
            <a:off x="179512" y="1340768"/>
            <a:ext cx="840655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8847</TotalTime>
  <Words>640</Words>
  <Application>Microsoft Office PowerPoint</Application>
  <PresentationFormat>On-screen Show (4:3)</PresentationFormat>
  <Paragraphs>199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Aharoni</vt:lpstr>
      <vt:lpstr>Arial</vt:lpstr>
      <vt:lpstr>Calibri</vt:lpstr>
      <vt:lpstr>Cambria Math</vt:lpstr>
      <vt:lpstr>Wingdings 2</vt:lpstr>
      <vt:lpstr>Equity</vt:lpstr>
      <vt:lpstr>Jigsaw Model for Sketch Recognition</vt:lpstr>
      <vt:lpstr>Jigsaw Model</vt:lpstr>
      <vt:lpstr>L = Offset Map</vt:lpstr>
      <vt:lpstr>Jigsaw Model for Sketch Recognition</vt:lpstr>
      <vt:lpstr>L = Offset Map</vt:lpstr>
      <vt:lpstr>Training Image</vt:lpstr>
      <vt:lpstr>Displacement &amp; Feature Distance</vt:lpstr>
      <vt:lpstr>Find Stroke  Pairs</vt:lpstr>
      <vt:lpstr>Training Image</vt:lpstr>
      <vt:lpstr>Selected Pairs</vt:lpstr>
      <vt:lpstr>Selected Pairs</vt:lpstr>
      <vt:lpstr>Selected Pairs</vt:lpstr>
      <vt:lpstr>Update Centers and Connect</vt:lpstr>
      <vt:lpstr>Connectivity / Smooth Cost (Ɣ = 100)</vt:lpstr>
      <vt:lpstr>Jigsaw Model &amp; α-Expansion GCA </vt:lpstr>
      <vt:lpstr>EM Algorithm</vt:lpstr>
      <vt:lpstr>Jigsaw</vt:lpstr>
      <vt:lpstr>Reconstruction</vt:lpstr>
      <vt:lpstr>Training Image</vt:lpstr>
      <vt:lpstr>PowerPoint Presentation</vt:lpstr>
      <vt:lpstr>Jigsaw 11</vt:lpstr>
      <vt:lpstr>Jigsaw 12</vt:lpstr>
      <vt:lpstr>Jigsaw 13</vt:lpstr>
      <vt:lpstr>Jigsaw 21</vt:lpstr>
      <vt:lpstr>Jigsaw 22</vt:lpstr>
      <vt:lpstr>Jigsaw 23</vt:lpstr>
      <vt:lpstr>Jigsaw 31</vt:lpstr>
      <vt:lpstr>Jigsaw 32</vt:lpstr>
      <vt:lpstr>Jigsaw 33</vt:lpstr>
    </vt:vector>
  </TitlesOfParts>
  <Company>Koç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Ayse Kucukyilmaz</dc:creator>
  <cp:lastModifiedBy>KARAMAN</cp:lastModifiedBy>
  <cp:revision>972</cp:revision>
  <dcterms:created xsi:type="dcterms:W3CDTF">2009-12-16T12:16:41Z</dcterms:created>
  <dcterms:modified xsi:type="dcterms:W3CDTF">2016-05-19T19:31:24Z</dcterms:modified>
</cp:coreProperties>
</file>