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p:scale>
          <a:sx n="50" d="100"/>
          <a:sy n="50" d="100"/>
        </p:scale>
        <p:origin x="228" y="48"/>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6/16/2016</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6" name="Rectangle 35"/>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420770"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0816428"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Rectangle 35"/>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ounded Rectangle 38"/>
          <p:cNvSpPr/>
          <p:nvPr userDrawn="1"/>
        </p:nvSpPr>
        <p:spPr>
          <a:xfrm>
            <a:off x="429131" y="4835626"/>
            <a:ext cx="20511345"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userDrawn="1"/>
        </p:nvSpPr>
        <p:spPr>
          <a:xfrm>
            <a:off x="22152989" y="28484198"/>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1" name="Text Box 14"/>
          <p:cNvSpPr txBox="1">
            <a:spLocks noChangeArrowheads="1"/>
          </p:cNvSpPr>
          <p:nvPr userDrawn="1"/>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pn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7686"/>
            <a:ext cx="21388389" cy="2778910"/>
          </a:xfrm>
          <a:prstGeom prst="rect">
            <a:avLst/>
          </a:prstGeom>
        </p:spPr>
      </p:pic>
      <p:sp>
        <p:nvSpPr>
          <p:cNvPr id="232" name="Text Placeholder 231"/>
          <p:cNvSpPr>
            <a:spLocks noGrp="1"/>
          </p:cNvSpPr>
          <p:nvPr>
            <p:ph type="body" sz="quarter" idx="10"/>
          </p:nvPr>
        </p:nvSpPr>
        <p:spPr>
          <a:xfrm>
            <a:off x="403388" y="4835528"/>
            <a:ext cx="10101856" cy="4197610"/>
          </a:xfrm>
        </p:spPr>
        <p:txBody>
          <a:bodyPr/>
          <a:lstStyle/>
          <a:p>
            <a:pPr algn="just"/>
            <a:r>
              <a:rPr lang="en-US" sz="2800" dirty="0">
                <a:latin typeface="Arial" panose="020B0604020202020204" pitchFamily="34" charset="0"/>
                <a:cs typeface="Arial" panose="020B0604020202020204" pitchFamily="34" charset="0"/>
              </a:rPr>
              <a:t>The Jigsaw Model is a patch-based model which learns shape, size and appearance of patches automatically from the repeated structures without supervision. The model extracts irregularly sized and shaped patches from a latent image called jigsaw. In this project we propose how to apply the jigsaw model into sketch recognition domain to classify </a:t>
            </a:r>
            <a:r>
              <a:rPr lang="en-US" sz="2800" dirty="0" smtClean="0">
                <a:latin typeface="Arial" panose="020B0604020202020204" pitchFamily="34" charset="0"/>
                <a:cs typeface="Arial" panose="020B0604020202020204" pitchFamily="34" charset="0"/>
              </a:rPr>
              <a:t>the repeated </a:t>
            </a:r>
            <a:r>
              <a:rPr lang="en-US" sz="2800" dirty="0">
                <a:latin typeface="Arial" panose="020B0604020202020204" pitchFamily="34" charset="0"/>
                <a:cs typeface="Arial" panose="020B0604020202020204" pitchFamily="34" charset="0"/>
              </a:rPr>
              <a:t>strokes in a sketch scene without supervision. The results show that our newly model is able to learn and classify </a:t>
            </a:r>
            <a:r>
              <a:rPr lang="en-US" sz="2800" dirty="0" smtClean="0">
                <a:latin typeface="Arial" panose="020B0604020202020204" pitchFamily="34" charset="0"/>
                <a:cs typeface="Arial" panose="020B0604020202020204" pitchFamily="34" charset="0"/>
              </a:rPr>
              <a:t>hand-crafted </a:t>
            </a:r>
            <a:r>
              <a:rPr lang="en-US" sz="2800" dirty="0">
                <a:latin typeface="Arial" panose="020B0604020202020204" pitchFamily="34" charset="0"/>
                <a:cs typeface="Arial" panose="020B0604020202020204" pitchFamily="34" charset="0"/>
              </a:rPr>
              <a:t>repeated structures in a sketch scene.</a:t>
            </a:r>
            <a:endParaRPr lang="tr-TR" sz="2800" dirty="0">
              <a:latin typeface="Arial" panose="020B0604020202020204" pitchFamily="34" charset="0"/>
              <a:cs typeface="Arial" panose="020B0604020202020204" pitchFamily="34" charset="0"/>
            </a:endParaRPr>
          </a:p>
        </p:txBody>
      </p:sp>
      <p:sp>
        <p:nvSpPr>
          <p:cNvPr id="233" name="Text Placeholder 232"/>
          <p:cNvSpPr>
            <a:spLocks noGrp="1"/>
          </p:cNvSpPr>
          <p:nvPr>
            <p:ph type="body" sz="quarter" idx="11"/>
          </p:nvPr>
        </p:nvSpPr>
        <p:spPr>
          <a:xfrm>
            <a:off x="506817" y="4335816"/>
            <a:ext cx="10093882" cy="712626"/>
          </a:xfrm>
        </p:spPr>
        <p:txBody>
          <a:bodyPr/>
          <a:lstStyle/>
          <a:p>
            <a:pPr algn="l"/>
            <a:r>
              <a:rPr lang="tr-TR" sz="3800" u="none" dirty="0" err="1" smtClean="0">
                <a:solidFill>
                  <a:srgbClr val="C00000"/>
                </a:solidFill>
                <a:latin typeface="Arial" panose="020B0604020202020204" pitchFamily="34" charset="0"/>
                <a:cs typeface="Arial" panose="020B0604020202020204" pitchFamily="34" charset="0"/>
              </a:rPr>
              <a:t>Abstract</a:t>
            </a:r>
            <a:endParaRPr lang="en-US" sz="3800" u="none" dirty="0">
              <a:solidFill>
                <a:srgbClr val="C00000"/>
              </a:solidFill>
              <a:latin typeface="Arial" panose="020B0604020202020204" pitchFamily="34" charset="0"/>
              <a:cs typeface="Arial" panose="020B0604020202020204" pitchFamily="34" charset="0"/>
            </a:endParaRPr>
          </a:p>
        </p:txBody>
      </p:sp>
      <p:sp>
        <p:nvSpPr>
          <p:cNvPr id="236" name="Text Placeholder 235"/>
          <p:cNvSpPr>
            <a:spLocks noGrp="1"/>
          </p:cNvSpPr>
          <p:nvPr>
            <p:ph type="body" sz="quarter" idx="20"/>
          </p:nvPr>
        </p:nvSpPr>
        <p:spPr>
          <a:xfrm>
            <a:off x="504349" y="8755133"/>
            <a:ext cx="10096349" cy="712626"/>
          </a:xfrm>
        </p:spPr>
        <p:txBody>
          <a:bodyPr/>
          <a:lstStyle/>
          <a:p>
            <a:pPr algn="l"/>
            <a:r>
              <a:rPr lang="tr-TR" sz="3800" u="none" dirty="0" err="1" smtClean="0">
                <a:solidFill>
                  <a:srgbClr val="C00000"/>
                </a:solidFill>
                <a:latin typeface="Arial" panose="020B0604020202020204" pitchFamily="34" charset="0"/>
                <a:cs typeface="Arial" panose="020B0604020202020204" pitchFamily="34" charset="0"/>
              </a:rPr>
              <a:t>Method</a:t>
            </a:r>
            <a:endParaRPr lang="en-US" sz="3800" u="none" dirty="0">
              <a:solidFill>
                <a:srgbClr val="C00000"/>
              </a:solidFill>
              <a:latin typeface="Arial" panose="020B0604020202020204" pitchFamily="34" charset="0"/>
              <a:cs typeface="Arial" panose="020B0604020202020204" pitchFamily="34" charset="0"/>
            </a:endParaRPr>
          </a:p>
        </p:txBody>
      </p:sp>
      <p:sp>
        <p:nvSpPr>
          <p:cNvPr id="237" name="Text Placeholder 236"/>
          <p:cNvSpPr>
            <a:spLocks noGrp="1"/>
          </p:cNvSpPr>
          <p:nvPr>
            <p:ph type="body" sz="quarter" idx="25"/>
          </p:nvPr>
        </p:nvSpPr>
        <p:spPr>
          <a:xfrm>
            <a:off x="10929394" y="4307976"/>
            <a:ext cx="10093752" cy="712626"/>
          </a:xfrm>
          <a:noFill/>
        </p:spPr>
        <p:txBody>
          <a:bodyPr wrap="square" lIns="63307" tIns="63307" rIns="63307" bIns="63307" anchor="ctr" anchorCtr="0">
            <a:spAutoFit/>
          </a:bodyPr>
          <a:lstStyle/>
          <a:p>
            <a:pPr algn="l"/>
            <a:r>
              <a:rPr lang="tr-TR" sz="3800" u="none" dirty="0" err="1" smtClean="0">
                <a:solidFill>
                  <a:srgbClr val="C00000"/>
                </a:solidFill>
                <a:latin typeface="Arial" panose="020B0604020202020204" pitchFamily="34" charset="0"/>
                <a:cs typeface="Arial" panose="020B0604020202020204" pitchFamily="34" charset="0"/>
              </a:rPr>
              <a:t>Results</a:t>
            </a:r>
            <a:endParaRPr lang="en-US" sz="3800" u="none" dirty="0">
              <a:solidFill>
                <a:srgbClr val="C00000"/>
              </a:solidFill>
              <a:latin typeface="Arial" panose="020B0604020202020204" pitchFamily="34" charset="0"/>
              <a:cs typeface="Arial" panose="020B0604020202020204" pitchFamily="34" charset="0"/>
            </a:endParaRPr>
          </a:p>
        </p:txBody>
      </p:sp>
      <p:sp>
        <p:nvSpPr>
          <p:cNvPr id="238" name="Text Placeholder 237"/>
          <p:cNvSpPr>
            <a:spLocks noGrp="1"/>
          </p:cNvSpPr>
          <p:nvPr>
            <p:ph type="body" sz="quarter" idx="26"/>
          </p:nvPr>
        </p:nvSpPr>
        <p:spPr>
          <a:xfrm>
            <a:off x="10846594" y="4832171"/>
            <a:ext cx="10093752" cy="2474061"/>
          </a:xfrm>
        </p:spPr>
        <p:txBody>
          <a:bodyPr/>
          <a:lstStyle/>
          <a:p>
            <a:pPr algn="just"/>
            <a:r>
              <a:rPr lang="en-US" sz="2800" dirty="0">
                <a:latin typeface="Arial" panose="020B0604020202020204" pitchFamily="34" charset="0"/>
                <a:cs typeface="Arial" panose="020B0604020202020204" pitchFamily="34" charset="0"/>
              </a:rPr>
              <a:t>In the jigsaw model the </a:t>
            </a:r>
            <a:r>
              <a:rPr lang="en-US" sz="2800" dirty="0" err="1">
                <a:latin typeface="Arial" panose="020B0604020202020204" pitchFamily="34" charset="0"/>
                <a:cs typeface="Arial" panose="020B0604020202020204" pitchFamily="34" charset="0"/>
              </a:rPr>
              <a:t>hyperparameters</a:t>
            </a:r>
            <a:r>
              <a:rPr lang="en-US" sz="2800" dirty="0">
                <a:latin typeface="Arial" panose="020B0604020202020204" pitchFamily="34" charset="0"/>
                <a:cs typeface="Arial" panose="020B0604020202020204" pitchFamily="34" charset="0"/>
              </a:rPr>
              <a:t> especially interaction potential between adjacent pixels plays an important role to reach a consistent jigsaw image. The test results with different interaction potential values are shown in Figure 3.</a:t>
            </a:r>
            <a:endParaRPr lang="tr-TR" sz="2800" dirty="0">
              <a:latin typeface="Arial" panose="020B0604020202020204" pitchFamily="34" charset="0"/>
              <a:cs typeface="Arial" panose="020B0604020202020204" pitchFamily="34" charset="0"/>
            </a:endParaRPr>
          </a:p>
        </p:txBody>
      </p:sp>
      <p:sp>
        <p:nvSpPr>
          <p:cNvPr id="239" name="Text Placeholder 238"/>
          <p:cNvSpPr>
            <a:spLocks noGrp="1"/>
          </p:cNvSpPr>
          <p:nvPr>
            <p:ph type="body" sz="quarter" idx="27"/>
          </p:nvPr>
        </p:nvSpPr>
        <p:spPr>
          <a:xfrm>
            <a:off x="10932168" y="25014592"/>
            <a:ext cx="10090978" cy="712626"/>
          </a:xfrm>
          <a:noFill/>
        </p:spPr>
        <p:txBody>
          <a:bodyPr wrap="square" lIns="63307" tIns="63307" rIns="63307" bIns="63307" anchor="ctr" anchorCtr="0">
            <a:spAutoFit/>
          </a:bodyPr>
          <a:lstStyle/>
          <a:p>
            <a:pPr algn="l"/>
            <a:r>
              <a:rPr lang="tr-TR" sz="3800" u="none" dirty="0" err="1" smtClean="0">
                <a:solidFill>
                  <a:srgbClr val="C00000"/>
                </a:solidFill>
                <a:latin typeface="Arial" panose="020B0604020202020204" pitchFamily="34" charset="0"/>
                <a:cs typeface="Arial" panose="020B0604020202020204" pitchFamily="34" charset="0"/>
              </a:rPr>
              <a:t>References</a:t>
            </a:r>
            <a:endParaRPr lang="en-US" sz="3800" u="none" dirty="0">
              <a:solidFill>
                <a:srgbClr val="C00000"/>
              </a:solidFill>
              <a:latin typeface="Arial" panose="020B0604020202020204" pitchFamily="34" charset="0"/>
              <a:cs typeface="Arial" panose="020B0604020202020204" pitchFamily="34" charset="0"/>
            </a:endParaRPr>
          </a:p>
        </p:txBody>
      </p:sp>
      <p:sp>
        <p:nvSpPr>
          <p:cNvPr id="240" name="Text Placeholder 239"/>
          <p:cNvSpPr>
            <a:spLocks noGrp="1"/>
          </p:cNvSpPr>
          <p:nvPr>
            <p:ph type="body" sz="quarter" idx="28"/>
          </p:nvPr>
        </p:nvSpPr>
        <p:spPr>
          <a:xfrm>
            <a:off x="10928299" y="25535367"/>
            <a:ext cx="10094847" cy="3508190"/>
          </a:xfrm>
        </p:spPr>
        <p:txBody>
          <a:bodyPr/>
          <a:lstStyle/>
          <a:p>
            <a:pPr algn="just"/>
            <a:r>
              <a:rPr lang="en-US" sz="2800" dirty="0">
                <a:latin typeface="Arial" panose="020B0604020202020204" pitchFamily="34" charset="0"/>
                <a:cs typeface="Arial" panose="020B0604020202020204" pitchFamily="34" charset="0"/>
              </a:rPr>
              <a:t>[1] Kannan, A., Winn, J., </a:t>
            </a:r>
            <a:r>
              <a:rPr lang="en-US" sz="2800" dirty="0" err="1">
                <a:latin typeface="Arial" panose="020B0604020202020204" pitchFamily="34" charset="0"/>
                <a:cs typeface="Arial" panose="020B0604020202020204" pitchFamily="34" charset="0"/>
              </a:rPr>
              <a:t>Rother</a:t>
            </a:r>
            <a:r>
              <a:rPr lang="en-US" sz="2800" dirty="0">
                <a:latin typeface="Arial" panose="020B0604020202020204" pitchFamily="34" charset="0"/>
                <a:cs typeface="Arial" panose="020B0604020202020204" pitchFamily="34" charset="0"/>
              </a:rPr>
              <a:t>, C., 2006. “Clustering appearance and shape by learning jigsaws”, Advances in Neural Information Processing Systems, 657–664</a:t>
            </a:r>
            <a:r>
              <a:rPr lang="en-US" sz="2800" dirty="0" smtClean="0">
                <a:latin typeface="Arial" panose="020B0604020202020204" pitchFamily="34" charset="0"/>
                <a:cs typeface="Arial" panose="020B0604020202020204" pitchFamily="34" charset="0"/>
              </a:rPr>
              <a:t>.</a:t>
            </a:r>
          </a:p>
          <a:p>
            <a:r>
              <a:rPr lang="en-US" sz="2800" dirty="0" smtClean="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Ouyang, T.Y., Davis, R., 2009. “A visual approach to sketched symbol recognition</a:t>
            </a:r>
            <a:r>
              <a:rPr lang="en-US" sz="2800" dirty="0">
                <a:latin typeface="Arial" panose="020B0604020202020204" pitchFamily="34" charset="0"/>
                <a:cs typeface="Arial" panose="020B0604020202020204" pitchFamily="34" charset="0"/>
              </a:rPr>
              <a:t>”, International Joint Conferences </a:t>
            </a:r>
            <a:r>
              <a:rPr lang="en-US" sz="2800" dirty="0">
                <a:latin typeface="Arial" panose="020B0604020202020204" pitchFamily="34" charset="0"/>
                <a:cs typeface="Arial" panose="020B0604020202020204" pitchFamily="34" charset="0"/>
              </a:rPr>
              <a:t>on Artificial </a:t>
            </a:r>
            <a:r>
              <a:rPr lang="en-US" sz="2800" dirty="0" smtClean="0">
                <a:latin typeface="Arial" panose="020B0604020202020204" pitchFamily="34" charset="0"/>
                <a:cs typeface="Arial" panose="020B0604020202020204" pitchFamily="34" charset="0"/>
              </a:rPr>
              <a:t>Intelligence.</a:t>
            </a:r>
            <a:endParaRPr lang="en-US" sz="2800" dirty="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1</a:t>
            </a:r>
          </a:p>
        </p:txBody>
      </p:sp>
      <p:sp>
        <p:nvSpPr>
          <p:cNvPr id="244" name="Text Placeholder 243"/>
          <p:cNvSpPr>
            <a:spLocks noGrp="1"/>
          </p:cNvSpPr>
          <p:nvPr>
            <p:ph type="body" sz="quarter" idx="96"/>
          </p:nvPr>
        </p:nvSpPr>
        <p:spPr>
          <a:xfrm>
            <a:off x="402516" y="10013533"/>
            <a:ext cx="10102728" cy="2904948"/>
          </a:xfrm>
        </p:spPr>
        <p:txBody>
          <a:bodyPr/>
          <a:lstStyle/>
          <a:p>
            <a:pPr algn="just"/>
            <a:r>
              <a:rPr lang="en-US" sz="2800" dirty="0">
                <a:latin typeface="Arial" panose="020B0604020202020204" pitchFamily="34" charset="0"/>
                <a:cs typeface="Arial" panose="020B0604020202020204" pitchFamily="34" charset="0"/>
              </a:rPr>
              <a:t>Jigsaw </a:t>
            </a:r>
            <a:r>
              <a:rPr lang="en-US" sz="2800" dirty="0" smtClean="0">
                <a:latin typeface="Arial" panose="020B0604020202020204" pitchFamily="34" charset="0"/>
                <a:cs typeface="Arial" panose="020B0604020202020204" pitchFamily="34" charset="0"/>
              </a:rPr>
              <a:t>Model [1] </a:t>
            </a:r>
            <a:r>
              <a:rPr lang="en-US" sz="2800" dirty="0">
                <a:latin typeface="Arial" panose="020B0604020202020204" pitchFamily="34" charset="0"/>
                <a:cs typeface="Arial" panose="020B0604020202020204" pitchFamily="34" charset="0"/>
              </a:rPr>
              <a:t>learns </a:t>
            </a:r>
            <a:r>
              <a:rPr lang="en-US" sz="2800" dirty="0" smtClean="0">
                <a:latin typeface="Arial" panose="020B0604020202020204" pitchFamily="34" charset="0"/>
                <a:cs typeface="Arial" panose="020B0604020202020204" pitchFamily="34" charset="0"/>
              </a:rPr>
              <a:t>the repeated </a:t>
            </a:r>
            <a:r>
              <a:rPr lang="en-US" sz="2800" dirty="0">
                <a:latin typeface="Arial" panose="020B0604020202020204" pitchFamily="34" charset="0"/>
                <a:cs typeface="Arial" panose="020B0604020202020204" pitchFamily="34" charset="0"/>
              </a:rPr>
              <a:t>structures by running </a:t>
            </a:r>
            <a:r>
              <a:rPr lang="tr-TR" sz="2800" dirty="0">
                <a:latin typeface="Arial" panose="020B0604020202020204" pitchFamily="34" charset="0"/>
                <a:cs typeface="Arial" panose="020B0604020202020204" pitchFamily="34" charset="0"/>
              </a:rPr>
              <a:t>an </a:t>
            </a:r>
            <a:r>
              <a:rPr lang="en-US" sz="2800" dirty="0">
                <a:latin typeface="Arial" panose="020B0604020202020204" pitchFamily="34" charset="0"/>
                <a:cs typeface="Arial" panose="020B0604020202020204" pitchFamily="34" charset="0"/>
              </a:rPr>
              <a:t>EM algorithm iteratively. The model assigns each pixel </a:t>
            </a:r>
            <a:r>
              <a:rPr lang="tr-TR" sz="2800" dirty="0">
                <a:latin typeface="Arial" panose="020B0604020202020204" pitchFamily="34" charset="0"/>
                <a:cs typeface="Arial" panose="020B0604020202020204" pitchFamily="34" charset="0"/>
              </a:rPr>
              <a:t>of</a:t>
            </a:r>
            <a:r>
              <a:rPr lang="en-US" sz="2800" dirty="0">
                <a:latin typeface="Arial" panose="020B0604020202020204" pitchFamily="34" charset="0"/>
                <a:cs typeface="Arial" panose="020B0604020202020204" pitchFamily="34" charset="0"/>
              </a:rPr>
              <a:t> a training image to a jigsaw pixel by an offset map which </a:t>
            </a:r>
            <a:r>
              <a:rPr lang="en-US" sz="2800" dirty="0" smtClean="0">
                <a:latin typeface="Arial" panose="020B0604020202020204" pitchFamily="34" charset="0"/>
                <a:cs typeface="Arial" panose="020B0604020202020204" pitchFamily="34" charset="0"/>
              </a:rPr>
              <a:t>enforces </a:t>
            </a:r>
            <a:r>
              <a:rPr lang="en-US" sz="2800" dirty="0">
                <a:latin typeface="Arial" panose="020B0604020202020204" pitchFamily="34" charset="0"/>
                <a:cs typeface="Arial" panose="020B0604020202020204" pitchFamily="34" charset="0"/>
              </a:rPr>
              <a:t>adjacent pixels in </a:t>
            </a:r>
            <a:r>
              <a:rPr lang="en-US" sz="2800" dirty="0" smtClean="0">
                <a:latin typeface="Arial" panose="020B0604020202020204" pitchFamily="34" charset="0"/>
                <a:cs typeface="Arial" panose="020B0604020202020204" pitchFamily="34" charset="0"/>
              </a:rPr>
              <a:t>the training </a:t>
            </a:r>
            <a:r>
              <a:rPr lang="en-US" sz="2800" dirty="0">
                <a:latin typeface="Arial" panose="020B0604020202020204" pitchFamily="34" charset="0"/>
                <a:cs typeface="Arial" panose="020B0604020202020204" pitchFamily="34" charset="0"/>
              </a:rPr>
              <a:t>image to be adjacent in the jigsaw. Finally, the training image is reconstructed from the jigsaw image by using the offset map.</a:t>
            </a:r>
            <a:endParaRPr lang="tr-TR" sz="2800" dirty="0">
              <a:latin typeface="Arial" panose="020B0604020202020204" pitchFamily="34" charset="0"/>
              <a:cs typeface="Arial" panose="020B0604020202020204" pitchFamily="34" charset="0"/>
            </a:endParaRPr>
          </a:p>
        </p:txBody>
      </p:sp>
      <p:sp>
        <p:nvSpPr>
          <p:cNvPr id="281" name="Text Placeholder 280"/>
          <p:cNvSpPr>
            <a:spLocks noGrp="1"/>
          </p:cNvSpPr>
          <p:nvPr>
            <p:ph type="body" sz="quarter" idx="150"/>
          </p:nvPr>
        </p:nvSpPr>
        <p:spPr>
          <a:xfrm>
            <a:off x="2890078" y="2696999"/>
            <a:ext cx="15608232" cy="1338355"/>
          </a:xfrm>
        </p:spPr>
        <p:txBody>
          <a:bodyPr>
            <a:noAutofit/>
          </a:bodyPr>
          <a:lstStyle/>
          <a:p>
            <a:r>
              <a:rPr lang="tr-TR" sz="3000" dirty="0">
                <a:solidFill>
                  <a:schemeClr val="tx1"/>
                </a:solidFill>
                <a:latin typeface="Arial" panose="020B0604020202020204" pitchFamily="34" charset="0"/>
                <a:cs typeface="Arial" panose="020B0604020202020204" pitchFamily="34" charset="0"/>
              </a:rPr>
              <a:t>Emre Karaman </a:t>
            </a:r>
            <a:r>
              <a:rPr lang="tr-TR" sz="3000" dirty="0" err="1">
                <a:solidFill>
                  <a:schemeClr val="tx1"/>
                </a:solidFill>
                <a:latin typeface="Arial" panose="020B0604020202020204" pitchFamily="34" charset="0"/>
                <a:cs typeface="Arial" panose="020B0604020202020204" pitchFamily="34" charset="0"/>
              </a:rPr>
              <a:t>and</a:t>
            </a:r>
            <a:r>
              <a:rPr lang="tr-TR" sz="3000" dirty="0">
                <a:solidFill>
                  <a:schemeClr val="tx1"/>
                </a:solidFill>
                <a:latin typeface="Arial" panose="020B0604020202020204" pitchFamily="34" charset="0"/>
                <a:cs typeface="Arial" panose="020B0604020202020204" pitchFamily="34" charset="0"/>
              </a:rPr>
              <a:t> T. Metin </a:t>
            </a:r>
            <a:r>
              <a:rPr lang="tr-TR" sz="3000" dirty="0" smtClean="0">
                <a:solidFill>
                  <a:schemeClr val="tx1"/>
                </a:solidFill>
                <a:latin typeface="Arial" panose="020B0604020202020204" pitchFamily="34" charset="0"/>
                <a:cs typeface="Arial" panose="020B0604020202020204" pitchFamily="34" charset="0"/>
              </a:rPr>
              <a:t>Sezgin</a:t>
            </a:r>
            <a:endParaRPr lang="en-US" sz="3000" dirty="0" smtClean="0">
              <a:solidFill>
                <a:schemeClr val="tx1"/>
              </a:solidFill>
              <a:latin typeface="Arial" panose="020B0604020202020204" pitchFamily="34" charset="0"/>
              <a:cs typeface="Arial" panose="020B0604020202020204" pitchFamily="34" charset="0"/>
            </a:endParaRPr>
          </a:p>
          <a:p>
            <a:pPr>
              <a:spcBef>
                <a:spcPts val="0"/>
              </a:spcBef>
            </a:pPr>
            <a:r>
              <a:rPr lang="en-US" sz="3000" dirty="0" err="1" smtClean="0">
                <a:solidFill>
                  <a:schemeClr val="tx1"/>
                </a:solidFill>
                <a:latin typeface="Arial" panose="020B0604020202020204" pitchFamily="34" charset="0"/>
                <a:cs typeface="Arial" panose="020B0604020202020204" pitchFamily="34" charset="0"/>
              </a:rPr>
              <a:t>Koç</a:t>
            </a:r>
            <a:r>
              <a:rPr lang="en-US" sz="3000" dirty="0" smtClean="0">
                <a:solidFill>
                  <a:schemeClr val="tx1"/>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University, Istanbul, Turkey</a:t>
            </a:r>
          </a:p>
          <a:p>
            <a:pPr>
              <a:spcBef>
                <a:spcPts val="0"/>
              </a:spcBef>
            </a:pPr>
            <a:r>
              <a:rPr lang="en-US" sz="3000" dirty="0" smtClean="0">
                <a:solidFill>
                  <a:schemeClr val="tx1"/>
                </a:solidFill>
                <a:latin typeface="Arial" panose="020B0604020202020204" pitchFamily="34" charset="0"/>
                <a:cs typeface="Arial" panose="020B0604020202020204" pitchFamily="34" charset="0"/>
              </a:rPr>
              <a:t>{</a:t>
            </a:r>
            <a:r>
              <a:rPr lang="tr-TR" sz="3000" dirty="0" smtClean="0">
                <a:solidFill>
                  <a:schemeClr val="tx1"/>
                </a:solidFill>
                <a:latin typeface="Arial" panose="020B0604020202020204" pitchFamily="34" charset="0"/>
                <a:cs typeface="Arial" panose="020B0604020202020204" pitchFamily="34" charset="0"/>
              </a:rPr>
              <a:t>emrekaraman14</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mtsezgin</a:t>
            </a:r>
            <a:r>
              <a:rPr lang="en-US" sz="3000" dirty="0">
                <a:solidFill>
                  <a:schemeClr val="tx1"/>
                </a:solidFill>
                <a:latin typeface="Arial" panose="020B0604020202020204" pitchFamily="34" charset="0"/>
                <a:cs typeface="Arial" panose="020B0604020202020204" pitchFamily="34" charset="0"/>
              </a:rPr>
              <a:t>}@</a:t>
            </a:r>
            <a:r>
              <a:rPr lang="en-US" sz="3000" dirty="0" smtClean="0">
                <a:solidFill>
                  <a:schemeClr val="tx1"/>
                </a:solidFill>
                <a:latin typeface="Arial" panose="020B0604020202020204" pitchFamily="34" charset="0"/>
                <a:cs typeface="Arial" panose="020B0604020202020204" pitchFamily="34" charset="0"/>
              </a:rPr>
              <a:t>ku.edu.tr</a:t>
            </a:r>
            <a:endParaRPr lang="en-US" sz="3000" dirty="0">
              <a:solidFill>
                <a:schemeClr val="tx1"/>
              </a:solidFill>
              <a:latin typeface="Arial" panose="020B0604020202020204" pitchFamily="34" charset="0"/>
              <a:cs typeface="Arial" panose="020B0604020202020204" pitchFamily="34" charset="0"/>
            </a:endParaRPr>
          </a:p>
        </p:txBody>
      </p:sp>
      <p:sp>
        <p:nvSpPr>
          <p:cNvPr id="283" name="Text Placeholder 282"/>
          <p:cNvSpPr>
            <a:spLocks noGrp="1"/>
          </p:cNvSpPr>
          <p:nvPr>
            <p:ph type="body" sz="quarter" idx="153"/>
          </p:nvPr>
        </p:nvSpPr>
        <p:spPr>
          <a:xfrm>
            <a:off x="2890078" y="513758"/>
            <a:ext cx="15608232" cy="1886907"/>
          </a:xfrm>
        </p:spPr>
        <p:txBody>
          <a:bodyPr>
            <a:normAutofit fontScale="70000" lnSpcReduction="20000"/>
          </a:bodyPr>
          <a:lstStyle/>
          <a:p>
            <a:r>
              <a:rPr lang="en-US" sz="9600" dirty="0">
                <a:solidFill>
                  <a:schemeClr val="bg1"/>
                </a:solidFill>
                <a:latin typeface="Arial" panose="020B0604020202020204" pitchFamily="34" charset="0"/>
                <a:cs typeface="Arial" panose="020B0604020202020204" pitchFamily="34" charset="0"/>
              </a:rPr>
              <a:t>An Unsupervised Method for Sketch Recognition Using Jigsaw Framework</a:t>
            </a:r>
            <a:endParaRPr lang="en-US" sz="96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824" y="12747890"/>
            <a:ext cx="9235440" cy="5053291"/>
          </a:xfrm>
          <a:prstGeom prst="rect">
            <a:avLst/>
          </a:prstGeom>
        </p:spPr>
      </p:pic>
      <p:sp>
        <p:nvSpPr>
          <p:cNvPr id="17" name="TextBox 42"/>
          <p:cNvSpPr txBox="1"/>
          <p:nvPr/>
        </p:nvSpPr>
        <p:spPr>
          <a:xfrm>
            <a:off x="2353746" y="17544951"/>
            <a:ext cx="6397194"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tr-TR" sz="2800" b="1" dirty="0" smtClean="0">
                <a:latin typeface="Arial" panose="020B0604020202020204" pitchFamily="34" charset="0"/>
                <a:cs typeface="Arial" panose="020B0604020202020204" pitchFamily="34" charset="0"/>
              </a:rPr>
              <a:t>1</a:t>
            </a:r>
            <a:r>
              <a:rPr lang="en-US"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The</a:t>
            </a:r>
            <a:r>
              <a:rPr lang="tr-TR"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Jigsaw</a:t>
            </a:r>
            <a:r>
              <a:rPr lang="tr-TR" sz="2800" b="1" dirty="0" smtClean="0">
                <a:latin typeface="Arial" panose="020B0604020202020204" pitchFamily="34" charset="0"/>
                <a:cs typeface="Arial" panose="020B0604020202020204" pitchFamily="34" charset="0"/>
              </a:rPr>
              <a:t> Model</a:t>
            </a:r>
            <a:endParaRPr lang="en-US" sz="2800" b="1" dirty="0">
              <a:latin typeface="Arial" panose="020B0604020202020204" pitchFamily="34" charset="0"/>
              <a:cs typeface="Arial" panose="020B0604020202020204" pitchFamily="34" charset="0"/>
            </a:endParaRPr>
          </a:p>
        </p:txBody>
      </p:sp>
      <p:sp>
        <p:nvSpPr>
          <p:cNvPr id="19" name="Text Placeholder 243"/>
          <p:cNvSpPr txBox="1">
            <a:spLocks/>
          </p:cNvSpPr>
          <p:nvPr/>
        </p:nvSpPr>
        <p:spPr>
          <a:xfrm>
            <a:off x="402516" y="18479805"/>
            <a:ext cx="10102728" cy="4714674"/>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2800" dirty="0" smtClean="0">
                <a:latin typeface="Arial" panose="020B0604020202020204" pitchFamily="34" charset="0"/>
                <a:cs typeface="Arial" panose="020B0604020202020204" pitchFamily="34" charset="0"/>
              </a:rPr>
              <a:t>In the jigsaw model [1] each pixel value is represented by RGB intensity values. In our model pixels correspond to strokes and the strokes are represented as Image Deformation Model (IDM) features [2] in a 1x720 feature vector. </a:t>
            </a:r>
          </a:p>
          <a:p>
            <a:pPr algn="just"/>
            <a:r>
              <a:rPr lang="en-US" sz="2800" dirty="0">
                <a:latin typeface="Arial" panose="020B0604020202020204" pitchFamily="34" charset="0"/>
                <a:cs typeface="Arial" panose="020B0604020202020204" pitchFamily="34" charset="0"/>
              </a:rPr>
              <a:t>The jigsaw model is founded on a 4 connected grid. However strokes in a sketch scene do not lie on a clear-cut grid. Thus we define a method to create connection between similar strokes. Additionally, we reposition strokes to make </a:t>
            </a:r>
            <a:r>
              <a:rPr lang="en-US" sz="2800" dirty="0" smtClean="0">
                <a:latin typeface="Arial" panose="020B0604020202020204" pitchFamily="34" charset="0"/>
                <a:cs typeface="Arial" panose="020B0604020202020204" pitchFamily="34" charset="0"/>
              </a:rPr>
              <a:t>the relative </a:t>
            </a:r>
            <a:r>
              <a:rPr lang="en-US" sz="2800" dirty="0">
                <a:latin typeface="Arial" panose="020B0604020202020204" pitchFamily="34" charset="0"/>
                <a:cs typeface="Arial" panose="020B0604020202020204" pitchFamily="34" charset="0"/>
              </a:rPr>
              <a:t>positions of similar stroke pairs same.</a:t>
            </a:r>
          </a:p>
        </p:txBody>
      </p:sp>
      <p:sp>
        <p:nvSpPr>
          <p:cNvPr id="20" name="Text Placeholder 235"/>
          <p:cNvSpPr txBox="1">
            <a:spLocks/>
          </p:cNvSpPr>
          <p:nvPr/>
        </p:nvSpPr>
        <p:spPr>
          <a:xfrm>
            <a:off x="480257" y="9470316"/>
            <a:ext cx="10096349" cy="620293"/>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tr-TR" sz="3200" u="none" dirty="0" err="1" smtClean="0">
                <a:solidFill>
                  <a:srgbClr val="C00000"/>
                </a:solidFill>
                <a:latin typeface="Arial" panose="020B0604020202020204" pitchFamily="34" charset="0"/>
                <a:cs typeface="Arial" panose="020B0604020202020204" pitchFamily="34" charset="0"/>
              </a:rPr>
              <a:t>The</a:t>
            </a:r>
            <a:r>
              <a:rPr lang="tr-TR" sz="3200" u="none" dirty="0" smtClean="0">
                <a:solidFill>
                  <a:srgbClr val="C00000"/>
                </a:solidFill>
                <a:latin typeface="Arial" panose="020B0604020202020204" pitchFamily="34" charset="0"/>
                <a:cs typeface="Arial" panose="020B0604020202020204" pitchFamily="34" charset="0"/>
              </a:rPr>
              <a:t> </a:t>
            </a:r>
            <a:r>
              <a:rPr lang="tr-TR" sz="3200" u="none" dirty="0" err="1" smtClean="0">
                <a:solidFill>
                  <a:srgbClr val="C00000"/>
                </a:solidFill>
                <a:latin typeface="Arial" panose="020B0604020202020204" pitchFamily="34" charset="0"/>
                <a:cs typeface="Arial" panose="020B0604020202020204" pitchFamily="34" charset="0"/>
              </a:rPr>
              <a:t>Jigsaw</a:t>
            </a:r>
            <a:r>
              <a:rPr lang="tr-TR" sz="3200" u="none" dirty="0" smtClean="0">
                <a:solidFill>
                  <a:srgbClr val="C00000"/>
                </a:solidFill>
                <a:latin typeface="Arial" panose="020B0604020202020204" pitchFamily="34" charset="0"/>
                <a:cs typeface="Arial" panose="020B0604020202020204" pitchFamily="34" charset="0"/>
              </a:rPr>
              <a:t> Model</a:t>
            </a:r>
            <a:endParaRPr lang="en-US" sz="3200" u="none" dirty="0">
              <a:solidFill>
                <a:srgbClr val="C00000"/>
              </a:solidFill>
              <a:latin typeface="Arial" panose="020B0604020202020204" pitchFamily="34" charset="0"/>
              <a:cs typeface="Arial" panose="020B0604020202020204" pitchFamily="34" charset="0"/>
            </a:endParaRPr>
          </a:p>
        </p:txBody>
      </p:sp>
      <p:sp>
        <p:nvSpPr>
          <p:cNvPr id="21" name="Text Placeholder 235"/>
          <p:cNvSpPr txBox="1">
            <a:spLocks/>
          </p:cNvSpPr>
          <p:nvPr/>
        </p:nvSpPr>
        <p:spPr>
          <a:xfrm>
            <a:off x="480256" y="18068472"/>
            <a:ext cx="10096349" cy="620293"/>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sz="3200" u="none" dirty="0" smtClean="0">
                <a:solidFill>
                  <a:srgbClr val="C00000"/>
                </a:solidFill>
                <a:latin typeface="Arial" panose="020B0604020202020204" pitchFamily="34" charset="0"/>
                <a:cs typeface="Arial" panose="020B0604020202020204" pitchFamily="34" charset="0"/>
              </a:rPr>
              <a:t>The Jigsaw Model for Sketch Recognition</a:t>
            </a:r>
            <a:endParaRPr lang="en-US" sz="3200" u="none" dirty="0">
              <a:solidFill>
                <a:srgbClr val="C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760" y="22951172"/>
            <a:ext cx="9497568" cy="4702225"/>
          </a:xfrm>
          <a:prstGeom prst="rect">
            <a:avLst/>
          </a:prstGeom>
        </p:spPr>
      </p:pic>
      <p:sp>
        <p:nvSpPr>
          <p:cNvPr id="24" name="TextBox 42"/>
          <p:cNvSpPr txBox="1"/>
          <p:nvPr/>
        </p:nvSpPr>
        <p:spPr>
          <a:xfrm>
            <a:off x="536679" y="27604954"/>
            <a:ext cx="9582149" cy="497556"/>
          </a:xfrm>
          <a:prstGeom prst="rect">
            <a:avLst/>
          </a:prstGeom>
          <a:noFill/>
        </p:spPr>
        <p:txBody>
          <a:bodyPr wrap="square" lIns="96504" tIns="48252" rIns="96504" bIns="48252" rtlCol="0">
            <a:spAutoFit/>
          </a:bodyPr>
          <a:lstStyle/>
          <a:p>
            <a:pPr algn="ctr"/>
            <a:r>
              <a:rPr lang="en-US" sz="2600" b="1" dirty="0" smtClean="0">
                <a:latin typeface="Arial" panose="020B0604020202020204" pitchFamily="34" charset="0"/>
                <a:cs typeface="Arial" panose="020B0604020202020204" pitchFamily="34" charset="0"/>
              </a:rPr>
              <a:t>Figure </a:t>
            </a:r>
            <a:r>
              <a:rPr lang="tr-TR" sz="2600" b="1" dirty="0">
                <a:latin typeface="Arial" panose="020B0604020202020204" pitchFamily="34" charset="0"/>
                <a:cs typeface="Arial" panose="020B0604020202020204" pitchFamily="34" charset="0"/>
              </a:rPr>
              <a:t>2</a:t>
            </a:r>
            <a:r>
              <a:rPr lang="en-US" sz="2600" b="1" dirty="0" smtClean="0">
                <a:latin typeface="Arial" panose="020B0604020202020204" pitchFamily="34" charset="0"/>
                <a:cs typeface="Arial" panose="020B0604020202020204" pitchFamily="34" charset="0"/>
              </a:rPr>
              <a:t>. </a:t>
            </a:r>
            <a:r>
              <a:rPr lang="tr-TR" sz="2600" b="1" dirty="0" err="1" smtClean="0">
                <a:latin typeface="Arial" panose="020B0604020202020204" pitchFamily="34" charset="0"/>
                <a:cs typeface="Arial" panose="020B0604020202020204" pitchFamily="34" charset="0"/>
              </a:rPr>
              <a:t>The</a:t>
            </a:r>
            <a:r>
              <a:rPr lang="tr-TR" sz="2600" b="1" dirty="0" smtClean="0">
                <a:latin typeface="Arial" panose="020B0604020202020204" pitchFamily="34" charset="0"/>
                <a:cs typeface="Arial" panose="020B0604020202020204" pitchFamily="34" charset="0"/>
              </a:rPr>
              <a:t> </a:t>
            </a:r>
            <a:r>
              <a:rPr lang="tr-TR" sz="2600" b="1" dirty="0" err="1" smtClean="0">
                <a:latin typeface="Arial" panose="020B0604020202020204" pitchFamily="34" charset="0"/>
                <a:cs typeface="Arial" panose="020B0604020202020204" pitchFamily="34" charset="0"/>
              </a:rPr>
              <a:t>Unsupervised</a:t>
            </a:r>
            <a:r>
              <a:rPr lang="tr-TR" sz="2600" b="1" dirty="0" smtClean="0">
                <a:latin typeface="Arial" panose="020B0604020202020204" pitchFamily="34" charset="0"/>
                <a:cs typeface="Arial" panose="020B0604020202020204" pitchFamily="34" charset="0"/>
              </a:rPr>
              <a:t> Model </a:t>
            </a:r>
            <a:r>
              <a:rPr lang="tr-TR" sz="2600" b="1" dirty="0" err="1" smtClean="0">
                <a:latin typeface="Arial" panose="020B0604020202020204" pitchFamily="34" charset="0"/>
                <a:cs typeface="Arial" panose="020B0604020202020204" pitchFamily="34" charset="0"/>
              </a:rPr>
              <a:t>for</a:t>
            </a:r>
            <a:r>
              <a:rPr lang="tr-TR" sz="2600" b="1" dirty="0" smtClean="0">
                <a:latin typeface="Arial" panose="020B0604020202020204" pitchFamily="34" charset="0"/>
                <a:cs typeface="Arial" panose="020B0604020202020204" pitchFamily="34" charset="0"/>
              </a:rPr>
              <a:t> </a:t>
            </a:r>
            <a:r>
              <a:rPr lang="tr-TR" sz="2600" b="1" dirty="0" err="1" smtClean="0">
                <a:latin typeface="Arial" panose="020B0604020202020204" pitchFamily="34" charset="0"/>
                <a:cs typeface="Arial" panose="020B0604020202020204" pitchFamily="34" charset="0"/>
              </a:rPr>
              <a:t>Sketch</a:t>
            </a:r>
            <a:r>
              <a:rPr lang="tr-TR" sz="2600" b="1" dirty="0" smtClean="0">
                <a:latin typeface="Arial" panose="020B0604020202020204" pitchFamily="34" charset="0"/>
                <a:cs typeface="Arial" panose="020B0604020202020204" pitchFamily="34" charset="0"/>
              </a:rPr>
              <a:t> </a:t>
            </a:r>
            <a:r>
              <a:rPr lang="tr-TR" sz="2600" b="1" dirty="0" err="1" smtClean="0">
                <a:latin typeface="Arial" panose="020B0604020202020204" pitchFamily="34" charset="0"/>
                <a:cs typeface="Arial" panose="020B0604020202020204" pitchFamily="34" charset="0"/>
              </a:rPr>
              <a:t>Recognition</a:t>
            </a:r>
            <a:endParaRPr lang="en-US" sz="26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8883" y="7138461"/>
            <a:ext cx="8802531" cy="2023189"/>
          </a:xfrm>
          <a:prstGeom prst="rect">
            <a:avLst/>
          </a:prstGeom>
        </p:spPr>
      </p:pic>
      <p:cxnSp>
        <p:nvCxnSpPr>
          <p:cNvPr id="28" name="Straight Connector 27"/>
          <p:cNvCxnSpPr/>
          <p:nvPr/>
        </p:nvCxnSpPr>
        <p:spPr bwMode="auto">
          <a:xfrm>
            <a:off x="561139" y="4140356"/>
            <a:ext cx="20312242" cy="0"/>
          </a:xfrm>
          <a:prstGeom prst="line">
            <a:avLst/>
          </a:prstGeom>
          <a:solidFill>
            <a:schemeClr val="accent1"/>
          </a:solidFill>
          <a:ln w="76200" cap="flat" cmpd="sng" algn="ctr">
            <a:solidFill>
              <a:srgbClr val="860000"/>
            </a:solidFill>
            <a:prstDash val="solid"/>
            <a:round/>
            <a:headEnd type="none" w="med" len="med"/>
            <a:tailEnd type="none" w="med" len="med"/>
          </a:ln>
          <a:effectLst/>
        </p:spPr>
      </p:cxnSp>
      <p:sp>
        <p:nvSpPr>
          <p:cNvPr id="31" name="Text Placeholder 237"/>
          <p:cNvSpPr txBox="1">
            <a:spLocks/>
          </p:cNvSpPr>
          <p:nvPr/>
        </p:nvSpPr>
        <p:spPr>
          <a:xfrm>
            <a:off x="10846594" y="9402859"/>
            <a:ext cx="10093752" cy="247406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2800" dirty="0">
                <a:latin typeface="Arial" panose="020B0604020202020204" pitchFamily="34" charset="0"/>
                <a:cs typeface="Arial" panose="020B0604020202020204" pitchFamily="34" charset="0"/>
              </a:rPr>
              <a:t>We tested our model with a hand-crafted training image which contains repeated structures. Our model </a:t>
            </a:r>
            <a:r>
              <a:rPr lang="en-US" sz="2800" dirty="0" smtClean="0">
                <a:latin typeface="Arial" panose="020B0604020202020204" pitchFamily="34" charset="0"/>
                <a:cs typeface="Arial" panose="020B0604020202020204" pitchFamily="34" charset="0"/>
              </a:rPr>
              <a:t>creates a connection </a:t>
            </a:r>
            <a:r>
              <a:rPr lang="en-US" sz="2800" dirty="0">
                <a:latin typeface="Arial" panose="020B0604020202020204" pitchFamily="34" charset="0"/>
                <a:cs typeface="Arial" panose="020B0604020202020204" pitchFamily="34" charset="0"/>
              </a:rPr>
              <a:t>between similar </a:t>
            </a:r>
            <a:r>
              <a:rPr lang="en-US" sz="2800" dirty="0" smtClean="0">
                <a:latin typeface="Arial" panose="020B0604020202020204" pitchFamily="34" charset="0"/>
                <a:cs typeface="Arial" panose="020B0604020202020204" pitchFamily="34" charset="0"/>
              </a:rPr>
              <a:t>stroke</a:t>
            </a:r>
            <a:r>
              <a:rPr lang="tr-TR"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pair</a:t>
            </a:r>
            <a:r>
              <a:rPr lang="tr-TR" sz="2800"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 and adjust their origin to have the same displacement value. Thus, we can learn repeated structures and classify them into the same group. </a:t>
            </a:r>
            <a:endParaRPr lang="tr-TR" sz="2800" dirty="0">
              <a:latin typeface="Arial" panose="020B0604020202020204" pitchFamily="34" charset="0"/>
              <a:cs typeface="Arial" panose="020B0604020202020204" pitchFamily="34" charset="0"/>
            </a:endParaRPr>
          </a:p>
        </p:txBody>
      </p:sp>
      <p:sp>
        <p:nvSpPr>
          <p:cNvPr id="32" name="TextBox 42"/>
          <p:cNvSpPr txBox="1"/>
          <p:nvPr/>
        </p:nvSpPr>
        <p:spPr>
          <a:xfrm>
            <a:off x="11099073" y="9044434"/>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3. Jigsaw images with different parameters. </a:t>
            </a:r>
            <a:endParaRPr lang="en-US" sz="2800"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15099" t="10484" r="12573" b="13326"/>
          <a:stretch/>
        </p:blipFill>
        <p:spPr>
          <a:xfrm>
            <a:off x="10854419" y="11972265"/>
            <a:ext cx="5090431" cy="2782623"/>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97225" y="11853044"/>
            <a:ext cx="4651811" cy="2901844"/>
          </a:xfrm>
          <a:prstGeom prst="rect">
            <a:avLst/>
          </a:prstGeom>
        </p:spPr>
      </p:pic>
      <p:sp>
        <p:nvSpPr>
          <p:cNvPr id="37" name="TextBox 42"/>
          <p:cNvSpPr txBox="1"/>
          <p:nvPr/>
        </p:nvSpPr>
        <p:spPr>
          <a:xfrm>
            <a:off x="10846594" y="14816811"/>
            <a:ext cx="4791075"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en-US" sz="2800" b="1" dirty="0">
                <a:latin typeface="Arial" panose="020B0604020202020204" pitchFamily="34" charset="0"/>
                <a:cs typeface="Arial" panose="020B0604020202020204" pitchFamily="34" charset="0"/>
              </a:rPr>
              <a:t>4</a:t>
            </a:r>
            <a:r>
              <a:rPr lang="en-US" sz="2800" b="1" dirty="0" smtClean="0">
                <a:latin typeface="Arial" panose="020B0604020202020204" pitchFamily="34" charset="0"/>
                <a:cs typeface="Arial" panose="020B0604020202020204" pitchFamily="34" charset="0"/>
              </a:rPr>
              <a:t>. Training image</a:t>
            </a:r>
            <a:endParaRPr lang="en-US" sz="2800" b="1" dirty="0">
              <a:latin typeface="Arial" panose="020B0604020202020204" pitchFamily="34" charset="0"/>
              <a:cs typeface="Arial" panose="020B0604020202020204" pitchFamily="34" charset="0"/>
            </a:endParaRPr>
          </a:p>
        </p:txBody>
      </p:sp>
      <p:sp>
        <p:nvSpPr>
          <p:cNvPr id="38" name="Text Placeholder 237"/>
          <p:cNvSpPr txBox="1">
            <a:spLocks/>
          </p:cNvSpPr>
          <p:nvPr/>
        </p:nvSpPr>
        <p:spPr>
          <a:xfrm>
            <a:off x="10779629" y="15269429"/>
            <a:ext cx="10093752" cy="1612287"/>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2800" dirty="0">
                <a:latin typeface="Arial" panose="020B0604020202020204" pitchFamily="34" charset="0"/>
                <a:cs typeface="Arial" panose="020B0604020202020204" pitchFamily="34" charset="0"/>
              </a:rPr>
              <a:t>Upon constructing the connected graph we run EM algorithm until convergence. The jigsaw of training sketch scene</a:t>
            </a:r>
            <a:r>
              <a:rPr lang="tr-TR"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and its reconstruction from the jigsaw </a:t>
            </a:r>
            <a:r>
              <a:rPr lang="en-US" sz="2800" dirty="0">
                <a:latin typeface="Arial" panose="020B0604020202020204" pitchFamily="34" charset="0"/>
                <a:cs typeface="Arial" panose="020B0604020202020204" pitchFamily="34" charset="0"/>
              </a:rPr>
              <a:t>is shown </a:t>
            </a:r>
            <a:r>
              <a:rPr lang="en-US" sz="2800" dirty="0" smtClean="0">
                <a:latin typeface="Arial" panose="020B0604020202020204" pitchFamily="34" charset="0"/>
                <a:cs typeface="Arial" panose="020B0604020202020204" pitchFamily="34" charset="0"/>
              </a:rPr>
              <a:t>below.</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15482" y="16837383"/>
            <a:ext cx="5149329" cy="4064843"/>
          </a:xfrm>
          <a:prstGeom prst="rect">
            <a:avLst/>
          </a:prstGeom>
        </p:spPr>
      </p:pic>
      <p:sp>
        <p:nvSpPr>
          <p:cNvPr id="41" name="TextBox 42"/>
          <p:cNvSpPr txBox="1"/>
          <p:nvPr/>
        </p:nvSpPr>
        <p:spPr>
          <a:xfrm>
            <a:off x="11035430" y="20669718"/>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6. Sketch scene jigsaw.</a:t>
            </a:r>
            <a:endParaRPr lang="en-US" sz="2800" b="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277488" y="21316004"/>
            <a:ext cx="5212334" cy="3504993"/>
          </a:xfrm>
          <a:prstGeom prst="rect">
            <a:avLst/>
          </a:prstGeom>
        </p:spPr>
      </p:pic>
      <p:sp>
        <p:nvSpPr>
          <p:cNvPr id="44" name="TextBox 42"/>
          <p:cNvSpPr txBox="1"/>
          <p:nvPr/>
        </p:nvSpPr>
        <p:spPr>
          <a:xfrm>
            <a:off x="11035429" y="24747080"/>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en-US" sz="2800" b="1" dirty="0">
                <a:latin typeface="Arial" panose="020B0604020202020204" pitchFamily="34" charset="0"/>
                <a:cs typeface="Arial" panose="020B0604020202020204" pitchFamily="34" charset="0"/>
              </a:rPr>
              <a:t>7</a:t>
            </a:r>
            <a:r>
              <a:rPr lang="en-US" sz="2800" b="1" dirty="0" smtClean="0">
                <a:latin typeface="Arial" panose="020B0604020202020204" pitchFamily="34" charset="0"/>
                <a:cs typeface="Arial" panose="020B0604020202020204" pitchFamily="34" charset="0"/>
              </a:rPr>
              <a:t>. Reconstructed image scene.</a:t>
            </a:r>
            <a:endParaRPr lang="en-US" sz="2800" b="1" dirty="0">
              <a:latin typeface="Arial" panose="020B0604020202020204" pitchFamily="34" charset="0"/>
              <a:cs typeface="Arial" panose="020B0604020202020204" pitchFamily="34" charset="0"/>
            </a:endParaRPr>
          </a:p>
        </p:txBody>
      </p:sp>
      <p:cxnSp>
        <p:nvCxnSpPr>
          <p:cNvPr id="45" name="Straight Connector 44"/>
          <p:cNvCxnSpPr/>
          <p:nvPr/>
        </p:nvCxnSpPr>
        <p:spPr bwMode="auto">
          <a:xfrm>
            <a:off x="10679585" y="4335816"/>
            <a:ext cx="0" cy="24208120"/>
          </a:xfrm>
          <a:prstGeom prst="line">
            <a:avLst/>
          </a:prstGeom>
          <a:solidFill>
            <a:schemeClr val="accent1"/>
          </a:solidFill>
          <a:ln w="76200" cap="flat" cmpd="sng" algn="ctr">
            <a:solidFill>
              <a:srgbClr val="860000"/>
            </a:solidFill>
            <a:prstDash val="solid"/>
            <a:round/>
            <a:headEnd type="none" w="med" len="med"/>
            <a:tailEnd type="none" w="med" len="med"/>
          </a:ln>
          <a:effectLst/>
        </p:spPr>
      </p:cxnSp>
      <p:sp>
        <p:nvSpPr>
          <p:cNvPr id="39" name="Rectangle 33"/>
          <p:cNvSpPr/>
          <p:nvPr/>
        </p:nvSpPr>
        <p:spPr bwMode="auto">
          <a:xfrm>
            <a:off x="-13366" y="28384500"/>
            <a:ext cx="21401754" cy="1882752"/>
          </a:xfrm>
          <a:prstGeom prst="rect">
            <a:avLst/>
          </a:prstGeom>
          <a:solidFill>
            <a:srgbClr val="E6BFBC"/>
          </a:solidFill>
          <a:ln w="76200" cap="flat" cmpd="sng" algn="ctr">
            <a:solidFill>
              <a:srgbClr val="86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811213"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40" name="Picture 2" descr="C:\Users\CIT\Dropbox\YUKSEKLISANS-KOC-ECOE\IUI\SBIM12\poster\IUI logo2_transparent.png"/>
          <p:cNvPicPr>
            <a:picLocks noChangeAspect="1" noChangeArrowheads="1"/>
          </p:cNvPicPr>
          <p:nvPr/>
        </p:nvPicPr>
        <p:blipFill>
          <a:blip r:embed="rId11" cstate="print"/>
          <a:srcRect/>
          <a:stretch>
            <a:fillRect/>
          </a:stretch>
        </p:blipFill>
        <p:spPr bwMode="auto">
          <a:xfrm>
            <a:off x="127886" y="28463612"/>
            <a:ext cx="4347328" cy="1644787"/>
          </a:xfrm>
          <a:prstGeom prst="rect">
            <a:avLst/>
          </a:prstGeom>
          <a:noFill/>
          <a:ln>
            <a:noFill/>
          </a:ln>
        </p:spPr>
      </p:pic>
      <p:sp>
        <p:nvSpPr>
          <p:cNvPr id="46" name="TextBox 42"/>
          <p:cNvSpPr txBox="1"/>
          <p:nvPr/>
        </p:nvSpPr>
        <p:spPr>
          <a:xfrm>
            <a:off x="16260140" y="14807232"/>
            <a:ext cx="4833506"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en-US" sz="2800" b="1" dirty="0">
                <a:latin typeface="Arial" panose="020B0604020202020204" pitchFamily="34" charset="0"/>
                <a:cs typeface="Arial" panose="020B0604020202020204" pitchFamily="34" charset="0"/>
              </a:rPr>
              <a:t>5</a:t>
            </a:r>
            <a:r>
              <a:rPr lang="en-US" sz="2800" b="1" dirty="0" smtClean="0">
                <a:latin typeface="Arial" panose="020B0604020202020204" pitchFamily="34" charset="0"/>
                <a:cs typeface="Arial" panose="020B0604020202020204" pitchFamily="34" charset="0"/>
              </a:rPr>
              <a:t>. Connected graph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874</TotalTime>
  <Words>521</Words>
  <Application>Microsoft Office PowerPoint</Application>
  <PresentationFormat>Custom</PresentationFormat>
  <Paragraphs>28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KARAMAN</cp:lastModifiedBy>
  <cp:revision>80</cp:revision>
  <dcterms:created xsi:type="dcterms:W3CDTF">2012-02-10T00:21:22Z</dcterms:created>
  <dcterms:modified xsi:type="dcterms:W3CDTF">2016-06-15T22:10:28Z</dcterms:modified>
</cp:coreProperties>
</file>