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45"/>
  </p:notesMasterIdLst>
  <p:handoutMasterIdLst>
    <p:handoutMasterId r:id="rId46"/>
  </p:handoutMasterIdLst>
  <p:sldIdLst>
    <p:sldId id="256" r:id="rId2"/>
    <p:sldId id="363" r:id="rId3"/>
    <p:sldId id="322" r:id="rId4"/>
    <p:sldId id="323" r:id="rId5"/>
    <p:sldId id="324" r:id="rId6"/>
    <p:sldId id="325" r:id="rId7"/>
    <p:sldId id="359" r:id="rId8"/>
    <p:sldId id="360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61" r:id="rId26"/>
    <p:sldId id="362" r:id="rId27"/>
    <p:sldId id="342" r:id="rId28"/>
    <p:sldId id="343" r:id="rId29"/>
    <p:sldId id="344" r:id="rId30"/>
    <p:sldId id="346" r:id="rId31"/>
    <p:sldId id="345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02CE"/>
    <a:srgbClr val="0DC804"/>
    <a:srgbClr val="4D7F52"/>
    <a:srgbClr val="FFCC00"/>
    <a:srgbClr val="FF0066"/>
    <a:srgbClr val="808080"/>
    <a:srgbClr val="00FF99"/>
    <a:srgbClr val="6666FF"/>
    <a:srgbClr val="FF66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89767" autoAdjust="0"/>
  </p:normalViewPr>
  <p:slideViewPr>
    <p:cSldViewPr>
      <p:cViewPr varScale="1">
        <p:scale>
          <a:sx n="74" d="100"/>
          <a:sy n="74" d="100"/>
        </p:scale>
        <p:origin x="120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38006-6914-470F-9D9F-B43AAA26B7D8}" type="datetimeFigureOut">
              <a:rPr lang="tr-TR" smtClean="0"/>
              <a:pPr/>
              <a:t>24.11.2015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43CC6-A760-4111-A8D6-021A88233CF8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4804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A66D2-2F45-40CB-B2DB-6A6037528178}" type="datetimeFigureOut">
              <a:rPr lang="tr-TR" smtClean="0"/>
              <a:pPr/>
              <a:t>24.11.2015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0533B-33B1-43E9-83B7-743FD7FDE7F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12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0993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8840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41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0533B-33B1-43E9-83B7-743FD7FDE7F3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122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27384"/>
            <a:ext cx="9144000" cy="683061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47664" y="4221088"/>
            <a:ext cx="6148536" cy="108012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010A775E-DF2B-4DD5-AFE9-E2BC23DA10AD}" type="datetime1">
              <a:rPr lang="en-US" smtClean="0"/>
              <a:t>11/24/2015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62931" y="2012705"/>
            <a:ext cx="9021537" cy="175483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867322"/>
            <a:ext cx="9021537" cy="13853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3734053"/>
            <a:ext cx="9021537" cy="12699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2931" y="2060848"/>
            <a:ext cx="9021537" cy="168897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5122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306" y="4748775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/43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A04E0404-3208-4C14-B0E5-B336018715F3}" type="datetime1">
              <a:rPr lang="en-US" smtClean="0"/>
              <a:t>11/24/2015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16204315-C95A-49A2-9F55-14AE5BE1CCEA}" type="datetime1">
              <a:rPr lang="en-US" smtClean="0"/>
              <a:t>11/24/2015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821" y="521418"/>
            <a:ext cx="8219256" cy="89135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83821" y="1556792"/>
            <a:ext cx="8219256" cy="4824536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83821" y="6453336"/>
            <a:ext cx="2057400" cy="365125"/>
          </a:xfrm>
        </p:spPr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613123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/43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9FFB448D-545B-4464-B2D3-14E493DD7CE3}" type="datetime1">
              <a:rPr lang="en-US" smtClean="0"/>
              <a:t>11/24/2015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429000"/>
            <a:ext cx="1857388" cy="40841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F3E816D4-5FD1-4A6C-9E26-69DA5AE165F9}" type="datetime1">
              <a:rPr lang="en-US" smtClean="0"/>
              <a:t>11/24/2015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1794169-C887-40DF-92E6-1CBC05942484}" type="datetime1">
              <a:rPr lang="en-US" smtClean="0"/>
              <a:t>11/24/2015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22D68ABD-86AD-4AAE-9A3B-BB45B3E13042}" type="datetime1">
              <a:rPr lang="en-US" smtClean="0"/>
              <a:t>11/24/2015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B31578C6-65AF-4854-9895-C5032EC7FD4B}" type="datetime1">
              <a:rPr lang="en-US" smtClean="0"/>
              <a:t>11/24/2015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 userDrawn="1"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C41EE36C-99A5-4BAB-A9FC-B697D08CA09D}" type="datetime1">
              <a:rPr lang="en-US" smtClean="0"/>
              <a:t>11/24/2015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234372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7544" y="6356350"/>
            <a:ext cx="1166384" cy="365126"/>
          </a:xfrm>
          <a:prstGeom prst="rect">
            <a:avLst/>
          </a:prstGeom>
        </p:spPr>
        <p:txBody>
          <a:bodyPr/>
          <a:lstStyle/>
          <a:p>
            <a:fld id="{336AF281-4BA5-4E76-B0D6-971F15DF4D25}" type="datetime1">
              <a:rPr lang="en-US" smtClean="0"/>
              <a:t>11/24/2015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fld id="{7936897B-E00D-4712-AB05-998C52C38C6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pic>
        <p:nvPicPr>
          <p:cNvPr id="14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5715016"/>
            <a:ext cx="1857388" cy="408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315416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67544" y="590054"/>
            <a:ext cx="8219256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67544" y="1763216"/>
            <a:ext cx="8219256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pic>
        <p:nvPicPr>
          <p:cNvPr id="10" name="Picture 2" descr="D:\docs\researchTasks\iui-logo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072330" y="142852"/>
            <a:ext cx="1857388" cy="408417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13123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49018-52EB-43DD-86C6-3F9D39B18A33}" type="slidenum">
              <a:rPr lang="en-US" smtClean="0"/>
              <a:pPr/>
              <a:t>‹#›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48382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C5E8-ED56-42A6-B5E5-D1D0ECC24832}" type="datetime1">
              <a:rPr lang="en-US" smtClean="0"/>
              <a:t>11/24/2015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5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604" y="3933056"/>
            <a:ext cx="6328792" cy="952128"/>
          </a:xfrm>
        </p:spPr>
        <p:txBody>
          <a:bodyPr>
            <a:normAutofit/>
          </a:bodyPr>
          <a:lstStyle/>
          <a:p>
            <a:endParaRPr lang="tr-TR" sz="1800" dirty="0" smtClean="0"/>
          </a:p>
          <a:p>
            <a:r>
              <a:rPr lang="tr-TR" sz="2500" dirty="0" smtClean="0">
                <a:latin typeface="Arial" panose="020B0604020202020204" pitchFamily="34" charset="0"/>
                <a:cs typeface="Arial" panose="020B0604020202020204" pitchFamily="34" charset="0"/>
              </a:rPr>
              <a:t>Emre Karaman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2204864"/>
            <a:ext cx="8928992" cy="1470025"/>
          </a:xfrm>
        </p:spPr>
        <p:txBody>
          <a:bodyPr>
            <a:normAutofit fontScale="90000"/>
          </a:bodyPr>
          <a:lstStyle/>
          <a:p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Appearance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Shape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Learning </a:t>
            </a:r>
            <a:r>
              <a:rPr lang="tr-TR" sz="29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Jigsaws</a:t>
            </a:r>
            <a: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tr-TR" sz="29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tr-TR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Anitha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Kannan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John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Carsten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Rother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Microsoft </a:t>
            </a:r>
            <a:r>
              <a:rPr lang="tr-TR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Cambridge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 =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1412776"/>
            <a:ext cx="3285760" cy="330347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7945" y="6453336"/>
            <a:ext cx="2057400" cy="365125"/>
          </a:xfrm>
        </p:spPr>
        <p:txBody>
          <a:bodyPr/>
          <a:lstStyle/>
          <a:p>
            <a:fld id="{48949018-52EB-43DD-86C6-3F9D39B18A33}" type="slidenum">
              <a:rPr lang="en-US" smtClean="0"/>
              <a:pPr/>
              <a:t>10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75856" y="4356393"/>
            <a:ext cx="1647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128x128</a:t>
            </a:r>
          </a:p>
          <a:p>
            <a:pPr algn="ctr"/>
            <a:r>
              <a:rPr lang="tr-TR" sz="1600" b="1" dirty="0" smtClean="0"/>
              <a:t>(</a:t>
            </a:r>
            <a:r>
              <a:rPr lang="tr-TR" sz="1600" b="1" dirty="0" err="1" smtClean="0"/>
              <a:t>image</a:t>
            </a:r>
            <a:r>
              <a:rPr lang="tr-TR" sz="1600" b="1" dirty="0" smtClean="0"/>
              <a:t> size)</a:t>
            </a:r>
          </a:p>
        </p:txBody>
      </p:sp>
      <p:sp>
        <p:nvSpPr>
          <p:cNvPr id="9" name="Curved Down Arrow 8"/>
          <p:cNvSpPr/>
          <p:nvPr/>
        </p:nvSpPr>
        <p:spPr>
          <a:xfrm>
            <a:off x="2968932" y="1147485"/>
            <a:ext cx="3267397" cy="920204"/>
          </a:xfrm>
          <a:prstGeom prst="curvedDownArrow">
            <a:avLst>
              <a:gd name="adj1" fmla="val 25000"/>
              <a:gd name="adj2" fmla="val 41930"/>
              <a:gd name="adj3" fmla="val 25000"/>
            </a:avLst>
          </a:prstGeom>
          <a:solidFill>
            <a:srgbClr val="1A02CE"/>
          </a:solidFill>
          <a:ln w="12700">
            <a:gradFill>
              <a:gsLst>
                <a:gs pos="0">
                  <a:schemeClr val="accent1">
                    <a:lumMod val="0"/>
                    <a:lumOff val="10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92943" y="2234062"/>
                <a:ext cx="3240360" cy="1482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sz="2200" dirty="0" err="1" smtClean="0"/>
                  <a:t>Two</a:t>
                </a:r>
                <a:r>
                  <a:rPr lang="tr-TR" sz="2200" dirty="0" smtClean="0"/>
                  <a:t>  </a:t>
                </a:r>
                <a:r>
                  <a:rPr lang="tr-TR" sz="2200" dirty="0" err="1" smtClean="0"/>
                  <a:t>dimensional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offset</a:t>
                </a:r>
                <a:endParaRPr lang="tr-TR" sz="2200" dirty="0" smtClean="0"/>
              </a:p>
              <a:p>
                <a:endParaRPr lang="tr-T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3000" b="1" dirty="0" smtClean="0">
                  <a:solidFill>
                    <a:srgbClr val="FF0000"/>
                  </a:solidFill>
                </a:endParaRPr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943" y="2234062"/>
                <a:ext cx="3240360" cy="1482970"/>
              </a:xfrm>
              <a:prstGeom prst="rect">
                <a:avLst/>
              </a:prstGeom>
              <a:blipFill rotWithShape="0">
                <a:blip r:embed="rId3"/>
                <a:stretch>
                  <a:fillRect l="-2444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tr-TR" sz="2200" dirty="0" smtClean="0"/>
                  <a:t>Map a 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image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to</a:t>
                </a:r>
                <a:r>
                  <a:rPr lang="tr-TR" sz="2200" dirty="0" smtClean="0"/>
                  <a:t> a </a:t>
                </a:r>
              </a:p>
              <a:p>
                <a:pPr algn="just"/>
                <a:r>
                  <a:rPr lang="tr-TR" sz="2200" dirty="0" smtClean="0"/>
                  <a:t>2D </a:t>
                </a:r>
                <a:r>
                  <a:rPr lang="tr-TR" sz="2200" dirty="0" err="1" smtClean="0"/>
                  <a:t>point</a:t>
                </a:r>
                <a:r>
                  <a:rPr lang="tr-TR" sz="2200" dirty="0" smtClean="0"/>
                  <a:t> </a:t>
                </a:r>
                <a14:m>
                  <m:oMath xmlns:m="http://schemas.openxmlformats.org/officeDocument/2006/math">
                    <m:r>
                      <a:rPr lang="tr-TR" sz="22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tr-TR" sz="2200" dirty="0" smtClean="0"/>
                  <a:t> in </a:t>
                </a:r>
                <a:r>
                  <a:rPr lang="tr-TR" sz="2200" dirty="0" err="1" smtClean="0"/>
                  <a:t>the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jigsaw</a:t>
                </a:r>
                <a:r>
                  <a:rPr lang="tr-TR" sz="2200" dirty="0" smtClean="0"/>
                  <a:t> </a:t>
                </a:r>
                <a:r>
                  <a:rPr lang="tr-TR" sz="2200" dirty="0" err="1" smtClean="0"/>
                  <a:t>using</a:t>
                </a:r>
                <a:r>
                  <a:rPr lang="tr-TR" sz="2200" dirty="0" smtClean="0"/>
                  <a:t>:</a:t>
                </a: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:endParaRPr lang="tr-TR" sz="1000" b="1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3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2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22" y="4934198"/>
                <a:ext cx="4509122" cy="1538883"/>
              </a:xfrm>
              <a:prstGeom prst="rect">
                <a:avLst/>
              </a:prstGeom>
              <a:blipFill rotWithShape="0">
                <a:blip r:embed="rId4"/>
                <a:stretch>
                  <a:fillRect l="-1757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064951" y="2777496"/>
            <a:ext cx="3107449" cy="763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0204" y="5786204"/>
            <a:ext cx="4248472" cy="72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4567931"/>
            <a:ext cx="1933972" cy="1921959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4732294" y="5331854"/>
            <a:ext cx="2183661" cy="606572"/>
          </a:xfrm>
          <a:prstGeom prst="straightConnector1">
            <a:avLst/>
          </a:prstGeom>
          <a:ln w="5080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868144" y="3801234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7978993" y="6237312"/>
            <a:ext cx="1247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</a:t>
            </a:r>
            <a:r>
              <a:rPr lang="tr-TR" sz="1600" b="1" dirty="0" smtClean="0"/>
              <a:t>32 x 3</a:t>
            </a:r>
            <a:endParaRPr lang="tr-TR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9194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/ J = </a:t>
            </a:r>
            <a:r>
              <a:rPr lang="tr-TR" dirty="0" err="1" smtClean="0"/>
              <a:t>Jigsaw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11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75870" y="1484784"/>
            <a:ext cx="4248472" cy="724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197405" y="2760801"/>
            <a:ext cx="792088" cy="1404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15616" y="4365104"/>
            <a:ext cx="7200800" cy="180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3821" y="4449899"/>
            <a:ext cx="8186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sz="3000" dirty="0" err="1" smtClean="0"/>
              <a:t>If</a:t>
            </a:r>
            <a:r>
              <a:rPr lang="tr-TR" sz="3000" dirty="0" smtClean="0"/>
              <a:t> </a:t>
            </a:r>
            <a:r>
              <a:rPr lang="tr-TR" sz="3000" dirty="0" err="1" smtClean="0"/>
              <a:t>two</a:t>
            </a:r>
            <a:r>
              <a:rPr lang="tr-TR" sz="3000" dirty="0" smtClean="0"/>
              <a:t> </a:t>
            </a:r>
            <a:r>
              <a:rPr lang="tr-TR" sz="3000" dirty="0" err="1" smtClean="0"/>
              <a:t>adjacent</a:t>
            </a:r>
            <a:r>
              <a:rPr lang="tr-TR" sz="3000" dirty="0" smtClean="0"/>
              <a:t> </a:t>
            </a:r>
            <a:r>
              <a:rPr lang="tr-TR" sz="3000" dirty="0" err="1" smtClean="0"/>
              <a:t>pixels</a:t>
            </a:r>
            <a:r>
              <a:rPr lang="tr-TR" sz="3000" dirty="0" smtClean="0"/>
              <a:t> in </a:t>
            </a:r>
            <a:r>
              <a:rPr lang="tr-TR" sz="3000" dirty="0" err="1" smtClean="0"/>
              <a:t>the</a:t>
            </a:r>
            <a:r>
              <a:rPr lang="tr-TR" sz="3000" dirty="0" smtClean="0"/>
              <a:t> </a:t>
            </a:r>
            <a:r>
              <a:rPr lang="tr-TR" sz="3000" dirty="0" err="1" smtClean="0"/>
              <a:t>image</a:t>
            </a:r>
            <a:r>
              <a:rPr lang="tr-TR" sz="3000" dirty="0" smtClean="0"/>
              <a:t> </a:t>
            </a:r>
            <a:r>
              <a:rPr lang="tr-TR" sz="3000" dirty="0" err="1" smtClean="0"/>
              <a:t>have</a:t>
            </a:r>
            <a:r>
              <a:rPr lang="tr-TR" sz="3000" dirty="0" smtClean="0"/>
              <a:t> </a:t>
            </a:r>
            <a:r>
              <a:rPr lang="tr-TR" sz="3000" dirty="0" err="1" smtClean="0"/>
              <a:t>the</a:t>
            </a:r>
            <a:r>
              <a:rPr lang="tr-TR" sz="3000" dirty="0" smtClean="0"/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same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offset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label</a:t>
            </a:r>
            <a:r>
              <a:rPr lang="tr-TR" sz="3000" dirty="0" smtClean="0"/>
              <a:t>, </a:t>
            </a:r>
            <a:r>
              <a:rPr lang="tr-TR" sz="3000" dirty="0" err="1" smtClean="0"/>
              <a:t>then</a:t>
            </a:r>
            <a:r>
              <a:rPr lang="tr-TR" sz="3000" dirty="0" smtClean="0"/>
              <a:t> </a:t>
            </a:r>
            <a:r>
              <a:rPr lang="tr-TR" sz="3000" dirty="0" err="1" smtClean="0"/>
              <a:t>they</a:t>
            </a:r>
            <a:r>
              <a:rPr lang="tr-TR" sz="3000" dirty="0" smtClean="0"/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map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to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adjacent</a:t>
            </a:r>
            <a:r>
              <a:rPr lang="tr-TR" sz="3000" b="1" dirty="0" smtClean="0">
                <a:solidFill>
                  <a:srgbClr val="FF0000"/>
                </a:solidFill>
              </a:rPr>
              <a:t> </a:t>
            </a:r>
            <a:r>
              <a:rPr lang="tr-TR" sz="3000" b="1" dirty="0" err="1" smtClean="0">
                <a:solidFill>
                  <a:srgbClr val="FF0000"/>
                </a:solidFill>
              </a:rPr>
              <a:t>pixels</a:t>
            </a:r>
            <a:r>
              <a:rPr lang="tr-TR" sz="3000" dirty="0" smtClean="0"/>
              <a:t> in </a:t>
            </a:r>
            <a:r>
              <a:rPr lang="tr-TR" sz="3000" dirty="0" err="1" smtClean="0"/>
              <a:t>the</a:t>
            </a:r>
            <a:r>
              <a:rPr lang="tr-TR" sz="3000" dirty="0" smtClean="0"/>
              <a:t> </a:t>
            </a:r>
            <a:r>
              <a:rPr lang="tr-TR" sz="3000" dirty="0" err="1" smtClean="0"/>
              <a:t>jigsaw</a:t>
            </a:r>
            <a:r>
              <a:rPr lang="tr-TR" sz="3000" dirty="0" smtClean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391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/>
              <a:t>Offset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/ J = </a:t>
            </a:r>
            <a:r>
              <a:rPr lang="tr-TR" dirty="0" err="1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12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95572"/>
            <a:ext cx="3728138" cy="37482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18718" y="4344641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790726" y="4401920"/>
            <a:ext cx="2637258" cy="664841"/>
          </a:xfrm>
          <a:prstGeom prst="straightConnector1">
            <a:avLst/>
          </a:prstGeom>
          <a:ln w="3175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3449" y="5076775"/>
            <a:ext cx="365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10)  </a:t>
            </a:r>
            <a:r>
              <a:rPr lang="tr-TR" b="1" dirty="0" err="1" smtClean="0">
                <a:solidFill>
                  <a:srgbClr val="1A02CE"/>
                </a:solidFill>
              </a:rPr>
              <a:t>maps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to</a:t>
            </a:r>
            <a:r>
              <a:rPr lang="tr-TR" b="1" dirty="0" smtClean="0">
                <a:solidFill>
                  <a:srgbClr val="1A02CE"/>
                </a:solidFill>
              </a:rPr>
              <a:t>  </a:t>
            </a:r>
            <a:r>
              <a:rPr lang="tr-TR" b="1" dirty="0" smtClean="0"/>
              <a:t>z </a:t>
            </a:r>
            <a:r>
              <a:rPr lang="tr-TR" b="1" dirty="0"/>
              <a:t>= (25, 15</a:t>
            </a:r>
            <a:r>
              <a:rPr lang="tr-TR" b="1" dirty="0" smtClean="0"/>
              <a:t>)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95572"/>
            <a:ext cx="2430166" cy="24150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584" y="1643791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/>
              <a:t>Image</a:t>
            </a:r>
            <a:endParaRPr lang="en-US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1650866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err="1" smtClean="0"/>
              <a:t>Jigsaw</a:t>
            </a:r>
            <a:endParaRPr lang="en-US" sz="30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240965" y="3448079"/>
            <a:ext cx="1269" cy="1544798"/>
          </a:xfrm>
          <a:prstGeom prst="straightConnector1">
            <a:avLst/>
          </a:prstGeom>
          <a:ln w="2857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25 = (50 -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90" t="-10000" r="-89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190654" y="4561879"/>
            <a:ext cx="95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249248" y="6135323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25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15 = (10 -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blipFill rotWithShape="0">
                <a:blip r:embed="rId7"/>
                <a:stretch>
                  <a:fillRect l="-2244" t="-7692" r="-9227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>
            <a:off x="5241521" y="6558079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27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blipFill rotWithShape="0">
                <a:blip r:embed="rId8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7164288" y="3356992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/>
              <a:t>Offset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/ J = </a:t>
            </a:r>
            <a:r>
              <a:rPr lang="tr-TR" dirty="0" err="1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13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95572"/>
            <a:ext cx="3728138" cy="37482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18718" y="434464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13" idx="1"/>
          </p:cNvCxnSpPr>
          <p:nvPr/>
        </p:nvCxnSpPr>
        <p:spPr>
          <a:xfrm>
            <a:off x="2123728" y="4464290"/>
            <a:ext cx="2469721" cy="797151"/>
          </a:xfrm>
          <a:prstGeom prst="straightConnector1">
            <a:avLst/>
          </a:prstGeom>
          <a:ln w="3175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3449" y="5076775"/>
            <a:ext cx="365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11)  </a:t>
            </a:r>
            <a:r>
              <a:rPr lang="tr-TR" b="1" dirty="0" err="1" smtClean="0">
                <a:solidFill>
                  <a:srgbClr val="1A02CE"/>
                </a:solidFill>
              </a:rPr>
              <a:t>maps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to</a:t>
            </a:r>
            <a:r>
              <a:rPr lang="tr-TR" b="1" dirty="0" smtClean="0">
                <a:solidFill>
                  <a:srgbClr val="1A02CE"/>
                </a:solidFill>
              </a:rPr>
              <a:t>  </a:t>
            </a:r>
            <a:r>
              <a:rPr lang="tr-TR" b="1" dirty="0" smtClean="0"/>
              <a:t>z </a:t>
            </a:r>
            <a:r>
              <a:rPr lang="tr-TR" b="1" dirty="0"/>
              <a:t>= (25, </a:t>
            </a:r>
            <a:r>
              <a:rPr lang="tr-TR" b="1" dirty="0" smtClean="0"/>
              <a:t>16)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95572"/>
            <a:ext cx="2430166" cy="24150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584" y="1643791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/>
              <a:t>Image</a:t>
            </a:r>
            <a:endParaRPr lang="en-US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1650866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err="1" smtClean="0"/>
              <a:t>Jigsaw</a:t>
            </a:r>
            <a:endParaRPr lang="en-US" sz="3000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595067" y="3448079"/>
            <a:ext cx="1269" cy="1544798"/>
          </a:xfrm>
          <a:prstGeom prst="straightConnector1">
            <a:avLst/>
          </a:prstGeom>
          <a:ln w="2857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25 = (50 -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90" t="-10000" r="-89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190654" y="4561879"/>
            <a:ext cx="95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249248" y="6135323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25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16 = (11 -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blipFill rotWithShape="0">
                <a:blip r:embed="rId7"/>
                <a:stretch>
                  <a:fillRect l="-2244" t="-7692" r="-8728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>
            <a:off x="5241521" y="6558079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27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blipFill rotWithShape="0">
                <a:blip r:embed="rId8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1790726" y="4478536"/>
            <a:ext cx="15879" cy="180080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979712" y="4365104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043608" y="623731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10)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7524328" y="3356992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164288" y="335699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0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/>
              <a:t>Offset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/ J = </a:t>
            </a:r>
            <a:r>
              <a:rPr lang="tr-TR" dirty="0" err="1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14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95572"/>
            <a:ext cx="3728138" cy="37482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18718" y="434464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36" idx="5"/>
            <a:endCxn id="13" idx="1"/>
          </p:cNvCxnSpPr>
          <p:nvPr/>
        </p:nvCxnSpPr>
        <p:spPr>
          <a:xfrm>
            <a:off x="2102637" y="4272005"/>
            <a:ext cx="2490812" cy="989436"/>
          </a:xfrm>
          <a:prstGeom prst="straightConnector1">
            <a:avLst/>
          </a:prstGeom>
          <a:ln w="3175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3449" y="5076775"/>
            <a:ext cx="365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(49, 11)  </a:t>
            </a:r>
            <a:r>
              <a:rPr lang="tr-TR" b="1" dirty="0" err="1" smtClean="0">
                <a:solidFill>
                  <a:srgbClr val="1A02CE"/>
                </a:solidFill>
              </a:rPr>
              <a:t>maps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to</a:t>
            </a:r>
            <a:r>
              <a:rPr lang="tr-TR" b="1" dirty="0" smtClean="0">
                <a:solidFill>
                  <a:srgbClr val="1A02CE"/>
                </a:solidFill>
              </a:rPr>
              <a:t>  </a:t>
            </a:r>
            <a:r>
              <a:rPr lang="tr-TR" b="1" dirty="0" smtClean="0"/>
              <a:t>z </a:t>
            </a:r>
            <a:r>
              <a:rPr lang="tr-TR" b="1" dirty="0"/>
              <a:t>= (</a:t>
            </a:r>
            <a:r>
              <a:rPr lang="tr-TR" b="1" dirty="0" smtClean="0"/>
              <a:t>24, 16)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95572"/>
            <a:ext cx="2430166" cy="24150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584" y="1643791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/>
              <a:t>Image</a:t>
            </a:r>
            <a:endParaRPr lang="en-US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1650866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err="1" smtClean="0"/>
              <a:t>Jigsaw</a:t>
            </a:r>
            <a:endParaRPr lang="en-US" sz="3000" b="1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01135" y="3078184"/>
            <a:ext cx="13868" cy="1943521"/>
          </a:xfrm>
          <a:prstGeom prst="straightConnector1">
            <a:avLst/>
          </a:prstGeom>
          <a:ln w="2857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24 = (49 -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90" t="-10000" r="-89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190654" y="4561879"/>
            <a:ext cx="95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249248" y="6135323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25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16 = (11 -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blipFill rotWithShape="0">
                <a:blip r:embed="rId7"/>
                <a:stretch>
                  <a:fillRect l="-2244" t="-7692" r="-8728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>
            <a:off x="5241521" y="6558079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27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blipFill rotWithShape="0">
                <a:blip r:embed="rId8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705017" y="4478536"/>
            <a:ext cx="1101589" cy="17587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979712" y="436510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36512" y="61653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10)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006750" y="4437112"/>
            <a:ext cx="15879" cy="180080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59632" y="619588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11)</a:t>
            </a:r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1979712" y="4149080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524328" y="2996952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7164288" y="335699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7524328" y="335699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/>
              <a:t>Offset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/ J = </a:t>
            </a:r>
            <a:r>
              <a:rPr lang="tr-TR" dirty="0" err="1"/>
              <a:t>Jigsaw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15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95572"/>
            <a:ext cx="3728138" cy="37482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18718" y="4344641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36" idx="6"/>
          </p:cNvCxnSpPr>
          <p:nvPr/>
        </p:nvCxnSpPr>
        <p:spPr>
          <a:xfrm flipV="1">
            <a:off x="2123728" y="3363595"/>
            <a:ext cx="2261338" cy="85749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93449" y="5076775"/>
            <a:ext cx="365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(51, 9)  </a:t>
            </a:r>
            <a:r>
              <a:rPr lang="tr-TR" b="1" dirty="0" err="1" smtClean="0">
                <a:solidFill>
                  <a:srgbClr val="1A02CE"/>
                </a:solidFill>
              </a:rPr>
              <a:t>maps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to</a:t>
            </a:r>
            <a:r>
              <a:rPr lang="tr-TR" b="1" dirty="0" smtClean="0">
                <a:solidFill>
                  <a:srgbClr val="1A02CE"/>
                </a:solidFill>
              </a:rPr>
              <a:t>  </a:t>
            </a:r>
            <a:r>
              <a:rPr lang="tr-TR" b="1" dirty="0" smtClean="0"/>
              <a:t>z </a:t>
            </a:r>
            <a:r>
              <a:rPr lang="tr-TR" b="1" dirty="0"/>
              <a:t>= (</a:t>
            </a:r>
            <a:r>
              <a:rPr lang="tr-TR" b="1" dirty="0" smtClean="0"/>
              <a:t>26, 14)</a:t>
            </a:r>
            <a:endParaRPr lang="en-US"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95572"/>
            <a:ext cx="2430166" cy="24150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27584" y="1643791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smtClean="0"/>
              <a:t>Image</a:t>
            </a:r>
            <a:endParaRPr lang="en-US" sz="3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796136" y="1650866"/>
            <a:ext cx="27363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000" b="1" dirty="0" err="1" smtClean="0"/>
              <a:t>Jigsaw</a:t>
            </a:r>
            <a:endParaRPr lang="en-US" sz="3000" b="1" dirty="0"/>
          </a:p>
        </p:txBody>
      </p:sp>
      <p:cxnSp>
        <p:nvCxnSpPr>
          <p:cNvPr id="18" name="Straight Arrow Connector 17"/>
          <p:cNvCxnSpPr>
            <a:stCxn id="37" idx="5"/>
          </p:cNvCxnSpPr>
          <p:nvPr/>
        </p:nvCxnSpPr>
        <p:spPr>
          <a:xfrm>
            <a:off x="6943987" y="3831548"/>
            <a:ext cx="381131" cy="1191803"/>
          </a:xfrm>
          <a:prstGeom prst="straightConnector1">
            <a:avLst/>
          </a:prstGeom>
          <a:ln w="2857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194" y="5564566"/>
                <a:ext cx="253062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26 = (51 -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909" y="6021288"/>
                <a:ext cx="244827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990" t="-10000" r="-895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8190654" y="4561879"/>
            <a:ext cx="9597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600" b="1" dirty="0" smtClean="0"/>
              <a:t>32 x 32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249248" y="6135323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25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021288"/>
                <a:ext cx="1321043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tr-TR" b="1" dirty="0" smtClean="0"/>
                  <a:t>14 = (9 -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/>
                  <a:t> ) </a:t>
                </a:r>
                <a:r>
                  <a:rPr lang="tr-TR" b="1" dirty="0" err="1" smtClean="0"/>
                  <a:t>mod</a:t>
                </a:r>
                <a:r>
                  <a:rPr lang="tr-TR" b="1" dirty="0" smtClean="0"/>
                  <a:t> 32   </a:t>
                </a:r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6444044"/>
                <a:ext cx="2448272" cy="394788"/>
              </a:xfrm>
              <a:prstGeom prst="rect">
                <a:avLst/>
              </a:prstGeom>
              <a:blipFill rotWithShape="0">
                <a:blip r:embed="rId7"/>
                <a:stretch>
                  <a:fillRect l="-2244" t="-7692" r="-3990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Arrow 28"/>
          <p:cNvSpPr/>
          <p:nvPr/>
        </p:nvSpPr>
        <p:spPr>
          <a:xfrm>
            <a:off x="5241521" y="6558079"/>
            <a:ext cx="626623" cy="144016"/>
          </a:xfrm>
          <a:prstGeom prst="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tr-T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tr-TR" b="1" dirty="0" smtClean="0">
                    <a:solidFill>
                      <a:srgbClr val="FF0000"/>
                    </a:solidFill>
                  </a:rPr>
                  <a:t> = 27 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69" y="6444044"/>
                <a:ext cx="1321043" cy="394788"/>
              </a:xfrm>
              <a:prstGeom prst="rect">
                <a:avLst/>
              </a:prstGeom>
              <a:blipFill rotWithShape="0">
                <a:blip r:embed="rId8"/>
                <a:stretch>
                  <a:fillRect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7" idx="4"/>
          </p:cNvCxnSpPr>
          <p:nvPr/>
        </p:nvCxnSpPr>
        <p:spPr>
          <a:xfrm flipH="1">
            <a:off x="1287885" y="4488657"/>
            <a:ext cx="502841" cy="1743182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979712" y="4365104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-36512" y="616530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10)</a:t>
            </a:r>
            <a:endParaRPr lang="en-US" b="1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718718" y="4437112"/>
            <a:ext cx="303912" cy="2058476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81081" y="65253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(50, 11)</a:t>
            </a:r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1979712" y="4149080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821062" y="3708623"/>
            <a:ext cx="144016" cy="14401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355976" y="31316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i</a:t>
            </a:r>
            <a:r>
              <a:rPr lang="tr-TR" b="1" dirty="0" smtClean="0"/>
              <a:t> = (49, 11)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1498481" y="4610644"/>
            <a:ext cx="144016" cy="144016"/>
          </a:xfrm>
          <a:prstGeom prst="ellipse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9" idx="6"/>
            <a:endCxn id="13" idx="1"/>
          </p:cNvCxnSpPr>
          <p:nvPr/>
        </p:nvCxnSpPr>
        <p:spPr>
          <a:xfrm>
            <a:off x="1642497" y="4682652"/>
            <a:ext cx="2950952" cy="578789"/>
          </a:xfrm>
          <a:prstGeom prst="straightConnector1">
            <a:avLst/>
          </a:prstGeom>
          <a:ln w="31750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7164288" y="335699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524328" y="335699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524328" y="2996952"/>
            <a:ext cx="144016" cy="14401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1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 = </a:t>
            </a:r>
            <a:r>
              <a:rPr lang="tr-TR" dirty="0" err="1"/>
              <a:t>Offset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/ J = </a:t>
            </a:r>
            <a:r>
              <a:rPr lang="tr-TR" dirty="0" err="1"/>
              <a:t>Jigsaw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7442942"/>
              </p:ext>
            </p:extLst>
          </p:nvPr>
        </p:nvGraphicFramePr>
        <p:xfrm>
          <a:off x="484589" y="2564904"/>
          <a:ext cx="821848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39496"/>
                <a:gridCol w="2739496"/>
                <a:gridCol w="2739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smtClean="0"/>
                        <a:t>Image </a:t>
                      </a:r>
                      <a:r>
                        <a:rPr lang="tr-TR" dirty="0" err="1" smtClean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Mapped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Jigsaw</a:t>
                      </a:r>
                      <a:r>
                        <a:rPr lang="tr-TR" dirty="0" smtClean="0"/>
                        <a:t> </a:t>
                      </a:r>
                      <a:r>
                        <a:rPr lang="tr-TR" dirty="0" err="1" smtClean="0"/>
                        <a:t>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 err="1" smtClean="0"/>
                        <a:t>Offset</a:t>
                      </a:r>
                      <a:r>
                        <a:rPr lang="tr-TR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( 50, 10 )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( 25, 15 )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( 25, 27 )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( 50, 11 )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( 25, 16 )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( 25,  27 )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( 49, 11 )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( 24, 16 )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( 25, 27 )</a:t>
                      </a:r>
                      <a:endParaRPr lang="en-US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( 51, 9 )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( 26, 14 )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>
                          <a:solidFill>
                            <a:srgbClr val="FF0000"/>
                          </a:solidFill>
                        </a:rPr>
                        <a:t>( 25, 27 )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16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0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Markov</a:t>
            </a:r>
            <a:r>
              <a:rPr lang="tr-TR" dirty="0" smtClean="0"/>
              <a:t> 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 (MRF)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5536" y="1556792"/>
                <a:ext cx="8219256" cy="4824536"/>
              </a:xfrm>
            </p:spPr>
            <p:txBody>
              <a:bodyPr/>
              <a:lstStyle/>
              <a:p>
                <a:r>
                  <a:rPr lang="tr-TR" dirty="0" smtClean="0"/>
                  <a:t>A </a:t>
                </a:r>
                <a:r>
                  <a:rPr lang="tr-TR" dirty="0" err="1" smtClean="0"/>
                  <a:t>graphical</a:t>
                </a:r>
                <a:r>
                  <a:rPr lang="tr-TR" dirty="0" smtClean="0"/>
                  <a:t> model of a </a:t>
                </a:r>
                <a:r>
                  <a:rPr lang="tr-TR" dirty="0" err="1" smtClean="0"/>
                  <a:t>joint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probability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distribution</a:t>
                </a:r>
                <a:r>
                  <a:rPr lang="tr-TR" dirty="0" smtClean="0"/>
                  <a:t>.</a:t>
                </a:r>
              </a:p>
              <a:p>
                <a:pPr marL="0" indent="0">
                  <a:buNone/>
                </a:pPr>
                <a:endParaRPr lang="tr-TR" dirty="0" smtClean="0"/>
              </a:p>
              <a:p>
                <a:r>
                  <a:rPr lang="tr-TR" dirty="0" err="1" smtClean="0"/>
                  <a:t>Consists</a:t>
                </a:r>
                <a:r>
                  <a:rPr lang="tr-TR" dirty="0" smtClean="0"/>
                  <a:t> of an </a:t>
                </a:r>
                <a:r>
                  <a:rPr lang="tr-TR" dirty="0" err="1" smtClean="0">
                    <a:solidFill>
                      <a:srgbClr val="FF0000"/>
                    </a:solidFill>
                  </a:rPr>
                  <a:t>undirected</a:t>
                </a:r>
                <a:r>
                  <a:rPr lang="tr-TR" dirty="0" smtClean="0">
                    <a:solidFill>
                      <a:srgbClr val="FF0000"/>
                    </a:solidFill>
                  </a:rPr>
                  <a:t> </a:t>
                </a:r>
                <a:r>
                  <a:rPr lang="tr-TR" dirty="0" err="1" smtClean="0"/>
                  <a:t>graph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tr-TR" b="0" dirty="0" smtClean="0"/>
              </a:p>
              <a:p>
                <a:pPr marL="0" indent="0">
                  <a:buNone/>
                </a:pPr>
                <a:endParaRPr lang="tr-TR" b="0" dirty="0" smtClean="0"/>
              </a:p>
              <a:p>
                <a:r>
                  <a:rPr lang="tr-TR" dirty="0"/>
                  <a:t>G</a:t>
                </a:r>
                <a:r>
                  <a:rPr lang="en-US" dirty="0" err="1" smtClean="0"/>
                  <a:t>iven</a:t>
                </a:r>
                <a:r>
                  <a:rPr lang="en-US" dirty="0" smtClean="0"/>
                  <a:t> </a:t>
                </a:r>
                <a:r>
                  <a:rPr lang="en-US" dirty="0"/>
                  <a:t>disjoint subsets of nodes A, B, and C</a:t>
                </a:r>
                <a:r>
                  <a:rPr lang="en-US" dirty="0" smtClean="0"/>
                  <a:t>,</a:t>
                </a:r>
                <a:endParaRPr lang="tr-T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⫫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tr-TR" dirty="0" err="1" smtClean="0"/>
                  <a:t>if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no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path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from</a:t>
                </a:r>
                <a:r>
                  <a:rPr lang="tr-TR" dirty="0" smtClean="0"/>
                  <a:t> A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B </a:t>
                </a:r>
                <a:r>
                  <a:rPr lang="tr-TR" dirty="0" err="1" smtClean="0"/>
                  <a:t>that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passes</a:t>
                </a:r>
                <a:r>
                  <a:rPr lang="tr-TR" dirty="0" smtClean="0"/>
                  <a:t> C</a:t>
                </a:r>
              </a:p>
              <a:p>
                <a:pPr marL="320040" lvl="1" indent="0">
                  <a:buNone/>
                </a:pPr>
                <a:endParaRPr lang="tr-TR" dirty="0" smtClean="0"/>
              </a:p>
              <a:p>
                <a:r>
                  <a:rPr lang="en-US" dirty="0"/>
                  <a:t>Given its </a:t>
                </a:r>
                <a:r>
                  <a:rPr lang="en-US" dirty="0" smtClean="0"/>
                  <a:t>neighbor </a:t>
                </a:r>
                <a:r>
                  <a:rPr lang="en-US" dirty="0"/>
                  <a:t>set, a node n is independent of all other nodes in the graph. </a:t>
                </a:r>
                <a:endParaRPr lang="tr-T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𝑁𝑛</m:t>
                          </m:r>
                        </m:sub>
                      </m:sSub>
                      <m:r>
                        <a:rPr lang="tr-T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5536" y="1556792"/>
                <a:ext cx="8219256" cy="4824536"/>
              </a:xfrm>
              <a:blipFill rotWithShape="0">
                <a:blip r:embed="rId2"/>
                <a:stretch>
                  <a:fillRect l="-742" t="-1136" r="-1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17</a:t>
            </a:fld>
            <a:r>
              <a:rPr lang="tr-TR" dirty="0" smtClean="0"/>
              <a:t>/43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43808" y="602128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9632" y="630932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Subset</a:t>
            </a:r>
            <a:r>
              <a:rPr lang="tr-TR" dirty="0" smtClean="0"/>
              <a:t> of </a:t>
            </a:r>
            <a:r>
              <a:rPr lang="tr-TR" dirty="0" err="1" smtClean="0"/>
              <a:t>nodes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50324" y="630002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nodes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347864" y="602128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00192" y="602128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32040" y="6309320"/>
                <a:ext cx="3215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tr-TR" dirty="0" err="1" smtClean="0"/>
                  <a:t>Neighbor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Nodes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Subset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tr-T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6309320"/>
                <a:ext cx="321504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51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6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Markov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(MRF)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18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1556792"/>
            <a:ext cx="5095875" cy="2762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52857" y="4534287"/>
            <a:ext cx="52114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Given the grey nodes, the black node is conditionally independent of all other nodes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5611695"/>
            <a:ext cx="852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How </a:t>
            </a:r>
            <a:r>
              <a:rPr lang="tr-TR" sz="2000" dirty="0" err="1" smtClean="0"/>
              <a:t>to</a:t>
            </a:r>
            <a:r>
              <a:rPr lang="tr-TR" sz="2000" dirty="0" smtClean="0"/>
              <a:t> </a:t>
            </a:r>
            <a:r>
              <a:rPr lang="en-US" sz="2000" dirty="0" smtClean="0"/>
              <a:t>construct </a:t>
            </a:r>
            <a:r>
              <a:rPr lang="en-US" sz="2000" dirty="0"/>
              <a:t>the global joint distribution from these local </a:t>
            </a:r>
            <a:r>
              <a:rPr lang="tr-TR" sz="2000" dirty="0" err="1" smtClean="0"/>
              <a:t>information</a:t>
            </a:r>
            <a:r>
              <a:rPr lang="tr-TR" sz="2000" dirty="0" smtClean="0"/>
              <a:t>?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131840" y="2420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67944" y="155679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67944" y="35777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52120" y="2420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/>
              <a:t>C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593968" y="24377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32240" y="2420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1A02CE"/>
                </a:solidFill>
              </a:rPr>
              <a:t>B</a:t>
            </a:r>
            <a:endParaRPr lang="en-US" b="1" dirty="0">
              <a:solidFill>
                <a:srgbClr val="1A02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9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Markov</a:t>
            </a:r>
            <a:r>
              <a:rPr lang="tr-TR" dirty="0"/>
              <a:t> </a:t>
            </a:r>
            <a:r>
              <a:rPr lang="tr-TR" dirty="0" err="1"/>
              <a:t>Random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(MRF)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1267" y="1436066"/>
            <a:ext cx="8219256" cy="4824536"/>
          </a:xfrm>
        </p:spPr>
        <p:txBody>
          <a:bodyPr/>
          <a:lstStyle/>
          <a:p>
            <a:r>
              <a:rPr lang="tr-TR" dirty="0" err="1" smtClean="0"/>
              <a:t>Gibbs</a:t>
            </a:r>
            <a:r>
              <a:rPr lang="tr-TR" dirty="0" smtClean="0"/>
              <a:t> Distribution </a:t>
            </a:r>
            <a:r>
              <a:rPr lang="tr-TR" dirty="0"/>
              <a:t>(Boltzmann </a:t>
            </a:r>
            <a:r>
              <a:rPr lang="tr-TR" dirty="0" err="1"/>
              <a:t>d</a:t>
            </a:r>
            <a:r>
              <a:rPr lang="tr-TR" dirty="0" err="1" smtClean="0"/>
              <a:t>istribution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19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221" y="1844824"/>
            <a:ext cx="3486362" cy="113555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788024" y="2852936"/>
            <a:ext cx="288032" cy="1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19517" y="281900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Set of </a:t>
            </a:r>
            <a:r>
              <a:rPr lang="tr-TR" dirty="0" err="1" smtClean="0"/>
              <a:t>Maximal</a:t>
            </a:r>
            <a:r>
              <a:rPr lang="tr-TR" dirty="0" smtClean="0"/>
              <a:t> </a:t>
            </a:r>
            <a:r>
              <a:rPr lang="tr-TR" dirty="0" err="1" smtClean="0"/>
              <a:t>Cliques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17" y="3140968"/>
            <a:ext cx="1514475" cy="504825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2699792" y="2540707"/>
            <a:ext cx="1202187" cy="27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56941" y="276075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Partition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789040"/>
            <a:ext cx="3467217" cy="782238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>
            <a:off x="5076056" y="4221088"/>
            <a:ext cx="288032" cy="15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1115" y="4293096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Temperature</a:t>
            </a:r>
            <a:endParaRPr lang="tr-TR" dirty="0" smtClean="0"/>
          </a:p>
          <a:p>
            <a:r>
              <a:rPr lang="tr-TR" dirty="0" err="1" smtClean="0"/>
              <a:t>Often</a:t>
            </a:r>
            <a:r>
              <a:rPr lang="tr-TR" dirty="0" smtClean="0"/>
              <a:t> </a:t>
            </a:r>
            <a:r>
              <a:rPr lang="tr-TR" dirty="0" err="1" smtClean="0"/>
              <a:t>take</a:t>
            </a:r>
            <a:r>
              <a:rPr lang="tr-TR" dirty="0" smtClean="0"/>
              <a:t> as 1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475" y="4752230"/>
            <a:ext cx="2483849" cy="74052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095830" y="563358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where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6311" y="6143755"/>
            <a:ext cx="1992083" cy="619161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endCxn id="26" idx="1"/>
          </p:cNvCxnSpPr>
          <p:nvPr/>
        </p:nvCxnSpPr>
        <p:spPr>
          <a:xfrm>
            <a:off x="5220072" y="6453336"/>
            <a:ext cx="389838" cy="123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09910" y="639212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Cliques</a:t>
            </a:r>
            <a:r>
              <a:rPr lang="tr-TR" dirty="0" smtClean="0"/>
              <a:t> </a:t>
            </a:r>
            <a:r>
              <a:rPr lang="tr-TR" dirty="0" err="1" smtClean="0"/>
              <a:t>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2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tr-TR" sz="3000" dirty="0"/>
              <a:t>Clustering </a:t>
            </a:r>
            <a:r>
              <a:rPr lang="tr-TR" sz="3000" dirty="0" err="1"/>
              <a:t>Appearance</a:t>
            </a:r>
            <a:r>
              <a:rPr lang="tr-TR" sz="3000" dirty="0"/>
              <a:t> </a:t>
            </a:r>
            <a:r>
              <a:rPr lang="tr-TR" sz="3000" dirty="0" err="1"/>
              <a:t>and</a:t>
            </a:r>
            <a:r>
              <a:rPr lang="tr-TR" sz="3000" dirty="0"/>
              <a:t> </a:t>
            </a:r>
            <a:r>
              <a:rPr lang="tr-TR" sz="3000" dirty="0" err="1"/>
              <a:t>Shape</a:t>
            </a:r>
            <a:r>
              <a:rPr lang="tr-TR" sz="3000" dirty="0"/>
              <a:t> </a:t>
            </a:r>
            <a:r>
              <a:rPr lang="tr-TR" sz="3000" dirty="0" err="1"/>
              <a:t>by</a:t>
            </a:r>
            <a:r>
              <a:rPr lang="tr-TR" sz="3000" dirty="0"/>
              <a:t> Learning </a:t>
            </a:r>
            <a:r>
              <a:rPr lang="tr-TR" sz="3000" dirty="0" err="1"/>
              <a:t>Jigsaws</a:t>
            </a:r>
            <a:endParaRPr lang="en-US" sz="3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1" y="1340768"/>
            <a:ext cx="920330" cy="100811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1" y="2506252"/>
            <a:ext cx="920330" cy="1028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1" y="3728006"/>
            <a:ext cx="920330" cy="10125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35695" y="1484783"/>
            <a:ext cx="64807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Anitha</a:t>
            </a:r>
            <a:r>
              <a:rPr lang="en-US" sz="2000" b="1" dirty="0"/>
              <a:t> </a:t>
            </a:r>
            <a:r>
              <a:rPr lang="en-US" sz="2000" b="1" dirty="0" smtClean="0"/>
              <a:t>Kannan</a:t>
            </a:r>
            <a:endParaRPr lang="tr-TR" sz="2000" b="1" dirty="0" smtClean="0"/>
          </a:p>
          <a:p>
            <a:r>
              <a:rPr lang="en-US" sz="2000" dirty="0"/>
              <a:t>Research Scientist at Facebook AI Research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7704" y="2710660"/>
            <a:ext cx="6984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John</a:t>
            </a:r>
            <a:r>
              <a:rPr lang="tr-TR" sz="2000" b="1" dirty="0" smtClean="0"/>
              <a:t> </a:t>
            </a:r>
            <a:r>
              <a:rPr lang="en-US" sz="2000" b="1" dirty="0" smtClean="0"/>
              <a:t>Winn</a:t>
            </a:r>
            <a:endParaRPr lang="tr-TR" sz="2000" b="1" dirty="0" smtClean="0"/>
          </a:p>
          <a:p>
            <a:r>
              <a:rPr lang="tr-TR" sz="2000" dirty="0" err="1"/>
              <a:t>Principal</a:t>
            </a:r>
            <a:r>
              <a:rPr lang="tr-TR" sz="2000" dirty="0"/>
              <a:t> </a:t>
            </a:r>
            <a:r>
              <a:rPr lang="tr-TR" sz="2000" dirty="0" err="1"/>
              <a:t>Researcher</a:t>
            </a:r>
            <a:r>
              <a:rPr lang="tr-TR" sz="2000" dirty="0"/>
              <a:t> </a:t>
            </a:r>
            <a:r>
              <a:rPr lang="en-US" sz="2000" dirty="0"/>
              <a:t>at </a:t>
            </a:r>
            <a:r>
              <a:rPr lang="tr-TR" sz="2000" dirty="0"/>
              <a:t>Microsoft </a:t>
            </a:r>
            <a:r>
              <a:rPr lang="tr-TR" sz="2000" dirty="0" err="1"/>
              <a:t>Research</a:t>
            </a:r>
            <a:r>
              <a:rPr lang="tr-TR" sz="2000" dirty="0"/>
              <a:t> Cambridge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7704" y="3933055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Carsten </a:t>
            </a:r>
            <a:r>
              <a:rPr lang="en-US" sz="2000" b="1" dirty="0" err="1" smtClean="0"/>
              <a:t>Rother</a:t>
            </a:r>
            <a:endParaRPr lang="tr-TR" sz="2000" b="1" dirty="0" smtClean="0"/>
          </a:p>
          <a:p>
            <a:r>
              <a:rPr lang="en-US" sz="2000" dirty="0"/>
              <a:t>Senior Researcher at Microsoft Research Cambridge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3821" y="4797152"/>
            <a:ext cx="7760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 smtClean="0"/>
              <a:t>P</a:t>
            </a:r>
            <a:r>
              <a:rPr lang="en-US" sz="2000" dirty="0" err="1" smtClean="0"/>
              <a:t>ublished</a:t>
            </a:r>
            <a:r>
              <a:rPr lang="en-US" sz="2000" dirty="0" smtClean="0"/>
              <a:t> </a:t>
            </a:r>
            <a:r>
              <a:rPr lang="en-US" sz="2000" dirty="0"/>
              <a:t>at “Advances in Neural Information Processing Systems (NIPS)” in 2006. </a:t>
            </a:r>
            <a:endParaRPr lang="tr-TR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tr-TR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2000" dirty="0" err="1" smtClean="0"/>
              <a:t>Cited</a:t>
            </a:r>
            <a:r>
              <a:rPr lang="tr-TR" sz="2000" dirty="0" smtClean="0"/>
              <a:t> </a:t>
            </a:r>
            <a:r>
              <a:rPr lang="tr-TR" sz="2000" dirty="0" err="1" smtClean="0"/>
              <a:t>by</a:t>
            </a:r>
            <a:r>
              <a:rPr lang="tr-TR" sz="2000" dirty="0" smtClean="0"/>
              <a:t>: 44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596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Model &amp; MRF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tr-TR" dirty="0" smtClean="0"/>
              <a:t>MRF is </a:t>
            </a:r>
            <a:r>
              <a:rPr lang="tr-TR" dirty="0" err="1" smtClean="0"/>
              <a:t>defined</a:t>
            </a:r>
            <a:r>
              <a:rPr lang="tr-TR" dirty="0" smtClean="0"/>
              <a:t> on </a:t>
            </a:r>
            <a:r>
              <a:rPr lang="tr-TR" dirty="0" err="1" smtClean="0"/>
              <a:t>offset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encourage</a:t>
            </a:r>
            <a:r>
              <a:rPr lang="tr-TR" dirty="0" smtClean="0"/>
              <a:t> </a:t>
            </a:r>
            <a:r>
              <a:rPr lang="tr-TR" dirty="0" err="1" smtClean="0"/>
              <a:t>neighboring</a:t>
            </a:r>
            <a:r>
              <a:rPr lang="tr-TR" dirty="0" smtClean="0"/>
              <a:t> </a:t>
            </a:r>
            <a:r>
              <a:rPr lang="tr-TR" dirty="0" err="1" smtClean="0"/>
              <a:t>pixels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same</a:t>
            </a:r>
            <a:r>
              <a:rPr lang="tr-TR" dirty="0" smtClean="0"/>
              <a:t> </a:t>
            </a:r>
            <a:r>
              <a:rPr lang="tr-TR" dirty="0" err="1" smtClean="0"/>
              <a:t>offset</a:t>
            </a:r>
            <a:r>
              <a:rPr lang="tr-TR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20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83" y="2492896"/>
            <a:ext cx="4248932" cy="1268338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27984" y="3609020"/>
            <a:ext cx="936104" cy="538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0223" y="4219088"/>
            <a:ext cx="50131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E = </a:t>
            </a:r>
            <a:r>
              <a:rPr lang="tr-TR" sz="2000" dirty="0" err="1" smtClean="0"/>
              <a:t>The</a:t>
            </a:r>
            <a:r>
              <a:rPr lang="tr-TR" sz="2000" dirty="0" smtClean="0"/>
              <a:t> set of </a:t>
            </a:r>
            <a:r>
              <a:rPr lang="tr-TR" sz="2000" dirty="0" err="1" smtClean="0"/>
              <a:t>edges</a:t>
            </a:r>
            <a:r>
              <a:rPr lang="tr-TR" sz="2000" dirty="0" smtClean="0"/>
              <a:t> in a 4-connected </a:t>
            </a:r>
            <a:r>
              <a:rPr lang="tr-TR" sz="2000" dirty="0" err="1" smtClean="0"/>
              <a:t>grid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5353327" y="2816999"/>
            <a:ext cx="1162889" cy="648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12160" y="3465005"/>
            <a:ext cx="216024" cy="1148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05608" y="4613066"/>
            <a:ext cx="5037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Interaction</a:t>
            </a:r>
            <a:r>
              <a:rPr lang="tr-TR" sz="2000" dirty="0" smtClean="0"/>
              <a:t> </a:t>
            </a:r>
            <a:r>
              <a:rPr lang="tr-TR" sz="2000" dirty="0" err="1" smtClean="0"/>
              <a:t>Potential</a:t>
            </a:r>
            <a:r>
              <a:rPr lang="tr-TR" sz="2000" dirty="0" smtClean="0"/>
              <a:t> </a:t>
            </a:r>
            <a:r>
              <a:rPr lang="tr-TR" sz="2000" dirty="0" err="1" smtClean="0"/>
              <a:t>defines</a:t>
            </a:r>
            <a:r>
              <a:rPr lang="tr-TR" sz="2000" dirty="0" smtClean="0"/>
              <a:t> a </a:t>
            </a:r>
            <a:r>
              <a:rPr lang="tr-TR" sz="2000" dirty="0" err="1" smtClean="0"/>
              <a:t>Pott’s</a:t>
            </a:r>
            <a:r>
              <a:rPr lang="tr-TR" sz="2000" dirty="0" smtClean="0"/>
              <a:t> Model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51" y="5013176"/>
            <a:ext cx="2621497" cy="4721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73664" y="5049180"/>
            <a:ext cx="18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Pott’s</a:t>
            </a:r>
            <a:r>
              <a:rPr lang="tr-TR" sz="2000" dirty="0" smtClean="0"/>
              <a:t> Model =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1568088" y="5949280"/>
            <a:ext cx="638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Ɣ</a:t>
            </a:r>
            <a:r>
              <a:rPr lang="tr-TR" sz="2000" b="1" dirty="0" smtClean="0">
                <a:solidFill>
                  <a:srgbClr val="FF0000"/>
                </a:solidFill>
              </a:rPr>
              <a:t> = </a:t>
            </a:r>
            <a:r>
              <a:rPr lang="tr-TR" sz="2000" b="1" dirty="0" err="1" smtClean="0">
                <a:solidFill>
                  <a:srgbClr val="FF0000"/>
                </a:solidFill>
              </a:rPr>
              <a:t>Influences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the</a:t>
            </a:r>
            <a:r>
              <a:rPr lang="tr-TR" sz="2000" b="1" dirty="0" smtClean="0">
                <a:solidFill>
                  <a:srgbClr val="FF0000"/>
                </a:solidFill>
              </a:rPr>
              <a:t> size of </a:t>
            </a:r>
            <a:r>
              <a:rPr lang="tr-TR" sz="2000" b="1" dirty="0" err="1" smtClean="0">
                <a:solidFill>
                  <a:srgbClr val="FF0000"/>
                </a:solidFill>
              </a:rPr>
              <a:t>the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learned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jigsaw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pieces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353327" y="5307274"/>
            <a:ext cx="154777" cy="20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62770" y="5445224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 err="1" smtClean="0"/>
              <a:t>Local</a:t>
            </a:r>
            <a:r>
              <a:rPr lang="tr-TR" sz="2000" dirty="0" smtClean="0"/>
              <a:t> </a:t>
            </a:r>
            <a:r>
              <a:rPr lang="tr-TR" sz="2000" dirty="0" err="1" smtClean="0"/>
              <a:t>Interaction</a:t>
            </a:r>
            <a:r>
              <a:rPr lang="tr-TR" sz="2000" dirty="0" smtClean="0"/>
              <a:t> </a:t>
            </a:r>
            <a:r>
              <a:rPr lang="tr-TR" sz="2000" dirty="0" err="1" smtClean="0"/>
              <a:t>Strength</a:t>
            </a:r>
            <a:endParaRPr lang="en-US" sz="2000" dirty="0"/>
          </a:p>
        </p:txBody>
      </p:sp>
      <p:sp>
        <p:nvSpPr>
          <p:cNvPr id="29" name="Oval 28"/>
          <p:cNvSpPr/>
          <p:nvPr/>
        </p:nvSpPr>
        <p:spPr>
          <a:xfrm>
            <a:off x="5651702" y="4981238"/>
            <a:ext cx="1152546" cy="46398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804248" y="5213231"/>
            <a:ext cx="421645" cy="36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36296" y="5025370"/>
            <a:ext cx="1026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smtClean="0"/>
              <a:t>True 1</a:t>
            </a:r>
          </a:p>
          <a:p>
            <a:r>
              <a:rPr lang="tr-TR" sz="2000" dirty="0" err="1" smtClean="0"/>
              <a:t>False</a:t>
            </a:r>
            <a:r>
              <a:rPr lang="tr-TR" sz="2000" dirty="0" smtClean="0"/>
              <a:t> 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72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Generative</a:t>
            </a:r>
            <a:r>
              <a:rPr lang="tr-TR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endParaRPr lang="tr-TR" dirty="0" smtClean="0"/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0.5, β = 1, b = 3 times data precision, 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tr-TR" dirty="0" smtClean="0"/>
              </a:p>
              <a:p>
                <a:endParaRPr lang="tr-TR" dirty="0"/>
              </a:p>
              <a:p>
                <a:r>
                  <a:rPr lang="en-US" dirty="0" smtClean="0"/>
                  <a:t>Normal-Gamma </a:t>
                </a:r>
                <a:r>
                  <a:rPr lang="en-US" dirty="0"/>
                  <a:t>prior allows for unused portions of the </a:t>
                </a:r>
                <a:r>
                  <a:rPr lang="en-US" dirty="0" smtClean="0"/>
                  <a:t>jigsaw </a:t>
                </a:r>
                <a:r>
                  <a:rPr lang="en-US" dirty="0"/>
                  <a:t>to be </a:t>
                </a:r>
                <a:r>
                  <a:rPr lang="en-US" dirty="0" smtClean="0"/>
                  <a:t>well-defined</a:t>
                </a:r>
                <a:r>
                  <a:rPr lang="tr-TR" dirty="0" smtClean="0"/>
                  <a:t> (set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0,5)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21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63" y="1700808"/>
            <a:ext cx="7197372" cy="7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algn="just"/>
                <a:r>
                  <a:rPr lang="tr-TR" dirty="0" smtClean="0"/>
                  <a:t>The model </a:t>
                </a:r>
                <a:r>
                  <a:rPr lang="tr-TR" dirty="0" err="1" smtClean="0"/>
                  <a:t>defines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joint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probability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distribution</a:t>
                </a:r>
                <a:r>
                  <a:rPr lang="tr-TR" dirty="0" smtClean="0"/>
                  <a:t> on a </a:t>
                </a:r>
                <a:r>
                  <a:rPr lang="tr-TR" dirty="0" err="1" smtClean="0"/>
                  <a:t>jigsaw</a:t>
                </a:r>
                <a:r>
                  <a:rPr lang="tr-TR" dirty="0" smtClean="0"/>
                  <a:t> J, a set of </a:t>
                </a:r>
                <a:r>
                  <a:rPr lang="tr-TR" dirty="0" err="1" smtClean="0"/>
                  <a:t>images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. . .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tr-TR" dirty="0" smtClean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their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offset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maps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. . .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tr-TR" dirty="0" smtClean="0"/>
                  <a:t>.</a:t>
                </a:r>
              </a:p>
              <a:p>
                <a:pPr algn="just"/>
                <a:endParaRPr lang="tr-TR" dirty="0"/>
              </a:p>
              <a:p>
                <a:pPr algn="just"/>
                <a:endParaRPr lang="tr-TR" dirty="0" smtClean="0"/>
              </a:p>
              <a:p>
                <a:pPr algn="just"/>
                <a:r>
                  <a:rPr lang="tr-TR" dirty="0" smtClean="0"/>
                  <a:t>Image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. . .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tr-TR" dirty="0" smtClean="0"/>
                  <a:t> is </a:t>
                </a:r>
                <a:r>
                  <a:rPr lang="tr-TR" dirty="0" err="1" smtClean="0"/>
                  <a:t>known</a:t>
                </a:r>
                <a:r>
                  <a:rPr lang="tr-TR" dirty="0" smtClean="0"/>
                  <a:t>.</a:t>
                </a:r>
              </a:p>
              <a:p>
                <a:pPr algn="just"/>
                <a:endParaRPr lang="tr-TR" dirty="0" smtClean="0"/>
              </a:p>
              <a:p>
                <a:pPr algn="just"/>
                <a:r>
                  <a:rPr lang="tr-TR" dirty="0" err="1" smtClean="0"/>
                  <a:t>Find</a:t>
                </a:r>
                <a:r>
                  <a:rPr lang="tr-TR" dirty="0" smtClean="0"/>
                  <a:t> J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Ls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maximize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joint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probability</a:t>
                </a:r>
                <a:r>
                  <a:rPr lang="tr-TR" dirty="0"/>
                  <a:t>.</a:t>
                </a:r>
                <a:endParaRPr lang="tr-TR" dirty="0" smtClean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41" t="-1136" r="-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22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49" y="2780928"/>
            <a:ext cx="5831800" cy="97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0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Initialize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pPr lvl="1"/>
            <a:r>
              <a:rPr lang="en-US" dirty="0" smtClean="0"/>
              <a:t>Set </a:t>
            </a:r>
            <a:r>
              <a:rPr lang="en-US" dirty="0"/>
              <a:t>means μ to Gaussian noise with same mean and variance as the </a:t>
            </a:r>
            <a:r>
              <a:rPr lang="en-US" dirty="0" smtClean="0"/>
              <a:t>data</a:t>
            </a:r>
            <a:endParaRPr lang="tr-TR" dirty="0" smtClean="0"/>
          </a:p>
          <a:p>
            <a:pPr lvl="1"/>
            <a:endParaRPr lang="tr-TR" dirty="0"/>
          </a:p>
          <a:p>
            <a:pPr lvl="1"/>
            <a:r>
              <a:rPr lang="tr-TR" dirty="0" err="1" smtClean="0"/>
              <a:t>Guarantee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find</a:t>
            </a:r>
            <a:r>
              <a:rPr lang="tr-TR" dirty="0" smtClean="0"/>
              <a:t> at </a:t>
            </a:r>
            <a:r>
              <a:rPr lang="tr-TR" dirty="0" err="1" smtClean="0"/>
              <a:t>least</a:t>
            </a:r>
            <a:r>
              <a:rPr lang="tr-TR" dirty="0" smtClean="0"/>
              <a:t> a </a:t>
            </a:r>
            <a:r>
              <a:rPr lang="tr-TR" dirty="0" err="1" smtClean="0"/>
              <a:t>strong</a:t>
            </a:r>
            <a:r>
              <a:rPr lang="tr-TR" dirty="0" smtClean="0"/>
              <a:t> </a:t>
            </a:r>
            <a:r>
              <a:rPr lang="tr-TR" dirty="0" err="1" smtClean="0"/>
              <a:t>local</a:t>
            </a:r>
            <a:r>
              <a:rPr lang="tr-TR" dirty="0" smtClean="0"/>
              <a:t> minimum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23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6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48245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1</a:t>
            </a:r>
          </a:p>
          <a:p>
            <a:pPr marL="0" indent="0" algn="ctr">
              <a:buNone/>
            </a:pP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(J) </a:t>
            </a:r>
            <a:r>
              <a:rPr lang="tr-TR" dirty="0" err="1" smtClean="0"/>
              <a:t>and</a:t>
            </a:r>
            <a:r>
              <a:rPr lang="tr-TR" dirty="0" smtClean="0"/>
              <a:t> Image (I) </a:t>
            </a:r>
            <a:r>
              <a:rPr lang="tr-TR" dirty="0" err="1" smtClean="0"/>
              <a:t>update</a:t>
            </a:r>
            <a:r>
              <a:rPr lang="tr-TR" dirty="0" smtClean="0"/>
              <a:t> L</a:t>
            </a:r>
          </a:p>
          <a:p>
            <a:pPr marL="0" indent="0" algn="ctr">
              <a:buNone/>
            </a:pPr>
            <a:r>
              <a:rPr lang="tr-TR" dirty="0" err="1"/>
              <a:t>u</a:t>
            </a:r>
            <a:r>
              <a:rPr lang="tr-TR" dirty="0" err="1" smtClean="0"/>
              <a:t>sing</a:t>
            </a:r>
            <a:r>
              <a:rPr lang="tr-TR" dirty="0" smtClean="0"/>
              <a:t> </a:t>
            </a:r>
            <a:r>
              <a:rPr lang="el-GR" dirty="0">
                <a:solidFill>
                  <a:srgbClr val="FF0000"/>
                </a:solidFill>
              </a:rPr>
              <a:t>α-</a:t>
            </a:r>
            <a:r>
              <a:rPr lang="tr-TR" dirty="0" err="1">
                <a:solidFill>
                  <a:srgbClr val="FF0000"/>
                </a:solidFill>
              </a:rPr>
              <a:t>expansion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graph-cut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24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5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48245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1</a:t>
            </a:r>
          </a:p>
          <a:p>
            <a:pPr marL="0" indent="0" algn="ctr">
              <a:buNone/>
            </a:pP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(J) </a:t>
            </a:r>
            <a:r>
              <a:rPr lang="tr-TR" dirty="0" err="1" smtClean="0"/>
              <a:t>and</a:t>
            </a:r>
            <a:r>
              <a:rPr lang="tr-TR" dirty="0" smtClean="0"/>
              <a:t> Image (I) </a:t>
            </a:r>
            <a:r>
              <a:rPr lang="tr-TR" dirty="0" err="1" smtClean="0"/>
              <a:t>update</a:t>
            </a:r>
            <a:r>
              <a:rPr lang="tr-TR" dirty="0" smtClean="0"/>
              <a:t> L</a:t>
            </a:r>
          </a:p>
          <a:p>
            <a:pPr marL="0" indent="0" algn="ctr">
              <a:buNone/>
            </a:pPr>
            <a:r>
              <a:rPr lang="tr-TR" dirty="0" err="1"/>
              <a:t>u</a:t>
            </a:r>
            <a:r>
              <a:rPr lang="tr-TR" dirty="0" err="1" smtClean="0"/>
              <a:t>sing</a:t>
            </a:r>
            <a:r>
              <a:rPr lang="tr-TR" dirty="0" smtClean="0"/>
              <a:t> </a:t>
            </a:r>
            <a:r>
              <a:rPr lang="el-GR" dirty="0">
                <a:solidFill>
                  <a:srgbClr val="FF0000"/>
                </a:solidFill>
              </a:rPr>
              <a:t>α-</a:t>
            </a:r>
            <a:r>
              <a:rPr lang="tr-TR" dirty="0" err="1">
                <a:solidFill>
                  <a:srgbClr val="FF0000"/>
                </a:solidFill>
              </a:rPr>
              <a:t>expansion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graph-cut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 smtClean="0">
              <a:solidFill>
                <a:srgbClr val="1A02CE"/>
              </a:solidFill>
            </a:endParaRPr>
          </a:p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2</a:t>
            </a:r>
          </a:p>
          <a:p>
            <a:pPr marL="0" indent="0" algn="ctr">
              <a:buNone/>
            </a:pPr>
            <a:r>
              <a:rPr lang="tr-TR" dirty="0" smtClean="0"/>
              <a:t>Update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25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013176"/>
            <a:ext cx="5596393" cy="1309576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323528" y="1988840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5696" y="6237312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X(z) = </a:t>
            </a:r>
            <a:r>
              <a:rPr lang="en-US" dirty="0"/>
              <a:t>the set of image pixels that are mapped to the </a:t>
            </a:r>
            <a:r>
              <a:rPr lang="en-US" dirty="0" smtClean="0"/>
              <a:t>jigsaw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  </a:t>
            </a:r>
            <a:r>
              <a:rPr lang="en-US" dirty="0" smtClean="0"/>
              <a:t>pixel </a:t>
            </a:r>
            <a:r>
              <a:rPr lang="en-US" dirty="0"/>
              <a:t>z across all images</a:t>
            </a:r>
          </a:p>
        </p:txBody>
      </p:sp>
    </p:spTree>
    <p:extLst>
      <p:ext uri="{BB962C8B-B14F-4D97-AF65-F5344CB8AC3E}">
        <p14:creationId xmlns:p14="http://schemas.microsoft.com/office/powerpoint/2010/main" val="130346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21" y="1268760"/>
            <a:ext cx="8219256" cy="4824536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1</a:t>
            </a:r>
          </a:p>
          <a:p>
            <a:pPr marL="0" indent="0" algn="ctr">
              <a:buNone/>
            </a:pPr>
            <a:r>
              <a:rPr lang="tr-TR" dirty="0" err="1" smtClean="0"/>
              <a:t>Given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(J) </a:t>
            </a:r>
            <a:r>
              <a:rPr lang="tr-TR" dirty="0" err="1" smtClean="0"/>
              <a:t>and</a:t>
            </a:r>
            <a:r>
              <a:rPr lang="tr-TR" dirty="0" smtClean="0"/>
              <a:t> Image (I) </a:t>
            </a:r>
            <a:r>
              <a:rPr lang="tr-TR" dirty="0" err="1" smtClean="0"/>
              <a:t>update</a:t>
            </a:r>
            <a:r>
              <a:rPr lang="tr-TR" dirty="0" smtClean="0"/>
              <a:t> L</a:t>
            </a:r>
          </a:p>
          <a:p>
            <a:pPr marL="0" indent="0" algn="ctr">
              <a:buNone/>
            </a:pPr>
            <a:r>
              <a:rPr lang="tr-TR" dirty="0" err="1"/>
              <a:t>u</a:t>
            </a:r>
            <a:r>
              <a:rPr lang="tr-TR" dirty="0" err="1" smtClean="0"/>
              <a:t>sing</a:t>
            </a:r>
            <a:r>
              <a:rPr lang="tr-TR" dirty="0" smtClean="0"/>
              <a:t> </a:t>
            </a:r>
            <a:r>
              <a:rPr lang="el-GR" dirty="0">
                <a:solidFill>
                  <a:srgbClr val="FF0000"/>
                </a:solidFill>
              </a:rPr>
              <a:t>α-</a:t>
            </a:r>
            <a:r>
              <a:rPr lang="tr-TR" dirty="0" err="1">
                <a:solidFill>
                  <a:srgbClr val="FF0000"/>
                </a:solidFill>
              </a:rPr>
              <a:t>expansion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graph-cut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algorithm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b="1" dirty="0" err="1" smtClean="0">
                <a:solidFill>
                  <a:srgbClr val="0DC804"/>
                </a:solidFill>
              </a:rPr>
              <a:t>Repeat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Until</a:t>
            </a:r>
            <a:r>
              <a:rPr lang="tr-TR" b="1" dirty="0" smtClean="0">
                <a:solidFill>
                  <a:srgbClr val="0DC804"/>
                </a:solidFill>
              </a:rPr>
              <a:t> </a:t>
            </a:r>
            <a:r>
              <a:rPr lang="tr-TR" b="1" dirty="0" err="1" smtClean="0">
                <a:solidFill>
                  <a:srgbClr val="0DC804"/>
                </a:solidFill>
              </a:rPr>
              <a:t>Convergence</a:t>
            </a:r>
            <a:endParaRPr lang="tr-TR" b="1" dirty="0" smtClean="0">
              <a:solidFill>
                <a:srgbClr val="0DC804"/>
              </a:solidFill>
            </a:endParaRPr>
          </a:p>
          <a:p>
            <a:pPr marL="0" indent="0" algn="ctr">
              <a:buNone/>
            </a:pPr>
            <a:endParaRPr lang="tr-TR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tr-TR" dirty="0" err="1" smtClean="0">
                <a:solidFill>
                  <a:srgbClr val="1A02CE"/>
                </a:solidFill>
              </a:rPr>
              <a:t>Iteration</a:t>
            </a:r>
            <a:r>
              <a:rPr lang="tr-TR" dirty="0" smtClean="0">
                <a:solidFill>
                  <a:srgbClr val="1A02CE"/>
                </a:solidFill>
              </a:rPr>
              <a:t> Step 2</a:t>
            </a:r>
          </a:p>
          <a:p>
            <a:pPr marL="0" indent="0" algn="ctr">
              <a:buNone/>
            </a:pPr>
            <a:r>
              <a:rPr lang="tr-TR" dirty="0" smtClean="0"/>
              <a:t>Update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26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5013176"/>
            <a:ext cx="5596393" cy="1309576"/>
          </a:xfrm>
          <a:prstGeom prst="rect">
            <a:avLst/>
          </a:prstGeom>
        </p:spPr>
      </p:pic>
      <p:sp>
        <p:nvSpPr>
          <p:cNvPr id="7" name="Curved Right Arrow 6"/>
          <p:cNvSpPr/>
          <p:nvPr/>
        </p:nvSpPr>
        <p:spPr>
          <a:xfrm>
            <a:off x="323528" y="1988840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urved Right Arrow 7"/>
          <p:cNvSpPr/>
          <p:nvPr/>
        </p:nvSpPr>
        <p:spPr>
          <a:xfrm rot="10800000">
            <a:off x="7675975" y="1826985"/>
            <a:ext cx="1216505" cy="3618239"/>
          </a:xfrm>
          <a:prstGeom prst="curvedRight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35696" y="6237312"/>
            <a:ext cx="625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X(z) = </a:t>
            </a:r>
            <a:r>
              <a:rPr lang="en-US" dirty="0"/>
              <a:t>the set of image pixels that are mapped to the </a:t>
            </a:r>
            <a:r>
              <a:rPr lang="en-US" dirty="0" smtClean="0"/>
              <a:t>jigsaw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          </a:t>
            </a:r>
            <a:r>
              <a:rPr lang="en-US" dirty="0" smtClean="0"/>
              <a:t>pixel </a:t>
            </a:r>
            <a:r>
              <a:rPr lang="en-US" dirty="0"/>
              <a:t>z across all images</a:t>
            </a:r>
          </a:p>
        </p:txBody>
      </p:sp>
    </p:spTree>
    <p:extLst>
      <p:ext uri="{BB962C8B-B14F-4D97-AF65-F5344CB8AC3E}">
        <p14:creationId xmlns:p14="http://schemas.microsoft.com/office/powerpoint/2010/main" val="134873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α-</a:t>
            </a:r>
            <a:r>
              <a:rPr lang="tr-TR" dirty="0" smtClean="0"/>
              <a:t>Expansion </a:t>
            </a:r>
            <a:r>
              <a:rPr lang="tr-TR" dirty="0" err="1" smtClean="0"/>
              <a:t>Graph-Cut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83820" y="1556792"/>
                <a:ext cx="8480667" cy="482453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dirty="0" smtClean="0"/>
                  <a:t>Every pixel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must be assigned </a:t>
                </a:r>
                <a:r>
                  <a:rPr lang="en-US" dirty="0" smtClean="0"/>
                  <a:t>in </a:t>
                </a:r>
                <a:r>
                  <a:rPr lang="en-US" dirty="0"/>
                  <a:t>some finite </a:t>
                </a:r>
                <a:r>
                  <a:rPr lang="en-US" dirty="0" smtClean="0"/>
                  <a:t>set</a:t>
                </a:r>
                <a:r>
                  <a:rPr lang="tr-TR" dirty="0" smtClean="0"/>
                  <a:t> </a:t>
                </a:r>
                <a:r>
                  <a:rPr lang="en-US" dirty="0" smtClean="0"/>
                  <a:t>L.</a:t>
                </a:r>
                <a:endParaRPr lang="tr-TR" dirty="0" smtClean="0"/>
              </a:p>
              <a:p>
                <a:endParaRPr lang="tr-TR" dirty="0"/>
              </a:p>
              <a:p>
                <a:pPr algn="just"/>
                <a:r>
                  <a:rPr lang="en-US" dirty="0"/>
                  <a:t>The goal is </a:t>
                </a:r>
                <a:r>
                  <a:rPr lang="en-US" dirty="0" smtClean="0"/>
                  <a:t>to</a:t>
                </a:r>
                <a:r>
                  <a:rPr lang="tr-TR" dirty="0" smtClean="0"/>
                  <a:t> </a:t>
                </a:r>
                <a:r>
                  <a:rPr lang="en-US" dirty="0" smtClean="0"/>
                  <a:t>find </a:t>
                </a:r>
                <a:r>
                  <a:rPr lang="en-US" dirty="0"/>
                  <a:t>a labeling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that assigns each pixel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ϵ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l-GR" dirty="0"/>
                      <m:t>ϵ</m:t>
                    </m:r>
                    <m:r>
                      <m:rPr>
                        <m:nor/>
                      </m:rPr>
                      <a:rPr lang="tr-TR" b="0" i="0" dirty="0" smtClean="0"/>
                      <m:t> </m:t>
                    </m:r>
                    <m:r>
                      <m:rPr>
                        <m:nor/>
                      </m:rPr>
                      <a:rPr lang="tr-TR" b="0" i="0" dirty="0" smtClean="0"/>
                      <m:t>L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tr-TR" dirty="0" smtClean="0"/>
                  <a:t> </a:t>
                </a:r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both piecewise </a:t>
                </a:r>
                <a:r>
                  <a:rPr lang="en-US" dirty="0">
                    <a:solidFill>
                      <a:srgbClr val="FF0000"/>
                    </a:solidFill>
                  </a:rPr>
                  <a:t>smooth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consistent</a:t>
                </a:r>
                <a:r>
                  <a:rPr lang="en-US" dirty="0"/>
                  <a:t> with </a:t>
                </a:r>
                <a:r>
                  <a:rPr lang="en-US" dirty="0" smtClean="0"/>
                  <a:t>the</a:t>
                </a:r>
                <a:r>
                  <a:rPr lang="tr-TR" dirty="0" smtClean="0"/>
                  <a:t> </a:t>
                </a:r>
                <a:r>
                  <a:rPr lang="en-US" dirty="0" smtClean="0"/>
                  <a:t>observed </a:t>
                </a:r>
                <a:r>
                  <a:rPr lang="en-US" dirty="0"/>
                  <a:t>data</a:t>
                </a:r>
                <a:r>
                  <a:rPr lang="en-US" dirty="0" smtClean="0"/>
                  <a:t>.</a:t>
                </a:r>
                <a:endParaRPr lang="tr-TR" dirty="0" smtClean="0"/>
              </a:p>
              <a:p>
                <a:pPr algn="just"/>
                <a:endParaRPr lang="tr-TR" dirty="0"/>
              </a:p>
              <a:p>
                <a:pPr algn="just"/>
                <a:r>
                  <a:rPr lang="tr-TR" dirty="0" err="1" smtClean="0"/>
                  <a:t>This</a:t>
                </a:r>
                <a:r>
                  <a:rPr lang="tr-TR" dirty="0" smtClean="0"/>
                  <a:t> problem can be </a:t>
                </a:r>
                <a:r>
                  <a:rPr lang="tr-TR" dirty="0" err="1" smtClean="0"/>
                  <a:t>formulated</a:t>
                </a:r>
                <a:r>
                  <a:rPr lang="tr-TR" dirty="0" smtClean="0"/>
                  <a:t> in </a:t>
                </a:r>
                <a:r>
                  <a:rPr lang="tr-TR" dirty="0" err="1" smtClean="0"/>
                  <a:t>energy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minimization</a:t>
                </a:r>
                <a:r>
                  <a:rPr lang="tr-TR" dirty="0" smtClean="0"/>
                  <a:t> problem. </a:t>
                </a:r>
                <a:r>
                  <a:rPr lang="tr-TR" dirty="0" err="1" smtClean="0"/>
                  <a:t>Find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labeling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tr-TR" dirty="0" smtClean="0"/>
                  <a:t> </a:t>
                </a:r>
                <a:r>
                  <a:rPr lang="tr-TR" dirty="0" err="1" smtClean="0"/>
                  <a:t>that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minimizes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energy</a:t>
                </a:r>
                <a:r>
                  <a:rPr lang="tr-TR" dirty="0" smtClean="0"/>
                  <a:t>:</a:t>
                </a:r>
              </a:p>
              <a:p>
                <a:pPr algn="just"/>
                <a:endParaRPr lang="tr-T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𝑠𝑚𝑜𝑜𝑡h</m:t>
                          </m:r>
                        </m:sub>
                      </m:sSub>
                      <m:d>
                        <m:d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83820" y="1556792"/>
                <a:ext cx="8480667" cy="4824536"/>
              </a:xfrm>
              <a:blipFill rotWithShape="0">
                <a:blip r:embed="rId2"/>
                <a:stretch>
                  <a:fillRect l="-718" t="-2020" r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27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7704" y="5373216"/>
            <a:ext cx="561662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α-</a:t>
            </a:r>
            <a:r>
              <a:rPr lang="tr-TR" dirty="0"/>
              <a:t>Expansion </a:t>
            </a:r>
            <a:r>
              <a:rPr lang="tr-TR" dirty="0" err="1"/>
              <a:t>Graph-Cut</a:t>
            </a:r>
            <a:r>
              <a:rPr lang="tr-TR" dirty="0"/>
              <a:t> </a:t>
            </a:r>
            <a:r>
              <a:rPr lang="tr-TR" dirty="0" err="1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Start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arbitrary</a:t>
            </a:r>
            <a:r>
              <a:rPr lang="tr-TR" dirty="0"/>
              <a:t> </a:t>
            </a:r>
            <a:r>
              <a:rPr lang="tr-TR" dirty="0" err="1"/>
              <a:t>labeling</a:t>
            </a:r>
            <a:r>
              <a:rPr lang="tr-TR" dirty="0"/>
              <a:t> f </a:t>
            </a:r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 </a:t>
            </a:r>
            <a:r>
              <a:rPr lang="tr-TR" dirty="0" err="1"/>
              <a:t>Loop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pPr lvl="1"/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label</a:t>
            </a:r>
            <a:r>
              <a:rPr lang="tr-TR" dirty="0"/>
              <a:t> </a:t>
            </a:r>
            <a:r>
              <a:rPr lang="el-GR" dirty="0"/>
              <a:t>α: </a:t>
            </a:r>
            <a:endParaRPr lang="tr-TR" dirty="0" smtClean="0"/>
          </a:p>
          <a:p>
            <a:pPr marL="320040" lvl="1" indent="0">
              <a:buNone/>
            </a:pPr>
            <a:endParaRPr lang="tr-TR" dirty="0" smtClean="0"/>
          </a:p>
          <a:p>
            <a:pPr lvl="2"/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/>
              <a:t>f' = </a:t>
            </a:r>
            <a:r>
              <a:rPr lang="tr-TR" dirty="0" err="1"/>
              <a:t>arg</a:t>
            </a:r>
            <a:r>
              <a:rPr lang="tr-TR" dirty="0"/>
              <a:t> </a:t>
            </a:r>
            <a:r>
              <a:rPr lang="tr-TR" dirty="0" err="1"/>
              <a:t>min</a:t>
            </a:r>
            <a:r>
              <a:rPr lang="tr-TR" dirty="0"/>
              <a:t> E(f') </a:t>
            </a:r>
            <a:r>
              <a:rPr lang="tr-TR" dirty="0" err="1"/>
              <a:t>among</a:t>
            </a:r>
            <a:r>
              <a:rPr lang="tr-TR" dirty="0"/>
              <a:t> f'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el-GR" dirty="0"/>
              <a:t>α- </a:t>
            </a:r>
            <a:r>
              <a:rPr lang="tr-TR" dirty="0" err="1"/>
              <a:t>expansion</a:t>
            </a:r>
            <a:r>
              <a:rPr lang="tr-TR" dirty="0"/>
              <a:t> of f </a:t>
            </a:r>
            <a:endParaRPr lang="tr-TR" dirty="0" smtClean="0"/>
          </a:p>
          <a:p>
            <a:pPr lvl="2"/>
            <a:endParaRPr lang="tr-TR" dirty="0" smtClean="0"/>
          </a:p>
          <a:p>
            <a:pPr lvl="2"/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/>
              <a:t>E(f') &lt; E(f), set f := f' </a:t>
            </a:r>
            <a:endParaRPr lang="tr-TR" dirty="0" smtClean="0"/>
          </a:p>
          <a:p>
            <a:pPr lvl="2"/>
            <a:endParaRPr lang="tr-TR" dirty="0" smtClean="0"/>
          </a:p>
          <a:p>
            <a:pPr lvl="2"/>
            <a:r>
              <a:rPr lang="tr-TR" dirty="0" smtClean="0"/>
              <a:t>Else </a:t>
            </a:r>
            <a:r>
              <a:rPr lang="tr-TR" dirty="0" err="1"/>
              <a:t>return</a:t>
            </a:r>
            <a:r>
              <a:rPr lang="tr-TR" dirty="0"/>
              <a:t> 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28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0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Jigsaw</a:t>
            </a:r>
            <a:r>
              <a:rPr lang="tr-TR" dirty="0" smtClean="0"/>
              <a:t> Model &amp; </a:t>
            </a:r>
            <a:r>
              <a:rPr lang="el-GR" dirty="0"/>
              <a:t>α-</a:t>
            </a:r>
            <a:r>
              <a:rPr lang="tr-TR" dirty="0" smtClean="0"/>
              <a:t>Expansion GCA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Labels = </a:t>
                </a:r>
                <a:r>
                  <a:rPr lang="tr-TR" dirty="0" err="1" smtClean="0"/>
                  <a:t>offset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map</a:t>
                </a:r>
                <a:r>
                  <a:rPr lang="tr-TR" dirty="0" smtClean="0"/>
                  <a:t> (L)</a:t>
                </a:r>
              </a:p>
              <a:p>
                <a:endParaRPr lang="tr-TR" dirty="0" smtClean="0"/>
              </a:p>
              <a:p>
                <a:r>
                  <a:rPr lang="tr-TR" dirty="0" smtClean="0"/>
                  <a:t>Data </a:t>
                </a:r>
                <a:r>
                  <a:rPr lang="tr-TR" dirty="0" err="1" smtClean="0"/>
                  <a:t>Cost</a:t>
                </a:r>
                <a:r>
                  <a:rPr lang="tr-TR" dirty="0" smtClean="0"/>
                  <a:t> = (I – </a:t>
                </a:r>
                <a:r>
                  <a:rPr lang="tr-TR" dirty="0" err="1" smtClean="0"/>
                  <a:t>Assigned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Jigsaw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Pixel</a:t>
                </a:r>
                <a:r>
                  <a:rPr lang="tr-TR" dirty="0" smtClean="0"/>
                  <a:t>) ^ 2;</a:t>
                </a:r>
              </a:p>
              <a:p>
                <a:endParaRPr lang="tr-TR" dirty="0" smtClean="0"/>
              </a:p>
              <a:p>
                <a:r>
                  <a:rPr lang="tr-TR" dirty="0" err="1" smtClean="0"/>
                  <a:t>Smooth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Cost</a:t>
                </a:r>
                <a:r>
                  <a:rPr lang="tr-TR" dirty="0"/>
                  <a:t> </a:t>
                </a:r>
                <a:r>
                  <a:rPr lang="tr-TR" dirty="0" smtClean="0"/>
                  <a:t>= MRF &amp; </a:t>
                </a:r>
                <a:r>
                  <a:rPr lang="tr-TR" dirty="0" err="1" smtClean="0"/>
                  <a:t>Potts</a:t>
                </a:r>
                <a:r>
                  <a:rPr lang="tr-TR" dirty="0" smtClean="0"/>
                  <a:t> Model</a:t>
                </a:r>
              </a:p>
              <a:p>
                <a:endParaRPr lang="tr-TR" dirty="0"/>
              </a:p>
              <a:p>
                <a:endParaRPr lang="tr-TR" dirty="0" smtClean="0"/>
              </a:p>
              <a:p>
                <a:endParaRPr lang="tr-TR" dirty="0"/>
              </a:p>
              <a:p>
                <a:endParaRPr lang="tr-TR" dirty="0" smtClean="0"/>
              </a:p>
              <a:p>
                <a:r>
                  <a:rPr lang="tr-TR" dirty="0" err="1" smtClean="0"/>
                  <a:t>Converge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when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 smtClean="0"/>
                  <a:t> </a:t>
                </a:r>
              </a:p>
              <a:p>
                <a:pPr marL="0" indent="0">
                  <a:buNone/>
                </a:pPr>
                <a:endParaRPr lang="tr-T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741" t="-1136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29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751" y="4077072"/>
            <a:ext cx="2621497" cy="472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73664" y="4113076"/>
            <a:ext cx="1810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dirty="0" err="1" smtClean="0"/>
              <a:t>Pott’s</a:t>
            </a:r>
            <a:r>
              <a:rPr lang="tr-TR" sz="2000" dirty="0" smtClean="0"/>
              <a:t> Model =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568088" y="5013176"/>
            <a:ext cx="6388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Ɣ</a:t>
            </a:r>
            <a:r>
              <a:rPr lang="tr-TR" sz="2000" b="1" dirty="0" smtClean="0">
                <a:solidFill>
                  <a:srgbClr val="FF0000"/>
                </a:solidFill>
              </a:rPr>
              <a:t> = </a:t>
            </a:r>
            <a:r>
              <a:rPr lang="tr-TR" sz="2000" b="1" dirty="0" err="1" smtClean="0">
                <a:solidFill>
                  <a:srgbClr val="FF0000"/>
                </a:solidFill>
              </a:rPr>
              <a:t>Influences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the</a:t>
            </a:r>
            <a:r>
              <a:rPr lang="tr-TR" sz="2000" b="1" dirty="0" smtClean="0">
                <a:solidFill>
                  <a:srgbClr val="FF0000"/>
                </a:solidFill>
              </a:rPr>
              <a:t> size of </a:t>
            </a:r>
            <a:r>
              <a:rPr lang="tr-TR" sz="2000" b="1" dirty="0" err="1" smtClean="0">
                <a:solidFill>
                  <a:srgbClr val="FF0000"/>
                </a:solidFill>
              </a:rPr>
              <a:t>the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learned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jigsaw</a:t>
            </a:r>
            <a:r>
              <a:rPr lang="tr-TR" sz="2000" b="1" dirty="0" smtClean="0">
                <a:solidFill>
                  <a:srgbClr val="FF0000"/>
                </a:solidFill>
              </a:rPr>
              <a:t> </a:t>
            </a:r>
            <a:r>
              <a:rPr lang="tr-TR" sz="2000" b="1" dirty="0" err="1" smtClean="0">
                <a:solidFill>
                  <a:srgbClr val="FF0000"/>
                </a:solidFill>
              </a:rPr>
              <a:t>pieces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62770" y="4509120"/>
            <a:ext cx="31037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000" dirty="0" err="1" smtClean="0"/>
              <a:t>Local</a:t>
            </a:r>
            <a:r>
              <a:rPr lang="tr-TR" sz="2000" dirty="0" smtClean="0"/>
              <a:t> </a:t>
            </a:r>
            <a:r>
              <a:rPr lang="tr-TR" sz="2000" dirty="0" err="1" smtClean="0"/>
              <a:t>Interaction</a:t>
            </a:r>
            <a:r>
              <a:rPr lang="tr-TR" sz="2000" dirty="0" smtClean="0"/>
              <a:t> </a:t>
            </a:r>
            <a:r>
              <a:rPr lang="tr-TR" sz="2000" dirty="0" err="1" smtClean="0"/>
              <a:t>Strength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53327" y="4365104"/>
            <a:ext cx="154777" cy="20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9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Models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Appearance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Shape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Histograms</a:t>
            </a:r>
            <a:endParaRPr lang="tr-TR" dirty="0" smtClean="0"/>
          </a:p>
          <a:p>
            <a:pPr lvl="1"/>
            <a:r>
              <a:rPr lang="tr-TR" dirty="0" err="1" smtClean="0"/>
              <a:t>Discard</a:t>
            </a:r>
            <a:r>
              <a:rPr lang="tr-TR" dirty="0" smtClean="0"/>
              <a:t> </a:t>
            </a:r>
            <a:r>
              <a:rPr lang="tr-TR" dirty="0" err="1" smtClean="0"/>
              <a:t>spatial</a:t>
            </a:r>
            <a:r>
              <a:rPr lang="tr-TR" dirty="0" smtClean="0"/>
              <a:t> </a:t>
            </a:r>
            <a:r>
              <a:rPr lang="tr-TR" dirty="0" err="1" smtClean="0"/>
              <a:t>info</a:t>
            </a:r>
            <a:endParaRPr lang="tr-TR" dirty="0" smtClean="0"/>
          </a:p>
          <a:p>
            <a:pPr marL="320040" lvl="1" indent="0">
              <a:buNone/>
            </a:pPr>
            <a:endParaRPr lang="tr-TR" dirty="0" smtClean="0"/>
          </a:p>
          <a:p>
            <a:r>
              <a:rPr lang="tr-TR" dirty="0" smtClean="0"/>
              <a:t>Templates</a:t>
            </a:r>
          </a:p>
          <a:p>
            <a:pPr lvl="1"/>
            <a:r>
              <a:rPr lang="tr-TR" dirty="0" err="1" smtClean="0"/>
              <a:t>Articulation</a:t>
            </a:r>
            <a:r>
              <a:rPr lang="tr-TR" dirty="0" smtClean="0"/>
              <a:t>, </a:t>
            </a:r>
            <a:r>
              <a:rPr lang="tr-TR" dirty="0" err="1" smtClean="0"/>
              <a:t>deformation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variantion</a:t>
            </a:r>
            <a:endParaRPr lang="tr-TR" dirty="0" smtClean="0"/>
          </a:p>
          <a:p>
            <a:pPr lvl="1"/>
            <a:endParaRPr lang="tr-TR" dirty="0"/>
          </a:p>
          <a:p>
            <a:r>
              <a:rPr lang="tr-TR" dirty="0" err="1" smtClean="0"/>
              <a:t>Patch-based</a:t>
            </a:r>
            <a:r>
              <a:rPr lang="tr-TR" dirty="0" smtClean="0"/>
              <a:t> </a:t>
            </a:r>
            <a:r>
              <a:rPr lang="tr-TR" dirty="0" err="1" smtClean="0"/>
              <a:t>Approaches</a:t>
            </a:r>
            <a:endParaRPr lang="tr-TR" dirty="0" smtClean="0"/>
          </a:p>
          <a:p>
            <a:pPr lvl="1"/>
            <a:r>
              <a:rPr lang="tr-TR" dirty="0" smtClean="0"/>
              <a:t>Right </a:t>
            </a:r>
            <a:r>
              <a:rPr lang="tr-TR" dirty="0" err="1" smtClean="0"/>
              <a:t>balance</a:t>
            </a:r>
            <a:r>
              <a:rPr lang="tr-TR" dirty="0" smtClean="0"/>
              <a:t> </a:t>
            </a:r>
            <a:r>
              <a:rPr lang="tr-TR" dirty="0" err="1" smtClean="0"/>
              <a:t>between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extremes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301D-D473-4D3F-9D63-1687EB60A8B7}" type="datetime1">
              <a:rPr lang="en-US" smtClean="0"/>
              <a:t>11/24/2015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48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Jigsaw</a:t>
            </a:r>
            <a:r>
              <a:rPr lang="tr-TR" dirty="0"/>
              <a:t> Model &amp; </a:t>
            </a:r>
            <a:r>
              <a:rPr lang="el-GR" dirty="0"/>
              <a:t>α-</a:t>
            </a:r>
            <a:r>
              <a:rPr lang="tr-TR" dirty="0"/>
              <a:t>Expansion GCA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30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463899"/>
            <a:ext cx="8391525" cy="29813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1640" y="5507940"/>
            <a:ext cx="14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1A02CE"/>
                </a:solidFill>
              </a:rPr>
              <a:t>Offset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Map</a:t>
            </a:r>
            <a:endParaRPr lang="en-US" b="1" dirty="0">
              <a:solidFill>
                <a:srgbClr val="1A02C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368" y="2492896"/>
            <a:ext cx="9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1A02CE"/>
                </a:solidFill>
              </a:rPr>
              <a:t>Labels</a:t>
            </a:r>
            <a:endParaRPr lang="en-US" b="1" dirty="0">
              <a:solidFill>
                <a:srgbClr val="1A02C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987824" y="5589240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Ɣ</a:t>
            </a:r>
            <a:r>
              <a:rPr lang="tr-TR" b="1" dirty="0" smtClean="0">
                <a:solidFill>
                  <a:srgbClr val="FF0000"/>
                </a:solidFill>
              </a:rPr>
              <a:t> = </a:t>
            </a:r>
            <a:r>
              <a:rPr lang="tr-TR" b="1" dirty="0" err="1" smtClean="0">
                <a:solidFill>
                  <a:srgbClr val="FF0000"/>
                </a:solidFill>
              </a:rPr>
              <a:t>Interaction</a:t>
            </a:r>
            <a:r>
              <a:rPr lang="tr-TR" b="1" dirty="0" smtClean="0">
                <a:solidFill>
                  <a:srgbClr val="FF0000"/>
                </a:solidFill>
              </a:rPr>
              <a:t> </a:t>
            </a:r>
            <a:r>
              <a:rPr lang="tr-TR" b="1" dirty="0" err="1" smtClean="0">
                <a:solidFill>
                  <a:srgbClr val="FF0000"/>
                </a:solidFill>
              </a:rPr>
              <a:t>Potential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03848" y="4653136"/>
            <a:ext cx="576064" cy="936104"/>
          </a:xfrm>
          <a:prstGeom prst="straightConnector1">
            <a:avLst/>
          </a:prstGeom>
          <a:ln w="3492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987824" y="4293096"/>
            <a:ext cx="504056" cy="360040"/>
          </a:xfrm>
          <a:prstGeom prst="ellipse">
            <a:avLst/>
          </a:prstGeom>
          <a:noFill/>
          <a:ln w="38100"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67744" y="206084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smtClean="0">
                <a:solidFill>
                  <a:srgbClr val="1A02CE"/>
                </a:solidFill>
              </a:rPr>
              <a:t>First Step</a:t>
            </a:r>
            <a:endParaRPr lang="en-US" b="1" dirty="0">
              <a:solidFill>
                <a:srgbClr val="1A02C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56176" y="2060848"/>
            <a:ext cx="2359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 err="1" smtClean="0">
                <a:solidFill>
                  <a:srgbClr val="1A02CE"/>
                </a:solidFill>
              </a:rPr>
              <a:t>After</a:t>
            </a:r>
            <a:r>
              <a:rPr lang="tr-TR" b="1" dirty="0" smtClean="0">
                <a:solidFill>
                  <a:srgbClr val="1A02CE"/>
                </a:solidFill>
              </a:rPr>
              <a:t> </a:t>
            </a:r>
            <a:r>
              <a:rPr lang="tr-TR" b="1" dirty="0" err="1" smtClean="0">
                <a:solidFill>
                  <a:srgbClr val="1A02CE"/>
                </a:solidFill>
              </a:rPr>
              <a:t>Convergence</a:t>
            </a:r>
            <a:endParaRPr lang="en-US" b="1" dirty="0">
              <a:solidFill>
                <a:srgbClr val="1A02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62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Jigsaw</a:t>
            </a:r>
            <a:r>
              <a:rPr lang="tr-TR" dirty="0"/>
              <a:t> Model &amp; </a:t>
            </a:r>
            <a:r>
              <a:rPr lang="el-GR" dirty="0"/>
              <a:t>α-</a:t>
            </a:r>
            <a:r>
              <a:rPr lang="tr-TR" dirty="0"/>
              <a:t>Expansion GCA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808" y="2674429"/>
            <a:ext cx="2667000" cy="25058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31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80" y="1844824"/>
            <a:ext cx="100012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192320"/>
            <a:ext cx="2729180" cy="2621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2680451"/>
            <a:ext cx="2667325" cy="25058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981793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12160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935" y="1367770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>
                <a:solidFill>
                  <a:srgbClr val="FF0000"/>
                </a:solidFill>
              </a:rPr>
              <a:t>J</a:t>
            </a:r>
            <a:r>
              <a:rPr lang="tr-TR" sz="2500" b="1" dirty="0" smtClean="0">
                <a:solidFill>
                  <a:srgbClr val="FF0000"/>
                </a:solidFill>
              </a:rPr>
              <a:t> = </a:t>
            </a:r>
            <a:r>
              <a:rPr lang="tr-TR" sz="2500" b="1" dirty="0" err="1" smtClean="0">
                <a:solidFill>
                  <a:srgbClr val="FF0000"/>
                </a:solidFill>
              </a:rPr>
              <a:t>Jigsaw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935" y="37440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L = </a:t>
            </a:r>
            <a:r>
              <a:rPr lang="tr-TR" sz="2500" b="1" dirty="0" err="1" smtClean="0">
                <a:solidFill>
                  <a:srgbClr val="FF0000"/>
                </a:solidFill>
              </a:rPr>
              <a:t>Offset</a:t>
            </a:r>
            <a:r>
              <a:rPr lang="tr-TR" sz="2500" b="1" dirty="0" smtClean="0">
                <a:solidFill>
                  <a:srgbClr val="FF0000"/>
                </a:solidFill>
              </a:rPr>
              <a:t> </a:t>
            </a:r>
            <a:r>
              <a:rPr lang="tr-TR" sz="2500" b="1" dirty="0" err="1" smtClean="0">
                <a:solidFill>
                  <a:srgbClr val="FF0000"/>
                </a:solidFill>
              </a:rPr>
              <a:t>Map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1628800"/>
            <a:ext cx="28912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300" b="1" dirty="0" smtClean="0">
                <a:solidFill>
                  <a:srgbClr val="FF0000"/>
                </a:solidFill>
              </a:rPr>
              <a:t>I * = </a:t>
            </a:r>
            <a:r>
              <a:rPr lang="tr-TR" sz="2300" b="1" dirty="0" err="1" smtClean="0">
                <a:solidFill>
                  <a:srgbClr val="FF0000"/>
                </a:solidFill>
              </a:rPr>
              <a:t>Reconstructed</a:t>
            </a:r>
            <a:r>
              <a:rPr lang="tr-TR" sz="2300" b="1" dirty="0" smtClean="0">
                <a:solidFill>
                  <a:srgbClr val="FF0000"/>
                </a:solidFill>
              </a:rPr>
              <a:t> Image</a:t>
            </a:r>
            <a:endParaRPr lang="tr-TR" sz="2300" dirty="0">
              <a:solidFill>
                <a:srgbClr val="FF0000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131840" y="2264045"/>
            <a:ext cx="718624" cy="1335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0800000">
            <a:off x="5143341" y="2194100"/>
            <a:ext cx="717678" cy="13789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39952" y="3068960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dirty="0" smtClean="0"/>
              <a:t>EM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0486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What</a:t>
            </a:r>
            <a:r>
              <a:rPr lang="tr-TR" dirty="0" smtClean="0"/>
              <a:t> is </a:t>
            </a:r>
            <a:r>
              <a:rPr lang="tr-TR" dirty="0" err="1" smtClean="0"/>
              <a:t>Label</a:t>
            </a:r>
            <a:r>
              <a:rPr lang="tr-TR" dirty="0" smtClean="0"/>
              <a:t> Size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err="1" smtClean="0"/>
              <a:t>Mod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trick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Total # </a:t>
            </a:r>
            <a:r>
              <a:rPr lang="tr-TR" dirty="0" err="1" smtClean="0"/>
              <a:t>Labels</a:t>
            </a:r>
            <a:r>
              <a:rPr lang="tr-TR" dirty="0" smtClean="0"/>
              <a:t> = </a:t>
            </a:r>
            <a:r>
              <a:rPr lang="tr-TR" dirty="0" err="1" smtClean="0"/>
              <a:t>Jigsaw</a:t>
            </a:r>
            <a:r>
              <a:rPr lang="tr-TR" dirty="0" smtClean="0"/>
              <a:t> Size ^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32</a:t>
            </a:fld>
            <a:r>
              <a:rPr lang="tr-TR" dirty="0" smtClean="0"/>
              <a:t>/43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131839" y="2544183"/>
                <a:ext cx="32403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39" y="2544183"/>
                <a:ext cx="3240361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942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3059832" y="2420888"/>
            <a:ext cx="3384376" cy="728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Label</a:t>
            </a:r>
            <a:r>
              <a:rPr lang="tr-TR" dirty="0"/>
              <a:t> Size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33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41752"/>
            <a:ext cx="3214138" cy="3231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2636912"/>
            <a:ext cx="1933972" cy="19219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26492" y="1556792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467544" y="1484784"/>
            <a:ext cx="35370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/>
              <a:t>L</a:t>
            </a:r>
            <a:r>
              <a:rPr lang="tr-TR" sz="4000" dirty="0" smtClean="0"/>
              <a:t> </a:t>
            </a:r>
            <a:r>
              <a:rPr lang="tr-TR" sz="4000" dirty="0"/>
              <a:t>= </a:t>
            </a:r>
            <a:r>
              <a:rPr lang="tr-TR" sz="4000" dirty="0" err="1" smtClean="0"/>
              <a:t>Offset</a:t>
            </a:r>
            <a:r>
              <a:rPr lang="tr-TR" sz="4000" dirty="0" smtClean="0"/>
              <a:t> </a:t>
            </a:r>
            <a:r>
              <a:rPr lang="tr-TR" sz="4000" dirty="0" err="1" smtClean="0"/>
              <a:t>Map</a:t>
            </a:r>
            <a:endParaRPr lang="tr-TR" sz="4000" dirty="0" smtClean="0"/>
          </a:p>
        </p:txBody>
      </p:sp>
      <p:sp>
        <p:nvSpPr>
          <p:cNvPr id="10" name="Oval 9"/>
          <p:cNvSpPr/>
          <p:nvPr/>
        </p:nvSpPr>
        <p:spPr>
          <a:xfrm>
            <a:off x="492832" y="2192670"/>
            <a:ext cx="190736" cy="16078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5"/>
          </p:cNvCxnSpPr>
          <p:nvPr/>
        </p:nvCxnSpPr>
        <p:spPr>
          <a:xfrm>
            <a:off x="655635" y="2329909"/>
            <a:ext cx="3348968" cy="524478"/>
          </a:xfrm>
          <a:prstGeom prst="straightConnector1">
            <a:avLst/>
          </a:prstGeom>
          <a:ln w="2857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98747" y="2854387"/>
            <a:ext cx="29867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labels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assign</a:t>
            </a:r>
            <a:r>
              <a:rPr lang="tr-TR" dirty="0" smtClean="0"/>
              <a:t> </a:t>
            </a:r>
          </a:p>
          <a:p>
            <a:pPr algn="just"/>
            <a:r>
              <a:rPr lang="tr-TR" dirty="0" err="1"/>
              <a:t>t</a:t>
            </a:r>
            <a:r>
              <a:rPr lang="tr-TR" dirty="0" err="1" smtClean="0"/>
              <a:t>his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single</a:t>
            </a:r>
            <a:endParaRPr lang="tr-TR" dirty="0" smtClean="0"/>
          </a:p>
          <a:p>
            <a:pPr algn="just"/>
            <a:r>
              <a:rPr lang="tr-TR" dirty="0" err="1"/>
              <a:t>p</a:t>
            </a:r>
            <a:r>
              <a:rPr lang="tr-TR" dirty="0" err="1" smtClean="0"/>
              <a:t>ixel</a:t>
            </a:r>
            <a:r>
              <a:rPr lang="tr-TR" dirty="0" smtClean="0"/>
              <a:t> in </a:t>
            </a:r>
            <a:r>
              <a:rPr lang="tr-TR" dirty="0" err="1" smtClean="0"/>
              <a:t>jigsaw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# </a:t>
            </a:r>
            <a:r>
              <a:rPr lang="tr-TR" dirty="0" err="1" smtClean="0"/>
              <a:t>labels</a:t>
            </a:r>
            <a:r>
              <a:rPr lang="tr-TR" dirty="0" smtClean="0"/>
              <a:t> = </a:t>
            </a:r>
            <a:r>
              <a:rPr lang="tr-TR" dirty="0" err="1" smtClean="0"/>
              <a:t>Jigsaw</a:t>
            </a:r>
            <a:r>
              <a:rPr lang="tr-TR" dirty="0" smtClean="0"/>
              <a:t> Size^2</a:t>
            </a:r>
          </a:p>
        </p:txBody>
      </p:sp>
    </p:spTree>
    <p:extLst>
      <p:ext uri="{BB962C8B-B14F-4D97-AF65-F5344CB8AC3E}">
        <p14:creationId xmlns:p14="http://schemas.microsoft.com/office/powerpoint/2010/main" val="49036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Label</a:t>
            </a:r>
            <a:r>
              <a:rPr lang="tr-TR" dirty="0"/>
              <a:t> Size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34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41752"/>
            <a:ext cx="3214138" cy="3231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476" y="2636912"/>
            <a:ext cx="1933972" cy="19219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26492" y="1556792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467544" y="1484784"/>
            <a:ext cx="35370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/>
              <a:t>L</a:t>
            </a:r>
            <a:r>
              <a:rPr lang="tr-TR" sz="4000" dirty="0" smtClean="0"/>
              <a:t> </a:t>
            </a:r>
            <a:r>
              <a:rPr lang="tr-TR" sz="4000" dirty="0"/>
              <a:t>= </a:t>
            </a:r>
            <a:r>
              <a:rPr lang="tr-TR" sz="4000" dirty="0" err="1" smtClean="0"/>
              <a:t>Offset</a:t>
            </a:r>
            <a:r>
              <a:rPr lang="tr-TR" sz="4000" dirty="0" smtClean="0"/>
              <a:t> </a:t>
            </a:r>
            <a:r>
              <a:rPr lang="tr-TR" sz="4000" dirty="0" err="1" smtClean="0"/>
              <a:t>Map</a:t>
            </a:r>
            <a:endParaRPr lang="tr-TR" sz="4000" dirty="0" smtClean="0"/>
          </a:p>
        </p:txBody>
      </p:sp>
      <p:sp>
        <p:nvSpPr>
          <p:cNvPr id="10" name="Oval 9"/>
          <p:cNvSpPr/>
          <p:nvPr/>
        </p:nvSpPr>
        <p:spPr>
          <a:xfrm>
            <a:off x="492832" y="2192670"/>
            <a:ext cx="190736" cy="16078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5"/>
          </p:cNvCxnSpPr>
          <p:nvPr/>
        </p:nvCxnSpPr>
        <p:spPr>
          <a:xfrm>
            <a:off x="655635" y="2329909"/>
            <a:ext cx="3348968" cy="667043"/>
          </a:xfrm>
          <a:prstGeom prst="straightConnector1">
            <a:avLst/>
          </a:prstGeom>
          <a:ln w="28575">
            <a:solidFill>
              <a:srgbClr val="1A02C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98747" y="2854387"/>
            <a:ext cx="29867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err="1" smtClean="0"/>
              <a:t>Find</a:t>
            </a:r>
            <a:r>
              <a:rPr lang="tr-TR" dirty="0" smtClean="0"/>
              <a:t> </a:t>
            </a:r>
            <a:r>
              <a:rPr lang="tr-TR" dirty="0" err="1" smtClean="0"/>
              <a:t>labels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assign</a:t>
            </a:r>
            <a:r>
              <a:rPr lang="tr-TR" dirty="0" smtClean="0"/>
              <a:t> </a:t>
            </a:r>
          </a:p>
          <a:p>
            <a:pPr algn="just"/>
            <a:r>
              <a:rPr lang="tr-TR" dirty="0" err="1"/>
              <a:t>t</a:t>
            </a:r>
            <a:r>
              <a:rPr lang="tr-TR" dirty="0" err="1" smtClean="0"/>
              <a:t>his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every</a:t>
            </a:r>
            <a:r>
              <a:rPr lang="tr-TR" dirty="0" smtClean="0"/>
              <a:t> </a:t>
            </a:r>
            <a:r>
              <a:rPr lang="tr-TR" dirty="0" err="1" smtClean="0"/>
              <a:t>single</a:t>
            </a:r>
            <a:endParaRPr lang="tr-TR" dirty="0" smtClean="0"/>
          </a:p>
          <a:p>
            <a:pPr algn="just"/>
            <a:r>
              <a:rPr lang="tr-TR" dirty="0" err="1"/>
              <a:t>p</a:t>
            </a:r>
            <a:r>
              <a:rPr lang="tr-TR" dirty="0" err="1" smtClean="0"/>
              <a:t>ixel</a:t>
            </a:r>
            <a:r>
              <a:rPr lang="tr-TR" dirty="0" smtClean="0"/>
              <a:t> in </a:t>
            </a:r>
            <a:r>
              <a:rPr lang="tr-TR" dirty="0" err="1" smtClean="0"/>
              <a:t>jigsaw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dirty="0" smtClean="0"/>
              <a:t># </a:t>
            </a:r>
            <a:r>
              <a:rPr lang="tr-TR" dirty="0" err="1" smtClean="0"/>
              <a:t>labels</a:t>
            </a:r>
            <a:r>
              <a:rPr lang="tr-TR" dirty="0" smtClean="0"/>
              <a:t> = </a:t>
            </a:r>
            <a:r>
              <a:rPr lang="tr-TR" dirty="0" err="1" smtClean="0"/>
              <a:t>Jigsaw</a:t>
            </a:r>
            <a:r>
              <a:rPr lang="tr-TR" dirty="0" smtClean="0"/>
              <a:t> Size^2</a:t>
            </a:r>
          </a:p>
        </p:txBody>
      </p:sp>
      <p:sp>
        <p:nvSpPr>
          <p:cNvPr id="13" name="Oval 12"/>
          <p:cNvSpPr/>
          <p:nvPr/>
        </p:nvSpPr>
        <p:spPr>
          <a:xfrm>
            <a:off x="755576" y="2188094"/>
            <a:ext cx="190736" cy="160786"/>
          </a:xfrm>
          <a:prstGeom prst="ellipse">
            <a:avLst/>
          </a:prstGeom>
          <a:solidFill>
            <a:srgbClr val="0DC804"/>
          </a:solidFill>
          <a:ln>
            <a:solidFill>
              <a:srgbClr val="0DC8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14238" y="4725144"/>
            <a:ext cx="4530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labels</a:t>
            </a:r>
            <a:r>
              <a:rPr lang="tr-TR" dirty="0" smtClean="0"/>
              <a:t> </a:t>
            </a:r>
            <a:r>
              <a:rPr lang="tr-TR" dirty="0" err="1" smtClean="0"/>
              <a:t>without</a:t>
            </a:r>
            <a:r>
              <a:rPr lang="tr-TR" dirty="0" smtClean="0"/>
              <a:t> </a:t>
            </a:r>
            <a:r>
              <a:rPr lang="tr-TR" dirty="0" err="1" smtClean="0"/>
              <a:t>mod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get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err="1" smtClean="0"/>
              <a:t>correspondence</a:t>
            </a:r>
            <a:r>
              <a:rPr lang="tr-TR" dirty="0" smtClean="0"/>
              <a:t> of      .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453272" y="5373216"/>
            <a:ext cx="190736" cy="160786"/>
          </a:xfrm>
          <a:prstGeom prst="ellipse">
            <a:avLst/>
          </a:prstGeom>
          <a:solidFill>
            <a:srgbClr val="0DC804"/>
          </a:solidFill>
          <a:ln>
            <a:solidFill>
              <a:srgbClr val="0DC8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427983" y="5775647"/>
                <a:ext cx="32403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3" y="5775647"/>
                <a:ext cx="3240361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940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4355976" y="5652352"/>
            <a:ext cx="3384376" cy="728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6226492" y="5648474"/>
            <a:ext cx="1441852" cy="732854"/>
          </a:xfrm>
          <a:prstGeom prst="line">
            <a:avLst/>
          </a:prstGeom>
          <a:ln w="38100">
            <a:solidFill>
              <a:srgbClr val="1A0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226492" y="5648474"/>
            <a:ext cx="1513860" cy="732854"/>
          </a:xfrm>
          <a:prstGeom prst="line">
            <a:avLst/>
          </a:prstGeom>
          <a:ln w="38100">
            <a:solidFill>
              <a:srgbClr val="1A02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7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Label</a:t>
            </a:r>
            <a:r>
              <a:rPr lang="tr-TR" dirty="0"/>
              <a:t> Size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19256" cy="4824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35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41752"/>
            <a:ext cx="3214138" cy="3231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45" y="2636912"/>
            <a:ext cx="1933972" cy="19219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04048" y="1556792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467544" y="1484784"/>
            <a:ext cx="35370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/>
              <a:t>L</a:t>
            </a:r>
            <a:r>
              <a:rPr lang="tr-TR" sz="4000" dirty="0" smtClean="0"/>
              <a:t> </a:t>
            </a:r>
            <a:r>
              <a:rPr lang="tr-TR" sz="4000" dirty="0"/>
              <a:t>= </a:t>
            </a:r>
            <a:r>
              <a:rPr lang="tr-TR" sz="4000" dirty="0" err="1" smtClean="0"/>
              <a:t>Offset</a:t>
            </a:r>
            <a:r>
              <a:rPr lang="tr-TR" sz="4000" dirty="0" smtClean="0"/>
              <a:t> </a:t>
            </a:r>
            <a:r>
              <a:rPr lang="tr-TR" sz="4000" dirty="0" err="1" smtClean="0"/>
              <a:t>Map</a:t>
            </a:r>
            <a:endParaRPr lang="tr-TR" sz="4000" dirty="0" smtClean="0"/>
          </a:p>
        </p:txBody>
      </p:sp>
      <p:sp>
        <p:nvSpPr>
          <p:cNvPr id="10" name="Oval 9"/>
          <p:cNvSpPr/>
          <p:nvPr/>
        </p:nvSpPr>
        <p:spPr>
          <a:xfrm>
            <a:off x="492832" y="2192670"/>
            <a:ext cx="190736" cy="16078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5576" y="2188094"/>
            <a:ext cx="190736" cy="160786"/>
          </a:xfrm>
          <a:prstGeom prst="ellipse">
            <a:avLst/>
          </a:prstGeom>
          <a:solidFill>
            <a:srgbClr val="0DC804"/>
          </a:solidFill>
          <a:ln>
            <a:solidFill>
              <a:srgbClr val="0DC8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49416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37448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5480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13512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01544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189576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7608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9416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37448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25480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3512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01544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189576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77608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49416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37448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25480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13512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01544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189576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477608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49416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037448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25480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613512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01544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189576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477608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749416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37448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325480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613512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01544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189576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477608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69515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57547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45579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33611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921643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209675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497707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749416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037448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25480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613512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01544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7189576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477608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Label</a:t>
            </a:r>
            <a:r>
              <a:rPr lang="tr-TR" dirty="0"/>
              <a:t> Size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19256" cy="4824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36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41752"/>
            <a:ext cx="3214138" cy="3231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45" y="2636912"/>
            <a:ext cx="1933972" cy="19219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04048" y="1556792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467544" y="1484784"/>
            <a:ext cx="35370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/>
              <a:t>L</a:t>
            </a:r>
            <a:r>
              <a:rPr lang="tr-TR" sz="4000" dirty="0" smtClean="0"/>
              <a:t> </a:t>
            </a:r>
            <a:r>
              <a:rPr lang="tr-TR" sz="4000" dirty="0"/>
              <a:t>= </a:t>
            </a:r>
            <a:r>
              <a:rPr lang="tr-TR" sz="4000" dirty="0" err="1" smtClean="0"/>
              <a:t>Offset</a:t>
            </a:r>
            <a:r>
              <a:rPr lang="tr-TR" sz="4000" dirty="0" smtClean="0"/>
              <a:t> </a:t>
            </a:r>
            <a:r>
              <a:rPr lang="tr-TR" sz="4000" dirty="0" err="1" smtClean="0"/>
              <a:t>Map</a:t>
            </a:r>
            <a:endParaRPr lang="tr-TR" sz="4000" dirty="0" smtClean="0"/>
          </a:p>
        </p:txBody>
      </p:sp>
      <p:sp>
        <p:nvSpPr>
          <p:cNvPr id="10" name="Oval 9"/>
          <p:cNvSpPr/>
          <p:nvPr/>
        </p:nvSpPr>
        <p:spPr>
          <a:xfrm>
            <a:off x="492832" y="2192670"/>
            <a:ext cx="190736" cy="16078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5576" y="2188094"/>
            <a:ext cx="190736" cy="160786"/>
          </a:xfrm>
          <a:prstGeom prst="ellipse">
            <a:avLst/>
          </a:prstGeom>
          <a:solidFill>
            <a:srgbClr val="0DC804"/>
          </a:solidFill>
          <a:ln>
            <a:solidFill>
              <a:srgbClr val="0DC8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49416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37448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5480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13512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01544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189576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7608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9416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37448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25480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3512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01544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189576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7477608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49416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37448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25480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13512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01544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189576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477608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49416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037448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25480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613512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01544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189576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7477608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749416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37448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325480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613512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01544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189576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7477608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69515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57547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45579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33611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921643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209675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7497707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749416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037448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25480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613512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01544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7189576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477608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44008" y="5025950"/>
            <a:ext cx="34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mod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,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column</a:t>
            </a:r>
            <a:r>
              <a:rPr lang="tr-TR" dirty="0" smtClean="0"/>
              <a:t> </a:t>
            </a:r>
            <a:r>
              <a:rPr lang="tr-TR" dirty="0" err="1" smtClean="0"/>
              <a:t>move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column</a:t>
            </a:r>
            <a:endParaRPr lang="en-US" dirty="0"/>
          </a:p>
        </p:txBody>
      </p:sp>
      <p:sp>
        <p:nvSpPr>
          <p:cNvPr id="72" name="Curved Up Arrow 71"/>
          <p:cNvSpPr/>
          <p:nvPr/>
        </p:nvSpPr>
        <p:spPr>
          <a:xfrm rot="10800000">
            <a:off x="5402645" y="2208860"/>
            <a:ext cx="2190430" cy="428052"/>
          </a:xfrm>
          <a:prstGeom prst="curvedUp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7380312" y="2636912"/>
            <a:ext cx="432048" cy="2068025"/>
          </a:xfrm>
          <a:prstGeom prst="ellipse">
            <a:avLst/>
          </a:prstGeom>
          <a:solidFill>
            <a:srgbClr val="1A02CE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/>
              <p:cNvSpPr/>
              <p:nvPr/>
            </p:nvSpPr>
            <p:spPr>
              <a:xfrm>
                <a:off x="4860031" y="5847655"/>
                <a:ext cx="32403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4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1" y="5847655"/>
                <a:ext cx="3240361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940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/>
          <p:cNvSpPr/>
          <p:nvPr/>
        </p:nvSpPr>
        <p:spPr>
          <a:xfrm>
            <a:off x="4788024" y="5724360"/>
            <a:ext cx="3384376" cy="728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</a:t>
            </a:r>
            <a:r>
              <a:rPr lang="tr-TR" dirty="0" err="1"/>
              <a:t>Label</a:t>
            </a:r>
            <a:r>
              <a:rPr lang="tr-TR" dirty="0"/>
              <a:t> Size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556792"/>
            <a:ext cx="8219256" cy="4824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37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2" y="2141752"/>
            <a:ext cx="3214138" cy="3231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45" y="2636912"/>
            <a:ext cx="1933972" cy="19219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04048" y="1556792"/>
            <a:ext cx="25939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 smtClean="0"/>
              <a:t>J </a:t>
            </a:r>
            <a:r>
              <a:rPr lang="tr-TR" sz="4000" dirty="0"/>
              <a:t>= </a:t>
            </a:r>
            <a:r>
              <a:rPr lang="tr-TR" sz="4000" dirty="0" err="1" smtClean="0"/>
              <a:t>Jigsaw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467544" y="1484784"/>
            <a:ext cx="35370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000" dirty="0"/>
              <a:t>L</a:t>
            </a:r>
            <a:r>
              <a:rPr lang="tr-TR" sz="4000" dirty="0" smtClean="0"/>
              <a:t> </a:t>
            </a:r>
            <a:r>
              <a:rPr lang="tr-TR" sz="4000" dirty="0"/>
              <a:t>= </a:t>
            </a:r>
            <a:r>
              <a:rPr lang="tr-TR" sz="4000" dirty="0" err="1" smtClean="0"/>
              <a:t>Offset</a:t>
            </a:r>
            <a:r>
              <a:rPr lang="tr-TR" sz="4000" dirty="0" smtClean="0"/>
              <a:t> </a:t>
            </a:r>
            <a:r>
              <a:rPr lang="tr-TR" sz="4000" dirty="0" err="1" smtClean="0"/>
              <a:t>Map</a:t>
            </a:r>
            <a:endParaRPr lang="tr-TR" sz="4000" dirty="0" smtClean="0"/>
          </a:p>
        </p:txBody>
      </p:sp>
      <p:sp>
        <p:nvSpPr>
          <p:cNvPr id="10" name="Oval 9"/>
          <p:cNvSpPr/>
          <p:nvPr/>
        </p:nvSpPr>
        <p:spPr>
          <a:xfrm>
            <a:off x="492832" y="2192670"/>
            <a:ext cx="190736" cy="160786"/>
          </a:xfrm>
          <a:prstGeom prst="ellipse">
            <a:avLst/>
          </a:prstGeom>
          <a:solidFill>
            <a:srgbClr val="1A02C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55576" y="2188094"/>
            <a:ext cx="190736" cy="160786"/>
          </a:xfrm>
          <a:prstGeom prst="ellipse">
            <a:avLst/>
          </a:prstGeom>
          <a:solidFill>
            <a:srgbClr val="0DC804"/>
          </a:solidFill>
          <a:ln>
            <a:solidFill>
              <a:srgbClr val="0DC8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749416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037448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25480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613512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01544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189576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36096" y="270892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49416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037448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325480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613512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901544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7189576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36096" y="299695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749416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37448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325480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613512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901544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/>
          <p:nvPr/>
        </p:nvSpPr>
        <p:spPr>
          <a:xfrm>
            <a:off x="7189576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436096" y="326821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49416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037448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325480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613512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901544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7189576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436096" y="3556246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749416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37448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6325480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6613512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6901544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7189576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436096" y="3789040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769515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057547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345579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633611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921643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209675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456195" y="4077072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5749416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037448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325480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613512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901544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/>
          <p:cNvSpPr/>
          <p:nvPr/>
        </p:nvSpPr>
        <p:spPr>
          <a:xfrm>
            <a:off x="7189576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436096" y="4365104"/>
            <a:ext cx="190736" cy="160786"/>
          </a:xfrm>
          <a:prstGeom prst="ellipse">
            <a:avLst/>
          </a:prstGeom>
          <a:solidFill>
            <a:srgbClr val="0DC80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rved Up Arrow 71"/>
          <p:cNvSpPr/>
          <p:nvPr/>
        </p:nvSpPr>
        <p:spPr>
          <a:xfrm rot="10800000">
            <a:off x="5402645" y="2208860"/>
            <a:ext cx="2190430" cy="428052"/>
          </a:xfrm>
          <a:prstGeom prst="curvedUpArrow">
            <a:avLst/>
          </a:prstGeom>
          <a:solidFill>
            <a:srgbClr val="1A02CE"/>
          </a:solidFill>
          <a:ln>
            <a:solidFill>
              <a:srgbClr val="1A0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5291679" y="2592720"/>
            <a:ext cx="475743" cy="2068025"/>
          </a:xfrm>
          <a:prstGeom prst="ellipse">
            <a:avLst/>
          </a:prstGeom>
          <a:solidFill>
            <a:srgbClr val="1A02CE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644008" y="5025950"/>
            <a:ext cx="3429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mod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, </a:t>
            </a:r>
            <a:r>
              <a:rPr lang="tr-TR" dirty="0" err="1" smtClean="0"/>
              <a:t>last</a:t>
            </a:r>
            <a:r>
              <a:rPr lang="tr-TR" dirty="0" smtClean="0"/>
              <a:t> </a:t>
            </a:r>
            <a:r>
              <a:rPr lang="tr-TR" dirty="0" err="1" smtClean="0"/>
              <a:t>column</a:t>
            </a:r>
            <a:r>
              <a:rPr lang="tr-TR" dirty="0" smtClean="0"/>
              <a:t> </a:t>
            </a:r>
            <a:r>
              <a:rPr lang="tr-TR" dirty="0" err="1" smtClean="0"/>
              <a:t>move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first</a:t>
            </a:r>
            <a:r>
              <a:rPr lang="tr-TR" dirty="0" smtClean="0"/>
              <a:t> </a:t>
            </a:r>
            <a:r>
              <a:rPr lang="tr-TR" dirty="0" err="1" smtClean="0"/>
              <a:t>column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/>
              <p:cNvSpPr/>
              <p:nvPr/>
            </p:nvSpPr>
            <p:spPr>
              <a:xfrm>
                <a:off x="4860031" y="5847655"/>
                <a:ext cx="32403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tr-TR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tr-TR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tr-TR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tr-T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1" y="5847655"/>
                <a:ext cx="3240361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940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/>
          <p:cNvSpPr/>
          <p:nvPr/>
        </p:nvSpPr>
        <p:spPr>
          <a:xfrm>
            <a:off x="4788024" y="5724360"/>
            <a:ext cx="3384376" cy="728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dirty="0" err="1" smtClean="0"/>
              <a:t>Importance</a:t>
            </a:r>
            <a:r>
              <a:rPr lang="tr-TR" sz="3400" dirty="0" smtClean="0"/>
              <a:t> of </a:t>
            </a:r>
            <a:r>
              <a:rPr lang="en-US" sz="3400" b="1" dirty="0">
                <a:solidFill>
                  <a:srgbClr val="FF0000"/>
                </a:solidFill>
              </a:rPr>
              <a:t>Ɣ</a:t>
            </a:r>
            <a:r>
              <a:rPr lang="tr-TR" sz="3400" b="1" dirty="0">
                <a:solidFill>
                  <a:srgbClr val="FF0000"/>
                </a:solidFill>
              </a:rPr>
              <a:t> = </a:t>
            </a:r>
            <a:r>
              <a:rPr lang="tr-TR" sz="3400" b="1" dirty="0" err="1">
                <a:solidFill>
                  <a:srgbClr val="FF0000"/>
                </a:solidFill>
              </a:rPr>
              <a:t>Interaction</a:t>
            </a:r>
            <a:r>
              <a:rPr lang="tr-TR" sz="3400" b="1" dirty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Potential</a:t>
            </a:r>
            <a:r>
              <a:rPr lang="tr-TR" sz="3400" dirty="0" smtClean="0"/>
              <a:t>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38</a:t>
            </a:fld>
            <a:r>
              <a:rPr lang="tr-TR" dirty="0" smtClean="0"/>
              <a:t>/43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16489"/>
              </p:ext>
            </p:extLst>
          </p:nvPr>
        </p:nvGraphicFramePr>
        <p:xfrm>
          <a:off x="1524000" y="1397001"/>
          <a:ext cx="6096000" cy="5366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575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Original</a:t>
                      </a:r>
                      <a:r>
                        <a:rPr lang="tr-TR" b="1" dirty="0" smtClean="0"/>
                        <a:t>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My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50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6185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200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84482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KARAMAN\Application Data\SSH\temp\35_5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554" y="184482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4502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C:\Users\KARAMAN\Application Data\SSH\temp\34_10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675484"/>
            <a:ext cx="14097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:\Users\KARAMAN\Application Data\SSH\temp\34_20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554" y="5312618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12618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19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dirty="0" err="1" smtClean="0"/>
              <a:t>Importance</a:t>
            </a:r>
            <a:r>
              <a:rPr lang="tr-TR" sz="3400" dirty="0" smtClean="0"/>
              <a:t> of </a:t>
            </a:r>
            <a:r>
              <a:rPr lang="en-US" sz="3400" b="1" dirty="0">
                <a:solidFill>
                  <a:srgbClr val="FF0000"/>
                </a:solidFill>
              </a:rPr>
              <a:t>Ɣ</a:t>
            </a:r>
            <a:r>
              <a:rPr lang="tr-TR" sz="3400" b="1" dirty="0">
                <a:solidFill>
                  <a:srgbClr val="FF0000"/>
                </a:solidFill>
              </a:rPr>
              <a:t> = </a:t>
            </a:r>
            <a:r>
              <a:rPr lang="tr-TR" sz="3400" b="1" dirty="0" err="1">
                <a:solidFill>
                  <a:srgbClr val="FF0000"/>
                </a:solidFill>
              </a:rPr>
              <a:t>Interaction</a:t>
            </a:r>
            <a:r>
              <a:rPr lang="tr-TR" sz="3400" b="1" dirty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Potential</a:t>
            </a:r>
            <a:r>
              <a:rPr lang="tr-TR" sz="3400" dirty="0" smtClean="0"/>
              <a:t>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39</a:t>
            </a:fld>
            <a:r>
              <a:rPr lang="tr-TR" dirty="0" smtClean="0"/>
              <a:t>/43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896213"/>
              </p:ext>
            </p:extLst>
          </p:nvPr>
        </p:nvGraphicFramePr>
        <p:xfrm>
          <a:off x="1524000" y="1397001"/>
          <a:ext cx="6096000" cy="5366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575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Original</a:t>
                      </a:r>
                      <a:r>
                        <a:rPr lang="tr-TR" b="1" dirty="0" smtClean="0"/>
                        <a:t>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My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500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526185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2000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928242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564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12618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C:\Users\KARAMAN\Application Data\SSH\temp\29_50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10" y="1937767"/>
            <a:ext cx="14192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C:\Users\KARAMAN\Application Data\SSH\temp\11_100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10" y="36564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C:\Users\KARAMAN\Application Data\SSH\temp\26_200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10" y="5322143"/>
            <a:ext cx="1419225" cy="141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322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Aim</a:t>
            </a:r>
            <a:r>
              <a:rPr lang="tr-TR" dirty="0" smtClean="0"/>
              <a:t> of </a:t>
            </a:r>
            <a:r>
              <a:rPr lang="tr-TR" dirty="0" err="1" smtClean="0"/>
              <a:t>Jigsaw</a:t>
            </a:r>
            <a:r>
              <a:rPr lang="tr-TR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Cluster </a:t>
            </a:r>
            <a:r>
              <a:rPr lang="en-US" dirty="0"/>
              <a:t>regions in images with similar </a:t>
            </a:r>
            <a:r>
              <a:rPr lang="en-US" dirty="0">
                <a:solidFill>
                  <a:srgbClr val="FF0000"/>
                </a:solidFill>
              </a:rPr>
              <a:t>appearance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shape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6F82C-5AA0-4313-9C1E-D3FC1682F767}" type="datetime1">
              <a:rPr lang="en-US" smtClean="0"/>
              <a:t>11/24/2015</a:t>
            </a:fld>
            <a:endParaRPr lang="en-US"/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1319609" y="2420888"/>
            <a:ext cx="6708775" cy="2422525"/>
            <a:chOff x="1142976" y="1785926"/>
            <a:chExt cx="6709448" cy="2423168"/>
          </a:xfrm>
        </p:grpSpPr>
        <p:pic>
          <p:nvPicPr>
            <p:cNvPr id="8" name="Picture 10" descr="D:\Research\Vision\appearance\misc\jigsaw\faces\im9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2" y="1785926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4" descr="D:\Research\Vision\appearance\misc\jigsaw\faces\im94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2198" y="2285992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5" descr="D:\Research\Vision\appearance\misc\jigsaw\faces\im95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2264" y="2857496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6" descr="D:\Research\Vision\appearance\misc\jigsaw\faces\im96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0430" y="2000240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8" descr="D:\Research\Vision\appearance\misc\jigsaw\faces\im98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0166" y="1785926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3" descr="D:\Research\Vision\appearance\misc\jigsaw\faces\im93.pn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76" y="2643182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2" descr="D:\Research\Vision\appearance\misc\jigsaw\faces\im92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1934" y="2643182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1" descr="D:\Research\Vision\appearance\misc\jigsaw\faces\im91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28" y="2857496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9" descr="D:\Research\Vision\appearance\misc\jigsaw\faces\im99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3174" y="2928934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7" descr="D:\Research\Vision\appearance\misc\jigsaw\faces\im97.png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4546" y="2285992"/>
              <a:ext cx="1280160" cy="128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Group 35"/>
          <p:cNvGrpSpPr>
            <a:grpSpLocks/>
          </p:cNvGrpSpPr>
          <p:nvPr/>
        </p:nvGrpSpPr>
        <p:grpSpPr bwMode="auto">
          <a:xfrm>
            <a:off x="1691680" y="4797152"/>
            <a:ext cx="5880395" cy="1904480"/>
            <a:chOff x="1500166" y="4467225"/>
            <a:chExt cx="5970927" cy="2147948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767422" y="4467225"/>
              <a:ext cx="5537127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2400" b="1" dirty="0">
                  <a:latin typeface="+mn-lt"/>
                </a:rPr>
                <a:t>Examples of clusters (jigsaw pieces)</a:t>
              </a:r>
            </a:p>
          </p:txBody>
        </p:sp>
        <p:grpSp>
          <p:nvGrpSpPr>
            <p:cNvPr id="20" name="Group 34"/>
            <p:cNvGrpSpPr>
              <a:grpSpLocks/>
            </p:cNvGrpSpPr>
            <p:nvPr/>
          </p:nvGrpSpPr>
          <p:grpSpPr bwMode="auto">
            <a:xfrm>
              <a:off x="1500166" y="5000385"/>
              <a:ext cx="5970927" cy="1614788"/>
              <a:chOff x="1500166" y="5000385"/>
              <a:chExt cx="5970927" cy="1614788"/>
            </a:xfrm>
          </p:grpSpPr>
          <p:pic>
            <p:nvPicPr>
              <p:cNvPr id="21" name="Picture 6" descr="D:\Research\Vision\appearance\misc\jigsaw\facepart5.png"/>
              <p:cNvPicPr>
                <a:picLocks noChangeAspect="1" noChangeArrowheads="1"/>
              </p:cNvPicPr>
              <p:nvPr/>
            </p:nvPicPr>
            <p:blipFill>
              <a:blip r:embed="rId13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7507" y="5000385"/>
                <a:ext cx="885713" cy="10288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 bwMode="auto">
              <a:xfrm>
                <a:off x="1587479" y="5929313"/>
                <a:ext cx="627099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sz="2000" dirty="0">
                    <a:solidFill>
                      <a:srgbClr val="FF0000"/>
                    </a:solidFill>
                    <a:latin typeface="+mn-lt"/>
                  </a:rPr>
                  <a:t>Eye</a:t>
                </a:r>
              </a:p>
            </p:txBody>
          </p:sp>
          <p:sp>
            <p:nvSpPr>
              <p:cNvPr id="23" name="Left Brace 22"/>
              <p:cNvSpPr/>
              <p:nvPr/>
            </p:nvSpPr>
            <p:spPr bwMode="auto">
              <a:xfrm rot="16200000">
                <a:off x="3348028" y="5383208"/>
                <a:ext cx="177800" cy="1412884"/>
              </a:xfrm>
              <a:prstGeom prst="leftBrace">
                <a:avLst>
                  <a:gd name="adj1" fmla="val 39622"/>
                  <a:gd name="adj2" fmla="val 5000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Left Brace 23"/>
              <p:cNvSpPr/>
              <p:nvPr/>
            </p:nvSpPr>
            <p:spPr bwMode="auto">
              <a:xfrm rot="16200000">
                <a:off x="6634173" y="5383208"/>
                <a:ext cx="177800" cy="1412884"/>
              </a:xfrm>
              <a:prstGeom prst="leftBrace">
                <a:avLst>
                  <a:gd name="adj1" fmla="val 39622"/>
                  <a:gd name="adj2" fmla="val 5000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 bwMode="auto">
              <a:xfrm>
                <a:off x="3071801" y="6215063"/>
                <a:ext cx="912435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sz="2000" dirty="0">
                    <a:solidFill>
                      <a:srgbClr val="FF0000"/>
                    </a:solidFill>
                    <a:latin typeface="+mn-lt"/>
                  </a:rPr>
                  <a:t>Noses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 bwMode="auto">
              <a:xfrm>
                <a:off x="4659311" y="6143625"/>
                <a:ext cx="926863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sz="2000" dirty="0">
                    <a:solidFill>
                      <a:srgbClr val="FF0000"/>
                    </a:solidFill>
                    <a:latin typeface="+mn-lt"/>
                  </a:rPr>
                  <a:t>Cheek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 bwMode="auto">
              <a:xfrm>
                <a:off x="6159507" y="6215063"/>
                <a:ext cx="1311586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GB" sz="2000" dirty="0">
                    <a:solidFill>
                      <a:srgbClr val="FF0000"/>
                    </a:solidFill>
                    <a:latin typeface="+mn-lt"/>
                  </a:rPr>
                  <a:t>Eyebrows</a:t>
                </a:r>
              </a:p>
            </p:txBody>
          </p:sp>
          <p:pic>
            <p:nvPicPr>
              <p:cNvPr id="28" name="Picture 29" descr="D:\Research\Vision\appearance\misc\jigsaw\facepart4_2.png"/>
              <p:cNvPicPr>
                <a:picLocks noChangeAspect="1" noChangeArrowheads="1"/>
              </p:cNvPicPr>
              <p:nvPr/>
            </p:nvPicPr>
            <p:blipFill>
              <a:blip r:embed="rId14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0166" y="5429264"/>
                <a:ext cx="771525" cy="49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30" descr="D:\Research\Vision\appearance\misc\jigsaw\facepart7_1.png"/>
              <p:cNvPicPr>
                <a:picLocks noChangeAspect="1" noChangeArrowheads="1"/>
              </p:cNvPicPr>
              <p:nvPr/>
            </p:nvPicPr>
            <p:blipFill>
              <a:blip r:embed="rId15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15140" y="5543568"/>
                <a:ext cx="733425" cy="19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31" descr="D:\Research\Vision\appearance\misc\jigsaw\facepart2_3.png"/>
              <p:cNvPicPr>
                <a:picLocks noChangeAspect="1" noChangeArrowheads="1"/>
              </p:cNvPicPr>
              <p:nvPr/>
            </p:nvPicPr>
            <p:blipFill>
              <a:blip r:embed="rId16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0" y="5357826"/>
                <a:ext cx="657225" cy="495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32" descr="D:\Research\Vision\appearance\misc\jigsaw\facepart3_1.png"/>
              <p:cNvPicPr>
                <a:picLocks noChangeAspect="1" noChangeArrowheads="1"/>
              </p:cNvPicPr>
              <p:nvPr/>
            </p:nvPicPr>
            <p:blipFill>
              <a:blip r:embed="rId17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9322" y="5400692"/>
                <a:ext cx="657225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Picture 34" descr="D:\Research\Vision\appearance\misc\jigsaw\facepart1_4.png"/>
              <p:cNvPicPr>
                <a:picLocks noChangeAspect="1" noChangeArrowheads="1"/>
              </p:cNvPicPr>
              <p:nvPr/>
            </p:nvPicPr>
            <p:blipFill>
              <a:blip r:embed="rId18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7488" y="5143512"/>
                <a:ext cx="428625" cy="800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34" name="Slide Number Placeholder 3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74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dirty="0" err="1" smtClean="0"/>
              <a:t>Importance</a:t>
            </a:r>
            <a:r>
              <a:rPr lang="tr-TR" sz="3400" dirty="0" smtClean="0"/>
              <a:t> of </a:t>
            </a:r>
            <a:r>
              <a:rPr lang="en-US" sz="3400" b="1" dirty="0">
                <a:solidFill>
                  <a:srgbClr val="FF0000"/>
                </a:solidFill>
              </a:rPr>
              <a:t>Ɣ</a:t>
            </a:r>
            <a:r>
              <a:rPr lang="tr-TR" sz="3400" b="1" dirty="0">
                <a:solidFill>
                  <a:srgbClr val="FF0000"/>
                </a:solidFill>
              </a:rPr>
              <a:t> = </a:t>
            </a:r>
            <a:r>
              <a:rPr lang="tr-TR" sz="3400" b="1" dirty="0" err="1">
                <a:solidFill>
                  <a:srgbClr val="FF0000"/>
                </a:solidFill>
              </a:rPr>
              <a:t>Interaction</a:t>
            </a:r>
            <a:r>
              <a:rPr lang="tr-TR" sz="3400" b="1" dirty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Potential</a:t>
            </a:r>
            <a:r>
              <a:rPr lang="tr-TR" sz="3400" dirty="0" smtClean="0"/>
              <a:t>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40</a:t>
            </a:fld>
            <a:r>
              <a:rPr lang="tr-TR" dirty="0" smtClean="0"/>
              <a:t>/43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272069"/>
              </p:ext>
            </p:extLst>
          </p:nvPr>
        </p:nvGraphicFramePr>
        <p:xfrm>
          <a:off x="1524000" y="1397001"/>
          <a:ext cx="6096000" cy="5366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575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Original</a:t>
                      </a:r>
                      <a:r>
                        <a:rPr lang="tr-TR" b="1" dirty="0" smtClean="0"/>
                        <a:t>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My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3825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10000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526185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20000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84482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564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12618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KARAMAN\Application Data\SSH\temp\25_382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10" y="1865759"/>
            <a:ext cx="14192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C:\Users\KARAMAN\Application Data\SSH\temp\16_1000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510" y="36564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:\Users\KARAMAN\Application Data\SSH\temp\20_2000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2795" y="5312618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45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dirty="0" err="1" smtClean="0"/>
              <a:t>Importance</a:t>
            </a:r>
            <a:r>
              <a:rPr lang="tr-TR" sz="3400" dirty="0" smtClean="0"/>
              <a:t> of </a:t>
            </a:r>
            <a:r>
              <a:rPr lang="en-US" sz="3400" b="1" dirty="0">
                <a:solidFill>
                  <a:srgbClr val="FF0000"/>
                </a:solidFill>
              </a:rPr>
              <a:t>Ɣ</a:t>
            </a:r>
            <a:r>
              <a:rPr lang="tr-TR" sz="3400" b="1" dirty="0">
                <a:solidFill>
                  <a:srgbClr val="FF0000"/>
                </a:solidFill>
              </a:rPr>
              <a:t> = </a:t>
            </a:r>
            <a:r>
              <a:rPr lang="tr-TR" sz="3400" b="1" dirty="0" err="1">
                <a:solidFill>
                  <a:srgbClr val="FF0000"/>
                </a:solidFill>
              </a:rPr>
              <a:t>Interaction</a:t>
            </a:r>
            <a:r>
              <a:rPr lang="tr-TR" sz="3400" b="1" dirty="0">
                <a:solidFill>
                  <a:srgbClr val="FF0000"/>
                </a:solidFill>
              </a:rPr>
              <a:t> </a:t>
            </a:r>
            <a:r>
              <a:rPr lang="tr-TR" sz="3400" b="1" dirty="0" err="1" smtClean="0">
                <a:solidFill>
                  <a:srgbClr val="FF0000"/>
                </a:solidFill>
              </a:rPr>
              <a:t>Potential</a:t>
            </a:r>
            <a:r>
              <a:rPr lang="tr-TR" sz="3400" dirty="0" smtClean="0"/>
              <a:t> 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1560" y="1342206"/>
            <a:ext cx="8219256" cy="482453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41</a:t>
            </a:fld>
            <a:r>
              <a:rPr lang="tr-TR" dirty="0" smtClean="0"/>
              <a:t>/43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645614"/>
              </p:ext>
            </p:extLst>
          </p:nvPr>
        </p:nvGraphicFramePr>
        <p:xfrm>
          <a:off x="1524000" y="1397001"/>
          <a:ext cx="6096000" cy="53666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5759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 smtClean="0"/>
                        <a:t>Original</a:t>
                      </a:r>
                      <a:r>
                        <a:rPr lang="tr-TR" b="1" dirty="0" smtClean="0"/>
                        <a:t>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My </a:t>
                      </a:r>
                      <a:r>
                        <a:rPr lang="tr-TR" b="1" dirty="0" err="1" smtClean="0"/>
                        <a:t>Jigsaw</a:t>
                      </a:r>
                      <a:endParaRPr lang="en-US" b="1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25000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430371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30000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526185">
                <a:tc>
                  <a:txBody>
                    <a:bodyPr/>
                    <a:lstStyle/>
                    <a:p>
                      <a:pPr algn="ctr"/>
                      <a:r>
                        <a:rPr lang="tr-TR" b="1" dirty="0" smtClean="0"/>
                        <a:t>35000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  <a:p>
                      <a:endParaRPr lang="tr-TR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18562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64502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C:\Users\KARAMAN\Desktop\sta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312618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C:\Users\KARAMAN\Application Data\SSH\temp\17_2500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748" y="185623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C:\Users\KARAMAN\Application Data\SSH\temp\15_30000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559" y="3675484"/>
            <a:ext cx="14097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C:\Users\KARAMAN\Application Data\SSH\temp\13_35000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937" y="5322143"/>
            <a:ext cx="1419225" cy="141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35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How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implement</a:t>
            </a:r>
            <a:r>
              <a:rPr lang="tr-TR" dirty="0" smtClean="0"/>
              <a:t> </a:t>
            </a:r>
            <a:r>
              <a:rPr lang="tr-TR" dirty="0" err="1" smtClean="0"/>
              <a:t>Jigsaw</a:t>
            </a:r>
            <a:r>
              <a:rPr lang="tr-TR" dirty="0" smtClean="0"/>
              <a:t> Model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sketch</a:t>
            </a:r>
            <a:r>
              <a:rPr lang="tr-TR" dirty="0" smtClean="0"/>
              <a:t> </a:t>
            </a:r>
            <a:r>
              <a:rPr lang="tr-TR" dirty="0" err="1" smtClean="0"/>
              <a:t>recognition</a:t>
            </a:r>
            <a:r>
              <a:rPr lang="tr-TR" dirty="0" smtClean="0"/>
              <a:t> </a:t>
            </a:r>
            <a:r>
              <a:rPr lang="tr-TR" dirty="0" err="1" smtClean="0"/>
              <a:t>area</a:t>
            </a:r>
            <a:r>
              <a:rPr lang="tr-TR" dirty="0" smtClean="0"/>
              <a:t>?</a:t>
            </a:r>
          </a:p>
          <a:p>
            <a:endParaRPr lang="tr-TR" dirty="0"/>
          </a:p>
          <a:p>
            <a:r>
              <a:rPr lang="tr-TR" dirty="0" err="1" smtClean="0"/>
              <a:t>Jigsaw</a:t>
            </a:r>
            <a:r>
              <a:rPr lang="tr-TR" dirty="0" smtClean="0"/>
              <a:t> </a:t>
            </a:r>
            <a:r>
              <a:rPr lang="tr-TR" dirty="0" smtClean="0"/>
              <a:t>model is </a:t>
            </a:r>
            <a:r>
              <a:rPr lang="tr-TR" dirty="0" err="1" smtClean="0"/>
              <a:t>massively</a:t>
            </a:r>
            <a:r>
              <a:rPr lang="tr-TR" dirty="0" smtClean="0"/>
              <a:t> </a:t>
            </a:r>
            <a:r>
              <a:rPr lang="tr-TR" dirty="0" err="1" smtClean="0"/>
              <a:t>parallel</a:t>
            </a:r>
            <a:r>
              <a:rPr lang="tr-TR" dirty="0" smtClean="0"/>
              <a:t>. </a:t>
            </a:r>
            <a:r>
              <a:rPr lang="tr-TR" dirty="0" err="1" smtClean="0"/>
              <a:t>Parallelize</a:t>
            </a:r>
            <a:r>
              <a:rPr lang="tr-TR" dirty="0" smtClean="0"/>
              <a:t> </a:t>
            </a:r>
            <a:r>
              <a:rPr lang="tr-TR" dirty="0" err="1" smtClean="0"/>
              <a:t>source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CUDA.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42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9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43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92258" y="2492896"/>
            <a:ext cx="3754554" cy="923330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perspectiveLeft"/>
            <a:lightRig rig="balanced" dir="t">
              <a:rot lat="0" lon="0" rev="8700000"/>
            </a:lightRig>
          </a:scene3d>
          <a:sp3d>
            <a:bevelT w="190500" h="38100" prst="riblet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dirty="0" err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Questions</a:t>
            </a:r>
            <a:r>
              <a:rPr lang="tr-TR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?</a:t>
            </a:r>
            <a:endParaRPr lang="en-US" sz="5400" b="1" cap="none" spc="0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402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Jigsaw</a:t>
            </a:r>
            <a:r>
              <a:rPr lang="tr-TR" dirty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spcAft>
                <a:spcPts val="1200"/>
              </a:spcAft>
              <a:buNone/>
              <a:defRPr/>
            </a:pPr>
            <a:r>
              <a:rPr lang="en-GB" dirty="0"/>
              <a:t>Learn patches (jigsaw pieces) which are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  <a:defRPr/>
            </a:pPr>
            <a:r>
              <a:rPr lang="en-GB" b="1" dirty="0">
                <a:solidFill>
                  <a:srgbClr val="FF0000"/>
                </a:solidFill>
              </a:rPr>
              <a:t>Shared:</a:t>
            </a:r>
            <a:r>
              <a:rPr lang="en-GB" dirty="0"/>
              <a:t> each piece is similar in shape and appearance</a:t>
            </a:r>
            <a:r>
              <a:rPr lang="en-GB" i="1" dirty="0"/>
              <a:t> </a:t>
            </a:r>
            <a:r>
              <a:rPr lang="en-GB" dirty="0"/>
              <a:t>to many regions of the training images;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  <a:defRPr/>
            </a:pPr>
            <a:r>
              <a:rPr lang="en-GB" b="1" dirty="0">
                <a:solidFill>
                  <a:srgbClr val="FF0000"/>
                </a:solidFill>
              </a:rPr>
              <a:t>Discriminative:</a:t>
            </a:r>
            <a:r>
              <a:rPr lang="en-GB" b="1" dirty="0"/>
              <a:t> </a:t>
            </a:r>
            <a:r>
              <a:rPr lang="en-GB" dirty="0"/>
              <a:t>each piece is as large as possible;</a:t>
            </a:r>
          </a:p>
          <a:p>
            <a:pPr marL="514350" indent="-514350">
              <a:spcAft>
                <a:spcPts val="1200"/>
              </a:spcAft>
              <a:buSzPct val="80000"/>
              <a:buFont typeface="+mj-lt"/>
              <a:buAutoNum type="arabicPeriod"/>
              <a:defRPr/>
            </a:pPr>
            <a:r>
              <a:rPr lang="en-GB" b="1" dirty="0">
                <a:solidFill>
                  <a:srgbClr val="FF0000"/>
                </a:solidFill>
              </a:rPr>
              <a:t>Exhaustive:</a:t>
            </a:r>
            <a:r>
              <a:rPr lang="en-GB" b="1" dirty="0"/>
              <a:t> </a:t>
            </a:r>
            <a:r>
              <a:rPr lang="en-GB" dirty="0"/>
              <a:t>all parts of the training images can be reconstructed from the set of jigsaw pieces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A0DE-4A6A-41FB-9C83-D9DB1A22C11B}" type="datetime1">
              <a:rPr lang="en-US" smtClean="0"/>
              <a:t>11/24/2015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5</a:t>
            </a:fld>
            <a:r>
              <a:rPr lang="tr-TR" dirty="0" smtClean="0"/>
              <a:t>/43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09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Jigsaw</a:t>
            </a:r>
            <a:r>
              <a:rPr lang="tr-TR" dirty="0"/>
              <a:t>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808" y="2674429"/>
            <a:ext cx="2667000" cy="25058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6</a:t>
            </a:fld>
            <a:r>
              <a:rPr lang="tr-TR" dirty="0" smtClean="0"/>
              <a:t>/43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93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Jigsaw</a:t>
            </a:r>
            <a:r>
              <a:rPr lang="tr-TR" dirty="0"/>
              <a:t>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808" y="2674429"/>
            <a:ext cx="2667000" cy="25058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7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80" y="1844824"/>
            <a:ext cx="100012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192320"/>
            <a:ext cx="2729180" cy="262105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981793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12160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935" y="1367770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>
                <a:solidFill>
                  <a:srgbClr val="FF0000"/>
                </a:solidFill>
              </a:rPr>
              <a:t>J</a:t>
            </a:r>
            <a:r>
              <a:rPr lang="tr-TR" sz="2500" b="1" dirty="0" smtClean="0">
                <a:solidFill>
                  <a:srgbClr val="FF0000"/>
                </a:solidFill>
              </a:rPr>
              <a:t> = </a:t>
            </a:r>
            <a:r>
              <a:rPr lang="tr-TR" sz="2500" b="1" dirty="0" err="1" smtClean="0">
                <a:solidFill>
                  <a:srgbClr val="FF0000"/>
                </a:solidFill>
              </a:rPr>
              <a:t>Jigsaw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935" y="37440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L = </a:t>
            </a:r>
            <a:r>
              <a:rPr lang="tr-TR" sz="2500" b="1" dirty="0" err="1" smtClean="0">
                <a:solidFill>
                  <a:srgbClr val="FF0000"/>
                </a:solidFill>
              </a:rPr>
              <a:t>Offset</a:t>
            </a:r>
            <a:r>
              <a:rPr lang="tr-TR" sz="2500" b="1" dirty="0" smtClean="0">
                <a:solidFill>
                  <a:srgbClr val="FF0000"/>
                </a:solidFill>
              </a:rPr>
              <a:t> </a:t>
            </a:r>
            <a:r>
              <a:rPr lang="tr-TR" sz="2500" b="1" dirty="0" err="1" smtClean="0">
                <a:solidFill>
                  <a:srgbClr val="FF0000"/>
                </a:solidFill>
              </a:rPr>
              <a:t>Map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131840" y="2264045"/>
            <a:ext cx="718624" cy="1335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0800000">
            <a:off x="5143341" y="2194100"/>
            <a:ext cx="717678" cy="13789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39952" y="3068960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dirty="0" smtClean="0"/>
              <a:t>EM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28900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Aim</a:t>
            </a:r>
            <a:r>
              <a:rPr lang="tr-TR" dirty="0"/>
              <a:t> of </a:t>
            </a:r>
            <a:r>
              <a:rPr lang="tr-TR" dirty="0" err="1"/>
              <a:t>Jigsaw</a:t>
            </a:r>
            <a:r>
              <a:rPr lang="tr-TR" dirty="0"/>
              <a:t> Model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808" y="2674429"/>
            <a:ext cx="2667000" cy="250580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8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80" y="1844824"/>
            <a:ext cx="1000125" cy="904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4192320"/>
            <a:ext cx="2729180" cy="26210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184" y="2680451"/>
            <a:ext cx="2667325" cy="250580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981793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012160" y="1556792"/>
            <a:ext cx="6031" cy="5472608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599" y="19438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I = Training Image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8935" y="1367770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>
                <a:solidFill>
                  <a:srgbClr val="FF0000"/>
                </a:solidFill>
              </a:rPr>
              <a:t>J</a:t>
            </a:r>
            <a:r>
              <a:rPr lang="tr-TR" sz="2500" b="1" dirty="0" smtClean="0">
                <a:solidFill>
                  <a:srgbClr val="FF0000"/>
                </a:solidFill>
              </a:rPr>
              <a:t> = </a:t>
            </a:r>
            <a:r>
              <a:rPr lang="tr-TR" sz="2500" b="1" dirty="0" err="1" smtClean="0">
                <a:solidFill>
                  <a:srgbClr val="FF0000"/>
                </a:solidFill>
              </a:rPr>
              <a:t>Jigsaw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48935" y="3744034"/>
            <a:ext cx="28912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500" b="1" dirty="0" smtClean="0">
                <a:solidFill>
                  <a:srgbClr val="FF0000"/>
                </a:solidFill>
              </a:rPr>
              <a:t>L = </a:t>
            </a:r>
            <a:r>
              <a:rPr lang="tr-TR" sz="2500" b="1" dirty="0" err="1" smtClean="0">
                <a:solidFill>
                  <a:srgbClr val="FF0000"/>
                </a:solidFill>
              </a:rPr>
              <a:t>Offset</a:t>
            </a:r>
            <a:r>
              <a:rPr lang="tr-TR" sz="2500" b="1" dirty="0" smtClean="0">
                <a:solidFill>
                  <a:srgbClr val="FF0000"/>
                </a:solidFill>
              </a:rPr>
              <a:t> </a:t>
            </a:r>
            <a:r>
              <a:rPr lang="tr-TR" sz="2500" b="1" dirty="0" err="1" smtClean="0">
                <a:solidFill>
                  <a:srgbClr val="FF0000"/>
                </a:solidFill>
              </a:rPr>
              <a:t>Map</a:t>
            </a:r>
            <a:endParaRPr lang="tr-TR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12160" y="1628800"/>
            <a:ext cx="289121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300" b="1" dirty="0" smtClean="0">
                <a:solidFill>
                  <a:srgbClr val="FF0000"/>
                </a:solidFill>
              </a:rPr>
              <a:t>I * = </a:t>
            </a:r>
            <a:r>
              <a:rPr lang="tr-TR" sz="2300" b="1" dirty="0" err="1" smtClean="0">
                <a:solidFill>
                  <a:srgbClr val="FF0000"/>
                </a:solidFill>
              </a:rPr>
              <a:t>Reconstructed</a:t>
            </a:r>
            <a:r>
              <a:rPr lang="tr-TR" sz="2300" b="1" dirty="0" smtClean="0">
                <a:solidFill>
                  <a:srgbClr val="FF0000"/>
                </a:solidFill>
              </a:rPr>
              <a:t> Image</a:t>
            </a:r>
            <a:endParaRPr lang="tr-TR" sz="2300" dirty="0">
              <a:solidFill>
                <a:srgbClr val="FF0000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131840" y="2264045"/>
            <a:ext cx="718624" cy="133597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urved Right Arrow 40"/>
          <p:cNvSpPr/>
          <p:nvPr/>
        </p:nvSpPr>
        <p:spPr>
          <a:xfrm rot="10800000">
            <a:off x="5143341" y="2194100"/>
            <a:ext cx="717678" cy="137891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139952" y="3068960"/>
            <a:ext cx="7617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000" b="1" dirty="0" smtClean="0"/>
              <a:t>EM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85772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Generative</a:t>
            </a:r>
            <a:r>
              <a:rPr lang="tr-TR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997BE-F892-48C7-8251-A089E8336952}" type="datetime1">
              <a:rPr lang="en-US" smtClean="0"/>
              <a:t>11/24/2015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949018-52EB-43DD-86C6-3F9D39B18A33}" type="slidenum">
              <a:rPr lang="en-US" smtClean="0"/>
              <a:pPr/>
              <a:t>9</a:t>
            </a:fld>
            <a:r>
              <a:rPr lang="tr-TR" dirty="0" smtClean="0"/>
              <a:t>/43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5949280"/>
            <a:ext cx="6484937" cy="68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6" name="Picture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880964"/>
            <a:ext cx="81343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41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4298</TotalTime>
  <Words>1478</Words>
  <Application>Microsoft Office PowerPoint</Application>
  <PresentationFormat>On-screen Show (4:3)</PresentationFormat>
  <Paragraphs>475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Aharoni</vt:lpstr>
      <vt:lpstr>Arial</vt:lpstr>
      <vt:lpstr>Calibri</vt:lpstr>
      <vt:lpstr>Cambria Math</vt:lpstr>
      <vt:lpstr>Wingdings 2</vt:lpstr>
      <vt:lpstr>Equity</vt:lpstr>
      <vt:lpstr>Clustering Appearance and Shape by Learning Jigsaws  Anitha Kannan, John Winn, Carsten Rother Microsoft Research Cambridge</vt:lpstr>
      <vt:lpstr>Clustering Appearance and Shape by Learning Jigsaws</vt:lpstr>
      <vt:lpstr>Models for Appearance and Shape</vt:lpstr>
      <vt:lpstr>Aim of Jigsaw Model</vt:lpstr>
      <vt:lpstr>Aim of Jigsaw Model</vt:lpstr>
      <vt:lpstr>Aim of Jigsaw Model</vt:lpstr>
      <vt:lpstr>Aim of Jigsaw Model</vt:lpstr>
      <vt:lpstr>Aim of Jigsaw Model</vt:lpstr>
      <vt:lpstr>Generative Model</vt:lpstr>
      <vt:lpstr>L = Offset Map</vt:lpstr>
      <vt:lpstr>L = Offset Map / J = Jigsaw</vt:lpstr>
      <vt:lpstr>L = Offset Map / J = Jigsaw</vt:lpstr>
      <vt:lpstr>L = Offset Map / J = Jigsaw</vt:lpstr>
      <vt:lpstr>L = Offset Map / J = Jigsaw</vt:lpstr>
      <vt:lpstr>L = Offset Map / J = Jigsaw</vt:lpstr>
      <vt:lpstr>L = Offset Map / J = Jigsaw</vt:lpstr>
      <vt:lpstr>Markov Random Field (MRF)</vt:lpstr>
      <vt:lpstr>Markov Random Field (MRF)</vt:lpstr>
      <vt:lpstr>Markov Random Field (MRF)</vt:lpstr>
      <vt:lpstr>Jigsaw Model &amp; MRF</vt:lpstr>
      <vt:lpstr>Generative Model</vt:lpstr>
      <vt:lpstr>MAP Learning</vt:lpstr>
      <vt:lpstr>MAP Learning</vt:lpstr>
      <vt:lpstr>MAP Learning</vt:lpstr>
      <vt:lpstr>MAP Learning</vt:lpstr>
      <vt:lpstr>MAP Learning</vt:lpstr>
      <vt:lpstr>α-Expansion Graph-Cut Algorithm</vt:lpstr>
      <vt:lpstr>α-Expansion Graph-Cut Algorithm</vt:lpstr>
      <vt:lpstr>Jigsaw Model &amp; α-Expansion GCA </vt:lpstr>
      <vt:lpstr>Jigsaw Model &amp; α-Expansion GCA </vt:lpstr>
      <vt:lpstr>Jigsaw Model &amp; α-Expansion GCA </vt:lpstr>
      <vt:lpstr>What is Label Size ?</vt:lpstr>
      <vt:lpstr>What is Label Size ?</vt:lpstr>
      <vt:lpstr>What is Label Size ?</vt:lpstr>
      <vt:lpstr>What is Label Size ?</vt:lpstr>
      <vt:lpstr>What is Label Size ?</vt:lpstr>
      <vt:lpstr>What is Label Size ?</vt:lpstr>
      <vt:lpstr>Importance of Ɣ = Interaction Potential </vt:lpstr>
      <vt:lpstr>Importance of Ɣ = Interaction Potential </vt:lpstr>
      <vt:lpstr>Importance of Ɣ = Interaction Potential </vt:lpstr>
      <vt:lpstr>Importance of Ɣ = Interaction Potential </vt:lpstr>
      <vt:lpstr>Future Work</vt:lpstr>
      <vt:lpstr>PowerPoint Presentation</vt:lpstr>
    </vt:vector>
  </TitlesOfParts>
  <Company>Koç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Ayse Kucukyilmaz</dc:creator>
  <cp:lastModifiedBy>KARAMAN</cp:lastModifiedBy>
  <cp:revision>810</cp:revision>
  <dcterms:created xsi:type="dcterms:W3CDTF">2009-12-16T12:16:41Z</dcterms:created>
  <dcterms:modified xsi:type="dcterms:W3CDTF">2015-11-24T06:39:53Z</dcterms:modified>
</cp:coreProperties>
</file>