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3" r:id="rId3"/>
    <p:sldId id="272" r:id="rId4"/>
    <p:sldId id="270" r:id="rId5"/>
    <p:sldId id="275" r:id="rId6"/>
    <p:sldId id="276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napToGrid="0">
      <p:cViewPr varScale="1">
        <p:scale>
          <a:sx n="104" d="100"/>
          <a:sy n="104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8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0.jpg"/><Relationship Id="rId7" Type="http://schemas.openxmlformats.org/officeDocument/2006/relationships/image" Target="../media/image4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90.png"/><Relationship Id="rId4" Type="http://schemas.openxmlformats.org/officeDocument/2006/relationships/image" Target="../media/image41.jp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7963"/>
              </p:ext>
            </p:extLst>
          </p:nvPr>
        </p:nvGraphicFramePr>
        <p:xfrm>
          <a:off x="4974789" y="2883341"/>
          <a:ext cx="21746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</a:tblGrid>
              <a:tr h="1834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59122" y="5132625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  <a:r>
              <a:rPr lang="en-US" sz="1200" dirty="0" smtClean="0"/>
              <a:t> x 9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5384" y="285345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9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541462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0905" y="188791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022" y="303670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10566" y="286013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15487" y="320023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9644" y="335300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969164" y="2881741"/>
            <a:ext cx="217908" cy="229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0247" y="2827867"/>
            <a:ext cx="188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 smtClean="0"/>
              <a:t>i</a:t>
            </a:r>
            <a:endParaRPr lang="en-US" sz="9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21990" y="2901758"/>
            <a:ext cx="185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j</a:t>
            </a:r>
            <a:endParaRPr lang="en-US" sz="9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24645" y="5175932"/>
            <a:ext cx="3281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 smtClean="0"/>
              <a:t>i</a:t>
            </a:r>
            <a:r>
              <a:rPr lang="en-US" sz="1000" dirty="0" smtClean="0"/>
              <a:t> = </a:t>
            </a:r>
            <a:r>
              <a:rPr lang="en-US" sz="1000" i="1" dirty="0" err="1" smtClean="0"/>
              <a:t>i</a:t>
            </a:r>
            <a:r>
              <a:rPr lang="en-US" sz="1000" i="1" dirty="0" smtClean="0"/>
              <a:t> </a:t>
            </a:r>
            <a:r>
              <a:rPr lang="en-US" sz="1000" dirty="0" err="1" smtClean="0"/>
              <a:t>th</a:t>
            </a:r>
            <a:r>
              <a:rPr lang="en-US" sz="1000" dirty="0" smtClean="0"/>
              <a:t> jigsaw element</a:t>
            </a:r>
          </a:p>
          <a:p>
            <a:r>
              <a:rPr lang="en-US" sz="1000" i="1" dirty="0"/>
              <a:t>j</a:t>
            </a:r>
            <a:r>
              <a:rPr lang="en-US" sz="1000" dirty="0" smtClean="0"/>
              <a:t> = </a:t>
            </a:r>
            <a:r>
              <a:rPr lang="en-US" sz="1000" i="1" dirty="0" smtClean="0"/>
              <a:t>j </a:t>
            </a:r>
            <a:r>
              <a:rPr lang="en-US" sz="1000" dirty="0" err="1" smtClean="0"/>
              <a:t>th</a:t>
            </a:r>
            <a:r>
              <a:rPr lang="en-US" sz="1000" dirty="0" smtClean="0"/>
              <a:t> jigsaw element</a:t>
            </a:r>
          </a:p>
          <a:p>
            <a:r>
              <a:rPr lang="en-US" sz="1000" i="1" dirty="0" smtClean="0"/>
              <a:t>i,j,1</a:t>
            </a:r>
            <a:r>
              <a:rPr lang="en-US" sz="1000" dirty="0" smtClean="0"/>
              <a:t> = mean of </a:t>
            </a:r>
            <a:r>
              <a:rPr lang="en-US" sz="1000" i="1" dirty="0" smtClean="0"/>
              <a:t>x</a:t>
            </a:r>
            <a:r>
              <a:rPr lang="en-US" sz="1000" dirty="0" smtClean="0"/>
              <a:t> displacement between strokes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that are assigned to jigsaw </a:t>
            </a:r>
            <a:r>
              <a:rPr lang="en-US" sz="1000" i="1" dirty="0" err="1" smtClean="0"/>
              <a:t>i</a:t>
            </a:r>
            <a:r>
              <a:rPr lang="en-US" sz="1000" dirty="0" smtClean="0"/>
              <a:t> and </a:t>
            </a:r>
            <a:r>
              <a:rPr lang="en-US" sz="1000" i="1" dirty="0" smtClean="0"/>
              <a:t>j</a:t>
            </a:r>
            <a:r>
              <a:rPr lang="en-US" sz="1000" dirty="0" smtClean="0"/>
              <a:t>.</a:t>
            </a:r>
          </a:p>
          <a:p>
            <a:r>
              <a:rPr lang="en-US" sz="1000" i="1" dirty="0"/>
              <a:t>i</a:t>
            </a:r>
            <a:r>
              <a:rPr lang="en-US" sz="1000" i="1" dirty="0" smtClean="0"/>
              <a:t>,j,2</a:t>
            </a:r>
            <a:r>
              <a:rPr lang="en-US" sz="1000" dirty="0" smtClean="0"/>
              <a:t> = mean of </a:t>
            </a:r>
            <a:r>
              <a:rPr lang="en-US" sz="1000" i="1" dirty="0" smtClean="0"/>
              <a:t>y</a:t>
            </a:r>
            <a:r>
              <a:rPr lang="en-US" sz="1000" dirty="0" smtClean="0"/>
              <a:t> displacement between strokes</a:t>
            </a:r>
          </a:p>
          <a:p>
            <a:r>
              <a:rPr lang="en-US" sz="1000" dirty="0" smtClean="0"/>
              <a:t>           that are assigned to jigsaw </a:t>
            </a:r>
            <a:r>
              <a:rPr lang="en-US" sz="1000" i="1" dirty="0" err="1" smtClean="0"/>
              <a:t>i</a:t>
            </a:r>
            <a:r>
              <a:rPr lang="en-US" sz="1000" dirty="0" smtClean="0"/>
              <a:t> and </a:t>
            </a:r>
            <a:r>
              <a:rPr lang="en-US" sz="1000" i="1" dirty="0" smtClean="0"/>
              <a:t>j</a:t>
            </a:r>
            <a:r>
              <a:rPr lang="en-US" sz="1000" dirty="0" smtClean="0"/>
              <a:t>.</a:t>
            </a:r>
          </a:p>
          <a:p>
            <a:r>
              <a:rPr lang="en-US" sz="1000" i="1" dirty="0" smtClean="0"/>
              <a:t>i,j,3</a:t>
            </a:r>
            <a:r>
              <a:rPr lang="en-US" sz="1000" dirty="0" smtClean="0"/>
              <a:t> = variance of </a:t>
            </a:r>
            <a:r>
              <a:rPr lang="en-US" sz="1000" i="1" dirty="0" smtClean="0"/>
              <a:t>x</a:t>
            </a:r>
            <a:r>
              <a:rPr lang="en-US" sz="1000" dirty="0" smtClean="0"/>
              <a:t> displacement between strokes</a:t>
            </a:r>
          </a:p>
          <a:p>
            <a:r>
              <a:rPr lang="en-US" sz="1000" dirty="0" smtClean="0"/>
              <a:t>           that are assigned to jigsaw </a:t>
            </a:r>
            <a:r>
              <a:rPr lang="en-US" sz="1000" i="1" dirty="0" err="1" smtClean="0"/>
              <a:t>i</a:t>
            </a:r>
            <a:r>
              <a:rPr lang="en-US" sz="1000" dirty="0" smtClean="0"/>
              <a:t> and </a:t>
            </a:r>
            <a:r>
              <a:rPr lang="en-US" sz="1000" i="1" dirty="0" smtClean="0"/>
              <a:t>j</a:t>
            </a:r>
            <a:r>
              <a:rPr lang="en-US" sz="1000" dirty="0" smtClean="0"/>
              <a:t>.</a:t>
            </a:r>
          </a:p>
          <a:p>
            <a:r>
              <a:rPr lang="en-US" sz="1000" i="1" dirty="0" smtClean="0"/>
              <a:t>i,j,4</a:t>
            </a:r>
            <a:r>
              <a:rPr lang="en-US" sz="1000" dirty="0" smtClean="0"/>
              <a:t> = variance of </a:t>
            </a:r>
            <a:r>
              <a:rPr lang="en-US" sz="1000" i="1" dirty="0" smtClean="0"/>
              <a:t>y</a:t>
            </a:r>
            <a:r>
              <a:rPr lang="en-US" sz="1000" dirty="0" smtClean="0"/>
              <a:t> displacement between strokes</a:t>
            </a:r>
          </a:p>
          <a:p>
            <a:r>
              <a:rPr lang="en-US" sz="1000" dirty="0" smtClean="0"/>
              <a:t>           that are assigned to jigsaw </a:t>
            </a:r>
            <a:r>
              <a:rPr lang="en-US" sz="1000" i="1" dirty="0" err="1" smtClean="0"/>
              <a:t>i</a:t>
            </a:r>
            <a:r>
              <a:rPr lang="en-US" sz="1000" dirty="0" smtClean="0"/>
              <a:t> and </a:t>
            </a:r>
            <a:r>
              <a:rPr lang="en-US" sz="1000" i="1" dirty="0" smtClean="0"/>
              <a:t>j</a:t>
            </a:r>
            <a:r>
              <a:rPr lang="en-US" sz="10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7489" y="2692580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9157" y="2999426"/>
            <a:ext cx="209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23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1135"/>
              </p:ext>
            </p:extLst>
          </p:nvPr>
        </p:nvGraphicFramePr>
        <p:xfrm>
          <a:off x="265186" y="3885969"/>
          <a:ext cx="1577550" cy="265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48430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0814" y="6529641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3244140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31653" y="6413440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322836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05455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95299"/>
              </p:ext>
            </p:extLst>
          </p:nvPr>
        </p:nvGraphicFramePr>
        <p:xfrm>
          <a:off x="4684230" y="422622"/>
          <a:ext cx="2706937" cy="202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78"/>
                <a:gridCol w="208280"/>
                <a:gridCol w="210087"/>
                <a:gridCol w="210087"/>
                <a:gridCol w="210087"/>
                <a:gridCol w="210087"/>
                <a:gridCol w="210087"/>
                <a:gridCol w="238910"/>
                <a:gridCol w="325378"/>
                <a:gridCol w="325378"/>
                <a:gridCol w="325378"/>
              </a:tblGrid>
              <a:tr h="2646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8214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6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9968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839" y="52717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90044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28131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14761" y="372102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9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11617" y="2412168"/>
            <a:ext cx="100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N (9 x 23)</a:t>
            </a:r>
            <a:endParaRPr lang="en-US" sz="1200" dirty="0"/>
          </a:p>
        </p:txBody>
      </p:sp>
      <p:sp>
        <p:nvSpPr>
          <p:cNvPr id="67" name="Curved Down Arrow 66"/>
          <p:cNvSpPr/>
          <p:nvPr/>
        </p:nvSpPr>
        <p:spPr>
          <a:xfrm rot="10800000">
            <a:off x="2669437" y="6291485"/>
            <a:ext cx="6444441" cy="549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345239" y="3661962"/>
            <a:ext cx="1771288" cy="168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84393"/>
              </p:ext>
            </p:extLst>
          </p:nvPr>
        </p:nvGraphicFramePr>
        <p:xfrm>
          <a:off x="7669658" y="3577470"/>
          <a:ext cx="2558396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9"/>
                <a:gridCol w="415343"/>
                <a:gridCol w="411352"/>
                <a:gridCol w="405272"/>
                <a:gridCol w="368585"/>
                <a:gridCol w="523875"/>
              </a:tblGrid>
              <a:tr h="2150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6" t="17124" r="20794" b="20967"/>
          <a:stretch/>
        </p:blipFill>
        <p:spPr>
          <a:xfrm>
            <a:off x="77690" y="910941"/>
            <a:ext cx="2063256" cy="168308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91985"/>
              </p:ext>
            </p:extLst>
          </p:nvPr>
        </p:nvGraphicFramePr>
        <p:xfrm>
          <a:off x="2267847" y="2422586"/>
          <a:ext cx="21015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01"/>
                <a:gridCol w="233501"/>
                <a:gridCol w="233501"/>
                <a:gridCol w="233501"/>
                <a:gridCol w="233501"/>
                <a:gridCol w="233501"/>
                <a:gridCol w="233501"/>
                <a:gridCol w="233501"/>
                <a:gridCol w="233501"/>
              </a:tblGrid>
              <a:tr h="2834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t="22019" r="21287" b="21188"/>
          <a:stretch/>
        </p:blipFill>
        <p:spPr>
          <a:xfrm>
            <a:off x="7899594" y="1113494"/>
            <a:ext cx="2206859" cy="18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t="22019" r="21287" b="21188"/>
          <a:stretch/>
        </p:blipFill>
        <p:spPr>
          <a:xfrm>
            <a:off x="558756" y="1053670"/>
            <a:ext cx="3662866" cy="3029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77" y="999852"/>
            <a:ext cx="6956656" cy="338431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558756" y="4757647"/>
            <a:ext cx="1681580" cy="1579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908" y="5063543"/>
            <a:ext cx="1000125" cy="90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0006" y="322203"/>
            <a:ext cx="3917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Graph for Min Cut-Max Flow</a:t>
            </a:r>
            <a:endParaRPr lang="en-US" sz="25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08" y="4726006"/>
            <a:ext cx="1711014" cy="164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1618" y="141525"/>
            <a:ext cx="15671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Total Cost</a:t>
            </a:r>
            <a:endParaRPr lang="en-US" sz="2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521151" y="1549792"/>
                <a:ext cx="9135454" cy="4078039"/>
              </a:xfrm>
              <a:prstGeom prst="rect">
                <a:avLst/>
              </a:prstGeom>
              <a:noFill/>
              <a:ln w="12700">
                <a:solidFill>
                  <a:srgbClr val="08080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 smtClean="0"/>
                  <a:t>Data Cost </a:t>
                </a:r>
                <a:r>
                  <a:rPr lang="en-US" sz="1400" dirty="0"/>
                  <a:t>: </a:t>
                </a:r>
                <a:r>
                  <a:rPr lang="en-US" sz="1400" dirty="0" err="1" smtClean="0"/>
                  <a:t>Hausdorff</a:t>
                </a:r>
                <a:r>
                  <a:rPr lang="en-US" sz="1400" dirty="0" smtClean="0"/>
                  <a:t> distance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 smtClean="0"/>
                  <a:t>Relative Position 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 smtClean="0"/>
                  <a:t>= Z score of x displacement</a:t>
                </a:r>
              </a:p>
              <a:p>
                <a:pPr algn="just"/>
                <a:r>
                  <a:rPr lang="en-US" sz="1400" dirty="0"/>
                  <a:t>	 </a:t>
                </a:r>
                <a:r>
                  <a:rPr lang="en-US" sz="1400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 smtClean="0"/>
                  <a:t> = Z score of y displacement</a:t>
                </a:r>
              </a:p>
              <a:p>
                <a:pPr algn="just"/>
                <a:r>
                  <a:rPr lang="en-US" sz="1400" dirty="0"/>
                  <a:t>	 </a:t>
                </a:r>
                <a:r>
                  <a:rPr lang="en-US" sz="1400" dirty="0" smtClean="0"/>
                  <a:t>                  Relative Position Cost =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 smtClean="0"/>
                  <a:t> ) /2</a:t>
                </a:r>
              </a:p>
              <a:p>
                <a:pPr algn="just"/>
                <a:endParaRPr lang="en-US" sz="1400" dirty="0"/>
              </a:p>
              <a:p>
                <a:r>
                  <a:rPr lang="en-US" sz="1400" dirty="0" smtClean="0"/>
                  <a:t>Compatibility 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 i="1" dirty="0"/>
                          <m:t>i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</m:t>
                        </m:r>
                        <m:r>
                          <m:rPr>
                            <m:nor/>
                          </m:rPr>
                          <a:rPr lang="en-US" sz="1400" i="1" dirty="0"/>
                          <m:t>j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,3</m:t>
                        </m:r>
                      </m:sub>
                    </m:sSub>
                  </m:oMath>
                </a14:m>
                <a:r>
                  <a:rPr lang="en-US" sz="1400" dirty="0"/>
                  <a:t> = variance of </a:t>
                </a:r>
                <a:r>
                  <a:rPr lang="en-US" sz="1400" i="1" dirty="0"/>
                  <a:t>x</a:t>
                </a:r>
                <a:r>
                  <a:rPr lang="en-US" sz="1400" dirty="0"/>
                  <a:t> displacement between </a:t>
                </a:r>
                <a:r>
                  <a:rPr lang="en-US" sz="1400" dirty="0" smtClean="0"/>
                  <a:t>strokes that </a:t>
                </a:r>
                <a:r>
                  <a:rPr lang="en-US" sz="1400" dirty="0"/>
                  <a:t>are assigned to jigsaw </a:t>
                </a:r>
                <a:r>
                  <a:rPr lang="en-US" sz="1400" i="1" dirty="0" err="1"/>
                  <a:t>i</a:t>
                </a:r>
                <a:r>
                  <a:rPr lang="en-US" sz="1400" dirty="0"/>
                  <a:t> and </a:t>
                </a:r>
                <a:r>
                  <a:rPr lang="en-US" sz="1400" i="1" dirty="0"/>
                  <a:t>j</a:t>
                </a:r>
                <a:r>
                  <a:rPr lang="en-US" sz="1400" dirty="0"/>
                  <a:t>.</a:t>
                </a:r>
              </a:p>
              <a:p>
                <a:r>
                  <a:rPr lang="en-US" sz="1400" dirty="0" smtClean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 i="1" dirty="0"/>
                          <m:t>i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</m:t>
                        </m:r>
                        <m:r>
                          <m:rPr>
                            <m:nor/>
                          </m:rPr>
                          <a:rPr lang="en-US" sz="1400" i="1" dirty="0"/>
                          <m:t>j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/>
                  <a:t> = </a:t>
                </a:r>
                <a:r>
                  <a:rPr lang="en-US" sz="1400" dirty="0"/>
                  <a:t> = variance of </a:t>
                </a:r>
                <a:r>
                  <a:rPr lang="en-US" sz="1400" i="1" dirty="0"/>
                  <a:t>y</a:t>
                </a:r>
                <a:r>
                  <a:rPr lang="en-US" sz="1400" dirty="0"/>
                  <a:t> displacement between </a:t>
                </a:r>
                <a:r>
                  <a:rPr lang="en-US" sz="1400" dirty="0" smtClean="0"/>
                  <a:t>strokes that </a:t>
                </a:r>
                <a:r>
                  <a:rPr lang="en-US" sz="1400" dirty="0"/>
                  <a:t>are assigned to jigsaw </a:t>
                </a:r>
                <a:r>
                  <a:rPr lang="en-US" sz="1400" i="1" dirty="0" err="1"/>
                  <a:t>i</a:t>
                </a:r>
                <a:r>
                  <a:rPr lang="en-US" sz="1400" dirty="0"/>
                  <a:t> and </a:t>
                </a:r>
                <a:r>
                  <a:rPr lang="en-US" sz="1400" i="1" dirty="0"/>
                  <a:t>j</a:t>
                </a:r>
                <a:r>
                  <a:rPr lang="en-US" sz="1400" dirty="0"/>
                  <a:t>.</a:t>
                </a:r>
              </a:p>
              <a:p>
                <a:pPr algn="just"/>
                <a:r>
                  <a:rPr lang="en-US" sz="1400" dirty="0"/>
                  <a:t>	</a:t>
                </a:r>
                <a:r>
                  <a:rPr lang="en-US" sz="1400" dirty="0" smtClean="0"/>
                  <a:t>               Compatibility 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 i="1" dirty="0"/>
                          <m:t>i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</m:t>
                        </m:r>
                        <m:r>
                          <m:rPr>
                            <m:nor/>
                          </m:rPr>
                          <a:rPr lang="en-US" sz="1400" i="1" dirty="0"/>
                          <m:t>j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,3</m:t>
                        </m:r>
                      </m:sub>
                    </m:sSub>
                  </m:oMath>
                </a14:m>
                <a:r>
                  <a:rPr lang="en-US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 i="1" dirty="0"/>
                          <m:t>i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</m:t>
                        </m:r>
                        <m:r>
                          <m:rPr>
                            <m:nor/>
                          </m:rPr>
                          <a:rPr lang="en-US" sz="1400" i="1" dirty="0"/>
                          <m:t>j</m:t>
                        </m:r>
                        <m:r>
                          <m:rPr>
                            <m:nor/>
                          </m:rPr>
                          <a:rPr lang="en-US" sz="1400" i="1" dirty="0"/>
                          <m:t>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Total Cost =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* Data Cost + </a:t>
                </a:r>
                <a:r>
                  <a:rPr lang="el-GR" dirty="0" smtClean="0"/>
                  <a:t>β</a:t>
                </a:r>
                <a:r>
                  <a:rPr lang="en-US" dirty="0" smtClean="0"/>
                  <a:t> * Relative Position Cost + (1 - (</a:t>
                </a:r>
                <a:r>
                  <a:rPr lang="el-GR" dirty="0" smtClean="0"/>
                  <a:t>α</a:t>
                </a:r>
                <a:r>
                  <a:rPr lang="en-US" dirty="0" smtClean="0"/>
                  <a:t> + </a:t>
                </a:r>
                <a:r>
                  <a:rPr lang="el-GR" dirty="0" smtClean="0"/>
                  <a:t>β</a:t>
                </a:r>
                <a:r>
                  <a:rPr lang="en-US" dirty="0" smtClean="0"/>
                  <a:t>)) * Smoothness Cost</a:t>
                </a:r>
              </a:p>
              <a:p>
                <a:pPr algn="ctr"/>
                <a:endParaRPr lang="en-US" dirty="0"/>
              </a:p>
              <a:p>
                <a:r>
                  <a:rPr lang="en-US" dirty="0" smtClean="0"/>
                  <a:t>			      Data Cost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/>
                  <a:t>0 &lt;=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, </a:t>
                </a:r>
                <a:r>
                  <a:rPr lang="el-GR" dirty="0" smtClean="0"/>
                  <a:t>β</a:t>
                </a:r>
                <a:r>
                  <a:rPr lang="en-US" dirty="0" smtClean="0"/>
                  <a:t> &lt;= 1</a:t>
                </a:r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51" y="1549792"/>
                <a:ext cx="9135454" cy="4078039"/>
              </a:xfrm>
              <a:prstGeom prst="rect">
                <a:avLst/>
              </a:prstGeom>
              <a:blipFill rotWithShape="0">
                <a:blip r:embed="rId2"/>
                <a:stretch>
                  <a:fillRect l="-133" t="-149" b="-2235"/>
                </a:stretch>
              </a:blipFill>
              <a:ln w="12700">
                <a:solidFill>
                  <a:srgbClr val="080808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4962879" y="2610945"/>
            <a:ext cx="289658" cy="387927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2961" y="99337"/>
            <a:ext cx="4019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Data Cost &amp; Smoothness Cost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933" y="1658186"/>
            <a:ext cx="2409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Hausdorff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Distance &amp;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Relative Position Cost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6460" y="1005230"/>
            <a:ext cx="18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Cost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4790"/>
              </p:ext>
            </p:extLst>
          </p:nvPr>
        </p:nvGraphicFramePr>
        <p:xfrm>
          <a:off x="6268107" y="1707239"/>
          <a:ext cx="208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31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3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94609" y="1410329"/>
            <a:ext cx="197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Smoot</a:t>
            </a:r>
            <a:r>
              <a:rPr lang="tr-TR" sz="1400" dirty="0" err="1" smtClean="0">
                <a:solidFill>
                  <a:srgbClr val="FF0000"/>
                </a:solidFill>
              </a:rPr>
              <a:t>ness</a:t>
            </a:r>
            <a:r>
              <a:rPr lang="en-US" sz="1400" dirty="0" smtClean="0">
                <a:solidFill>
                  <a:srgbClr val="FF0000"/>
                </a:solidFill>
              </a:rPr>
              <a:t> Cost Matrix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2279" y="4052576"/>
            <a:ext cx="2012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x </a:t>
            </a:r>
            <a:r>
              <a:rPr lang="en-US" sz="1400" dirty="0">
                <a:solidFill>
                  <a:srgbClr val="FF0000"/>
                </a:solidFill>
              </a:rPr>
              <a:t>9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Jigsaw Size x Jigsaw Size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(Label Size x Label Size)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73247"/>
              </p:ext>
            </p:extLst>
          </p:nvPr>
        </p:nvGraphicFramePr>
        <p:xfrm>
          <a:off x="8979294" y="1778993"/>
          <a:ext cx="252079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"/>
                <a:gridCol w="208280"/>
                <a:gridCol w="213419"/>
                <a:gridCol w="269592"/>
                <a:gridCol w="269592"/>
                <a:gridCol w="269592"/>
                <a:gridCol w="322580"/>
                <a:gridCol w="322580"/>
                <a:gridCol w="322580"/>
              </a:tblGrid>
              <a:tr h="205606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60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588661" y="1392201"/>
            <a:ext cx="131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Weights Matrix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40808" y="4131956"/>
            <a:ext cx="201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23 x 23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# Strokes x # Strokes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2215" y="4904557"/>
            <a:ext cx="2832519" cy="646331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SmoothCost</a:t>
            </a:r>
            <a:r>
              <a:rPr lang="en-US" sz="1200" dirty="0"/>
              <a:t>(</a:t>
            </a:r>
            <a:r>
              <a:rPr lang="en-US" sz="1200" dirty="0" err="1"/>
              <a:t>k,l</a:t>
            </a:r>
            <a:r>
              <a:rPr lang="en-US" sz="1200" dirty="0" smtClean="0"/>
              <a:t>) = </a:t>
            </a:r>
            <a:r>
              <a:rPr lang="en-US" sz="1200" dirty="0"/>
              <a:t>the unweighted cost </a:t>
            </a:r>
            <a:r>
              <a:rPr lang="en-US" sz="1200" dirty="0" smtClean="0"/>
              <a:t>of </a:t>
            </a:r>
            <a:r>
              <a:rPr lang="en-US" sz="1200" dirty="0"/>
              <a:t>assigning labels k and l to any neighboring sites.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95133" y="4960675"/>
            <a:ext cx="2832519" cy="461665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Weights(</a:t>
            </a:r>
            <a:r>
              <a:rPr lang="en-US" sz="1200" dirty="0" err="1"/>
              <a:t>i,j</a:t>
            </a:r>
            <a:r>
              <a:rPr lang="en-US" sz="1200" dirty="0"/>
              <a:t>) &gt; 0 indicates </a:t>
            </a:r>
            <a:r>
              <a:rPr lang="en-US" sz="1200" dirty="0" smtClean="0"/>
              <a:t>that </a:t>
            </a:r>
            <a:r>
              <a:rPr lang="en-US" sz="1200" dirty="0"/>
              <a:t>sites </a:t>
            </a:r>
            <a:r>
              <a:rPr lang="en-US" sz="1200" dirty="0" err="1"/>
              <a:t>i</a:t>
            </a:r>
            <a:r>
              <a:rPr lang="en-US" sz="1200" dirty="0"/>
              <a:t> and j are neighbors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4381" y="5718252"/>
            <a:ext cx="5388531" cy="877163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CompatibilityCost</a:t>
            </a:r>
            <a:r>
              <a:rPr lang="en-US" sz="1200" dirty="0" smtClean="0"/>
              <a:t>(</a:t>
            </a:r>
            <a:r>
              <a:rPr lang="en-US" sz="1200" dirty="0" err="1" smtClean="0"/>
              <a:t>i,j</a:t>
            </a:r>
            <a:r>
              <a:rPr lang="en-US" sz="1200" dirty="0" smtClean="0"/>
              <a:t>) </a:t>
            </a:r>
            <a:r>
              <a:rPr lang="en-US" sz="1200" dirty="0"/>
              <a:t>=  For particular neighboring sites </a:t>
            </a:r>
            <a:r>
              <a:rPr lang="en-US" sz="1200" dirty="0" err="1"/>
              <a:t>i,j</a:t>
            </a:r>
            <a:r>
              <a:rPr lang="en-US" sz="1200" dirty="0"/>
              <a:t> the </a:t>
            </a:r>
            <a:r>
              <a:rPr lang="en-US" sz="1200" dirty="0" smtClean="0"/>
              <a:t>final weighted compatibility cost is:</a:t>
            </a:r>
          </a:p>
          <a:p>
            <a:endParaRPr lang="en-US" sz="1200" dirty="0" smtClean="0"/>
          </a:p>
          <a:p>
            <a:pPr algn="ctr"/>
            <a:r>
              <a:rPr lang="en-US" sz="1200" dirty="0" smtClean="0"/>
              <a:t> </a:t>
            </a:r>
            <a:r>
              <a:rPr lang="en-US" sz="1500" b="1" dirty="0">
                <a:solidFill>
                  <a:srgbClr val="FF0000"/>
                </a:solidFill>
              </a:rPr>
              <a:t>Weights(</a:t>
            </a:r>
            <a:r>
              <a:rPr lang="en-US" sz="1500" b="1" dirty="0" err="1">
                <a:solidFill>
                  <a:srgbClr val="FF0000"/>
                </a:solidFill>
              </a:rPr>
              <a:t>i,j</a:t>
            </a:r>
            <a:r>
              <a:rPr lang="en-US" sz="1500" b="1" dirty="0">
                <a:solidFill>
                  <a:srgbClr val="FF0000"/>
                </a:solidFill>
              </a:rPr>
              <a:t>)*</a:t>
            </a:r>
            <a:r>
              <a:rPr lang="en-US" sz="1500" b="1" dirty="0" err="1" smtClean="0">
                <a:solidFill>
                  <a:srgbClr val="FF0000"/>
                </a:solidFill>
              </a:rPr>
              <a:t>SmoothCost</a:t>
            </a:r>
            <a:r>
              <a:rPr lang="en-US" sz="1500" b="1" dirty="0" smtClean="0">
                <a:solidFill>
                  <a:srgbClr val="FF0000"/>
                </a:solidFill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</a:rPr>
              <a:t>k,l</a:t>
            </a:r>
            <a:r>
              <a:rPr lang="en-US" sz="15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726" y="790575"/>
            <a:ext cx="2861355" cy="5962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0587" y="790575"/>
            <a:ext cx="9029963" cy="596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48709"/>
              </p:ext>
            </p:extLst>
          </p:nvPr>
        </p:nvGraphicFramePr>
        <p:xfrm>
          <a:off x="211365" y="2694535"/>
          <a:ext cx="2653584" cy="289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1"/>
                <a:gridCol w="208280"/>
                <a:gridCol w="208280"/>
                <a:gridCol w="208280"/>
                <a:gridCol w="208280"/>
                <a:gridCol w="208280"/>
                <a:gridCol w="208280"/>
                <a:gridCol w="231888"/>
                <a:gridCol w="315815"/>
                <a:gridCol w="315815"/>
                <a:gridCol w="315815"/>
              </a:tblGrid>
              <a:tr h="338235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812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40935" y="5645067"/>
            <a:ext cx="100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N (9 x 23)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88753" y="1549793"/>
            <a:ext cx="2654687" cy="2831544"/>
          </a:xfrm>
          <a:prstGeom prst="rect">
            <a:avLst/>
          </a:prstGeom>
          <a:noFill/>
          <a:ln w="12700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Alpha Expansion Graph Cut Algorithm requires Smooth Cost (S) to be metric. Smooth Cost is called metric on the space of labels (L) if it satisfies: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S (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) = 0</a:t>
            </a:r>
            <a:r>
              <a:rPr lang="el-GR" dirty="0" smtClean="0"/>
              <a:t> ↔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l-GR" dirty="0" smtClean="0"/>
              <a:t>β 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S (</a:t>
            </a:r>
            <a:r>
              <a:rPr lang="el-GR" dirty="0"/>
              <a:t>α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S </a:t>
            </a:r>
            <a:r>
              <a:rPr lang="en-US" dirty="0" smtClean="0"/>
              <a:t>(</a:t>
            </a:r>
            <a:r>
              <a:rPr lang="el-GR" dirty="0" smtClean="0"/>
              <a:t>β</a:t>
            </a:r>
            <a:r>
              <a:rPr lang="en-US" dirty="0" smtClean="0"/>
              <a:t>, </a:t>
            </a:r>
            <a:r>
              <a:rPr lang="el-GR" dirty="0"/>
              <a:t>α</a:t>
            </a:r>
            <a:r>
              <a:rPr lang="en-US" dirty="0" smtClean="0"/>
              <a:t>) ≥ 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(</a:t>
            </a:r>
            <a:r>
              <a:rPr lang="el-GR" dirty="0"/>
              <a:t>α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dirty="0" smtClean="0"/>
              <a:t>) ≤ </a:t>
            </a:r>
            <a:r>
              <a:rPr lang="en-US" dirty="0"/>
              <a:t>S (</a:t>
            </a:r>
            <a:r>
              <a:rPr lang="el-GR" dirty="0"/>
              <a:t>α</a:t>
            </a:r>
            <a:r>
              <a:rPr lang="en-US" dirty="0"/>
              <a:t>, ɣ</a:t>
            </a:r>
            <a:r>
              <a:rPr lang="en-US" dirty="0" smtClean="0"/>
              <a:t>) + </a:t>
            </a:r>
            <a:r>
              <a:rPr lang="en-US" dirty="0"/>
              <a:t>S </a:t>
            </a:r>
            <a:r>
              <a:rPr lang="en-US" dirty="0" smtClean="0"/>
              <a:t>(</a:t>
            </a:r>
            <a:r>
              <a:rPr lang="en-US" dirty="0"/>
              <a:t>ɣ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4394" y="4517923"/>
            <a:ext cx="2723404" cy="92333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able to satisfy metric constraint by using offset map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1618" y="141525"/>
            <a:ext cx="2372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Expected Jigsaw</a:t>
            </a:r>
            <a:endParaRPr lang="en-US" sz="25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6" t="17124" r="20794" b="20967"/>
          <a:stretch/>
        </p:blipFill>
        <p:spPr>
          <a:xfrm>
            <a:off x="354780" y="1335813"/>
            <a:ext cx="5054139" cy="41228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470122" y="152650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86686"/>
              </p:ext>
            </p:extLst>
          </p:nvPr>
        </p:nvGraphicFramePr>
        <p:xfrm>
          <a:off x="5754255" y="2422585"/>
          <a:ext cx="6179130" cy="290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70"/>
                <a:gridCol w="686570"/>
                <a:gridCol w="686570"/>
                <a:gridCol w="686570"/>
                <a:gridCol w="686570"/>
                <a:gridCol w="686570"/>
                <a:gridCol w="686570"/>
                <a:gridCol w="686570"/>
                <a:gridCol w="686570"/>
              </a:tblGrid>
              <a:tr h="2906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767312" y="2502782"/>
            <a:ext cx="6129324" cy="2770058"/>
            <a:chOff x="5767312" y="2502782"/>
            <a:chExt cx="6129324" cy="27700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95" y="2549632"/>
              <a:ext cx="561905" cy="8476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7312" y="3397251"/>
              <a:ext cx="647618" cy="8190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7312" y="4272840"/>
              <a:ext cx="623845" cy="1000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7885" y="2502782"/>
              <a:ext cx="504762" cy="9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2541" y="3573455"/>
              <a:ext cx="504762" cy="7809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2065" y="4320459"/>
              <a:ext cx="595238" cy="90476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42432" y="2998020"/>
              <a:ext cx="660675" cy="31428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55238" y="3797264"/>
              <a:ext cx="635061" cy="33333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68211" y="4696508"/>
              <a:ext cx="570515" cy="2857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89466" y="2659925"/>
              <a:ext cx="380952" cy="99047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51370" y="3911275"/>
              <a:ext cx="457143" cy="79047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510486" y="3015885"/>
              <a:ext cx="666667" cy="25714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69584" y="4068680"/>
              <a:ext cx="578852" cy="29523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415200" y="2792075"/>
              <a:ext cx="333333" cy="96190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282580" y="4019587"/>
              <a:ext cx="495238" cy="80952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944954" y="3100570"/>
              <a:ext cx="542857" cy="28571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926824" y="4130597"/>
              <a:ext cx="579116" cy="33333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684232" y="2763503"/>
              <a:ext cx="476190" cy="101904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565561" y="4014367"/>
              <a:ext cx="571429" cy="101904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46843" y="3144456"/>
              <a:ext cx="549793" cy="3238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274135" y="4347937"/>
              <a:ext cx="622501" cy="304762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10922327" y="5374333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9 x 720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55287" y="2008302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33333" y="1992807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45540" y="1996818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41676" y="2006054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713865" y="1992807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15200" y="1992807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58243" y="2006054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47260" y="2006054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497792" y="1992807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046" y="225556"/>
            <a:ext cx="8477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Problem 1- How to Assign Same Label to Compatible Primitives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221" y="790575"/>
            <a:ext cx="11936329" cy="596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601053" y="1532965"/>
            <a:ext cx="6129324" cy="2770058"/>
            <a:chOff x="5767312" y="2502782"/>
            <a:chExt cx="6129324" cy="277005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95" y="2549632"/>
              <a:ext cx="561905" cy="8476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7312" y="3397251"/>
              <a:ext cx="647618" cy="8190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7312" y="4272840"/>
              <a:ext cx="623845" cy="10000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7885" y="2502782"/>
              <a:ext cx="504762" cy="99047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2541" y="3573455"/>
              <a:ext cx="504762" cy="78095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2065" y="4320459"/>
              <a:ext cx="595238" cy="90476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42432" y="2998020"/>
              <a:ext cx="660675" cy="31428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55238" y="3797264"/>
              <a:ext cx="635061" cy="3333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68211" y="4696508"/>
              <a:ext cx="570515" cy="285714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89466" y="2659925"/>
              <a:ext cx="380952" cy="99047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51370" y="3911275"/>
              <a:ext cx="457143" cy="79047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510486" y="3015885"/>
              <a:ext cx="666667" cy="25714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69584" y="4068680"/>
              <a:ext cx="578852" cy="29523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415200" y="2792075"/>
              <a:ext cx="333333" cy="96190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282580" y="4019587"/>
              <a:ext cx="495238" cy="80952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944954" y="3100570"/>
              <a:ext cx="542857" cy="28571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926824" y="4130597"/>
              <a:ext cx="579116" cy="33333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684232" y="2763503"/>
              <a:ext cx="476190" cy="1019048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565561" y="4014367"/>
              <a:ext cx="571429" cy="1019048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46843" y="3144456"/>
              <a:ext cx="549793" cy="32381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274135" y="4347937"/>
              <a:ext cx="622501" cy="304762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5789028" y="1038485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467074" y="1022990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79281" y="1027001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75417" y="1036237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547606" y="1022990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248941" y="1022990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891984" y="1036237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581001" y="1036237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331533" y="1022990"/>
            <a:ext cx="24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2473099" y="963609"/>
                <a:ext cx="2572021" cy="4422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99" y="963609"/>
                <a:ext cx="2572021" cy="442243"/>
              </a:xfrm>
              <a:prstGeom prst="rect">
                <a:avLst/>
              </a:prstGeom>
              <a:blipFill rotWithShape="0">
                <a:blip r:embed="rId2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98223"/>
              </p:ext>
            </p:extLst>
          </p:nvPr>
        </p:nvGraphicFramePr>
        <p:xfrm>
          <a:off x="5588007" y="1517430"/>
          <a:ext cx="6179130" cy="290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70"/>
                <a:gridCol w="686570"/>
                <a:gridCol w="686570"/>
                <a:gridCol w="686570"/>
                <a:gridCol w="686570"/>
                <a:gridCol w="686570"/>
                <a:gridCol w="686570"/>
                <a:gridCol w="686570"/>
                <a:gridCol w="686570"/>
              </a:tblGrid>
              <a:tr h="2906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235200" y="2028203"/>
            <a:ext cx="905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285077" y="1843537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= 6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077" y="1843537"/>
                <a:ext cx="679930" cy="369332"/>
              </a:xfrm>
              <a:prstGeom prst="rect">
                <a:avLst/>
              </a:prstGeom>
              <a:blipFill rotWithShape="0">
                <a:blip r:embed="rId25"/>
                <a:stretch>
                  <a:fillRect t="-8197" r="-7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2296710" y="3221366"/>
            <a:ext cx="905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3346587" y="303670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= 3</a:t>
                </a:r>
                <a:endParaRPr lang="en-US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87" y="3036700"/>
                <a:ext cx="679930" cy="369332"/>
              </a:xfrm>
              <a:prstGeom prst="rect">
                <a:avLst/>
              </a:prstGeom>
              <a:blipFill rotWithShape="0">
                <a:blip r:embed="rId26"/>
                <a:stretch>
                  <a:fillRect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6385" y="1432124"/>
            <a:ext cx="150495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7712" y="2592785"/>
            <a:ext cx="1238250" cy="1247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677712" y="4403058"/>
                <a:ext cx="3945632" cy="4422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𝑾𝒉𝒂𝒕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𝒄𝒉𝒂𝒏𝒈𝒆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𝒅𝒓𝒂𝒘𝒊𝒏𝒈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𝒐𝒓𝒅𝒆𝒓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2" y="4403058"/>
                <a:ext cx="3945632" cy="442243"/>
              </a:xfrm>
              <a:prstGeom prst="rect">
                <a:avLst/>
              </a:prstGeom>
              <a:blipFill rotWithShape="0">
                <a:blip r:embed="rId29"/>
                <a:stretch>
                  <a:fillRect l="-1233" r="-308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2235" y="5044606"/>
            <a:ext cx="1514475" cy="1247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2945112" y="5215004"/>
                <a:ext cx="2407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𝑭𝒐𝒓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𝑺𝒕𝒓𝒐𝒌𝒆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#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= 2</a:t>
                </a:r>
                <a:endParaRPr lang="en-US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12" y="5215004"/>
                <a:ext cx="2407967" cy="369332"/>
              </a:xfrm>
              <a:prstGeom prst="rect">
                <a:avLst/>
              </a:prstGeom>
              <a:blipFill rotWithShape="0">
                <a:blip r:embed="rId31"/>
                <a:stretch>
                  <a:fillRect t="-8197" r="-12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2945111" y="5687732"/>
                <a:ext cx="2407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𝑭𝒐𝒓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𝑺𝒕𝒓𝒐𝒌𝒆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#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= 4</a:t>
                </a:r>
                <a:endParaRPr lang="en-US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11" y="5687732"/>
                <a:ext cx="2407967" cy="369332"/>
              </a:xfrm>
              <a:prstGeom prst="rect">
                <a:avLst/>
              </a:prstGeom>
              <a:blipFill rotWithShape="0">
                <a:blip r:embed="rId32"/>
                <a:stretch>
                  <a:fillRect t="-8197" r="-12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5353078" y="5245079"/>
            <a:ext cx="234929" cy="9734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5902601" y="5502644"/>
                <a:ext cx="3945632" cy="4422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𝒔𝒖𝒑𝒑𝒍𝒚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𝒎𝒆𝒕𝒓𝒊𝒄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𝒄𝒐𝒏𝒔𝒕𝒓𝒂𝒊𝒏𝒕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01" y="5502644"/>
                <a:ext cx="3945632" cy="442243"/>
              </a:xfrm>
              <a:prstGeom prst="rect">
                <a:avLst/>
              </a:prstGeom>
              <a:blipFill rotWithShape="0">
                <a:blip r:embed="rId3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714966" y="6268455"/>
                <a:ext cx="10392910" cy="4422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𝑨𝒅𝒅𝒊𝒕𝒊𝒐𝒏𝒂𝒍𝒍𝒚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𝒄𝒂𝒏𝒏𝒐𝒕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𝒖𝒔𝒆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𝒔𝒕𝒓𝒐𝒌𝒆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𝒄𝒆𝒏𝒕𝒆𝒓𝒔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𝒃𝒆𝒄𝒂𝒖𝒔𝒆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𝒄𝒆𝒏𝒕𝒆𝒓𝒔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𝒄𝒆𝒍𝒂𝒓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𝒄𝒖𝒕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𝒑𝒊𝒙𝒆𝒍𝒔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6" y="6268455"/>
                <a:ext cx="10392910" cy="442243"/>
              </a:xfrm>
              <a:prstGeom prst="rect">
                <a:avLst/>
              </a:prstGeom>
              <a:blipFill rotWithShape="0">
                <a:blip r:embed="rId3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0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738" y="206333"/>
            <a:ext cx="7077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Problem 2- Compatibility Cost While Learning Jigsaw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221" y="790575"/>
            <a:ext cx="11936329" cy="596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78713" y="1319236"/>
          <a:ext cx="21746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  <a:gridCol w="217462"/>
              </a:tblGrid>
              <a:tr h="183400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163046" y="3568520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  <a:r>
              <a:rPr lang="en-US" sz="1200" dirty="0" smtClean="0"/>
              <a:t> x 9 x 4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3088" y="1317636"/>
            <a:ext cx="217908" cy="229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4171" y="1263762"/>
            <a:ext cx="188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 smtClean="0"/>
              <a:t>i</a:t>
            </a:r>
            <a:endParaRPr lang="en-US" sz="9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5914" y="1337653"/>
            <a:ext cx="185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j</a:t>
            </a:r>
            <a:endParaRPr lang="en-US" sz="9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4221" y="4010321"/>
                <a:ext cx="3654380" cy="2183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 smtClean="0"/>
                  <a:t>i</a:t>
                </a:r>
                <a:r>
                  <a:rPr lang="en-US" sz="1200" dirty="0" smtClean="0"/>
                  <a:t> = </a:t>
                </a:r>
                <a:r>
                  <a:rPr lang="en-US" sz="1200" i="1" dirty="0" err="1" smtClean="0"/>
                  <a:t>i</a:t>
                </a:r>
                <a:r>
                  <a:rPr lang="en-US" sz="1200" i="1" dirty="0" smtClean="0"/>
                  <a:t> </a:t>
                </a:r>
                <a:r>
                  <a:rPr lang="en-US" sz="1200" dirty="0" err="1" smtClean="0"/>
                  <a:t>th</a:t>
                </a:r>
                <a:r>
                  <a:rPr lang="en-US" sz="1200" dirty="0" smtClean="0"/>
                  <a:t> jigsaw element</a:t>
                </a:r>
              </a:p>
              <a:p>
                <a:r>
                  <a:rPr lang="en-US" sz="1200" i="1" dirty="0"/>
                  <a:t>j</a:t>
                </a:r>
                <a:r>
                  <a:rPr lang="en-US" sz="1200" dirty="0" smtClean="0"/>
                  <a:t> = </a:t>
                </a:r>
                <a:r>
                  <a:rPr lang="en-US" sz="1200" i="1" dirty="0" smtClean="0"/>
                  <a:t>j </a:t>
                </a:r>
                <a:r>
                  <a:rPr lang="en-US" sz="1200" dirty="0" err="1" smtClean="0"/>
                  <a:t>th</a:t>
                </a:r>
                <a:r>
                  <a:rPr lang="en-US" sz="1200" dirty="0" smtClean="0"/>
                  <a:t> jigsaw element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/>
                      <m:t>mean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of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x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displacement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between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matched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/>
                </a:r>
                <a:br>
                  <a:rPr lang="en-US" sz="1200" dirty="0">
                    <a:latin typeface="Cambria Math" panose="02040503050406030204" pitchFamily="18" charset="0"/>
                  </a:rPr>
                </a:br>
                <a:r>
                  <a:rPr lang="en-US" sz="1200" dirty="0" smtClean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/>
                      <m:t>strokes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that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are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assigned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to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jigsaw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 err="1"/>
                      <m:t>i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and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j</m:t>
                    </m:r>
                    <m:r>
                      <m:rPr>
                        <m:nor/>
                      </m:rPr>
                      <a:rPr lang="en-US" sz="1200" dirty="0"/>
                      <m:t>.</m:t>
                    </m:r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/>
                      <m:t>mean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of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displacement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between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matched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/>
                </a:r>
                <a:br>
                  <a:rPr lang="en-US" sz="1200" dirty="0">
                    <a:latin typeface="Cambria Math" panose="02040503050406030204" pitchFamily="18" charset="0"/>
                  </a:rPr>
                </a:br>
                <a:r>
                  <a:rPr lang="en-US" sz="1200" dirty="0" smtClean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/>
                      <m:t>strokes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that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are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assigned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to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jigsaw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 err="1"/>
                      <m:t>i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and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j</m:t>
                    </m:r>
                    <m:r>
                      <m:rPr>
                        <m:nor/>
                      </m:rPr>
                      <a:rPr lang="en-US" sz="1200" dirty="0"/>
                      <m:t>.</m:t>
                    </m:r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>
                        <a:latin typeface="Cambria Math" panose="020405030504060302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of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x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displacement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between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matched</m:t>
                    </m:r>
                    <m:r>
                      <m:rPr>
                        <m:nor/>
                      </m:rPr>
                      <a:rPr lang="en-US" sz="1200" dirty="0"/>
                      <m:t>                 </m:t>
                    </m:r>
                    <m:r>
                      <m:rPr>
                        <m:nor/>
                      </m:rPr>
                      <a:rPr lang="en-US" sz="1200" dirty="0"/>
                      <m:t>strokes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that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are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assigned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to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jigsaw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i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and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j</m:t>
                    </m:r>
                    <m:r>
                      <m:rPr>
                        <m:nor/>
                      </m:rPr>
                      <a:rPr lang="en-US" sz="1200" dirty="0"/>
                      <m:t>.</m:t>
                    </m:r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>
                        <a:latin typeface="Cambria Math" panose="020405030504060302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of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displacement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between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matched</m:t>
                    </m:r>
                    <m:r>
                      <m:rPr>
                        <m:nor/>
                      </m:rPr>
                      <a:rPr lang="en-US" sz="1200" dirty="0"/>
                      <m:t>                 </m:t>
                    </m:r>
                    <m:r>
                      <m:rPr>
                        <m:nor/>
                      </m:rPr>
                      <a:rPr lang="en-US" sz="1200" dirty="0"/>
                      <m:t>strokes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that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are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assigned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to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jigsaw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 err="1"/>
                      <m:t>i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and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i="1" dirty="0"/>
                      <m:t>j</m:t>
                    </m:r>
                    <m:r>
                      <m:rPr>
                        <m:nor/>
                      </m:rPr>
                      <a:rPr lang="en-US" sz="1200" dirty="0"/>
                      <m:t>.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" y="4010321"/>
                <a:ext cx="3654380" cy="2183162"/>
              </a:xfrm>
              <a:prstGeom prst="rect">
                <a:avLst/>
              </a:prstGeom>
              <a:blipFill rotWithShape="0">
                <a:blip r:embed="rId2"/>
                <a:stretch>
                  <a:fillRect l="-167" t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44886" y="901566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1124" y="923637"/>
            <a:ext cx="190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Iteration # 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236486" y="1661918"/>
          <a:ext cx="3910266" cy="45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74"/>
                <a:gridCol w="434474"/>
                <a:gridCol w="434474"/>
                <a:gridCol w="434474"/>
                <a:gridCol w="434474"/>
                <a:gridCol w="434474"/>
                <a:gridCol w="434474"/>
                <a:gridCol w="434474"/>
                <a:gridCol w="434474"/>
              </a:tblGrid>
              <a:tr h="4529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t="17239" r="75758" b="71717"/>
          <a:stretch/>
        </p:blipFill>
        <p:spPr>
          <a:xfrm>
            <a:off x="3236486" y="2208751"/>
            <a:ext cx="280346" cy="4789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8182" r="72020" b="70774"/>
          <a:stretch/>
        </p:blipFill>
        <p:spPr>
          <a:xfrm>
            <a:off x="3246402" y="2705300"/>
            <a:ext cx="207944" cy="387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270" y="2362992"/>
            <a:ext cx="513221" cy="159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880" y="2626584"/>
            <a:ext cx="206454" cy="440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270" y="3170516"/>
            <a:ext cx="551107" cy="17987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1342" y="3538333"/>
            <a:ext cx="2930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set of all possible pairs: </a:t>
            </a:r>
          </a:p>
          <a:p>
            <a:pPr algn="ctr"/>
            <a:r>
              <a:rPr lang="en-US" dirty="0" smtClean="0"/>
              <a:t>1-5, 1-6, 1-7</a:t>
            </a:r>
          </a:p>
          <a:p>
            <a:pPr algn="ctr"/>
            <a:r>
              <a:rPr lang="en-US" dirty="0" smtClean="0"/>
              <a:t>2-5, 1-6, 1-7</a:t>
            </a:r>
          </a:p>
          <a:p>
            <a:pPr algn="ctr"/>
            <a:r>
              <a:rPr lang="en-US" dirty="0" smtClean="0"/>
              <a:t>2-5, 2-6, 1-7</a:t>
            </a:r>
          </a:p>
          <a:p>
            <a:pPr algn="ctr"/>
            <a:r>
              <a:rPr lang="en-US" dirty="0" smtClean="0"/>
              <a:t>2-5, 2-6, 2-7</a:t>
            </a:r>
          </a:p>
          <a:p>
            <a:pPr algn="ctr"/>
            <a:r>
              <a:rPr lang="en-US" dirty="0" smtClean="0"/>
              <a:t>1-5, 2-6, 2-7</a:t>
            </a:r>
          </a:p>
          <a:p>
            <a:pPr algn="ctr"/>
            <a:r>
              <a:rPr lang="en-US" dirty="0" smtClean="0"/>
              <a:t>1-5, 2-6, 1-7</a:t>
            </a:r>
          </a:p>
          <a:p>
            <a:pPr algn="ctr"/>
            <a:r>
              <a:rPr lang="en-US" dirty="0" smtClean="0"/>
              <a:t>1-5, 1-6, 2-7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14105" y="1494594"/>
            <a:ext cx="441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Compatibility Cost(CC) for each element of the set and find the minimum CC.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721399" y="2217559"/>
                <a:ext cx="4415589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𝐶𝑜𝑚𝑝𝑎𝑡𝑖𝑏𝑖𝑙𝑖𝑡𝑦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𝑎𝑠𝑠𝑖𝑔𝑛𝑖𝑛𝑔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𝑗𝑖𝑔𝑠𝑎𝑤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𝑗𝑖𝑔𝑠𝑎𝑤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𝑛𝑒𝑖𝑔h𝑏𝑜𝑢𝑟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𝑠𝑡𝑟𝑜𝑘𝑒𝑠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399" y="2217559"/>
                <a:ext cx="4415589" cy="945643"/>
              </a:xfrm>
              <a:prstGeom prst="rect">
                <a:avLst/>
              </a:prstGeom>
              <a:blipFill rotWithShape="0">
                <a:blip r:embed="rId8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53062" y="3364832"/>
                <a:ext cx="3693413" cy="626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62" y="3364832"/>
                <a:ext cx="3693413" cy="6260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3138777" y="3534887"/>
            <a:ext cx="435534" cy="3741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7326705" y="1514209"/>
            <a:ext cx="435534" cy="3741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7278571" y="4124364"/>
            <a:ext cx="435534" cy="37419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21399" y="4125004"/>
                <a:ext cx="392507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Set the minimum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399" y="4125004"/>
                <a:ext cx="3925076" cy="391646"/>
              </a:xfrm>
              <a:prstGeom prst="rect">
                <a:avLst/>
              </a:prstGeom>
              <a:blipFill rotWithShape="0">
                <a:blip r:embed="rId10"/>
                <a:stretch>
                  <a:fillRect l="-139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7426</TotalTime>
  <Words>748</Words>
  <Application>Microsoft Office PowerPoint</Application>
  <PresentationFormat>Widescreen</PresentationFormat>
  <Paragraphs>326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196</cp:revision>
  <dcterms:created xsi:type="dcterms:W3CDTF">2016-11-11T20:42:00Z</dcterms:created>
  <dcterms:modified xsi:type="dcterms:W3CDTF">2017-05-23T23:56:31Z</dcterms:modified>
</cp:coreProperties>
</file>