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3"/>
  </p:notesMasterIdLst>
  <p:handoutMasterIdLst>
    <p:handoutMasterId r:id="rId24"/>
  </p:handoutMasterIdLst>
  <p:sldIdLst>
    <p:sldId id="256" r:id="rId2"/>
    <p:sldId id="434" r:id="rId3"/>
    <p:sldId id="435" r:id="rId4"/>
    <p:sldId id="452" r:id="rId5"/>
    <p:sldId id="453" r:id="rId6"/>
    <p:sldId id="454" r:id="rId7"/>
    <p:sldId id="455" r:id="rId8"/>
    <p:sldId id="456" r:id="rId9"/>
    <p:sldId id="437" r:id="rId10"/>
    <p:sldId id="438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MAN" initials="K" lastIdx="1" clrIdx="0">
    <p:extLst/>
  </p:cmAuthor>
  <p:cmAuthor id="2" name="Emre KARAMAN" initials="E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2CE"/>
    <a:srgbClr val="00580A"/>
    <a:srgbClr val="0DC804"/>
    <a:srgbClr val="CC3300"/>
    <a:srgbClr val="00FF99"/>
    <a:srgbClr val="C40000"/>
    <a:srgbClr val="FF0066"/>
    <a:srgbClr val="4D7F52"/>
    <a:srgbClr val="FFCC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89767" autoAdjust="0"/>
  </p:normalViewPr>
  <p:slideViewPr>
    <p:cSldViewPr>
      <p:cViewPr varScale="1">
        <p:scale>
          <a:sx n="116" d="100"/>
          <a:sy n="116" d="100"/>
        </p:scale>
        <p:origin x="13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8006-6914-470F-9D9F-B43AAA26B7D8}" type="datetimeFigureOut">
              <a:rPr lang="tr-TR" smtClean="0"/>
              <a:pPr/>
              <a:t>03.11.2016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3CC6-A760-4111-A8D6-021A88233CF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804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66D2-2F45-40CB-B2DB-6A6037528178}" type="datetimeFigureOut">
              <a:rPr lang="tr-TR" smtClean="0"/>
              <a:pPr/>
              <a:t>03.11.2016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0533B-33B1-43E9-83B7-743FD7FDE7F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99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7384"/>
            <a:ext cx="9144000" cy="683061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6148536" cy="108012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010A775E-DF2B-4DD5-AFE9-E2BC23DA10AD}" type="datetime1">
              <a:rPr lang="en-US" smtClean="0"/>
              <a:t>11/3/2016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2012705"/>
            <a:ext cx="9021537" cy="17548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867322"/>
            <a:ext cx="9021537" cy="13853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3734053"/>
            <a:ext cx="9021537" cy="12699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931" y="2060848"/>
            <a:ext cx="9021537" cy="168897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5122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748775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A04E0404-3208-4C14-B0E5-B336018715F3}" type="datetime1">
              <a:rPr lang="en-US" smtClean="0"/>
              <a:t>11/3/2016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16204315-C95A-49A2-9F55-14AE5BE1CCEA}" type="datetime1">
              <a:rPr lang="en-US" smtClean="0"/>
              <a:t>11/3/2016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521418"/>
            <a:ext cx="8219256" cy="891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83821" y="1556792"/>
            <a:ext cx="8219256" cy="4824536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3821" y="6453336"/>
            <a:ext cx="2057400" cy="365125"/>
          </a:xfrm>
        </p:spPr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613123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9FFB448D-545B-4464-B2D3-14E493DD7CE3}" type="datetime1">
              <a:rPr lang="en-US" smtClean="0"/>
              <a:t>11/3/2016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429000"/>
            <a:ext cx="1857388" cy="40841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F3E816D4-5FD1-4A6C-9E26-69DA5AE165F9}" type="datetime1">
              <a:rPr lang="en-US" smtClean="0"/>
              <a:t>11/3/2016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1794169-C887-40DF-92E6-1CBC05942484}" type="datetime1">
              <a:rPr lang="en-US" smtClean="0"/>
              <a:t>11/3/2016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22D68ABD-86AD-4AAE-9A3B-BB45B3E13042}" type="datetime1">
              <a:rPr lang="en-US" smtClean="0"/>
              <a:t>11/3/2016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B31578C6-65AF-4854-9895-C5032EC7FD4B}" type="datetime1">
              <a:rPr lang="en-US" smtClean="0"/>
              <a:t>11/3/2016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41EE36C-99A5-4BAB-A9FC-B697D08CA09D}" type="datetime1">
              <a:rPr lang="en-US" smtClean="0"/>
              <a:t>11/3/2016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336AF281-4BA5-4E76-B0D6-971F15DF4D25}" type="datetime1">
              <a:rPr lang="en-US" smtClean="0"/>
              <a:t>11/3/2016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5016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15416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7544" y="59005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7544" y="1763216"/>
            <a:ext cx="8219256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1312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8382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C5E8-ED56-42A6-B5E5-D1D0ECC24832}" type="datetime1">
              <a:rPr lang="en-US" smtClean="0"/>
              <a:t>11/3/2016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604" y="3933056"/>
            <a:ext cx="6328792" cy="952128"/>
          </a:xfrm>
        </p:spPr>
        <p:txBody>
          <a:bodyPr>
            <a:normAutofit/>
          </a:bodyPr>
          <a:lstStyle/>
          <a:p>
            <a:endParaRPr lang="tr-TR" sz="1800" dirty="0" smtClean="0"/>
          </a:p>
          <a:p>
            <a:r>
              <a:rPr lang="tr-T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Emre Karaman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928992" cy="1470025"/>
          </a:xfrm>
        </p:spPr>
        <p:txBody>
          <a:bodyPr>
            <a:normAutofit/>
          </a:bodyPr>
          <a:lstStyle/>
          <a:p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Jigsaw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Sketch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Smoothness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To</a:t>
            </a:r>
            <a:r>
              <a:rPr lang="tr-TR" dirty="0" smtClean="0"/>
              <a:t> set </a:t>
            </a:r>
            <a:r>
              <a:rPr lang="tr-TR" dirty="0" err="1" smtClean="0"/>
              <a:t>smoothness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</a:t>
            </a:r>
            <a:r>
              <a:rPr lang="tr-TR" dirty="0" err="1" smtClean="0"/>
              <a:t>strokes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consist</a:t>
            </a:r>
            <a:r>
              <a:rPr lang="tr-TR" dirty="0" smtClean="0"/>
              <a:t> </a:t>
            </a:r>
            <a:r>
              <a:rPr lang="tr-TR" dirty="0" err="1" smtClean="0"/>
              <a:t>patterns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define </a:t>
            </a:r>
            <a:r>
              <a:rPr lang="tr-TR" dirty="0" err="1" smtClean="0"/>
              <a:t>define</a:t>
            </a:r>
            <a:r>
              <a:rPr lang="tr-TR" dirty="0" smtClean="0"/>
              <a:t> a </a:t>
            </a:r>
            <a:r>
              <a:rPr lang="tr-TR" dirty="0" err="1" smtClean="0"/>
              <a:t>Pott’s</a:t>
            </a:r>
            <a:r>
              <a:rPr lang="tr-TR" dirty="0" smtClean="0"/>
              <a:t> model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offsets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Pott’s</a:t>
            </a:r>
            <a:r>
              <a:rPr lang="tr-TR" dirty="0" smtClean="0"/>
              <a:t> model </a:t>
            </a:r>
            <a:r>
              <a:rPr lang="tr-TR" dirty="0" err="1" smtClean="0"/>
              <a:t>encourage</a:t>
            </a:r>
            <a:r>
              <a:rPr lang="tr-TR" dirty="0" smtClean="0"/>
              <a:t> </a:t>
            </a:r>
            <a:r>
              <a:rPr lang="tr-TR" dirty="0" err="1" smtClean="0"/>
              <a:t>connected</a:t>
            </a:r>
            <a:r>
              <a:rPr lang="tr-TR" dirty="0" smtClean="0"/>
              <a:t> </a:t>
            </a:r>
            <a:r>
              <a:rPr lang="tr-TR" dirty="0" err="1" smtClean="0"/>
              <a:t>strokes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/>
              <a:t>relatively</a:t>
            </a:r>
            <a:r>
              <a:rPr lang="tr-TR" dirty="0"/>
              <a:t> </a:t>
            </a:r>
            <a:r>
              <a:rPr lang="tr-TR" dirty="0" err="1" smtClean="0"/>
              <a:t>appear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positions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jigasw</a:t>
            </a:r>
            <a:r>
              <a:rPr lang="tr-TR" dirty="0" smtClean="0"/>
              <a:t> as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.</a:t>
            </a:r>
            <a:endParaRPr lang="tr-TR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10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16" y="3460938"/>
            <a:ext cx="2621497" cy="472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9429" y="3496942"/>
            <a:ext cx="18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Pott’s</a:t>
            </a:r>
            <a:r>
              <a:rPr lang="tr-TR" sz="2000" dirty="0" smtClean="0"/>
              <a:t> Model =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99092" y="3717032"/>
            <a:ext cx="154777" cy="2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6577" y="3892986"/>
            <a:ext cx="2207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 err="1" smtClean="0"/>
              <a:t>Smoothness</a:t>
            </a:r>
            <a:r>
              <a:rPr lang="tr-TR" sz="2000" dirty="0" smtClean="0"/>
              <a:t> </a:t>
            </a:r>
            <a:r>
              <a:rPr lang="tr-TR" sz="2000" dirty="0" err="1" smtClean="0"/>
              <a:t>Cost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4697467" y="3429000"/>
            <a:ext cx="1152546" cy="46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50013" y="3660993"/>
            <a:ext cx="421645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2061" y="3473132"/>
            <a:ext cx="1026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True 1</a:t>
            </a:r>
          </a:p>
          <a:p>
            <a:r>
              <a:rPr lang="tr-TR" sz="2000" dirty="0" err="1" smtClean="0"/>
              <a:t>False</a:t>
            </a:r>
            <a:r>
              <a:rPr lang="tr-TR" sz="2000" dirty="0" smtClean="0"/>
              <a:t> 0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01672" y="3218670"/>
            <a:ext cx="222352" cy="31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3928" y="2956882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 err="1" smtClean="0"/>
              <a:t>Assigned</a:t>
            </a:r>
            <a:r>
              <a:rPr lang="tr-TR" sz="2000" dirty="0" smtClean="0"/>
              <a:t> </a:t>
            </a:r>
            <a:r>
              <a:rPr lang="tr-TR" sz="2000" dirty="0" err="1" smtClean="0"/>
              <a:t>Label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684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Connectivity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 smtClean="0"/>
                  <a:t>To </a:t>
                </a:r>
                <a:r>
                  <a:rPr lang="tr-TR" dirty="0" err="1" smtClean="0"/>
                  <a:t>find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patterns</a:t>
                </a:r>
                <a:r>
                  <a:rPr lang="tr-TR" dirty="0" smtClean="0"/>
                  <a:t>, </a:t>
                </a:r>
                <a:r>
                  <a:rPr lang="tr-TR" dirty="0" err="1" smtClean="0"/>
                  <a:t>we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firstly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find</a:t>
                </a:r>
                <a:r>
                  <a:rPr lang="tr-TR" dirty="0" smtClean="0"/>
                  <a:t> 2-permutations of </a:t>
                </a:r>
                <a:r>
                  <a:rPr lang="tr-TR" dirty="0" err="1" smtClean="0"/>
                  <a:t>given</a:t>
                </a:r>
                <a:r>
                  <a:rPr lang="tr-TR" dirty="0" smtClean="0"/>
                  <a:t> n </a:t>
                </a:r>
                <a:r>
                  <a:rPr lang="tr-TR" dirty="0" err="1" smtClean="0"/>
                  <a:t>strokes</a:t>
                </a:r>
                <a:r>
                  <a:rPr lang="tr-TR" dirty="0" smtClean="0"/>
                  <a:t>.</a:t>
                </a:r>
              </a:p>
              <a:p>
                <a:endParaRPr lang="tr-TR" dirty="0"/>
              </a:p>
              <a:p>
                <a:pPr algn="just"/>
                <a:r>
                  <a:rPr lang="tr-TR" dirty="0" err="1" smtClean="0"/>
                  <a:t>We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find</a:t>
                </a:r>
                <a:r>
                  <a:rPr lang="tr-TR" dirty="0" smtClean="0"/>
                  <a:t> IDM </a:t>
                </a:r>
                <a:r>
                  <a:rPr lang="tr-TR" dirty="0" err="1" smtClean="0"/>
                  <a:t>features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each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stroke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pair</a:t>
                </a:r>
                <a:r>
                  <a:rPr lang="tr-T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𝐼𝐷𝑀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𝐼𝐷𝑀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𝑝𝑎𝑖𝑟</m:t>
                    </m:r>
                  </m:oMath>
                </a14:m>
                <a:r>
                  <a:rPr lang="tr-TR" dirty="0" smtClean="0"/>
                  <a:t>  </a:t>
                </a:r>
              </a:p>
              <a:p>
                <a:pPr algn="just"/>
                <a:r>
                  <a:rPr lang="tr-TR" dirty="0" err="1" smtClean="0"/>
                  <a:t>Then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calculate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euclidian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distance</a:t>
                </a:r>
                <a:r>
                  <a:rPr lang="tr-TR" dirty="0" smtClean="0"/>
                  <a:t> of IDM </a:t>
                </a:r>
                <a:r>
                  <a:rPr lang="tr-TR" dirty="0" err="1" smtClean="0"/>
                  <a:t>fetaures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between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each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stroke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pairs</a:t>
                </a:r>
                <a:r>
                  <a:rPr lang="tr-TR" dirty="0" smtClean="0"/>
                  <a:t>.</a:t>
                </a:r>
              </a:p>
              <a:p>
                <a:pPr marL="32004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𝐼𝐷𝑀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tr-TR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𝐼𝐷𝑀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pPr marL="32004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𝐼𝐷𝑀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𝐼𝐷𝑀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41" t="-1136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11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4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Connectivity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tr-TR" dirty="0" smtClean="0"/>
                  <a:t>If </a:t>
                </a:r>
                <a:r>
                  <a:rPr lang="tr-TR" dirty="0" err="1" smtClean="0"/>
                  <a:t>mean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variance</a:t>
                </a:r>
                <a:r>
                  <a:rPr lang="tr-TR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 smtClean="0"/>
                  <a:t> is </a:t>
                </a:r>
                <a:r>
                  <a:rPr lang="tr-TR" dirty="0" err="1" smtClean="0"/>
                  <a:t>below</a:t>
                </a:r>
                <a:r>
                  <a:rPr lang="tr-TR" dirty="0" smtClean="0"/>
                  <a:t> a </a:t>
                </a:r>
                <a:r>
                  <a:rPr lang="tr-TR" dirty="0" err="1" smtClean="0"/>
                  <a:t>threshold</a:t>
                </a:r>
                <a:r>
                  <a:rPr lang="tr-TR" dirty="0" smtClean="0"/>
                  <a:t>, </a:t>
                </a:r>
                <a:r>
                  <a:rPr lang="tr-TR" dirty="0" err="1" smtClean="0"/>
                  <a:t>we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calculate</a:t>
                </a:r>
                <a:r>
                  <a:rPr lang="tr-TR" dirty="0"/>
                  <a:t> </a:t>
                </a:r>
                <a:r>
                  <a:rPr lang="tr-TR" dirty="0" err="1" smtClean="0"/>
                  <a:t>variance</a:t>
                </a:r>
                <a:r>
                  <a:rPr lang="tr-TR" dirty="0" smtClean="0"/>
                  <a:t> of x </a:t>
                </a:r>
                <a:r>
                  <a:rPr lang="tr-TR" dirty="0" err="1" smtClean="0"/>
                  <a:t>position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displacement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y </a:t>
                </a:r>
                <a:r>
                  <a:rPr lang="tr-TR" dirty="0" err="1" smtClean="0"/>
                  <a:t>position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displacement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stroke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pairs</a:t>
                </a:r>
                <a:r>
                  <a:rPr lang="tr-T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𝑑𝑖𝑠𝑝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𝑑𝑖𝑠𝑝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dirty="0" smtClean="0"/>
                  <a:t>)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𝑑𝑖𝑠𝑝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𝑑𝑖𝑠𝑝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tr-TR" dirty="0"/>
                  <a:t>) </a:t>
                </a:r>
                <a:endParaRPr lang="tr-T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𝑑𝑖𝑠𝑝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𝑐𝑒𝑛𝑡𝑒𝑟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𝑐𝑒𝑛𝑡𝑒𝑟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tr-T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𝑑𝑖𝑠𝑝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𝑐𝑒𝑛𝑡𝑒𝑟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𝑐𝑒𝑛𝑡𝑒𝑟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algn="just"/>
                <a:r>
                  <a:rPr lang="tr-TR" dirty="0" err="1" smtClean="0"/>
                  <a:t>Then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find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mean</a:t>
                </a:r>
                <a:r>
                  <a:rPr lang="tr-TR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tr-TR" dirty="0" err="1"/>
                  <a:t>I</a:t>
                </a:r>
                <a:r>
                  <a:rPr lang="tr-TR" dirty="0" smtClean="0"/>
                  <a:t>f </a:t>
                </a:r>
                <a:r>
                  <a:rPr lang="tr-TR" dirty="0" err="1" smtClean="0"/>
                  <a:t>mean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variances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are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below</a:t>
                </a:r>
                <a:r>
                  <a:rPr lang="tr-TR" dirty="0" smtClean="0"/>
                  <a:t> a </a:t>
                </a:r>
                <a:r>
                  <a:rPr lang="tr-TR" dirty="0" err="1" smtClean="0"/>
                  <a:t>threshold</a:t>
                </a:r>
                <a:r>
                  <a:rPr lang="tr-TR" dirty="0" smtClean="0"/>
                  <a:t>, </a:t>
                </a:r>
                <a:r>
                  <a:rPr lang="tr-TR" dirty="0" err="1" smtClean="0"/>
                  <a:t>we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connect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strokes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that</a:t>
                </a:r>
                <a:r>
                  <a:rPr lang="tr-TR" dirty="0" smtClean="0"/>
                  <a:t> form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pairwise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pattern</a:t>
                </a:r>
                <a:r>
                  <a:rPr lang="tr-TR" dirty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set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smooth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cost</a:t>
                </a:r>
                <a:r>
                  <a:rPr lang="tr-TR" dirty="0" smtClean="0"/>
                  <a:t>.</a:t>
                </a:r>
              </a:p>
              <a:p>
                <a:pPr marL="0" indent="0" algn="ctr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41" t="-1136" r="-1260" b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12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 of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2605682"/>
            <a:ext cx="8219256" cy="3775646"/>
          </a:xfrm>
        </p:spPr>
        <p:txBody>
          <a:bodyPr/>
          <a:lstStyle/>
          <a:p>
            <a:r>
              <a:rPr lang="tr-TR" dirty="0" err="1" smtClean="0"/>
              <a:t>Take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account</a:t>
            </a:r>
            <a:r>
              <a:rPr lang="tr-TR" dirty="0" smtClean="0"/>
              <a:t> (6,8) </a:t>
            </a:r>
            <a:r>
              <a:rPr lang="tr-TR" dirty="0" err="1" smtClean="0"/>
              <a:t>and</a:t>
            </a:r>
            <a:r>
              <a:rPr lang="tr-TR" dirty="0" smtClean="0"/>
              <a:t> (19,21)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13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243211"/>
            <a:ext cx="1027967" cy="759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810" y="2081411"/>
            <a:ext cx="1054784" cy="699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382604"/>
                  </p:ext>
                </p:extLst>
              </p:nvPr>
            </p:nvGraphicFramePr>
            <p:xfrm>
              <a:off x="971600" y="3429000"/>
              <a:ext cx="6681153" cy="2999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6224"/>
                    <a:gridCol w="1007329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tr-TR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baseline="0" dirty="0" err="1" smtClean="0">
                              <a:solidFill>
                                <a:schemeClr val="tx1"/>
                              </a:solidFill>
                            </a:rPr>
                            <a:t>position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521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607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55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141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baseline="0" dirty="0" smtClean="0">
                              <a:solidFill>
                                <a:schemeClr val="tx1"/>
                              </a:solidFill>
                            </a:rPr>
                            <a:t>y </a:t>
                          </a:r>
                          <a:r>
                            <a:rPr lang="tr-TR" baseline="0" dirty="0" err="1" smtClean="0">
                              <a:solidFill>
                                <a:schemeClr val="tx1"/>
                              </a:solidFill>
                            </a:rPr>
                            <a:t>position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78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93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420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411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x </a:t>
                          </a:r>
                          <a:r>
                            <a:rPr lang="tr-TR" dirty="0" err="1" smtClean="0">
                              <a:solidFill>
                                <a:schemeClr val="tx1"/>
                              </a:solidFill>
                            </a:rPr>
                            <a:t>displacement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86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86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y </a:t>
                          </a:r>
                          <a:r>
                            <a:rPr lang="tr-TR" dirty="0" err="1" smtClean="0">
                              <a:solidFill>
                                <a:schemeClr val="tx1"/>
                              </a:solidFill>
                            </a:rPr>
                            <a:t>displacement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-9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𝑑𝑖𝑠𝑝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𝑑𝑖𝑠𝑝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288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oMath>
                          </a14:m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tr-TR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144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382604"/>
                  </p:ext>
                </p:extLst>
              </p:nvPr>
            </p:nvGraphicFramePr>
            <p:xfrm>
              <a:off x="971600" y="3429000"/>
              <a:ext cx="6681153" cy="2999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6224"/>
                    <a:gridCol w="1007329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tr-TR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baseline="0" dirty="0" err="1" smtClean="0">
                              <a:solidFill>
                                <a:schemeClr val="tx1"/>
                              </a:solidFill>
                            </a:rPr>
                            <a:t>position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521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607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55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141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baseline="0" dirty="0" smtClean="0">
                              <a:solidFill>
                                <a:schemeClr val="tx1"/>
                              </a:solidFill>
                            </a:rPr>
                            <a:t>y </a:t>
                          </a:r>
                          <a:r>
                            <a:rPr lang="tr-TR" baseline="0" dirty="0" err="1" smtClean="0">
                              <a:solidFill>
                                <a:schemeClr val="tx1"/>
                              </a:solidFill>
                            </a:rPr>
                            <a:t>position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78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93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420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411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x </a:t>
                          </a:r>
                          <a:r>
                            <a:rPr lang="tr-TR" dirty="0" err="1" smtClean="0">
                              <a:solidFill>
                                <a:schemeClr val="tx1"/>
                              </a:solidFill>
                            </a:rPr>
                            <a:t>displacement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86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86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y </a:t>
                          </a:r>
                          <a:r>
                            <a:rPr lang="tr-TR" dirty="0" err="1" smtClean="0">
                              <a:solidFill>
                                <a:schemeClr val="tx1"/>
                              </a:solidFill>
                            </a:rPr>
                            <a:t>displacement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-9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2" t="-508197" r="-232024" b="-22786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87477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2" t="-588889" r="-232024" b="-12063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288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87477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2" t="-678125" r="-232024" b="-1875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>
                              <a:solidFill>
                                <a:schemeClr val="tx1"/>
                              </a:solidFill>
                            </a:rPr>
                            <a:t>144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tangle 8"/>
          <p:cNvSpPr/>
          <p:nvPr/>
        </p:nvSpPr>
        <p:spPr>
          <a:xfrm>
            <a:off x="2051720" y="1243211"/>
            <a:ext cx="4392488" cy="145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 of Connectivity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83821" y="1409700"/>
                <a:ext cx="8219256" cy="5043636"/>
              </a:xfrm>
            </p:spPr>
            <p:txBody>
              <a:bodyPr/>
              <a:lstStyle/>
              <a:p>
                <a:r>
                  <a:rPr lang="tr-TR" dirty="0" smtClean="0"/>
                  <a:t>If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r>
                  <a:rPr lang="tr-T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threshold</m:t>
                    </m:r>
                  </m:oMath>
                </a14:m>
                <a:r>
                  <a:rPr lang="tr-TR" dirty="0" smtClean="0"/>
                  <a:t>, </a:t>
                </a:r>
                <a:r>
                  <a:rPr lang="tr-TR" dirty="0" err="1" smtClean="0"/>
                  <a:t>connect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pairs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set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smooth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cost</a:t>
                </a:r>
                <a:r>
                  <a:rPr lang="tr-TR" dirty="0" smtClean="0"/>
                  <a:t> </a:t>
                </a:r>
                <a:r>
                  <a:rPr lang="tr-TR" dirty="0"/>
                  <a:t>(</a:t>
                </a:r>
                <a:r>
                  <a:rPr lang="en-US" dirty="0"/>
                  <a:t>Ɣ</a:t>
                </a:r>
                <a:r>
                  <a:rPr lang="tr-TR" dirty="0"/>
                  <a:t>) </a:t>
                </a:r>
                <a:r>
                  <a:rPr lang="tr-TR" dirty="0" err="1"/>
                  <a:t>between</a:t>
                </a:r>
                <a:r>
                  <a:rPr lang="tr-TR" dirty="0"/>
                  <a:t> </a:t>
                </a:r>
                <a:r>
                  <a:rPr lang="tr-TR" dirty="0" err="1" smtClean="0"/>
                  <a:t>connected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pairs</a:t>
                </a:r>
                <a:r>
                  <a:rPr lang="tr-TR" dirty="0" smtClean="0"/>
                  <a:t>.</a:t>
                </a:r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83821" y="1409700"/>
                <a:ext cx="8219256" cy="5043636"/>
              </a:xfrm>
              <a:blipFill rotWithShape="0">
                <a:blip r:embed="rId2"/>
                <a:stretch>
                  <a:fillRect l="-741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14</a:t>
            </a:fld>
            <a:r>
              <a:rPr lang="tr-TR" smtClean="0"/>
              <a:t>/25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41221" y="2680766"/>
            <a:ext cx="4392488" cy="1537245"/>
            <a:chOff x="2123728" y="1243211"/>
            <a:chExt cx="4392488" cy="15372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8064" y="1243211"/>
              <a:ext cx="1027967" cy="7594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8810" y="2081411"/>
              <a:ext cx="1054784" cy="69904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123728" y="1243211"/>
              <a:ext cx="4392488" cy="1458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987824" y="3789040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05978" y="3022709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80723" y="3524919"/>
            <a:ext cx="215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Ɣ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922088" y="2744858"/>
            <a:ext cx="215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Ɣ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674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Update </a:t>
            </a:r>
            <a:r>
              <a:rPr lang="tr-TR" dirty="0" err="1" smtClean="0"/>
              <a:t>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enforce</a:t>
            </a:r>
            <a:r>
              <a:rPr lang="tr-TR" dirty="0"/>
              <a:t> </a:t>
            </a:r>
            <a:r>
              <a:rPr lang="tr-TR" dirty="0" err="1"/>
              <a:t>connected</a:t>
            </a:r>
            <a:r>
              <a:rPr lang="tr-TR" dirty="0"/>
              <a:t> </a:t>
            </a:r>
            <a:r>
              <a:rPr lang="tr-TR" dirty="0" err="1"/>
              <a:t>strokes</a:t>
            </a:r>
            <a:r>
              <a:rPr lang="tr-TR" dirty="0"/>
              <a:t> </a:t>
            </a:r>
            <a:r>
              <a:rPr lang="tr-TR" dirty="0" err="1"/>
              <a:t>relatively</a:t>
            </a:r>
            <a:r>
              <a:rPr lang="tr-TR" dirty="0"/>
              <a:t> </a:t>
            </a:r>
            <a:r>
              <a:rPr lang="tr-TR" dirty="0" err="1"/>
              <a:t>appear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jigsaw</a:t>
            </a:r>
            <a:r>
              <a:rPr lang="tr-TR" dirty="0"/>
              <a:t>, </a:t>
            </a:r>
            <a:r>
              <a:rPr lang="tr-TR" dirty="0" err="1"/>
              <a:t>strokes</a:t>
            </a:r>
            <a:r>
              <a:rPr lang="tr-TR" dirty="0"/>
              <a:t> </a:t>
            </a:r>
            <a:r>
              <a:rPr lang="tr-TR" dirty="0" err="1"/>
              <a:t>displacement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equal</a:t>
            </a:r>
            <a:r>
              <a:rPr lang="tr-TR" dirty="0"/>
              <a:t>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err="1" smtClean="0"/>
              <a:t>Thus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apply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centers</a:t>
            </a:r>
            <a:r>
              <a:rPr lang="tr-TR" dirty="0" smtClean="0"/>
              <a:t> of </a:t>
            </a:r>
            <a:r>
              <a:rPr lang="tr-TR" dirty="0" err="1" smtClean="0"/>
              <a:t>connected</a:t>
            </a:r>
            <a:r>
              <a:rPr lang="tr-TR" dirty="0" smtClean="0"/>
              <a:t> </a:t>
            </a:r>
            <a:r>
              <a:rPr lang="tr-TR" dirty="0" err="1" smtClean="0"/>
              <a:t>strokes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15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2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firstly</a:t>
            </a:r>
            <a:r>
              <a:rPr lang="tr-TR" dirty="0" smtClean="0"/>
              <a:t> set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of IDM </a:t>
            </a:r>
            <a:r>
              <a:rPr lang="tr-TR" dirty="0" err="1" smtClean="0"/>
              <a:t>features</a:t>
            </a:r>
            <a:r>
              <a:rPr lang="tr-TR" dirty="0" smtClean="0"/>
              <a:t> of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strokes</a:t>
            </a:r>
            <a:r>
              <a:rPr lang="tr-TR" dirty="0" smtClean="0"/>
              <a:t>,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r>
              <a:rPr lang="tr-TR" dirty="0" smtClean="0"/>
              <a:t> </a:t>
            </a:r>
            <a:r>
              <a:rPr lang="tr-TR" dirty="0" err="1" smtClean="0"/>
              <a:t>alpha-expansion</a:t>
            </a:r>
            <a:r>
              <a:rPr lang="tr-TR" dirty="0" smtClean="0"/>
              <a:t> </a:t>
            </a:r>
            <a:r>
              <a:rPr lang="tr-TR" dirty="0" err="1" smtClean="0"/>
              <a:t>graph</a:t>
            </a:r>
            <a:r>
              <a:rPr lang="tr-TR" dirty="0" smtClean="0"/>
              <a:t> </a:t>
            </a:r>
            <a:r>
              <a:rPr lang="tr-TR" dirty="0" err="1" smtClean="0"/>
              <a:t>cut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(</a:t>
            </a:r>
            <a:r>
              <a:rPr lang="tr-TR" dirty="0" err="1" smtClean="0"/>
              <a:t>label</a:t>
            </a:r>
            <a:r>
              <a:rPr lang="tr-TR" dirty="0" smtClean="0"/>
              <a:t>).</a:t>
            </a:r>
          </a:p>
          <a:p>
            <a:endParaRPr lang="tr-TR" dirty="0"/>
          </a:p>
          <a:p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assigned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Iterate</a:t>
            </a:r>
            <a:r>
              <a:rPr lang="tr-TR" dirty="0" smtClean="0"/>
              <a:t> </a:t>
            </a:r>
            <a:r>
              <a:rPr lang="tr-TR" dirty="0" err="1" smtClean="0"/>
              <a:t>running</a:t>
            </a:r>
            <a:r>
              <a:rPr lang="tr-TR" dirty="0" smtClean="0"/>
              <a:t> </a:t>
            </a:r>
            <a:r>
              <a:rPr lang="tr-TR" dirty="0" err="1" smtClean="0"/>
              <a:t>alpha-expansion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, </a:t>
            </a:r>
            <a:r>
              <a:rPr lang="tr-TR" dirty="0" err="1" smtClean="0"/>
              <a:t>updating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until</a:t>
            </a:r>
            <a:r>
              <a:rPr lang="tr-TR" dirty="0" smtClean="0"/>
              <a:t> </a:t>
            </a:r>
            <a:r>
              <a:rPr lang="tr-TR" dirty="0" err="1" smtClean="0"/>
              <a:t>convergance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16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7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α-</a:t>
            </a:r>
            <a:r>
              <a:rPr lang="tr-TR" dirty="0"/>
              <a:t>Expansion </a:t>
            </a:r>
            <a:r>
              <a:rPr lang="tr-TR" dirty="0" err="1"/>
              <a:t>Graph-Cut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 smtClean="0"/>
                  <a:t>The </a:t>
                </a:r>
                <a:r>
                  <a:rPr lang="tr-TR" dirty="0" err="1" smtClean="0"/>
                  <a:t>graph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cut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algorithm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finds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/>
                  <a:t>labeling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</a:t>
                </a:r>
                <a:r>
                  <a:rPr lang="tr-TR" dirty="0" err="1"/>
                  <a:t>minimizes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energy</a:t>
                </a:r>
                <a:r>
                  <a:rPr lang="tr-TR" dirty="0"/>
                  <a:t>:</a:t>
                </a:r>
              </a:p>
              <a:p>
                <a:pPr algn="just"/>
                <a:endParaRPr lang="tr-T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tr-T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tr-TR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tr-TR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tr-T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r-TR" i="1" dirty="0">
                                <a:latin typeface="Cambria Math" panose="02040503050406030204" pitchFamily="18" charset="0"/>
                              </a:rPr>
                              <m:t>720</m:t>
                            </m:r>
                          </m:sup>
                          <m:e>
                            <m:sSub>
                              <m:sSubPr>
                                <m:ctrlPr>
                                  <a:rPr lang="tr-T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𝐼𝐷𝑀</m:t>
                                </m:r>
                              </m:e>
                              <m:sub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tr-TR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tr-T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𝐴𝑠𝑠𝑖𝑔𝑛𝑒𝑑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𝑗𝑖𝑔𝑠𝑎𝑤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</m:oMath>
                  </m:oMathPara>
                </a14:m>
                <a:endParaRPr lang="tr-TR" dirty="0" smtClean="0"/>
              </a:p>
              <a:p>
                <a:pPr marL="0" indent="0" algn="ctr">
                  <a:buNone/>
                </a:pPr>
                <a:endParaRPr lang="tr-T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𝑖𝑛𝑐𝑟𝑒𝑎𝑠𝑒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m:rPr>
                          <m:nor/>
                        </m:rP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Ɣ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each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connected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pair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which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elements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assigned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different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b="0" i="1" dirty="0" smtClean="0">
                          <a:latin typeface="Cambria Math" panose="02040503050406030204" pitchFamily="18" charset="0"/>
                        </a:rPr>
                        <m:t>label</m:t>
                      </m:r>
                      <m:r>
                        <m:rPr>
                          <m:nor/>
                        </m:rPr>
                        <a:rPr lang="tr-TR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41" t="-1136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17</a:t>
            </a:fld>
            <a:r>
              <a:rPr lang="tr-TR" smtClean="0"/>
              <a:t>/25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2708920"/>
            <a:ext cx="561662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+|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𝐼𝐷𝑀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𝑠𝑡𝑟𝑜𝑘𝑒𝑠</m:t>
                      </m:r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𝑠𝑡𝑟𝑜𝑘𝑒𝑠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𝑚𝑎𝑝𝑒𝑑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</m:oMath>
                  </m:oMathPara>
                </a14:m>
                <a:endParaRPr lang="tr-T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b="0" dirty="0" smtClean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𝑗𝑖𝑔𝑠𝑎𝑤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𝑠𝑡𝑟𝑜𝑘𝑒𝑠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𝑚𝑎𝑝𝑒𝑑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</m:oMath>
                  </m:oMathPara>
                </a14:m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𝑗𝑖𝑔𝑠𝑎𝑤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𝐼𝐷𝑀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𝑠𝑡𝑟𝑜𝑘𝑒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Size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720</m:t>
                    </m:r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allows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some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jigsaw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elements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be </a:t>
                </a:r>
                <a:r>
                  <a:rPr lang="tr-TR" dirty="0" err="1" smtClean="0"/>
                  <a:t>unused</a:t>
                </a:r>
                <a:r>
                  <a:rPr lang="tr-TR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18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EM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19</a:t>
            </a:fld>
            <a:r>
              <a:rPr lang="tr-TR" smtClean="0"/>
              <a:t>/25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(S)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b="1" dirty="0" err="1" smtClean="0">
                <a:solidFill>
                  <a:srgbClr val="0DC804"/>
                </a:solidFill>
              </a:rPr>
              <a:t>Repeat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Until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Convergence</a:t>
            </a:r>
            <a:endParaRPr lang="tr-TR" b="1" dirty="0" smtClean="0">
              <a:solidFill>
                <a:srgbClr val="0DC804"/>
              </a:solidFill>
            </a:endParaRPr>
          </a:p>
          <a:p>
            <a:pPr marL="0" indent="0" algn="ctr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2</a:t>
            </a:r>
          </a:p>
          <a:p>
            <a:pPr marL="0" indent="0" algn="ctr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0" name="Curved Right Arrow 9"/>
          <p:cNvSpPr/>
          <p:nvPr/>
        </p:nvSpPr>
        <p:spPr>
          <a:xfrm>
            <a:off x="323528" y="1988840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 rot="10800000">
            <a:off x="7675975" y="1826985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7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424936" cy="4824536"/>
          </a:xfrm>
        </p:spPr>
        <p:txBody>
          <a:bodyPr>
            <a:normAutofit/>
          </a:bodyPr>
          <a:lstStyle/>
          <a:p>
            <a:pPr algn="just"/>
            <a:r>
              <a:rPr lang="tr-TR" sz="2500" dirty="0" smtClean="0"/>
              <a:t>A </a:t>
            </a:r>
            <a:r>
              <a:rPr lang="tr-TR" sz="2500" dirty="0" err="1" smtClean="0"/>
              <a:t>jigsaw</a:t>
            </a:r>
            <a:r>
              <a:rPr lang="tr-TR" sz="2500" dirty="0" smtClean="0"/>
              <a:t> </a:t>
            </a:r>
            <a:r>
              <a:rPr lang="tr-TR" sz="2500" b="1" i="1" dirty="0" smtClean="0"/>
              <a:t>J</a:t>
            </a:r>
            <a:r>
              <a:rPr lang="tr-TR" sz="2500" dirty="0" smtClean="0"/>
              <a:t> is  a </a:t>
            </a:r>
            <a:r>
              <a:rPr lang="tr-TR" sz="2500" dirty="0" err="1" smtClean="0"/>
              <a:t>stroke</a:t>
            </a:r>
            <a:r>
              <a:rPr lang="tr-TR" sz="2500" dirty="0" smtClean="0"/>
              <a:t> </a:t>
            </a:r>
            <a:r>
              <a:rPr lang="tr-TR" sz="2500" dirty="0" err="1" smtClean="0"/>
              <a:t>feature</a:t>
            </a:r>
            <a:r>
              <a:rPr lang="tr-TR" sz="2500" dirty="0" smtClean="0"/>
              <a:t> </a:t>
            </a:r>
            <a:r>
              <a:rPr lang="tr-TR" sz="2500" dirty="0" err="1" smtClean="0"/>
              <a:t>representation</a:t>
            </a:r>
            <a:r>
              <a:rPr lang="tr-TR" sz="2500" dirty="0" smtClean="0"/>
              <a:t> </a:t>
            </a:r>
            <a:r>
              <a:rPr lang="tr-TR" sz="2500" dirty="0" err="1" smtClean="0"/>
              <a:t>matrix</a:t>
            </a:r>
            <a:r>
              <a:rPr lang="tr-TR" sz="2500" dirty="0" smtClean="0"/>
              <a:t> </a:t>
            </a:r>
            <a:r>
              <a:rPr lang="tr-TR" sz="2500" dirty="0" err="1" smtClean="0"/>
              <a:t>such</a:t>
            </a:r>
            <a:r>
              <a:rPr lang="tr-TR" sz="2500" dirty="0" smtClean="0"/>
              <a:t> </a:t>
            </a:r>
            <a:r>
              <a:rPr lang="tr-TR" sz="2500" dirty="0" err="1" smtClean="0"/>
              <a:t>that</a:t>
            </a:r>
            <a:r>
              <a:rPr lang="tr-TR" sz="2500" dirty="0" smtClean="0"/>
              <a:t> </a:t>
            </a:r>
            <a:r>
              <a:rPr lang="tr-TR" sz="2500" dirty="0" err="1" smtClean="0"/>
              <a:t>each</a:t>
            </a:r>
            <a:r>
              <a:rPr lang="tr-TR" sz="2500" dirty="0" smtClean="0"/>
              <a:t> </a:t>
            </a:r>
            <a:r>
              <a:rPr lang="tr-TR" sz="2500" dirty="0" err="1" smtClean="0"/>
              <a:t>matrix</a:t>
            </a:r>
            <a:r>
              <a:rPr lang="tr-TR" sz="2500" dirty="0" smtClean="0"/>
              <a:t> element </a:t>
            </a:r>
            <a:r>
              <a:rPr lang="tr-TR" sz="2500" b="1" i="1" dirty="0" smtClean="0"/>
              <a:t>z</a:t>
            </a:r>
            <a:r>
              <a:rPr lang="tr-TR" sz="2500" dirty="0" smtClean="0"/>
              <a:t> in </a:t>
            </a:r>
            <a:r>
              <a:rPr lang="tr-TR" sz="2500" b="1" i="1" dirty="0" smtClean="0"/>
              <a:t>J</a:t>
            </a:r>
            <a:r>
              <a:rPr lang="tr-TR" sz="2500" dirty="0" smtClean="0"/>
              <a:t> has an IDM </a:t>
            </a:r>
            <a:r>
              <a:rPr lang="tr-TR" sz="2500" dirty="0" err="1" smtClean="0"/>
              <a:t>feature</a:t>
            </a:r>
            <a:r>
              <a:rPr lang="tr-TR" sz="2500" dirty="0" smtClean="0"/>
              <a:t> </a:t>
            </a:r>
            <a:r>
              <a:rPr lang="en-US" sz="2500" b="1" i="1" dirty="0" smtClean="0"/>
              <a:t>μ</a:t>
            </a:r>
            <a:r>
              <a:rPr lang="tr-TR" sz="2500" b="1" i="1" dirty="0" smtClean="0"/>
              <a:t>(z)</a:t>
            </a:r>
            <a:r>
              <a:rPr lang="tr-TR" sz="2500" dirty="0" smtClean="0"/>
              <a:t>.</a:t>
            </a:r>
          </a:p>
          <a:p>
            <a:pPr algn="just"/>
            <a:endParaRPr lang="tr-TR" sz="2500" dirty="0"/>
          </a:p>
          <a:p>
            <a:pPr algn="just"/>
            <a:r>
              <a:rPr lang="tr-TR" sz="2500" dirty="0" err="1" smtClean="0"/>
              <a:t>Jigsaw</a:t>
            </a:r>
            <a:r>
              <a:rPr lang="tr-TR" sz="2500" dirty="0" smtClean="0"/>
              <a:t> model is a </a:t>
            </a:r>
            <a:r>
              <a:rPr lang="tr-TR" sz="2500" dirty="0" err="1" smtClean="0"/>
              <a:t>generative</a:t>
            </a:r>
            <a:r>
              <a:rPr lang="tr-TR" sz="2500" dirty="0" smtClean="0"/>
              <a:t> model </a:t>
            </a:r>
            <a:r>
              <a:rPr lang="tr-TR" sz="2500" dirty="0" err="1" smtClean="0"/>
              <a:t>which</a:t>
            </a:r>
            <a:r>
              <a:rPr lang="tr-TR" sz="2500" dirty="0" smtClean="0"/>
              <a:t>  </a:t>
            </a:r>
            <a:r>
              <a:rPr lang="tr-TR" sz="2500" dirty="0" err="1" smtClean="0"/>
              <a:t>generates</a:t>
            </a:r>
            <a:r>
              <a:rPr lang="tr-TR" sz="2500" dirty="0" smtClean="0"/>
              <a:t> a </a:t>
            </a:r>
            <a:r>
              <a:rPr lang="tr-TR" sz="2500" dirty="0" err="1" smtClean="0"/>
              <a:t>sketch</a:t>
            </a:r>
            <a:r>
              <a:rPr lang="tr-TR" sz="2500" dirty="0" smtClean="0"/>
              <a:t> </a:t>
            </a:r>
            <a:r>
              <a:rPr lang="tr-TR" sz="2500" dirty="0" err="1" smtClean="0"/>
              <a:t>by</a:t>
            </a:r>
            <a:r>
              <a:rPr lang="tr-TR" sz="2500" dirty="0" smtClean="0"/>
              <a:t> </a:t>
            </a:r>
            <a:r>
              <a:rPr lang="tr-TR" sz="2500" dirty="0" err="1" smtClean="0"/>
              <a:t>joining</a:t>
            </a:r>
            <a:r>
              <a:rPr lang="tr-TR" sz="2500" dirty="0" smtClean="0"/>
              <a:t> </a:t>
            </a:r>
            <a:r>
              <a:rPr lang="tr-TR" sz="2500" dirty="0" err="1" smtClean="0"/>
              <a:t>together</a:t>
            </a:r>
            <a:r>
              <a:rPr lang="tr-TR" sz="2500" dirty="0" smtClean="0"/>
              <a:t> </a:t>
            </a:r>
            <a:r>
              <a:rPr lang="tr-TR" sz="2500" dirty="0" err="1" smtClean="0"/>
              <a:t>strokes</a:t>
            </a:r>
            <a:r>
              <a:rPr lang="tr-TR" sz="2500" dirty="0" smtClean="0"/>
              <a:t> </a:t>
            </a:r>
            <a:r>
              <a:rPr lang="tr-TR" sz="2500" dirty="0" err="1" smtClean="0"/>
              <a:t>which</a:t>
            </a:r>
            <a:r>
              <a:rPr lang="tr-TR" sz="2500" dirty="0" smtClean="0"/>
              <a:t> </a:t>
            </a:r>
            <a:r>
              <a:rPr lang="tr-TR" sz="2500" dirty="0" err="1" smtClean="0"/>
              <a:t>are</a:t>
            </a:r>
            <a:r>
              <a:rPr lang="tr-TR" sz="2500" dirty="0" smtClean="0"/>
              <a:t> </a:t>
            </a:r>
            <a:r>
              <a:rPr lang="tr-TR" sz="2500" dirty="0" err="1" smtClean="0"/>
              <a:t>represented</a:t>
            </a:r>
            <a:r>
              <a:rPr lang="tr-TR" sz="2500" dirty="0" smtClean="0"/>
              <a:t> </a:t>
            </a:r>
            <a:r>
              <a:rPr lang="tr-TR" sz="2500" dirty="0" err="1" smtClean="0"/>
              <a:t>by</a:t>
            </a:r>
            <a:r>
              <a:rPr lang="tr-TR" sz="2500" dirty="0"/>
              <a:t> IDM </a:t>
            </a:r>
            <a:r>
              <a:rPr lang="tr-TR" sz="2500" dirty="0" err="1"/>
              <a:t>features</a:t>
            </a:r>
            <a:r>
              <a:rPr lang="tr-TR" sz="2500" dirty="0"/>
              <a:t> </a:t>
            </a:r>
            <a:r>
              <a:rPr lang="tr-TR" sz="2500" dirty="0" smtClean="0"/>
              <a:t>in a </a:t>
            </a:r>
            <a:r>
              <a:rPr lang="tr-TR" sz="2500" dirty="0" err="1" smtClean="0"/>
              <a:t>jigsaw</a:t>
            </a:r>
            <a:r>
              <a:rPr lang="tr-TR" sz="2500" dirty="0" smtClean="0"/>
              <a:t> </a:t>
            </a:r>
            <a:r>
              <a:rPr lang="tr-TR" sz="2500" dirty="0" err="1" smtClean="0"/>
              <a:t>matrix</a:t>
            </a:r>
            <a:r>
              <a:rPr lang="tr-TR" sz="2500" dirty="0" smtClean="0"/>
              <a:t> element. </a:t>
            </a:r>
            <a:endParaRPr lang="tr-TR" sz="2500" dirty="0"/>
          </a:p>
          <a:p>
            <a:pPr algn="just"/>
            <a:endParaRPr lang="tr-TR" sz="2500" dirty="0" smtClean="0"/>
          </a:p>
          <a:p>
            <a:pPr algn="just"/>
            <a:r>
              <a:rPr lang="tr-TR" sz="2500" dirty="0" smtClean="0"/>
              <a:t>A set of </a:t>
            </a:r>
            <a:r>
              <a:rPr lang="tr-TR" sz="2500" dirty="0" err="1" smtClean="0"/>
              <a:t>grouped</a:t>
            </a:r>
            <a:r>
              <a:rPr lang="tr-TR" sz="2500" dirty="0" smtClean="0"/>
              <a:t> </a:t>
            </a:r>
            <a:r>
              <a:rPr lang="tr-TR" sz="2500" dirty="0" err="1" smtClean="0"/>
              <a:t>elements</a:t>
            </a:r>
            <a:r>
              <a:rPr lang="tr-TR" sz="2500" dirty="0" smtClean="0"/>
              <a:t> in J is a </a:t>
            </a:r>
            <a:r>
              <a:rPr lang="tr-TR" sz="2500" dirty="0" err="1" smtClean="0"/>
              <a:t>Jigsaw</a:t>
            </a:r>
            <a:r>
              <a:rPr lang="tr-TR" sz="2500" dirty="0" smtClean="0"/>
              <a:t> </a:t>
            </a:r>
            <a:r>
              <a:rPr lang="tr-TR" sz="2500" dirty="0" err="1" smtClean="0"/>
              <a:t>piece</a:t>
            </a:r>
            <a:r>
              <a:rPr lang="tr-TR" sz="2500" dirty="0" smtClean="0"/>
              <a:t>. </a:t>
            </a:r>
            <a:r>
              <a:rPr lang="tr-TR" sz="2500" dirty="0" err="1" smtClean="0"/>
              <a:t>We</a:t>
            </a:r>
            <a:r>
              <a:rPr lang="tr-TR" sz="2500" dirty="0" smtClean="0"/>
              <a:t> can </a:t>
            </a:r>
            <a:r>
              <a:rPr lang="tr-TR" sz="2500" dirty="0" err="1" smtClean="0"/>
              <a:t>combine</a:t>
            </a:r>
            <a:r>
              <a:rPr lang="tr-TR" sz="2500" dirty="0" smtClean="0"/>
              <a:t> </a:t>
            </a:r>
            <a:r>
              <a:rPr lang="tr-TR" sz="2500" dirty="0" err="1" smtClean="0"/>
              <a:t>many</a:t>
            </a:r>
            <a:r>
              <a:rPr lang="tr-TR" sz="2500" dirty="0" smtClean="0"/>
              <a:t> of </a:t>
            </a:r>
            <a:r>
              <a:rPr lang="tr-TR" sz="2500" dirty="0" err="1" smtClean="0"/>
              <a:t>these</a:t>
            </a:r>
            <a:r>
              <a:rPr lang="tr-TR" sz="2500" dirty="0" smtClean="0"/>
              <a:t> </a:t>
            </a:r>
            <a:r>
              <a:rPr lang="tr-TR" sz="2500" dirty="0" err="1" smtClean="0"/>
              <a:t>pieces</a:t>
            </a:r>
            <a:r>
              <a:rPr lang="tr-TR" sz="2500" dirty="0" smtClean="0"/>
              <a:t> </a:t>
            </a:r>
            <a:r>
              <a:rPr lang="tr-TR" sz="2500" dirty="0" err="1" smtClean="0"/>
              <a:t>to</a:t>
            </a:r>
            <a:r>
              <a:rPr lang="tr-TR" sz="2500" dirty="0" smtClean="0"/>
              <a:t> </a:t>
            </a:r>
            <a:r>
              <a:rPr lang="tr-TR" sz="2500" dirty="0" err="1" smtClean="0"/>
              <a:t>generate</a:t>
            </a:r>
            <a:r>
              <a:rPr lang="tr-TR" sz="2500" dirty="0" smtClean="0"/>
              <a:t> </a:t>
            </a:r>
            <a:r>
              <a:rPr lang="tr-TR" sz="2500" dirty="0" err="1" smtClean="0"/>
              <a:t>sketches</a:t>
            </a:r>
            <a:r>
              <a:rPr lang="tr-TR" sz="2500" dirty="0" smtClean="0"/>
              <a:t>. </a:t>
            </a:r>
            <a:r>
              <a:rPr lang="tr-TR" sz="2500" dirty="0" err="1" smtClean="0"/>
              <a:t>This</a:t>
            </a:r>
            <a:r>
              <a:rPr lang="tr-TR" sz="2500" dirty="0" smtClean="0"/>
              <a:t> is </a:t>
            </a:r>
            <a:r>
              <a:rPr lang="tr-TR" sz="2500" dirty="0" err="1" smtClean="0"/>
              <a:t>similar</a:t>
            </a:r>
            <a:r>
              <a:rPr lang="tr-TR" sz="2500" dirty="0" smtClean="0"/>
              <a:t> </a:t>
            </a:r>
            <a:r>
              <a:rPr lang="tr-TR" sz="2500" dirty="0" err="1" smtClean="0"/>
              <a:t>to</a:t>
            </a:r>
            <a:r>
              <a:rPr lang="tr-TR" sz="2500" dirty="0" smtClean="0"/>
              <a:t> </a:t>
            </a:r>
            <a:r>
              <a:rPr lang="tr-TR" sz="2500" dirty="0" err="1" smtClean="0"/>
              <a:t>using</a:t>
            </a:r>
            <a:r>
              <a:rPr lang="tr-TR" sz="2500" dirty="0" smtClean="0"/>
              <a:t> </a:t>
            </a:r>
            <a:r>
              <a:rPr lang="tr-TR" sz="2500" dirty="0" err="1" smtClean="0"/>
              <a:t>multiple</a:t>
            </a:r>
            <a:r>
              <a:rPr lang="tr-TR" sz="2500" dirty="0" smtClean="0"/>
              <a:t> </a:t>
            </a:r>
            <a:r>
              <a:rPr lang="tr-TR" sz="2500" dirty="0" err="1" smtClean="0"/>
              <a:t>strokes</a:t>
            </a:r>
            <a:r>
              <a:rPr lang="tr-TR" sz="2500" dirty="0" smtClean="0"/>
              <a:t> </a:t>
            </a:r>
            <a:r>
              <a:rPr lang="tr-TR" sz="2500" dirty="0" err="1" smtClean="0"/>
              <a:t>to</a:t>
            </a:r>
            <a:r>
              <a:rPr lang="tr-TR" sz="2500" dirty="0" smtClean="0"/>
              <a:t> </a:t>
            </a:r>
            <a:r>
              <a:rPr lang="tr-TR" sz="2500" dirty="0" err="1" smtClean="0"/>
              <a:t>draw</a:t>
            </a:r>
            <a:r>
              <a:rPr lang="tr-TR" sz="2500" dirty="0" smtClean="0"/>
              <a:t>  a </a:t>
            </a:r>
            <a:r>
              <a:rPr lang="tr-TR" sz="2500" dirty="0" err="1" smtClean="0"/>
              <a:t>sketch</a:t>
            </a:r>
            <a:r>
              <a:rPr lang="tr-TR" sz="2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61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Converged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800" dirty="0"/>
              <a:t>A </a:t>
            </a:r>
            <a:r>
              <a:rPr lang="tr-TR" sz="2800" dirty="0" err="1"/>
              <a:t>jigsaw</a:t>
            </a:r>
            <a:r>
              <a:rPr lang="tr-TR" sz="2800" dirty="0"/>
              <a:t> </a:t>
            </a:r>
            <a:r>
              <a:rPr lang="tr-TR" sz="2800" b="1" i="1" dirty="0"/>
              <a:t>J</a:t>
            </a:r>
            <a:r>
              <a:rPr lang="tr-TR" sz="2800" dirty="0"/>
              <a:t> is  a </a:t>
            </a:r>
            <a:r>
              <a:rPr lang="tr-TR" sz="2800" dirty="0" err="1"/>
              <a:t>stroke</a:t>
            </a:r>
            <a:r>
              <a:rPr lang="tr-TR" sz="2800" dirty="0"/>
              <a:t> </a:t>
            </a:r>
            <a:r>
              <a:rPr lang="tr-TR" sz="2800" dirty="0" err="1"/>
              <a:t>feature</a:t>
            </a:r>
            <a:r>
              <a:rPr lang="tr-TR" sz="2800" dirty="0"/>
              <a:t> </a:t>
            </a:r>
            <a:r>
              <a:rPr lang="tr-TR" sz="2800" dirty="0" err="1"/>
              <a:t>representation</a:t>
            </a:r>
            <a:r>
              <a:rPr lang="tr-TR" sz="2800" dirty="0"/>
              <a:t> </a:t>
            </a:r>
            <a:r>
              <a:rPr lang="tr-TR" sz="2800" dirty="0" err="1"/>
              <a:t>matrix</a:t>
            </a:r>
            <a:r>
              <a:rPr lang="tr-TR" sz="2800" dirty="0"/>
              <a:t> </a:t>
            </a:r>
            <a:r>
              <a:rPr lang="tr-TR" sz="2800" dirty="0" err="1"/>
              <a:t>such</a:t>
            </a:r>
            <a:r>
              <a:rPr lang="tr-TR" sz="2800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</a:t>
            </a:r>
            <a:r>
              <a:rPr lang="tr-TR" sz="2800" dirty="0" err="1"/>
              <a:t>each</a:t>
            </a:r>
            <a:r>
              <a:rPr lang="tr-TR" sz="2800" dirty="0"/>
              <a:t> </a:t>
            </a:r>
            <a:r>
              <a:rPr lang="tr-TR" sz="2800" dirty="0" err="1"/>
              <a:t>matrix</a:t>
            </a:r>
            <a:r>
              <a:rPr lang="tr-TR" sz="2800" dirty="0"/>
              <a:t> element </a:t>
            </a:r>
            <a:r>
              <a:rPr lang="tr-TR" sz="2800" b="1" i="1" dirty="0"/>
              <a:t>z</a:t>
            </a:r>
            <a:r>
              <a:rPr lang="tr-TR" sz="2800" dirty="0"/>
              <a:t> in </a:t>
            </a:r>
            <a:r>
              <a:rPr lang="tr-TR" sz="2800" b="1" i="1" dirty="0"/>
              <a:t>J</a:t>
            </a:r>
            <a:r>
              <a:rPr lang="tr-TR" sz="2800" dirty="0"/>
              <a:t> has an IDM </a:t>
            </a:r>
            <a:r>
              <a:rPr lang="tr-TR" sz="2800" dirty="0" err="1"/>
              <a:t>feature</a:t>
            </a:r>
            <a:r>
              <a:rPr lang="tr-TR" sz="2800" dirty="0"/>
              <a:t> </a:t>
            </a:r>
            <a:r>
              <a:rPr lang="en-US" sz="2800" b="1" i="1" dirty="0"/>
              <a:t>μ</a:t>
            </a:r>
            <a:r>
              <a:rPr lang="tr-TR" sz="2800" b="1" i="1" dirty="0"/>
              <a:t>(z</a:t>
            </a:r>
            <a:r>
              <a:rPr lang="tr-TR" sz="2800" b="1" i="1" dirty="0" smtClean="0"/>
              <a:t>)</a:t>
            </a:r>
            <a:r>
              <a:rPr lang="tr-TR" sz="2800" dirty="0" smtClean="0"/>
              <a:t>.</a:t>
            </a:r>
            <a:endParaRPr lang="tr-TR" sz="2800" dirty="0"/>
          </a:p>
          <a:p>
            <a:endParaRPr lang="tr-TR" sz="2800" dirty="0" smtClean="0"/>
          </a:p>
          <a:p>
            <a:r>
              <a:rPr lang="tr-TR" sz="2800" dirty="0" smtClean="0"/>
              <a:t>Size of </a:t>
            </a:r>
            <a:r>
              <a:rPr lang="tr-TR" sz="2800" dirty="0" err="1" smtClean="0"/>
              <a:t>jigsaw</a:t>
            </a:r>
            <a:r>
              <a:rPr lang="tr-TR" sz="2800" dirty="0" smtClean="0"/>
              <a:t> is m x m x 720 </a:t>
            </a:r>
            <a:r>
              <a:rPr lang="tr-TR" sz="2800" dirty="0" err="1" smtClean="0"/>
              <a:t>where</a:t>
            </a:r>
            <a:r>
              <a:rPr lang="tr-TR" sz="2800" dirty="0" smtClean="0"/>
              <a:t> m can be set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any</a:t>
            </a:r>
            <a:r>
              <a:rPr lang="tr-TR" sz="2800" dirty="0" smtClean="0"/>
              <a:t> </a:t>
            </a:r>
            <a:r>
              <a:rPr lang="tr-TR" sz="2800" dirty="0" err="1" smtClean="0"/>
              <a:t>value</a:t>
            </a:r>
            <a:r>
              <a:rPr lang="tr-TR" sz="2800" dirty="0" smtClean="0"/>
              <a:t> </a:t>
            </a:r>
            <a:r>
              <a:rPr lang="tr-TR" sz="2800" dirty="0" err="1" smtClean="0"/>
              <a:t>depending</a:t>
            </a:r>
            <a:r>
              <a:rPr lang="tr-TR" sz="2800" dirty="0" smtClean="0"/>
              <a:t> on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sketch</a:t>
            </a:r>
            <a:r>
              <a:rPr lang="tr-TR" sz="2800" dirty="0" smtClean="0"/>
              <a:t> size.</a:t>
            </a:r>
          </a:p>
          <a:p>
            <a:endParaRPr lang="tr-TR" sz="2800" dirty="0"/>
          </a:p>
          <a:p>
            <a:r>
              <a:rPr lang="tr-TR" dirty="0" err="1" smtClean="0"/>
              <a:t>Up</a:t>
            </a:r>
            <a:r>
              <a:rPr lang="tr-TR" dirty="0" smtClean="0"/>
              <a:t> on </a:t>
            </a:r>
            <a:r>
              <a:rPr lang="tr-TR" dirty="0" err="1" smtClean="0"/>
              <a:t>convergence</a:t>
            </a:r>
            <a:r>
              <a:rPr lang="tr-TR" dirty="0" smtClean="0"/>
              <a:t>, </a:t>
            </a:r>
            <a:r>
              <a:rPr lang="tr-TR" dirty="0" err="1" smtClean="0"/>
              <a:t>each</a:t>
            </a:r>
            <a:r>
              <a:rPr lang="tr-TR" dirty="0" smtClean="0"/>
              <a:t> element </a:t>
            </a:r>
            <a:r>
              <a:rPr lang="tr-TR" b="1" dirty="0" smtClean="0"/>
              <a:t>z</a:t>
            </a:r>
            <a:r>
              <a:rPr lang="tr-TR" dirty="0" smtClean="0"/>
              <a:t> in </a:t>
            </a:r>
            <a:r>
              <a:rPr lang="tr-TR" b="1" dirty="0" smtClean="0"/>
              <a:t>J</a:t>
            </a:r>
            <a:r>
              <a:rPr lang="tr-TR" dirty="0" smtClean="0"/>
              <a:t> is a </a:t>
            </a:r>
            <a:r>
              <a:rPr lang="tr-TR" dirty="0" err="1" smtClean="0"/>
              <a:t>vector</a:t>
            </a:r>
            <a:r>
              <a:rPr lang="tr-TR" dirty="0" smtClean="0"/>
              <a:t> of size 1 x 720 </a:t>
            </a:r>
            <a:r>
              <a:rPr lang="tr-TR" dirty="0" err="1" smtClean="0"/>
              <a:t>which</a:t>
            </a:r>
            <a:r>
              <a:rPr lang="tr-TR" dirty="0" smtClean="0"/>
              <a:t> is a </a:t>
            </a:r>
            <a:r>
              <a:rPr lang="tr-TR" dirty="0" err="1" smtClean="0"/>
              <a:t>mean</a:t>
            </a:r>
            <a:r>
              <a:rPr lang="tr-TR" dirty="0" smtClean="0"/>
              <a:t> of IDM </a:t>
            </a:r>
            <a:r>
              <a:rPr lang="tr-TR" dirty="0" err="1" smtClean="0"/>
              <a:t>features</a:t>
            </a:r>
            <a:r>
              <a:rPr lang="tr-TR" dirty="0" smtClean="0"/>
              <a:t> of </a:t>
            </a:r>
            <a:r>
              <a:rPr lang="tr-TR" dirty="0" err="1" smtClean="0"/>
              <a:t>assigned</a:t>
            </a:r>
            <a:r>
              <a:rPr lang="tr-TR" dirty="0" smtClean="0"/>
              <a:t> </a:t>
            </a:r>
            <a:r>
              <a:rPr lang="tr-TR" dirty="0" err="1" smtClean="0"/>
              <a:t>strokes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element.</a:t>
            </a:r>
          </a:p>
          <a:p>
            <a:endParaRPr lang="tr-TR" dirty="0" smtClean="0"/>
          </a:p>
          <a:p>
            <a:r>
              <a:rPr lang="tr-TR" dirty="0" err="1" smtClean="0"/>
              <a:t>Smoothness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enforces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keep</a:t>
            </a:r>
            <a:r>
              <a:rPr lang="tr-TR" dirty="0" smtClean="0"/>
              <a:t> </a:t>
            </a:r>
            <a:r>
              <a:rPr lang="tr-TR" dirty="0" err="1" smtClean="0"/>
              <a:t>compatibility</a:t>
            </a:r>
            <a:r>
              <a:rPr lang="tr-TR" dirty="0" smtClean="0"/>
              <a:t> of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patterns</a:t>
            </a:r>
            <a:r>
              <a:rPr lang="tr-TR" dirty="0" smtClean="0"/>
              <a:t> (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positions</a:t>
            </a:r>
            <a:r>
              <a:rPr lang="tr-TR" dirty="0" smtClean="0"/>
              <a:t>) in </a:t>
            </a:r>
            <a:r>
              <a:rPr lang="tr-TR" dirty="0" err="1" smtClean="0"/>
              <a:t>sketch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assigning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20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Up</a:t>
            </a:r>
            <a:r>
              <a:rPr lang="tr-TR" dirty="0" smtClean="0"/>
              <a:t> on </a:t>
            </a:r>
            <a:r>
              <a:rPr lang="tr-TR" dirty="0" err="1" smtClean="0"/>
              <a:t>convergence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reconstruct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generate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sketches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pieces</a:t>
            </a:r>
            <a:r>
              <a:rPr lang="tr-TR" dirty="0" smtClean="0"/>
              <a:t> in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represent</a:t>
            </a:r>
            <a:r>
              <a:rPr lang="tr-TR" dirty="0" smtClean="0"/>
              <a:t> IDM </a:t>
            </a:r>
            <a:r>
              <a:rPr lang="tr-TR" dirty="0" err="1" smtClean="0"/>
              <a:t>features</a:t>
            </a:r>
            <a:r>
              <a:rPr lang="tr-TR" dirty="0" smtClean="0"/>
              <a:t> in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/>
              <a:t> </a:t>
            </a:r>
            <a:r>
              <a:rPr lang="tr-TR" dirty="0" smtClean="0"/>
              <a:t>as a </a:t>
            </a:r>
            <a:r>
              <a:rPr lang="tr-TR" dirty="0" err="1" smtClean="0"/>
              <a:t>stroke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try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best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allocated</a:t>
            </a:r>
            <a:r>
              <a:rPr lang="tr-TR" dirty="0" smtClean="0"/>
              <a:t> </a:t>
            </a:r>
            <a:r>
              <a:rPr lang="tr-TR" dirty="0" err="1" smtClean="0"/>
              <a:t>strokes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element </a:t>
            </a:r>
            <a:r>
              <a:rPr lang="tr-TR" b="1" dirty="0" smtClean="0"/>
              <a:t>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achieve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goal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euclidean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allocated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element. </a:t>
            </a:r>
          </a:p>
          <a:p>
            <a:endParaRPr lang="tr-TR" dirty="0" smtClean="0"/>
          </a:p>
          <a:p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element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choose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among</a:t>
            </a:r>
            <a:r>
              <a:rPr lang="tr-TR" dirty="0" smtClean="0"/>
              <a:t> 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allocated</a:t>
            </a:r>
            <a:r>
              <a:rPr lang="tr-TR" dirty="0" smtClean="0"/>
              <a:t> </a:t>
            </a:r>
            <a:r>
              <a:rPr lang="tr-TR" dirty="0" err="1" smtClean="0"/>
              <a:t>ones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smallest</a:t>
            </a:r>
            <a:r>
              <a:rPr lang="tr-TR" dirty="0" smtClean="0"/>
              <a:t> </a:t>
            </a:r>
            <a:r>
              <a:rPr lang="tr-TR" dirty="0" err="1" smtClean="0"/>
              <a:t>euclidean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represent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element as a </a:t>
            </a:r>
            <a:r>
              <a:rPr lang="tr-TR" dirty="0" err="1" smtClean="0"/>
              <a:t>stroke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21</a:t>
            </a:fld>
            <a:r>
              <a:rPr lang="tr-TR" dirty="0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6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(</a:t>
            </a:r>
            <a:r>
              <a:rPr lang="tr-TR" dirty="0" err="1" smtClean="0"/>
              <a:t>Label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</a:t>
            </a:fld>
            <a:r>
              <a:rPr lang="tr-TR" dirty="0" smtClean="0"/>
              <a:t>/25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5536" y="1556792"/>
                <a:ext cx="8424936" cy="4824536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tr-TR" sz="2500" dirty="0" smtClean="0"/>
                  <a:t>For </a:t>
                </a:r>
                <a:r>
                  <a:rPr lang="tr-TR" sz="2500" dirty="0" err="1" smtClean="0"/>
                  <a:t>each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Sketch</a:t>
                </a:r>
                <a:r>
                  <a:rPr lang="tr-TR" sz="2500" dirty="0" smtClean="0"/>
                  <a:t> S, </a:t>
                </a:r>
                <a:r>
                  <a:rPr lang="tr-TR" sz="2500" dirty="0" err="1" smtClean="0"/>
                  <a:t>we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have</a:t>
                </a:r>
                <a:r>
                  <a:rPr lang="tr-TR" sz="2500" dirty="0" smtClean="0"/>
                  <a:t> a </a:t>
                </a:r>
                <a:r>
                  <a:rPr lang="tr-TR" sz="2500" dirty="0" err="1" smtClean="0"/>
                  <a:t>associated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offset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map</a:t>
                </a:r>
                <a:r>
                  <a:rPr lang="tr-TR" sz="2500" dirty="0" smtClean="0"/>
                  <a:t> L of </a:t>
                </a:r>
                <a:r>
                  <a:rPr lang="tr-TR" sz="2500" dirty="0" err="1" smtClean="0"/>
                  <a:t>the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same</a:t>
                </a:r>
                <a:r>
                  <a:rPr lang="tr-TR" sz="2500" dirty="0" smtClean="0"/>
                  <a:t> size </a:t>
                </a:r>
                <a:r>
                  <a:rPr lang="tr-TR" sz="2500" dirty="0" err="1" smtClean="0"/>
                  <a:t>which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determines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the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jigsaw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pieces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used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reconstruct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that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sketch</a:t>
                </a:r>
                <a:r>
                  <a:rPr lang="tr-TR" sz="2500" dirty="0" smtClean="0"/>
                  <a:t>.</a:t>
                </a:r>
              </a:p>
              <a:p>
                <a:pPr algn="just"/>
                <a:endParaRPr lang="tr-TR" sz="2500" dirty="0"/>
              </a:p>
              <a:p>
                <a:pPr algn="just"/>
                <a:r>
                  <a:rPr lang="tr-TR" sz="2500" dirty="0" err="1" smtClean="0"/>
                  <a:t>This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offset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map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defines</a:t>
                </a:r>
                <a:r>
                  <a:rPr lang="tr-TR" sz="2500" dirty="0" smtClean="0"/>
                  <a:t> a </a:t>
                </a:r>
                <a:r>
                  <a:rPr lang="tr-TR" sz="2500" dirty="0" err="1" smtClean="0"/>
                  <a:t>position</a:t>
                </a:r>
                <a:r>
                  <a:rPr lang="tr-TR" sz="2500" dirty="0" smtClean="0"/>
                  <a:t> in </a:t>
                </a:r>
                <a:r>
                  <a:rPr lang="tr-TR" sz="2500" dirty="0" err="1" smtClean="0"/>
                  <a:t>the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jigsaw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for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each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stroke</a:t>
                </a:r>
                <a:r>
                  <a:rPr lang="tr-TR" sz="2500" dirty="0" smtClean="0"/>
                  <a:t> in </a:t>
                </a:r>
                <a:r>
                  <a:rPr lang="tr-TR" sz="2500" dirty="0" err="1" smtClean="0"/>
                  <a:t>the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sketch</a:t>
                </a:r>
                <a:r>
                  <a:rPr lang="tr-TR" sz="2500" dirty="0" smtClean="0"/>
                  <a:t>.</a:t>
                </a:r>
              </a:p>
              <a:p>
                <a:pPr algn="just"/>
                <a:endParaRPr lang="tr-TR" sz="2500" dirty="0"/>
              </a:p>
              <a:p>
                <a:pPr algn="just"/>
                <a:r>
                  <a:rPr lang="tr-TR" sz="2500" dirty="0" err="1" smtClean="0"/>
                  <a:t>Each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entry</a:t>
                </a:r>
                <a:r>
                  <a:rPr lang="tr-TR" sz="2500" dirty="0" smtClean="0"/>
                  <a:t> in </a:t>
                </a:r>
                <a:r>
                  <a:rPr lang="tr-TR" sz="2500" dirty="0" err="1" smtClean="0"/>
                  <a:t>the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offset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map</a:t>
                </a:r>
                <a:r>
                  <a:rPr lang="tr-TR" sz="2500" dirty="0" smtClean="0"/>
                  <a:t> L is a </a:t>
                </a:r>
                <a:r>
                  <a:rPr lang="tr-TR" sz="2500" dirty="0" err="1" smtClean="0"/>
                  <a:t>two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dimensional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offset</a:t>
                </a:r>
                <a:r>
                  <a:rPr lang="tr-TR" sz="2500" dirty="0" smtClean="0"/>
                  <a:t> </a:t>
                </a:r>
                <a:br>
                  <a:rPr lang="tr-TR" sz="25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tr-TR" sz="25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tr-TR" sz="2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tr-TR" sz="2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tr-TR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tr-TR" sz="2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tr-TR" sz="2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sz="2500" dirty="0" smtClean="0"/>
                  <a:t>, </a:t>
                </a:r>
                <a:r>
                  <a:rPr lang="tr-TR" sz="2500" dirty="0" err="1" smtClean="0"/>
                  <a:t>which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maps</a:t>
                </a:r>
                <a:r>
                  <a:rPr lang="tr-TR" sz="2500" dirty="0" smtClean="0"/>
                  <a:t> a 2D </a:t>
                </a:r>
                <a:r>
                  <a:rPr lang="tr-TR" sz="2500" dirty="0" err="1" smtClean="0"/>
                  <a:t>point</a:t>
                </a:r>
                <a:r>
                  <a:rPr lang="tr-TR" sz="2500" dirty="0" smtClean="0"/>
                  <a:t> </a:t>
                </a:r>
                <a14:m>
                  <m:oMath xmlns:m="http://schemas.openxmlformats.org/officeDocument/2006/math">
                    <m:r>
                      <a:rPr lang="tr-TR" sz="25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tr-TR" sz="2500" dirty="0" smtClean="0"/>
                  <a:t> in </a:t>
                </a:r>
                <a:r>
                  <a:rPr lang="tr-TR" sz="2500" dirty="0" err="1" smtClean="0"/>
                  <a:t>the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sketch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to</a:t>
                </a:r>
                <a:r>
                  <a:rPr lang="tr-TR" sz="2500" dirty="0" smtClean="0"/>
                  <a:t> a 2D </a:t>
                </a:r>
                <a:r>
                  <a:rPr lang="tr-TR" sz="2500" dirty="0" err="1" smtClean="0"/>
                  <a:t>point</a:t>
                </a:r>
                <a:r>
                  <a:rPr lang="tr-TR" sz="2500" dirty="0" smtClean="0"/>
                  <a:t> </a:t>
                </a:r>
                <a14:m>
                  <m:oMath xmlns:m="http://schemas.openxmlformats.org/officeDocument/2006/math">
                    <m:r>
                      <a:rPr lang="tr-TR" sz="25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tr-TR" sz="2500" dirty="0" smtClean="0"/>
                  <a:t> in </a:t>
                </a:r>
                <a:r>
                  <a:rPr lang="tr-TR" sz="2500" dirty="0" err="1" smtClean="0"/>
                  <a:t>the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jigsaw</a:t>
                </a:r>
                <a:r>
                  <a:rPr lang="tr-TR" sz="2500" dirty="0" smtClean="0"/>
                  <a:t> </a:t>
                </a:r>
                <a:r>
                  <a:rPr lang="tr-TR" sz="2500" dirty="0" err="1" smtClean="0"/>
                  <a:t>using</a:t>
                </a:r>
                <a:r>
                  <a:rPr lang="tr-TR" sz="2500" dirty="0" smtClean="0"/>
                  <a:t>:</a:t>
                </a:r>
              </a:p>
              <a:p>
                <a:pPr algn="just"/>
                <a:endParaRPr lang="tr-TR" sz="2500" dirty="0" smtClean="0"/>
              </a:p>
              <a:p>
                <a:pPr marL="0" indent="0" algn="just">
                  <a:buNone/>
                </a:pPr>
                <a:endParaRPr lang="tr-TR" sz="2500" dirty="0" smtClean="0"/>
              </a:p>
              <a:p>
                <a:pPr marL="0" indent="0" algn="just">
                  <a:buNone/>
                </a:pPr>
                <a:r>
                  <a:rPr lang="tr-TR" sz="2500" dirty="0" smtClean="0"/>
                  <a:t>    </a:t>
                </a:r>
                <a:r>
                  <a:rPr lang="tr-TR" sz="2500" dirty="0" err="1" smtClean="0"/>
                  <a:t>where</a:t>
                </a:r>
                <a:r>
                  <a:rPr lang="tr-TR" sz="25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tr-TR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tr-TR" sz="2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tr-TR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𝒘𝒊𝒅𝒉𝒕</m:t>
                        </m:r>
                        <m:r>
                          <a:rPr lang="tr-TR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tr-TR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𝒉𝒆𝒊𝒈𝒉𝒕</m:t>
                        </m:r>
                      </m:e>
                    </m:d>
                  </m:oMath>
                </a14:m>
                <a:r>
                  <a:rPr lang="tr-TR" sz="2500" dirty="0" smtClean="0">
                    <a:solidFill>
                      <a:schemeClr val="tx1"/>
                    </a:solidFill>
                  </a:rPr>
                  <a:t> </a:t>
                </a:r>
                <a:r>
                  <a:rPr lang="tr-TR" sz="2500" dirty="0" err="1" smtClean="0">
                    <a:solidFill>
                      <a:schemeClr val="tx1"/>
                    </a:solidFill>
                  </a:rPr>
                  <a:t>are</a:t>
                </a:r>
                <a:r>
                  <a:rPr lang="tr-TR" sz="2500" dirty="0" smtClean="0">
                    <a:solidFill>
                      <a:schemeClr val="tx1"/>
                    </a:solidFill>
                  </a:rPr>
                  <a:t> </a:t>
                </a:r>
                <a:r>
                  <a:rPr lang="tr-TR" sz="2500" dirty="0" err="1" smtClean="0">
                    <a:solidFill>
                      <a:schemeClr val="tx1"/>
                    </a:solidFill>
                  </a:rPr>
                  <a:t>dimensions</a:t>
                </a:r>
                <a:r>
                  <a:rPr lang="tr-TR" sz="2500" dirty="0" smtClean="0">
                    <a:solidFill>
                      <a:schemeClr val="tx1"/>
                    </a:solidFill>
                  </a:rPr>
                  <a:t> of </a:t>
                </a:r>
                <a:r>
                  <a:rPr lang="tr-TR" sz="2500" dirty="0" err="1" smtClean="0">
                    <a:solidFill>
                      <a:schemeClr val="tx1"/>
                    </a:solidFill>
                  </a:rPr>
                  <a:t>the</a:t>
                </a:r>
                <a:r>
                  <a:rPr lang="tr-TR" sz="2500" dirty="0" smtClean="0">
                    <a:solidFill>
                      <a:schemeClr val="tx1"/>
                    </a:solidFill>
                  </a:rPr>
                  <a:t> </a:t>
                </a:r>
                <a:r>
                  <a:rPr lang="tr-TR" sz="2500" dirty="0" err="1" smtClean="0">
                    <a:solidFill>
                      <a:schemeClr val="tx1"/>
                    </a:solidFill>
                  </a:rPr>
                  <a:t>jigsaw</a:t>
                </a:r>
                <a:r>
                  <a:rPr lang="tr-TR" sz="2500" dirty="0" smtClean="0">
                    <a:solidFill>
                      <a:schemeClr val="tx1"/>
                    </a:solidFill>
                  </a:rPr>
                  <a:t>. </a:t>
                </a:r>
                <a:endParaRPr lang="tr-TR" sz="25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tr-TR" sz="25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5536" y="1556792"/>
                <a:ext cx="8424936" cy="4824536"/>
              </a:xfrm>
              <a:blipFill rotWithShape="0">
                <a:blip r:embed="rId2"/>
                <a:stretch>
                  <a:fillRect l="-579" t="-1641" r="-1013" b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67253" y="5157192"/>
                <a:ext cx="4248472" cy="7243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tr-TR" sz="2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53" y="5157192"/>
                <a:ext cx="4248472" cy="724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1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N =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Strokes</a:t>
            </a:r>
            <a:r>
              <a:rPr lang="tr-TR" dirty="0" smtClean="0"/>
              <a:t> on </a:t>
            </a:r>
            <a:r>
              <a:rPr lang="tr-TR" dirty="0" err="1" smtClean="0"/>
              <a:t>canvas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S (</a:t>
            </a:r>
            <a:r>
              <a:rPr lang="tr-TR" dirty="0" err="1" smtClean="0"/>
              <a:t>Sketch</a:t>
            </a:r>
            <a:r>
              <a:rPr lang="tr-TR" dirty="0" smtClean="0"/>
              <a:t> -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Centers</a:t>
            </a:r>
            <a:r>
              <a:rPr lang="tr-TR" dirty="0" smtClean="0"/>
              <a:t>) = N x 2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keeps</a:t>
            </a:r>
            <a:r>
              <a:rPr lang="tr-TR" dirty="0" smtClean="0"/>
              <a:t> </a:t>
            </a:r>
            <a:r>
              <a:rPr lang="tr-TR" dirty="0" err="1" smtClean="0"/>
              <a:t>center</a:t>
            </a:r>
            <a:r>
              <a:rPr lang="tr-TR" dirty="0" smtClean="0"/>
              <a:t> </a:t>
            </a:r>
            <a:r>
              <a:rPr lang="tr-TR" dirty="0" err="1" smtClean="0"/>
              <a:t>positions</a:t>
            </a:r>
            <a:r>
              <a:rPr lang="tr-TR" dirty="0" smtClean="0"/>
              <a:t> of </a:t>
            </a:r>
            <a:r>
              <a:rPr lang="tr-TR" dirty="0" err="1" smtClean="0"/>
              <a:t>strokes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L (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) = N x 2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dirty="0" err="1" smtClean="0"/>
              <a:t>assigned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. </a:t>
            </a:r>
            <a:r>
              <a:rPr lang="tr-TR" dirty="0" err="1" smtClean="0"/>
              <a:t>Initially</a:t>
            </a:r>
            <a:r>
              <a:rPr lang="tr-TR" dirty="0" smtClean="0"/>
              <a:t> </a:t>
            </a:r>
            <a:r>
              <a:rPr lang="tr-TR" dirty="0" err="1" smtClean="0"/>
              <a:t>empty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F (IDM </a:t>
            </a:r>
            <a:r>
              <a:rPr lang="tr-TR" dirty="0" err="1" smtClean="0"/>
              <a:t>Features</a:t>
            </a:r>
            <a:r>
              <a:rPr lang="tr-TR" dirty="0" smtClean="0"/>
              <a:t>) = N x 720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keeps</a:t>
            </a:r>
            <a:r>
              <a:rPr lang="tr-TR" dirty="0" smtClean="0"/>
              <a:t> IDM </a:t>
            </a:r>
            <a:r>
              <a:rPr lang="tr-TR" dirty="0" err="1" smtClean="0"/>
              <a:t>features</a:t>
            </a:r>
            <a:r>
              <a:rPr lang="tr-TR" dirty="0" smtClean="0"/>
              <a:t> of </a:t>
            </a:r>
            <a:r>
              <a:rPr lang="tr-TR" dirty="0" err="1" smtClean="0"/>
              <a:t>strokes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J (</a:t>
            </a:r>
            <a:r>
              <a:rPr lang="tr-TR" dirty="0" err="1" smtClean="0"/>
              <a:t>Jigsaw</a:t>
            </a:r>
            <a:r>
              <a:rPr lang="tr-TR" dirty="0" smtClean="0"/>
              <a:t>) : m </a:t>
            </a:r>
            <a:r>
              <a:rPr lang="tr-TR" dirty="0"/>
              <a:t>x m x 720 </a:t>
            </a:r>
            <a:r>
              <a:rPr lang="tr-TR" dirty="0" err="1" smtClean="0"/>
              <a:t>matrix</a:t>
            </a:r>
            <a:r>
              <a:rPr lang="tr-TR" dirty="0" smtClean="0"/>
              <a:t>.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/>
              <a:t>element, </a:t>
            </a:r>
            <a:r>
              <a:rPr lang="tr-TR" b="1" dirty="0"/>
              <a:t>z</a:t>
            </a:r>
            <a:r>
              <a:rPr lang="tr-TR" dirty="0"/>
              <a:t>, of </a:t>
            </a:r>
            <a:r>
              <a:rPr lang="tr-TR" dirty="0" err="1"/>
              <a:t>jigsaw</a:t>
            </a:r>
            <a:r>
              <a:rPr lang="tr-TR" dirty="0"/>
              <a:t> is </a:t>
            </a:r>
            <a:r>
              <a:rPr lang="tr-TR" dirty="0" err="1"/>
              <a:t>intially</a:t>
            </a:r>
            <a:r>
              <a:rPr lang="tr-TR" dirty="0"/>
              <a:t> set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of IDM </a:t>
            </a:r>
            <a:r>
              <a:rPr lang="tr-TR" dirty="0" err="1"/>
              <a:t>features</a:t>
            </a:r>
            <a:r>
              <a:rPr lang="tr-TR" dirty="0"/>
              <a:t> 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strokes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sketch</a:t>
            </a:r>
            <a:r>
              <a:rPr lang="tr-TR" dirty="0"/>
              <a:t>. </a:t>
            </a:r>
            <a:r>
              <a:rPr lang="tr-TR" dirty="0" smtClean="0"/>
              <a:t>I set m = 3 in </a:t>
            </a:r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Generative</a:t>
            </a:r>
            <a:r>
              <a:rPr lang="tr-TR" dirty="0"/>
              <a:t>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5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01" y="1608536"/>
            <a:ext cx="4674759" cy="2108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07376" y="1249015"/>
            <a:ext cx="33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INPUT SKETCH ON CANVAS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7560" y="3592556"/>
            <a:ext cx="136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800 x 1280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84998"/>
              </p:ext>
            </p:extLst>
          </p:nvPr>
        </p:nvGraphicFramePr>
        <p:xfrm>
          <a:off x="5565557" y="4436575"/>
          <a:ext cx="2318811" cy="1944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37"/>
                <a:gridCol w="772937"/>
                <a:gridCol w="772937"/>
              </a:tblGrid>
              <a:tr h="648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879206" y="4476291"/>
            <a:ext cx="1907622" cy="1854890"/>
            <a:chOff x="3733521" y="4476291"/>
            <a:chExt cx="1907622" cy="185489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1655" y="5293273"/>
              <a:ext cx="514350" cy="857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4370" y="5788256"/>
              <a:ext cx="152400" cy="5429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4061" y="4476291"/>
              <a:ext cx="554833" cy="56323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2295" y="4537933"/>
              <a:ext cx="373963" cy="43995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6793" y="6147288"/>
              <a:ext cx="514350" cy="85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3521" y="5745392"/>
              <a:ext cx="152400" cy="542925"/>
            </a:xfrm>
            <a:prstGeom prst="rect">
              <a:avLst/>
            </a:prstGeom>
          </p:spPr>
        </p:pic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13663"/>
              </p:ext>
            </p:extLst>
          </p:nvPr>
        </p:nvGraphicFramePr>
        <p:xfrm>
          <a:off x="880329" y="4406621"/>
          <a:ext cx="2318811" cy="1944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37"/>
                <a:gridCol w="772937"/>
                <a:gridCol w="772937"/>
              </a:tblGrid>
              <a:tr h="648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2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40295" y="3961888"/>
            <a:ext cx="106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JIGSAW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7376" y="6021288"/>
            <a:ext cx="127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3x 3 x 720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86493" y="6423719"/>
            <a:ext cx="29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Strokes</a:t>
            </a:r>
            <a:r>
              <a:rPr lang="tr-TR" sz="1200" dirty="0" smtClean="0"/>
              <a:t> </a:t>
            </a:r>
            <a:r>
              <a:rPr lang="tr-TR" sz="1200" dirty="0" err="1" smtClean="0"/>
              <a:t>are</a:t>
            </a:r>
            <a:r>
              <a:rPr lang="tr-TR" sz="1200" dirty="0" smtClean="0"/>
              <a:t> </a:t>
            </a:r>
            <a:r>
              <a:rPr lang="tr-TR" sz="1200" dirty="0" err="1" smtClean="0"/>
              <a:t>represented</a:t>
            </a:r>
            <a:r>
              <a:rPr lang="tr-TR" sz="1200" dirty="0" smtClean="0"/>
              <a:t> </a:t>
            </a:r>
            <a:r>
              <a:rPr lang="tr-TR" sz="1200" dirty="0" err="1" smtClean="0"/>
              <a:t>by</a:t>
            </a:r>
            <a:r>
              <a:rPr lang="tr-TR" sz="1200" dirty="0" smtClean="0"/>
              <a:t> IDM </a:t>
            </a:r>
            <a:r>
              <a:rPr lang="tr-TR" sz="1200" dirty="0" err="1" smtClean="0"/>
              <a:t>features</a:t>
            </a:r>
            <a:r>
              <a:rPr lang="tr-TR" sz="1200" dirty="0" smtClean="0"/>
              <a:t> (1x720 </a:t>
            </a:r>
            <a:r>
              <a:rPr lang="tr-TR" sz="1200" dirty="0" err="1" smtClean="0"/>
              <a:t>vector</a:t>
            </a:r>
            <a:r>
              <a:rPr lang="tr-TR" sz="1200" dirty="0" smtClean="0"/>
              <a:t>) in </a:t>
            </a:r>
            <a:r>
              <a:rPr lang="tr-TR" sz="1200" dirty="0" err="1" smtClean="0"/>
              <a:t>Jigsaw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9384" y="6117887"/>
            <a:ext cx="165486" cy="33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27984" y="3947931"/>
            <a:ext cx="506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JIGSAW REPRESANTATION AS STROKES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Generative</a:t>
            </a:r>
            <a:r>
              <a:rPr lang="tr-TR" dirty="0"/>
              <a:t> Model</a:t>
            </a: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01" y="1608536"/>
            <a:ext cx="4674759" cy="2108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962925" y="1249015"/>
            <a:ext cx="33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INPUT SKETCH ON CANVAS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7560" y="3592556"/>
            <a:ext cx="136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800 x 1280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38" y="4500221"/>
            <a:ext cx="4668683" cy="2097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4211960" y="40677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RECONSTRUCTED SKETCH ON CANVAS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94986" y="6597352"/>
            <a:ext cx="136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800 x 1280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38478" y="4682571"/>
            <a:ext cx="1270612" cy="1334283"/>
            <a:chOff x="3733521" y="4476291"/>
            <a:chExt cx="1907622" cy="185489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1655" y="5293273"/>
              <a:ext cx="514350" cy="8572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4370" y="5788256"/>
              <a:ext cx="152400" cy="54292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4061" y="4476291"/>
              <a:ext cx="554833" cy="56323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92295" y="4537933"/>
              <a:ext cx="373963" cy="439956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6793" y="6147288"/>
              <a:ext cx="514350" cy="8572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3521" y="5745392"/>
              <a:ext cx="152400" cy="542925"/>
            </a:xfrm>
            <a:prstGeom prst="rect">
              <a:avLst/>
            </a:prstGeom>
          </p:spPr>
        </p:pic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65743"/>
              </p:ext>
            </p:extLst>
          </p:nvPr>
        </p:nvGraphicFramePr>
        <p:xfrm>
          <a:off x="360646" y="4651738"/>
          <a:ext cx="1385562" cy="1334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54"/>
                <a:gridCol w="461854"/>
                <a:gridCol w="461854"/>
              </a:tblGrid>
              <a:tr h="444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47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4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84809" y="4210949"/>
            <a:ext cx="106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JIGSAW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84631"/>
              </p:ext>
            </p:extLst>
          </p:nvPr>
        </p:nvGraphicFramePr>
        <p:xfrm>
          <a:off x="2549603" y="4612818"/>
          <a:ext cx="8008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5"/>
                <a:gridCol w="400445"/>
              </a:tblGrid>
              <a:tr h="3625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5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5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5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5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79360" y="6057478"/>
            <a:ext cx="136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 x 3 x 720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22936" y="6504916"/>
            <a:ext cx="99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51 x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23728" y="4130889"/>
            <a:ext cx="16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86777" y="5190396"/>
            <a:ext cx="432048" cy="256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578091" y="5172602"/>
            <a:ext cx="432048" cy="256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43" y="5297435"/>
            <a:ext cx="1386348" cy="1299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Generative</a:t>
            </a:r>
            <a:r>
              <a:rPr lang="tr-TR" dirty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generate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sketches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7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4178"/>
              </p:ext>
            </p:extLst>
          </p:nvPr>
        </p:nvGraphicFramePr>
        <p:xfrm>
          <a:off x="360646" y="3941798"/>
          <a:ext cx="1365564" cy="1237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88"/>
                <a:gridCol w="455188"/>
                <a:gridCol w="455188"/>
              </a:tblGrid>
              <a:tr h="412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6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4809" y="3501008"/>
            <a:ext cx="124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JIGSAW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21431"/>
              </p:ext>
            </p:extLst>
          </p:nvPr>
        </p:nvGraphicFramePr>
        <p:xfrm>
          <a:off x="2699792" y="2607730"/>
          <a:ext cx="5822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19"/>
                <a:gridCol w="291119"/>
              </a:tblGrid>
              <a:tr h="306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9089" y="5281337"/>
            <a:ext cx="134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 x 3 x 720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4431884"/>
            <a:ext cx="9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  <a:r>
              <a:rPr lang="tr-TR" dirty="0" smtClean="0"/>
              <a:t>1 x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9683" y="2205861"/>
            <a:ext cx="16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6777" y="4480456"/>
            <a:ext cx="425812" cy="238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39505" y="3225122"/>
            <a:ext cx="425812" cy="238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21431"/>
              </p:ext>
            </p:extLst>
          </p:nvPr>
        </p:nvGraphicFramePr>
        <p:xfrm>
          <a:off x="2699792" y="4756005"/>
          <a:ext cx="5822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19"/>
                <a:gridCol w="291119"/>
              </a:tblGrid>
              <a:tr h="306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55778" y="6580159"/>
            <a:ext cx="9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  <a:r>
              <a:rPr lang="tr-TR" dirty="0" smtClean="0"/>
              <a:t>1 x 2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3539505" y="5373397"/>
            <a:ext cx="425812" cy="238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71" y="3007140"/>
            <a:ext cx="581025" cy="6000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007" y="2425939"/>
            <a:ext cx="1028700" cy="6953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864" y="2961602"/>
            <a:ext cx="695325" cy="685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582" y="3441547"/>
            <a:ext cx="1000125" cy="8858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098" y="5617843"/>
            <a:ext cx="633581" cy="62490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680" y="6388088"/>
            <a:ext cx="581025" cy="6000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066" y="5025734"/>
            <a:ext cx="1028700" cy="69532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644008" y="2205861"/>
            <a:ext cx="3240360" cy="222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39077" y="4837136"/>
            <a:ext cx="3240360" cy="222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88583" y="3972213"/>
            <a:ext cx="1014099" cy="1180328"/>
            <a:chOff x="3733521" y="4476291"/>
            <a:chExt cx="1907622" cy="185489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1655" y="5293273"/>
              <a:ext cx="514350" cy="8572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04370" y="5788256"/>
              <a:ext cx="152400" cy="54292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4061" y="4476291"/>
              <a:ext cx="554833" cy="56323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92295" y="4537933"/>
              <a:ext cx="373963" cy="43995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6793" y="6147288"/>
              <a:ext cx="514350" cy="8572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33521" y="5745392"/>
              <a:ext cx="152400" cy="54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07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Generative</a:t>
            </a:r>
            <a:r>
              <a:rPr lang="tr-TR" dirty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generate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sketches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8</a:t>
            </a:fld>
            <a:r>
              <a:rPr lang="tr-TR" smtClean="0"/>
              <a:t>/25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72967"/>
              </p:ext>
            </p:extLst>
          </p:nvPr>
        </p:nvGraphicFramePr>
        <p:xfrm>
          <a:off x="179512" y="3736353"/>
          <a:ext cx="1365564" cy="1237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88"/>
                <a:gridCol w="455188"/>
                <a:gridCol w="455188"/>
              </a:tblGrid>
              <a:tr h="412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6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3275692"/>
            <a:ext cx="124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JIGSAW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855540"/>
                  </p:ext>
                </p:extLst>
              </p:nvPr>
            </p:nvGraphicFramePr>
            <p:xfrm>
              <a:off x="2167212" y="2884250"/>
              <a:ext cx="2980852" cy="35039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480"/>
                    <a:gridCol w="709930"/>
                    <a:gridCol w="713105"/>
                    <a:gridCol w="892337"/>
                  </a:tblGrid>
                  <a:tr h="4651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Stroke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𝑳𝒂𝒃𝒆𝒍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𝑳𝒂𝒃𝒆𝒍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Assigned</a:t>
                          </a:r>
                          <a:r>
                            <a:rPr 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 Jigsaw</a:t>
                          </a:r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95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65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65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65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65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65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65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65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65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65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65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855540"/>
                  </p:ext>
                </p:extLst>
              </p:nvPr>
            </p:nvGraphicFramePr>
            <p:xfrm>
              <a:off x="2167212" y="2884250"/>
              <a:ext cx="2980852" cy="35039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480"/>
                    <a:gridCol w="709930"/>
                    <a:gridCol w="713105"/>
                    <a:gridCol w="892337"/>
                  </a:tblGrid>
                  <a:tr h="4651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Stroke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4017" t="-1316" r="-227350" b="-66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017" t="-1316" r="-127350" b="-66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Assigned</a:t>
                          </a:r>
                          <a:r>
                            <a:rPr lang="en-US" sz="1200" b="0" baseline="0" dirty="0" smtClean="0">
                              <a:solidFill>
                                <a:schemeClr val="tx1"/>
                              </a:solidFill>
                            </a:rPr>
                            <a:t> Jigsaw</a:t>
                          </a:r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95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4017" t="-157143" r="-227350" b="-932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017" t="-157143" r="-127350" b="-932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4017" t="-280000" r="-227350" b="-9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017" t="-280000" r="-127350" b="-9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4017" t="-380000" r="-227350" b="-8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017" t="-380000" r="-127350" b="-8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4017" t="-480000" r="-227350" b="-7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017" t="-480000" r="-127350" b="-7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4017" t="-580000" r="-227350" b="-6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017" t="-580000" r="-127350" b="-6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4017" t="-680000" r="-227350" b="-5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017" t="-680000" r="-127350" b="-5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4017" t="-780000" r="-227350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017" t="-780000" r="-127350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4017" t="-880000" r="-227350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017" t="-880000" r="-127350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4017" t="-980000" r="-227350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017" t="-980000" r="-127350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4017" t="-1080000" r="-227350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017" t="-1080000" r="-127350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4017" t="-1180000" r="-227350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017" t="-1180000" r="-127350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197955" y="5075892"/>
            <a:ext cx="134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 x 3 x 720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77229" y="6562671"/>
            <a:ext cx="86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  <a:r>
              <a:rPr lang="tr-TR" dirty="0" smtClean="0"/>
              <a:t>1 x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43808" y="2348880"/>
            <a:ext cx="16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702868" y="4315069"/>
            <a:ext cx="425812" cy="238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220072" y="4293096"/>
            <a:ext cx="425812" cy="238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91" y="4014255"/>
            <a:ext cx="581025" cy="6000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27" y="3433054"/>
            <a:ext cx="1028700" cy="6953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856" y="3943079"/>
            <a:ext cx="695325" cy="685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702" y="4448662"/>
            <a:ext cx="1000125" cy="88582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5724128" y="3212976"/>
            <a:ext cx="3240360" cy="222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07449" y="3766768"/>
            <a:ext cx="981007" cy="1171182"/>
            <a:chOff x="3733521" y="4476291"/>
            <a:chExt cx="1845373" cy="1840517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70378" y="5412422"/>
              <a:ext cx="514349" cy="14929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96836" y="5773883"/>
              <a:ext cx="152399" cy="54292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24061" y="4476291"/>
              <a:ext cx="554833" cy="56323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92295" y="4537933"/>
              <a:ext cx="373963" cy="43995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35302" y="6132925"/>
              <a:ext cx="514349" cy="8572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33521" y="5745392"/>
              <a:ext cx="152400" cy="542925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6803267" y="3556541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406597" y="3526287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102845" y="3969519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951996" y="3821936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073277" y="3812943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83054" y="4157263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8462727" y="3837598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54297" y="4349919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611182" y="4785819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612702" y="4763776"/>
            <a:ext cx="38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088848" y="5165944"/>
            <a:ext cx="38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71616" y="3736353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49545" y="3736353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274740" y="3728065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87660" y="4146543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49259" y="4146543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292768" y="4112928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81384" y="4567699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31949" y="4560352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288820" y="4551392"/>
            <a:ext cx="25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612702" y="5400815"/>
            <a:ext cx="158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800 x </a:t>
            </a:r>
            <a:r>
              <a:rPr lang="tr-TR" dirty="0" smtClean="0"/>
              <a:t>1280</a:t>
            </a:r>
            <a:endParaRPr lang="en-US" dirty="0" smtClean="0"/>
          </a:p>
          <a:p>
            <a:r>
              <a:rPr lang="en-US" dirty="0" smtClean="0"/>
              <a:t>Stroke #:11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84962" y="2740243"/>
            <a:ext cx="26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GENERATED SKETCH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8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Graph</a:t>
            </a:r>
            <a:r>
              <a:rPr lang="tr-TR" dirty="0" smtClean="0"/>
              <a:t>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9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424936" cy="4824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500" dirty="0" smtClean="0"/>
              <a:t>Sketch based Jigsaw graph model bases on </a:t>
            </a:r>
            <a:r>
              <a:rPr lang="tr-TR" sz="2500" dirty="0" err="1" smtClean="0"/>
              <a:t>similarity</a:t>
            </a:r>
            <a:r>
              <a:rPr lang="tr-TR" sz="2500" dirty="0" smtClean="0"/>
              <a:t> </a:t>
            </a:r>
            <a:r>
              <a:rPr lang="tr-TR" sz="2500" dirty="0" err="1" smtClean="0"/>
              <a:t>and</a:t>
            </a:r>
            <a:r>
              <a:rPr lang="tr-TR" sz="2500" dirty="0" smtClean="0"/>
              <a:t> </a:t>
            </a:r>
            <a:r>
              <a:rPr lang="tr-TR" sz="2500" dirty="0" err="1" smtClean="0"/>
              <a:t>relative</a:t>
            </a:r>
            <a:r>
              <a:rPr lang="tr-TR" sz="2500" dirty="0" smtClean="0"/>
              <a:t> </a:t>
            </a:r>
            <a:r>
              <a:rPr lang="tr-TR" sz="2500" dirty="0" err="1" smtClean="0"/>
              <a:t>positions</a:t>
            </a:r>
            <a:r>
              <a:rPr lang="tr-TR" sz="2500" dirty="0" smtClean="0"/>
              <a:t> of </a:t>
            </a:r>
            <a:r>
              <a:rPr lang="tr-TR" sz="2500" dirty="0" err="1" smtClean="0"/>
              <a:t>strokes</a:t>
            </a:r>
            <a:r>
              <a:rPr lang="tr-TR" sz="2500" dirty="0" smtClean="0"/>
              <a:t>.</a:t>
            </a:r>
          </a:p>
          <a:p>
            <a:pPr algn="just"/>
            <a:endParaRPr lang="tr-TR" sz="2500" dirty="0"/>
          </a:p>
          <a:p>
            <a:pPr algn="just"/>
            <a:r>
              <a:rPr lang="tr-TR" sz="2500" dirty="0" err="1" smtClean="0"/>
              <a:t>Mid-point</a:t>
            </a:r>
            <a:r>
              <a:rPr lang="tr-TR" sz="2500" dirty="0" smtClean="0"/>
              <a:t> of </a:t>
            </a:r>
            <a:r>
              <a:rPr lang="tr-TR" sz="2500" dirty="0" err="1" smtClean="0"/>
              <a:t>each</a:t>
            </a:r>
            <a:r>
              <a:rPr lang="tr-TR" sz="2500" dirty="0" smtClean="0"/>
              <a:t> </a:t>
            </a:r>
            <a:r>
              <a:rPr lang="tr-TR" sz="2500" dirty="0" err="1" smtClean="0"/>
              <a:t>stroke</a:t>
            </a:r>
            <a:r>
              <a:rPr lang="tr-TR" sz="2500" dirty="0" smtClean="0"/>
              <a:t> </a:t>
            </a:r>
            <a:r>
              <a:rPr lang="tr-TR" sz="2500" dirty="0" err="1" smtClean="0"/>
              <a:t>represents</a:t>
            </a:r>
            <a:r>
              <a:rPr lang="tr-TR" sz="2500" dirty="0" smtClean="0"/>
              <a:t> </a:t>
            </a:r>
            <a:r>
              <a:rPr lang="tr-TR" sz="2500" dirty="0" err="1" smtClean="0"/>
              <a:t>graph</a:t>
            </a:r>
            <a:r>
              <a:rPr lang="tr-TR" sz="2500" dirty="0" smtClean="0"/>
              <a:t> </a:t>
            </a:r>
            <a:r>
              <a:rPr lang="tr-TR" sz="2500" dirty="0" err="1" smtClean="0"/>
              <a:t>node</a:t>
            </a:r>
            <a:r>
              <a:rPr lang="tr-TR" sz="2500" dirty="0" smtClean="0"/>
              <a:t> </a:t>
            </a:r>
            <a:r>
              <a:rPr lang="tr-TR" sz="2500" dirty="0" err="1" smtClean="0"/>
              <a:t>and</a:t>
            </a:r>
            <a:r>
              <a:rPr lang="tr-TR" sz="2500" dirty="0" smtClean="0"/>
              <a:t> </a:t>
            </a:r>
            <a:r>
              <a:rPr lang="tr-TR" sz="2500" dirty="0" err="1" smtClean="0"/>
              <a:t>its</a:t>
            </a:r>
            <a:r>
              <a:rPr lang="tr-TR" sz="2500" dirty="0" smtClean="0"/>
              <a:t> </a:t>
            </a:r>
            <a:r>
              <a:rPr lang="tr-TR" sz="2500" dirty="0" err="1" smtClean="0"/>
              <a:t>position</a:t>
            </a:r>
            <a:r>
              <a:rPr lang="tr-TR" sz="2500" dirty="0" smtClean="0"/>
              <a:t>.</a:t>
            </a:r>
            <a:endParaRPr lang="en-US" sz="2500" dirty="0" smtClean="0"/>
          </a:p>
          <a:p>
            <a:pPr algn="just"/>
            <a:endParaRPr lang="tr-TR" sz="2500" dirty="0" smtClean="0"/>
          </a:p>
          <a:p>
            <a:pPr algn="just"/>
            <a:r>
              <a:rPr lang="tr-TR" sz="2500" dirty="0" err="1" smtClean="0"/>
              <a:t>To</a:t>
            </a:r>
            <a:r>
              <a:rPr lang="tr-TR" sz="2500" dirty="0" smtClean="0"/>
              <a:t> </a:t>
            </a:r>
            <a:r>
              <a:rPr lang="tr-TR" sz="2500" dirty="0" err="1" smtClean="0"/>
              <a:t>encourage</a:t>
            </a:r>
            <a:r>
              <a:rPr lang="tr-TR" sz="2500" dirty="0" smtClean="0"/>
              <a:t> </a:t>
            </a:r>
            <a:r>
              <a:rPr lang="tr-TR" sz="2500" dirty="0" err="1" smtClean="0"/>
              <a:t>similar</a:t>
            </a:r>
            <a:r>
              <a:rPr lang="tr-TR" sz="2500" dirty="0" smtClean="0"/>
              <a:t> </a:t>
            </a:r>
            <a:r>
              <a:rPr lang="tr-TR" sz="2500" dirty="0" err="1" smtClean="0"/>
              <a:t>stroke</a:t>
            </a:r>
            <a:r>
              <a:rPr lang="tr-TR" sz="2500" dirty="0" smtClean="0"/>
              <a:t> </a:t>
            </a:r>
            <a:r>
              <a:rPr lang="tr-TR" sz="2500" dirty="0" err="1" smtClean="0"/>
              <a:t>patterns</a:t>
            </a:r>
            <a:r>
              <a:rPr lang="tr-TR" sz="2500" dirty="0" smtClean="0"/>
              <a:t> </a:t>
            </a:r>
            <a:r>
              <a:rPr lang="tr-TR" sz="2500" dirty="0" err="1" smtClean="0"/>
              <a:t>have</a:t>
            </a:r>
            <a:r>
              <a:rPr lang="tr-TR" sz="2500" dirty="0" smtClean="0"/>
              <a:t> </a:t>
            </a:r>
            <a:r>
              <a:rPr lang="tr-TR" sz="2500" dirty="0" err="1" smtClean="0"/>
              <a:t>the</a:t>
            </a:r>
            <a:r>
              <a:rPr lang="tr-TR" sz="2500" dirty="0" smtClean="0"/>
              <a:t> </a:t>
            </a:r>
            <a:r>
              <a:rPr lang="tr-TR" sz="2500" dirty="0" err="1" smtClean="0"/>
              <a:t>same</a:t>
            </a:r>
            <a:r>
              <a:rPr lang="tr-TR" sz="2500" dirty="0" smtClean="0"/>
              <a:t> </a:t>
            </a:r>
            <a:r>
              <a:rPr lang="tr-TR" sz="2500" dirty="0" err="1" smtClean="0"/>
              <a:t>offset</a:t>
            </a:r>
            <a:r>
              <a:rPr lang="tr-TR" sz="2500" dirty="0" smtClean="0"/>
              <a:t>, </a:t>
            </a:r>
            <a:r>
              <a:rPr lang="tr-TR" sz="2500" dirty="0" err="1" smtClean="0"/>
              <a:t>we</a:t>
            </a:r>
            <a:r>
              <a:rPr lang="tr-TR" sz="2500" dirty="0" smtClean="0"/>
              <a:t> </a:t>
            </a:r>
            <a:r>
              <a:rPr lang="tr-TR" sz="2500" dirty="0" err="1" smtClean="0"/>
              <a:t>connect</a:t>
            </a:r>
            <a:r>
              <a:rPr lang="tr-TR" sz="2500" dirty="0" smtClean="0"/>
              <a:t> </a:t>
            </a:r>
            <a:r>
              <a:rPr lang="tr-TR" sz="2500" dirty="0" err="1" smtClean="0"/>
              <a:t>strokes</a:t>
            </a:r>
            <a:r>
              <a:rPr lang="tr-TR" sz="2500" dirty="0" smtClean="0"/>
              <a:t> </a:t>
            </a:r>
            <a:r>
              <a:rPr lang="tr-TR" sz="2500" dirty="0" err="1" smtClean="0"/>
              <a:t>that</a:t>
            </a:r>
            <a:r>
              <a:rPr lang="tr-TR" sz="2500" dirty="0" smtClean="0"/>
              <a:t> form </a:t>
            </a:r>
            <a:r>
              <a:rPr lang="tr-TR" sz="2500" dirty="0" err="1" smtClean="0"/>
              <a:t>the</a:t>
            </a:r>
            <a:r>
              <a:rPr lang="tr-TR" sz="2500" dirty="0" smtClean="0"/>
              <a:t> </a:t>
            </a:r>
            <a:r>
              <a:rPr lang="tr-TR" sz="2500" dirty="0" err="1" smtClean="0"/>
              <a:t>pattern</a:t>
            </a:r>
            <a:r>
              <a:rPr lang="tr-TR" sz="2500" dirty="0"/>
              <a:t> </a:t>
            </a:r>
            <a:r>
              <a:rPr lang="tr-TR" sz="2500" dirty="0" err="1" smtClean="0"/>
              <a:t>and</a:t>
            </a:r>
            <a:r>
              <a:rPr lang="tr-TR" sz="2500" dirty="0" smtClean="0"/>
              <a:t> set </a:t>
            </a:r>
            <a:r>
              <a:rPr lang="tr-TR" sz="2500" dirty="0" err="1" smtClean="0"/>
              <a:t>the</a:t>
            </a:r>
            <a:r>
              <a:rPr lang="tr-TR" sz="2500" dirty="0" smtClean="0"/>
              <a:t> </a:t>
            </a:r>
            <a:r>
              <a:rPr lang="tr-TR" sz="2500" dirty="0" err="1" smtClean="0"/>
              <a:t>smoothness</a:t>
            </a:r>
            <a:r>
              <a:rPr lang="tr-TR" sz="2500" dirty="0" smtClean="0"/>
              <a:t> </a:t>
            </a:r>
            <a:r>
              <a:rPr lang="tr-TR" sz="2500" dirty="0" err="1" smtClean="0"/>
              <a:t>cost</a:t>
            </a:r>
            <a:r>
              <a:rPr lang="tr-TR" sz="2500" dirty="0" smtClean="0"/>
              <a:t>.</a:t>
            </a:r>
          </a:p>
          <a:p>
            <a:pPr algn="just"/>
            <a:endParaRPr lang="tr-TR" sz="2500" dirty="0"/>
          </a:p>
          <a:p>
            <a:pPr algn="just"/>
            <a:r>
              <a:rPr lang="tr-TR" sz="2500" dirty="0" err="1" smtClean="0"/>
              <a:t>By</a:t>
            </a:r>
            <a:r>
              <a:rPr lang="tr-TR" sz="2500" dirty="0" smtClean="0"/>
              <a:t> </a:t>
            </a:r>
            <a:r>
              <a:rPr lang="tr-TR" sz="2500" dirty="0" err="1" smtClean="0"/>
              <a:t>setting</a:t>
            </a:r>
            <a:r>
              <a:rPr lang="tr-TR" sz="2500" dirty="0" smtClean="0"/>
              <a:t> </a:t>
            </a:r>
            <a:r>
              <a:rPr lang="tr-TR" sz="2500" dirty="0" err="1" smtClean="0"/>
              <a:t>the</a:t>
            </a:r>
            <a:r>
              <a:rPr lang="tr-TR" sz="2500" dirty="0" smtClean="0"/>
              <a:t> </a:t>
            </a:r>
            <a:r>
              <a:rPr lang="tr-TR" sz="2500" dirty="0" err="1" smtClean="0"/>
              <a:t>smoothness</a:t>
            </a:r>
            <a:r>
              <a:rPr lang="tr-TR" sz="2500" dirty="0" smtClean="0"/>
              <a:t> </a:t>
            </a:r>
            <a:r>
              <a:rPr lang="tr-TR" sz="2500" dirty="0" err="1" smtClean="0"/>
              <a:t>cost</a:t>
            </a:r>
            <a:r>
              <a:rPr lang="tr-TR" sz="2500" dirty="0" smtClean="0"/>
              <a:t> </a:t>
            </a:r>
            <a:r>
              <a:rPr lang="tr-TR" sz="2500" dirty="0" err="1" smtClean="0"/>
              <a:t>we</a:t>
            </a:r>
            <a:r>
              <a:rPr lang="tr-TR" sz="2500" dirty="0" smtClean="0"/>
              <a:t> </a:t>
            </a:r>
            <a:r>
              <a:rPr lang="tr-TR" sz="2500" dirty="0" err="1" smtClean="0"/>
              <a:t>enforce</a:t>
            </a:r>
            <a:r>
              <a:rPr lang="tr-TR" sz="2500" dirty="0" smtClean="0"/>
              <a:t> </a:t>
            </a:r>
            <a:r>
              <a:rPr lang="tr-TR" sz="2500" dirty="0" err="1" smtClean="0"/>
              <a:t>the</a:t>
            </a:r>
            <a:r>
              <a:rPr lang="tr-TR" sz="2500" dirty="0" smtClean="0"/>
              <a:t> </a:t>
            </a:r>
            <a:r>
              <a:rPr lang="tr-TR" sz="2500" dirty="0" err="1" smtClean="0"/>
              <a:t>stroke</a:t>
            </a:r>
            <a:r>
              <a:rPr lang="tr-TR" sz="2500" dirty="0" smtClean="0"/>
              <a:t> </a:t>
            </a:r>
            <a:r>
              <a:rPr lang="tr-TR" sz="2500" dirty="0" err="1" smtClean="0"/>
              <a:t>patterns</a:t>
            </a:r>
            <a:r>
              <a:rPr lang="tr-TR" sz="2500" dirty="0" smtClean="0"/>
              <a:t> </a:t>
            </a:r>
            <a:r>
              <a:rPr lang="tr-TR" sz="2500" dirty="0" err="1" smtClean="0"/>
              <a:t>to</a:t>
            </a:r>
            <a:r>
              <a:rPr lang="tr-TR" sz="2500" dirty="0" smtClean="0"/>
              <a:t> </a:t>
            </a:r>
            <a:r>
              <a:rPr lang="tr-TR" sz="2500" dirty="0" err="1" smtClean="0"/>
              <a:t>appear</a:t>
            </a:r>
            <a:r>
              <a:rPr lang="tr-TR" sz="2500" dirty="0" smtClean="0"/>
              <a:t> in </a:t>
            </a:r>
            <a:r>
              <a:rPr lang="tr-TR" sz="2500" dirty="0" err="1" smtClean="0"/>
              <a:t>the</a:t>
            </a:r>
            <a:r>
              <a:rPr lang="tr-TR" sz="2500" dirty="0" smtClean="0"/>
              <a:t> </a:t>
            </a:r>
            <a:r>
              <a:rPr lang="tr-TR" sz="2500" dirty="0" err="1" smtClean="0"/>
              <a:t>jigsaw</a:t>
            </a:r>
            <a:r>
              <a:rPr lang="tr-TR" sz="2500" dirty="0" smtClean="0"/>
              <a:t> (</a:t>
            </a:r>
            <a:r>
              <a:rPr lang="tr-TR" sz="2500" dirty="0" err="1" smtClean="0"/>
              <a:t>jigsaw</a:t>
            </a:r>
            <a:r>
              <a:rPr lang="tr-TR" sz="2500" dirty="0" smtClean="0"/>
              <a:t> </a:t>
            </a:r>
            <a:r>
              <a:rPr lang="tr-TR" sz="2500" dirty="0" err="1" smtClean="0"/>
              <a:t>pieces</a:t>
            </a:r>
            <a:r>
              <a:rPr lang="tr-TR" sz="2500" dirty="0" smtClean="0"/>
              <a:t>) as </a:t>
            </a:r>
            <a:r>
              <a:rPr lang="tr-TR" sz="2500" dirty="0" err="1" smtClean="0"/>
              <a:t>well</a:t>
            </a:r>
            <a:r>
              <a:rPr lang="tr-TR" sz="2500" dirty="0" smtClean="0"/>
              <a:t>.</a:t>
            </a:r>
            <a:endParaRPr lang="en-US" sz="2500" dirty="0" smtClean="0"/>
          </a:p>
          <a:p>
            <a:pPr marL="0" indent="0" algn="just">
              <a:buNone/>
            </a:pPr>
            <a:endParaRPr lang="tr-TR" sz="2500" dirty="0" smtClean="0"/>
          </a:p>
          <a:p>
            <a:pPr marL="0" indent="0" algn="just">
              <a:buNone/>
            </a:pPr>
            <a:endParaRPr lang="en-US" sz="2500" dirty="0" smtClean="0"/>
          </a:p>
          <a:p>
            <a:pPr algn="just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6397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15411</TotalTime>
  <Words>1049</Words>
  <Application>Microsoft Office PowerPoint</Application>
  <PresentationFormat>On-screen Show (4:3)</PresentationFormat>
  <Paragraphs>297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Wingdings 2</vt:lpstr>
      <vt:lpstr>Equity</vt:lpstr>
      <vt:lpstr>Jigsaw Model for Sketch Recognition</vt:lpstr>
      <vt:lpstr>Jigsaw</vt:lpstr>
      <vt:lpstr>Offset Map (Label)</vt:lpstr>
      <vt:lpstr>Initial Conditions</vt:lpstr>
      <vt:lpstr>Generative Model</vt:lpstr>
      <vt:lpstr>Generative Model</vt:lpstr>
      <vt:lpstr>Generative Model</vt:lpstr>
      <vt:lpstr>Generative Model</vt:lpstr>
      <vt:lpstr>Graph Model</vt:lpstr>
      <vt:lpstr>Smoothness Cost</vt:lpstr>
      <vt:lpstr>Connectivity</vt:lpstr>
      <vt:lpstr>Connectivity</vt:lpstr>
      <vt:lpstr>Example of Connectivity</vt:lpstr>
      <vt:lpstr>Example of Connectivity</vt:lpstr>
      <vt:lpstr>Update Centers</vt:lpstr>
      <vt:lpstr>Learning</vt:lpstr>
      <vt:lpstr>α-Expansion Graph-Cut Algorithm</vt:lpstr>
      <vt:lpstr>How to update Jigsaw Matrix</vt:lpstr>
      <vt:lpstr>EM Algorithm Summary</vt:lpstr>
      <vt:lpstr>Converged Jigsaw</vt:lpstr>
      <vt:lpstr>Reconstruction</vt:lpstr>
    </vt:vector>
  </TitlesOfParts>
  <Company>Koç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Ayse Kucukyilmaz</dc:creator>
  <cp:lastModifiedBy>KARAMAN</cp:lastModifiedBy>
  <cp:revision>1086</cp:revision>
  <dcterms:created xsi:type="dcterms:W3CDTF">2009-12-16T12:16:41Z</dcterms:created>
  <dcterms:modified xsi:type="dcterms:W3CDTF">2016-11-03T19:31:59Z</dcterms:modified>
</cp:coreProperties>
</file>