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3" r:id="rId3"/>
    <p:sldId id="457" r:id="rId4"/>
    <p:sldId id="452" r:id="rId5"/>
    <p:sldId id="458" r:id="rId6"/>
    <p:sldId id="459" r:id="rId7"/>
    <p:sldId id="460" r:id="rId8"/>
    <p:sldId id="461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45" r:id="rId26"/>
    <p:sldId id="446" r:id="rId27"/>
    <p:sldId id="447" r:id="rId28"/>
    <p:sldId id="448" r:id="rId29"/>
    <p:sldId id="449" r:id="rId30"/>
    <p:sldId id="482" r:id="rId31"/>
    <p:sldId id="485" r:id="rId32"/>
    <p:sldId id="493" r:id="rId33"/>
    <p:sldId id="494" r:id="rId34"/>
    <p:sldId id="490" r:id="rId35"/>
    <p:sldId id="487" r:id="rId36"/>
    <p:sldId id="488" r:id="rId37"/>
    <p:sldId id="489" r:id="rId38"/>
    <p:sldId id="495" r:id="rId39"/>
    <p:sldId id="496" r:id="rId40"/>
    <p:sldId id="497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/>
  </p:cmAuthor>
  <p:cmAuthor id="2" name="Emre KARAMAN" initials="E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FF"/>
    <a:srgbClr val="00FFFF"/>
    <a:srgbClr val="00FF99"/>
    <a:srgbClr val="0DC804"/>
    <a:srgbClr val="C40000"/>
    <a:srgbClr val="1A02CE"/>
    <a:srgbClr val="00580A"/>
    <a:srgbClr val="CC3300"/>
    <a:srgbClr val="4D7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9767" autoAdjust="0"/>
  </p:normalViewPr>
  <p:slideViewPr>
    <p:cSldViewPr>
      <p:cViewPr>
        <p:scale>
          <a:sx n="90" d="100"/>
          <a:sy n="90" d="100"/>
        </p:scale>
        <p:origin x="213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06.11.2016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06.11.2016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11/6/2016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11/6/2016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11/6/2016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11/6/2016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11/6/2016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11/6/2016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11/6/2016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11/6/2016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11/6/2016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11/6/2016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11/6/2016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29520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29520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7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33850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33850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7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94020"/>
                  </p:ext>
                </p:extLst>
              </p:nvPr>
            </p:nvGraphicFramePr>
            <p:xfrm>
              <a:off x="1043608" y="3284984"/>
              <a:ext cx="7488835" cy="153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94020"/>
                  </p:ext>
                </p:extLst>
              </p:nvPr>
            </p:nvGraphicFramePr>
            <p:xfrm>
              <a:off x="1043608" y="3284984"/>
              <a:ext cx="7488835" cy="15389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-455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7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assign strokes centers to a 2D jigsaw position by using the formula: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467253" y="2492896"/>
                <a:ext cx="4248472" cy="7243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53" y="2492896"/>
                <a:ext cx="4248472" cy="724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187624" y="3501008"/>
                <a:ext cx="7056784" cy="25202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 xmlns:m="http://schemas.openxmlformats.org/officeDocument/2006/math">
                    <m:r>
                      <a:rPr lang="tr-TR" sz="25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tr-TR" sz="25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 2D point in the jigsaw</a:t>
                </a:r>
              </a:p>
              <a:p>
                <a:pPr/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a 2D point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 the sketch canvas which 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a center of a stroke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maps a 2D point s in the sketch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canvas to </a:t>
                </a:r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 2D point z in the </a:t>
                </a:r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jigsaw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25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tr-TR" sz="25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5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2D dimensions of the jigsaw (width, height)</a:t>
                </a:r>
                <a:endParaRPr lang="tr-TR" sz="25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01008"/>
                <a:ext cx="7056784" cy="2520280"/>
              </a:xfrm>
              <a:prstGeom prst="rect">
                <a:avLst/>
              </a:prstGeom>
              <a:blipFill rotWithShape="0">
                <a:blip r:embed="rId3"/>
                <a:stretch>
                  <a:fillRect l="-1381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Notice that if two connected strokes have the same offset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 smtClean="0"/>
                  <a:t> then they map to relatively same positions in the jigsaw. For instance:</a:t>
                </a:r>
              </a:p>
              <a:p>
                <a:pPr marL="320040" lvl="1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8386" y="1535088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86" y="1535088"/>
                <a:ext cx="4248472" cy="813792"/>
              </a:xfrm>
              <a:prstGeom prst="rect">
                <a:avLst/>
              </a:prstGeom>
              <a:blipFill rotWithShape="0">
                <a:blip r:embed="rId3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92060"/>
              </p:ext>
            </p:extLst>
          </p:nvPr>
        </p:nvGraphicFramePr>
        <p:xfrm>
          <a:off x="899592" y="4653136"/>
          <a:ext cx="208549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7"/>
                <a:gridCol w="692467"/>
                <a:gridCol w="694215"/>
              </a:tblGrid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Pos.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Pos.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1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2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kumimoji="0"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31840" y="4827730"/>
                <a:ext cx="1800200" cy="761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sz="25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tr-TR" sz="2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27730"/>
                <a:ext cx="1800200" cy="761510"/>
              </a:xfrm>
              <a:prstGeom prst="rect">
                <a:avLst/>
              </a:prstGeom>
              <a:blipFill rotWithShape="0">
                <a:blip r:embed="rId4"/>
                <a:stretch>
                  <a:fillRect t="-1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330694" y="4149081"/>
                <a:ext cx="2952328" cy="108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Point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5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tr-TR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94" y="4149081"/>
                <a:ext cx="2952328" cy="1085546"/>
              </a:xfrm>
              <a:prstGeom prst="rect">
                <a:avLst/>
              </a:prstGeom>
              <a:blipFill rotWithShape="0">
                <a:blip r:embed="rId5"/>
                <a:stretch>
                  <a:fillRect t="-12222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330694" y="5362711"/>
                <a:ext cx="2952328" cy="11626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Point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sz="25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tr-TR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94" y="5362711"/>
                <a:ext cx="2952328" cy="1162633"/>
              </a:xfrm>
              <a:prstGeom prst="rect">
                <a:avLst/>
              </a:prstGeom>
              <a:blipFill rotWithShape="0">
                <a:blip r:embed="rId6"/>
                <a:stretch>
                  <a:fillRect t="-833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48064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Jigsaw Positions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6057" y="3717032"/>
            <a:ext cx="3456384" cy="3101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Strokes to Jigsaw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t="5400" r="7156" b="4601"/>
          <a:stretch/>
        </p:blipFill>
        <p:spPr>
          <a:xfrm>
            <a:off x="179512" y="2564904"/>
            <a:ext cx="3993564" cy="3384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5001" r="6800" b="5001"/>
          <a:stretch/>
        </p:blipFill>
        <p:spPr>
          <a:xfrm>
            <a:off x="4694887" y="2564904"/>
            <a:ext cx="4014689" cy="33843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560" y="21955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Stroke Positions on Canvas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0043" y="21595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Stroke Positions on Jigsaw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602890" y="1441190"/>
                <a:ext cx="1800200" cy="7347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Offset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90" y="1441190"/>
                <a:ext cx="1800200" cy="734798"/>
              </a:xfrm>
              <a:prstGeom prst="rect">
                <a:avLst/>
              </a:prstGeom>
              <a:blipFill rotWithShape="0">
                <a:blip r:embed="rId4"/>
                <a:stretch>
                  <a:fillRect t="-13008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699792" y="5949280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949280"/>
                <a:ext cx="4248472" cy="813792"/>
              </a:xfrm>
              <a:prstGeom prst="rect">
                <a:avLst/>
              </a:prstGeom>
              <a:blipFill rotWithShape="0">
                <a:blip r:embed="rId5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152256" y="2708920"/>
                <a:ext cx="1359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56" y="2708920"/>
                <a:ext cx="13596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6977115" y="5288374"/>
                <a:ext cx="1609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15" y="5288374"/>
                <a:ext cx="16096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2816679" y="5279350"/>
                <a:ext cx="1356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79" y="5279350"/>
                <a:ext cx="13563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962967" y="2735632"/>
                <a:ext cx="1305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" y="2735632"/>
                <a:ext cx="130510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7242291" y="6132416"/>
                <a:ext cx="1152128" cy="3747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91" y="6132416"/>
                <a:ext cx="1152128" cy="3747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5824" y="5800724"/>
            <a:ext cx="1619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jigsaw model assumes pixels as graph nodes and pixels are connected with neighbor pixels in a 4-connected grid.</a:t>
            </a:r>
          </a:p>
          <a:p>
            <a:r>
              <a:rPr lang="en-US" dirty="0" smtClean="0"/>
              <a:t>In our model pixels maps to strokes and center of strokes are nodes of graph.</a:t>
            </a:r>
          </a:p>
          <a:p>
            <a:r>
              <a:rPr lang="en-US" dirty="0"/>
              <a:t>W</a:t>
            </a:r>
            <a:r>
              <a:rPr lang="en-US" dirty="0" smtClean="0"/>
              <a:t>e cannot connect nodes (strokes) in a 4-connected grid as original jigsaw model because center of strokes are not located in a clear-cut graph as pixels.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6" y="2392120"/>
            <a:ext cx="2729180" cy="2621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7608" r="12988" b="20169"/>
          <a:stretch/>
        </p:blipFill>
        <p:spPr>
          <a:xfrm>
            <a:off x="3635896" y="2276872"/>
            <a:ext cx="5413123" cy="2736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108" y="195277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191976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keep relative positions of connected stroke patterns in the jigsaw by applying the formula: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 this formula needs clear cut graph to keep relative positions of stroke patterns.</a:t>
            </a:r>
          </a:p>
          <a:p>
            <a:r>
              <a:rPr lang="en-US" dirty="0" smtClean="0"/>
              <a:t>To keep relative positions of patterns we should update centers of strokes such that the same patterns have equal displacement.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69213" y="2492896"/>
                <a:ext cx="4248472" cy="8137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500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5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5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13" y="2492896"/>
                <a:ext cx="4248472" cy="813792"/>
              </a:xfrm>
              <a:prstGeom prst="rect">
                <a:avLst/>
              </a:prstGeom>
              <a:blipFill rotWithShape="0">
                <a:blip r:embed="rId2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Pixels vs.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04570"/>
              </p:ext>
            </p:extLst>
          </p:nvPr>
        </p:nvGraphicFramePr>
        <p:xfrm>
          <a:off x="1085622" y="2852936"/>
          <a:ext cx="7015654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55"/>
                <a:gridCol w="862330"/>
                <a:gridCol w="859599"/>
                <a:gridCol w="607211"/>
                <a:gridCol w="607544"/>
                <a:gridCol w="862330"/>
                <a:gridCol w="859599"/>
                <a:gridCol w="621943"/>
                <a:gridCol w="621943"/>
              </a:tblGrid>
              <a:tr h="53175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Centers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Displacement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158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828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43808" y="1595471"/>
            <a:ext cx="3283668" cy="648072"/>
            <a:chOff x="4932040" y="3933056"/>
            <a:chExt cx="3283668" cy="6480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3" t="16253" r="62167" b="69616"/>
            <a:stretch/>
          </p:blipFill>
          <p:spPr>
            <a:xfrm>
              <a:off x="4932040" y="3933056"/>
              <a:ext cx="864096" cy="6480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33" t="17029" r="34919" b="69616"/>
            <a:stretch/>
          </p:blipFill>
          <p:spPr>
            <a:xfrm>
              <a:off x="7452320" y="3933056"/>
              <a:ext cx="763388" cy="612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5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Sketch on Canvas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1" y="1628800"/>
            <a:ext cx="8301767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00192" y="545248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 Size </a:t>
            </a:r>
            <a:r>
              <a:rPr lang="tr-TR" dirty="0" smtClean="0"/>
              <a:t>800 </a:t>
            </a:r>
            <a:r>
              <a:rPr lang="tr-TR" dirty="0" smtClean="0"/>
              <a:t>x 1280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5452482"/>
            <a:ext cx="295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Strokes =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updating the centers, the problem occurs when two strokes that are going to be connected are in the same connected component.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20169" r="16926" b="18599"/>
          <a:stretch/>
        </p:blipFill>
        <p:spPr>
          <a:xfrm>
            <a:off x="1187624" y="2852935"/>
            <a:ext cx="6696744" cy="35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instance, if we find pattern between 11-24 and </a:t>
            </a:r>
            <a:r>
              <a:rPr lang="en-US" dirty="0" err="1" smtClean="0"/>
              <a:t>and</a:t>
            </a:r>
            <a:r>
              <a:rPr lang="en-US" dirty="0" smtClean="0"/>
              <a:t> 12-26, we connect and update centers to fix the displacement.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smtClean="0"/>
              <a:t>/25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560" y="2781327"/>
            <a:ext cx="7560840" cy="4037134"/>
            <a:chOff x="2123728" y="4437112"/>
            <a:chExt cx="4896544" cy="25806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1" t="20169" r="16926" b="18599"/>
            <a:stretch/>
          </p:blipFill>
          <p:spPr>
            <a:xfrm>
              <a:off x="2123728" y="4437112"/>
              <a:ext cx="4896544" cy="258061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545492" y="5479339"/>
              <a:ext cx="1366304" cy="554289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73152" y="5460863"/>
              <a:ext cx="1348368" cy="509216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1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404664"/>
            <a:ext cx="8219256" cy="891358"/>
          </a:xfrm>
        </p:spPr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196752"/>
            <a:ext cx="8219256" cy="4824536"/>
          </a:xfrm>
        </p:spPr>
        <p:txBody>
          <a:bodyPr>
            <a:normAutofit/>
          </a:bodyPr>
          <a:lstStyle/>
          <a:p>
            <a:r>
              <a:rPr lang="en-US" dirty="0" smtClean="0"/>
              <a:t>However since 12 and 26 are in the same connected component, updating centers influence all nodes in the connected component and we cannot keep the displacement equal between 11-24 and 12-26 or between connected components.</a:t>
            </a:r>
          </a:p>
          <a:p>
            <a:r>
              <a:rPr lang="en-US" dirty="0" smtClean="0"/>
              <a:t>Thus I disregard this kind of patterns in my model.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smtClean="0"/>
              <a:t>/25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03648" y="3789040"/>
            <a:ext cx="6624736" cy="3188101"/>
            <a:chOff x="2123728" y="4437112"/>
            <a:chExt cx="4896544" cy="25806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1" t="20169" r="16926" b="18599"/>
            <a:stretch/>
          </p:blipFill>
          <p:spPr>
            <a:xfrm>
              <a:off x="2123728" y="4437112"/>
              <a:ext cx="4896544" cy="258061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545492" y="5479339"/>
              <a:ext cx="1366304" cy="554289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73152" y="5460863"/>
              <a:ext cx="1348368" cy="509216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6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this problem I disregard 27 patterns from total of 66 patterns. The disregarded patterns are: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smtClean="0"/>
              <a:t>/25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766203"/>
                  </p:ext>
                </p:extLst>
              </p:nvPr>
            </p:nvGraphicFramePr>
            <p:xfrm>
              <a:off x="1161198" y="2708920"/>
              <a:ext cx="6864502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665480"/>
                    <a:gridCol w="665480"/>
                    <a:gridCol w="699412"/>
                    <a:gridCol w="699412"/>
                    <a:gridCol w="665480"/>
                    <a:gridCol w="665480"/>
                    <a:gridCol w="665480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Stroke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Stroke</m:t>
                                </m:r>
                                <m:r>
                                  <m:rPr>
                                    <m:nor/>
                                  </m:rPr>
                                  <a:rPr lang="en-US" sz="9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766203"/>
                  </p:ext>
                </p:extLst>
              </p:nvPr>
            </p:nvGraphicFramePr>
            <p:xfrm>
              <a:off x="1161198" y="2708920"/>
              <a:ext cx="6864502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665480"/>
                    <a:gridCol w="665480"/>
                    <a:gridCol w="699412"/>
                    <a:gridCol w="699412"/>
                    <a:gridCol w="665480"/>
                    <a:gridCol w="665480"/>
                    <a:gridCol w="665480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91" t="-2128" r="-508182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34862" t="-2128" r="-1835" b="-1125532"/>
                          </a:stretch>
                        </a:blipFill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r>
                            <a:rPr lang="en-US" sz="11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0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t="10009" r="13489" b="19282"/>
          <a:stretch/>
        </p:blipFill>
        <p:spPr>
          <a:xfrm>
            <a:off x="251519" y="1402620"/>
            <a:ext cx="8573107" cy="51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firstly</a:t>
            </a:r>
            <a:r>
              <a:rPr lang="tr-TR" dirty="0" smtClean="0"/>
              <a:t> set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, </a:t>
            </a:r>
            <a:r>
              <a:rPr lang="en-US" dirty="0" smtClean="0"/>
              <a:t>find patterns and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label</a:t>
            </a:r>
            <a:r>
              <a:rPr lang="tr-TR" dirty="0" smtClean="0"/>
              <a:t>).</a:t>
            </a:r>
          </a:p>
          <a:p>
            <a:endParaRPr lang="tr-TR" dirty="0"/>
          </a:p>
          <a:p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Iterate</a:t>
            </a:r>
            <a:r>
              <a:rPr lang="tr-TR" dirty="0" smtClean="0"/>
              <a:t> </a:t>
            </a:r>
            <a:r>
              <a:rPr lang="tr-TR" dirty="0" err="1" smtClean="0"/>
              <a:t>running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, </a:t>
            </a:r>
            <a:r>
              <a:rPr lang="tr-TR" dirty="0" err="1" smtClean="0"/>
              <a:t>updating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convergance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tr-TR" dirty="0"/>
              <a:t>Expansion </a:t>
            </a:r>
            <a:r>
              <a:rPr lang="tr-TR" dirty="0" err="1"/>
              <a:t>Graph-Cut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cut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algorithm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/>
                  <a:t>labeling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minimizes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energy</a:t>
                </a:r>
                <a:r>
                  <a:rPr lang="tr-TR" dirty="0"/>
                  <a:t>:</a:t>
                </a:r>
              </a:p>
              <a:p>
                <a:pPr algn="just"/>
                <a:endParaRPr lang="tr-T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tr-T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720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𝐼𝐷𝑀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𝐴𝑠𝑠𝑖𝑔𝑛𝑒𝑑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𝑗𝑖𝑔𝑠𝑎𝑤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</m:oMath>
                  </m:oMathPara>
                </a14:m>
                <a:endParaRPr lang="tr-TR" dirty="0" smtClean="0"/>
              </a:p>
              <a:p>
                <a:pPr marL="0" indent="0" algn="ctr">
                  <a:buNone/>
                </a:pP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Ɣ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each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assigned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different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m:rPr>
                          <m:nor/>
                        </m:rPr>
                        <a:rPr lang="tr-T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2708920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 smtClean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Size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720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allows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some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elements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be </a:t>
                </a:r>
                <a:r>
                  <a:rPr lang="tr-TR" dirty="0" err="1" smtClean="0"/>
                  <a:t>unused</a:t>
                </a:r>
                <a:r>
                  <a:rPr lang="tr-TR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(S)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Converged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/>
              <a:t>A </a:t>
            </a:r>
            <a:r>
              <a:rPr lang="tr-TR" sz="2800" dirty="0" err="1"/>
              <a:t>jigsaw</a:t>
            </a:r>
            <a:r>
              <a:rPr lang="tr-TR" sz="2800" dirty="0"/>
              <a:t> </a:t>
            </a:r>
            <a:r>
              <a:rPr lang="tr-TR" sz="2800" b="1" i="1" dirty="0"/>
              <a:t>J</a:t>
            </a:r>
            <a:r>
              <a:rPr lang="tr-TR" sz="2800" dirty="0"/>
              <a:t> is  a </a:t>
            </a:r>
            <a:r>
              <a:rPr lang="tr-TR" sz="2800" dirty="0" err="1"/>
              <a:t>stroke</a:t>
            </a:r>
            <a:r>
              <a:rPr lang="tr-TR" sz="2800" dirty="0"/>
              <a:t>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tr-TR" sz="2800" dirty="0" err="1"/>
              <a:t>representation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</a:t>
            </a:r>
            <a:r>
              <a:rPr lang="tr-TR" sz="2800" dirty="0" err="1"/>
              <a:t>such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element </a:t>
            </a:r>
            <a:r>
              <a:rPr lang="tr-TR" sz="2800" b="1" i="1" dirty="0"/>
              <a:t>z</a:t>
            </a:r>
            <a:r>
              <a:rPr lang="tr-TR" sz="2800" dirty="0"/>
              <a:t> in </a:t>
            </a:r>
            <a:r>
              <a:rPr lang="tr-TR" sz="2800" b="1" i="1" dirty="0"/>
              <a:t>J</a:t>
            </a:r>
            <a:r>
              <a:rPr lang="tr-TR" sz="2800" dirty="0"/>
              <a:t> has an IDM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en-US" sz="2800" b="1" i="1" dirty="0"/>
              <a:t>μ</a:t>
            </a:r>
            <a:r>
              <a:rPr lang="tr-TR" sz="2800" b="1" i="1" dirty="0"/>
              <a:t>(z</a:t>
            </a:r>
            <a:r>
              <a:rPr lang="tr-TR" sz="2800" b="1" i="1" dirty="0" smtClean="0"/>
              <a:t>)</a:t>
            </a:r>
            <a:r>
              <a:rPr lang="tr-TR" sz="2800" dirty="0" smtClean="0"/>
              <a:t>.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r>
              <a:rPr lang="tr-TR" dirty="0" err="1" smtClean="0"/>
              <a:t>Up</a:t>
            </a:r>
            <a:r>
              <a:rPr lang="tr-TR" dirty="0" smtClean="0"/>
              <a:t> on </a:t>
            </a:r>
            <a:r>
              <a:rPr lang="tr-TR" dirty="0" err="1" smtClean="0"/>
              <a:t>convergence</a:t>
            </a:r>
            <a:r>
              <a:rPr lang="tr-TR" dirty="0" smtClean="0"/>
              <a:t>, </a:t>
            </a:r>
            <a:r>
              <a:rPr lang="tr-TR" dirty="0" err="1" smtClean="0"/>
              <a:t>each</a:t>
            </a:r>
            <a:r>
              <a:rPr lang="tr-TR" dirty="0" smtClean="0"/>
              <a:t> element </a:t>
            </a:r>
            <a:r>
              <a:rPr lang="tr-TR" b="1" dirty="0" smtClean="0"/>
              <a:t>z</a:t>
            </a:r>
            <a:r>
              <a:rPr lang="tr-TR" dirty="0" smtClean="0"/>
              <a:t> in </a:t>
            </a:r>
            <a:r>
              <a:rPr lang="tr-TR" b="1" dirty="0" smtClean="0"/>
              <a:t>J</a:t>
            </a:r>
            <a:r>
              <a:rPr lang="tr-TR" dirty="0" smtClean="0"/>
              <a:t> is a </a:t>
            </a:r>
            <a:r>
              <a:rPr lang="tr-TR" dirty="0" err="1" smtClean="0"/>
              <a:t>vector</a:t>
            </a:r>
            <a:r>
              <a:rPr lang="tr-TR" dirty="0" smtClean="0"/>
              <a:t> of size 1 x 720 </a:t>
            </a:r>
            <a:r>
              <a:rPr lang="tr-TR" dirty="0" err="1" smtClean="0"/>
              <a:t>which</a:t>
            </a:r>
            <a:r>
              <a:rPr lang="tr-TR" dirty="0" smtClean="0"/>
              <a:t> is a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element.</a:t>
            </a:r>
          </a:p>
          <a:p>
            <a:endParaRPr lang="tr-TR" dirty="0" smtClean="0"/>
          </a:p>
          <a:p>
            <a:r>
              <a:rPr lang="tr-TR" dirty="0" err="1" smtClean="0"/>
              <a:t>Smoothness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enforces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compatibility</a:t>
            </a:r>
            <a:r>
              <a:rPr lang="tr-TR" dirty="0" smtClean="0"/>
              <a:t> of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) in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assigning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19256" cy="891358"/>
          </a:xfrm>
        </p:spPr>
        <p:txBody>
          <a:bodyPr/>
          <a:lstStyle/>
          <a:p>
            <a:r>
              <a:rPr lang="en-US" dirty="0" smtClean="0"/>
              <a:t>Stroke Centers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26099"/>
              </p:ext>
            </p:extLst>
          </p:nvPr>
        </p:nvGraphicFramePr>
        <p:xfrm>
          <a:off x="4932040" y="569168"/>
          <a:ext cx="4094480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/>
                <a:gridCol w="690880"/>
                <a:gridCol w="690880"/>
                <a:gridCol w="665480"/>
                <a:gridCol w="690880"/>
                <a:gridCol w="690880"/>
              </a:tblGrid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Stroke #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Stroke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</a:rPr>
                        <a:t>Coord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686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425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936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934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1136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1148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574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297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267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519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577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249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613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284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992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549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985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587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1169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411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1211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1153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595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461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402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764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483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829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687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371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794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1175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4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733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9" y="2388710"/>
            <a:ext cx="4584933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8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Jigsaw</a:t>
            </a:r>
            <a:r>
              <a:rPr lang="en-US" dirty="0" smtClean="0"/>
              <a:t> Elements Assigned to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9506"/>
              </p:ext>
            </p:extLst>
          </p:nvPr>
        </p:nvGraphicFramePr>
        <p:xfrm>
          <a:off x="1324980" y="1324992"/>
          <a:ext cx="6504384" cy="52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131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9324" y="65253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tr-TR" dirty="0" smtClean="0"/>
              <a:t> </a:t>
            </a:r>
            <a:r>
              <a:rPr lang="tr-TR" dirty="0" smtClean="0"/>
              <a:t>x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50" y="1396289"/>
            <a:ext cx="819048" cy="11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17" y="1498209"/>
            <a:ext cx="1447315" cy="967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34" y="1498209"/>
            <a:ext cx="1285714" cy="9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75" y="1556546"/>
            <a:ext cx="1485884" cy="975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74" y="3164072"/>
            <a:ext cx="600000" cy="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588" y="2845586"/>
            <a:ext cx="1597889" cy="1046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7344" y="2687767"/>
            <a:ext cx="1342329" cy="12241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150" y="2868937"/>
            <a:ext cx="1533333" cy="933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4546" y="4243836"/>
            <a:ext cx="1514855" cy="8665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1093" y="4247243"/>
            <a:ext cx="1432762" cy="664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3300" y="3987655"/>
            <a:ext cx="1532876" cy="1199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0068" y="5413932"/>
            <a:ext cx="1123810" cy="100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5856" y="5413932"/>
            <a:ext cx="990476" cy="8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0862" y="5611170"/>
            <a:ext cx="742857" cy="561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979" y="5385360"/>
            <a:ext cx="6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95047"/>
              </p:ext>
            </p:extLst>
          </p:nvPr>
        </p:nvGraphicFramePr>
        <p:xfrm>
          <a:off x="107504" y="1068935"/>
          <a:ext cx="8856984" cy="52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32702" y="6331362"/>
            <a:ext cx="4215562" cy="566355"/>
            <a:chOff x="2195736" y="4839183"/>
            <a:chExt cx="4215562" cy="5663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1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15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195736" y="5105173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0466" y="5145694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5896" y="5159317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1792" y="5122058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831142" y="5059120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9019" y="5081230"/>
              <a:ext cx="15561" cy="187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091426" y="5140608"/>
              <a:ext cx="162964" cy="12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7408" y="5081230"/>
              <a:ext cx="335047" cy="12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35339"/>
              </p:ext>
            </p:extLst>
          </p:nvPr>
        </p:nvGraphicFramePr>
        <p:xfrm>
          <a:off x="107504" y="1068935"/>
          <a:ext cx="8856984" cy="52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32702" y="6331362"/>
            <a:ext cx="4215562" cy="566355"/>
            <a:chOff x="2195736" y="4839183"/>
            <a:chExt cx="4215562" cy="5663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1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1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15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15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242" y="4839183"/>
                  <a:ext cx="2100367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195736" y="5105173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0466" y="5145694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5896" y="5159317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1792" y="5122058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831142" y="5059120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19019" y="5081230"/>
              <a:ext cx="15561" cy="187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091426" y="5140608"/>
              <a:ext cx="162964" cy="128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7408" y="5081230"/>
              <a:ext cx="335047" cy="121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4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188640"/>
            <a:ext cx="8219256" cy="891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Keep Compatibility (Smoothness)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33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81735"/>
              </p:ext>
            </p:extLst>
          </p:nvPr>
        </p:nvGraphicFramePr>
        <p:xfrm>
          <a:off x="107504" y="1068935"/>
          <a:ext cx="8856984" cy="355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9"/>
                <a:gridCol w="494161"/>
                <a:gridCol w="247080"/>
                <a:gridCol w="262457"/>
                <a:gridCol w="267984"/>
                <a:gridCol w="253401"/>
                <a:gridCol w="328019"/>
                <a:gridCol w="257375"/>
                <a:gridCol w="513757"/>
                <a:gridCol w="266226"/>
                <a:gridCol w="198044"/>
                <a:gridCol w="319049"/>
                <a:gridCol w="288032"/>
                <a:gridCol w="247415"/>
                <a:gridCol w="267661"/>
                <a:gridCol w="466634"/>
                <a:gridCol w="274174"/>
                <a:gridCol w="209167"/>
                <a:gridCol w="284857"/>
                <a:gridCol w="251831"/>
                <a:gridCol w="307054"/>
                <a:gridCol w="277779"/>
                <a:gridCol w="365756"/>
                <a:gridCol w="331466"/>
                <a:gridCol w="216919"/>
                <a:gridCol w="387719"/>
                <a:gridCol w="288032"/>
                <a:gridCol w="209621"/>
                <a:gridCol w="294435"/>
              </a:tblGrid>
              <a:tr h="407912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Pattern #</a:t>
                      </a:r>
                      <a:endParaRPr 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Assigned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Jigsaw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endParaRPr kumimoji="0"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541221" y="5785275"/>
            <a:ext cx="4433298" cy="668061"/>
            <a:chOff x="2195736" y="4869160"/>
            <a:chExt cx="4433298" cy="6680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915816" y="4869160"/>
                  <a:ext cx="2937772" cy="30142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tr-T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tr-T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en-US" sz="2000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4869160"/>
                  <a:ext cx="2937772" cy="3014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2195736" y="5291000"/>
              <a:ext cx="108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Jisgaw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Postion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5856" y="5291000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Stroke Center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38598" y="5291000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Assigned Label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59528" y="5283066"/>
              <a:ext cx="116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Jigsaw Size</a:t>
              </a:r>
              <a:endParaRPr lang="en-US" sz="1000" dirty="0"/>
            </a:p>
          </p:txBody>
        </p:sp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2735796" y="5170585"/>
              <a:ext cx="324036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0"/>
            </p:cNvCxnSpPr>
            <p:nvPr/>
          </p:nvCxnSpPr>
          <p:spPr>
            <a:xfrm>
              <a:off x="3753221" y="5019872"/>
              <a:ext cx="26691" cy="271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>
              <a:off x="4384702" y="5170585"/>
              <a:ext cx="151294" cy="12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508104" y="5155436"/>
              <a:ext cx="180020" cy="135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5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 Assigned to Each Stroke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34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3926"/>
              </p:ext>
            </p:extLst>
          </p:nvPr>
        </p:nvGraphicFramePr>
        <p:xfrm>
          <a:off x="2650401" y="1432687"/>
          <a:ext cx="3886095" cy="514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34675"/>
                <a:gridCol w="199321"/>
                <a:gridCol w="465081"/>
                <a:gridCol w="265760"/>
                <a:gridCol w="199321"/>
                <a:gridCol w="465081"/>
                <a:gridCol w="265760"/>
                <a:gridCol w="234060"/>
                <a:gridCol w="476916"/>
                <a:gridCol w="288032"/>
                <a:gridCol w="288032"/>
              </a:tblGrid>
              <a:tr h="360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 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8264" y="206084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nodes are not connected to another node.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>
            <a:off x="6536496" y="2492896"/>
            <a:ext cx="411768" cy="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Representative Strokes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35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39506"/>
              </p:ext>
            </p:extLst>
          </p:nvPr>
        </p:nvGraphicFramePr>
        <p:xfrm>
          <a:off x="1324980" y="1324992"/>
          <a:ext cx="6504384" cy="52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1318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8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9324" y="65253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tr-TR" dirty="0" smtClean="0"/>
              <a:t> </a:t>
            </a:r>
            <a:r>
              <a:rPr lang="tr-TR" dirty="0" smtClean="0"/>
              <a:t>x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2143"/>
          <a:stretch/>
        </p:blipFill>
        <p:spPr>
          <a:xfrm>
            <a:off x="1682678" y="1533052"/>
            <a:ext cx="819048" cy="794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2685" b="26967"/>
          <a:stretch/>
        </p:blipFill>
        <p:spPr>
          <a:xfrm>
            <a:off x="3501058" y="1607942"/>
            <a:ext cx="540071" cy="706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70830" t="-1409" r="-4433" b="27211"/>
          <a:stretch/>
        </p:blipFill>
        <p:spPr>
          <a:xfrm>
            <a:off x="5209248" y="1589909"/>
            <a:ext cx="432048" cy="706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66764"/>
          <a:stretch/>
        </p:blipFill>
        <p:spPr>
          <a:xfrm>
            <a:off x="6844366" y="1533052"/>
            <a:ext cx="493844" cy="975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74" y="3164072"/>
            <a:ext cx="600000" cy="2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39151" t="74557" r="24916"/>
          <a:stretch/>
        </p:blipFill>
        <p:spPr>
          <a:xfrm>
            <a:off x="3415528" y="3212313"/>
            <a:ext cx="574158" cy="2662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t="33687" r="61864" b="19037"/>
          <a:stretch/>
        </p:blipFill>
        <p:spPr>
          <a:xfrm>
            <a:off x="5147380" y="3064964"/>
            <a:ext cx="511904" cy="5787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65827"/>
          <a:stretch/>
        </p:blipFill>
        <p:spPr>
          <a:xfrm>
            <a:off x="6829298" y="2835500"/>
            <a:ext cx="523980" cy="933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/>
          <a:srcRect t="38924" r="63484" b="36146"/>
          <a:stretch/>
        </p:blipFill>
        <p:spPr>
          <a:xfrm>
            <a:off x="1682678" y="4579889"/>
            <a:ext cx="553158" cy="2160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/>
          <a:srcRect r="72865"/>
          <a:stretch/>
        </p:blipFill>
        <p:spPr>
          <a:xfrm>
            <a:off x="3576703" y="4247073"/>
            <a:ext cx="388779" cy="664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2"/>
          <a:srcRect r="79859" b="38503"/>
          <a:stretch/>
        </p:blipFill>
        <p:spPr>
          <a:xfrm>
            <a:off x="5248962" y="4374244"/>
            <a:ext cx="308740" cy="7374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/>
          <a:srcRect t="75137"/>
          <a:stretch/>
        </p:blipFill>
        <p:spPr>
          <a:xfrm>
            <a:off x="1534349" y="5837741"/>
            <a:ext cx="1123810" cy="248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/>
          <a:srcRect t="71654"/>
          <a:stretch/>
        </p:blipFill>
        <p:spPr>
          <a:xfrm>
            <a:off x="3376366" y="5837741"/>
            <a:ext cx="990476" cy="240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5"/>
          <a:srcRect t="47357"/>
          <a:stretch/>
        </p:blipFill>
        <p:spPr>
          <a:xfrm>
            <a:off x="4935963" y="5767405"/>
            <a:ext cx="742857" cy="2958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979" y="5385360"/>
            <a:ext cx="6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36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0" t="5290" r="9221" b="19333"/>
          <a:stretch/>
        </p:blipFill>
        <p:spPr>
          <a:xfrm>
            <a:off x="669013" y="1318574"/>
            <a:ext cx="7848872" cy="52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Sketch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" y="1340768"/>
            <a:ext cx="8301767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1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Problem and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 smtClean="0"/>
                  <a:t> (Smoothness Cost) = 50000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𝐼𝐷𝑀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 ∗500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=625500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Jigsaw Size to 32x32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39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Reconstructed Sketch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10101" r="9541" b="19550"/>
          <a:stretch/>
        </p:blipFill>
        <p:spPr>
          <a:xfrm>
            <a:off x="483821" y="2020813"/>
            <a:ext cx="8379549" cy="43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 =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 on </a:t>
            </a:r>
            <a:r>
              <a:rPr lang="tr-TR" dirty="0" err="1" smtClean="0"/>
              <a:t>canvas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S (</a:t>
            </a:r>
            <a:r>
              <a:rPr lang="tr-TR" dirty="0" err="1" smtClean="0"/>
              <a:t>Sketch</a:t>
            </a:r>
            <a:r>
              <a:rPr lang="tr-TR" dirty="0" smtClean="0"/>
              <a:t> -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</a:t>
            </a:r>
            <a:r>
              <a:rPr lang="tr-TR" dirty="0" err="1" smtClean="0"/>
              <a:t>center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L (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 </a:t>
            </a:r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F (IDM </a:t>
            </a:r>
            <a:r>
              <a:rPr lang="tr-TR" dirty="0" err="1" smtClean="0"/>
              <a:t>Features</a:t>
            </a:r>
            <a:r>
              <a:rPr lang="tr-TR" dirty="0" smtClean="0"/>
              <a:t>) = N x 720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J (</a:t>
            </a:r>
            <a:r>
              <a:rPr lang="tr-TR" dirty="0" err="1" smtClean="0"/>
              <a:t>Jigsaw</a:t>
            </a:r>
            <a:r>
              <a:rPr lang="tr-TR" dirty="0" smtClean="0"/>
              <a:t>) : m </a:t>
            </a:r>
            <a:r>
              <a:rPr lang="tr-TR" dirty="0"/>
              <a:t>x m x 720 </a:t>
            </a:r>
            <a:r>
              <a:rPr lang="tr-TR" dirty="0" err="1" smtClean="0"/>
              <a:t>matrix</a:t>
            </a:r>
            <a:r>
              <a:rPr lang="tr-TR" dirty="0" smtClean="0"/>
              <a:t>.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/>
              <a:t>element, </a:t>
            </a:r>
            <a:r>
              <a:rPr lang="tr-TR" b="1" dirty="0"/>
              <a:t>z</a:t>
            </a:r>
            <a:r>
              <a:rPr lang="tr-TR" dirty="0"/>
              <a:t>, of </a:t>
            </a:r>
            <a:r>
              <a:rPr lang="tr-TR" dirty="0" err="1"/>
              <a:t>jigsaw</a:t>
            </a:r>
            <a:r>
              <a:rPr lang="tr-TR" dirty="0"/>
              <a:t> is </a:t>
            </a:r>
            <a:r>
              <a:rPr lang="tr-TR" dirty="0" err="1"/>
              <a:t>intially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IDM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strokes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sketch</a:t>
            </a:r>
            <a:r>
              <a:rPr lang="tr-TR" dirty="0"/>
              <a:t>. </a:t>
            </a:r>
            <a:r>
              <a:rPr lang="tr-TR" dirty="0" smtClean="0"/>
              <a:t>I set m = 3 in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Problem and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 smtClean="0"/>
                  <a:t> (Smoothness Cost) = 50000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tr-T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𝐼𝐷𝑀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 ∗500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𝑛𝑒𝑟𝑔𝑦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=54000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40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</a:t>
            </a:r>
            <a:r>
              <a:rPr lang="en-US" dirty="0" err="1" smtClean="0"/>
              <a:t>ind</a:t>
            </a:r>
            <a:r>
              <a:rPr lang="en-US" dirty="0" smtClean="0"/>
              <a:t> Similar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 of IDM Features &lt;= 7</a:t>
            </a:r>
          </a:p>
          <a:p>
            <a:r>
              <a:rPr lang="en-US" dirty="0" smtClean="0"/>
              <a:t>314 </a:t>
            </a:r>
            <a:r>
              <a:rPr lang="en-US" dirty="0"/>
              <a:t>Similar </a:t>
            </a:r>
            <a:r>
              <a:rPr lang="en-US" dirty="0" smtClean="0"/>
              <a:t>Stroke Pairs: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04266"/>
              </p:ext>
            </p:extLst>
          </p:nvPr>
        </p:nvGraphicFramePr>
        <p:xfrm>
          <a:off x="483821" y="2488803"/>
          <a:ext cx="3452495" cy="396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665480"/>
                <a:gridCol w="665480"/>
                <a:gridCol w="1643380"/>
              </a:tblGrid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 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 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Euclidean Distance of IDM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5.6633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6.5001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6.7026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6.8301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6.5581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6.7229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6.4299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9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5.0063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6.1658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4.0050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9178" r="13776" b="18599"/>
          <a:stretch/>
        </p:blipFill>
        <p:spPr>
          <a:xfrm>
            <a:off x="4040204" y="3244886"/>
            <a:ext cx="4638171" cy="2452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8428" r="23569" b="25801"/>
          <a:stretch/>
        </p:blipFill>
        <p:spPr>
          <a:xfrm>
            <a:off x="5796136" y="3356992"/>
            <a:ext cx="144016" cy="2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</a:t>
            </a:r>
            <a:r>
              <a:rPr lang="en-US" dirty="0" smtClean="0"/>
              <a:t>k whether similar stroke pairs create pattern with other stroke pairs based on their displacement.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mean variance of displacement &lt;= 50, then connect strokes that </a:t>
            </a:r>
            <a:r>
              <a:rPr lang="tr-TR" dirty="0" smtClean="0"/>
              <a:t>form</a:t>
            </a:r>
            <a:r>
              <a:rPr lang="en-US" dirty="0"/>
              <a:t> </a:t>
            </a:r>
            <a:r>
              <a:rPr lang="en-US" dirty="0" smtClean="0"/>
              <a:t>the pattern.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t="10748" r="34919" b="69616"/>
          <a:stretch/>
        </p:blipFill>
        <p:spPr>
          <a:xfrm>
            <a:off x="2339752" y="2348880"/>
            <a:ext cx="4291780" cy="90054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64139"/>
              </p:ext>
            </p:extLst>
          </p:nvPr>
        </p:nvGraphicFramePr>
        <p:xfrm>
          <a:off x="1115616" y="3736344"/>
          <a:ext cx="22777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13"/>
                <a:gridCol w="690880"/>
                <a:gridCol w="831689"/>
              </a:tblGrid>
              <a:tr h="1250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49250"/>
              </p:ext>
            </p:extLst>
          </p:nvPr>
        </p:nvGraphicFramePr>
        <p:xfrm>
          <a:off x="4335766" y="3357888"/>
          <a:ext cx="353385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3"/>
                <a:gridCol w="681142"/>
                <a:gridCol w="681142"/>
                <a:gridCol w="1854397"/>
              </a:tblGrid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Euclidean Distance of IDM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5.6633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6.5001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38532"/>
              </p:ext>
            </p:extLst>
          </p:nvPr>
        </p:nvGraphicFramePr>
        <p:xfrm>
          <a:off x="4337263" y="4151252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92"/>
                <a:gridCol w="647924"/>
                <a:gridCol w="647924"/>
                <a:gridCol w="1021964"/>
                <a:gridCol w="939789"/>
              </a:tblGrid>
              <a:tr h="189667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352 - 137 = 215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133 - 88 = 45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 – 607 = 222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– 92 = 51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Mean Variance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Strokes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6" t="10748" r="34919" b="69616"/>
          <a:stretch/>
        </p:blipFill>
        <p:spPr>
          <a:xfrm>
            <a:off x="2339752" y="1916832"/>
            <a:ext cx="4291780" cy="90054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8808"/>
              </p:ext>
            </p:extLst>
          </p:nvPr>
        </p:nvGraphicFramePr>
        <p:xfrm>
          <a:off x="1115616" y="3807456"/>
          <a:ext cx="22777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13"/>
                <a:gridCol w="690880"/>
                <a:gridCol w="831689"/>
              </a:tblGrid>
              <a:tr h="1250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Pairs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Centers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 v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607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62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794"/>
              </p:ext>
            </p:extLst>
          </p:nvPr>
        </p:nvGraphicFramePr>
        <p:xfrm>
          <a:off x="4335766" y="3429000"/>
          <a:ext cx="353385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3"/>
                <a:gridCol w="681142"/>
                <a:gridCol w="681142"/>
                <a:gridCol w="1854397"/>
              </a:tblGrid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Euclidean Distance of IDM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5.6633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283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6.5001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9371"/>
              </p:ext>
            </p:extLst>
          </p:nvPr>
        </p:nvGraphicFramePr>
        <p:xfrm>
          <a:off x="4337263" y="4222364"/>
          <a:ext cx="35283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92"/>
                <a:gridCol w="647924"/>
                <a:gridCol w="647924"/>
                <a:gridCol w="1021964"/>
                <a:gridCol w="939789"/>
              </a:tblGrid>
              <a:tr h="189667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 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Displacement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352 - 137 = 215 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133 - 88 = 45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829 – 607 = 222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143 – 92 = 51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667"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Mean Variance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  <a:endParaRPr kumimoji="0" 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627784" y="2132856"/>
            <a:ext cx="1140429" cy="322750"/>
          </a:xfrm>
          <a:prstGeom prst="line">
            <a:avLst/>
          </a:prstGeom>
          <a:ln w="28575">
            <a:solidFill>
              <a:srgbClr val="C4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0239" y="2175785"/>
            <a:ext cx="1213187" cy="353563"/>
          </a:xfrm>
          <a:prstGeom prst="line">
            <a:avLst/>
          </a:prstGeom>
          <a:ln w="28575">
            <a:solidFill>
              <a:srgbClr val="C4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22337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223379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2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98662"/>
            <a:ext cx="8219256" cy="891358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68684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𝑫𝒊𝒔𝒑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𝑽𝒂𝒓</m:t>
                                    </m:r>
                                  </m:e>
                                  <m:sub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868684"/>
                  </p:ext>
                </p:extLst>
              </p:nvPr>
            </p:nvGraphicFramePr>
            <p:xfrm>
              <a:off x="1043608" y="3284984"/>
              <a:ext cx="7488835" cy="3421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454"/>
                    <a:gridCol w="699412"/>
                    <a:gridCol w="699412"/>
                    <a:gridCol w="510878"/>
                    <a:gridCol w="504204"/>
                    <a:gridCol w="699412"/>
                    <a:gridCol w="699412"/>
                    <a:gridCol w="510878"/>
                    <a:gridCol w="504204"/>
                    <a:gridCol w="509210"/>
                    <a:gridCol w="504204"/>
                    <a:gridCol w="908155"/>
                  </a:tblGrid>
                  <a:tr h="284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Pattern #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1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2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9048" t="-2128" r="-947619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301" t="-2128" r="-859036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Stroke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Stroke 4</a:t>
                          </a:r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90476" t="-2128" r="-476190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2410" t="-2128" r="-3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02410" t="-2128" r="-2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02410" t="-2128" r="-181928" b="-1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 smtClean="0">
                              <a:solidFill>
                                <a:schemeClr val="tx1"/>
                              </a:solidFill>
                            </a:rPr>
                            <a:t>Mean of </a:t>
                          </a:r>
                          <a:r>
                            <a:rPr lang="en-US" sz="900" b="1" dirty="0" err="1" smtClean="0">
                              <a:solidFill>
                                <a:schemeClr val="tx1"/>
                              </a:solidFill>
                            </a:rPr>
                            <a:t>Var</a:t>
                          </a:r>
                          <a:endParaRPr lang="en-US" sz="9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091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11.25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8" y="504825"/>
            <a:ext cx="5476303" cy="2612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9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18806</TotalTime>
  <Words>4134</Words>
  <Application>Microsoft Office PowerPoint</Application>
  <PresentationFormat>On-screen Show (4:3)</PresentationFormat>
  <Paragraphs>3151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 2</vt:lpstr>
      <vt:lpstr>Equity</vt:lpstr>
      <vt:lpstr>Jigsaw Model for Sketch Recognition</vt:lpstr>
      <vt:lpstr>Input Sketch on Canvas</vt:lpstr>
      <vt:lpstr>Stroke Centers</vt:lpstr>
      <vt:lpstr>Initial Conditions</vt:lpstr>
      <vt:lpstr>Find Similar Strokes</vt:lpstr>
      <vt:lpstr>Find Patterns</vt:lpstr>
      <vt:lpstr>Connect Strokes</vt:lpstr>
      <vt:lpstr>Patterns</vt:lpstr>
      <vt:lpstr>Patterns</vt:lpstr>
      <vt:lpstr>Patterns</vt:lpstr>
      <vt:lpstr>Patterns</vt:lpstr>
      <vt:lpstr>Patterns</vt:lpstr>
      <vt:lpstr>Map Strokes to Jigsaw</vt:lpstr>
      <vt:lpstr>Map Strokes to Jigsaw</vt:lpstr>
      <vt:lpstr>Map Strokes to Jigsaw</vt:lpstr>
      <vt:lpstr>Pixels vs. Strokes</vt:lpstr>
      <vt:lpstr>Pixels vs. Strokes</vt:lpstr>
      <vt:lpstr>Pixels vs. Strokes</vt:lpstr>
      <vt:lpstr>Pixels vs. Strokes</vt:lpstr>
      <vt:lpstr>Update Centers</vt:lpstr>
      <vt:lpstr>Update Centers</vt:lpstr>
      <vt:lpstr>Update Centers</vt:lpstr>
      <vt:lpstr>Update Centers</vt:lpstr>
      <vt:lpstr>Final Graph</vt:lpstr>
      <vt:lpstr>Learning</vt:lpstr>
      <vt:lpstr>α-Expansion Graph-Cut Algorithm</vt:lpstr>
      <vt:lpstr>How to update Jigsaw Matrix</vt:lpstr>
      <vt:lpstr>EM Algorithm Summary</vt:lpstr>
      <vt:lpstr>Converged Jigsaw</vt:lpstr>
      <vt:lpstr>Jigsaw Elements Assigned to Strokes</vt:lpstr>
      <vt:lpstr>How Keep Compatibility (Smoothness)</vt:lpstr>
      <vt:lpstr>How Keep Compatibility (Smoothness)</vt:lpstr>
      <vt:lpstr>How Keep Compatibility (Smoothness)</vt:lpstr>
      <vt:lpstr>Labels Assigned to Each Stroke</vt:lpstr>
      <vt:lpstr>Best Representative Strokes</vt:lpstr>
      <vt:lpstr>Reconstruction</vt:lpstr>
      <vt:lpstr>Original Sketch</vt:lpstr>
      <vt:lpstr>Energy Problem and Results</vt:lpstr>
      <vt:lpstr>Increase Jigsaw Size to 32x32</vt:lpstr>
      <vt:lpstr>Energy Problem and Results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1175</cp:revision>
  <dcterms:created xsi:type="dcterms:W3CDTF">2009-12-16T12:16:41Z</dcterms:created>
  <dcterms:modified xsi:type="dcterms:W3CDTF">2016-11-08T20:52:25Z</dcterms:modified>
</cp:coreProperties>
</file>