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63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12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A3E23-9D46-45EE-8011-FA3EFA2B53E0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72854-39CE-49C7-9F69-A80DE9AB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74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72854-39CE-49C7-9F69-A80DE9ABEA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2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5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2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5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2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9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1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7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8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5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F28FB-D68B-476D-AFEF-6F49C8FD6F3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4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0077" y="4833309"/>
            <a:ext cx="480107" cy="46598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8673" y="3919315"/>
            <a:ext cx="451964" cy="38281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709" y="3816259"/>
            <a:ext cx="423477" cy="41102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578068"/>
              </p:ext>
            </p:extLst>
          </p:nvPr>
        </p:nvGraphicFramePr>
        <p:xfrm>
          <a:off x="2354865" y="2961256"/>
          <a:ext cx="1938676" cy="595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669"/>
                <a:gridCol w="484669"/>
                <a:gridCol w="484669"/>
                <a:gridCol w="484669"/>
              </a:tblGrid>
              <a:tr h="59572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60622"/>
              </p:ext>
            </p:extLst>
          </p:nvPr>
        </p:nvGraphicFramePr>
        <p:xfrm>
          <a:off x="5158467" y="3001108"/>
          <a:ext cx="1829565" cy="1836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365913"/>
                <a:gridCol w="365913"/>
                <a:gridCol w="365913"/>
              </a:tblGrid>
              <a:tr h="36728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18965" y="4809835"/>
            <a:ext cx="754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 x 4 x 4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092059" y="3596406"/>
            <a:ext cx="118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 x 4 x 720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84011" y="2606114"/>
            <a:ext cx="244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Compatibility Matrix (C)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77580" y="2630864"/>
            <a:ext cx="107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Jigsaw (J)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7312" y="171165"/>
            <a:ext cx="8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Sketch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777241" y="3603086"/>
            <a:ext cx="434002" cy="3374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982162" y="3943189"/>
            <a:ext cx="12756" cy="201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26319" y="4095958"/>
            <a:ext cx="828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IDM Feat.</a:t>
            </a:r>
            <a:endParaRPr lang="en-US" sz="12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156459" y="2998168"/>
            <a:ext cx="362983" cy="3544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98389" y="2941391"/>
            <a:ext cx="18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i</a:t>
            </a:r>
            <a:endParaRPr lang="en-US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5131865" y="3052158"/>
            <a:ext cx="18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j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4424600" y="4860245"/>
            <a:ext cx="32818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i</a:t>
            </a:r>
            <a:r>
              <a:rPr lang="en-US" sz="1200" dirty="0" smtClean="0"/>
              <a:t> = </a:t>
            </a:r>
            <a:r>
              <a:rPr lang="en-US" sz="1200" i="1" dirty="0" err="1" smtClean="0"/>
              <a:t>i</a:t>
            </a:r>
            <a:r>
              <a:rPr lang="en-US" sz="1200" i="1" dirty="0" smtClean="0"/>
              <a:t> </a:t>
            </a:r>
            <a:r>
              <a:rPr lang="en-US" sz="1200" dirty="0" err="1" smtClean="0"/>
              <a:t>th</a:t>
            </a:r>
            <a:r>
              <a:rPr lang="en-US" sz="1200" dirty="0" smtClean="0"/>
              <a:t> jigsaw element</a:t>
            </a:r>
          </a:p>
          <a:p>
            <a:r>
              <a:rPr lang="en-US" sz="1200" i="1" dirty="0"/>
              <a:t>j</a:t>
            </a:r>
            <a:r>
              <a:rPr lang="en-US" sz="1200" dirty="0" smtClean="0"/>
              <a:t> = </a:t>
            </a:r>
            <a:r>
              <a:rPr lang="en-US" sz="1200" i="1" dirty="0" smtClean="0"/>
              <a:t>j </a:t>
            </a:r>
            <a:r>
              <a:rPr lang="en-US" sz="1200" dirty="0" err="1" smtClean="0"/>
              <a:t>th</a:t>
            </a:r>
            <a:r>
              <a:rPr lang="en-US" sz="1200" dirty="0" smtClean="0"/>
              <a:t> jigsaw element</a:t>
            </a:r>
          </a:p>
          <a:p>
            <a:r>
              <a:rPr lang="en-US" sz="1200" i="1" dirty="0" smtClean="0"/>
              <a:t>i,j,1</a:t>
            </a:r>
            <a:r>
              <a:rPr lang="en-US" sz="1200" dirty="0" smtClean="0"/>
              <a:t> = mean of </a:t>
            </a:r>
            <a:r>
              <a:rPr lang="en-US" sz="1200" i="1" dirty="0" smtClean="0"/>
              <a:t>x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  <a:p>
            <a:r>
              <a:rPr lang="en-US" sz="1200" i="1" dirty="0"/>
              <a:t>i</a:t>
            </a:r>
            <a:r>
              <a:rPr lang="en-US" sz="1200" i="1" dirty="0" smtClean="0"/>
              <a:t>,j,2</a:t>
            </a:r>
            <a:r>
              <a:rPr lang="en-US" sz="1200" dirty="0" smtClean="0"/>
              <a:t> = mean of </a:t>
            </a:r>
            <a:r>
              <a:rPr lang="en-US" sz="1200" i="1" dirty="0" smtClean="0"/>
              <a:t>y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 smtClean="0"/>
              <a:t> 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  <a:p>
            <a:r>
              <a:rPr lang="en-US" sz="1200" i="1" dirty="0" smtClean="0"/>
              <a:t>i,j,3</a:t>
            </a:r>
            <a:r>
              <a:rPr lang="en-US" sz="1200" dirty="0" smtClean="0"/>
              <a:t> = variance of </a:t>
            </a:r>
            <a:r>
              <a:rPr lang="en-US" sz="1200" i="1" dirty="0" smtClean="0"/>
              <a:t>x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 smtClean="0"/>
              <a:t> 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  <a:p>
            <a:r>
              <a:rPr lang="en-US" sz="1200" i="1" dirty="0" smtClean="0"/>
              <a:t>i,j,4</a:t>
            </a:r>
            <a:r>
              <a:rPr lang="en-US" sz="1200" dirty="0" smtClean="0"/>
              <a:t> = variance of </a:t>
            </a:r>
            <a:r>
              <a:rPr lang="en-US" sz="1200" i="1" dirty="0" smtClean="0"/>
              <a:t>y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 smtClean="0"/>
              <a:t> 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3557" y="2350142"/>
            <a:ext cx="1403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Canvas Size 800 x 1280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12635" y="2756161"/>
            <a:ext cx="199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(# of Strokes) = 6</a:t>
            </a:r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54643"/>
              </p:ext>
            </p:extLst>
          </p:nvPr>
        </p:nvGraphicFramePr>
        <p:xfrm>
          <a:off x="265186" y="3642704"/>
          <a:ext cx="1577550" cy="1707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43"/>
                <a:gridCol w="514176"/>
                <a:gridCol w="545531"/>
              </a:tblGrid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Stroke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184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148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196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85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498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364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488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356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228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224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498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0451" y="3241036"/>
            <a:ext cx="21305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Center of Strokes (S)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46824" y="5390642"/>
            <a:ext cx="52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 x 3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969489" y="3244140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Offset Map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745623" y="5994980"/>
            <a:ext cx="555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 x 6</a:t>
            </a:r>
            <a:endParaRPr lang="en-US" sz="12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2215751" y="17279"/>
            <a:ext cx="0" cy="67579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Arrow 41"/>
          <p:cNvSpPr/>
          <p:nvPr/>
        </p:nvSpPr>
        <p:spPr>
          <a:xfrm>
            <a:off x="2132554" y="1278861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12347" y="17227"/>
            <a:ext cx="0" cy="67579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Arrow 45"/>
          <p:cNvSpPr/>
          <p:nvPr/>
        </p:nvSpPr>
        <p:spPr>
          <a:xfrm>
            <a:off x="4170908" y="1289638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7634721" y="38492"/>
            <a:ext cx="0" cy="67579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138986" y="3228364"/>
            <a:ext cx="21305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Regenerated Sketch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0242112" y="41247"/>
            <a:ext cx="0" cy="67579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7394139" y="1276000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9977240" y="1243528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830119"/>
              </p:ext>
            </p:extLst>
          </p:nvPr>
        </p:nvGraphicFramePr>
        <p:xfrm>
          <a:off x="4770913" y="389582"/>
          <a:ext cx="2494778" cy="2219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186"/>
                <a:gridCol w="252824"/>
                <a:gridCol w="252824"/>
                <a:gridCol w="252824"/>
                <a:gridCol w="252824"/>
                <a:gridCol w="252824"/>
                <a:gridCol w="252824"/>
                <a:gridCol w="252824"/>
                <a:gridCol w="252824"/>
              </a:tblGrid>
              <a:tr h="312119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Jigsaw</a:t>
                      </a:r>
                    </a:p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Strokes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9266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11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11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11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11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4981286" y="42532"/>
            <a:ext cx="210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 Cost Matrix (D)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18839" y="52717"/>
            <a:ext cx="18814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Run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Min Cut Max Flow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Graph Cut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 rot="5400000">
            <a:off x="8682062" y="2900444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0617064" y="1177449"/>
            <a:ext cx="11957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Converged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 rot="5400000">
            <a:off x="10947422" y="2281319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481436" y="4463977"/>
            <a:ext cx="172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J(Jigsaw size) = 4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180504" y="2557734"/>
            <a:ext cx="555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 x </a:t>
            </a:r>
            <a:r>
              <a:rPr lang="en-US" sz="1200" dirty="0"/>
              <a:t>N</a:t>
            </a:r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856260"/>
              </p:ext>
            </p:extLst>
          </p:nvPr>
        </p:nvGraphicFramePr>
        <p:xfrm>
          <a:off x="7724064" y="3582679"/>
          <a:ext cx="2458488" cy="1954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55"/>
                <a:gridCol w="348454"/>
                <a:gridCol w="362270"/>
                <a:gridCol w="445859"/>
                <a:gridCol w="457200"/>
                <a:gridCol w="552450"/>
              </a:tblGrid>
              <a:tr h="375424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Stroke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Pos.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Y Pos.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X Offset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Y Offset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Jigsaw Element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97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97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76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97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tr-TR" sz="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97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530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450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196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solidFill>
                            <a:schemeClr val="tx1"/>
                          </a:solidFill>
                        </a:rPr>
                        <a:t>530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tr-TR" sz="8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tr-TR" sz="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tr-TR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111185" y="533635"/>
            <a:ext cx="11812235" cy="4401202"/>
            <a:chOff x="5650316" y="1305865"/>
            <a:chExt cx="22925194" cy="9807662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15" t="13712" r="49621" b="22699"/>
            <a:stretch/>
          </p:blipFill>
          <p:spPr>
            <a:xfrm>
              <a:off x="5653130" y="1393212"/>
              <a:ext cx="3823855" cy="3888509"/>
            </a:xfrm>
            <a:prstGeom prst="rect">
              <a:avLst/>
            </a:prstGeom>
            <a:ln w="15875" cmpd="sng">
              <a:solidFill>
                <a:srgbClr val="080808"/>
              </a:solidFill>
            </a:ln>
          </p:spPr>
        </p:pic>
        <p:sp>
          <p:nvSpPr>
            <p:cNvPr id="60" name="TextBox 59"/>
            <p:cNvSpPr txBox="1"/>
            <p:nvPr/>
          </p:nvSpPr>
          <p:spPr>
            <a:xfrm>
              <a:off x="6399615" y="1305865"/>
              <a:ext cx="239281" cy="6172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650316" y="1324122"/>
              <a:ext cx="239281" cy="6172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391383" y="2651521"/>
              <a:ext cx="239281" cy="6172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655839" y="3208616"/>
              <a:ext cx="239281" cy="6172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4</a:t>
              </a:r>
              <a:endParaRPr 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815124" y="3816175"/>
              <a:ext cx="239281" cy="6172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908512" y="3816172"/>
              <a:ext cx="239281" cy="6172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6</a:t>
              </a:r>
              <a:endParaRPr lang="en-US" sz="12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7064888" y="8351737"/>
              <a:ext cx="239281" cy="6172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5897261" y="8436318"/>
              <a:ext cx="239281" cy="6172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6484324" y="8919537"/>
              <a:ext cx="239281" cy="6172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4</a:t>
              </a:r>
              <a:endParaRPr 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8336229" y="10434222"/>
              <a:ext cx="239281" cy="6172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7665222" y="10496261"/>
              <a:ext cx="239281" cy="6172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6</a:t>
              </a:r>
              <a:endParaRPr lang="en-US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7870334" y="8351737"/>
              <a:ext cx="239281" cy="6172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6" t="18194" r="73437" b="68610"/>
          <a:stretch/>
        </p:blipFill>
        <p:spPr>
          <a:xfrm>
            <a:off x="2440428" y="2982892"/>
            <a:ext cx="302394" cy="5524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9" t="18750" r="72396" b="69167"/>
          <a:stretch/>
        </p:blipFill>
        <p:spPr>
          <a:xfrm>
            <a:off x="2866031" y="2987919"/>
            <a:ext cx="423674" cy="55413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42" t="42222" r="54896" b="41667"/>
          <a:stretch/>
        </p:blipFill>
        <p:spPr>
          <a:xfrm>
            <a:off x="3446540" y="2998168"/>
            <a:ext cx="259771" cy="54661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17" t="47500" r="51771" b="48890"/>
          <a:stretch/>
        </p:blipFill>
        <p:spPr>
          <a:xfrm>
            <a:off x="3829060" y="3194990"/>
            <a:ext cx="426824" cy="20873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2" t="14704" r="17063" b="15121"/>
          <a:stretch/>
        </p:blipFill>
        <p:spPr>
          <a:xfrm>
            <a:off x="8022140" y="1104398"/>
            <a:ext cx="1895394" cy="1610165"/>
          </a:xfrm>
          <a:prstGeom prst="rect">
            <a:avLst/>
          </a:prstGeom>
          <a:ln w="12700">
            <a:solidFill>
              <a:srgbClr val="080808"/>
            </a:solidFill>
          </a:ln>
        </p:spPr>
      </p:pic>
      <p:sp>
        <p:nvSpPr>
          <p:cNvPr id="67" name="Curved Down Arrow 66"/>
          <p:cNvSpPr/>
          <p:nvPr/>
        </p:nvSpPr>
        <p:spPr>
          <a:xfrm rot="10800000">
            <a:off x="2669440" y="5529142"/>
            <a:ext cx="6444441" cy="131215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0330191" y="3726739"/>
            <a:ext cx="1737984" cy="1810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5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277518"/>
              </p:ext>
            </p:extLst>
          </p:nvPr>
        </p:nvGraphicFramePr>
        <p:xfrm>
          <a:off x="8276760" y="714509"/>
          <a:ext cx="361823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43"/>
                <a:gridCol w="495617"/>
                <a:gridCol w="490855"/>
                <a:gridCol w="590867"/>
                <a:gridCol w="586105"/>
                <a:gridCol w="936943"/>
              </a:tblGrid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Stroke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Pos.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 Pos.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 Offset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 Offset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Jigsaw Element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tr-TR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530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450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 smtClean="0">
                          <a:solidFill>
                            <a:schemeClr val="tx1"/>
                          </a:solidFill>
                        </a:rPr>
                        <a:t>530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tr-TR" sz="10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tr-TR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tr-T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224896"/>
              </p:ext>
            </p:extLst>
          </p:nvPr>
        </p:nvGraphicFramePr>
        <p:xfrm>
          <a:off x="752088" y="1536598"/>
          <a:ext cx="2561578" cy="1834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594042"/>
                <a:gridCol w="582930"/>
                <a:gridCol w="652780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292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288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278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58527" y="3599008"/>
            <a:ext cx="32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i,j,4</a:t>
            </a:r>
            <a:r>
              <a:rPr lang="en-US" sz="1200" dirty="0" smtClean="0"/>
              <a:t> = variance of </a:t>
            </a:r>
            <a:r>
              <a:rPr lang="en-US" sz="1200" i="1" dirty="0" smtClean="0"/>
              <a:t>y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 smtClean="0"/>
              <a:t> 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2303" y="662004"/>
            <a:ext cx="32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i,j,1</a:t>
            </a:r>
            <a:r>
              <a:rPr lang="en-US" sz="1200" dirty="0" smtClean="0"/>
              <a:t> = mean of </a:t>
            </a:r>
            <a:r>
              <a:rPr lang="en-US" sz="1200" i="1" dirty="0" smtClean="0"/>
              <a:t>x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32965" y="1055275"/>
            <a:ext cx="6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, j, 1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167619"/>
              </p:ext>
            </p:extLst>
          </p:nvPr>
        </p:nvGraphicFramePr>
        <p:xfrm>
          <a:off x="4571573" y="1536598"/>
          <a:ext cx="2388542" cy="1834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536893"/>
                <a:gridCol w="467043"/>
                <a:gridCol w="652780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-8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213751" y="660335"/>
            <a:ext cx="3096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i,j,2</a:t>
            </a:r>
            <a:r>
              <a:rPr lang="en-US" sz="1200" dirty="0" smtClean="0"/>
              <a:t> = mean of </a:t>
            </a:r>
            <a:r>
              <a:rPr lang="en-US" sz="1200" i="1" dirty="0"/>
              <a:t>y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12856" y="1029667"/>
            <a:ext cx="6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, j, 2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833271"/>
              </p:ext>
            </p:extLst>
          </p:nvPr>
        </p:nvGraphicFramePr>
        <p:xfrm>
          <a:off x="274638" y="4335871"/>
          <a:ext cx="3348978" cy="1834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755968"/>
                <a:gridCol w="930592"/>
                <a:gridCol w="930592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484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484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06815" y="3577549"/>
            <a:ext cx="32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i,j,3</a:t>
            </a:r>
            <a:r>
              <a:rPr lang="en-US" sz="1200" dirty="0" smtClean="0"/>
              <a:t> </a:t>
            </a:r>
            <a:r>
              <a:rPr lang="en-US" sz="1200" dirty="0"/>
              <a:t>= variance of </a:t>
            </a:r>
            <a:r>
              <a:rPr lang="en-US" sz="1200" i="1" dirty="0"/>
              <a:t>x</a:t>
            </a:r>
            <a:r>
              <a:rPr lang="en-US" sz="1200" dirty="0"/>
              <a:t> displacement between strokes</a:t>
            </a:r>
          </a:p>
          <a:p>
            <a:r>
              <a:rPr lang="en-US" sz="1200" dirty="0"/>
              <a:t>           that are assigned to jigsaw </a:t>
            </a:r>
            <a:r>
              <a:rPr lang="en-US" sz="1200" i="1" dirty="0" err="1"/>
              <a:t>i</a:t>
            </a:r>
            <a:r>
              <a:rPr lang="en-US" sz="1200" dirty="0"/>
              <a:t> and </a:t>
            </a:r>
            <a:r>
              <a:rPr lang="en-US" sz="1200" i="1" dirty="0"/>
              <a:t>j</a:t>
            </a:r>
            <a:r>
              <a:rPr lang="en-US" sz="1200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32966" y="3966539"/>
            <a:ext cx="6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, j, 3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302393"/>
              </p:ext>
            </p:extLst>
          </p:nvPr>
        </p:nvGraphicFramePr>
        <p:xfrm>
          <a:off x="4091355" y="4335871"/>
          <a:ext cx="3348978" cy="1834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755968"/>
                <a:gridCol w="930592"/>
                <a:gridCol w="930592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30976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30976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28561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28561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549683" y="3966539"/>
            <a:ext cx="6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, j, 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492972" y="113428"/>
            <a:ext cx="244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Compatibility Matrix (C)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5172" y="113428"/>
            <a:ext cx="7674579" cy="6279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079172" y="319569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Offset Map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84694" y="6479892"/>
            <a:ext cx="21305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Regenerated Sketch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20618" y="2666271"/>
            <a:ext cx="21305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Regenerated Sketch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793662" y="3154891"/>
            <a:ext cx="2579187" cy="2264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802" y="3342915"/>
            <a:ext cx="543901" cy="52790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8232" y="4572000"/>
            <a:ext cx="535132" cy="51939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287" y="3513818"/>
            <a:ext cx="586570" cy="49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0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2961" y="99337"/>
            <a:ext cx="40195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Data Cost &amp; Smoothness Cost</a:t>
            </a:r>
            <a:endParaRPr lang="en-US" sz="2500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519842"/>
              </p:ext>
            </p:extLst>
          </p:nvPr>
        </p:nvGraphicFramePr>
        <p:xfrm>
          <a:off x="274309" y="1686762"/>
          <a:ext cx="4038652" cy="3859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708"/>
                <a:gridCol w="513324"/>
                <a:gridCol w="513324"/>
                <a:gridCol w="513324"/>
                <a:gridCol w="513324"/>
                <a:gridCol w="513324"/>
                <a:gridCol w="513324"/>
              </a:tblGrid>
              <a:tr h="531587">
                <a:tc rowSpan="2"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Jigsaw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Strokes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01126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158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1.8491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8.9143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8.9960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6.9944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1.8491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8.8065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158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8.8296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1.2253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5.9070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9.1517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9.1046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1.2253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158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8.9970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6.2264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9.7310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9.3674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4.8326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158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7.2788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9.2676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9.7310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7.1903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9.1990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22882" y="1005231"/>
            <a:ext cx="207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Data Cost Matrix (D)</a:t>
            </a:r>
          </a:p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Hausdorff</a:t>
            </a:r>
            <a:r>
              <a:rPr lang="en-US" dirty="0" smtClean="0">
                <a:solidFill>
                  <a:srgbClr val="FF0000"/>
                </a:solidFill>
              </a:rPr>
              <a:t> Distance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36460" y="1005230"/>
            <a:ext cx="18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Compatibility Cost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402849"/>
              </p:ext>
            </p:extLst>
          </p:nvPr>
        </p:nvGraphicFramePr>
        <p:xfrm>
          <a:off x="4921810" y="2274809"/>
          <a:ext cx="3161185" cy="1834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698818"/>
                <a:gridCol w="698818"/>
                <a:gridCol w="698818"/>
                <a:gridCol w="698818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680638" y="1697225"/>
            <a:ext cx="1643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Smooth Cost Matrix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96206" y="4188240"/>
            <a:ext cx="2012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4 x 4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Jigsaw Size x Jigsaw Size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(Label Size x Label Size)</a:t>
            </a:r>
            <a:endParaRPr 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600041"/>
              </p:ext>
            </p:extLst>
          </p:nvPr>
        </p:nvGraphicFramePr>
        <p:xfrm>
          <a:off x="8205512" y="1997252"/>
          <a:ext cx="371612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69"/>
                <a:gridCol w="461469"/>
                <a:gridCol w="461469"/>
                <a:gridCol w="582930"/>
                <a:gridCol w="582930"/>
                <a:gridCol w="582930"/>
                <a:gridCol w="582930"/>
              </a:tblGrid>
              <a:tr h="32876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7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7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7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7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7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7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477566" y="1630708"/>
            <a:ext cx="1316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Weights Matrix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29715" y="4610736"/>
            <a:ext cx="2012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6</a:t>
            </a:r>
            <a:r>
              <a:rPr lang="en-US" sz="1400" dirty="0" smtClean="0">
                <a:solidFill>
                  <a:srgbClr val="FF0000"/>
                </a:solidFill>
              </a:rPr>
              <a:t> x 6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Jigsaw Size x Jigsaw Size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76573" y="5005424"/>
            <a:ext cx="2832519" cy="646331"/>
          </a:xfrm>
          <a:prstGeom prst="rect">
            <a:avLst/>
          </a:prstGeom>
          <a:noFill/>
          <a:ln w="12700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SmoothCost</a:t>
            </a:r>
            <a:r>
              <a:rPr lang="en-US" sz="1200" dirty="0"/>
              <a:t>(</a:t>
            </a:r>
            <a:r>
              <a:rPr lang="en-US" sz="1200" dirty="0" err="1"/>
              <a:t>k,l</a:t>
            </a:r>
            <a:r>
              <a:rPr lang="en-US" sz="1200" dirty="0" smtClean="0"/>
              <a:t>) = </a:t>
            </a:r>
            <a:r>
              <a:rPr lang="en-US" sz="1200" dirty="0"/>
              <a:t>the unweighted cost </a:t>
            </a:r>
            <a:r>
              <a:rPr lang="en-US" sz="1200" dirty="0" smtClean="0"/>
              <a:t>of </a:t>
            </a:r>
            <a:r>
              <a:rPr lang="en-US" sz="1200" dirty="0"/>
              <a:t>assigning labels k and l to any neighboring sites.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19651" y="5180262"/>
            <a:ext cx="2832519" cy="461665"/>
          </a:xfrm>
          <a:prstGeom prst="rect">
            <a:avLst/>
          </a:prstGeom>
          <a:noFill/>
          <a:ln w="12700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Weights(</a:t>
            </a:r>
            <a:r>
              <a:rPr lang="en-US" sz="1200" dirty="0" err="1"/>
              <a:t>i,j</a:t>
            </a:r>
            <a:r>
              <a:rPr lang="en-US" sz="1200" dirty="0"/>
              <a:t>) &gt; 0 indicates </a:t>
            </a:r>
            <a:r>
              <a:rPr lang="en-US" sz="1200" dirty="0" smtClean="0"/>
              <a:t>that </a:t>
            </a:r>
            <a:r>
              <a:rPr lang="en-US" sz="1200" dirty="0"/>
              <a:t>sites </a:t>
            </a:r>
            <a:r>
              <a:rPr lang="en-US" sz="1200" dirty="0" err="1"/>
              <a:t>i</a:t>
            </a:r>
            <a:r>
              <a:rPr lang="en-US" sz="1200" dirty="0"/>
              <a:t> and j are neighbors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38826" y="5718252"/>
            <a:ext cx="5388531" cy="877163"/>
          </a:xfrm>
          <a:prstGeom prst="rect">
            <a:avLst/>
          </a:prstGeom>
          <a:noFill/>
          <a:ln w="12700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CompatibilityCost</a:t>
            </a:r>
            <a:r>
              <a:rPr lang="en-US" sz="1200" dirty="0" smtClean="0"/>
              <a:t>(</a:t>
            </a:r>
            <a:r>
              <a:rPr lang="en-US" sz="1200" dirty="0" err="1" smtClean="0"/>
              <a:t>i,j</a:t>
            </a:r>
            <a:r>
              <a:rPr lang="en-US" sz="1200" dirty="0" smtClean="0"/>
              <a:t>) </a:t>
            </a:r>
            <a:r>
              <a:rPr lang="en-US" sz="1200" dirty="0"/>
              <a:t>=  For particular neighboring sites </a:t>
            </a:r>
            <a:r>
              <a:rPr lang="en-US" sz="1200" dirty="0" err="1"/>
              <a:t>i,j</a:t>
            </a:r>
            <a:r>
              <a:rPr lang="en-US" sz="1200" dirty="0"/>
              <a:t> the final, weighted </a:t>
            </a:r>
            <a:r>
              <a:rPr lang="en-US" sz="1200" dirty="0" smtClean="0"/>
              <a:t>compatibility cost is:</a:t>
            </a:r>
          </a:p>
          <a:p>
            <a:endParaRPr lang="en-US" sz="1200" dirty="0" smtClean="0"/>
          </a:p>
          <a:p>
            <a:pPr algn="ctr"/>
            <a:r>
              <a:rPr lang="en-US" sz="1200" dirty="0" smtClean="0"/>
              <a:t> </a:t>
            </a:r>
            <a:r>
              <a:rPr lang="en-US" sz="1500" b="1" dirty="0">
                <a:solidFill>
                  <a:srgbClr val="FF0000"/>
                </a:solidFill>
              </a:rPr>
              <a:t>Weights(</a:t>
            </a:r>
            <a:r>
              <a:rPr lang="en-US" sz="1500" b="1" dirty="0" err="1">
                <a:solidFill>
                  <a:srgbClr val="FF0000"/>
                </a:solidFill>
              </a:rPr>
              <a:t>i,j</a:t>
            </a:r>
            <a:r>
              <a:rPr lang="en-US" sz="1500" b="1" dirty="0">
                <a:solidFill>
                  <a:srgbClr val="FF0000"/>
                </a:solidFill>
              </a:rPr>
              <a:t>)*</a:t>
            </a:r>
            <a:r>
              <a:rPr lang="en-US" sz="1500" b="1" dirty="0" err="1" smtClean="0">
                <a:solidFill>
                  <a:srgbClr val="FF0000"/>
                </a:solidFill>
              </a:rPr>
              <a:t>SmoothCost</a:t>
            </a:r>
            <a:r>
              <a:rPr lang="en-US" sz="1500" b="1" dirty="0" smtClean="0">
                <a:solidFill>
                  <a:srgbClr val="FF0000"/>
                </a:solidFill>
              </a:rPr>
              <a:t>(</a:t>
            </a:r>
            <a:r>
              <a:rPr lang="en-US" sz="1500" b="1" dirty="0" err="1" smtClean="0">
                <a:solidFill>
                  <a:srgbClr val="FF0000"/>
                </a:solidFill>
              </a:rPr>
              <a:t>k,l</a:t>
            </a:r>
            <a:r>
              <a:rPr lang="en-US" sz="1500" b="1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5725" y="790575"/>
            <a:ext cx="4369105" cy="5962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43450" y="790575"/>
            <a:ext cx="7277100" cy="5962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2" t="14704" r="17063" b="15121"/>
          <a:stretch/>
        </p:blipFill>
        <p:spPr>
          <a:xfrm>
            <a:off x="4784757" y="825372"/>
            <a:ext cx="1095507" cy="930649"/>
          </a:xfrm>
          <a:prstGeom prst="rect">
            <a:avLst/>
          </a:prstGeom>
          <a:ln w="12700">
            <a:solidFill>
              <a:srgbClr val="080808"/>
            </a:solidFill>
          </a:ln>
        </p:spPr>
      </p:pic>
    </p:spTree>
    <p:extLst>
      <p:ext uri="{BB962C8B-B14F-4D97-AF65-F5344CB8AC3E}">
        <p14:creationId xmlns:p14="http://schemas.microsoft.com/office/powerpoint/2010/main" val="263259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873227"/>
              </p:ext>
            </p:extLst>
          </p:nvPr>
        </p:nvGraphicFramePr>
        <p:xfrm>
          <a:off x="8276760" y="1055275"/>
          <a:ext cx="361823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43"/>
                <a:gridCol w="495617"/>
                <a:gridCol w="490855"/>
                <a:gridCol w="590867"/>
                <a:gridCol w="586105"/>
                <a:gridCol w="936943"/>
              </a:tblGrid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Stroke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Pos.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 Pos.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 Offset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 Offset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Jigsaw Element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tr-TR" sz="1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 smtClean="0">
                          <a:solidFill>
                            <a:schemeClr val="tx1"/>
                          </a:solidFill>
                        </a:rPr>
                        <a:t>-15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tr-TR" sz="1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530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450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 smtClean="0">
                          <a:solidFill>
                            <a:schemeClr val="tx1"/>
                          </a:solidFill>
                        </a:rPr>
                        <a:t>540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tr-TR" sz="100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008157"/>
              </p:ext>
            </p:extLst>
          </p:nvPr>
        </p:nvGraphicFramePr>
        <p:xfrm>
          <a:off x="752088" y="1536598"/>
          <a:ext cx="2561578" cy="1834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594042"/>
                <a:gridCol w="582930"/>
                <a:gridCol w="652780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292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288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278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58527" y="3599008"/>
            <a:ext cx="32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i,j,4</a:t>
            </a:r>
            <a:r>
              <a:rPr lang="en-US" sz="1200" dirty="0" smtClean="0"/>
              <a:t> = variance of </a:t>
            </a:r>
            <a:r>
              <a:rPr lang="en-US" sz="1200" i="1" dirty="0" smtClean="0"/>
              <a:t>y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 smtClean="0"/>
              <a:t> 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2303" y="662004"/>
            <a:ext cx="32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i,j,1</a:t>
            </a:r>
            <a:r>
              <a:rPr lang="en-US" sz="1200" dirty="0" smtClean="0"/>
              <a:t> = mean of </a:t>
            </a:r>
            <a:r>
              <a:rPr lang="en-US" sz="1200" i="1" dirty="0" smtClean="0"/>
              <a:t>x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32965" y="1055275"/>
            <a:ext cx="6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, j, 1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899044"/>
              </p:ext>
            </p:extLst>
          </p:nvPr>
        </p:nvGraphicFramePr>
        <p:xfrm>
          <a:off x="4571573" y="1536598"/>
          <a:ext cx="2388542" cy="1834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536893"/>
                <a:gridCol w="467043"/>
                <a:gridCol w="652780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-8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213751" y="660335"/>
            <a:ext cx="3096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i,j,2</a:t>
            </a:r>
            <a:r>
              <a:rPr lang="en-US" sz="1200" dirty="0" smtClean="0"/>
              <a:t> = mean of </a:t>
            </a:r>
            <a:r>
              <a:rPr lang="en-US" sz="1200" i="1" dirty="0"/>
              <a:t>y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12856" y="1029667"/>
            <a:ext cx="6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, j, 2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69249"/>
              </p:ext>
            </p:extLst>
          </p:nvPr>
        </p:nvGraphicFramePr>
        <p:xfrm>
          <a:off x="274638" y="4335871"/>
          <a:ext cx="3348978" cy="1834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755968"/>
                <a:gridCol w="930592"/>
                <a:gridCol w="930592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484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484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06815" y="3577549"/>
            <a:ext cx="32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i,j,3</a:t>
            </a:r>
            <a:r>
              <a:rPr lang="en-US" sz="1200" dirty="0" smtClean="0"/>
              <a:t> </a:t>
            </a:r>
            <a:r>
              <a:rPr lang="en-US" sz="1200" dirty="0"/>
              <a:t>= variance of </a:t>
            </a:r>
            <a:r>
              <a:rPr lang="en-US" sz="1200" i="1" dirty="0"/>
              <a:t>x</a:t>
            </a:r>
            <a:r>
              <a:rPr lang="en-US" sz="1200" dirty="0"/>
              <a:t> displacement between strokes</a:t>
            </a:r>
          </a:p>
          <a:p>
            <a:r>
              <a:rPr lang="en-US" sz="1200" dirty="0"/>
              <a:t>           that are assigned to jigsaw </a:t>
            </a:r>
            <a:r>
              <a:rPr lang="en-US" sz="1200" i="1" dirty="0" err="1"/>
              <a:t>i</a:t>
            </a:r>
            <a:r>
              <a:rPr lang="en-US" sz="1200" dirty="0"/>
              <a:t> and </a:t>
            </a:r>
            <a:r>
              <a:rPr lang="en-US" sz="1200" i="1" dirty="0"/>
              <a:t>j</a:t>
            </a:r>
            <a:r>
              <a:rPr lang="en-US" sz="1200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32966" y="3966539"/>
            <a:ext cx="6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, j, 3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80240"/>
              </p:ext>
            </p:extLst>
          </p:nvPr>
        </p:nvGraphicFramePr>
        <p:xfrm>
          <a:off x="4091355" y="4335871"/>
          <a:ext cx="3348978" cy="1834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755968"/>
                <a:gridCol w="930592"/>
                <a:gridCol w="930592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30976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30976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28561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28561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549683" y="3966539"/>
            <a:ext cx="6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, j, 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492972" y="113428"/>
            <a:ext cx="244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Compatibility Matrix (C)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5172" y="113428"/>
            <a:ext cx="7674579" cy="6279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079172" y="660335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Offset Map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20618" y="2942496"/>
            <a:ext cx="21305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Regenerated Sketch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793662" y="3431116"/>
            <a:ext cx="2579187" cy="2264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802" y="3619140"/>
            <a:ext cx="543901" cy="52790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8232" y="4848225"/>
            <a:ext cx="535132" cy="51939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287" y="3790043"/>
            <a:ext cx="586570" cy="49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8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157899"/>
              </p:ext>
            </p:extLst>
          </p:nvPr>
        </p:nvGraphicFramePr>
        <p:xfrm>
          <a:off x="8276760" y="1055275"/>
          <a:ext cx="361823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43"/>
                <a:gridCol w="495617"/>
                <a:gridCol w="490855"/>
                <a:gridCol w="590867"/>
                <a:gridCol w="586105"/>
                <a:gridCol w="936943"/>
              </a:tblGrid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Stroke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Pos.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 Pos.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 Offset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 Offset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Jigsaw Element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smtClean="0">
                          <a:solidFill>
                            <a:schemeClr val="tx1"/>
                          </a:solidFill>
                        </a:rPr>
                        <a:t>504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530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450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 smtClean="0">
                          <a:solidFill>
                            <a:schemeClr val="tx1"/>
                          </a:solidFill>
                        </a:rPr>
                        <a:t>534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 smtClean="0">
                          <a:solidFill>
                            <a:schemeClr val="tx1"/>
                          </a:solidFill>
                        </a:rPr>
                        <a:t>455s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978005"/>
              </p:ext>
            </p:extLst>
          </p:nvPr>
        </p:nvGraphicFramePr>
        <p:xfrm>
          <a:off x="752088" y="1536598"/>
          <a:ext cx="2561578" cy="1834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594042"/>
                <a:gridCol w="582930"/>
                <a:gridCol w="652780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292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288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278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58527" y="3599008"/>
            <a:ext cx="32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i,j,4</a:t>
            </a:r>
            <a:r>
              <a:rPr lang="en-US" sz="1200" dirty="0" smtClean="0"/>
              <a:t> = variance of </a:t>
            </a:r>
            <a:r>
              <a:rPr lang="en-US" sz="1200" i="1" dirty="0" smtClean="0"/>
              <a:t>y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 smtClean="0"/>
              <a:t> 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2303" y="662004"/>
            <a:ext cx="32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i,j,1</a:t>
            </a:r>
            <a:r>
              <a:rPr lang="en-US" sz="1200" dirty="0" smtClean="0"/>
              <a:t> = mean of </a:t>
            </a:r>
            <a:r>
              <a:rPr lang="en-US" sz="1200" i="1" dirty="0" smtClean="0"/>
              <a:t>x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32965" y="1055275"/>
            <a:ext cx="6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, j, 1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764379"/>
              </p:ext>
            </p:extLst>
          </p:nvPr>
        </p:nvGraphicFramePr>
        <p:xfrm>
          <a:off x="4571573" y="1536598"/>
          <a:ext cx="2388542" cy="1834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536893"/>
                <a:gridCol w="467043"/>
                <a:gridCol w="652780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-8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213751" y="660335"/>
            <a:ext cx="3096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i,j,2</a:t>
            </a:r>
            <a:r>
              <a:rPr lang="en-US" sz="1200" dirty="0" smtClean="0"/>
              <a:t> = mean of </a:t>
            </a:r>
            <a:r>
              <a:rPr lang="en-US" sz="1200" i="1" dirty="0"/>
              <a:t>y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12856" y="1029667"/>
            <a:ext cx="6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, j, 2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647325"/>
              </p:ext>
            </p:extLst>
          </p:nvPr>
        </p:nvGraphicFramePr>
        <p:xfrm>
          <a:off x="274638" y="4335871"/>
          <a:ext cx="3348978" cy="1834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755968"/>
                <a:gridCol w="930592"/>
                <a:gridCol w="930592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484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484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06815" y="3577549"/>
            <a:ext cx="32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i,j,3</a:t>
            </a:r>
            <a:r>
              <a:rPr lang="en-US" sz="1200" dirty="0" smtClean="0"/>
              <a:t> </a:t>
            </a:r>
            <a:r>
              <a:rPr lang="en-US" sz="1200" dirty="0"/>
              <a:t>= variance of </a:t>
            </a:r>
            <a:r>
              <a:rPr lang="en-US" sz="1200" i="1" dirty="0"/>
              <a:t>x</a:t>
            </a:r>
            <a:r>
              <a:rPr lang="en-US" sz="1200" dirty="0"/>
              <a:t> displacement between strokes</a:t>
            </a:r>
          </a:p>
          <a:p>
            <a:r>
              <a:rPr lang="en-US" sz="1200" dirty="0"/>
              <a:t>           that are assigned to jigsaw </a:t>
            </a:r>
            <a:r>
              <a:rPr lang="en-US" sz="1200" i="1" dirty="0" err="1"/>
              <a:t>i</a:t>
            </a:r>
            <a:r>
              <a:rPr lang="en-US" sz="1200" dirty="0"/>
              <a:t> and </a:t>
            </a:r>
            <a:r>
              <a:rPr lang="en-US" sz="1200" i="1" dirty="0"/>
              <a:t>j</a:t>
            </a:r>
            <a:r>
              <a:rPr lang="en-US" sz="1200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32966" y="3966539"/>
            <a:ext cx="6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, j, 3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767301"/>
              </p:ext>
            </p:extLst>
          </p:nvPr>
        </p:nvGraphicFramePr>
        <p:xfrm>
          <a:off x="4091355" y="4335871"/>
          <a:ext cx="3348978" cy="1834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755968"/>
                <a:gridCol w="930592"/>
                <a:gridCol w="930592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30976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30976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28561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28561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549683" y="3966539"/>
            <a:ext cx="6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, j, 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492972" y="113428"/>
            <a:ext cx="244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Compatibility Matrix (C)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5172" y="113428"/>
            <a:ext cx="7674579" cy="6279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079172" y="660335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Offset Map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20618" y="2942496"/>
            <a:ext cx="21305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Regenerated Sketch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793662" y="3431116"/>
            <a:ext cx="2579187" cy="2264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802" y="3619140"/>
            <a:ext cx="543901" cy="52790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8232" y="4848225"/>
            <a:ext cx="535132" cy="51939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287" y="3790043"/>
            <a:ext cx="586570" cy="49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4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3414</TotalTime>
  <Words>1140</Words>
  <Application>Microsoft Office PowerPoint</Application>
  <PresentationFormat>Widescreen</PresentationFormat>
  <Paragraphs>627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KARAMAN</dc:creator>
  <cp:lastModifiedBy>KARAMAN</cp:lastModifiedBy>
  <cp:revision>89</cp:revision>
  <dcterms:created xsi:type="dcterms:W3CDTF">2016-11-11T20:42:00Z</dcterms:created>
  <dcterms:modified xsi:type="dcterms:W3CDTF">2016-11-28T17:49:46Z</dcterms:modified>
</cp:coreProperties>
</file>