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8" r:id="rId3"/>
    <p:sldId id="265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3252"/>
              </p:ext>
            </p:extLst>
          </p:nvPr>
        </p:nvGraphicFramePr>
        <p:xfrm>
          <a:off x="2835245" y="2239615"/>
          <a:ext cx="969338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85995"/>
              </p:ext>
            </p:extLst>
          </p:nvPr>
        </p:nvGraphicFramePr>
        <p:xfrm>
          <a:off x="5529942" y="3001108"/>
          <a:ext cx="1097739" cy="110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72412" y="4029280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 x 2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5384" y="285345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</a:t>
            </a:r>
            <a:r>
              <a:rPr lang="tr-TR" dirty="0" smtClean="0"/>
              <a:t>2</a:t>
            </a:r>
            <a:r>
              <a:rPr lang="en-US" dirty="0" smtClean="0"/>
              <a:t>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0905" y="188791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022" y="303670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10566" y="286013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15487" y="320023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9644" y="335300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27934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9864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03340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12971" y="4230817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4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42842"/>
              </p:ext>
            </p:extLst>
          </p:nvPr>
        </p:nvGraphicFramePr>
        <p:xfrm>
          <a:off x="265186" y="3642704"/>
          <a:ext cx="1577550" cy="123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0814" y="4900924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3244140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38064" y="5239411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322836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73259"/>
              </p:ext>
            </p:extLst>
          </p:nvPr>
        </p:nvGraphicFramePr>
        <p:xfrm>
          <a:off x="5275151" y="579992"/>
          <a:ext cx="1483482" cy="159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9968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839" y="52717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90044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28131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14761" y="372102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69361" y="2089847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sp>
        <p:nvSpPr>
          <p:cNvPr id="67" name="Curved Down Arrow 66"/>
          <p:cNvSpPr/>
          <p:nvPr/>
        </p:nvSpPr>
        <p:spPr>
          <a:xfrm rot="10800000">
            <a:off x="2669440" y="5529142"/>
            <a:ext cx="6444441" cy="13121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63" y="1149853"/>
            <a:ext cx="1758927" cy="1338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Rectangle 80"/>
          <p:cNvSpPr/>
          <p:nvPr/>
        </p:nvSpPr>
        <p:spPr>
          <a:xfrm>
            <a:off x="10345239" y="3661962"/>
            <a:ext cx="1771288" cy="168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38809"/>
              </p:ext>
            </p:extLst>
          </p:nvPr>
        </p:nvGraphicFramePr>
        <p:xfrm>
          <a:off x="7673149" y="3760828"/>
          <a:ext cx="25583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9"/>
                <a:gridCol w="415343"/>
                <a:gridCol w="411352"/>
                <a:gridCol w="405272"/>
                <a:gridCol w="368585"/>
                <a:gridCol w="523875"/>
              </a:tblGrid>
              <a:tr h="2150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t="9590" r="59215" b="48540"/>
          <a:stretch/>
        </p:blipFill>
        <p:spPr>
          <a:xfrm>
            <a:off x="95395" y="649930"/>
            <a:ext cx="1974875" cy="16541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3003365" y="2298350"/>
            <a:ext cx="139337" cy="470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3371018" y="2463259"/>
            <a:ext cx="344360" cy="1741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1587644" y="4029280"/>
            <a:ext cx="86904" cy="29330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1624164" y="3904608"/>
            <a:ext cx="220508" cy="11152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0530160" y="4654738"/>
            <a:ext cx="86904" cy="29330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0534781" y="4551332"/>
            <a:ext cx="220508" cy="1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114272" y="79702"/>
            <a:ext cx="2488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Original Sketch</a:t>
            </a:r>
            <a:endParaRPr lang="en-US" sz="3000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14658"/>
              </p:ext>
            </p:extLst>
          </p:nvPr>
        </p:nvGraphicFramePr>
        <p:xfrm>
          <a:off x="689255" y="2941459"/>
          <a:ext cx="1577550" cy="123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4401" y="2493510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53079" y="798785"/>
            <a:ext cx="6733693" cy="5575345"/>
            <a:chOff x="2953079" y="798785"/>
            <a:chExt cx="6733693" cy="55753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4" t="9590" r="59215" b="48540"/>
            <a:stretch/>
          </p:blipFill>
          <p:spPr>
            <a:xfrm>
              <a:off x="3030493" y="798785"/>
              <a:ext cx="6656279" cy="55753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7478016" y="4971759"/>
              <a:ext cx="51935" cy="83055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16883" y="5248273"/>
              <a:ext cx="442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594638" y="4898297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49218" y="4715640"/>
              <a:ext cx="89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338,288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00493" y="5722081"/>
              <a:ext cx="1080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345,340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687002" y="5687284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69052" y="5331485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0215" y="5148097"/>
              <a:ext cx="84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</a:t>
              </a:r>
              <a:r>
                <a:rPr lang="en-US" sz="1200" b="1" dirty="0" smtClean="0"/>
                <a:t>340,320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62212" y="4690061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7838304" y="4777460"/>
              <a:ext cx="728226" cy="122736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065956" y="4786316"/>
              <a:ext cx="484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9569" y="4083047"/>
              <a:ext cx="79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(380,270)</a:t>
              </a:r>
              <a:endParaRPr lang="en-US" sz="1200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838304" y="4310759"/>
              <a:ext cx="355662" cy="38377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987135" y="4474368"/>
              <a:ext cx="83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346,280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725867" y="4794944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521388" y="4651842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7937630" y="5501480"/>
              <a:ext cx="173268" cy="220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36247" y="4573273"/>
              <a:ext cx="186070" cy="2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56718" y="4356716"/>
              <a:ext cx="89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401,275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581877" y="1723971"/>
              <a:ext cx="51935" cy="83055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20744" y="2000485"/>
              <a:ext cx="442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698499" y="1650509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3079" y="1467852"/>
              <a:ext cx="89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86,75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4354" y="2474293"/>
              <a:ext cx="1080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94,126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790863" y="2439496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72913" y="2083697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04076" y="1900309"/>
              <a:ext cx="84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</a:t>
              </a:r>
              <a:r>
                <a:rPr lang="en-US" sz="1200" b="1" dirty="0" smtClean="0"/>
                <a:t>90,110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266073" y="1442273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3942165" y="1529672"/>
              <a:ext cx="728226" cy="122736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69817" y="1538528"/>
              <a:ext cx="484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23430" y="835259"/>
              <a:ext cx="79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(130,60)</a:t>
              </a:r>
              <a:endParaRPr lang="en-US" sz="12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3942165" y="1062971"/>
              <a:ext cx="355662" cy="38377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90996" y="1226580"/>
              <a:ext cx="83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97,71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829728" y="1547156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25249" y="1404054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16249" y="1377764"/>
              <a:ext cx="173268" cy="220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40108" y="1325485"/>
              <a:ext cx="186070" cy="2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60579" y="1108928"/>
              <a:ext cx="89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149,61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57088" y="2281513"/>
              <a:ext cx="173268" cy="220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1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5998173" y="3514424"/>
            <a:ext cx="868740" cy="43939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5982271" y="3946875"/>
            <a:ext cx="208368" cy="885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8736"/>
              </p:ext>
            </p:extLst>
          </p:nvPr>
        </p:nvGraphicFramePr>
        <p:xfrm>
          <a:off x="885306" y="5044012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3597"/>
              </p:ext>
            </p:extLst>
          </p:nvPr>
        </p:nvGraphicFramePr>
        <p:xfrm>
          <a:off x="922008" y="165117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74965"/>
              </p:ext>
            </p:extLst>
          </p:nvPr>
        </p:nvGraphicFramePr>
        <p:xfrm>
          <a:off x="3075654" y="1681777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590526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85628"/>
              </p:ext>
            </p:extLst>
          </p:nvPr>
        </p:nvGraphicFramePr>
        <p:xfrm>
          <a:off x="899021" y="332174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88944"/>
              </p:ext>
            </p:extLst>
          </p:nvPr>
        </p:nvGraphicFramePr>
        <p:xfrm>
          <a:off x="3037255" y="3272696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8519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84222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4233" y="848231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4461" y="856747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080324" y="4360635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111487" y="4177247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80,300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6446417" y="3801400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462319" y="3859102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(110,260)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6348902" y="4530630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1687702" y="1782834"/>
            <a:ext cx="186070" cy="2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4038938" y="4021267"/>
            <a:ext cx="86904" cy="2933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2445" y="865925"/>
            <a:ext cx="6854025" cy="547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0664452" y="1596141"/>
            <a:ext cx="868740" cy="439393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10524691" y="2133978"/>
            <a:ext cx="208368" cy="885791"/>
          </a:xfrm>
          <a:prstGeom prst="rect">
            <a:avLst/>
          </a:prstGeom>
        </p:spPr>
      </p:pic>
      <p:sp>
        <p:nvSpPr>
          <p:cNvPr id="157" name="Oval 156"/>
          <p:cNvSpPr/>
          <p:nvPr/>
        </p:nvSpPr>
        <p:spPr>
          <a:xfrm>
            <a:off x="10620507" y="2536127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0651670" y="2360690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500,150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11110942" y="1842990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0989408" y="1884347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(550,90)</a:t>
            </a:r>
            <a:endParaRPr lang="en-US" sz="1200" b="1" dirty="0"/>
          </a:p>
        </p:txBody>
      </p:sp>
      <p:sp>
        <p:nvSpPr>
          <p:cNvPr id="161" name="Rectangle 160"/>
          <p:cNvSpPr/>
          <p:nvPr/>
        </p:nvSpPr>
        <p:spPr>
          <a:xfrm>
            <a:off x="10904682" y="2773698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0603143" y="1617449"/>
            <a:ext cx="868740" cy="4393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10547486" y="2104799"/>
            <a:ext cx="208368" cy="88579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6014075" y="3474669"/>
            <a:ext cx="868740" cy="43939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5958418" y="3970728"/>
            <a:ext cx="208368" cy="885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95"/>
              </p:ext>
            </p:extLst>
          </p:nvPr>
        </p:nvGraphicFramePr>
        <p:xfrm>
          <a:off x="885306" y="5044012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3597"/>
              </p:ext>
            </p:extLst>
          </p:nvPr>
        </p:nvGraphicFramePr>
        <p:xfrm>
          <a:off x="922008" y="165117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74965"/>
              </p:ext>
            </p:extLst>
          </p:nvPr>
        </p:nvGraphicFramePr>
        <p:xfrm>
          <a:off x="3075654" y="1681777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590526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85628"/>
              </p:ext>
            </p:extLst>
          </p:nvPr>
        </p:nvGraphicFramePr>
        <p:xfrm>
          <a:off x="899021" y="332174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88944"/>
              </p:ext>
            </p:extLst>
          </p:nvPr>
        </p:nvGraphicFramePr>
        <p:xfrm>
          <a:off x="3037255" y="3272696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8519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84222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4233" y="848231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4461" y="856747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040568" y="4344732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111487" y="4177247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75,305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6430515" y="3769596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414613" y="3811396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(115,255)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6348902" y="4530630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20507" y="2464568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0651670" y="2289131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505,145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24" name="Oval 123"/>
          <p:cNvSpPr/>
          <p:nvPr/>
        </p:nvSpPr>
        <p:spPr>
          <a:xfrm>
            <a:off x="11074186" y="1894953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967583" y="1942079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(545,95)</a:t>
            </a:r>
            <a:endParaRPr lang="en-US" sz="1200" b="1" dirty="0"/>
          </a:p>
        </p:txBody>
      </p:sp>
      <p:sp>
        <p:nvSpPr>
          <p:cNvPr id="133" name="Rectangle 132"/>
          <p:cNvSpPr/>
          <p:nvPr/>
        </p:nvSpPr>
        <p:spPr>
          <a:xfrm>
            <a:off x="11687702" y="1817670"/>
            <a:ext cx="186070" cy="2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904682" y="2702139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4038938" y="4021267"/>
            <a:ext cx="86904" cy="2933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2445" y="865925"/>
            <a:ext cx="6854025" cy="547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2961" y="99337"/>
            <a:ext cx="4019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Data Cost &amp; Smoothness Cost</a:t>
            </a:r>
            <a:endParaRPr 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9731"/>
              </p:ext>
            </p:extLst>
          </p:nvPr>
        </p:nvGraphicFramePr>
        <p:xfrm>
          <a:off x="753171" y="2529314"/>
          <a:ext cx="3012004" cy="279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08"/>
                <a:gridCol w="513324"/>
                <a:gridCol w="513324"/>
                <a:gridCol w="513324"/>
                <a:gridCol w="513324"/>
              </a:tblGrid>
              <a:tr h="5315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112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5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2.3852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9.1573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2.3852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9.1040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5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8.9901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2.2331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9.3446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2.2331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6902" y="1674086"/>
            <a:ext cx="207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Hausdorff</a:t>
            </a:r>
            <a:r>
              <a:rPr lang="en-US" dirty="0" smtClean="0">
                <a:solidFill>
                  <a:srgbClr val="FF0000"/>
                </a:solidFill>
              </a:rPr>
              <a:t> Distance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6460" y="1005230"/>
            <a:ext cx="18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Cost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8220"/>
              </p:ext>
            </p:extLst>
          </p:nvPr>
        </p:nvGraphicFramePr>
        <p:xfrm>
          <a:off x="5745049" y="2838933"/>
          <a:ext cx="1763549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698818"/>
                <a:gridCol w="69881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40927" y="2375425"/>
            <a:ext cx="164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Smooth Cost Matrix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6496" y="4052576"/>
            <a:ext cx="2012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x </a:t>
            </a:r>
            <a:r>
              <a:rPr lang="tr-TR" sz="1400" dirty="0" smtClean="0">
                <a:solidFill>
                  <a:srgbClr val="FF0000"/>
                </a:solidFill>
              </a:rPr>
              <a:t>2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Jigsaw Size x Jigsaw Size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(Label Size x Label Size)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22"/>
              </p:ext>
            </p:extLst>
          </p:nvPr>
        </p:nvGraphicFramePr>
        <p:xfrm>
          <a:off x="8860775" y="2375425"/>
          <a:ext cx="255026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69"/>
                <a:gridCol w="461469"/>
                <a:gridCol w="461469"/>
                <a:gridCol w="582930"/>
                <a:gridCol w="582930"/>
              </a:tblGrid>
              <a:tr h="32876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588661" y="1983326"/>
            <a:ext cx="131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Weights Matrix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40808" y="4381337"/>
            <a:ext cx="201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x </a:t>
            </a:r>
            <a:r>
              <a:rPr lang="tr-TR" sz="1400" dirty="0" smtClean="0">
                <a:solidFill>
                  <a:srgbClr val="FF0000"/>
                </a:solidFill>
              </a:rPr>
              <a:t>4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Jigsaw Size x Jigsaw Size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6432" y="4904557"/>
            <a:ext cx="2832519" cy="646331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SmoothCost</a:t>
            </a:r>
            <a:r>
              <a:rPr lang="en-US" sz="1200" dirty="0"/>
              <a:t>(</a:t>
            </a:r>
            <a:r>
              <a:rPr lang="en-US" sz="1200" dirty="0" err="1"/>
              <a:t>k,l</a:t>
            </a:r>
            <a:r>
              <a:rPr lang="en-US" sz="1200" dirty="0" smtClean="0"/>
              <a:t>) = </a:t>
            </a:r>
            <a:r>
              <a:rPr lang="en-US" sz="1200" dirty="0"/>
              <a:t>the unweighted cost </a:t>
            </a:r>
            <a:r>
              <a:rPr lang="en-US" sz="1200" dirty="0" smtClean="0"/>
              <a:t>of </a:t>
            </a:r>
            <a:r>
              <a:rPr lang="en-US" sz="1200" dirty="0"/>
              <a:t>assigning labels k and l to any neighboring sites.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19648" y="4960675"/>
            <a:ext cx="2832519" cy="461665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Weights(</a:t>
            </a:r>
            <a:r>
              <a:rPr lang="en-US" sz="1200" dirty="0" err="1"/>
              <a:t>i,j</a:t>
            </a:r>
            <a:r>
              <a:rPr lang="en-US" sz="1200" dirty="0"/>
              <a:t>) &gt; 0 indicates </a:t>
            </a:r>
            <a:r>
              <a:rPr lang="en-US" sz="1200" dirty="0" smtClean="0"/>
              <a:t>that </a:t>
            </a:r>
            <a:r>
              <a:rPr lang="en-US" sz="1200" dirty="0"/>
              <a:t>sites </a:t>
            </a:r>
            <a:r>
              <a:rPr lang="en-US" sz="1200" dirty="0" err="1"/>
              <a:t>i</a:t>
            </a:r>
            <a:r>
              <a:rPr lang="en-US" sz="1200" dirty="0"/>
              <a:t> and j are neighbors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8826" y="5718252"/>
            <a:ext cx="5388531" cy="877163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CompatibilityCost</a:t>
            </a:r>
            <a:r>
              <a:rPr lang="en-US" sz="1200" dirty="0" smtClean="0"/>
              <a:t>(</a:t>
            </a:r>
            <a:r>
              <a:rPr lang="en-US" sz="1200" dirty="0" err="1" smtClean="0"/>
              <a:t>i,j</a:t>
            </a:r>
            <a:r>
              <a:rPr lang="en-US" sz="1200" dirty="0" smtClean="0"/>
              <a:t>) </a:t>
            </a:r>
            <a:r>
              <a:rPr lang="en-US" sz="1200" dirty="0"/>
              <a:t>=  For particular neighboring sites </a:t>
            </a:r>
            <a:r>
              <a:rPr lang="en-US" sz="1200" dirty="0" err="1"/>
              <a:t>i,j</a:t>
            </a:r>
            <a:r>
              <a:rPr lang="en-US" sz="1200" dirty="0"/>
              <a:t> the final, weighted </a:t>
            </a:r>
            <a:r>
              <a:rPr lang="en-US" sz="1200" dirty="0" smtClean="0"/>
              <a:t>compatibility cost is:</a:t>
            </a:r>
          </a:p>
          <a:p>
            <a:endParaRPr lang="en-US" sz="1200" dirty="0" smtClean="0"/>
          </a:p>
          <a:p>
            <a:pPr algn="ctr"/>
            <a:r>
              <a:rPr lang="en-US" sz="1200" dirty="0" smtClean="0"/>
              <a:t> </a:t>
            </a:r>
            <a:r>
              <a:rPr lang="en-US" sz="1500" b="1" dirty="0">
                <a:solidFill>
                  <a:srgbClr val="FF0000"/>
                </a:solidFill>
              </a:rPr>
              <a:t>Weights(</a:t>
            </a:r>
            <a:r>
              <a:rPr lang="en-US" sz="1500" b="1" dirty="0" err="1">
                <a:solidFill>
                  <a:srgbClr val="FF0000"/>
                </a:solidFill>
              </a:rPr>
              <a:t>i,j</a:t>
            </a:r>
            <a:r>
              <a:rPr lang="en-US" sz="1500" b="1" dirty="0">
                <a:solidFill>
                  <a:srgbClr val="FF0000"/>
                </a:solidFill>
              </a:rPr>
              <a:t>)*</a:t>
            </a:r>
            <a:r>
              <a:rPr lang="en-US" sz="1500" b="1" dirty="0" err="1" smtClean="0">
                <a:solidFill>
                  <a:srgbClr val="FF0000"/>
                </a:solidFill>
              </a:rPr>
              <a:t>SmoothCost</a:t>
            </a:r>
            <a:r>
              <a:rPr lang="en-US" sz="1500" b="1" dirty="0" smtClean="0">
                <a:solidFill>
                  <a:srgbClr val="FF0000"/>
                </a:solidFill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k,l</a:t>
            </a:r>
            <a:r>
              <a:rPr lang="en-US" sz="15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725" y="790575"/>
            <a:ext cx="4369105" cy="5962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3450" y="790575"/>
            <a:ext cx="7277100" cy="596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1" t="16622" r="18811" b="19933"/>
          <a:stretch/>
        </p:blipFill>
        <p:spPr>
          <a:xfrm>
            <a:off x="4766622" y="823447"/>
            <a:ext cx="1921941" cy="15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616</Words>
  <Application>Microsoft Office PowerPoint</Application>
  <PresentationFormat>Widescreen</PresentationFormat>
  <Paragraphs>319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162</cp:revision>
  <dcterms:created xsi:type="dcterms:W3CDTF">2016-11-11T20:42:00Z</dcterms:created>
  <dcterms:modified xsi:type="dcterms:W3CDTF">2016-12-20T18:58:07Z</dcterms:modified>
</cp:coreProperties>
</file>