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14"/>
  </p:notesMasterIdLst>
  <p:handoutMasterIdLst>
    <p:handoutMasterId r:id="rId15"/>
  </p:handoutMasterIdLst>
  <p:sldIdLst>
    <p:sldId id="256" r:id="rId2"/>
    <p:sldId id="383" r:id="rId3"/>
    <p:sldId id="434" r:id="rId4"/>
    <p:sldId id="435" r:id="rId5"/>
    <p:sldId id="436" r:id="rId6"/>
    <p:sldId id="437" r:id="rId7"/>
    <p:sldId id="438" r:id="rId8"/>
    <p:sldId id="439" r:id="rId9"/>
    <p:sldId id="440" r:id="rId10"/>
    <p:sldId id="409" r:id="rId11"/>
    <p:sldId id="432" r:id="rId12"/>
    <p:sldId id="433" r:id="rId1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AMAN" initials="K" lastIdx="1" clrIdx="0">
    <p:extLst/>
  </p:cmAuthor>
  <p:cmAuthor id="2" name="Emre KARAMAN" initials="EK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02CE"/>
    <a:srgbClr val="00580A"/>
    <a:srgbClr val="0DC804"/>
    <a:srgbClr val="CC3300"/>
    <a:srgbClr val="00FF99"/>
    <a:srgbClr val="C40000"/>
    <a:srgbClr val="FF0066"/>
    <a:srgbClr val="4D7F52"/>
    <a:srgbClr val="FFCC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89767" autoAdjust="0"/>
  </p:normalViewPr>
  <p:slideViewPr>
    <p:cSldViewPr>
      <p:cViewPr varScale="1">
        <p:scale>
          <a:sx n="74" d="100"/>
          <a:sy n="74" d="100"/>
        </p:scale>
        <p:origin x="1200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10-25T23:14:58.100" idx="1">
    <p:pos x="2" y="10"/>
    <p:text>Çöp adamın yuvarlak kafalarıyla vucudu yani jigsaw 21 ve 13 arasındaki pozisyon satndart deviationlarını da tutmam gerekiyor. Fully connecte  yani birbirlerine göre her zaman aynı yerlerde mi  çıkmışlar.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38006-6914-470F-9D9F-B43AAA26B7D8}" type="datetimeFigureOut">
              <a:rPr lang="tr-TR" smtClean="0"/>
              <a:pPr/>
              <a:t>26.10.2016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43CC6-A760-4111-A8D6-021A88233CF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4804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A66D2-2F45-40CB-B2DB-6A6037528178}" type="datetimeFigureOut">
              <a:rPr lang="tr-TR" smtClean="0"/>
              <a:pPr/>
              <a:t>26.10.2016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0533B-33B1-43E9-83B7-743FD7FDE7F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12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0533B-33B1-43E9-83B7-743FD7FDE7F3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0993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7384"/>
            <a:ext cx="9144000" cy="683061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47664" y="4221088"/>
            <a:ext cx="6148536" cy="108012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010A775E-DF2B-4DD5-AFE9-E2BC23DA10AD}" type="datetime1">
              <a:rPr lang="en-US" smtClean="0"/>
              <a:t>10/26/2016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62931" y="2012705"/>
            <a:ext cx="9021537" cy="175483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867322"/>
            <a:ext cx="9021537" cy="13853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3734053"/>
            <a:ext cx="9021537" cy="12699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2931" y="2060848"/>
            <a:ext cx="9021537" cy="168897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5122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4748775"/>
            <a:ext cx="1857388" cy="408417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‹#›</a:t>
            </a:fld>
            <a:r>
              <a:rPr lang="tr-TR" dirty="0" smtClean="0"/>
              <a:t>/25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A04E0404-3208-4C14-B0E5-B336018715F3}" type="datetime1">
              <a:rPr lang="en-US" smtClean="0"/>
              <a:t>10/26/2016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16204315-C95A-49A2-9F55-14AE5BE1CCEA}" type="datetime1">
              <a:rPr lang="en-US" smtClean="0"/>
              <a:t>10/26/2016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21" y="521418"/>
            <a:ext cx="8219256" cy="89135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83821" y="1556792"/>
            <a:ext cx="8219256" cy="4824536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83821" y="6453336"/>
            <a:ext cx="2057400" cy="365125"/>
          </a:xfrm>
        </p:spPr>
        <p:txBody>
          <a:bodyPr/>
          <a:lstStyle/>
          <a:p>
            <a:fld id="{55F997BE-F892-48C7-8251-A089E8336952}" type="datetime1">
              <a:rPr lang="en-US" smtClean="0"/>
              <a:t>10/26/2016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613123" y="6453336"/>
            <a:ext cx="2057400" cy="365125"/>
          </a:xfrm>
        </p:spPr>
        <p:txBody>
          <a:bodyPr/>
          <a:lstStyle/>
          <a:p>
            <a:fld id="{48949018-52EB-43DD-86C6-3F9D39B18A33}" type="slidenum">
              <a:rPr lang="en-US" smtClean="0"/>
              <a:pPr/>
              <a:t>‹#›</a:t>
            </a:fld>
            <a:r>
              <a:rPr lang="tr-TR" dirty="0" smtClean="0"/>
              <a:t>/25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9FFB448D-545B-4464-B2D3-14E493DD7CE3}" type="datetime1">
              <a:rPr lang="en-US" smtClean="0"/>
              <a:t>10/26/2016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14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429000"/>
            <a:ext cx="1857388" cy="40841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F3E816D4-5FD1-4A6C-9E26-69DA5AE165F9}" type="datetime1">
              <a:rPr lang="en-US" smtClean="0"/>
              <a:t>10/26/2016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C1794169-C887-40DF-92E6-1CBC05942484}" type="datetime1">
              <a:rPr lang="en-US" smtClean="0"/>
              <a:t>10/26/2016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22D68ABD-86AD-4AAE-9A3B-BB45B3E13042}" type="datetime1">
              <a:rPr lang="en-US" smtClean="0"/>
              <a:t>10/26/2016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B31578C6-65AF-4854-9895-C5032EC7FD4B}" type="datetime1">
              <a:rPr lang="en-US" smtClean="0"/>
              <a:t>10/26/2016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C41EE36C-99A5-4BAB-A9FC-B697D08CA09D}" type="datetime1">
              <a:rPr lang="en-US" smtClean="0"/>
              <a:t>10/26/2016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42852"/>
            <a:ext cx="1857388" cy="4084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336AF281-4BA5-4E76-B0D6-971F15DF4D25}" type="datetime1">
              <a:rPr lang="en-US" smtClean="0"/>
              <a:t>10/26/2016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pic>
        <p:nvPicPr>
          <p:cNvPr id="14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5715016"/>
            <a:ext cx="1857388" cy="4084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15416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7544" y="590054"/>
            <a:ext cx="8219256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67544" y="1763216"/>
            <a:ext cx="8219256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pic>
        <p:nvPicPr>
          <p:cNvPr id="10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72330" y="142852"/>
            <a:ext cx="1857388" cy="408417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13123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49018-52EB-43DD-86C6-3F9D39B18A33}" type="slidenum">
              <a:rPr lang="en-US" smtClean="0"/>
              <a:pPr/>
              <a:t>‹#›</a:t>
            </a:fld>
            <a:r>
              <a:rPr lang="tr-TR" dirty="0" smtClean="0"/>
              <a:t>/25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83821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DC5E8-ED56-42A6-B5E5-D1D0ECC24832}" type="datetime1">
              <a:rPr lang="en-US" smtClean="0"/>
              <a:t>10/26/2016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comments" Target="../comments/comment1.xml"/><Relationship Id="rId5" Type="http://schemas.openxmlformats.org/officeDocument/2006/relationships/image" Target="../media/image11.jpeg"/><Relationship Id="rId10" Type="http://schemas.openxmlformats.org/officeDocument/2006/relationships/image" Target="../media/image16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604" y="3933056"/>
            <a:ext cx="6328792" cy="952128"/>
          </a:xfrm>
        </p:spPr>
        <p:txBody>
          <a:bodyPr>
            <a:normAutofit/>
          </a:bodyPr>
          <a:lstStyle/>
          <a:p>
            <a:endParaRPr lang="tr-TR" sz="1800" dirty="0" smtClean="0"/>
          </a:p>
          <a:p>
            <a:r>
              <a:rPr lang="tr-TR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Emre Karaman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2204864"/>
            <a:ext cx="8928992" cy="1470025"/>
          </a:xfrm>
        </p:spPr>
        <p:txBody>
          <a:bodyPr>
            <a:normAutofit/>
          </a:bodyPr>
          <a:lstStyle/>
          <a:p>
            <a:r>
              <a:rPr lang="tr-TR" sz="2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Jigsaw</a:t>
            </a:r>
            <a:r>
              <a:rPr lang="tr-TR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tr-TR" sz="2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tr-TR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Sketch</a:t>
            </a:r>
            <a:r>
              <a:rPr lang="tr-TR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Recognition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21" y="-171400"/>
            <a:ext cx="8219256" cy="891358"/>
          </a:xfrm>
        </p:spPr>
        <p:txBody>
          <a:bodyPr/>
          <a:lstStyle/>
          <a:p>
            <a:r>
              <a:rPr lang="tr-TR" dirty="0" err="1" smtClean="0"/>
              <a:t>Jigsaw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10/26/2016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10</a:t>
            </a:fld>
            <a:r>
              <a:rPr lang="tr-TR" dirty="0" smtClean="0"/>
              <a:t>/25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76094225"/>
              </p:ext>
            </p:extLst>
          </p:nvPr>
        </p:nvGraphicFramePr>
        <p:xfrm>
          <a:off x="483822" y="719960"/>
          <a:ext cx="7904604" cy="5727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4868"/>
                <a:gridCol w="2634868"/>
                <a:gridCol w="2634868"/>
              </a:tblGrid>
              <a:tr h="19090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90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90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977589" y="6516052"/>
            <a:ext cx="105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3x3x720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310427" y="6455077"/>
            <a:ext cx="4925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1A02CE"/>
                </a:solidFill>
              </a:rPr>
              <a:t>Jigsaw</a:t>
            </a:r>
            <a:r>
              <a:rPr lang="tr-TR" dirty="0" smtClean="0">
                <a:solidFill>
                  <a:srgbClr val="1A02CE"/>
                </a:solidFill>
              </a:rPr>
              <a:t> (i) = </a:t>
            </a:r>
            <a:r>
              <a:rPr lang="tr-TR" dirty="0" err="1" smtClean="0">
                <a:solidFill>
                  <a:srgbClr val="1A02CE"/>
                </a:solidFill>
              </a:rPr>
              <a:t>Mean</a:t>
            </a:r>
            <a:r>
              <a:rPr lang="tr-TR" dirty="0" smtClean="0">
                <a:solidFill>
                  <a:srgbClr val="1A02CE"/>
                </a:solidFill>
              </a:rPr>
              <a:t> of IDM </a:t>
            </a:r>
            <a:r>
              <a:rPr lang="tr-TR" dirty="0" err="1" smtClean="0">
                <a:solidFill>
                  <a:srgbClr val="1A02CE"/>
                </a:solidFill>
              </a:rPr>
              <a:t>Features</a:t>
            </a:r>
            <a:r>
              <a:rPr lang="tr-TR" dirty="0" smtClean="0">
                <a:solidFill>
                  <a:srgbClr val="1A02CE"/>
                </a:solidFill>
              </a:rPr>
              <a:t> of</a:t>
            </a:r>
          </a:p>
          <a:p>
            <a:r>
              <a:rPr lang="tr-TR" dirty="0">
                <a:solidFill>
                  <a:srgbClr val="1A02CE"/>
                </a:solidFill>
              </a:rPr>
              <a:t> </a:t>
            </a:r>
            <a:r>
              <a:rPr lang="tr-TR" dirty="0" smtClean="0">
                <a:solidFill>
                  <a:srgbClr val="1A02CE"/>
                </a:solidFill>
              </a:rPr>
              <a:t>                  </a:t>
            </a:r>
            <a:r>
              <a:rPr lang="tr-TR" dirty="0" err="1" smtClean="0">
                <a:solidFill>
                  <a:srgbClr val="1A02CE"/>
                </a:solidFill>
              </a:rPr>
              <a:t>strokes</a:t>
            </a:r>
            <a:r>
              <a:rPr lang="tr-TR" dirty="0" smtClean="0">
                <a:solidFill>
                  <a:srgbClr val="1A02CE"/>
                </a:solidFill>
              </a:rPr>
              <a:t> </a:t>
            </a:r>
            <a:r>
              <a:rPr lang="tr-TR" dirty="0" err="1" smtClean="0">
                <a:solidFill>
                  <a:srgbClr val="1A02CE"/>
                </a:solidFill>
              </a:rPr>
              <a:t>assigned</a:t>
            </a:r>
            <a:r>
              <a:rPr lang="tr-TR" dirty="0" smtClean="0">
                <a:solidFill>
                  <a:srgbClr val="1A02CE"/>
                </a:solidFill>
              </a:rPr>
              <a:t> </a:t>
            </a:r>
            <a:r>
              <a:rPr lang="tr-TR" dirty="0" err="1" smtClean="0">
                <a:solidFill>
                  <a:srgbClr val="1A02CE"/>
                </a:solidFill>
              </a:rPr>
              <a:t>to</a:t>
            </a:r>
            <a:r>
              <a:rPr lang="tr-TR" dirty="0" smtClean="0">
                <a:solidFill>
                  <a:srgbClr val="1A02CE"/>
                </a:solidFill>
              </a:rPr>
              <a:t> </a:t>
            </a:r>
            <a:r>
              <a:rPr lang="tr-TR" dirty="0" err="1" smtClean="0">
                <a:solidFill>
                  <a:srgbClr val="1A02CE"/>
                </a:solidFill>
              </a:rPr>
              <a:t>Jigsaw</a:t>
            </a:r>
            <a:r>
              <a:rPr lang="tr-TR" dirty="0" smtClean="0">
                <a:solidFill>
                  <a:srgbClr val="1A02CE"/>
                </a:solidFill>
              </a:rPr>
              <a:t>(i)</a:t>
            </a:r>
            <a:endParaRPr lang="en-US" dirty="0">
              <a:solidFill>
                <a:srgbClr val="1A02C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8" t="14300" r="21650" b="21650"/>
          <a:stretch/>
        </p:blipFill>
        <p:spPr>
          <a:xfrm>
            <a:off x="611560" y="734577"/>
            <a:ext cx="2448272" cy="183032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12" t="44750" r="10626" b="12200"/>
          <a:stretch/>
        </p:blipFill>
        <p:spPr>
          <a:xfrm>
            <a:off x="3187571" y="734578"/>
            <a:ext cx="2536558" cy="183032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t="42651" r="18500" b="13250"/>
          <a:stretch/>
        </p:blipFill>
        <p:spPr>
          <a:xfrm>
            <a:off x="5851868" y="822919"/>
            <a:ext cx="2438640" cy="174198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t="11150" r="13776" b="31100"/>
          <a:stretch/>
        </p:blipFill>
        <p:spPr>
          <a:xfrm>
            <a:off x="602660" y="2852936"/>
            <a:ext cx="2431459" cy="151966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t="12201" r="17713" b="15351"/>
          <a:stretch/>
        </p:blipFill>
        <p:spPr>
          <a:xfrm>
            <a:off x="3187571" y="2710154"/>
            <a:ext cx="2536557" cy="179586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5" t="50000" r="14563" b="13251"/>
          <a:stretch/>
        </p:blipFill>
        <p:spPr>
          <a:xfrm>
            <a:off x="5923132" y="2667864"/>
            <a:ext cx="2314543" cy="183815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8450" r="30313" b="19550"/>
          <a:stretch/>
        </p:blipFill>
        <p:spPr>
          <a:xfrm>
            <a:off x="564517" y="4660629"/>
            <a:ext cx="2440210" cy="174300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t="9051" r="31888" b="24800"/>
          <a:stretch/>
        </p:blipFill>
        <p:spPr>
          <a:xfrm>
            <a:off x="3187571" y="4606146"/>
            <a:ext cx="2536557" cy="179748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8" t="43700" r="42125" b="18501"/>
          <a:stretch/>
        </p:blipFill>
        <p:spPr>
          <a:xfrm>
            <a:off x="5851868" y="4585773"/>
            <a:ext cx="2483790" cy="183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2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Reconstruction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10/26/2016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11</a:t>
            </a:fld>
            <a:r>
              <a:rPr lang="tr-TR" dirty="0" smtClean="0"/>
              <a:t>/25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6" t="10380" r="12196" b="14782"/>
          <a:stretch/>
        </p:blipFill>
        <p:spPr>
          <a:xfrm>
            <a:off x="323528" y="1268760"/>
            <a:ext cx="8640959" cy="581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6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6" t="9279" r="10034" b="13681"/>
          <a:stretch/>
        </p:blipFill>
        <p:spPr>
          <a:xfrm>
            <a:off x="0" y="1157454"/>
            <a:ext cx="9144000" cy="59439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Training </a:t>
            </a:r>
            <a:r>
              <a:rPr lang="tr-TR" dirty="0" smtClean="0"/>
              <a:t>Image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10/26/2016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12</a:t>
            </a:fld>
            <a:r>
              <a:rPr lang="tr-TR" dirty="0" smtClean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Training Image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10/26/2016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</a:t>
            </a:fld>
            <a:r>
              <a:rPr lang="tr-TR" dirty="0" smtClean="0"/>
              <a:t>/25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t="8690" r="11413" b="13647"/>
          <a:stretch/>
        </p:blipFill>
        <p:spPr>
          <a:xfrm>
            <a:off x="263972" y="1396146"/>
            <a:ext cx="8406551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dirty="0" smtClean="0"/>
              <a:t> </a:t>
            </a:r>
            <a:r>
              <a:rPr lang="tr-TR" dirty="0" err="1" smtClean="0"/>
              <a:t>Sketch</a:t>
            </a:r>
            <a:r>
              <a:rPr lang="tr-TR" dirty="0" smtClean="0"/>
              <a:t> 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10/26/2016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</a:t>
            </a:fld>
            <a:r>
              <a:rPr lang="tr-TR" dirty="0" smtClean="0"/>
              <a:t>/25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556792"/>
            <a:ext cx="8424936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1.	</a:t>
            </a:r>
            <a:r>
              <a:rPr lang="tr-TR" dirty="0" err="1" smtClean="0"/>
              <a:t>Extract</a:t>
            </a:r>
            <a:r>
              <a:rPr lang="tr-TR" dirty="0" smtClean="0"/>
              <a:t> IDM </a:t>
            </a:r>
            <a:r>
              <a:rPr lang="tr-TR" dirty="0" err="1" smtClean="0"/>
              <a:t>feature</a:t>
            </a:r>
            <a:r>
              <a:rPr lang="tr-TR" dirty="0" smtClean="0"/>
              <a:t> of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stroke</a:t>
            </a:r>
            <a:r>
              <a:rPr lang="tr-T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2.	</a:t>
            </a:r>
            <a:r>
              <a:rPr lang="tr-TR" dirty="0" err="1" smtClean="0"/>
              <a:t>Calculate</a:t>
            </a:r>
            <a:r>
              <a:rPr lang="tr-TR" dirty="0" smtClean="0"/>
              <a:t> </a:t>
            </a:r>
            <a:r>
              <a:rPr lang="tr-TR" dirty="0" err="1" smtClean="0"/>
              <a:t>displacement</a:t>
            </a:r>
            <a:r>
              <a:rPr lang="tr-TR" dirty="0" smtClean="0"/>
              <a:t> </a:t>
            </a:r>
            <a:r>
              <a:rPr lang="tr-TR" dirty="0" err="1" smtClean="0"/>
              <a:t>between</a:t>
            </a:r>
            <a:r>
              <a:rPr lang="tr-TR" dirty="0" smtClean="0"/>
              <a:t>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stroke</a:t>
            </a:r>
            <a:r>
              <a:rPr lang="tr-TR" dirty="0" smtClean="0"/>
              <a:t> </a:t>
            </a:r>
            <a:r>
              <a:rPr lang="tr-TR" dirty="0" err="1" smtClean="0"/>
              <a:t>pair</a:t>
            </a:r>
            <a:r>
              <a:rPr lang="tr-T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tr-TR" dirty="0"/>
          </a:p>
          <a:p>
            <a:pPr marL="514350" indent="-514350">
              <a:buFont typeface="+mj-lt"/>
              <a:buAutoNum type="arabicPeriod"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2411760" y="3322729"/>
            <a:ext cx="3521381" cy="3094603"/>
            <a:chOff x="2544632" y="3141839"/>
            <a:chExt cx="3521381" cy="309460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3545" y="3742956"/>
              <a:ext cx="1330763" cy="1127075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544632" y="3141839"/>
              <a:ext cx="10189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(x1, y1)</a:t>
              </a:r>
            </a:p>
            <a:p>
              <a:pPr algn="ctr"/>
              <a:r>
                <a:rPr lang="tr-TR" dirty="0" smtClean="0"/>
                <a:t>(97, 83)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3903050" y="4170217"/>
              <a:ext cx="127726" cy="12219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356880" y="4221959"/>
              <a:ext cx="127726" cy="122195"/>
            </a:xfrm>
            <a:prstGeom prst="ellipse">
              <a:avLst/>
            </a:prstGeom>
            <a:solidFill>
              <a:srgbClr val="00580A"/>
            </a:solidFill>
            <a:ln>
              <a:solidFill>
                <a:srgbClr val="0058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3383905" y="3855841"/>
              <a:ext cx="538015" cy="34515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4499537" y="3903000"/>
              <a:ext cx="684547" cy="3543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845382" y="3213847"/>
              <a:ext cx="12206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/>
                <a:t>(</a:t>
              </a:r>
              <a:r>
                <a:rPr lang="tr-TR" dirty="0" smtClean="0"/>
                <a:t>x2, y2)</a:t>
              </a:r>
            </a:p>
            <a:p>
              <a:pPr algn="ctr"/>
              <a:r>
                <a:rPr lang="tr-TR" dirty="0" smtClean="0"/>
                <a:t>(146, 78)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54524" y="5148771"/>
              <a:ext cx="2654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err="1" smtClean="0">
                  <a:solidFill>
                    <a:srgbClr val="FF0000"/>
                  </a:solidFill>
                </a:rPr>
                <a:t>Displacement</a:t>
              </a:r>
              <a:r>
                <a:rPr lang="tr-TR" dirty="0" smtClean="0">
                  <a:solidFill>
                    <a:srgbClr val="FF0000"/>
                  </a:solidFill>
                </a:rPr>
                <a:t> b/w 1 &amp; 2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77230" y="5590111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(x2-x1, y2-y1)</a:t>
              </a:r>
            </a:p>
            <a:p>
              <a:pPr algn="ctr"/>
              <a:r>
                <a:rPr lang="tr-TR" dirty="0" smtClean="0"/>
                <a:t>(49, -5)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613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dirty="0" smtClean="0"/>
              <a:t> </a:t>
            </a:r>
            <a:r>
              <a:rPr lang="tr-TR" dirty="0" err="1" smtClean="0"/>
              <a:t>Sketch</a:t>
            </a:r>
            <a:r>
              <a:rPr lang="tr-TR" dirty="0" smtClean="0"/>
              <a:t> 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10/26/2016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4</a:t>
            </a:fld>
            <a:r>
              <a:rPr lang="tr-TR" dirty="0" smtClean="0"/>
              <a:t>/25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556792"/>
            <a:ext cx="8219256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4.	</a:t>
            </a:r>
            <a:r>
              <a:rPr lang="tr-TR" dirty="0" err="1" smtClean="0"/>
              <a:t>Find</a:t>
            </a:r>
            <a:r>
              <a:rPr lang="tr-TR" dirty="0" smtClean="0"/>
              <a:t> </a:t>
            </a:r>
            <a:r>
              <a:rPr lang="tr-TR" dirty="0" err="1" smtClean="0"/>
              <a:t>variance</a:t>
            </a:r>
            <a:r>
              <a:rPr lang="tr-TR" dirty="0" smtClean="0"/>
              <a:t> of </a:t>
            </a:r>
            <a:r>
              <a:rPr lang="tr-TR" dirty="0" err="1" smtClean="0"/>
              <a:t>displacement</a:t>
            </a:r>
            <a:r>
              <a:rPr lang="tr-TR" dirty="0" smtClean="0"/>
              <a:t> </a:t>
            </a:r>
            <a:r>
              <a:rPr lang="tr-TR" dirty="0" err="1" smtClean="0"/>
              <a:t>between</a:t>
            </a:r>
            <a:r>
              <a:rPr lang="tr-TR" dirty="0" smtClean="0"/>
              <a:t>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stroke</a:t>
            </a:r>
            <a:r>
              <a:rPr lang="tr-TR" dirty="0" smtClean="0"/>
              <a:t> </a:t>
            </a:r>
            <a:r>
              <a:rPr lang="tr-TR" dirty="0" err="1" smtClean="0"/>
              <a:t>pairs</a:t>
            </a:r>
            <a:r>
              <a:rPr lang="tr-TR" dirty="0" smtClean="0"/>
              <a:t>.</a:t>
            </a:r>
            <a:endParaRPr lang="tr-TR" dirty="0"/>
          </a:p>
          <a:p>
            <a:pPr marL="514350" indent="-514350">
              <a:buFont typeface="+mj-lt"/>
              <a:buAutoNum type="arabicPeriod"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232314"/>
              </p:ext>
            </p:extLst>
          </p:nvPr>
        </p:nvGraphicFramePr>
        <p:xfrm>
          <a:off x="1191501" y="3648732"/>
          <a:ext cx="6803896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974"/>
                <a:gridCol w="1936311"/>
                <a:gridCol w="2108202"/>
                <a:gridCol w="1058409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Stroke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Pair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Displacement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Variance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Disp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Between</a:t>
                      </a:r>
                      <a:r>
                        <a:rPr lang="tr-T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tr-TR" baseline="0" dirty="0" err="1" smtClean="0">
                          <a:solidFill>
                            <a:schemeClr val="tx1"/>
                          </a:solidFill>
                        </a:rPr>
                        <a:t>stroke</a:t>
                      </a:r>
                      <a:r>
                        <a:rPr lang="tr-T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tr-TR" baseline="0" dirty="0" err="1" smtClean="0">
                          <a:solidFill>
                            <a:schemeClr val="tx1"/>
                          </a:solidFill>
                        </a:rPr>
                        <a:t>pair</a:t>
                      </a:r>
                      <a:r>
                        <a:rPr lang="tr-TR" baseline="0" dirty="0" smtClean="0">
                          <a:solidFill>
                            <a:schemeClr val="tx1"/>
                          </a:solidFill>
                        </a:rPr>
                        <a:t> (1,2)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Mean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Disp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. Var.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0" dirty="0" smtClean="0">
                          <a:solidFill>
                            <a:srgbClr val="FF0000"/>
                          </a:solidFill>
                        </a:rPr>
                        <a:t>(1, 2)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dirty="0" smtClean="0">
                          <a:solidFill>
                            <a:srgbClr val="FF0000"/>
                          </a:solidFill>
                        </a:rPr>
                        <a:t>(49, -5)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(1, 4)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(183, 3)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(8978, 32)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4505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(1, 5)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(375, 7)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(53138, 72)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26605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(275, 47)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(375, 47)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(7, 8)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(46, -3)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(4.5,</a:t>
                      </a:r>
                      <a:r>
                        <a:rPr lang="tr-TR" baseline="0" dirty="0" smtClean="0">
                          <a:solidFill>
                            <a:srgbClr val="FF0000"/>
                          </a:solidFill>
                        </a:rPr>
                        <a:t> 2)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3.25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120" y="2218193"/>
            <a:ext cx="3060040" cy="1349224"/>
          </a:xfrm>
          <a:prstGeom prst="rect">
            <a:avLst/>
          </a:prstGeom>
        </p:spPr>
      </p:pic>
      <p:sp>
        <p:nvSpPr>
          <p:cNvPr id="9" name="TextBox 16"/>
          <p:cNvSpPr txBox="1"/>
          <p:nvPr/>
        </p:nvSpPr>
        <p:spPr>
          <a:xfrm>
            <a:off x="2077222" y="2250131"/>
            <a:ext cx="101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000" dirty="0" smtClean="0"/>
              <a:t>(x1, y1)</a:t>
            </a:r>
          </a:p>
          <a:p>
            <a:pPr algn="ctr"/>
            <a:r>
              <a:rPr lang="tr-TR" sz="1000" dirty="0" smtClean="0"/>
              <a:t>(97, 83)</a:t>
            </a:r>
            <a:endParaRPr lang="en-US" sz="1000" dirty="0"/>
          </a:p>
        </p:txBody>
      </p:sp>
      <p:sp>
        <p:nvSpPr>
          <p:cNvPr id="10" name="Oval 9"/>
          <p:cNvSpPr/>
          <p:nvPr/>
        </p:nvSpPr>
        <p:spPr>
          <a:xfrm>
            <a:off x="3114243" y="2599728"/>
            <a:ext cx="63863" cy="610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Oval 10"/>
          <p:cNvSpPr/>
          <p:nvPr/>
        </p:nvSpPr>
        <p:spPr>
          <a:xfrm flipH="1">
            <a:off x="3358503" y="2603123"/>
            <a:ext cx="45719" cy="45719"/>
          </a:xfrm>
          <a:prstGeom prst="ellipse">
            <a:avLst/>
          </a:prstGeom>
          <a:solidFill>
            <a:srgbClr val="00580A"/>
          </a:solidFill>
          <a:ln>
            <a:solidFill>
              <a:srgbClr val="0058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2" name="Straight Arrow Connector 19"/>
          <p:cNvCxnSpPr/>
          <p:nvPr/>
        </p:nvCxnSpPr>
        <p:spPr>
          <a:xfrm flipH="1" flipV="1">
            <a:off x="2817616" y="2437698"/>
            <a:ext cx="359821" cy="205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0"/>
          <p:cNvCxnSpPr/>
          <p:nvPr/>
        </p:nvCxnSpPr>
        <p:spPr>
          <a:xfrm flipV="1">
            <a:off x="3358503" y="2421440"/>
            <a:ext cx="342273" cy="1926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1"/>
          <p:cNvSpPr txBox="1"/>
          <p:nvPr/>
        </p:nvSpPr>
        <p:spPr>
          <a:xfrm>
            <a:off x="3169052" y="2060848"/>
            <a:ext cx="1220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000" dirty="0"/>
              <a:t>(</a:t>
            </a:r>
            <a:r>
              <a:rPr lang="tr-TR" sz="1000" dirty="0" smtClean="0"/>
              <a:t>x2, y2)</a:t>
            </a:r>
          </a:p>
          <a:p>
            <a:pPr algn="ctr"/>
            <a:r>
              <a:rPr lang="tr-TR" sz="1000" dirty="0" smtClean="0"/>
              <a:t>(146, 78)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8904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dirty="0" smtClean="0"/>
              <a:t> </a:t>
            </a:r>
            <a:r>
              <a:rPr lang="tr-TR" dirty="0" err="1" smtClean="0"/>
              <a:t>Sketch</a:t>
            </a:r>
            <a:r>
              <a:rPr lang="tr-TR" dirty="0" smtClean="0"/>
              <a:t> 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10/26/2016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5</a:t>
            </a:fld>
            <a:r>
              <a:rPr lang="tr-TR" dirty="0" smtClean="0"/>
              <a:t>/25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556792"/>
            <a:ext cx="8219256" cy="48245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smtClean="0"/>
              <a:t>4.	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mean</a:t>
            </a:r>
            <a:r>
              <a:rPr lang="tr-TR" dirty="0" smtClean="0"/>
              <a:t> </a:t>
            </a:r>
            <a:r>
              <a:rPr lang="tr-TR" dirty="0" err="1" smtClean="0"/>
              <a:t>displacement</a:t>
            </a:r>
            <a:r>
              <a:rPr lang="tr-TR" dirty="0" smtClean="0"/>
              <a:t> </a:t>
            </a:r>
            <a:r>
              <a:rPr lang="tr-TR" dirty="0" err="1" smtClean="0"/>
              <a:t>variance</a:t>
            </a:r>
            <a:r>
              <a:rPr lang="tr-TR" dirty="0" smtClean="0"/>
              <a:t> is </a:t>
            </a:r>
            <a:r>
              <a:rPr lang="tr-TR" dirty="0" err="1" smtClean="0"/>
              <a:t>below</a:t>
            </a:r>
            <a:r>
              <a:rPr lang="tr-TR" dirty="0" smtClean="0"/>
              <a:t> a </a:t>
            </a:r>
            <a:r>
              <a:rPr lang="tr-TR" dirty="0" err="1" smtClean="0"/>
              <a:t>threshold</a:t>
            </a:r>
            <a:r>
              <a:rPr lang="tr-TR" dirty="0" smtClean="0"/>
              <a:t> (50), </a:t>
            </a:r>
            <a:r>
              <a:rPr lang="tr-TR" dirty="0" err="1" smtClean="0"/>
              <a:t>calculate</a:t>
            </a:r>
            <a:r>
              <a:rPr lang="tr-TR" dirty="0" smtClean="0"/>
              <a:t> </a:t>
            </a:r>
            <a:r>
              <a:rPr lang="tr-TR" dirty="0" err="1" smtClean="0"/>
              <a:t>euclidean</a:t>
            </a:r>
            <a:r>
              <a:rPr lang="tr-TR" dirty="0" smtClean="0"/>
              <a:t> </a:t>
            </a:r>
            <a:r>
              <a:rPr lang="tr-TR" dirty="0" err="1" smtClean="0"/>
              <a:t>distance</a:t>
            </a:r>
            <a:r>
              <a:rPr lang="tr-TR" dirty="0" smtClean="0"/>
              <a:t> of IDM </a:t>
            </a:r>
            <a:r>
              <a:rPr lang="tr-TR" dirty="0" err="1" smtClean="0"/>
              <a:t>features</a:t>
            </a:r>
            <a:r>
              <a:rPr lang="tr-TR" dirty="0" smtClean="0"/>
              <a:t>.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instance</a:t>
            </a:r>
            <a:r>
              <a:rPr lang="tr-TR" dirty="0" smtClean="0"/>
              <a:t>, </a:t>
            </a:r>
            <a:r>
              <a:rPr lang="tr-TR" dirty="0" err="1" smtClean="0"/>
              <a:t>find</a:t>
            </a:r>
            <a:r>
              <a:rPr lang="tr-TR" dirty="0" smtClean="0"/>
              <a:t> </a:t>
            </a:r>
            <a:r>
              <a:rPr lang="tr-TR" dirty="0" err="1" smtClean="0"/>
              <a:t>euclidean</a:t>
            </a:r>
            <a:r>
              <a:rPr lang="tr-TR" dirty="0" smtClean="0"/>
              <a:t> </a:t>
            </a:r>
            <a:r>
              <a:rPr lang="tr-TR" dirty="0" err="1" smtClean="0"/>
              <a:t>distance</a:t>
            </a:r>
            <a:r>
              <a:rPr lang="tr-TR" dirty="0" smtClean="0"/>
              <a:t> of 1-7 </a:t>
            </a:r>
            <a:r>
              <a:rPr lang="tr-TR" dirty="0" err="1" smtClean="0"/>
              <a:t>and</a:t>
            </a:r>
            <a:r>
              <a:rPr lang="tr-TR" dirty="0" smtClean="0"/>
              <a:t> 2-8.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tr-TR" dirty="0" err="1" smtClean="0"/>
              <a:t>dist</a:t>
            </a:r>
            <a:r>
              <a:rPr lang="tr-TR" dirty="0" smtClean="0"/>
              <a:t> (</a:t>
            </a:r>
            <a:r>
              <a:rPr lang="tr-TR" dirty="0" smtClean="0"/>
              <a:t>1-7) </a:t>
            </a:r>
            <a:r>
              <a:rPr lang="tr-TR" dirty="0" smtClean="0"/>
              <a:t>=   </a:t>
            </a:r>
            <a:r>
              <a:rPr lang="tr-TR" dirty="0" smtClean="0"/>
              <a:t>4.2177               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          </a:t>
            </a:r>
            <a:r>
              <a:rPr lang="tr-TR" dirty="0" err="1" smtClean="0"/>
              <a:t>dist</a:t>
            </a:r>
            <a:r>
              <a:rPr lang="tr-TR" dirty="0" smtClean="0"/>
              <a:t> </a:t>
            </a:r>
            <a:r>
              <a:rPr lang="tr-TR" dirty="0" smtClean="0"/>
              <a:t>(2-8</a:t>
            </a:r>
            <a:r>
              <a:rPr lang="tr-TR" dirty="0" smtClean="0"/>
              <a:t>) </a:t>
            </a:r>
            <a:r>
              <a:rPr lang="tr-TR" dirty="0" smtClean="0"/>
              <a:t>= 4.8971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tr-TR" dirty="0" err="1" smtClean="0"/>
              <a:t>mean_dist</a:t>
            </a:r>
            <a:r>
              <a:rPr lang="tr-TR" dirty="0" smtClean="0"/>
              <a:t> </a:t>
            </a:r>
            <a:r>
              <a:rPr lang="tr-TR" dirty="0" smtClean="0"/>
              <a:t>= 4.5574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 smtClean="0"/>
              <a:t>variance_dist</a:t>
            </a:r>
            <a:r>
              <a:rPr lang="tr-TR" dirty="0" smtClean="0"/>
              <a:t> </a:t>
            </a:r>
            <a:r>
              <a:rPr lang="tr-TR" dirty="0" smtClean="0"/>
              <a:t>= 0.2308</a:t>
            </a:r>
            <a:endParaRPr lang="tr-TR" dirty="0"/>
          </a:p>
          <a:p>
            <a:pPr marL="514350" indent="-514350">
              <a:buFont typeface="+mj-lt"/>
              <a:buAutoNum type="arabicPeriod"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931" y="2780928"/>
            <a:ext cx="3780120" cy="16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8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dirty="0" smtClean="0"/>
              <a:t> </a:t>
            </a:r>
            <a:r>
              <a:rPr lang="tr-TR" dirty="0" err="1" smtClean="0"/>
              <a:t>Sketch</a:t>
            </a:r>
            <a:r>
              <a:rPr lang="tr-TR" dirty="0" smtClean="0"/>
              <a:t> 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10/26/2016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6</a:t>
            </a:fld>
            <a:r>
              <a:rPr lang="tr-TR" dirty="0" smtClean="0"/>
              <a:t>/25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556792"/>
            <a:ext cx="8219256" cy="48245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 smtClean="0"/>
              <a:t>5.	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feature</a:t>
            </a:r>
            <a:r>
              <a:rPr lang="tr-TR" dirty="0" smtClean="0"/>
              <a:t> </a:t>
            </a:r>
            <a:r>
              <a:rPr lang="tr-TR" dirty="0" err="1" smtClean="0"/>
              <a:t>mean_dist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variance_dist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below</a:t>
            </a:r>
            <a:r>
              <a:rPr lang="tr-TR" dirty="0" smtClean="0"/>
              <a:t> a </a:t>
            </a:r>
            <a:r>
              <a:rPr lang="tr-TR" dirty="0" err="1" smtClean="0"/>
              <a:t>threshold</a:t>
            </a:r>
            <a:r>
              <a:rPr lang="tr-TR" dirty="0" smtClean="0"/>
              <a:t> </a:t>
            </a:r>
            <a:r>
              <a:rPr lang="tr-TR" dirty="0" err="1" smtClean="0"/>
              <a:t>connect</a:t>
            </a:r>
            <a:r>
              <a:rPr lang="tr-TR" dirty="0" smtClean="0"/>
              <a:t> </a:t>
            </a:r>
            <a:r>
              <a:rPr lang="tr-TR" dirty="0" err="1" smtClean="0"/>
              <a:t>centers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stroke</a:t>
            </a:r>
            <a:r>
              <a:rPr lang="tr-TR" dirty="0" smtClean="0"/>
              <a:t> </a:t>
            </a:r>
            <a:r>
              <a:rPr lang="tr-TR" dirty="0" err="1" smtClean="0"/>
              <a:t>pairs</a:t>
            </a:r>
            <a:r>
              <a:rPr lang="tr-TR" dirty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setting</a:t>
            </a:r>
            <a:r>
              <a:rPr lang="tr-TR" dirty="0" smtClean="0"/>
              <a:t> </a:t>
            </a:r>
            <a:r>
              <a:rPr lang="tr-TR" dirty="0" err="1" smtClean="0"/>
              <a:t>smooth</a:t>
            </a:r>
            <a:r>
              <a:rPr lang="tr-TR" dirty="0" smtClean="0"/>
              <a:t> </a:t>
            </a:r>
            <a:r>
              <a:rPr lang="tr-TR" dirty="0" err="1" smtClean="0"/>
              <a:t>cost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6.	</a:t>
            </a:r>
            <a:r>
              <a:rPr lang="tr-TR" dirty="0" err="1" smtClean="0"/>
              <a:t>According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r>
              <a:rPr lang="tr-TR" dirty="0" smtClean="0"/>
              <a:t> model;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en-US" dirty="0" smtClean="0"/>
              <a:t>“</a:t>
            </a:r>
            <a:r>
              <a:rPr lang="tr-TR" dirty="0" smtClean="0"/>
              <a:t> </a:t>
            </a:r>
            <a:r>
              <a:rPr lang="tr-TR" dirty="0"/>
              <a:t>I</a:t>
            </a:r>
            <a:r>
              <a:rPr lang="en-US" dirty="0" smtClean="0"/>
              <a:t>f </a:t>
            </a:r>
            <a:r>
              <a:rPr lang="en-US" dirty="0"/>
              <a:t>two adjacent pixels in the image have the same offset label, then they map to adjacent pixels in the </a:t>
            </a:r>
            <a:r>
              <a:rPr lang="en-US" dirty="0" smtClean="0"/>
              <a:t>jigsaw</a:t>
            </a:r>
            <a:r>
              <a:rPr lang="tr-TR" dirty="0" smtClean="0"/>
              <a:t>. </a:t>
            </a:r>
            <a:r>
              <a:rPr lang="en-US" dirty="0" smtClean="0"/>
              <a:t>”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</a:t>
            </a:r>
          </a:p>
          <a:p>
            <a:pPr marL="0" indent="0">
              <a:buNone/>
            </a:pPr>
            <a:endParaRPr lang="tr-TR" dirty="0" smtClean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492896"/>
            <a:ext cx="3780120" cy="1666720"/>
          </a:xfrm>
          <a:prstGeom prst="rect">
            <a:avLst/>
          </a:prstGeom>
        </p:spPr>
      </p:pic>
      <p:cxnSp>
        <p:nvCxnSpPr>
          <p:cNvPr id="8" name="Düz Bağlayıcı 7"/>
          <p:cNvCxnSpPr/>
          <p:nvPr/>
        </p:nvCxnSpPr>
        <p:spPr>
          <a:xfrm>
            <a:off x="2813745" y="3018036"/>
            <a:ext cx="2999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/>
          <p:cNvCxnSpPr/>
          <p:nvPr/>
        </p:nvCxnSpPr>
        <p:spPr>
          <a:xfrm flipV="1">
            <a:off x="5417989" y="3861048"/>
            <a:ext cx="299988" cy="86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33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dirty="0" smtClean="0"/>
              <a:t> </a:t>
            </a:r>
            <a:r>
              <a:rPr lang="tr-TR" dirty="0" err="1" smtClean="0"/>
              <a:t>Sketch</a:t>
            </a:r>
            <a:r>
              <a:rPr lang="tr-TR" dirty="0" smtClean="0"/>
              <a:t> 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10/26/2016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7</a:t>
            </a:fld>
            <a:r>
              <a:rPr lang="tr-TR" dirty="0" smtClean="0"/>
              <a:t>/25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556792"/>
            <a:ext cx="8219256" cy="4824536"/>
          </a:xfrm>
        </p:spPr>
        <p:txBody>
          <a:bodyPr>
            <a:normAutofit/>
          </a:bodyPr>
          <a:lstStyle/>
          <a:p>
            <a:r>
              <a:rPr lang="tr-TR" dirty="0" smtClean="0"/>
              <a:t>	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exploit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feature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need</a:t>
            </a:r>
            <a:r>
              <a:rPr lang="tr-TR" dirty="0" smtClean="0"/>
              <a:t> </a:t>
            </a:r>
            <a:r>
              <a:rPr lang="tr-TR" dirty="0" err="1" smtClean="0"/>
              <a:t>clear-cut</a:t>
            </a:r>
            <a:r>
              <a:rPr lang="tr-TR" dirty="0" smtClean="0"/>
              <a:t> </a:t>
            </a:r>
            <a:r>
              <a:rPr lang="tr-TR" dirty="0" err="1" smtClean="0"/>
              <a:t>grid</a:t>
            </a:r>
            <a:r>
              <a:rPr lang="tr-TR" dirty="0"/>
              <a:t> </a:t>
            </a:r>
            <a:r>
              <a:rPr lang="tr-TR" dirty="0" err="1" smtClean="0"/>
              <a:t>beween</a:t>
            </a:r>
            <a:r>
              <a:rPr lang="tr-TR" dirty="0" smtClean="0"/>
              <a:t> </a:t>
            </a:r>
            <a:r>
              <a:rPr lang="tr-TR" dirty="0" err="1" smtClean="0"/>
              <a:t>stroke</a:t>
            </a:r>
            <a:r>
              <a:rPr lang="tr-TR" dirty="0" smtClean="0"/>
              <a:t> </a:t>
            </a:r>
            <a:r>
              <a:rPr lang="tr-TR" dirty="0" err="1" smtClean="0"/>
              <a:t>pairs</a:t>
            </a:r>
            <a:r>
              <a:rPr lang="tr-TR" dirty="0" smtClean="0"/>
              <a:t>. </a:t>
            </a:r>
            <a:r>
              <a:rPr lang="tr-TR" dirty="0" err="1" smtClean="0"/>
              <a:t>That</a:t>
            </a:r>
            <a:r>
              <a:rPr lang="tr-TR" dirty="0" smtClean="0"/>
              <a:t> is, </a:t>
            </a:r>
            <a:r>
              <a:rPr lang="tr-TR" dirty="0" err="1" smtClean="0"/>
              <a:t>displacement</a:t>
            </a:r>
            <a:r>
              <a:rPr lang="tr-TR" dirty="0" smtClean="0"/>
              <a:t> of </a:t>
            </a:r>
            <a:r>
              <a:rPr lang="tr-TR" dirty="0" err="1" smtClean="0"/>
              <a:t>connected</a:t>
            </a:r>
            <a:r>
              <a:rPr lang="tr-TR" dirty="0" smtClean="0"/>
              <a:t> </a:t>
            </a:r>
            <a:r>
              <a:rPr lang="tr-TR" dirty="0" err="1" smtClean="0"/>
              <a:t>stroke</a:t>
            </a:r>
            <a:r>
              <a:rPr lang="tr-TR" dirty="0" smtClean="0"/>
              <a:t> </a:t>
            </a:r>
            <a:r>
              <a:rPr lang="tr-TR" dirty="0" err="1" smtClean="0"/>
              <a:t>pairs</a:t>
            </a:r>
            <a:r>
              <a:rPr lang="tr-TR" dirty="0" smtClean="0"/>
              <a:t> </a:t>
            </a:r>
            <a:r>
              <a:rPr lang="tr-TR" dirty="0" err="1" smtClean="0"/>
              <a:t>should</a:t>
            </a:r>
            <a:r>
              <a:rPr lang="tr-TR" dirty="0" smtClean="0"/>
              <a:t> be </a:t>
            </a:r>
            <a:r>
              <a:rPr lang="tr-TR" dirty="0" err="1" smtClean="0"/>
              <a:t>equal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smtClean="0"/>
              <a:t>	</a:t>
            </a:r>
            <a:r>
              <a:rPr lang="tr-TR" dirty="0" err="1" smtClean="0"/>
              <a:t>Thus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should</a:t>
            </a:r>
            <a:r>
              <a:rPr lang="tr-TR" dirty="0" smtClean="0"/>
              <a:t> </a:t>
            </a:r>
            <a:r>
              <a:rPr lang="tr-TR" dirty="0" err="1" smtClean="0"/>
              <a:t>update</a:t>
            </a:r>
            <a:r>
              <a:rPr lang="tr-TR" dirty="0" smtClean="0"/>
              <a:t> </a:t>
            </a:r>
            <a:r>
              <a:rPr lang="tr-TR" dirty="0" err="1" smtClean="0"/>
              <a:t>centers</a:t>
            </a:r>
            <a:r>
              <a:rPr lang="tr-TR" dirty="0" smtClean="0"/>
              <a:t> of </a:t>
            </a:r>
            <a:r>
              <a:rPr lang="tr-TR" dirty="0" err="1" smtClean="0"/>
              <a:t>stroke</a:t>
            </a:r>
            <a:r>
              <a:rPr lang="tr-TR" dirty="0" smtClean="0"/>
              <a:t> </a:t>
            </a:r>
            <a:r>
              <a:rPr lang="tr-TR" dirty="0" err="1" smtClean="0"/>
              <a:t>pairs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keep</a:t>
            </a:r>
            <a:r>
              <a:rPr lang="tr-TR" dirty="0" smtClean="0"/>
              <a:t> </a:t>
            </a:r>
            <a:r>
              <a:rPr lang="tr-TR" dirty="0" err="1" smtClean="0"/>
              <a:t>displacement</a:t>
            </a:r>
            <a:r>
              <a:rPr lang="tr-TR" dirty="0" smtClean="0"/>
              <a:t> of </a:t>
            </a:r>
            <a:r>
              <a:rPr lang="tr-TR" dirty="0" err="1" smtClean="0"/>
              <a:t>connected</a:t>
            </a:r>
            <a:r>
              <a:rPr lang="tr-TR" dirty="0" smtClean="0"/>
              <a:t> </a:t>
            </a:r>
            <a:r>
              <a:rPr lang="tr-TR" dirty="0" err="1" smtClean="0"/>
              <a:t>centers</a:t>
            </a:r>
            <a:r>
              <a:rPr lang="tr-TR" dirty="0" smtClean="0"/>
              <a:t> </a:t>
            </a:r>
            <a:r>
              <a:rPr lang="tr-TR" dirty="0" err="1" smtClean="0"/>
              <a:t>equal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46743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10/26/2016</a:t>
            </a:fld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8</a:t>
            </a:fld>
            <a:r>
              <a:rPr lang="tr-TR" smtClean="0"/>
              <a:t>/25</a:t>
            </a:r>
            <a:endParaRPr lang="en-US" dirty="0"/>
          </a:p>
        </p:txBody>
      </p:sp>
      <p:pic>
        <p:nvPicPr>
          <p:cNvPr id="6" name="Picture 2" descr="\\manta\Home\ekaraman\Desktop\Resi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05064"/>
            <a:ext cx="6480720" cy="307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147244"/>
              </p:ext>
            </p:extLst>
          </p:nvPr>
        </p:nvGraphicFramePr>
        <p:xfrm>
          <a:off x="1908016" y="116632"/>
          <a:ext cx="4113596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162"/>
                <a:gridCol w="1732280"/>
                <a:gridCol w="1312154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tr-TR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Stroke</a:t>
                      </a:r>
                      <a:r>
                        <a:rPr kumimoji="0" lang="tr-TR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tr-TR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Pair</a:t>
                      </a:r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Displacement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Updated</a:t>
                      </a:r>
                      <a:endParaRPr lang="tr-T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Disp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(49,-5)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(49,0)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(7,8)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(46,-3)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(10,11)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(55,-3)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(16,17)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(58,12)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(22,23)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(33,-7)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(25,26)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(58,1)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(31,32)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(44,-1)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(46,47)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(56,7)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(51,52)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(43,0)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89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dirty="0" smtClean="0"/>
              <a:t> </a:t>
            </a:r>
            <a:r>
              <a:rPr lang="tr-TR" dirty="0" err="1" smtClean="0"/>
              <a:t>Sketch</a:t>
            </a:r>
            <a:r>
              <a:rPr lang="tr-TR" dirty="0" smtClean="0"/>
              <a:t> 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10/26/2016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9</a:t>
            </a:fld>
            <a:r>
              <a:rPr lang="tr-TR" dirty="0" smtClean="0"/>
              <a:t>/25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556792"/>
            <a:ext cx="8219256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7.	Run EM </a:t>
            </a:r>
            <a:r>
              <a:rPr lang="tr-TR" dirty="0" err="1" smtClean="0"/>
              <a:t>graph-cut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r>
              <a:rPr lang="tr-TR" dirty="0" smtClean="0"/>
              <a:t>.</a:t>
            </a: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endParaRPr lang="tr-TR" dirty="0" smtClean="0"/>
          </a:p>
        </p:txBody>
      </p:sp>
      <p:grpSp>
        <p:nvGrpSpPr>
          <p:cNvPr id="3" name="Grup 2"/>
          <p:cNvGrpSpPr/>
          <p:nvPr/>
        </p:nvGrpSpPr>
        <p:grpSpPr>
          <a:xfrm>
            <a:off x="1115616" y="2204864"/>
            <a:ext cx="6999634" cy="4049078"/>
            <a:chOff x="107504" y="1268760"/>
            <a:chExt cx="8965619" cy="5589240"/>
          </a:xfrm>
        </p:grpSpPr>
        <p:pic>
          <p:nvPicPr>
            <p:cNvPr id="7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50" t="8691" r="11413" b="15299"/>
            <a:stretch/>
          </p:blipFill>
          <p:spPr>
            <a:xfrm>
              <a:off x="107504" y="1268760"/>
              <a:ext cx="8965619" cy="5589240"/>
            </a:xfrm>
            <a:prstGeom prst="rect">
              <a:avLst/>
            </a:prstGeom>
          </p:spPr>
        </p:pic>
        <p:cxnSp>
          <p:nvCxnSpPr>
            <p:cNvPr id="8" name="Straight Connector 12"/>
            <p:cNvCxnSpPr/>
            <p:nvPr/>
          </p:nvCxnSpPr>
          <p:spPr>
            <a:xfrm>
              <a:off x="1979712" y="1772817"/>
              <a:ext cx="1296144" cy="50405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5"/>
            <p:cNvCxnSpPr/>
            <p:nvPr/>
          </p:nvCxnSpPr>
          <p:spPr>
            <a:xfrm>
              <a:off x="3097900" y="2708920"/>
              <a:ext cx="32197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/>
            <p:cNvCxnSpPr/>
            <p:nvPr/>
          </p:nvCxnSpPr>
          <p:spPr>
            <a:xfrm>
              <a:off x="2915816" y="3645024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8"/>
            <p:cNvCxnSpPr/>
            <p:nvPr/>
          </p:nvCxnSpPr>
          <p:spPr>
            <a:xfrm flipV="1">
              <a:off x="395536" y="4353059"/>
              <a:ext cx="402954" cy="1204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20"/>
            <p:cNvCxnSpPr/>
            <p:nvPr/>
          </p:nvCxnSpPr>
          <p:spPr>
            <a:xfrm flipV="1">
              <a:off x="5796136" y="5517232"/>
              <a:ext cx="576064" cy="1204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22"/>
            <p:cNvCxnSpPr/>
            <p:nvPr/>
          </p:nvCxnSpPr>
          <p:spPr>
            <a:xfrm>
              <a:off x="7641823" y="6309320"/>
              <a:ext cx="242545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25"/>
            <p:cNvCxnSpPr/>
            <p:nvPr/>
          </p:nvCxnSpPr>
          <p:spPr>
            <a:xfrm>
              <a:off x="2889295" y="5517232"/>
              <a:ext cx="20654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27"/>
            <p:cNvCxnSpPr/>
            <p:nvPr/>
          </p:nvCxnSpPr>
          <p:spPr>
            <a:xfrm>
              <a:off x="4499992" y="1988840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30"/>
            <p:cNvCxnSpPr/>
            <p:nvPr/>
          </p:nvCxnSpPr>
          <p:spPr>
            <a:xfrm>
              <a:off x="3373622" y="1739445"/>
              <a:ext cx="1296144" cy="50405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31"/>
            <p:cNvCxnSpPr/>
            <p:nvPr/>
          </p:nvCxnSpPr>
          <p:spPr>
            <a:xfrm flipV="1">
              <a:off x="2344493" y="5529278"/>
              <a:ext cx="5297330" cy="73529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33"/>
            <p:cNvCxnSpPr/>
            <p:nvPr/>
          </p:nvCxnSpPr>
          <p:spPr>
            <a:xfrm flipV="1">
              <a:off x="3142445" y="4687910"/>
              <a:ext cx="5177307" cy="87576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38"/>
            <p:cNvCxnSpPr/>
            <p:nvPr/>
          </p:nvCxnSpPr>
          <p:spPr>
            <a:xfrm flipV="1">
              <a:off x="571255" y="1828800"/>
              <a:ext cx="291630" cy="102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43"/>
            <p:cNvCxnSpPr/>
            <p:nvPr/>
          </p:nvCxnSpPr>
          <p:spPr>
            <a:xfrm flipV="1">
              <a:off x="5549242" y="4258439"/>
              <a:ext cx="291630" cy="102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46"/>
            <p:cNvSpPr/>
            <p:nvPr/>
          </p:nvSpPr>
          <p:spPr>
            <a:xfrm>
              <a:off x="2376753" y="1599887"/>
              <a:ext cx="3289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>
                  <a:solidFill>
                    <a:srgbClr val="FF0000"/>
                  </a:solidFill>
                </a:rPr>
                <a:t>Ɣ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979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10566</TotalTime>
  <Words>318</Words>
  <Application>Microsoft Office PowerPoint</Application>
  <PresentationFormat>On-screen Show (4:3)</PresentationFormat>
  <Paragraphs>124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 2</vt:lpstr>
      <vt:lpstr>Equity</vt:lpstr>
      <vt:lpstr>Jigsaw Model for Sketch Recognition</vt:lpstr>
      <vt:lpstr>Training Image</vt:lpstr>
      <vt:lpstr>Jigsaw Sketch  Model</vt:lpstr>
      <vt:lpstr>Jigsaw Sketch  Model</vt:lpstr>
      <vt:lpstr>Jigsaw Sketch  Model</vt:lpstr>
      <vt:lpstr>Jigsaw Sketch  Model</vt:lpstr>
      <vt:lpstr>Jigsaw Sketch  Model</vt:lpstr>
      <vt:lpstr>PowerPoint Presentation</vt:lpstr>
      <vt:lpstr>Jigsaw Sketch  Model</vt:lpstr>
      <vt:lpstr>Jigsaw</vt:lpstr>
      <vt:lpstr>Reconstruction</vt:lpstr>
      <vt:lpstr>Training Image</vt:lpstr>
    </vt:vector>
  </TitlesOfParts>
  <Company>Koç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Ayse Kucukyilmaz</dc:creator>
  <cp:lastModifiedBy>KARAMAN</cp:lastModifiedBy>
  <cp:revision>997</cp:revision>
  <dcterms:created xsi:type="dcterms:W3CDTF">2009-12-16T12:16:41Z</dcterms:created>
  <dcterms:modified xsi:type="dcterms:W3CDTF">2016-10-26T08:50:17Z</dcterms:modified>
</cp:coreProperties>
</file>