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3" r:id="rId3"/>
    <p:sldId id="434" r:id="rId4"/>
    <p:sldId id="435" r:id="rId5"/>
    <p:sldId id="436" r:id="rId6"/>
    <p:sldId id="411" r:id="rId7"/>
    <p:sldId id="412" r:id="rId8"/>
    <p:sldId id="364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362" r:id="rId20"/>
    <p:sldId id="409" r:id="rId21"/>
    <p:sldId id="432" r:id="rId22"/>
    <p:sldId id="433" r:id="rId23"/>
    <p:sldId id="358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>
      <p:ext uri="{19B8F6BF-5375-455C-9EA6-DF929625EA0E}">
        <p15:presenceInfo xmlns:p15="http://schemas.microsoft.com/office/powerpoint/2012/main" userId="KARA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0580A"/>
    <a:srgbClr val="0DC804"/>
    <a:srgbClr val="CC3300"/>
    <a:srgbClr val="00FF99"/>
    <a:srgbClr val="C40000"/>
    <a:srgbClr val="FF0066"/>
    <a:srgbClr val="4D7F52"/>
    <a:srgbClr val="FFC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9767" autoAdjust="0"/>
  </p:normalViewPr>
  <p:slideViewPr>
    <p:cSldViewPr>
      <p:cViewPr varScale="1">
        <p:scale>
          <a:sx n="74" d="100"/>
          <a:sy n="74" d="100"/>
        </p:scale>
        <p:origin x="12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9T10:19:04.793" idx="1">
    <p:pos x="10" y="10"/>
    <p:text>Çöp adamın yuvarlak kafalarıyla vucudu yani jigsaw 21 ve 13 arasındaki pozisyon satndart deviationlarını da tutmam gerekiyor. Fully connecte  yani birbirlerine göre her zaman aynı yerlerde mi  çıkmışlar.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23.10.2016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23.10.2016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10/23/2016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10/23/2016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10/23/2016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10/23/2016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10/23/2016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10/23/2016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10/23/2016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10/23/2016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10/23/2016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10/23/2016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10/23/2016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comments" Target="../comments/comment1.xml"/><Relationship Id="rId5" Type="http://schemas.openxmlformats.org/officeDocument/2006/relationships/image" Target="../media/image26.jpe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Displacement</a:t>
            </a:r>
            <a:r>
              <a:rPr lang="tr-TR" dirty="0" smtClean="0"/>
              <a:t> &amp;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7" y="2517949"/>
            <a:ext cx="1330763" cy="1127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2" y="2204864"/>
            <a:ext cx="980952" cy="1361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034" y="1916832"/>
            <a:ext cx="10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(x1, y1)</a:t>
            </a:r>
          </a:p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85452" y="2945210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9282" y="2996952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166307" y="2630834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1939" y="2677993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7784" y="1988840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x2, y2)</a:t>
            </a:r>
          </a:p>
          <a:p>
            <a:pPr algn="ctr"/>
            <a:r>
              <a:rPr lang="tr-TR" dirty="0" smtClean="0"/>
              <a:t>(146, 78)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244474" y="3212976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32506" y="3212976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66704" y="3258355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60232" y="3258355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9992" y="2564904"/>
            <a:ext cx="132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x7, y7)</a:t>
            </a:r>
          </a:p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39801" y="2564904"/>
            <a:ext cx="13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x8, y8)</a:t>
            </a:r>
          </a:p>
          <a:p>
            <a:pPr algn="ctr"/>
            <a:r>
              <a:rPr lang="tr-TR" dirty="0" smtClean="0"/>
              <a:t>(497, 178)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6926" y="3923764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1 &amp;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9632" y="4365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(x2-x1, y2-y1)</a:t>
            </a:r>
          </a:p>
          <a:p>
            <a:pPr algn="ctr"/>
            <a:r>
              <a:rPr lang="tr-TR" dirty="0" smtClean="0"/>
              <a:t>(49, -5)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01422" y="3933056"/>
            <a:ext cx="27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7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4128" y="4365104"/>
            <a:ext cx="17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x8-x7, y8-y7)</a:t>
            </a:r>
          </a:p>
          <a:p>
            <a:pPr algn="ctr"/>
            <a:r>
              <a:rPr lang="tr-TR" dirty="0" smtClean="0"/>
              <a:t>(46, -3)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34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IDM </a:t>
            </a:r>
            <a:r>
              <a:rPr lang="tr-TR" dirty="0" err="1" smtClean="0">
                <a:solidFill>
                  <a:srgbClr val="FF0000"/>
                </a:solidFill>
              </a:rPr>
              <a:t>Feature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>
                <a:solidFill>
                  <a:srgbClr val="FF0000"/>
                </a:solidFill>
              </a:rPr>
              <a:t> b/w 1 &amp; 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1382" y="5210616"/>
            <a:ext cx="34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IDM </a:t>
            </a:r>
            <a:r>
              <a:rPr lang="tr-TR" dirty="0" err="1" smtClean="0">
                <a:solidFill>
                  <a:srgbClr val="FF0000"/>
                </a:solidFill>
              </a:rPr>
              <a:t>Feature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>
                <a:solidFill>
                  <a:srgbClr val="FF0000"/>
                </a:solidFill>
              </a:rPr>
              <a:t> b/w 2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sqrt</a:t>
            </a:r>
            <a:r>
              <a:rPr lang="tr-TR" dirty="0" smtClean="0"/>
              <a:t> ((</a:t>
            </a:r>
            <a:r>
              <a:rPr lang="tr-TR" dirty="0" err="1" smtClean="0"/>
              <a:t>Feat</a:t>
            </a:r>
            <a:r>
              <a:rPr lang="tr-TR" dirty="0" smtClean="0"/>
              <a:t>(1) – </a:t>
            </a:r>
            <a:r>
              <a:rPr lang="tr-TR" dirty="0" err="1" smtClean="0"/>
              <a:t>Feat</a:t>
            </a:r>
            <a:r>
              <a:rPr lang="tr-TR" dirty="0" smtClean="0"/>
              <a:t>(7))^2)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4048" y="55799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sqrt</a:t>
            </a:r>
            <a:r>
              <a:rPr lang="tr-TR" dirty="0" smtClean="0"/>
              <a:t> ((</a:t>
            </a:r>
            <a:r>
              <a:rPr lang="tr-TR" dirty="0" err="1" smtClean="0"/>
              <a:t>Feat</a:t>
            </a:r>
            <a:r>
              <a:rPr lang="tr-TR" dirty="0" smtClean="0"/>
              <a:t>(2) – </a:t>
            </a:r>
            <a:r>
              <a:rPr lang="tr-TR" dirty="0" err="1" smtClean="0"/>
              <a:t>Feat</a:t>
            </a:r>
            <a:r>
              <a:rPr lang="tr-TR" dirty="0" smtClean="0"/>
              <a:t>(8))^2)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r>
              <a:rPr lang="tr-TR" dirty="0" smtClean="0"/>
              <a:t>µ (</a:t>
            </a:r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displacement</a:t>
            </a:r>
            <a:r>
              <a:rPr lang="tr-TR" dirty="0" smtClean="0"/>
              <a:t>) &lt; </a:t>
            </a:r>
            <a:r>
              <a:rPr lang="el-GR" dirty="0" smtClean="0"/>
              <a:t>λ</a:t>
            </a:r>
            <a:r>
              <a:rPr lang="tr-TR" dirty="0" smtClean="0"/>
              <a:t> (50)</a:t>
            </a:r>
          </a:p>
          <a:p>
            <a:endParaRPr lang="tr-TR" dirty="0"/>
          </a:p>
          <a:p>
            <a:r>
              <a:rPr lang="tr-TR" dirty="0" smtClean="0"/>
              <a:t>µ (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distace</a:t>
            </a:r>
            <a:r>
              <a:rPr lang="tr-TR" dirty="0" smtClean="0"/>
              <a:t>) &lt; </a:t>
            </a:r>
            <a:r>
              <a:rPr lang="el-GR" dirty="0"/>
              <a:t>ɸ</a:t>
            </a:r>
            <a:r>
              <a:rPr lang="tr-TR" dirty="0" smtClean="0"/>
              <a:t> (6)</a:t>
            </a:r>
          </a:p>
          <a:p>
            <a:endParaRPr lang="tr-TR" dirty="0"/>
          </a:p>
          <a:p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&lt; </a:t>
            </a:r>
            <a:r>
              <a:rPr lang="el-GR" dirty="0" smtClean="0"/>
              <a:t>θ</a:t>
            </a:r>
            <a:r>
              <a:rPr lang="tr-TR" dirty="0" smtClean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054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179512" y="1340768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0343" r="16925" b="15299"/>
          <a:stretch/>
        </p:blipFill>
        <p:spPr>
          <a:xfrm>
            <a:off x="420435" y="1412776"/>
            <a:ext cx="811930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18176" r="10226" b="9119"/>
          <a:stretch/>
        </p:blipFill>
        <p:spPr>
          <a:xfrm>
            <a:off x="179512" y="1341542"/>
            <a:ext cx="8064896" cy="49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8690" r="17712" b="23561"/>
          <a:stretch/>
        </p:blipFill>
        <p:spPr>
          <a:xfrm>
            <a:off x="323527" y="1700808"/>
            <a:ext cx="83564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21" y="6736283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613123" y="6736283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7" y="1941885"/>
            <a:ext cx="1330763" cy="11270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2" y="1628800"/>
            <a:ext cx="980952" cy="13619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7034" y="1340768"/>
            <a:ext cx="10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(x1, y1)</a:t>
            </a:r>
          </a:p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685452" y="2369146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39282" y="2420888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66307" y="2054770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81939" y="2101929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27784" y="1412776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x2, y2)</a:t>
            </a:r>
          </a:p>
          <a:p>
            <a:pPr algn="ctr"/>
            <a:r>
              <a:rPr lang="tr-TR" dirty="0" smtClean="0"/>
              <a:t>(146, 78)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244474" y="2636912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32506" y="2636912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666704" y="2682291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660232" y="2682291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9992" y="1988840"/>
            <a:ext cx="132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x7, y7)</a:t>
            </a:r>
          </a:p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801" y="1988840"/>
            <a:ext cx="13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x8, y8)</a:t>
            </a:r>
          </a:p>
          <a:p>
            <a:pPr algn="ctr"/>
            <a:r>
              <a:rPr lang="tr-TR" dirty="0" smtClean="0"/>
              <a:t>(497, 178)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6926" y="3347700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1 &amp;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9632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(x2-x1, y2-y1)</a:t>
            </a:r>
          </a:p>
          <a:p>
            <a:pPr algn="ctr"/>
            <a:r>
              <a:rPr lang="tr-TR" dirty="0" smtClean="0"/>
              <a:t>(49, -5)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01422" y="3356992"/>
            <a:ext cx="27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7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4128" y="3789040"/>
            <a:ext cx="17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x8-x7, y8-y7)</a:t>
            </a:r>
          </a:p>
          <a:p>
            <a:pPr algn="ctr"/>
            <a:r>
              <a:rPr lang="tr-TR" dirty="0" smtClean="0"/>
              <a:t>(46, -3)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Update </a:t>
            </a:r>
            <a:r>
              <a:rPr lang="tr-TR" dirty="0" err="1" smtClean="0"/>
              <a:t>Centers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Connect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4001582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Mean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3193" y="43558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(47, -4)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0" y="5614293"/>
            <a:ext cx="1330763" cy="11270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25" y="5301208"/>
            <a:ext cx="980952" cy="136190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4547" y="5363924"/>
            <a:ext cx="10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792965" y="6041554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46795" y="6093296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273820" y="5727178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89452" y="5774337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35297" y="5435932"/>
            <a:ext cx="122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1A02CE"/>
                </a:solidFill>
              </a:rPr>
              <a:t>(144, 79)</a:t>
            </a:r>
            <a:endParaRPr lang="en-US" dirty="0">
              <a:solidFill>
                <a:srgbClr val="1A02C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51987" y="6309320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640019" y="6309320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5774217" y="6354699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767745" y="6354699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7505" y="5939988"/>
            <a:ext cx="132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2280" y="5949280"/>
            <a:ext cx="132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1A02CE"/>
                </a:solidFill>
              </a:rPr>
              <a:t>(498, 177)</a:t>
            </a:r>
            <a:endParaRPr lang="en-US" dirty="0">
              <a:solidFill>
                <a:srgbClr val="1A02C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45541" y="5005625"/>
            <a:ext cx="20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Updated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Centers</a:t>
            </a:r>
            <a:endParaRPr lang="en-US" dirty="0">
              <a:solidFill>
                <a:srgbClr val="1A02CE"/>
              </a:solidFill>
            </a:endParaRPr>
          </a:p>
        </p:txBody>
      </p:sp>
      <p:cxnSp>
        <p:nvCxnSpPr>
          <p:cNvPr id="72" name="Straight Connector 71"/>
          <p:cNvCxnSpPr>
            <a:stCxn id="59" idx="6"/>
            <a:endCxn id="60" idx="2"/>
          </p:cNvCxnSpPr>
          <p:nvPr/>
        </p:nvCxnSpPr>
        <p:spPr>
          <a:xfrm>
            <a:off x="1920691" y="6102652"/>
            <a:ext cx="326104" cy="51742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6"/>
          </p:cNvCxnSpPr>
          <p:nvPr/>
        </p:nvCxnSpPr>
        <p:spPr>
          <a:xfrm>
            <a:off x="6479713" y="6370418"/>
            <a:ext cx="204422" cy="2042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1" r="11413" b="15299"/>
          <a:stretch/>
        </p:blipFill>
        <p:spPr>
          <a:xfrm>
            <a:off x="107504" y="1268760"/>
            <a:ext cx="8965619" cy="558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Connectivity / </a:t>
            </a:r>
            <a:r>
              <a:rPr lang="tr-TR" dirty="0" err="1" smtClean="0"/>
              <a:t>Smooth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/>
              <a:t> </a:t>
            </a:r>
            <a:r>
              <a:rPr lang="tr-TR" dirty="0" smtClean="0"/>
              <a:t>(Ɣ = 100)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dirty="0" smtClean="0"/>
              <a:t>/25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79712" y="1772817"/>
            <a:ext cx="1296144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900" y="2708920"/>
            <a:ext cx="3219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3645024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5536" y="4353059"/>
            <a:ext cx="402954" cy="120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96136" y="5517232"/>
            <a:ext cx="576064" cy="12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41823" y="6309320"/>
            <a:ext cx="2425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89295" y="5517232"/>
            <a:ext cx="2065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9992" y="1988840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3622" y="1739445"/>
            <a:ext cx="1296144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344493" y="5529278"/>
            <a:ext cx="5297330" cy="7352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42445" y="4687910"/>
            <a:ext cx="5177307" cy="8757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71255" y="1828800"/>
            <a:ext cx="291630" cy="10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49242" y="4258439"/>
            <a:ext cx="291630" cy="10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76753" y="159988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Ɣ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</a:t>
            </a:r>
            <a:r>
              <a:rPr lang="el-GR" dirty="0"/>
              <a:t>α-</a:t>
            </a:r>
            <a:r>
              <a:rPr lang="tr-TR" dirty="0" smtClean="0"/>
              <a:t>Expansion GCA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 smtClean="0"/>
                  <a:t>Labels = </a:t>
                </a:r>
                <a:r>
                  <a:rPr lang="tr-TR" sz="2400" dirty="0" err="1" smtClean="0"/>
                  <a:t>offset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map</a:t>
                </a:r>
                <a:r>
                  <a:rPr lang="tr-TR" sz="2400" dirty="0" smtClean="0"/>
                  <a:t> (L)</a:t>
                </a:r>
              </a:p>
              <a:p>
                <a:endParaRPr lang="tr-TR" dirty="0" smtClean="0"/>
              </a:p>
              <a:p>
                <a:r>
                  <a:rPr lang="tr-TR" sz="2400" dirty="0" smtClean="0"/>
                  <a:t>Data </a:t>
                </a:r>
                <a:r>
                  <a:rPr lang="tr-TR" sz="2400" dirty="0" err="1" smtClean="0"/>
                  <a:t>Cost</a:t>
                </a:r>
                <a:r>
                  <a:rPr lang="tr-TR" sz="2400" dirty="0" smtClean="0"/>
                  <a:t> = (IDM </a:t>
                </a:r>
                <a:r>
                  <a:rPr lang="tr-TR" sz="2400" dirty="0" err="1" smtClean="0"/>
                  <a:t>Feat</a:t>
                </a:r>
                <a:r>
                  <a:rPr lang="tr-TR" sz="2400" dirty="0" smtClean="0"/>
                  <a:t>. – </a:t>
                </a:r>
                <a:r>
                  <a:rPr lang="tr-TR" sz="2400" dirty="0" err="1" smtClean="0"/>
                  <a:t>Assigned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Jigsaw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Pixel</a:t>
                </a:r>
                <a:r>
                  <a:rPr lang="tr-TR" sz="2400" dirty="0" smtClean="0"/>
                  <a:t>) ^ 2 * </a:t>
                </a:r>
                <a:r>
                  <a:rPr lang="el-GR" sz="2400" dirty="0" smtClean="0"/>
                  <a:t>ψ</a:t>
                </a:r>
                <a:r>
                  <a:rPr lang="tr-TR" sz="2400" dirty="0" smtClean="0"/>
                  <a:t>;</a:t>
                </a:r>
              </a:p>
              <a:p>
                <a:endParaRPr lang="tr-TR" dirty="0" smtClean="0"/>
              </a:p>
              <a:p>
                <a:r>
                  <a:rPr lang="tr-TR" sz="2400" dirty="0" err="1" smtClean="0"/>
                  <a:t>Smooth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Cost</a:t>
                </a:r>
                <a:r>
                  <a:rPr lang="tr-TR" sz="2400" dirty="0"/>
                  <a:t> </a:t>
                </a:r>
                <a:r>
                  <a:rPr lang="tr-TR" sz="2400" dirty="0" smtClean="0"/>
                  <a:t>= MRF &amp; </a:t>
                </a:r>
                <a:r>
                  <a:rPr lang="tr-TR" sz="2400" dirty="0" err="1" smtClean="0"/>
                  <a:t>Potts</a:t>
                </a:r>
                <a:r>
                  <a:rPr lang="tr-TR" sz="2400" dirty="0" smtClean="0"/>
                  <a:t> Model</a:t>
                </a:r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sz="2400" dirty="0" err="1" smtClean="0"/>
                  <a:t>Converge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when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4077072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664" y="4113076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44781" y="4581128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Smooth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Cost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3327" y="436510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07704" y="5733256"/>
                <a:ext cx="5616624" cy="9361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3256"/>
                <a:ext cx="5616624" cy="9361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EM </a:t>
            </a:r>
            <a:r>
              <a:rPr lang="tr-TR" dirty="0" err="1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157192"/>
            <a:ext cx="2626904" cy="7949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5696" y="5949280"/>
            <a:ext cx="5791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I(x)  = IDM </a:t>
            </a:r>
            <a:r>
              <a:rPr lang="tr-TR" dirty="0" err="1" smtClean="0"/>
              <a:t>Features</a:t>
            </a:r>
            <a:endParaRPr lang="tr-TR" dirty="0" smtClean="0"/>
          </a:p>
          <a:p>
            <a:r>
              <a:rPr lang="tr-TR" dirty="0" smtClean="0"/>
              <a:t>X(z) = </a:t>
            </a:r>
            <a:r>
              <a:rPr lang="en-US" dirty="0" smtClean="0"/>
              <a:t>The set </a:t>
            </a:r>
            <a:r>
              <a:rPr lang="en-US" dirty="0"/>
              <a:t>of </a:t>
            </a:r>
            <a:r>
              <a:rPr lang="tr-TR" dirty="0" err="1"/>
              <a:t>strokes</a:t>
            </a:r>
            <a:r>
              <a:rPr lang="tr-TR" dirty="0"/>
              <a:t> </a:t>
            </a:r>
            <a:r>
              <a:rPr lang="en-US" dirty="0" smtClean="0"/>
              <a:t>that </a:t>
            </a:r>
            <a:r>
              <a:rPr lang="en-US" dirty="0"/>
              <a:t>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263972" y="1396146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-171400"/>
            <a:ext cx="8219256" cy="891358"/>
          </a:xfrm>
        </p:spPr>
        <p:txBody>
          <a:bodyPr/>
          <a:lstStyle/>
          <a:p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dirty="0" smtClean="0"/>
              <a:t>/25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6094225"/>
              </p:ext>
            </p:extLst>
          </p:nvPr>
        </p:nvGraphicFramePr>
        <p:xfrm>
          <a:off x="483822" y="719960"/>
          <a:ext cx="7904604" cy="572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868"/>
                <a:gridCol w="2634868"/>
                <a:gridCol w="2634868"/>
              </a:tblGrid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977589" y="6516052"/>
            <a:ext cx="10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3x3x720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10427" y="6455077"/>
            <a:ext cx="492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 (i) = </a:t>
            </a:r>
            <a:r>
              <a:rPr lang="tr-TR" dirty="0" err="1" smtClean="0">
                <a:solidFill>
                  <a:srgbClr val="1A02CE"/>
                </a:solidFill>
              </a:rPr>
              <a:t>Mean</a:t>
            </a:r>
            <a:r>
              <a:rPr lang="tr-TR" dirty="0" smtClean="0">
                <a:solidFill>
                  <a:srgbClr val="1A02CE"/>
                </a:solidFill>
              </a:rPr>
              <a:t> of IDM </a:t>
            </a:r>
            <a:r>
              <a:rPr lang="tr-TR" dirty="0" err="1" smtClean="0">
                <a:solidFill>
                  <a:srgbClr val="1A02CE"/>
                </a:solidFill>
              </a:rPr>
              <a:t>Features</a:t>
            </a:r>
            <a:r>
              <a:rPr lang="tr-TR" dirty="0" smtClean="0">
                <a:solidFill>
                  <a:srgbClr val="1A02CE"/>
                </a:solidFill>
              </a:rPr>
              <a:t> of</a:t>
            </a:r>
          </a:p>
          <a:p>
            <a:r>
              <a:rPr lang="tr-TR" dirty="0">
                <a:solidFill>
                  <a:srgbClr val="1A02CE"/>
                </a:solidFill>
              </a:rPr>
              <a:t> </a:t>
            </a:r>
            <a:r>
              <a:rPr lang="tr-TR" dirty="0" smtClean="0">
                <a:solidFill>
                  <a:srgbClr val="1A02CE"/>
                </a:solidFill>
              </a:rPr>
              <a:t>                  </a:t>
            </a:r>
            <a:r>
              <a:rPr lang="tr-TR" dirty="0" err="1" smtClean="0">
                <a:solidFill>
                  <a:srgbClr val="1A02CE"/>
                </a:solidFill>
              </a:rPr>
              <a:t>strokes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assigned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to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(i)</a:t>
            </a:r>
            <a:endParaRPr lang="en-US" dirty="0">
              <a:solidFill>
                <a:srgbClr val="1A02C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4300" r="21650" b="21650"/>
          <a:stretch/>
        </p:blipFill>
        <p:spPr>
          <a:xfrm>
            <a:off x="611560" y="734577"/>
            <a:ext cx="2448272" cy="18303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2" t="44750" r="10626" b="12200"/>
          <a:stretch/>
        </p:blipFill>
        <p:spPr>
          <a:xfrm>
            <a:off x="3187571" y="734578"/>
            <a:ext cx="2536558" cy="18303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42651" r="18500" b="13250"/>
          <a:stretch/>
        </p:blipFill>
        <p:spPr>
          <a:xfrm>
            <a:off x="5851868" y="822919"/>
            <a:ext cx="2438640" cy="17419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1150" r="13776" b="31100"/>
          <a:stretch/>
        </p:blipFill>
        <p:spPr>
          <a:xfrm>
            <a:off x="602660" y="2852936"/>
            <a:ext cx="2431459" cy="15196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2201" r="17713" b="15351"/>
          <a:stretch/>
        </p:blipFill>
        <p:spPr>
          <a:xfrm>
            <a:off x="3187571" y="2710154"/>
            <a:ext cx="2536557" cy="17958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50000" r="14563" b="13251"/>
          <a:stretch/>
        </p:blipFill>
        <p:spPr>
          <a:xfrm>
            <a:off x="5923132" y="2667864"/>
            <a:ext cx="2314543" cy="18381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8450" r="30313" b="19550"/>
          <a:stretch/>
        </p:blipFill>
        <p:spPr>
          <a:xfrm>
            <a:off x="564517" y="4660629"/>
            <a:ext cx="2440210" cy="17430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9051" r="31888" b="24800"/>
          <a:stretch/>
        </p:blipFill>
        <p:spPr>
          <a:xfrm>
            <a:off x="3187571" y="4606146"/>
            <a:ext cx="2536557" cy="17974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43700" r="42125" b="18501"/>
          <a:stretch/>
        </p:blipFill>
        <p:spPr>
          <a:xfrm>
            <a:off x="5851868" y="4585773"/>
            <a:ext cx="2483790" cy="1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6" b="14782"/>
          <a:stretch/>
        </p:blipFill>
        <p:spPr>
          <a:xfrm>
            <a:off x="323528" y="1268760"/>
            <a:ext cx="8640959" cy="58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9279" r="10034" b="13681"/>
          <a:stretch/>
        </p:blipFill>
        <p:spPr>
          <a:xfrm>
            <a:off x="0" y="1157454"/>
            <a:ext cx="9144000" cy="5943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Training </a:t>
            </a:r>
            <a:r>
              <a:rPr lang="tr-TR" dirty="0" smtClean="0"/>
              <a:t>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258" y="2492896"/>
            <a:ext cx="3754554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</a:t>
            </a:r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196752"/>
            <a:ext cx="8640959" cy="56612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052735"/>
            <a:ext cx="8379548" cy="5765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2736"/>
            <a:ext cx="8703076" cy="6192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820471" cy="5832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80728"/>
            <a:ext cx="9000999" cy="6120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8820472" cy="6048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Extract</a:t>
            </a:r>
            <a:r>
              <a:rPr lang="tr-TR" dirty="0" smtClean="0"/>
              <a:t> IDM </a:t>
            </a:r>
            <a:r>
              <a:rPr lang="tr-TR" dirty="0" err="1" smtClean="0"/>
              <a:t>feature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displacement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411760" y="3322729"/>
            <a:ext cx="3521381" cy="3094603"/>
            <a:chOff x="2544632" y="3141839"/>
            <a:chExt cx="3521381" cy="30946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5" y="3742956"/>
              <a:ext cx="1330763" cy="112707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44632" y="3141839"/>
              <a:ext cx="1018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(x1, y1)</a:t>
              </a:r>
            </a:p>
            <a:p>
              <a:pPr algn="ctr"/>
              <a:r>
                <a:rPr lang="tr-TR" dirty="0" smtClean="0"/>
                <a:t>(97, 83)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903050" y="4170217"/>
              <a:ext cx="127726" cy="1221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56880" y="4221959"/>
              <a:ext cx="127726" cy="122195"/>
            </a:xfrm>
            <a:prstGeom prst="ellipse">
              <a:avLst/>
            </a:prstGeom>
            <a:solidFill>
              <a:srgbClr val="00580A"/>
            </a:solidFill>
            <a:ln>
              <a:solidFill>
                <a:srgbClr val="005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383905" y="3855841"/>
              <a:ext cx="538015" cy="3451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99537" y="3903000"/>
              <a:ext cx="684547" cy="3543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45382" y="3213847"/>
              <a:ext cx="1220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(</a:t>
              </a:r>
              <a:r>
                <a:rPr lang="tr-TR" dirty="0" smtClean="0"/>
                <a:t>x2, y2)</a:t>
              </a:r>
            </a:p>
            <a:p>
              <a:pPr algn="ctr"/>
              <a:r>
                <a:rPr lang="tr-TR" dirty="0" smtClean="0"/>
                <a:t>(146, 78)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4524" y="5148771"/>
              <a:ext cx="265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>
                  <a:solidFill>
                    <a:srgbClr val="FF0000"/>
                  </a:solidFill>
                </a:rPr>
                <a:t>Displacement</a:t>
              </a:r>
              <a:r>
                <a:rPr lang="tr-TR" dirty="0" smtClean="0">
                  <a:solidFill>
                    <a:srgbClr val="FF0000"/>
                  </a:solidFill>
                </a:rPr>
                <a:t> b/w 1 &amp; 2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77230" y="5590111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(x2-x1, y2-y1)</a:t>
              </a:r>
            </a:p>
            <a:p>
              <a:pPr algn="ctr"/>
              <a:r>
                <a:rPr lang="tr-TR" dirty="0" smtClean="0"/>
                <a:t>(49, -5)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1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784975" cy="59766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31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30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84975" cy="6192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32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31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784975" cy="57606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Jigsaw</a:t>
            </a:r>
            <a:r>
              <a:rPr lang="tr-TR" dirty="0" smtClean="0"/>
              <a:t> 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32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4.	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displacement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.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44" y="2263504"/>
            <a:ext cx="3060040" cy="134922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37136"/>
              </p:ext>
            </p:extLst>
          </p:nvPr>
        </p:nvGraphicFramePr>
        <p:xfrm>
          <a:off x="1191501" y="3648732"/>
          <a:ext cx="680389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74"/>
                <a:gridCol w="1936311"/>
                <a:gridCol w="2108202"/>
                <a:gridCol w="105840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Stroke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Displacement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stroke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pair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(1,2)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. Var.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rgbClr val="FF0000"/>
                          </a:solidFill>
                        </a:rPr>
                        <a:t>(1, 2)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rgbClr val="FF0000"/>
                          </a:solidFill>
                        </a:rPr>
                        <a:t>(49, -5)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(183, 3)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(8978, 32)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(1, 5)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(375, 7)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(53138, 72)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26605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(275, 47)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(375, 47)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(7, 8)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(46, -3)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(4.5,</a:t>
                      </a:r>
                      <a:r>
                        <a:rPr lang="tr-TR" baseline="0" dirty="0" smtClean="0">
                          <a:solidFill>
                            <a:srgbClr val="FF0000"/>
                          </a:solidFill>
                        </a:rPr>
                        <a:t> 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4.	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displacement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.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06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/>
              <a:t>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10308" y="5180237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7498" y="6762854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4435" y="2802414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32x32x3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3229" y="5208925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</p:spTree>
    <p:extLst>
      <p:ext uri="{BB962C8B-B14F-4D97-AF65-F5344CB8AC3E}">
        <p14:creationId xmlns:p14="http://schemas.microsoft.com/office/powerpoint/2010/main" val="14331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1412776"/>
            <a:ext cx="3285760" cy="3303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56393"/>
            <a:ext cx="16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</a:t>
            </a:r>
          </a:p>
          <a:p>
            <a:pPr algn="ctr"/>
            <a:r>
              <a:rPr lang="tr-TR" sz="1600" b="1" dirty="0" smtClean="0"/>
              <a:t>(</a:t>
            </a:r>
            <a:r>
              <a:rPr lang="tr-TR" sz="1600" b="1" dirty="0" err="1" smtClean="0"/>
              <a:t>image</a:t>
            </a:r>
            <a:r>
              <a:rPr lang="tr-TR" sz="1600" b="1" dirty="0" smtClean="0"/>
              <a:t> size)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968932" y="1147485"/>
            <a:ext cx="3267397" cy="920204"/>
          </a:xfrm>
          <a:prstGeom prst="curvedDownArrow">
            <a:avLst>
              <a:gd name="adj1" fmla="val 25000"/>
              <a:gd name="adj2" fmla="val 4193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blipFill rotWithShape="0">
                <a:blip r:embed="rId3"/>
                <a:stretch>
                  <a:fillRect l="-2444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064951" y="2777496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67931"/>
            <a:ext cx="1933972" cy="1921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732294" y="5331854"/>
            <a:ext cx="2183661" cy="606572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 x 3</a:t>
            </a:r>
          </a:p>
        </p:txBody>
      </p:sp>
    </p:spTree>
    <p:extLst>
      <p:ext uri="{BB962C8B-B14F-4D97-AF65-F5344CB8AC3E}">
        <p14:creationId xmlns:p14="http://schemas.microsoft.com/office/powerpoint/2010/main" val="1973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5" b="13682"/>
          <a:stretch/>
        </p:blipFill>
        <p:spPr>
          <a:xfrm>
            <a:off x="6003709" y="2723709"/>
            <a:ext cx="3137731" cy="3370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8" t="9256" r="9097" b="13408"/>
          <a:stretch/>
        </p:blipFill>
        <p:spPr>
          <a:xfrm>
            <a:off x="-108520" y="2780928"/>
            <a:ext cx="3456384" cy="3384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dirty="0" smtClean="0"/>
              <a:t>/25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25809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205304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58011" y="6258798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 x 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6021288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54x2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4435" y="2708920"/>
            <a:ext cx="147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/>
              <a:t>3</a:t>
            </a:r>
            <a:r>
              <a:rPr lang="tr-TR" sz="1600" b="1" dirty="0" smtClean="0"/>
              <a:t> x 3 x 720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2868"/>
              </p:ext>
            </p:extLst>
          </p:nvPr>
        </p:nvGraphicFramePr>
        <p:xfrm>
          <a:off x="4078885" y="1884893"/>
          <a:ext cx="809466" cy="71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2"/>
                <a:gridCol w="269822"/>
                <a:gridCol w="269822"/>
              </a:tblGrid>
              <a:tr h="23735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70289" y="436510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01243" y="436610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70289" y="469532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91076" y="4695086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71344" y="5024073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01243" y="5024073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70289" y="5301208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01243" y="530220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70289" y="563142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91076" y="563119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1344" y="5960177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01243" y="5960177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>
            <a:off x="2113935" y="1384976"/>
            <a:ext cx="3219750" cy="506728"/>
          </a:xfrm>
          <a:prstGeom prst="curvedDownArrow">
            <a:avLst>
              <a:gd name="adj1" fmla="val 41930"/>
              <a:gd name="adj2" fmla="val 10732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1946030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46030"/>
                <a:ext cx="3240360" cy="1482970"/>
              </a:xfrm>
              <a:prstGeom prst="rect">
                <a:avLst/>
              </a:prstGeom>
              <a:blipFill rotWithShape="0">
                <a:blip r:embed="rId2"/>
                <a:stretch>
                  <a:fillRect l="-2448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48064" y="2489464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32295" y="5517232"/>
            <a:ext cx="2359985" cy="421194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 x 3 x 720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3688" y="4674622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54x2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19364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68451" y="2543557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3648" y="25649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03648" y="3140968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78618" y="3150675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3648" y="37366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79712" y="37366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03648" y="43127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78618" y="43127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78618" y="1936440"/>
            <a:ext cx="361134" cy="46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623923"/>
            <a:ext cx="1699390" cy="16598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68" y="3028894"/>
            <a:ext cx="81926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10228</TotalTime>
  <Words>808</Words>
  <Application>Microsoft Office PowerPoint</Application>
  <PresentationFormat>On-screen Show (4:3)</PresentationFormat>
  <Paragraphs>244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Aharoni</vt:lpstr>
      <vt:lpstr>Arial</vt:lpstr>
      <vt:lpstr>Calibri</vt:lpstr>
      <vt:lpstr>Cambria Math</vt:lpstr>
      <vt:lpstr>Wingdings 2</vt:lpstr>
      <vt:lpstr>Equity</vt:lpstr>
      <vt:lpstr>Jigsaw Model for Sketch Recognition</vt:lpstr>
      <vt:lpstr>Training Image</vt:lpstr>
      <vt:lpstr>Jigsaw Sketch  Model</vt:lpstr>
      <vt:lpstr>Jigsaw Sketch  Model</vt:lpstr>
      <vt:lpstr>Jigsaw Sketch  Model</vt:lpstr>
      <vt:lpstr>Jigsaw Model</vt:lpstr>
      <vt:lpstr>L = Offset Map</vt:lpstr>
      <vt:lpstr>Jigsaw Model for Sketch Recognition</vt:lpstr>
      <vt:lpstr>L = Offset Map</vt:lpstr>
      <vt:lpstr>Displacement &amp; Feature Distance</vt:lpstr>
      <vt:lpstr>Find Stroke  Pairs</vt:lpstr>
      <vt:lpstr>Training Image</vt:lpstr>
      <vt:lpstr>Selected Pairs</vt:lpstr>
      <vt:lpstr>Selected Pairs</vt:lpstr>
      <vt:lpstr>Selected Pairs</vt:lpstr>
      <vt:lpstr>Update Centers and Connect</vt:lpstr>
      <vt:lpstr>Connectivity / Smooth Cost (Ɣ = 100)</vt:lpstr>
      <vt:lpstr>Jigsaw Model &amp; α-Expansion GCA </vt:lpstr>
      <vt:lpstr>EM Algorithm</vt:lpstr>
      <vt:lpstr>Jigsaw</vt:lpstr>
      <vt:lpstr>Reconstruction</vt:lpstr>
      <vt:lpstr>Training Image</vt:lpstr>
      <vt:lpstr>PowerPoint Presentation</vt:lpstr>
      <vt:lpstr>Jigsaw 11</vt:lpstr>
      <vt:lpstr>Jigsaw 12</vt:lpstr>
      <vt:lpstr>Jigsaw 13</vt:lpstr>
      <vt:lpstr>Jigsaw 21</vt:lpstr>
      <vt:lpstr>Jigsaw 22</vt:lpstr>
      <vt:lpstr>Jigsaw 23</vt:lpstr>
      <vt:lpstr>Jigsaw 31</vt:lpstr>
      <vt:lpstr>Jigsaw 32</vt:lpstr>
      <vt:lpstr>Jigsaw 33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979</cp:revision>
  <dcterms:created xsi:type="dcterms:W3CDTF">2009-12-16T12:16:41Z</dcterms:created>
  <dcterms:modified xsi:type="dcterms:W3CDTF">2016-10-24T21:13:52Z</dcterms:modified>
</cp:coreProperties>
</file>