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74" r:id="rId2"/>
    <p:sldId id="273" r:id="rId3"/>
    <p:sldId id="258" r:id="rId4"/>
    <p:sldId id="261" r:id="rId5"/>
    <p:sldId id="262" r:id="rId6"/>
    <p:sldId id="263" r:id="rId7"/>
    <p:sldId id="275" r:id="rId8"/>
    <p:sldId id="276" r:id="rId9"/>
    <p:sldId id="277" r:id="rId10"/>
    <p:sldId id="278" r:id="rId11"/>
    <p:sldId id="281" r:id="rId12"/>
    <p:sldId id="279" r:id="rId13"/>
    <p:sldId id="264" r:id="rId14"/>
    <p:sldId id="282" r:id="rId15"/>
    <p:sldId id="280" r:id="rId16"/>
    <p:sldId id="265" r:id="rId17"/>
    <p:sldId id="270"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p:scale>
          <a:sx n="120" d="100"/>
          <a:sy n="120" d="100"/>
        </p:scale>
        <p:origin x="-144"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54408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1028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12182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1672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9791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58574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2685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51599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19876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735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91024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71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ED78341-119F-4BD9-A214-8D8E9EFEFDA1}"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46865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937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576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3912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26040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D78341-119F-4BD9-A214-8D8E9EFEFDA1}" type="datetimeFigureOut">
              <a:rPr lang="en-US" smtClean="0"/>
              <a:t>4/6/2018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1CC5A-8D32-425D-902D-5CCF4C80F7A3}" type="slidenum">
              <a:rPr lang="en-US" smtClean="0"/>
              <a:t>‹#›</a:t>
            </a:fld>
            <a:endParaRPr lang="en-US"/>
          </a:p>
        </p:txBody>
      </p:sp>
    </p:spTree>
    <p:extLst>
      <p:ext uri="{BB962C8B-B14F-4D97-AF65-F5344CB8AC3E}">
        <p14:creationId xmlns:p14="http://schemas.microsoft.com/office/powerpoint/2010/main" val="157700942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05307" y="592428"/>
            <a:ext cx="6941713" cy="5693866"/>
          </a:xfrm>
          <a:prstGeom prst="rect">
            <a:avLst/>
          </a:prstGeom>
        </p:spPr>
        <p:txBody>
          <a:bodyPr wrap="square">
            <a:spAutoFit/>
          </a:bodyPr>
          <a:lstStyle/>
          <a:p>
            <a:r>
              <a:rPr lang="tr-TR" sz="2800" dirty="0" smtClean="0"/>
              <a:t>2017-2018 </a:t>
            </a:r>
            <a:r>
              <a:rPr lang="tr-TR" sz="2800" dirty="0"/>
              <a:t>BAHAR YARIYILI</a:t>
            </a:r>
            <a:br>
              <a:rPr lang="tr-TR" sz="2800" dirty="0"/>
            </a:br>
            <a:r>
              <a:rPr lang="tr-TR" sz="2800" dirty="0"/>
              <a:t/>
            </a:r>
            <a:br>
              <a:rPr lang="tr-TR" sz="2800" dirty="0"/>
            </a:br>
            <a:r>
              <a:rPr lang="tr-TR" sz="2800" dirty="0"/>
              <a:t>SİSTEM ANALİZİ VE TASARIMI DERSİ</a:t>
            </a:r>
            <a:br>
              <a:rPr lang="tr-TR" sz="2800" dirty="0"/>
            </a:br>
            <a:r>
              <a:rPr lang="tr-TR" sz="2800" dirty="0"/>
              <a:t/>
            </a:r>
            <a:br>
              <a:rPr lang="tr-TR" sz="2800" dirty="0"/>
            </a:br>
            <a:r>
              <a:rPr lang="tr-TR" sz="2800" dirty="0"/>
              <a:t>I.RAPOR –PROJE ANALİZİ</a:t>
            </a:r>
            <a:br>
              <a:rPr lang="tr-TR" sz="2800" dirty="0"/>
            </a:br>
            <a:r>
              <a:rPr lang="tr-TR" sz="2800" dirty="0"/>
              <a:t/>
            </a:r>
            <a:br>
              <a:rPr lang="tr-TR" sz="2800" dirty="0"/>
            </a:br>
            <a:r>
              <a:rPr lang="tr-TR" sz="2800" dirty="0"/>
              <a:t>PROJE ADI</a:t>
            </a:r>
            <a:r>
              <a:rPr lang="tr-TR" sz="2800" dirty="0" smtClean="0"/>
              <a:t>:  Kişisel </a:t>
            </a:r>
            <a:r>
              <a:rPr lang="tr-TR" sz="2800" dirty="0" err="1" smtClean="0"/>
              <a:t>Blog</a:t>
            </a:r>
            <a:r>
              <a:rPr lang="tr-TR" sz="2800" dirty="0" smtClean="0"/>
              <a:t> </a:t>
            </a:r>
            <a:r>
              <a:rPr lang="tr-TR" sz="2800" dirty="0" err="1" smtClean="0"/>
              <a:t>Sites</a:t>
            </a:r>
            <a:endParaRPr lang="tr-TR" sz="2800" dirty="0" smtClean="0"/>
          </a:p>
          <a:p>
            <a:endParaRPr lang="tr-TR" sz="2800" dirty="0"/>
          </a:p>
          <a:p>
            <a:endParaRPr lang="tr-TR" sz="2800" dirty="0" smtClean="0"/>
          </a:p>
          <a:p>
            <a:r>
              <a:rPr lang="tr-TR" sz="2800" dirty="0"/>
              <a:t>1161602089 Emrullah Demir </a:t>
            </a:r>
            <a:endParaRPr lang="tr-TR" sz="2800" dirty="0" smtClean="0"/>
          </a:p>
          <a:p>
            <a:r>
              <a:rPr lang="tr-TR" sz="2800" dirty="0"/>
              <a:t>1161602805 Selçuk </a:t>
            </a:r>
            <a:r>
              <a:rPr lang="tr-TR" sz="2800" dirty="0" smtClean="0"/>
              <a:t>Çilek</a:t>
            </a:r>
          </a:p>
          <a:p>
            <a:r>
              <a:rPr lang="tr-TR" sz="2800" dirty="0" smtClean="0"/>
              <a:t>1151602905 F. Fuat Özer</a:t>
            </a:r>
          </a:p>
          <a:p>
            <a:r>
              <a:rPr lang="tr-TR" sz="2800" dirty="0" smtClean="0"/>
              <a:t>1151602908 Emrah Karaman</a:t>
            </a:r>
            <a:endParaRPr lang="en-US" sz="2800" dirty="0"/>
          </a:p>
        </p:txBody>
      </p:sp>
    </p:spTree>
    <p:extLst>
      <p:ext uri="{BB962C8B-B14F-4D97-AF65-F5344CB8AC3E}">
        <p14:creationId xmlns:p14="http://schemas.microsoft.com/office/powerpoint/2010/main" val="215843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57368" y="611160"/>
            <a:ext cx="7868992" cy="1200329"/>
          </a:xfrm>
          <a:prstGeom prst="rect">
            <a:avLst/>
          </a:prstGeom>
        </p:spPr>
        <p:txBody>
          <a:bodyPr wrap="square">
            <a:spAutoFit/>
          </a:bodyPr>
          <a:lstStyle/>
          <a:p>
            <a:pPr fontAlgn="base"/>
            <a:r>
              <a:rPr lang="tr-TR" b="1" dirty="0" err="1" smtClean="0">
                <a:solidFill>
                  <a:srgbClr val="FF0000"/>
                </a:solidFill>
              </a:rPr>
              <a:t>Turhost</a:t>
            </a:r>
            <a:r>
              <a:rPr lang="tr-TR" b="1" dirty="0" smtClean="0">
                <a:solidFill>
                  <a:srgbClr val="FF0000"/>
                </a:solidFill>
              </a:rPr>
              <a:t> </a:t>
            </a:r>
            <a:r>
              <a:rPr lang="tr-TR" b="1" dirty="0" err="1" smtClean="0">
                <a:solidFill>
                  <a:srgbClr val="FF0000"/>
                </a:solidFill>
              </a:rPr>
              <a:t>Hosting</a:t>
            </a:r>
            <a:endParaRPr lang="tr-TR" dirty="0">
              <a:solidFill>
                <a:srgbClr val="FF0000"/>
              </a:solidFill>
            </a:endParaRPr>
          </a:p>
          <a:p>
            <a:pPr fontAlgn="base"/>
            <a:r>
              <a:rPr lang="tr-TR" dirty="0"/>
              <a:t/>
            </a:r>
            <a:br>
              <a:rPr lang="tr-TR" dirty="0"/>
            </a:br>
            <a:r>
              <a:rPr lang="tr-TR" dirty="0"/>
              <a:t>Eğer </a:t>
            </a:r>
            <a:r>
              <a:rPr lang="tr-TR" dirty="0" err="1"/>
              <a:t>wordpress</a:t>
            </a:r>
            <a:r>
              <a:rPr lang="tr-TR" dirty="0"/>
              <a:t> kullanacaksanız, </a:t>
            </a:r>
            <a:r>
              <a:rPr lang="tr-TR" dirty="0" err="1"/>
              <a:t>Turhost</a:t>
            </a:r>
            <a:r>
              <a:rPr lang="tr-TR" dirty="0"/>
              <a:t> sizin için çok uygun bir firma. Bunu </a:t>
            </a:r>
            <a:r>
              <a:rPr lang="tr-TR" dirty="0" err="1"/>
              <a:t>wordpress</a:t>
            </a:r>
            <a:r>
              <a:rPr lang="tr-TR" dirty="0"/>
              <a:t> ile olan bağlantısına dayanarak söylüyorum.</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68" y="1911242"/>
            <a:ext cx="9663140" cy="3774664"/>
          </a:xfrm>
          <a:prstGeom prst="rect">
            <a:avLst/>
          </a:prstGeom>
        </p:spPr>
      </p:pic>
    </p:spTree>
    <p:extLst>
      <p:ext uri="{BB962C8B-B14F-4D97-AF65-F5344CB8AC3E}">
        <p14:creationId xmlns:p14="http://schemas.microsoft.com/office/powerpoint/2010/main" val="3965624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46111" y="1166843"/>
            <a:ext cx="9689875" cy="3970318"/>
          </a:xfrm>
          <a:prstGeom prst="rect">
            <a:avLst/>
          </a:prstGeom>
        </p:spPr>
        <p:txBody>
          <a:bodyPr wrap="square">
            <a:spAutoFit/>
          </a:bodyPr>
          <a:lstStyle/>
          <a:p>
            <a:r>
              <a:rPr lang="tr-TR" dirty="0"/>
              <a:t>İlgili </a:t>
            </a:r>
            <a:r>
              <a:rPr lang="tr-TR" dirty="0" smtClean="0"/>
              <a:t>programlar		: 1.500 </a:t>
            </a:r>
            <a:r>
              <a:rPr lang="tr-TR" dirty="0"/>
              <a:t>TL ,</a:t>
            </a:r>
          </a:p>
          <a:p>
            <a:r>
              <a:rPr lang="tr-TR" dirty="0"/>
              <a:t>Sistem analizi </a:t>
            </a:r>
            <a:r>
              <a:rPr lang="tr-TR" dirty="0" smtClean="0"/>
              <a:t>		: 2.000 </a:t>
            </a:r>
            <a:r>
              <a:rPr lang="tr-TR" dirty="0"/>
              <a:t>TL,</a:t>
            </a:r>
          </a:p>
          <a:p>
            <a:r>
              <a:rPr lang="tr-TR" dirty="0"/>
              <a:t>Sistem </a:t>
            </a:r>
            <a:r>
              <a:rPr lang="tr-TR" dirty="0" smtClean="0"/>
              <a:t>tasarımı		: 2.500 </a:t>
            </a:r>
            <a:r>
              <a:rPr lang="tr-TR" dirty="0"/>
              <a:t>TL, </a:t>
            </a:r>
          </a:p>
          <a:p>
            <a:r>
              <a:rPr lang="tr-TR" dirty="0" smtClean="0"/>
              <a:t>Sistemin </a:t>
            </a:r>
            <a:r>
              <a:rPr lang="tr-TR" dirty="0"/>
              <a:t>test </a:t>
            </a:r>
            <a:r>
              <a:rPr lang="tr-TR" dirty="0" smtClean="0"/>
              <a:t>edilmesi	: 500 </a:t>
            </a:r>
            <a:r>
              <a:rPr lang="tr-TR" dirty="0"/>
              <a:t>TL</a:t>
            </a:r>
            <a:r>
              <a:rPr lang="tr-TR" dirty="0" smtClean="0"/>
              <a:t>,</a:t>
            </a:r>
          </a:p>
          <a:p>
            <a:r>
              <a:rPr lang="tr-TR" dirty="0" smtClean="0"/>
              <a:t>Bilgisayarlar (3 adet)	: 18.000 TL</a:t>
            </a:r>
          </a:p>
          <a:p>
            <a:endParaRPr lang="tr-TR" dirty="0"/>
          </a:p>
          <a:p>
            <a:r>
              <a:rPr lang="tr-TR" dirty="0" smtClean="0"/>
              <a:t>Aylık kira bedeli		: 1.200 * 3 Ay = 3.600 TL  </a:t>
            </a:r>
            <a:endParaRPr lang="tr-TR" dirty="0"/>
          </a:p>
          <a:p>
            <a:r>
              <a:rPr lang="tr-TR" dirty="0" smtClean="0"/>
              <a:t>Proje </a:t>
            </a:r>
            <a:r>
              <a:rPr lang="tr-TR" dirty="0"/>
              <a:t>Yöneticisi (</a:t>
            </a:r>
            <a:r>
              <a:rPr lang="tr-TR" dirty="0" smtClean="0"/>
              <a:t>1 kişi)	: 3.000 * 3 Ay = 9.000 TL</a:t>
            </a:r>
            <a:endParaRPr lang="tr-TR" dirty="0"/>
          </a:p>
          <a:p>
            <a:r>
              <a:rPr lang="tr-TR" dirty="0" smtClean="0"/>
              <a:t>Programcı(2 kişi)		: 5.000 * 3 Ay = 15.000 TL</a:t>
            </a:r>
            <a:endParaRPr lang="tr-TR" dirty="0"/>
          </a:p>
          <a:p>
            <a:r>
              <a:rPr lang="tr-TR" dirty="0"/>
              <a:t>Sistem </a:t>
            </a:r>
            <a:r>
              <a:rPr lang="tr-TR" smtClean="0"/>
              <a:t>Analisti(1 kişi)</a:t>
            </a:r>
            <a:r>
              <a:rPr lang="tr-TR" dirty="0" smtClean="0"/>
              <a:t>	: 2.000 * 3 Ay = 6.000 TL</a:t>
            </a:r>
            <a:endParaRPr lang="tr-TR" dirty="0"/>
          </a:p>
          <a:p>
            <a:endParaRPr lang="tr-TR" dirty="0" smtClean="0"/>
          </a:p>
          <a:p>
            <a:r>
              <a:rPr lang="tr-TR" dirty="0" smtClean="0"/>
              <a:t>Sistemin </a:t>
            </a:r>
            <a:r>
              <a:rPr lang="tr-TR" dirty="0"/>
              <a:t>toplam </a:t>
            </a:r>
            <a:r>
              <a:rPr lang="tr-TR" dirty="0" smtClean="0"/>
              <a:t>maliyeti	: 58.100 TL</a:t>
            </a:r>
            <a:endParaRPr lang="tr-TR" dirty="0"/>
          </a:p>
          <a:p>
            <a:r>
              <a:rPr lang="tr-TR" dirty="0"/>
              <a:t> Yazılımımızın satış ücreti </a:t>
            </a:r>
            <a:r>
              <a:rPr lang="tr-TR" dirty="0" smtClean="0"/>
              <a:t>2.905 </a:t>
            </a:r>
            <a:r>
              <a:rPr lang="tr-TR" dirty="0"/>
              <a:t>TL </a:t>
            </a:r>
            <a:r>
              <a:rPr lang="tr-TR" dirty="0" smtClean="0"/>
              <a:t>olacaktır</a:t>
            </a:r>
            <a:r>
              <a:rPr lang="tr-TR" dirty="0"/>
              <a:t> </a:t>
            </a:r>
            <a:r>
              <a:rPr lang="tr-TR" dirty="0" smtClean="0"/>
              <a:t>ve 20 </a:t>
            </a:r>
            <a:r>
              <a:rPr lang="tr-TR" dirty="0"/>
              <a:t>ürün satışı gerçekleştiğinde başa baş noktasına ulaşmış olur.</a:t>
            </a:r>
          </a:p>
        </p:txBody>
      </p:sp>
      <p:sp>
        <p:nvSpPr>
          <p:cNvPr id="3"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tr-TR" sz="2400" b="1" kern="50" dirty="0">
                <a:solidFill>
                  <a:schemeClr val="tx1"/>
                </a:solidFill>
                <a:latin typeface="Calibri" panose="020F0502020204030204" pitchFamily="34" charset="0"/>
                <a:ea typeface="Arial Unicode MS" panose="020B0604020202020204" pitchFamily="34" charset="-128"/>
                <a:cs typeface="+mn-cs"/>
              </a:rPr>
              <a:t>Gider Kalemleri</a:t>
            </a:r>
          </a:p>
        </p:txBody>
      </p:sp>
    </p:spTree>
    <p:extLst>
      <p:ext uri="{BB962C8B-B14F-4D97-AF65-F5344CB8AC3E}">
        <p14:creationId xmlns:p14="http://schemas.microsoft.com/office/powerpoint/2010/main" val="286168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mRaH\Desktop\basab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271588"/>
            <a:ext cx="9164638" cy="4791075"/>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tr-TR" sz="2400" b="1" kern="50" dirty="0" smtClean="0">
                <a:solidFill>
                  <a:schemeClr val="tx1"/>
                </a:solidFill>
                <a:latin typeface="Calibri" panose="020F0502020204030204" pitchFamily="34" charset="0"/>
                <a:ea typeface="Arial Unicode MS" panose="020B0604020202020204" pitchFamily="34" charset="-128"/>
                <a:cs typeface="+mn-cs"/>
              </a:rPr>
              <a:t>Başa baş Noktası</a:t>
            </a:r>
            <a:endParaRPr lang="tr-TR" sz="2400" b="1" kern="50" dirty="0">
              <a:solidFill>
                <a:schemeClr val="tx1"/>
              </a:solidFill>
              <a:latin typeface="Calibri" panose="020F0502020204030204" pitchFamily="34" charset="0"/>
              <a:ea typeface="Arial Unicode MS" panose="020B0604020202020204" pitchFamily="34" charset="-128"/>
              <a:cs typeface="+mn-cs"/>
            </a:endParaRPr>
          </a:p>
        </p:txBody>
      </p:sp>
    </p:spTree>
    <p:extLst>
      <p:ext uri="{BB962C8B-B14F-4D97-AF65-F5344CB8AC3E}">
        <p14:creationId xmlns:p14="http://schemas.microsoft.com/office/powerpoint/2010/main" val="3716966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04046" y="491792"/>
            <a:ext cx="7873284" cy="3877985"/>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3.Zaman Fizibilitesi</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Sitenin tanımlanması ve geniş çaplı bir araştırma yapılarak sistem hakkında bilgi toplanması</a:t>
            </a:r>
            <a:endParaRPr lang="tr-TR" kern="50" dirty="0">
              <a:latin typeface="Calibri" panose="020F0502020204030204" pitchFamily="34"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Ön inceleme ve fizibilite çalışmaları (Sitenin analizi)</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Yazılım proje planlaması</a:t>
            </a:r>
            <a:endParaRPr lang="tr-TR" kern="50" dirty="0" smtClean="0">
              <a:effectLst/>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Donanım ve yazılım işlevlerinin saptanıp ön tasarımın yapılması</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Sistemin Tasarımı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Kodlama ve Denetim</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Test aşaması ve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Sonuçlandırma(Raporlama)</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01317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3123791925"/>
              </p:ext>
            </p:extLst>
          </p:nvPr>
        </p:nvGraphicFramePr>
        <p:xfrm>
          <a:off x="365617" y="1555292"/>
          <a:ext cx="10130105" cy="4591066"/>
        </p:xfrm>
        <a:graphic>
          <a:graphicData uri="http://schemas.openxmlformats.org/drawingml/2006/table">
            <a:tbl>
              <a:tblPr firstRow="1" bandRow="1">
                <a:tableStyleId>{5C22544A-7EE6-4342-B048-85BDC9FD1C3A}</a:tableStyleId>
              </a:tblPr>
              <a:tblGrid>
                <a:gridCol w="2887353">
                  <a:extLst>
                    <a:ext uri="{9D8B030D-6E8A-4147-A177-3AD203B41FA5}">
                      <a16:colId xmlns:a16="http://schemas.microsoft.com/office/drawing/2014/main" xmlns="" val="20000"/>
                    </a:ext>
                  </a:extLst>
                </a:gridCol>
                <a:gridCol w="867662">
                  <a:extLst>
                    <a:ext uri="{9D8B030D-6E8A-4147-A177-3AD203B41FA5}">
                      <a16:colId xmlns:a16="http://schemas.microsoft.com/office/drawing/2014/main" xmlns="" val="20001"/>
                    </a:ext>
                  </a:extLst>
                </a:gridCol>
                <a:gridCol w="849809">
                  <a:extLst>
                    <a:ext uri="{9D8B030D-6E8A-4147-A177-3AD203B41FA5}">
                      <a16:colId xmlns:a16="http://schemas.microsoft.com/office/drawing/2014/main" xmlns="" val="20002"/>
                    </a:ext>
                  </a:extLst>
                </a:gridCol>
                <a:gridCol w="905573">
                  <a:extLst>
                    <a:ext uri="{9D8B030D-6E8A-4147-A177-3AD203B41FA5}">
                      <a16:colId xmlns:a16="http://schemas.microsoft.com/office/drawing/2014/main" xmlns="" val="20003"/>
                    </a:ext>
                  </a:extLst>
                </a:gridCol>
                <a:gridCol w="763325">
                  <a:extLst>
                    <a:ext uri="{9D8B030D-6E8A-4147-A177-3AD203B41FA5}">
                      <a16:colId xmlns:a16="http://schemas.microsoft.com/office/drawing/2014/main" xmlns="" val="20004"/>
                    </a:ext>
                  </a:extLst>
                </a:gridCol>
                <a:gridCol w="826936">
                  <a:extLst>
                    <a:ext uri="{9D8B030D-6E8A-4147-A177-3AD203B41FA5}">
                      <a16:colId xmlns:a16="http://schemas.microsoft.com/office/drawing/2014/main" xmlns="" val="20005"/>
                    </a:ext>
                  </a:extLst>
                </a:gridCol>
                <a:gridCol w="866692">
                  <a:extLst>
                    <a:ext uri="{9D8B030D-6E8A-4147-A177-3AD203B41FA5}">
                      <a16:colId xmlns:a16="http://schemas.microsoft.com/office/drawing/2014/main" xmlns="" val="20006"/>
                    </a:ext>
                  </a:extLst>
                </a:gridCol>
                <a:gridCol w="818984">
                  <a:extLst>
                    <a:ext uri="{9D8B030D-6E8A-4147-A177-3AD203B41FA5}">
                      <a16:colId xmlns:a16="http://schemas.microsoft.com/office/drawing/2014/main" xmlns="" val="20007"/>
                    </a:ext>
                  </a:extLst>
                </a:gridCol>
                <a:gridCol w="1343771">
                  <a:extLst>
                    <a:ext uri="{9D8B030D-6E8A-4147-A177-3AD203B41FA5}">
                      <a16:colId xmlns:a16="http://schemas.microsoft.com/office/drawing/2014/main" xmlns="" val="20008"/>
                    </a:ext>
                  </a:extLst>
                </a:gridCol>
              </a:tblGrid>
              <a:tr h="452216">
                <a:tc rowSpan="2">
                  <a:txBody>
                    <a:bodyPr/>
                    <a:lstStyle/>
                    <a:p>
                      <a:r>
                        <a:rPr lang="tr-TR" dirty="0" smtClean="0"/>
                        <a:t>Etkinlikler</a:t>
                      </a:r>
                      <a:endParaRPr lang="en-US" dirty="0"/>
                    </a:p>
                  </a:txBody>
                  <a:tcPr/>
                </a:tc>
                <a:tc gridSpan="8">
                  <a:txBody>
                    <a:bodyPr/>
                    <a:lstStyle/>
                    <a:p>
                      <a:r>
                        <a:rPr lang="tr-TR" dirty="0" smtClean="0"/>
                        <a:t>                           Proje</a:t>
                      </a:r>
                      <a:r>
                        <a:rPr lang="tr-TR" baseline="0" dirty="0" smtClean="0"/>
                        <a:t> Süreci Zamanlaması</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81250">
                <a:tc vMerge="1">
                  <a:txBody>
                    <a:bodyPr/>
                    <a:lstStyle/>
                    <a:p>
                      <a:endParaRPr lang="en-US" dirty="0"/>
                    </a:p>
                  </a:txBody>
                  <a:tcPr/>
                </a:tc>
                <a:tc>
                  <a:txBody>
                    <a:bodyPr/>
                    <a:lstStyle/>
                    <a:p>
                      <a:pPr algn="ctr"/>
                      <a:r>
                        <a:rPr lang="tr-TR" sz="1100" dirty="0" smtClean="0"/>
                        <a:t>07.03.18 </a:t>
                      </a: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11.03.18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14.03.18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04.04.18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11.04.18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25.04. 18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9.05.18 </a:t>
                      </a:r>
                      <a:endParaRPr lang="en-US" sz="1100" kern="1200" dirty="0">
                        <a:solidFill>
                          <a:schemeClr val="dk1"/>
                        </a:solidFill>
                        <a:latin typeface="+mn-lt"/>
                        <a:ea typeface="+mn-ea"/>
                        <a:cs typeface="+mn-cs"/>
                      </a:endParaRPr>
                    </a:p>
                  </a:txBody>
                  <a:tcPr anchor="ctr"/>
                </a:tc>
                <a:tc>
                  <a:txBody>
                    <a:bodyPr/>
                    <a:lstStyle/>
                    <a:p>
                      <a:pPr marL="0" algn="ctr" defTabSz="457200" rtl="0" eaLnBrk="1" latinLnBrk="0" hangingPunct="1"/>
                      <a:r>
                        <a:rPr lang="tr-TR" sz="1100" kern="1200" dirty="0" smtClean="0">
                          <a:solidFill>
                            <a:schemeClr val="dk1"/>
                          </a:solidFill>
                          <a:latin typeface="+mn-lt"/>
                          <a:ea typeface="+mn-ea"/>
                          <a:cs typeface="+mn-cs"/>
                        </a:rPr>
                        <a:t>23.05.18</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xmlns="" val="10001"/>
                  </a:ext>
                </a:extLst>
              </a:tr>
              <a:tr h="3339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1.Projenin</a:t>
                      </a:r>
                      <a:r>
                        <a:rPr lang="tr-TR" sz="1200" baseline="0" dirty="0" smtClean="0"/>
                        <a:t> tanımlanması</a:t>
                      </a:r>
                    </a:p>
                  </a:txBody>
                  <a:tcPr/>
                </a:tc>
                <a:tc>
                  <a:txBody>
                    <a:bodyPr/>
                    <a:lstStyle/>
                    <a:p>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2"/>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2.Sistem Analizi</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3"/>
                  </a:ext>
                </a:extLst>
              </a:tr>
              <a:tr h="313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3.Yazılım proje planlaması</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4"/>
                  </a:ext>
                </a:extLst>
              </a:tr>
              <a:tr h="3616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4.Ön tasarım</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5"/>
                  </a:ext>
                </a:extLst>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5.Ayrıntılı tasarım</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6"/>
                  </a:ext>
                </a:extLst>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6.Tasarımın Denetimi</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202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7.Kodlama</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135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8.Test aşaması</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 9.Belgelendirme</a:t>
                      </a:r>
                      <a:endParaRPr lang="tr-TR"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202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1200" dirty="0" smtClean="0">
                          <a:solidFill>
                            <a:schemeClr val="dk1"/>
                          </a:solidFill>
                          <a:latin typeface="+mn-lt"/>
                          <a:ea typeface="+mn-ea"/>
                          <a:cs typeface="+mn-cs"/>
                        </a:rPr>
                        <a:t>10.Sonuçlandırma</a:t>
                      </a:r>
                      <a:endParaRPr lang="en-US" sz="1200" kern="1200" dirty="0">
                        <a:solidFill>
                          <a:schemeClr val="dk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6" name="Düz Ok Bağlayıcısı 5"/>
          <p:cNvCxnSpPr/>
          <p:nvPr/>
        </p:nvCxnSpPr>
        <p:spPr>
          <a:xfrm flipV="1">
            <a:off x="3622741" y="2717686"/>
            <a:ext cx="746975"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9025618" y="5957830"/>
            <a:ext cx="11679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5628067" y="3849459"/>
            <a:ext cx="579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4369716" y="3078051"/>
            <a:ext cx="10038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5894499" y="4215158"/>
            <a:ext cx="12750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p:cNvCxnSpPr/>
          <p:nvPr/>
        </p:nvCxnSpPr>
        <p:spPr>
          <a:xfrm>
            <a:off x="4916813" y="3450931"/>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a:off x="6928835" y="4547125"/>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a:off x="7377985" y="4917665"/>
            <a:ext cx="7083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flipV="1">
            <a:off x="7956958" y="5267460"/>
            <a:ext cx="502276" cy="3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Unvan 33"/>
          <p:cNvSpPr>
            <a:spLocks noGrp="1"/>
          </p:cNvSpPr>
          <p:nvPr>
            <p:ph type="title"/>
          </p:nvPr>
        </p:nvSpPr>
        <p:spPr>
          <a:xfrm>
            <a:off x="331705" y="170693"/>
            <a:ext cx="9404723" cy="1400530"/>
          </a:xfrm>
        </p:spPr>
        <p:txBody>
          <a:bodyPr/>
          <a:lstStyle/>
          <a:p>
            <a:r>
              <a:rPr lang="tr-TR" sz="1800" dirty="0" smtClean="0"/>
              <a:t/>
            </a:r>
            <a:br>
              <a:rPr lang="tr-TR" sz="1800" dirty="0" smtClean="0"/>
            </a:br>
            <a:r>
              <a:rPr lang="tr-TR" sz="1800" dirty="0"/>
              <a:t/>
            </a:r>
            <a:br>
              <a:rPr lang="tr-TR" sz="1800" dirty="0"/>
            </a:br>
            <a:r>
              <a:rPr lang="tr-TR" sz="1800" dirty="0" err="1" smtClean="0"/>
              <a:t>Gantt</a:t>
            </a:r>
            <a:r>
              <a:rPr lang="tr-TR" sz="1800" dirty="0" smtClean="0"/>
              <a:t> Şeması  şu şekildedir:</a:t>
            </a:r>
            <a:endParaRPr lang="en-US" sz="1800" dirty="0"/>
          </a:p>
        </p:txBody>
      </p:sp>
      <p:cxnSp>
        <p:nvCxnSpPr>
          <p:cNvPr id="37" name="Düz Ok Bağlayıcısı 36"/>
          <p:cNvCxnSpPr/>
          <p:nvPr/>
        </p:nvCxnSpPr>
        <p:spPr>
          <a:xfrm>
            <a:off x="8086323" y="5678259"/>
            <a:ext cx="1004552" cy="12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54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52983" y="1957549"/>
            <a:ext cx="7873284" cy="3600986"/>
          </a:xfrm>
          <a:prstGeom prst="rect">
            <a:avLst/>
          </a:prstGeom>
        </p:spPr>
        <p:txBody>
          <a:bodyPr wrap="square">
            <a:spAutoFit/>
          </a:bodyPr>
          <a:lstStyle/>
          <a:p>
            <a:r>
              <a:rPr lang="tr-TR" sz="2400" b="1" kern="50" dirty="0">
                <a:latin typeface="Calibri" panose="020F0502020204030204" pitchFamily="34" charset="0"/>
                <a:ea typeface="Arial Unicode MS" panose="020B0604020202020204" pitchFamily="34" charset="-128"/>
              </a:rPr>
              <a:t>4.Sosyal Fizibilite </a:t>
            </a:r>
            <a:endParaRPr lang="tr-TR" sz="2400" b="1" kern="50" dirty="0" smtClean="0">
              <a:latin typeface="Calibri" panose="020F0502020204030204" pitchFamily="34"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a:latin typeface="Calibri" panose="020F0502020204030204" pitchFamily="34" charset="0"/>
                <a:ea typeface="Arial Unicode MS" panose="020B0604020202020204" pitchFamily="34" charset="-128"/>
              </a:rPr>
              <a:t>Önerilen sitenin kullanıcılar tarafından kabul edilip edilmeyeceği </a:t>
            </a:r>
            <a:r>
              <a:rPr lang="tr-TR" kern="50" dirty="0" err="1">
                <a:latin typeface="Calibri" panose="020F0502020204030204" pitchFamily="34" charset="0"/>
                <a:ea typeface="Arial Unicode MS" panose="020B0604020202020204" pitchFamily="34" charset="-128"/>
              </a:rPr>
              <a:t>araştırıldı.Kullanım</a:t>
            </a:r>
            <a:r>
              <a:rPr lang="tr-TR" kern="50" dirty="0">
                <a:latin typeface="Calibri" panose="020F0502020204030204" pitchFamily="34" charset="0"/>
                <a:ea typeface="Arial Unicode MS" panose="020B0604020202020204" pitchFamily="34" charset="-128"/>
              </a:rPr>
              <a:t> alanı veya kullanıcı grubu olarak bir takım kısıtlamalar olmadığı tespit </a:t>
            </a:r>
            <a:r>
              <a:rPr lang="tr-TR" kern="50" dirty="0" err="1">
                <a:latin typeface="Calibri" panose="020F0502020204030204" pitchFamily="34" charset="0"/>
                <a:ea typeface="Arial Unicode MS" panose="020B0604020202020204" pitchFamily="34" charset="-128"/>
              </a:rPr>
              <a:t>edildi.Bir</a:t>
            </a:r>
            <a:r>
              <a:rPr lang="tr-TR" kern="50" dirty="0">
                <a:latin typeface="Calibri" panose="020F0502020204030204" pitchFamily="34" charset="0"/>
                <a:ea typeface="Arial Unicode MS" panose="020B0604020202020204" pitchFamily="34" charset="-128"/>
              </a:rPr>
              <a:t> çok kişinin </a:t>
            </a:r>
            <a:r>
              <a:rPr lang="tr-TR" kern="50" dirty="0" err="1">
                <a:latin typeface="Calibri" panose="020F0502020204030204" pitchFamily="34" charset="0"/>
                <a:ea typeface="Arial Unicode MS" panose="020B0604020202020204" pitchFamily="34" charset="-128"/>
              </a:rPr>
              <a:t>blog</a:t>
            </a:r>
            <a:r>
              <a:rPr lang="tr-TR" kern="50" dirty="0">
                <a:latin typeface="Calibri" panose="020F0502020204030204" pitchFamily="34" charset="0"/>
                <a:ea typeface="Arial Unicode MS" panose="020B0604020202020204" pitchFamily="34" charset="-128"/>
              </a:rPr>
              <a:t> sitesinden yararlanabileceği saptandı</a:t>
            </a:r>
            <a:r>
              <a:rPr lang="tr-TR" kern="50" dirty="0">
                <a:ea typeface="Arial Unicode MS" panose="020B0604020202020204" pitchFamily="34" charset="-128"/>
              </a:rPr>
              <a:t>.</a:t>
            </a:r>
            <a:r>
              <a:rPr lang="en-US" u="sng" kern="50" dirty="0">
                <a:latin typeface="Times New Roman" panose="02020603050405020304" pitchFamily="18" charset="0"/>
                <a:ea typeface="Arial Unicode MS" panose="020B0604020202020204" pitchFamily="34" charset="-128"/>
              </a:rPr>
              <a:t/>
            </a:r>
            <a:br>
              <a:rPr lang="en-US" u="sng" kern="50" dirty="0">
                <a:latin typeface="Times New Roman" panose="02020603050405020304" pitchFamily="18" charset="0"/>
                <a:ea typeface="Arial Unicode MS" panose="020B0604020202020204" pitchFamily="34" charset="-128"/>
              </a:rPr>
            </a:br>
            <a:r>
              <a:rPr lang="tr-TR" kern="50" dirty="0" smtClean="0">
                <a:latin typeface="Calibri" panose="020F0502020204030204" pitchFamily="34" charset="0"/>
                <a:ea typeface="Arial Unicode MS" panose="020B0604020202020204" pitchFamily="34" charset="-128"/>
              </a:rPr>
              <a:t>                </a:t>
            </a:r>
          </a:p>
          <a:p>
            <a:r>
              <a:rPr lang="tr-TR" b="1" kern="50" dirty="0">
                <a:latin typeface="Calibri" panose="020F0502020204030204" pitchFamily="34" charset="0"/>
                <a:ea typeface="Arial Unicode MS" panose="020B0604020202020204" pitchFamily="34" charset="-128"/>
              </a:rPr>
              <a:t/>
            </a:r>
            <a:br>
              <a:rPr lang="tr-TR" b="1" kern="50" dirty="0">
                <a:latin typeface="Calibri" panose="020F0502020204030204" pitchFamily="34" charset="0"/>
                <a:ea typeface="Arial Unicode MS" panose="020B0604020202020204" pitchFamily="34" charset="-128"/>
              </a:rPr>
            </a:b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r>
              <a:rPr lang="tr-TR" b="1" kern="50" dirty="0">
                <a:latin typeface="Calibri" panose="020F0502020204030204" pitchFamily="34" charset="0"/>
                <a:ea typeface="Arial Unicode MS" panose="020B0604020202020204" pitchFamily="34" charset="-128"/>
              </a:rPr>
              <a:t> </a:t>
            </a:r>
            <a:r>
              <a:rPr lang="en-US" kern="50" dirty="0">
                <a:ea typeface="Arial Unicode MS" panose="020B0604020202020204" pitchFamily="34" charset="-128"/>
              </a:rPr>
              <a:t/>
            </a:r>
            <a:br>
              <a:rPr lang="en-US" kern="50" dirty="0">
                <a:ea typeface="Arial Unicode MS" panose="020B0604020202020204" pitchFamily="34" charset="-128"/>
              </a:rPr>
            </a:br>
            <a:r>
              <a:rPr lang="tr-TR" kern="50" dirty="0">
                <a:latin typeface="Calibri" panose="020F0502020204030204" pitchFamily="34" charset="0"/>
                <a:ea typeface="Arial Unicode MS" panose="020B0604020202020204" pitchFamily="34" charset="-128"/>
              </a:rPr>
              <a:t> </a:t>
            </a: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endParaRPr lang="tr-TR" kern="50" dirty="0" smtClean="0">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16828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4851" y="1841679"/>
            <a:ext cx="6233374" cy="2862322"/>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5. Yasal Fizibilite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Yapılan araştırmalar sonucu patent, lisans, ilgili çalışma yasası, sitenin yapmış olduğu anlaşmalar, uluslar arası ticaret hukuku vb. yasal konular açısından önerilen sistemin uygunluğu saptanmıştır.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7501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8000" y="2013228"/>
            <a:ext cx="6096000" cy="1169551"/>
          </a:xfrm>
          <a:prstGeom prst="rect">
            <a:avLst/>
          </a:prstGeom>
        </p:spPr>
        <p:txBody>
          <a:bodyPr>
            <a:spAutoFit/>
          </a:bodyPr>
          <a:lstStyle/>
          <a:p>
            <a:endParaRPr lang="tr-TR" sz="1600"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en-US" kern="50" dirty="0">
              <a:latin typeface="Times New Roman" panose="02020603050405020304" pitchFamily="18" charset="0"/>
              <a:ea typeface="Arial Unicode MS" panose="020B0604020202020204" pitchFamily="34" charset="-128"/>
            </a:endParaRPr>
          </a:p>
        </p:txBody>
      </p:sp>
      <p:graphicFrame>
        <p:nvGraphicFramePr>
          <p:cNvPr id="3" name="Tablo 2"/>
          <p:cNvGraphicFramePr>
            <a:graphicFrameLocks noGrp="1"/>
          </p:cNvGraphicFramePr>
          <p:nvPr>
            <p:extLst>
              <p:ext uri="{D42A27DB-BD31-4B8C-83A1-F6EECF244321}">
                <p14:modId xmlns:p14="http://schemas.microsoft.com/office/powerpoint/2010/main" val="599969767"/>
              </p:ext>
            </p:extLst>
          </p:nvPr>
        </p:nvGraphicFramePr>
        <p:xfrm>
          <a:off x="1183236" y="362272"/>
          <a:ext cx="8036371" cy="6225787"/>
        </p:xfrm>
        <a:graphic>
          <a:graphicData uri="http://schemas.openxmlformats.org/drawingml/2006/table">
            <a:tbl>
              <a:tblPr firstRow="1" firstCol="1" bandRow="1">
                <a:tableStyleId>{5C22544A-7EE6-4342-B048-85BDC9FD1C3A}</a:tableStyleId>
              </a:tblPr>
              <a:tblGrid>
                <a:gridCol w="1604285">
                  <a:extLst>
                    <a:ext uri="{9D8B030D-6E8A-4147-A177-3AD203B41FA5}">
                      <a16:colId xmlns:a16="http://schemas.microsoft.com/office/drawing/2014/main" xmlns="" val="20000"/>
                    </a:ext>
                  </a:extLst>
                </a:gridCol>
                <a:gridCol w="961211">
                  <a:extLst>
                    <a:ext uri="{9D8B030D-6E8A-4147-A177-3AD203B41FA5}">
                      <a16:colId xmlns:a16="http://schemas.microsoft.com/office/drawing/2014/main" xmlns="" val="20001"/>
                    </a:ext>
                  </a:extLst>
                </a:gridCol>
                <a:gridCol w="1753861">
                  <a:extLst>
                    <a:ext uri="{9D8B030D-6E8A-4147-A177-3AD203B41FA5}">
                      <a16:colId xmlns:a16="http://schemas.microsoft.com/office/drawing/2014/main" xmlns="" val="20002"/>
                    </a:ext>
                  </a:extLst>
                </a:gridCol>
                <a:gridCol w="1694984">
                  <a:extLst>
                    <a:ext uri="{9D8B030D-6E8A-4147-A177-3AD203B41FA5}">
                      <a16:colId xmlns:a16="http://schemas.microsoft.com/office/drawing/2014/main" xmlns="" val="20003"/>
                    </a:ext>
                  </a:extLst>
                </a:gridCol>
                <a:gridCol w="2022030">
                  <a:extLst>
                    <a:ext uri="{9D8B030D-6E8A-4147-A177-3AD203B41FA5}">
                      <a16:colId xmlns:a16="http://schemas.microsoft.com/office/drawing/2014/main" xmlns="" val="20004"/>
                    </a:ext>
                  </a:extLst>
                </a:gridCol>
              </a:tblGrid>
              <a:tr h="407354">
                <a:tc>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Century Gothic (Gövde)"/>
                          <a:ea typeface="+mn-ea"/>
                        </a:rPr>
                        <a:t>Ağırlık</a:t>
                      </a:r>
                      <a:endParaRPr lang="en-US" sz="1200" kern="50" dirty="0">
                        <a:effectLst/>
                        <a:latin typeface="Century Gothic (Gövde)"/>
                        <a:ea typeface="Arial Unicode MS" panose="020B0604020202020204" pitchFamily="34" charset="-128"/>
                      </a:endParaRPr>
                    </a:p>
                  </a:txBody>
                  <a:tcPr marL="68580" marR="68580" marT="0" marB="0" anchor="ctr"/>
                </a:tc>
                <a:tc>
                  <a:txBody>
                    <a:bodyPr/>
                    <a:lstStyle/>
                    <a:p>
                      <a:pPr marL="0" marR="0" algn="l">
                        <a:spcBef>
                          <a:spcPts val="0"/>
                        </a:spcBef>
                        <a:spcAft>
                          <a:spcPts val="0"/>
                        </a:spcAft>
                      </a:pPr>
                      <a:r>
                        <a:rPr lang="tr-TR" sz="1200" kern="50" dirty="0" smtClean="0">
                          <a:effectLst/>
                          <a:latin typeface="Century Gothic (Gövde)"/>
                          <a:ea typeface="+mn-ea"/>
                        </a:rPr>
                        <a:t>Önerilen</a:t>
                      </a:r>
                      <a:r>
                        <a:rPr lang="tr-TR" sz="1200" kern="50" baseline="0" dirty="0" smtClean="0">
                          <a:effectLst/>
                          <a:latin typeface="Century Gothic (Gövde)"/>
                          <a:ea typeface="+mn-ea"/>
                        </a:rPr>
                        <a:t>   Sistem1</a:t>
                      </a:r>
                      <a:endParaRPr lang="en-US" sz="1200" kern="50" dirty="0">
                        <a:effectLst/>
                        <a:latin typeface="Century Gothic (Gövde)"/>
                        <a:ea typeface="Arial Unicode MS" panose="020B0604020202020204" pitchFamily="34" charset="-128"/>
                      </a:endParaRPr>
                    </a:p>
                  </a:txBody>
                  <a:tcPr marL="68580" marR="68580" marT="0" marB="0" anchor="ctr"/>
                </a:tc>
                <a:tc>
                  <a:txBody>
                    <a:bodyPr/>
                    <a:lstStyle/>
                    <a:p>
                      <a:pPr marL="0" marR="0" algn="l">
                        <a:spcBef>
                          <a:spcPts val="0"/>
                        </a:spcBef>
                        <a:spcAft>
                          <a:spcPts val="0"/>
                        </a:spcAft>
                      </a:pPr>
                      <a:r>
                        <a:rPr lang="tr-TR" sz="1200" kern="50" dirty="0" smtClean="0">
                          <a:effectLst/>
                          <a:latin typeface="Century Gothic (Gövde)"/>
                          <a:ea typeface="+mn-ea"/>
                        </a:rPr>
                        <a:t>Önerilen</a:t>
                      </a:r>
                      <a:r>
                        <a:rPr lang="tr-TR" sz="1200" kern="50" baseline="0" dirty="0" smtClean="0">
                          <a:effectLst/>
                          <a:latin typeface="Century Gothic (Gövde)"/>
                          <a:ea typeface="+mn-ea"/>
                        </a:rPr>
                        <a:t> Sistem2</a:t>
                      </a:r>
                      <a:endParaRPr lang="en-US" sz="1200" kern="50" dirty="0">
                        <a:effectLst/>
                        <a:latin typeface="Century Gothic (Gövde)"/>
                        <a:ea typeface="Arial Unicode MS" panose="020B0604020202020204" pitchFamily="34" charset="-128"/>
                      </a:endParaRPr>
                    </a:p>
                  </a:txBody>
                  <a:tcPr marL="68580" marR="68580" marT="0" marB="0" anchor="ctr"/>
                </a:tc>
                <a:tc>
                  <a:txBody>
                    <a:bodyPr/>
                    <a:lstStyle/>
                    <a:p>
                      <a:pPr marL="0" marR="0" algn="l">
                        <a:spcBef>
                          <a:spcPts val="0"/>
                        </a:spcBef>
                        <a:spcAft>
                          <a:spcPts val="0"/>
                        </a:spcAft>
                      </a:pPr>
                      <a:r>
                        <a:rPr lang="tr-TR" sz="1200" kern="50" dirty="0" smtClean="0">
                          <a:effectLst/>
                          <a:latin typeface="Century Gothic (Gövde)"/>
                          <a:ea typeface="Arial Unicode MS" panose="020B0604020202020204" pitchFamily="34" charset="-128"/>
                        </a:rPr>
                        <a:t>Önerilen</a:t>
                      </a:r>
                      <a:r>
                        <a:rPr lang="tr-TR" sz="1200" kern="50" baseline="0" dirty="0" smtClean="0">
                          <a:effectLst/>
                          <a:latin typeface="Century Gothic (Gövde)"/>
                          <a:ea typeface="Arial Unicode MS" panose="020B0604020202020204" pitchFamily="34" charset="-128"/>
                        </a:rPr>
                        <a:t> Sistem 3</a:t>
                      </a:r>
                      <a:endParaRPr lang="en-US" sz="1200" kern="50" dirty="0">
                        <a:effectLst/>
                        <a:latin typeface="Century Gothic (Gövde)"/>
                        <a:ea typeface="Arial Unicode MS" panose="020B0604020202020204" pitchFamily="34" charset="-128"/>
                      </a:endParaRPr>
                    </a:p>
                  </a:txBody>
                  <a:tcPr marL="68580" marR="68580" marT="0" marB="0" anchor="ctr"/>
                </a:tc>
                <a:extLst>
                  <a:ext uri="{0D108BD9-81ED-4DB2-BD59-A6C34878D82A}">
                    <a16:rowId xmlns:a16="http://schemas.microsoft.com/office/drawing/2014/main" xmlns="" val="10000"/>
                  </a:ext>
                </a:extLst>
              </a:tr>
              <a:tr h="1447457">
                <a:tc>
                  <a:txBody>
                    <a:bodyPr/>
                    <a:lstStyle/>
                    <a:p>
                      <a:pPr marL="0" marR="0" algn="l">
                        <a:spcBef>
                          <a:spcPts val="0"/>
                        </a:spcBef>
                        <a:spcAft>
                          <a:spcPts val="0"/>
                        </a:spcAft>
                      </a:pPr>
                      <a:endParaRPr lang="tr-TR" sz="1200" kern="50" dirty="0" smtClean="0">
                        <a:effectLst/>
                        <a:latin typeface="+mn-lt"/>
                        <a:ea typeface="+mn-ea"/>
                      </a:endParaRPr>
                    </a:p>
                    <a:p>
                      <a:pPr marL="0" marR="0" algn="l">
                        <a:spcBef>
                          <a:spcPts val="0"/>
                        </a:spcBef>
                        <a:spcAft>
                          <a:spcPts val="0"/>
                        </a:spcAft>
                      </a:pPr>
                      <a:r>
                        <a:rPr lang="tr-TR" sz="1200" kern="50" dirty="0" smtClean="0">
                          <a:effectLst/>
                          <a:latin typeface="+mn-lt"/>
                          <a:ea typeface="+mn-ea"/>
                        </a:rPr>
                        <a:t>Teknik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Doğrudan .Net kullanarak </a:t>
                      </a:r>
                      <a:r>
                        <a:rPr lang="tr-TR" sz="1200" kern="50" dirty="0" err="1" smtClean="0">
                          <a:effectLst/>
                          <a:latin typeface="Times New Roman" panose="02020603050405020304" pitchFamily="18" charset="0"/>
                          <a:ea typeface="Arial Unicode MS" panose="020B0604020202020204" pitchFamily="34" charset="-128"/>
                          <a:cs typeface="Times New Roman" pitchFamily="18" charset="0"/>
                        </a:rPr>
                        <a:t>Blog</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sitesinde</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kern="50" baseline="0" dirty="0" err="1" smtClean="0">
                          <a:effectLst/>
                          <a:latin typeface="Times New Roman" panose="02020603050405020304" pitchFamily="18" charset="0"/>
                          <a:ea typeface="Arial Unicode MS" panose="020B0604020202020204" pitchFamily="34" charset="-128"/>
                          <a:cs typeface="Times New Roman" pitchFamily="18" charset="0"/>
                        </a:rPr>
                        <a:t>veritabanı</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kurulup kodlanmaya ve temayı kendimiz yazarak kodlamaya başlamaktı.</a:t>
                      </a: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 75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kern="50" baseline="0" dirty="0" smtClean="0">
                          <a:effectLst/>
                          <a:latin typeface="Times New Roman" pitchFamily="18" charset="0"/>
                          <a:ea typeface="Arial Unicode MS" panose="020B0604020202020204" pitchFamily="34" charset="-128"/>
                          <a:cs typeface="Times New Roman" pitchFamily="18" charset="0"/>
                        </a:rPr>
                        <a:t>Uygulama </a:t>
                      </a:r>
                      <a:r>
                        <a:rPr lang="tr-TR" sz="1200" kern="50" baseline="0" dirty="0" err="1" smtClean="0">
                          <a:effectLst/>
                          <a:latin typeface="Times New Roman" pitchFamily="18" charset="0"/>
                          <a:ea typeface="Arial Unicode MS" panose="020B0604020202020204" pitchFamily="34" charset="-128"/>
                          <a:cs typeface="Times New Roman" pitchFamily="18" charset="0"/>
                        </a:rPr>
                        <a:t>Php</a:t>
                      </a:r>
                      <a:r>
                        <a:rPr lang="tr-TR" sz="1200" kern="50" baseline="0" dirty="0" smtClean="0">
                          <a:effectLst/>
                          <a:latin typeface="Times New Roman" pitchFamily="18" charset="0"/>
                          <a:ea typeface="Arial Unicode MS" panose="020B0604020202020204" pitchFamily="34" charset="-128"/>
                          <a:cs typeface="Times New Roman" pitchFamily="18" charset="0"/>
                        </a:rPr>
                        <a:t> dili ile yazılıp bir </a:t>
                      </a:r>
                      <a:r>
                        <a:rPr lang="tr-TR" sz="1200" kern="50" baseline="0" dirty="0" err="1" smtClean="0">
                          <a:effectLst/>
                          <a:latin typeface="Times New Roman" pitchFamily="18" charset="0"/>
                          <a:ea typeface="Arial Unicode MS" panose="020B0604020202020204" pitchFamily="34" charset="-128"/>
                          <a:cs typeface="Times New Roman" pitchFamily="18" charset="0"/>
                        </a:rPr>
                        <a:t>localhostta</a:t>
                      </a:r>
                      <a:r>
                        <a:rPr lang="tr-TR" sz="1200" kern="50" baseline="0" dirty="0" smtClean="0">
                          <a:effectLst/>
                          <a:latin typeface="Times New Roman" pitchFamily="18" charset="0"/>
                          <a:ea typeface="Arial Unicode MS" panose="020B0604020202020204" pitchFamily="34" charset="-128"/>
                          <a:cs typeface="Times New Roman" pitchFamily="18" charset="0"/>
                        </a:rPr>
                        <a:t> uygulaması geliştirilmesi amaçlanmaktadır.</a:t>
                      </a:r>
                    </a:p>
                    <a:p>
                      <a:pPr marL="0" marR="0" algn="l">
                        <a:spcBef>
                          <a:spcPts val="0"/>
                        </a:spcBef>
                        <a:spcAft>
                          <a:spcPts val="0"/>
                        </a:spcAft>
                      </a:pPr>
                      <a:endParaRPr lang="tr-TR" sz="1200" kern="50" baseline="0" dirty="0" smtClean="0">
                        <a:effectLst/>
                        <a:latin typeface="Times New Roman"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itchFamily="18" charset="0"/>
                          <a:ea typeface="Arial Unicode MS" panose="020B0604020202020204" pitchFamily="34" charset="-128"/>
                          <a:cs typeface="Times New Roman" pitchFamily="18" charset="0"/>
                        </a:rPr>
                        <a:t>Puan: 65</a:t>
                      </a:r>
                    </a:p>
                  </a:txBody>
                  <a:tcPr marL="68580" marR="68580" marT="0" marB="0"/>
                </a:tc>
                <a:tc>
                  <a:txBody>
                    <a:bodyPr/>
                    <a:lstStyle/>
                    <a:p>
                      <a:pPr marL="0" marR="0" algn="l">
                        <a:spcBef>
                          <a:spcPts val="0"/>
                        </a:spcBef>
                        <a:spcAft>
                          <a:spcPts val="0"/>
                        </a:spcAft>
                      </a:pPr>
                      <a:r>
                        <a:rPr lang="tr-TR" sz="1200" kern="50" baseline="0" dirty="0" err="1" smtClean="0">
                          <a:effectLst/>
                          <a:latin typeface="Times New Roman" panose="02020603050405020304" pitchFamily="18" charset="0"/>
                          <a:ea typeface="Arial Unicode MS" panose="020B0604020202020204" pitchFamily="34" charset="-128"/>
                          <a:cs typeface="Times New Roman" pitchFamily="18" charset="0"/>
                        </a:rPr>
                        <a:t>Wordpress</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ile otomatik kurulum ve zaman kaybı olmadan direkt internet ortamında sitenin hazır olunması.</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 95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a16="http://schemas.microsoft.com/office/drawing/2014/main" xmlns="" val="10001"/>
                  </a:ext>
                </a:extLst>
              </a:tr>
              <a:tr h="1429505">
                <a:tc>
                  <a:txBody>
                    <a:bodyPr/>
                    <a:lstStyle/>
                    <a:p>
                      <a:pPr marL="0" marR="0" algn="l">
                        <a:spcBef>
                          <a:spcPts val="0"/>
                        </a:spcBef>
                        <a:spcAft>
                          <a:spcPts val="0"/>
                        </a:spcAft>
                      </a:pPr>
                      <a:r>
                        <a:rPr lang="tr-TR" sz="1200" kern="50" dirty="0" smtClean="0">
                          <a:effectLst/>
                          <a:latin typeface="+mn-lt"/>
                          <a:ea typeface="+mn-ea"/>
                        </a:rPr>
                        <a:t>Ekonomik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65.500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TL’ye mal olan ve geri dönüşümü 5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 72.000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Puan:75</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55.500 TL’ye mal olan ve geri dönüşümü 4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75,000 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Yaklaşık 58.100</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TL’ye mal olan ve geri dönüşümü 3 ay</a:t>
                      </a:r>
                      <a:r>
                        <a:rPr lang="tr-TR" sz="1200" u="none" kern="50" baseline="0" dirty="0" smtClean="0">
                          <a:effectLst/>
                          <a:latin typeface="Times New Roman" panose="02020603050405020304" pitchFamily="18" charset="0"/>
                          <a:ea typeface="Arial Unicode MS" panose="020B0604020202020204" pitchFamily="34" charset="-128"/>
                          <a:cs typeface="Times New Roman" pitchFamily="18" charset="0"/>
                        </a:rPr>
                        <a:t> olan sistemin net getirisi </a:t>
                      </a: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87.150 TL’dir</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cs typeface="Times New Roman" pitchFamily="18" charset="0"/>
                        </a:rPr>
                        <a:t>Puan:80</a:t>
                      </a:r>
                      <a:endParaRPr lang="en-US" sz="1200" u="none"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a16="http://schemas.microsoft.com/office/drawing/2014/main" xmlns="" val="10002"/>
                  </a:ext>
                </a:extLst>
              </a:tr>
              <a:tr h="640835">
                <a:tc>
                  <a:txBody>
                    <a:bodyPr/>
                    <a:lstStyle/>
                    <a:p>
                      <a:pPr marL="0" marR="0" algn="l">
                        <a:spcBef>
                          <a:spcPts val="0"/>
                        </a:spcBef>
                        <a:spcAft>
                          <a:spcPts val="0"/>
                        </a:spcAft>
                      </a:pPr>
                      <a:r>
                        <a:rPr lang="tr-TR" sz="1200" kern="50" dirty="0" smtClean="0">
                          <a:effectLst/>
                          <a:latin typeface="+mn-lt"/>
                          <a:ea typeface="+mn-ea"/>
                        </a:rPr>
                        <a:t>Zaman</a:t>
                      </a:r>
                      <a:r>
                        <a:rPr lang="tr-TR" sz="1200" kern="50" baseline="0" dirty="0" smtClean="0">
                          <a:effectLst/>
                          <a:latin typeface="+mn-lt"/>
                          <a:ea typeface="+mn-ea"/>
                        </a:rPr>
                        <a:t> Fizibilitesi</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endParaRPr lang="tr-TR" sz="1200" dirty="0" smtClean="0">
                        <a:latin typeface="Times New Roman" pitchFamily="18" charset="0"/>
                        <a:cs typeface="Times New Roman" pitchFamily="18" charset="0"/>
                      </a:endParaRPr>
                    </a:p>
                    <a:p>
                      <a:endParaRPr lang="tr-TR" sz="1200" dirty="0" smtClean="0">
                        <a:latin typeface="Times New Roman" pitchFamily="18" charset="0"/>
                        <a:cs typeface="Times New Roman" pitchFamily="18" charset="0"/>
                      </a:endParaRPr>
                    </a:p>
                    <a:p>
                      <a:r>
                        <a:rPr lang="tr-TR" sz="1200" dirty="0" smtClean="0">
                          <a:latin typeface="Times New Roman" pitchFamily="18" charset="0"/>
                          <a:cs typeface="Times New Roman" pitchFamily="18" charset="0"/>
                        </a:rPr>
                        <a:t>%10</a:t>
                      </a:r>
                    </a:p>
                  </a:txBody>
                  <a:tcPr marL="68580" marR="68580" marT="0" marB="0"/>
                </a:tc>
                <a:tc>
                  <a:txBody>
                    <a:bodyPr/>
                    <a:lstStyle/>
                    <a:p>
                      <a:pPr marL="0" marR="0" algn="l">
                        <a:spcBef>
                          <a:spcPts val="0"/>
                        </a:spcBef>
                        <a:spcAft>
                          <a:spcPts val="0"/>
                        </a:spcAft>
                      </a:pPr>
                      <a:r>
                        <a:rPr lang="tr-TR" sz="1200" b="0" i="0" kern="50" baseline="0" dirty="0" smtClean="0">
                          <a:effectLst/>
                          <a:latin typeface="Times New Roman" pitchFamily="18" charset="0"/>
                          <a:ea typeface="+mn-ea"/>
                          <a:cs typeface="Times New Roman" pitchFamily="18" charset="0"/>
                        </a:rPr>
                        <a:t>5 ay</a:t>
                      </a:r>
                    </a:p>
                    <a:p>
                      <a:pPr marL="0" marR="0" algn="l">
                        <a:spcBef>
                          <a:spcPts val="0"/>
                        </a:spcBef>
                        <a:spcAft>
                          <a:spcPts val="0"/>
                        </a:spcAft>
                      </a:pPr>
                      <a:endParaRPr lang="tr-TR" sz="1200" kern="50" baseline="0" dirty="0" smtClean="0">
                        <a:effectLst/>
                        <a:latin typeface="Times New Roman" pitchFamily="18" charset="0"/>
                        <a:ea typeface="+mn-ea"/>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3,5 ay</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Puan:80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2,5</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ay </a:t>
                      </a:r>
                    </a:p>
                    <a:p>
                      <a:pPr marL="0" marR="0" indent="0" algn="l">
                        <a:spcBef>
                          <a:spcPts val="0"/>
                        </a:spcBef>
                        <a:spcAft>
                          <a:spcPts val="0"/>
                        </a:spcAft>
                        <a:buNone/>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Puan:85</a:t>
                      </a:r>
                    </a:p>
                  </a:txBody>
                  <a:tcPr marL="68580" marR="68580" marT="0" marB="0"/>
                </a:tc>
                <a:extLst>
                  <a:ext uri="{0D108BD9-81ED-4DB2-BD59-A6C34878D82A}">
                    <a16:rowId xmlns:a16="http://schemas.microsoft.com/office/drawing/2014/main" xmlns="" val="10003"/>
                  </a:ext>
                </a:extLst>
              </a:tr>
              <a:tr h="1751996">
                <a:tc>
                  <a:txBody>
                    <a:bodyPr/>
                    <a:lstStyle/>
                    <a:p>
                      <a:pPr marL="0" marR="0" algn="l">
                        <a:spcBef>
                          <a:spcPts val="0"/>
                        </a:spcBef>
                        <a:spcAft>
                          <a:spcPts val="0"/>
                        </a:spcAft>
                      </a:pPr>
                      <a:r>
                        <a:rPr lang="tr-TR" sz="1200" kern="50" dirty="0" err="1" smtClean="0">
                          <a:effectLst/>
                          <a:latin typeface="+mn-lt"/>
                          <a:ea typeface="+mn-ea"/>
                        </a:rPr>
                        <a:t>Operasyonel</a:t>
                      </a:r>
                      <a:r>
                        <a:rPr lang="tr-TR" sz="1200" kern="50" baseline="0" dirty="0" smtClean="0">
                          <a:effectLst/>
                          <a:latin typeface="+mn-lt"/>
                          <a:ea typeface="+mn-ea"/>
                        </a:rPr>
                        <a:t> Fizibilite </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%30</a:t>
                      </a: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İstenen programlama dilinde uygulama geliştirmek zaman alacaktır.</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Puan:60</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Kullanıcıya</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hitap eden ve tüm ihtiyaçlarını karşılayan, kullanım alanı veya kullanıcı grubu olarak daha etkin kullanılabilecek sistemdir.</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Puan:100</a:t>
                      </a:r>
                    </a:p>
                  </a:txBody>
                  <a:tcPr marL="68580" marR="68580" marT="0" marB="0"/>
                </a:tc>
                <a:tc>
                  <a:txBody>
                    <a:bodyPr/>
                    <a:lstStyle/>
                    <a:p>
                      <a:pPr marL="0" marR="0" algn="l">
                        <a:spcBef>
                          <a:spcPts val="0"/>
                        </a:spcBef>
                        <a:spcAft>
                          <a:spcPts val="0"/>
                        </a:spcAft>
                      </a:pPr>
                      <a:r>
                        <a:rPr lang="tr-TR" sz="1200" kern="50" dirty="0" err="1" smtClean="0">
                          <a:effectLst/>
                          <a:latin typeface="Times New Roman" panose="02020603050405020304" pitchFamily="18" charset="0"/>
                          <a:ea typeface="Arial Unicode MS" panose="020B0604020202020204" pitchFamily="34" charset="-128"/>
                          <a:cs typeface="Times New Roman" pitchFamily="18" charset="0"/>
                        </a:rPr>
                        <a:t>Wordpress</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teknolojisi</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hakkında</a:t>
                      </a: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 tam</a:t>
                      </a: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 anlamıyla bilgi sahibi olunmaması nedeniyle tercih edilmemiştir. </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Puan:65</a:t>
                      </a: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extLst>
                  <a:ext uri="{0D108BD9-81ED-4DB2-BD59-A6C34878D82A}">
                    <a16:rowId xmlns:a16="http://schemas.microsoft.com/office/drawing/2014/main" xmlns="" val="10004"/>
                  </a:ext>
                </a:extLst>
              </a:tr>
              <a:tr h="5417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mn-lt"/>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mn-lt"/>
                          <a:ea typeface="+mn-ea"/>
                        </a:rPr>
                        <a:t>Sıralama</a:t>
                      </a: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%100</a:t>
                      </a:r>
                      <a:endParaRPr lang="en-US"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71,5</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cs typeface="Times New Roman" pitchFamily="18" charset="0"/>
                        </a:rPr>
                        <a:t>83</a:t>
                      </a:r>
                      <a:endParaRPr lang="en-US"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cs typeface="Times New Roman" pitchFamily="18" charset="0"/>
                        </a:rPr>
                        <a:t>80,5</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cs typeface="Times New Roman" pitchFamily="18" charset="0"/>
                      </a:endParaRPr>
                    </a:p>
                  </a:txBody>
                  <a:tcPr marL="68580" marR="68580" marT="0" marB="0"/>
                </a:tc>
              </a:tr>
            </a:tbl>
          </a:graphicData>
        </a:graphic>
      </p:graphicFrame>
      <p:sp>
        <p:nvSpPr>
          <p:cNvPr id="4" name="Rectangle 1"/>
          <p:cNvSpPr>
            <a:spLocks noChangeArrowheads="1"/>
          </p:cNvSpPr>
          <p:nvPr/>
        </p:nvSpPr>
        <p:spPr bwMode="auto">
          <a:xfrm>
            <a:off x="2551113" y="2962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Unvan 4"/>
          <p:cNvSpPr>
            <a:spLocks noGrp="1"/>
          </p:cNvSpPr>
          <p:nvPr>
            <p:ph type="title" idx="4294967295"/>
          </p:nvPr>
        </p:nvSpPr>
        <p:spPr>
          <a:xfrm>
            <a:off x="0" y="0"/>
            <a:ext cx="9405938" cy="1400175"/>
          </a:xfrm>
        </p:spPr>
        <p:txBody>
          <a:bodyPr/>
          <a:lstStyle/>
          <a:p>
            <a:r>
              <a:rPr lang="tr-TR" sz="1800" dirty="0" smtClean="0"/>
              <a:t>     </a:t>
            </a:r>
            <a:endParaRPr lang="en-US" sz="1800" dirty="0"/>
          </a:p>
        </p:txBody>
      </p:sp>
    </p:spTree>
    <p:extLst>
      <p:ext uri="{BB962C8B-B14F-4D97-AF65-F5344CB8AC3E}">
        <p14:creationId xmlns:p14="http://schemas.microsoft.com/office/powerpoint/2010/main" val="416951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38895" y="1068132"/>
            <a:ext cx="8176049" cy="2893100"/>
          </a:xfrm>
          <a:prstGeom prst="rect">
            <a:avLst/>
          </a:prstGeom>
        </p:spPr>
        <p:txBody>
          <a:bodyPr wrap="square">
            <a:spAutoFit/>
          </a:bodyPr>
          <a:lstStyle/>
          <a:p>
            <a:pPr algn="ctr"/>
            <a:r>
              <a:rPr lang="tr-TR" sz="2800" kern="50" dirty="0" smtClean="0">
                <a:effectLst/>
                <a:latin typeface="Times New Roman" panose="02020603050405020304" pitchFamily="18" charset="0"/>
                <a:ea typeface="Arial Unicode MS" panose="020B0604020202020204" pitchFamily="34" charset="-128"/>
              </a:rPr>
              <a:t>SİSTEM ANALİZİ RAPORU</a:t>
            </a:r>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b="1" u="sng" kern="50" dirty="0" smtClean="0">
                <a:effectLst/>
                <a:latin typeface="Times New Roman" panose="02020603050405020304" pitchFamily="18" charset="0"/>
                <a:ea typeface="Arial Unicode MS" panose="020B0604020202020204" pitchFamily="34" charset="-128"/>
              </a:rPr>
              <a:t>Özet:</a:t>
            </a:r>
            <a:r>
              <a:rPr lang="tr-TR" kern="50" dirty="0" smtClean="0">
                <a:effectLst/>
                <a:latin typeface="Times New Roman" panose="02020603050405020304" pitchFamily="18" charset="0"/>
                <a:ea typeface="Arial Unicode MS" panose="020B0604020202020204" pitchFamily="34" charset="-128"/>
              </a:rPr>
              <a:t> </a:t>
            </a:r>
            <a:r>
              <a:rPr lang="tr-TR" kern="50" dirty="0" err="1">
                <a:latin typeface="Times New Roman" panose="02020603050405020304" pitchFamily="18" charset="0"/>
                <a:ea typeface="Arial Unicode MS" panose="020B0604020202020204" pitchFamily="34" charset="-128"/>
              </a:rPr>
              <a:t>Bloglar</a:t>
            </a:r>
            <a:r>
              <a:rPr lang="tr-TR" kern="50" dirty="0">
                <a:latin typeface="Times New Roman" panose="02020603050405020304" pitchFamily="18" charset="0"/>
                <a:ea typeface="Arial Unicode MS" panose="020B0604020202020204" pitchFamily="34" charset="-128"/>
              </a:rPr>
              <a:t> birçok konudan bir sürü farklı içerik ve resmi içerisinde barındırabilir. Bu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sahibinin isteğine ve o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yapınsın belirlediği standartlara göre değişiklik gösterir. Önemli olan </a:t>
            </a: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içinde yazılan konuların bir bütünlük ve uyumluluk göstermesidir. Peki, hep aynı konudan mı yazılacak? Hayır !!! Farklı konulardan da yazsanız bu sefer de uyumsuzluğun getirdiği uyumluluğu yakalarsınız. </a:t>
            </a: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r>
              <a:rPr lang="tr-TR" kern="50" dirty="0" smtClean="0">
                <a:effectLst/>
                <a:latin typeface="Times New Roman" panose="02020603050405020304" pitchFamily="18"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36251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439" y="877787"/>
            <a:ext cx="9542209" cy="4001095"/>
          </a:xfrm>
          <a:prstGeom prst="rect">
            <a:avLst/>
          </a:prstGeom>
        </p:spPr>
        <p:txBody>
          <a:bodyPr wrap="square">
            <a:spAutoFit/>
          </a:bodyPr>
          <a:lstStyle/>
          <a:p>
            <a:pPr indent="449580" algn="just">
              <a:spcAft>
                <a:spcPts val="600"/>
              </a:spcAft>
            </a:pP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bilgi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tecrübelerimizi</a:t>
            </a:r>
            <a:r>
              <a:rPr lang="en-US" kern="50" dirty="0">
                <a:latin typeface="Times New Roman" panose="02020603050405020304" pitchFamily="18" charset="0"/>
                <a:ea typeface="Arial Unicode MS" panose="020B0604020202020204" pitchFamily="34" charset="-128"/>
              </a:rPr>
              <a:t> en </a:t>
            </a:r>
            <a:r>
              <a:rPr lang="en-US" kern="50" dirty="0" err="1">
                <a:latin typeface="Times New Roman" panose="02020603050405020304" pitchFamily="18" charset="0"/>
                <a:ea typeface="Arial Unicode MS" panose="020B0604020202020204" pitchFamily="34" charset="-128"/>
              </a:rPr>
              <a:t>rahat</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şekilde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ifade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edebileceğiniz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platformun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olabileceğini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düşündünüz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mü</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iş</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arayışı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içerisinde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olduğunuzu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hayal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edin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CV’nize</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linkini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eklediğinizi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düşünelim</a:t>
            </a:r>
            <a:r>
              <a:rPr lang="en-US" kern="50" dirty="0">
                <a:latin typeface="Times New Roman" panose="02020603050405020304" pitchFamily="18" charset="0"/>
                <a:ea typeface="Arial Unicode MS" panose="020B0604020202020204" pitchFamily="34" charset="-128"/>
              </a:rPr>
              <a:t>.. Bu </a:t>
            </a:r>
            <a:r>
              <a:rPr lang="en-US" kern="50" dirty="0" err="1">
                <a:latin typeface="Times New Roman" panose="02020603050405020304" pitchFamily="18" charset="0"/>
                <a:ea typeface="Arial Unicode MS" panose="020B0604020202020204" pitchFamily="34" charset="-128"/>
              </a:rPr>
              <a:t>küçük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anektod</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muhakkak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inceleyen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çalışanının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dikkatini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çekecek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atacaktır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Böylelikle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cv’nizde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belirttiğiniz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tecrübenizin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detaylarına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sayfanızda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ulaşacak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insan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kaynakları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uzmanı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inanın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sizi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görüşülecekler</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listesine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ekleyecektir</a:t>
            </a:r>
            <a:r>
              <a:rPr lang="en-US" kern="50" dirty="0" smtClean="0">
                <a:latin typeface="Times New Roman" panose="02020603050405020304" pitchFamily="18" charset="0"/>
                <a:ea typeface="Arial Unicode MS" panose="020B0604020202020204" pitchFamily="34" charset="-128"/>
              </a:rPr>
              <a:t>.</a:t>
            </a:r>
            <a:endParaRPr lang="tr-TR" kern="50" dirty="0" smtClean="0">
              <a:latin typeface="Times New Roman" panose="02020603050405020304" pitchFamily="18" charset="0"/>
              <a:ea typeface="Arial Unicode MS" panose="020B0604020202020204" pitchFamily="34" charset="-128"/>
            </a:endParaRP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tr-TR" kern="50" dirty="0" err="1">
                <a:latin typeface="Times New Roman" panose="02020603050405020304" pitchFamily="18" charset="0"/>
                <a:ea typeface="Arial Unicode MS" panose="020B0604020202020204" pitchFamily="34" charset="-128"/>
              </a:rPr>
              <a:t>Blog</a:t>
            </a:r>
            <a:r>
              <a:rPr lang="tr-TR" kern="50" dirty="0">
                <a:latin typeface="Times New Roman" panose="02020603050405020304" pitchFamily="18" charset="0"/>
                <a:ea typeface="Arial Unicode MS" panose="020B0604020202020204" pitchFamily="34" charset="-128"/>
              </a:rPr>
              <a:t> yazarı olmanın diğer bir artısı da sayfa ziyaretçileriniz üzerinden elde edebileceğiniz gelirlerdir. Bu konudan ayrı bir başlık altında bahsedeceğimden şuan detaya girmiyorum.</a:t>
            </a:r>
          </a:p>
          <a:p>
            <a:pPr indent="449580" algn="just">
              <a:spcAft>
                <a:spcPts val="600"/>
              </a:spcAft>
            </a:pPr>
            <a:endParaRPr lang="tr-TR" kern="50" dirty="0">
              <a:effectLst/>
              <a:latin typeface="Times New Roman" panose="02020603050405020304" pitchFamily="18" charset="0"/>
              <a:ea typeface="Arial Unicode MS" panose="020B0604020202020204" pitchFamily="34" charset="-128"/>
            </a:endParaRPr>
          </a:p>
          <a:p>
            <a:pPr indent="449580" algn="just">
              <a:spcAft>
                <a:spcPts val="600"/>
              </a:spcAft>
            </a:pPr>
            <a:r>
              <a:rPr lang="en-US" kern="50" dirty="0" err="1">
                <a:latin typeface="Times New Roman" panose="02020603050405020304" pitchFamily="18" charset="0"/>
                <a:ea typeface="Arial Unicode MS" panose="020B0604020202020204" pitchFamily="34" charset="-128"/>
              </a:rPr>
              <a:t>Tüm</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bunların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dışında</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sayfanızın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gelişiminize</a:t>
            </a:r>
            <a:r>
              <a:rPr lang="en-US" kern="50" dirty="0">
                <a:latin typeface="Times New Roman" panose="02020603050405020304" pitchFamily="18" charset="0"/>
                <a:ea typeface="Arial Unicode MS" panose="020B0604020202020204" pitchFamily="34" charset="-128"/>
              </a:rPr>
              <a:t> de </a:t>
            </a:r>
            <a:r>
              <a:rPr lang="en-US" kern="50" dirty="0" err="1">
                <a:latin typeface="Times New Roman" panose="02020603050405020304" pitchFamily="18" charset="0"/>
                <a:ea typeface="Arial Unicode MS" panose="020B0604020202020204" pitchFamily="34" charset="-128"/>
              </a:rPr>
              <a:t>etkisinin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büyük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olduğunu</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söyleyebilirim</a:t>
            </a:r>
            <a:r>
              <a:rPr lang="en-US" kern="50" dirty="0">
                <a:latin typeface="Times New Roman" panose="02020603050405020304" pitchFamily="18" charset="0"/>
                <a:ea typeface="Arial Unicode MS" panose="020B0604020202020204" pitchFamily="34" charset="-128"/>
              </a:rPr>
              <a:t>. Blog </a:t>
            </a:r>
            <a:r>
              <a:rPr lang="en-US" kern="50" dirty="0" err="1">
                <a:latin typeface="Times New Roman" panose="02020603050405020304" pitchFamily="18" charset="0"/>
                <a:ea typeface="Arial Unicode MS" panose="020B0604020202020204" pitchFamily="34" charset="-128"/>
              </a:rPr>
              <a:t>yazmanın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öz</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güven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ve</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disiplin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kazandırma</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gibi</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birçok</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kişisel</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faydası</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olduğundan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emin</a:t>
            </a:r>
            <a:r>
              <a:rPr lang="en-US" kern="50" dirty="0">
                <a:latin typeface="Times New Roman" panose="02020603050405020304" pitchFamily="18" charset="0"/>
                <a:ea typeface="Arial Unicode MS" panose="020B0604020202020204" pitchFamily="34" charset="-128"/>
              </a:rPr>
              <a:t> </a:t>
            </a:r>
            <a:r>
              <a:rPr lang="en-US" kern="50" dirty="0" err="1">
                <a:latin typeface="Times New Roman" panose="02020603050405020304" pitchFamily="18" charset="0"/>
                <a:ea typeface="Arial Unicode MS" panose="020B0604020202020204" pitchFamily="34" charset="-128"/>
              </a:rPr>
              <a:t>olabilirsiniz</a:t>
            </a:r>
            <a:r>
              <a:rPr lang="en-US" kern="50" dirty="0">
                <a:latin typeface="Times New Roman" panose="02020603050405020304" pitchFamily="18" charset="0"/>
                <a:ea typeface="Arial Unicode MS" panose="020B0604020202020204" pitchFamily="34" charset="-128"/>
              </a:rPr>
              <a:t>.</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14409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928834361"/>
              </p:ext>
            </p:extLst>
          </p:nvPr>
        </p:nvGraphicFramePr>
        <p:xfrm>
          <a:off x="1399948" y="579997"/>
          <a:ext cx="8099652" cy="4506175"/>
        </p:xfrm>
        <a:graphic>
          <a:graphicData uri="http://schemas.openxmlformats.org/drawingml/2006/table">
            <a:tbl>
              <a:tblPr firstRow="1" firstCol="1" bandRow="1">
                <a:tableStyleId>{5C22544A-7EE6-4342-B048-85BDC9FD1C3A}</a:tableStyleId>
              </a:tblPr>
              <a:tblGrid>
                <a:gridCol w="1133918">
                  <a:extLst>
                    <a:ext uri="{9D8B030D-6E8A-4147-A177-3AD203B41FA5}">
                      <a16:colId xmlns:a16="http://schemas.microsoft.com/office/drawing/2014/main" xmlns="" val="20000"/>
                    </a:ext>
                  </a:extLst>
                </a:gridCol>
                <a:gridCol w="2260549">
                  <a:extLst>
                    <a:ext uri="{9D8B030D-6E8A-4147-A177-3AD203B41FA5}">
                      <a16:colId xmlns:a16="http://schemas.microsoft.com/office/drawing/2014/main" xmlns="" val="20001"/>
                    </a:ext>
                  </a:extLst>
                </a:gridCol>
                <a:gridCol w="4705185">
                  <a:extLst>
                    <a:ext uri="{9D8B030D-6E8A-4147-A177-3AD203B41FA5}">
                      <a16:colId xmlns:a16="http://schemas.microsoft.com/office/drawing/2014/main" xmlns="" val="20002"/>
                    </a:ext>
                  </a:extLst>
                </a:gridCol>
              </a:tblGrid>
              <a:tr h="520625">
                <a:tc>
                  <a:txBody>
                    <a:bodyPr/>
                    <a:lstStyle/>
                    <a:p>
                      <a:pPr marL="0" marR="0" algn="l">
                        <a:spcBef>
                          <a:spcPts val="0"/>
                        </a:spcBef>
                        <a:spcAft>
                          <a:spcPts val="0"/>
                        </a:spcAft>
                      </a:pPr>
                      <a:r>
                        <a:rPr lang="tr-TR" sz="1200" kern="50" dirty="0" smtClean="0">
                          <a:effectLst/>
                        </a:rPr>
                        <a:t> Görev</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     Kişiler</a:t>
                      </a:r>
                      <a:r>
                        <a:rPr lang="tr-TR" sz="1200" kern="50" dirty="0" smtClean="0">
                          <a:effectLst/>
                          <a:latin typeface="Times New Roman" panose="02020603050405020304" pitchFamily="18" charset="0"/>
                          <a:ea typeface="Arial Unicode MS" panose="020B0604020202020204" pitchFamily="34" charset="-128"/>
                        </a:rPr>
                        <a:t> </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Görev Tanımı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0"/>
                  </a:ext>
                </a:extLst>
              </a:tr>
              <a:tr h="1049911">
                <a:tc rowSpan="3">
                  <a:txBody>
                    <a:bodyPr/>
                    <a:lstStyle/>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Proje yöneticisi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Sistem analisti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a:effectLst/>
                        </a:rPr>
                        <a:t>Programcı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rowSpan="3">
                  <a:txBody>
                    <a:bodyPr/>
                    <a:lstStyle/>
                    <a:p>
                      <a:pPr marL="0" marR="0" algn="l">
                        <a:spcBef>
                          <a:spcPts val="0"/>
                        </a:spcBef>
                        <a:spcAft>
                          <a:spcPts val="0"/>
                        </a:spcAft>
                      </a:pPr>
                      <a:endParaRPr lang="tr-TR" sz="1400" dirty="0" smtClean="0"/>
                    </a:p>
                    <a:p>
                      <a:pPr marL="0" marR="0" algn="l">
                        <a:spcBef>
                          <a:spcPts val="0"/>
                        </a:spcBef>
                        <a:spcAft>
                          <a:spcPts val="0"/>
                        </a:spcAft>
                      </a:pPr>
                      <a:r>
                        <a:rPr lang="tr-TR" sz="1400" dirty="0" smtClean="0"/>
                        <a:t>Emrullah Demir </a:t>
                      </a: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r>
                        <a:rPr lang="tr-TR" sz="1400" dirty="0" smtClean="0"/>
                        <a:t>Selçuk Çilek</a:t>
                      </a: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Emrah Karaman</a:t>
                      </a: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Faruk Fuat Özer</a:t>
                      </a:r>
                      <a:endParaRPr lang="en-US" sz="1400" kern="1200" dirty="0">
                        <a:solidFill>
                          <a:schemeClr val="dk1"/>
                        </a:solidFill>
                        <a:latin typeface="+mn-lt"/>
                        <a:ea typeface="+mn-ea"/>
                        <a:cs typeface="+mn-cs"/>
                      </a:endParaRPr>
                    </a:p>
                  </a:txBody>
                  <a:tcPr marL="68580" marR="68580" marT="0" marB="0"/>
                </a:tc>
                <a:tc>
                  <a:txBody>
                    <a:bodyPr/>
                    <a:lstStyle/>
                    <a:p>
                      <a:pPr marL="0" marR="0" algn="l">
                        <a:spcBef>
                          <a:spcPts val="0"/>
                        </a:spcBef>
                        <a:spcAft>
                          <a:spcPts val="0"/>
                        </a:spcAft>
                      </a:pPr>
                      <a:r>
                        <a:rPr lang="tr-TR" sz="1200" kern="50">
                          <a:effectLst/>
                        </a:rPr>
                        <a:t>Yürütülen projenin ekip yapısının oluşturulması, görev atamalarının yapılması, projenin düzgün bir şekilde yürümesinin sağlanması.</a:t>
                      </a:r>
                      <a:endParaRPr lang="en-US" sz="1200" kern="5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1"/>
                  </a:ext>
                </a:extLst>
              </a:tr>
              <a:tr h="1270000">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Ön inceleme, fizibilite analizi ve sistem analizinin yapılması, sistem yapısının belirlenmesi, raporların oluşturulması.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2"/>
                  </a:ext>
                </a:extLst>
              </a:tr>
              <a:tr h="1665639">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Sistemin mimari tasarımı, kullanılacak teknolojinin belirlenmesi, </a:t>
                      </a:r>
                      <a:r>
                        <a:rPr lang="tr-TR" sz="1200" kern="50" dirty="0" err="1">
                          <a:effectLst/>
                        </a:rPr>
                        <a:t>veritabanı</a:t>
                      </a:r>
                      <a:r>
                        <a:rPr lang="tr-TR" sz="1200" kern="50" dirty="0">
                          <a:effectLst/>
                        </a:rPr>
                        <a:t> yapısının oluşturulması, sistemin kodlanması, sistemin testlerinin yapılması.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3"/>
                  </a:ext>
                </a:extLst>
              </a:tr>
            </a:tbl>
          </a:graphicData>
        </a:graphic>
      </p:graphicFrame>
      <p:sp>
        <p:nvSpPr>
          <p:cNvPr id="3" name="Rectangle 1"/>
          <p:cNvSpPr>
            <a:spLocks noChangeArrowheads="1"/>
          </p:cNvSpPr>
          <p:nvPr/>
        </p:nvSpPr>
        <p:spPr bwMode="auto">
          <a:xfrm>
            <a:off x="3327400" y="323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273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        ÖN İNCELEME VE FİZİBİLİTE ANALİZİ RAPORU  </a:t>
            </a:r>
            <a:br>
              <a:rPr lang="tr-TR" sz="2800" dirty="0" smtClean="0"/>
            </a:br>
            <a:r>
              <a:rPr lang="tr-TR" sz="2800" dirty="0"/>
              <a:t/>
            </a:r>
            <a:br>
              <a:rPr lang="tr-TR" sz="2800" dirty="0"/>
            </a:br>
            <a:r>
              <a:rPr lang="tr-TR" sz="2800" dirty="0" smtClean="0"/>
              <a:t>                              ÖN İNCELEME </a:t>
            </a:r>
            <a:endParaRPr lang="en-US" sz="2800" dirty="0"/>
          </a:p>
        </p:txBody>
      </p:sp>
      <p:sp>
        <p:nvSpPr>
          <p:cNvPr id="3" name="İçerik Yer Tutucusu 2"/>
          <p:cNvSpPr>
            <a:spLocks noGrp="1"/>
          </p:cNvSpPr>
          <p:nvPr>
            <p:ph idx="1"/>
          </p:nvPr>
        </p:nvSpPr>
        <p:spPr>
          <a:xfrm>
            <a:off x="1103312" y="2052918"/>
            <a:ext cx="8671753" cy="3381967"/>
          </a:xfrm>
        </p:spPr>
        <p:txBody>
          <a:bodyPr/>
          <a:lstStyle/>
          <a:p>
            <a:r>
              <a:rPr lang="tr-TR" b="1" dirty="0"/>
              <a:t>Sistem Sınır ve Yapısı</a:t>
            </a:r>
            <a:endParaRPr lang="en-US" dirty="0"/>
          </a:p>
          <a:p>
            <a:r>
              <a:rPr lang="tr-TR" dirty="0" smtClean="0"/>
              <a:t>Duygu </a:t>
            </a:r>
            <a:r>
              <a:rPr lang="tr-TR" dirty="0"/>
              <a:t>ve düşüncelerimizi, bir konu hakkındaki bilgi ve tecrübelerimizi paylaştığımız ve başkalarının da bu paylaşımları okuyabileceği platformdur. </a:t>
            </a:r>
            <a:r>
              <a:rPr lang="tr-TR" dirty="0" err="1"/>
              <a:t>Bloglar</a:t>
            </a:r>
            <a:r>
              <a:rPr lang="tr-TR" dirty="0"/>
              <a:t>, dijital günlükler olarak anılsa da  </a:t>
            </a:r>
            <a:r>
              <a:rPr lang="tr-TR" dirty="0" err="1"/>
              <a:t>blogların</a:t>
            </a:r>
            <a:r>
              <a:rPr lang="tr-TR" dirty="0"/>
              <a:t> bildiğimiz günlüklerden önemli bir farkı vardır: Günlüğümüzün başkaları tarafından okunmasını istemezken </a:t>
            </a:r>
            <a:r>
              <a:rPr lang="tr-TR" dirty="0" err="1"/>
              <a:t>blogumuzun</a:t>
            </a:r>
            <a:r>
              <a:rPr lang="tr-TR" dirty="0"/>
              <a:t> okunmasını isteriz.</a:t>
            </a:r>
            <a:endParaRPr lang="en-US" dirty="0"/>
          </a:p>
        </p:txBody>
      </p:sp>
    </p:spTree>
    <p:extLst>
      <p:ext uri="{BB962C8B-B14F-4D97-AF65-F5344CB8AC3E}">
        <p14:creationId xmlns:p14="http://schemas.microsoft.com/office/powerpoint/2010/main" val="404784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27279" y="989871"/>
            <a:ext cx="8931616" cy="2954655"/>
          </a:xfrm>
          <a:prstGeom prst="rect">
            <a:avLst/>
          </a:prstGeom>
        </p:spPr>
        <p:txBody>
          <a:bodyPr wrap="square">
            <a:spAutoFit/>
          </a:bodyPr>
          <a:lstStyle/>
          <a:p>
            <a:pPr>
              <a:tabLst>
                <a:tab pos="1080135" algn="l"/>
              </a:tabLst>
            </a:pPr>
            <a:r>
              <a:rPr lang="tr-TR" sz="2400" b="1" kern="50" dirty="0" smtClean="0">
                <a:effectLst/>
                <a:latin typeface="+mj-lt"/>
                <a:ea typeface="Times New Roman" panose="02020603050405020304" pitchFamily="18" charset="0"/>
              </a:rPr>
              <a:t>İstekler</a:t>
            </a:r>
            <a:endParaRPr lang="en-US" sz="2400" kern="50" dirty="0" smtClean="0">
              <a:effectLst/>
              <a:latin typeface="+mj-lt"/>
              <a:ea typeface="Times New Roman" panose="02020603050405020304" pitchFamily="18" charset="0"/>
            </a:endParaRPr>
          </a:p>
          <a:p>
            <a:pPr>
              <a:spcAft>
                <a:spcPts val="600"/>
              </a:spcAft>
            </a:pPr>
            <a:r>
              <a:rPr lang="tr-TR" b="1" dirty="0"/>
              <a:t>1. Amacınızı </a:t>
            </a:r>
            <a:r>
              <a:rPr lang="tr-TR" b="1" dirty="0" smtClean="0"/>
              <a:t>belirleyin</a:t>
            </a:r>
            <a:r>
              <a:rPr lang="tr-TR" dirty="0"/>
              <a:t/>
            </a:r>
            <a:br>
              <a:rPr lang="tr-TR" dirty="0"/>
            </a:br>
            <a:r>
              <a:rPr lang="tr-TR" b="1" dirty="0"/>
              <a:t>2. Okuyucularınızı </a:t>
            </a:r>
            <a:r>
              <a:rPr lang="tr-TR" b="1" dirty="0" smtClean="0"/>
              <a:t>tanıyın</a:t>
            </a:r>
            <a:r>
              <a:rPr lang="tr-TR" dirty="0"/>
              <a:t> </a:t>
            </a:r>
            <a:br>
              <a:rPr lang="tr-TR" dirty="0"/>
            </a:br>
            <a:r>
              <a:rPr lang="tr-TR" b="1" dirty="0"/>
              <a:t>3. Gerçekçi </a:t>
            </a:r>
            <a:r>
              <a:rPr lang="tr-TR" b="1" dirty="0" smtClean="0"/>
              <a:t>olun</a:t>
            </a:r>
            <a:r>
              <a:rPr lang="tr-TR" dirty="0"/>
              <a:t/>
            </a:r>
            <a:br>
              <a:rPr lang="tr-TR" dirty="0"/>
            </a:br>
            <a:r>
              <a:rPr lang="tr-TR" b="1" dirty="0"/>
              <a:t>4. Sitenizi sık sık </a:t>
            </a:r>
            <a:r>
              <a:rPr lang="tr-TR" b="1" dirty="0" smtClean="0"/>
              <a:t>güncelleyin</a:t>
            </a:r>
            <a:r>
              <a:rPr lang="tr-TR" dirty="0"/>
              <a:t> </a:t>
            </a:r>
            <a:br>
              <a:rPr lang="tr-TR" dirty="0"/>
            </a:br>
            <a:r>
              <a:rPr lang="tr-TR" b="1" dirty="0"/>
              <a:t>5. </a:t>
            </a:r>
            <a:r>
              <a:rPr lang="tr-TR" b="1" dirty="0" err="1"/>
              <a:t>Blogunuzu</a:t>
            </a:r>
            <a:r>
              <a:rPr lang="tr-TR" b="1" dirty="0"/>
              <a:t> halka tanıtın </a:t>
            </a:r>
            <a:br>
              <a:rPr lang="tr-TR" b="1" dirty="0"/>
            </a:br>
            <a:r>
              <a:rPr lang="tr-TR" b="1" dirty="0"/>
              <a:t>6. Kaynaklarınıza link </a:t>
            </a:r>
            <a:r>
              <a:rPr lang="tr-TR" b="1" dirty="0" smtClean="0"/>
              <a:t>verin</a:t>
            </a:r>
            <a:r>
              <a:rPr lang="tr-TR" dirty="0"/>
              <a:t/>
            </a:r>
            <a:br>
              <a:rPr lang="tr-TR" dirty="0"/>
            </a:br>
            <a:r>
              <a:rPr lang="tr-TR" b="1" dirty="0"/>
              <a:t>7. Diğer </a:t>
            </a:r>
            <a:r>
              <a:rPr lang="tr-TR" b="1" dirty="0" err="1"/>
              <a:t>bloglara</a:t>
            </a:r>
            <a:r>
              <a:rPr lang="tr-TR" b="1" dirty="0"/>
              <a:t> link </a:t>
            </a:r>
            <a:r>
              <a:rPr lang="tr-TR" b="1" dirty="0" smtClean="0"/>
              <a:t>verin</a:t>
            </a:r>
            <a:r>
              <a:rPr lang="tr-TR" dirty="0"/>
              <a:t/>
            </a:r>
            <a:br>
              <a:rPr lang="tr-TR" dirty="0"/>
            </a:br>
            <a:r>
              <a:rPr lang="tr-TR" b="1" dirty="0"/>
              <a:t>8. Sevdiğiniz konular hakkında yazmaya </a:t>
            </a:r>
            <a:r>
              <a:rPr lang="tr-TR" b="1" dirty="0" smtClean="0"/>
              <a:t>çalışın</a:t>
            </a:r>
            <a:r>
              <a:rPr lang="tr-TR" dirty="0"/>
              <a:t/>
            </a:r>
            <a:br>
              <a:rPr lang="tr-TR" dirty="0"/>
            </a:br>
            <a:r>
              <a:rPr lang="tr-TR" b="1" dirty="0"/>
              <a:t>9. Sabırlı </a:t>
            </a:r>
            <a:r>
              <a:rPr lang="tr-TR" b="1" dirty="0" smtClean="0"/>
              <a:t>olun</a:t>
            </a:r>
            <a:endParaRPr lang="en-US" kern="5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168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40158" y="360608"/>
            <a:ext cx="8203842" cy="6063198"/>
          </a:xfrm>
          <a:prstGeom prst="rect">
            <a:avLst/>
          </a:prstGeom>
        </p:spPr>
        <p:txBody>
          <a:bodyPr wrap="square">
            <a:spAutoFit/>
          </a:bodyPr>
          <a:lstStyle/>
          <a:p>
            <a:pPr algn="ctr"/>
            <a:r>
              <a:rPr lang="tr-TR" sz="3200" b="1" kern="50" dirty="0" smtClean="0">
                <a:effectLst/>
                <a:latin typeface="Calibri" panose="020F0502020204030204" pitchFamily="34" charset="0"/>
                <a:ea typeface="Arial Unicode MS" panose="020B0604020202020204" pitchFamily="34" charset="-128"/>
              </a:rPr>
              <a:t>FİZİBİLİTE ÇALIŞMASI</a:t>
            </a:r>
            <a:endParaRPr lang="en-US" kern="50" dirty="0" smtClean="0">
              <a:effectLst/>
              <a:latin typeface="Times New Roman" panose="02020603050405020304" pitchFamily="18" charset="0"/>
              <a:ea typeface="Arial Unicode MS" panose="020B0604020202020204" pitchFamily="34" charset="-128"/>
            </a:endParaRPr>
          </a:p>
          <a:p>
            <a:pPr algn="ctr"/>
            <a:r>
              <a:rPr lang="tr-TR" sz="32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1.Teknik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Kullanılacak teknoloji yeni değil, sistemin benzerleri piyasada mevcut, bu yüzden teknik anlamda araştırma olanağı var ve fikir edinebilmek mümkün. Diğer yandan benzerlerinin çok olması risk taşıyor, bu durum sistemin tasarım ve kullanılabilirlik açısından etkileyici olmasını gerektiriyor.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Sistemle ilgili entegrasyonları yapmak için </a:t>
            </a:r>
            <a:r>
              <a:rPr lang="tr-TR" kern="50" dirty="0" err="1" smtClean="0">
                <a:latin typeface="Calibri" panose="020F0502020204030204" pitchFamily="34" charset="0"/>
                <a:ea typeface="Arial Unicode MS" panose="020B0604020202020204" pitchFamily="34" charset="-128"/>
              </a:rPr>
              <a:t>WordPress</a:t>
            </a:r>
            <a:r>
              <a:rPr lang="tr-TR" kern="50" dirty="0" smtClean="0">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bilen elemanlara  ya da mevcut elemanları bu konuda eğitime ihtiyaç vardır.</a:t>
            </a:r>
            <a:r>
              <a:rPr lang="tr-TR" dirty="0"/>
              <a:t> </a:t>
            </a:r>
            <a:r>
              <a:rPr lang="tr-TR" dirty="0" err="1">
                <a:latin typeface="Calibri" panose="020F0502020204030204" pitchFamily="34" charset="0"/>
                <a:cs typeface="Calibri" panose="020F0502020204030204" pitchFamily="34" charset="0"/>
              </a:rPr>
              <a:t>WordPress</a:t>
            </a:r>
            <a:r>
              <a:rPr lang="tr-TR" dirty="0">
                <a:latin typeface="Calibri" panose="020F0502020204030204" pitchFamily="34" charset="0"/>
                <a:cs typeface="Calibri" panose="020F0502020204030204" pitchFamily="34" charset="0"/>
              </a:rPr>
              <a:t> açık kaynak kodlu bir yazılım olması ile ücretsiz bir şekilde tüm kodlarına müdahale edip sitenizi dilediğiniz gibi şekillendirebilmenize imkan sağlıyor.</a:t>
            </a:r>
            <a:r>
              <a:rPr lang="tr-TR" kern="50" dirty="0" smtClean="0">
                <a:latin typeface="Calibri" panose="020F0502020204030204" pitchFamily="34" charset="0"/>
                <a:ea typeface="Arial Unicode MS" panose="020B0604020202020204" pitchFamily="34" charset="-128"/>
                <a:cs typeface="Calibri" panose="020F0502020204030204" pitchFamily="34" charset="0"/>
              </a:rPr>
              <a:t> </a:t>
            </a:r>
            <a:r>
              <a:rPr lang="tr-TR" kern="50" dirty="0">
                <a:latin typeface="Calibri" panose="020F0502020204030204" pitchFamily="34" charset="0"/>
                <a:ea typeface="Arial Unicode MS" panose="020B0604020202020204" pitchFamily="34" charset="-128"/>
              </a:rPr>
              <a:t>Projeyi yaparken bizden istenenleri düzgün bir şekilde yapmak ve kullanıcıya göstermek için gerekli </a:t>
            </a:r>
            <a:r>
              <a:rPr lang="tr-TR" kern="50" dirty="0" smtClean="0">
                <a:latin typeface="Calibri" panose="020F0502020204030204" pitchFamily="34" charset="0"/>
                <a:ea typeface="Arial Unicode MS" panose="020B0604020202020204" pitchFamily="34" charset="-128"/>
              </a:rPr>
              <a:t>adımları belirleyip  bu </a:t>
            </a:r>
            <a:r>
              <a:rPr lang="tr-TR" kern="50" dirty="0">
                <a:latin typeface="Calibri" panose="020F0502020204030204" pitchFamily="34" charset="0"/>
                <a:ea typeface="Arial Unicode MS" panose="020B0604020202020204" pitchFamily="34" charset="-128"/>
              </a:rPr>
              <a:t>adımları gerçekleştirmek için de </a:t>
            </a:r>
            <a:r>
              <a:rPr lang="tr-TR" kern="50" dirty="0" smtClean="0">
                <a:latin typeface="Calibri" panose="020F0502020204030204" pitchFamily="34" charset="0"/>
                <a:ea typeface="Arial Unicode MS" panose="020B0604020202020204" pitchFamily="34" charset="-128"/>
              </a:rPr>
              <a:t>Web sitemiz için uygun temayı ve eklentileri bulmayı planlıyoruz.</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P</a:t>
            </a:r>
            <a:r>
              <a:rPr lang="tr-TR" kern="50" dirty="0" smtClean="0">
                <a:effectLst/>
                <a:latin typeface="Calibri" panose="020F0502020204030204" pitchFamily="34" charset="0"/>
                <a:ea typeface="Arial Unicode MS" panose="020B0604020202020204" pitchFamily="34" charset="-128"/>
              </a:rPr>
              <a:t>rogramcıların ise PHP dilini bilmesi gerekiyor çünkü </a:t>
            </a:r>
            <a:r>
              <a:rPr lang="tr-TR" kern="50" dirty="0" err="1" smtClean="0">
                <a:effectLst/>
                <a:latin typeface="Calibri" panose="020F0502020204030204" pitchFamily="34" charset="0"/>
                <a:ea typeface="Arial Unicode MS" panose="020B0604020202020204" pitchFamily="34" charset="-128"/>
              </a:rPr>
              <a:t>Wordpress</a:t>
            </a:r>
            <a:r>
              <a:rPr lang="tr-TR" kern="50" dirty="0" err="1" smtClean="0">
                <a:latin typeface="Calibri" panose="020F0502020204030204" pitchFamily="34" charset="0"/>
                <a:ea typeface="Arial Unicode MS" panose="020B0604020202020204" pitchFamily="34" charset="-128"/>
              </a:rPr>
              <a:t>’in</a:t>
            </a:r>
            <a:r>
              <a:rPr lang="tr-TR" kern="50" dirty="0" smtClean="0">
                <a:latin typeface="Calibri" panose="020F0502020204030204" pitchFamily="34" charset="0"/>
                <a:ea typeface="Arial Unicode MS" panose="020B0604020202020204" pitchFamily="34" charset="-128"/>
              </a:rPr>
              <a:t> tabanı </a:t>
            </a:r>
            <a:r>
              <a:rPr lang="tr-TR" kern="50" dirty="0" err="1" smtClean="0">
                <a:latin typeface="Calibri" panose="020F0502020204030204" pitchFamily="34" charset="0"/>
                <a:ea typeface="Arial Unicode MS" panose="020B0604020202020204" pitchFamily="34" charset="-128"/>
              </a:rPr>
              <a:t>PHP’dir</a:t>
            </a:r>
            <a:r>
              <a:rPr lang="tr-TR" kern="50" dirty="0" smtClean="0">
                <a:effectLst/>
                <a:latin typeface="Calibri" panose="020F0502020204030204" pitchFamily="34" charset="0"/>
                <a:ea typeface="Arial Unicode MS" panose="020B0604020202020204" pitchFamily="34" charset="-128"/>
              </a:rPr>
              <a:t>. </a:t>
            </a:r>
            <a:r>
              <a:rPr lang="tr-TR" kern="50" dirty="0" err="1" smtClean="0">
                <a:effectLst/>
                <a:latin typeface="Calibri" panose="020F0502020204030204" pitchFamily="34" charset="0"/>
                <a:ea typeface="Arial Unicode MS" panose="020B0604020202020204" pitchFamily="34" charset="-128"/>
              </a:rPr>
              <a:t>Arayüzlerin</a:t>
            </a:r>
            <a:r>
              <a:rPr lang="tr-TR" kern="50" dirty="0" smtClean="0">
                <a:effectLst/>
                <a:latin typeface="Calibri" panose="020F0502020204030204" pitchFamily="34" charset="0"/>
                <a:ea typeface="Arial Unicode MS" panose="020B0604020202020204" pitchFamily="34" charset="-128"/>
              </a:rPr>
              <a:t> yetersiz olduğu zamanlarda kodlara doğrudan müdahale edilebilir. Sistem, tarayıcılarla uyumsuzluk yaşama gibi riske sahip değildir.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592388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106997" y="1209677"/>
            <a:ext cx="7868992" cy="3323987"/>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2.Ekonomik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smtClean="0"/>
              <a:t>Bir </a:t>
            </a:r>
            <a:r>
              <a:rPr lang="tr-TR" dirty="0"/>
              <a:t>web sitesi için satın almamız gereken iki temel servis var.</a:t>
            </a:r>
          </a:p>
          <a:p>
            <a:pPr fontAlgn="base"/>
            <a:r>
              <a:rPr lang="tr-TR" dirty="0" smtClean="0"/>
              <a:t>1-)Domain </a:t>
            </a:r>
            <a:r>
              <a:rPr lang="tr-TR" dirty="0"/>
              <a:t>(alan adı)</a:t>
            </a:r>
          </a:p>
          <a:p>
            <a:pPr fontAlgn="base"/>
            <a:r>
              <a:rPr lang="tr-TR" dirty="0" smtClean="0"/>
              <a:t>2-) </a:t>
            </a:r>
            <a:r>
              <a:rPr lang="tr-TR" dirty="0" err="1" smtClean="0"/>
              <a:t>Hosting</a:t>
            </a:r>
            <a:r>
              <a:rPr lang="tr-TR" dirty="0" smtClean="0"/>
              <a:t> </a:t>
            </a:r>
            <a:r>
              <a:rPr lang="tr-TR" dirty="0"/>
              <a:t>(sunucu</a:t>
            </a:r>
            <a:r>
              <a:rPr lang="tr-TR" dirty="0" smtClean="0"/>
              <a:t>)</a:t>
            </a:r>
          </a:p>
          <a:p>
            <a:pPr fontAlgn="base"/>
            <a:endParaRPr lang="tr-TR" dirty="0"/>
          </a:p>
          <a:p>
            <a:pPr fontAlgn="base"/>
            <a:r>
              <a:rPr lang="tr-TR" dirty="0"/>
              <a:t>Domain, web sitemiz için ilk adımdır. Alan adlarında, “.com, .net, .</a:t>
            </a:r>
            <a:r>
              <a:rPr lang="tr-TR" dirty="0" err="1"/>
              <a:t>ogr</a:t>
            </a:r>
            <a:r>
              <a:rPr lang="tr-TR" dirty="0"/>
              <a:t>” alan en çok tercih edilen uzantılardır. İlk tercihimiz .com olmalıdır. Bazı alan adlarına .net daha çok yakışıyor, fakat akılda kalıcılık açısından eğer aynı alan adının .</a:t>
            </a:r>
            <a:r>
              <a:rPr lang="tr-TR" dirty="0" err="1"/>
              <a:t>com’u</a:t>
            </a:r>
            <a:r>
              <a:rPr lang="tr-TR" dirty="0"/>
              <a:t> da bizde değilse, akılda kalıcılık açısından .net sorun yaratabilir.</a:t>
            </a:r>
          </a:p>
        </p:txBody>
      </p:sp>
    </p:spTree>
    <p:extLst>
      <p:ext uri="{BB962C8B-B14F-4D97-AF65-F5344CB8AC3E}">
        <p14:creationId xmlns:p14="http://schemas.microsoft.com/office/powerpoint/2010/main" val="3268088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3785652"/>
          </a:xfrm>
          <a:prstGeom prst="rect">
            <a:avLst/>
          </a:prstGeom>
        </p:spPr>
        <p:txBody>
          <a:bodyPr wrap="square">
            <a:spAutoFit/>
          </a:bodyPr>
          <a:lstStyle/>
          <a:p>
            <a:pPr fontAlgn="base"/>
            <a:r>
              <a:rPr lang="tr-TR" b="1" dirty="0"/>
              <a:t>Domain – Alan Adı Maliyeti</a:t>
            </a:r>
            <a:endParaRPr lang="tr-TR" dirty="0"/>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a:t>Alan adlarını en az bir yıllık, en fazla on yıllık satın alabiliyoruz. com, net, org gibi alan adları her zaman ilk satın alanındır. Çok büyük marka davaları olmadan elinizden alınması imkansız</a:t>
            </a:r>
            <a:r>
              <a:rPr lang="tr-TR" dirty="0" smtClean="0"/>
              <a:t>.</a:t>
            </a:r>
            <a:r>
              <a:rPr lang="tr-TR" dirty="0"/>
              <a:t> </a:t>
            </a:r>
            <a:r>
              <a:rPr lang="tr-TR" dirty="0" smtClean="0"/>
              <a:t>İki </a:t>
            </a:r>
            <a:r>
              <a:rPr lang="tr-TR" dirty="0"/>
              <a:t>büyük firmanın alan adı fiyatlarını araştırdım, </a:t>
            </a:r>
            <a:r>
              <a:rPr lang="tr-TR" dirty="0" smtClean="0"/>
              <a:t>inceleyelim.</a:t>
            </a:r>
          </a:p>
          <a:p>
            <a:pPr fontAlgn="base"/>
            <a:r>
              <a:rPr lang="tr-TR" b="1" dirty="0" smtClean="0">
                <a:solidFill>
                  <a:srgbClr val="FF0000"/>
                </a:solidFill>
              </a:rPr>
              <a:t>Google Doma</a:t>
            </a:r>
            <a:r>
              <a:rPr lang="tr-TR" dirty="0" smtClean="0">
                <a:solidFill>
                  <a:srgbClr val="FF0000"/>
                </a:solidFill>
              </a:rPr>
              <a:t>in</a:t>
            </a:r>
          </a:p>
          <a:p>
            <a:pPr fontAlgn="base"/>
            <a:r>
              <a:rPr lang="tr-TR" dirty="0"/>
              <a:t>Google </a:t>
            </a:r>
            <a:r>
              <a:rPr lang="tr-TR" dirty="0" err="1"/>
              <a:t>domain’de</a:t>
            </a:r>
            <a:r>
              <a:rPr lang="tr-TR" dirty="0"/>
              <a:t> .com .net ve .</a:t>
            </a:r>
            <a:r>
              <a:rPr lang="tr-TR" dirty="0" err="1"/>
              <a:t>ogr</a:t>
            </a:r>
            <a:r>
              <a:rPr lang="tr-TR" dirty="0"/>
              <a:t> fiyatları aynı. Yıllık 12 dolar.</a:t>
            </a:r>
          </a:p>
          <a:p>
            <a:r>
              <a:rPr lang="tr-TR" dirty="0">
                <a:solidFill>
                  <a:srgbClr val="FF0000"/>
                </a:solidFill>
              </a:rPr>
              <a:t/>
            </a:r>
            <a:br>
              <a:rPr lang="tr-TR" dirty="0">
                <a:solidFill>
                  <a:srgbClr val="FF0000"/>
                </a:solidFill>
              </a:rPr>
            </a:br>
            <a:r>
              <a:rPr lang="tr-TR" dirty="0" err="1" smtClean="0">
                <a:solidFill>
                  <a:srgbClr val="FF0000"/>
                </a:solidFill>
              </a:rPr>
              <a:t>Godaddy</a:t>
            </a:r>
            <a:r>
              <a:rPr lang="tr-TR" dirty="0" smtClean="0">
                <a:solidFill>
                  <a:srgbClr val="FF0000"/>
                </a:solidFill>
              </a:rPr>
              <a:t> Domain</a:t>
            </a:r>
          </a:p>
          <a:p>
            <a:r>
              <a:rPr lang="tr-TR" dirty="0" err="1"/>
              <a:t>Godaddy</a:t>
            </a:r>
            <a:r>
              <a:rPr lang="tr-TR" dirty="0"/>
              <a:t> ilk alımlarda ucuz, uzatma işlemlerinde de oldukça pahalıdır. </a:t>
            </a:r>
            <a:r>
              <a:rPr lang="tr-TR" dirty="0" smtClean="0"/>
              <a:t>İndirim kuponları internette bulunabiliyor .Yıllık</a:t>
            </a:r>
            <a:r>
              <a:rPr lang="tr-TR" dirty="0"/>
              <a:t> 8,99 </a:t>
            </a:r>
            <a:r>
              <a:rPr lang="tr-TR" dirty="0" smtClean="0"/>
              <a:t>TL gibi düşük bir fiyat vardır.</a:t>
            </a:r>
          </a:p>
        </p:txBody>
      </p:sp>
    </p:spTree>
    <p:extLst>
      <p:ext uri="{BB962C8B-B14F-4D97-AF65-F5344CB8AC3E}">
        <p14:creationId xmlns:p14="http://schemas.microsoft.com/office/powerpoint/2010/main" val="22249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4524315"/>
          </a:xfrm>
          <a:prstGeom prst="rect">
            <a:avLst/>
          </a:prstGeom>
        </p:spPr>
        <p:txBody>
          <a:bodyPr wrap="square">
            <a:spAutoFit/>
          </a:bodyPr>
          <a:lstStyle/>
          <a:p>
            <a:pPr fontAlgn="base"/>
            <a:r>
              <a:rPr lang="tr-TR" b="1" dirty="0" err="1"/>
              <a:t>Hosting</a:t>
            </a:r>
            <a:r>
              <a:rPr lang="tr-TR" b="1" dirty="0"/>
              <a:t> – Sunucu Maliyeti</a:t>
            </a:r>
            <a:endParaRPr lang="tr-TR" dirty="0"/>
          </a:p>
          <a:p>
            <a:pPr fontAlgn="base"/>
            <a:r>
              <a:rPr lang="tr-TR" dirty="0"/>
              <a:t/>
            </a:r>
            <a:br>
              <a:rPr lang="tr-TR" dirty="0"/>
            </a:br>
            <a:r>
              <a:rPr lang="tr-TR" dirty="0" err="1"/>
              <a:t>Hosting</a:t>
            </a:r>
            <a:r>
              <a:rPr lang="tr-TR" dirty="0"/>
              <a:t> konusunda piyasa çok karmaşık. İşin içine anlaşmasız rekabet girince, ortaya saçma sapan fiyatlar çıkıyor. Tabii bu fiyatlarda hizmetin kalitesine yansıyor. Sınırsız </a:t>
            </a:r>
            <a:r>
              <a:rPr lang="tr-TR" dirty="0" err="1"/>
              <a:t>hosting</a:t>
            </a:r>
            <a:r>
              <a:rPr lang="tr-TR" dirty="0"/>
              <a:t> başlığı adı altında satılan </a:t>
            </a:r>
            <a:r>
              <a:rPr lang="tr-TR" dirty="0" err="1"/>
              <a:t>hostingleri</a:t>
            </a:r>
            <a:r>
              <a:rPr lang="tr-TR" dirty="0"/>
              <a:t> iyice incelemek gerekiyor. Bu </a:t>
            </a:r>
            <a:r>
              <a:rPr lang="tr-TR" dirty="0" smtClean="0"/>
              <a:t>işte </a:t>
            </a:r>
            <a:r>
              <a:rPr lang="tr-TR" dirty="0"/>
              <a:t>tecrübe ve bilgi sahibi olmayan insanların, sınırsız </a:t>
            </a:r>
            <a:r>
              <a:rPr lang="tr-TR" dirty="0" err="1"/>
              <a:t>hosting</a:t>
            </a:r>
            <a:r>
              <a:rPr lang="tr-TR" dirty="0"/>
              <a:t> başlığı adı altında </a:t>
            </a:r>
            <a:r>
              <a:rPr lang="tr-TR" dirty="0" err="1"/>
              <a:t>hosting</a:t>
            </a:r>
            <a:r>
              <a:rPr lang="tr-TR" dirty="0"/>
              <a:t> satan firmalar tarafından alenen dolandırıldığını düşünüyorum. Bilgi sahibi olan biri CPU kullanımını vs. sorabilir ve ona göre satın alır. Bilgi sahibi olmayan bir insana üç liraya ne bekliyordun diyemezsiniz! Yani bu aldatmaca başlıklarla aldığınız </a:t>
            </a:r>
            <a:r>
              <a:rPr lang="tr-TR" dirty="0" err="1"/>
              <a:t>hosting’ler</a:t>
            </a:r>
            <a:r>
              <a:rPr lang="tr-TR" dirty="0"/>
              <a:t>, elli ziyaretçiye ulaştığınızda servis dışı kalabiliyor.</a:t>
            </a:r>
          </a:p>
          <a:p>
            <a:pPr fontAlgn="base"/>
            <a:r>
              <a:rPr lang="tr-TR" dirty="0"/>
              <a:t>Bu konuda ki </a:t>
            </a:r>
            <a:r>
              <a:rPr lang="tr-TR" dirty="0" err="1"/>
              <a:t>hosting</a:t>
            </a:r>
            <a:r>
              <a:rPr lang="tr-TR" dirty="0"/>
              <a:t> fiyat araştırmamızı, projeye göre gerekli ve kullanılabilir </a:t>
            </a:r>
            <a:r>
              <a:rPr lang="tr-TR" dirty="0" err="1"/>
              <a:t>hosting</a:t>
            </a:r>
            <a:r>
              <a:rPr lang="tr-TR" dirty="0"/>
              <a:t> paketleriyle </a:t>
            </a:r>
            <a:r>
              <a:rPr lang="tr-TR" dirty="0" smtClean="0"/>
              <a:t>araştırdık.</a:t>
            </a:r>
          </a:p>
          <a:p>
            <a:pPr fontAlgn="base"/>
            <a:r>
              <a:rPr lang="tr-TR" dirty="0" err="1"/>
              <a:t>Hosting’ler</a:t>
            </a:r>
            <a:r>
              <a:rPr lang="tr-TR" dirty="0"/>
              <a:t> de genelde domain gibi yıllık satın alınabiliyor. Nadir de olsa üç-altı aylık satan firmalarda yok değil.</a:t>
            </a:r>
          </a:p>
        </p:txBody>
      </p:sp>
    </p:spTree>
    <p:extLst>
      <p:ext uri="{BB962C8B-B14F-4D97-AF65-F5344CB8AC3E}">
        <p14:creationId xmlns:p14="http://schemas.microsoft.com/office/powerpoint/2010/main" val="4210541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2862322"/>
          </a:xfrm>
          <a:prstGeom prst="rect">
            <a:avLst/>
          </a:prstGeom>
        </p:spPr>
        <p:txBody>
          <a:bodyPr wrap="square">
            <a:spAutoFit/>
          </a:bodyPr>
          <a:lstStyle/>
          <a:p>
            <a:pPr fontAlgn="base"/>
            <a:r>
              <a:rPr lang="tr-TR" b="1" dirty="0">
                <a:solidFill>
                  <a:srgbClr val="FF0000"/>
                </a:solidFill>
              </a:rPr>
              <a:t>İHS TELEKOM </a:t>
            </a:r>
            <a:r>
              <a:rPr lang="tr-TR" b="1" dirty="0" smtClean="0">
                <a:solidFill>
                  <a:srgbClr val="FF0000"/>
                </a:solidFill>
              </a:rPr>
              <a:t>HOSTİNG</a:t>
            </a:r>
            <a:endParaRPr lang="tr-TR" dirty="0"/>
          </a:p>
          <a:p>
            <a:pPr fontAlgn="base"/>
            <a:r>
              <a:rPr lang="tr-TR" dirty="0"/>
              <a:t>Sınırsız destek alabileceğiniz bir firmadır</a:t>
            </a:r>
            <a:r>
              <a:rPr lang="tr-TR" dirty="0" smtClean="0"/>
              <a:t>.</a:t>
            </a:r>
          </a:p>
          <a:p>
            <a:pPr fontAlgn="base"/>
            <a:endParaRPr lang="tr-TR" dirty="0"/>
          </a:p>
          <a:p>
            <a:pPr fontAlgn="base"/>
            <a:endParaRPr lang="tr-TR" dirty="0" smtClean="0"/>
          </a:p>
          <a:p>
            <a:pPr fontAlgn="base"/>
            <a:endParaRPr lang="tr-TR" dirty="0"/>
          </a:p>
          <a:p>
            <a:pPr fontAlgn="base"/>
            <a:endParaRPr lang="tr-TR" dirty="0" smtClean="0"/>
          </a:p>
          <a:p>
            <a:pPr fontAlgn="base"/>
            <a:endParaRPr lang="tr-TR" dirty="0"/>
          </a:p>
          <a:p>
            <a:pPr fontAlgn="base"/>
            <a:r>
              <a:rPr lang="tr-TR" b="1" dirty="0" err="1" smtClean="0">
                <a:solidFill>
                  <a:srgbClr val="FF0000"/>
                </a:solidFill>
              </a:rPr>
              <a:t>Alastyr</a:t>
            </a:r>
            <a:r>
              <a:rPr lang="tr-TR" b="1" dirty="0" smtClean="0">
                <a:solidFill>
                  <a:srgbClr val="FF0000"/>
                </a:solidFill>
              </a:rPr>
              <a:t> </a:t>
            </a:r>
            <a:r>
              <a:rPr lang="tr-TR" b="1" dirty="0" err="1" smtClean="0">
                <a:solidFill>
                  <a:srgbClr val="FF0000"/>
                </a:solidFill>
              </a:rPr>
              <a:t>Hosting</a:t>
            </a:r>
            <a:endParaRPr lang="tr-TR" b="1" dirty="0" smtClean="0">
              <a:solidFill>
                <a:srgbClr val="FF0000"/>
              </a:solidFill>
            </a:endParaRPr>
          </a:p>
          <a:p>
            <a:pPr fontAlgn="base"/>
            <a:r>
              <a:rPr lang="tr-TR" dirty="0"/>
              <a:t>Gördüğünüz gibi çok düşük fiyatlara yıllık </a:t>
            </a:r>
            <a:r>
              <a:rPr lang="tr-TR" dirty="0" err="1"/>
              <a:t>hosting</a:t>
            </a:r>
            <a:r>
              <a:rPr lang="tr-TR" dirty="0"/>
              <a:t> satışları yapan bir firma.</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5" y="1221797"/>
            <a:ext cx="7238981" cy="1197207"/>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35" y="3401623"/>
            <a:ext cx="7315200" cy="3228975"/>
          </a:xfrm>
          <a:prstGeom prst="rect">
            <a:avLst/>
          </a:prstGeom>
        </p:spPr>
      </p:pic>
    </p:spTree>
    <p:extLst>
      <p:ext uri="{BB962C8B-B14F-4D97-AF65-F5344CB8AC3E}">
        <p14:creationId xmlns:p14="http://schemas.microsoft.com/office/powerpoint/2010/main" val="1904944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739</TotalTime>
  <Words>511</Words>
  <Application>Microsoft Office PowerPoint</Application>
  <PresentationFormat>Özel</PresentationFormat>
  <Paragraphs>243</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İyon</vt:lpstr>
      <vt:lpstr>PowerPoint Sunusu</vt:lpstr>
      <vt:lpstr>PowerPoint Sunusu</vt:lpstr>
      <vt:lpstr>        ÖN İNCELEME VE FİZİBİLİTE ANALİZİ RAPORU                                  ÖN İNCELEME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Gantt Şeması  şu şekildedir:</vt:lpstr>
      <vt:lpstr>PowerPoint Sunusu</vt:lpstr>
      <vt:lpstr>PowerPoint Sunusu</vt:lpstr>
      <vt:lpstr>     </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2012-2013 BAHAR YARIYILI  SİSTEM ANALİZİ VE TASARIMI DERSİ  I.RAPOR –PROJE ANALİZİ  PROJE ADI:ÜRÜN SATIŞ SİSTEMİ</dc:title>
  <dc:creator>Mine GEZEN</dc:creator>
  <cp:lastModifiedBy>Windows Kullanıcısı</cp:lastModifiedBy>
  <cp:revision>128</cp:revision>
  <dcterms:created xsi:type="dcterms:W3CDTF">2013-03-13T13:20:58Z</dcterms:created>
  <dcterms:modified xsi:type="dcterms:W3CDTF">2018-04-06T19:35:25Z</dcterms:modified>
</cp:coreProperties>
</file>