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sldIdLst>
    <p:sldId id="274" r:id="rId2"/>
    <p:sldId id="273" r:id="rId3"/>
    <p:sldId id="258" r:id="rId4"/>
    <p:sldId id="261" r:id="rId5"/>
    <p:sldId id="262" r:id="rId6"/>
    <p:sldId id="263" r:id="rId7"/>
    <p:sldId id="275" r:id="rId8"/>
    <p:sldId id="276" r:id="rId9"/>
    <p:sldId id="277" r:id="rId10"/>
    <p:sldId id="278" r:id="rId11"/>
    <p:sldId id="281" r:id="rId12"/>
    <p:sldId id="279" r:id="rId13"/>
    <p:sldId id="264" r:id="rId14"/>
    <p:sldId id="271" r:id="rId15"/>
    <p:sldId id="280" r:id="rId16"/>
    <p:sldId id="265" r:id="rId17"/>
    <p:sldId id="270" r:id="rId18"/>
    <p:sldId id="267"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8" autoAdjust="0"/>
    <p:restoredTop sz="94660"/>
  </p:normalViewPr>
  <p:slideViewPr>
    <p:cSldViewPr snapToGrid="0">
      <p:cViewPr varScale="1">
        <p:scale>
          <a:sx n="115" d="100"/>
          <a:sy n="115" d="100"/>
        </p:scale>
        <p:origin x="-342"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smtClean="0"/>
              <a:t>Asıl başlık stili için tıklatın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8ED78341-119F-4BD9-A214-8D8E9EFEFDA1}"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544082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8ED78341-119F-4BD9-A214-8D8E9EFEFDA1}" type="datetimeFigureOut">
              <a:rPr lang="en-US" smtClean="0"/>
              <a:t>4/5/2018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2102843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smtClean="0"/>
              <a:t>Asıl başlık stili için tıklatın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8ED78341-119F-4BD9-A214-8D8E9EFEFDA1}"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1121829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tr-TR" smtClean="0"/>
              <a:t>Asıl başlık stili için tıklatın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8ED78341-119F-4BD9-A214-8D8E9EFEFDA1}"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CC5A-8D32-425D-902D-5CCF4C80F7A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816729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8ED78341-119F-4BD9-A214-8D8E9EFEFDA1}"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979177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ED78341-119F-4BD9-A214-8D8E9EFEFDA1}" type="datetimeFigureOut">
              <a:rPr lang="en-US" smtClean="0"/>
              <a:t>4/5/2018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2585747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ED78341-119F-4BD9-A214-8D8E9EFEFDA1}" type="datetimeFigureOut">
              <a:rPr lang="en-US" smtClean="0"/>
              <a:t>4/5/2018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1426856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ED78341-119F-4BD9-A214-8D8E9EFEFDA1}"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1515997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ED78341-119F-4BD9-A214-8D8E9EFEFDA1}"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3198760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ED78341-119F-4BD9-A214-8D8E9EFEFDA1}"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3973530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8ED78341-119F-4BD9-A214-8D8E9EFEFDA1}"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1910246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8ED78341-119F-4BD9-A214-8D8E9EFEFDA1}" type="datetimeFigureOut">
              <a:rPr lang="en-US" smtClean="0"/>
              <a:t>4/5/2018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3997142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8ED78341-119F-4BD9-A214-8D8E9EFEFDA1}" type="datetimeFigureOut">
              <a:rPr lang="en-US" smtClean="0"/>
              <a:t>4/5/2018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468654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7" name="Date Placeholder 2"/>
          <p:cNvSpPr>
            <a:spLocks noGrp="1"/>
          </p:cNvSpPr>
          <p:nvPr>
            <p:ph type="dt" sz="half" idx="10"/>
          </p:nvPr>
        </p:nvSpPr>
        <p:spPr/>
        <p:txBody>
          <a:bodyPr/>
          <a:lstStyle/>
          <a:p>
            <a:fld id="{8ED78341-119F-4BD9-A214-8D8E9EFEFDA1}" type="datetimeFigureOut">
              <a:rPr lang="en-US" smtClean="0"/>
              <a:t>4/5/2018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1493785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ED78341-119F-4BD9-A214-8D8E9EFEFDA1}" type="datetimeFigureOut">
              <a:rPr lang="en-US" smtClean="0"/>
              <a:t>4/5/2018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3995765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7" name="Date Placeholder 4"/>
          <p:cNvSpPr>
            <a:spLocks noGrp="1"/>
          </p:cNvSpPr>
          <p:nvPr>
            <p:ph type="dt" sz="half" idx="10"/>
          </p:nvPr>
        </p:nvSpPr>
        <p:spPr/>
        <p:txBody>
          <a:bodyPr/>
          <a:lstStyle/>
          <a:p>
            <a:fld id="{8ED78341-119F-4BD9-A214-8D8E9EFEFDA1}" type="datetimeFigureOut">
              <a:rPr lang="en-US" smtClean="0"/>
              <a:t>4/5/2018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2391228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8ED78341-119F-4BD9-A214-8D8E9EFEFDA1}" type="datetimeFigureOut">
              <a:rPr lang="en-US" smtClean="0"/>
              <a:t>4/5/2018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1CC5A-8D32-425D-902D-5CCF4C80F7A3}" type="slidenum">
              <a:rPr lang="en-US" smtClean="0"/>
              <a:t>‹#›</a:t>
            </a:fld>
            <a:endParaRPr lang="en-US"/>
          </a:p>
        </p:txBody>
      </p:sp>
    </p:spTree>
    <p:extLst>
      <p:ext uri="{BB962C8B-B14F-4D97-AF65-F5344CB8AC3E}">
        <p14:creationId xmlns:p14="http://schemas.microsoft.com/office/powerpoint/2010/main" val="2260402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ED78341-119F-4BD9-A214-8D8E9EFEFDA1}" type="datetimeFigureOut">
              <a:rPr lang="en-US" smtClean="0"/>
              <a:t>4/5/2018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E01CC5A-8D32-425D-902D-5CCF4C80F7A3}" type="slidenum">
              <a:rPr lang="en-US" smtClean="0"/>
              <a:t>‹#›</a:t>
            </a:fld>
            <a:endParaRPr lang="en-US"/>
          </a:p>
        </p:txBody>
      </p:sp>
    </p:spTree>
    <p:extLst>
      <p:ext uri="{BB962C8B-B14F-4D97-AF65-F5344CB8AC3E}">
        <p14:creationId xmlns:p14="http://schemas.microsoft.com/office/powerpoint/2010/main" val="1577009421"/>
      </p:ext>
    </p:extLst>
  </p:cSld>
  <p:clrMap bg1="dk1" tx1="lt1" bg2="dk2" tx2="lt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 id="214748386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605307" y="592428"/>
            <a:ext cx="6941713" cy="5693866"/>
          </a:xfrm>
          <a:prstGeom prst="rect">
            <a:avLst/>
          </a:prstGeom>
        </p:spPr>
        <p:txBody>
          <a:bodyPr wrap="square">
            <a:spAutoFit/>
          </a:bodyPr>
          <a:lstStyle/>
          <a:p>
            <a:r>
              <a:rPr lang="tr-TR" sz="2800" dirty="0" smtClean="0"/>
              <a:t>2017-2018 </a:t>
            </a:r>
            <a:r>
              <a:rPr lang="tr-TR" sz="2800" dirty="0"/>
              <a:t>BAHAR YARIYILI</a:t>
            </a:r>
            <a:br>
              <a:rPr lang="tr-TR" sz="2800" dirty="0"/>
            </a:br>
            <a:r>
              <a:rPr lang="tr-TR" sz="2800" dirty="0"/>
              <a:t/>
            </a:r>
            <a:br>
              <a:rPr lang="tr-TR" sz="2800" dirty="0"/>
            </a:br>
            <a:r>
              <a:rPr lang="tr-TR" sz="2800" dirty="0"/>
              <a:t>SİSTEM ANALİZİ VE TASARIMI DERSİ</a:t>
            </a:r>
            <a:br>
              <a:rPr lang="tr-TR" sz="2800" dirty="0"/>
            </a:br>
            <a:r>
              <a:rPr lang="tr-TR" sz="2800" dirty="0"/>
              <a:t/>
            </a:r>
            <a:br>
              <a:rPr lang="tr-TR" sz="2800" dirty="0"/>
            </a:br>
            <a:r>
              <a:rPr lang="tr-TR" sz="2800" dirty="0"/>
              <a:t>I.RAPOR –PROJE ANALİZİ</a:t>
            </a:r>
            <a:br>
              <a:rPr lang="tr-TR" sz="2800" dirty="0"/>
            </a:br>
            <a:r>
              <a:rPr lang="tr-TR" sz="2800" dirty="0"/>
              <a:t/>
            </a:r>
            <a:br>
              <a:rPr lang="tr-TR" sz="2800" dirty="0"/>
            </a:br>
            <a:r>
              <a:rPr lang="tr-TR" sz="2800" dirty="0"/>
              <a:t>PROJE ADI</a:t>
            </a:r>
            <a:r>
              <a:rPr lang="tr-TR" sz="2800" dirty="0" smtClean="0"/>
              <a:t>:  Kişisel </a:t>
            </a:r>
            <a:r>
              <a:rPr lang="tr-TR" sz="2800" dirty="0" err="1" smtClean="0"/>
              <a:t>Blog</a:t>
            </a:r>
            <a:r>
              <a:rPr lang="tr-TR" sz="2800" dirty="0" smtClean="0"/>
              <a:t> </a:t>
            </a:r>
            <a:r>
              <a:rPr lang="tr-TR" sz="2800" dirty="0" err="1" smtClean="0"/>
              <a:t>Sites</a:t>
            </a:r>
            <a:endParaRPr lang="tr-TR" sz="2800" dirty="0" smtClean="0"/>
          </a:p>
          <a:p>
            <a:endParaRPr lang="tr-TR" sz="2800" dirty="0"/>
          </a:p>
          <a:p>
            <a:endParaRPr lang="tr-TR" sz="2800" dirty="0" smtClean="0"/>
          </a:p>
          <a:p>
            <a:r>
              <a:rPr lang="tr-TR" sz="2800" dirty="0"/>
              <a:t>1161602089 Emrullah Demir </a:t>
            </a:r>
            <a:endParaRPr lang="tr-TR" sz="2800" dirty="0" smtClean="0"/>
          </a:p>
          <a:p>
            <a:r>
              <a:rPr lang="tr-TR" sz="2800" dirty="0"/>
              <a:t>1161602805 Selçuk </a:t>
            </a:r>
            <a:r>
              <a:rPr lang="tr-TR" sz="2800" dirty="0" smtClean="0"/>
              <a:t>Çilek</a:t>
            </a:r>
          </a:p>
          <a:p>
            <a:r>
              <a:rPr lang="tr-TR" sz="2800" dirty="0" smtClean="0"/>
              <a:t>1151602905 F. Fuat Özer</a:t>
            </a:r>
          </a:p>
          <a:p>
            <a:r>
              <a:rPr lang="tr-TR" sz="2800" dirty="0" smtClean="0"/>
              <a:t>1151602908 Emrah Karaman</a:t>
            </a:r>
            <a:endParaRPr lang="en-US" sz="2800" dirty="0"/>
          </a:p>
        </p:txBody>
      </p:sp>
    </p:spTree>
    <p:extLst>
      <p:ext uri="{BB962C8B-B14F-4D97-AF65-F5344CB8AC3E}">
        <p14:creationId xmlns:p14="http://schemas.microsoft.com/office/powerpoint/2010/main" val="21584349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957368" y="611160"/>
            <a:ext cx="7868992" cy="1200329"/>
          </a:xfrm>
          <a:prstGeom prst="rect">
            <a:avLst/>
          </a:prstGeom>
        </p:spPr>
        <p:txBody>
          <a:bodyPr wrap="square">
            <a:spAutoFit/>
          </a:bodyPr>
          <a:lstStyle/>
          <a:p>
            <a:pPr fontAlgn="base"/>
            <a:r>
              <a:rPr lang="tr-TR" b="1" dirty="0" err="1" smtClean="0">
                <a:solidFill>
                  <a:srgbClr val="FF0000"/>
                </a:solidFill>
              </a:rPr>
              <a:t>Turhost</a:t>
            </a:r>
            <a:r>
              <a:rPr lang="tr-TR" b="1" dirty="0" smtClean="0">
                <a:solidFill>
                  <a:srgbClr val="FF0000"/>
                </a:solidFill>
              </a:rPr>
              <a:t> </a:t>
            </a:r>
            <a:r>
              <a:rPr lang="tr-TR" b="1" dirty="0" err="1" smtClean="0">
                <a:solidFill>
                  <a:srgbClr val="FF0000"/>
                </a:solidFill>
              </a:rPr>
              <a:t>Hosting</a:t>
            </a:r>
            <a:endParaRPr lang="tr-TR" dirty="0">
              <a:solidFill>
                <a:srgbClr val="FF0000"/>
              </a:solidFill>
            </a:endParaRPr>
          </a:p>
          <a:p>
            <a:pPr fontAlgn="base"/>
            <a:r>
              <a:rPr lang="tr-TR" dirty="0"/>
              <a:t/>
            </a:r>
            <a:br>
              <a:rPr lang="tr-TR" dirty="0"/>
            </a:br>
            <a:r>
              <a:rPr lang="tr-TR" dirty="0"/>
              <a:t>Eğer </a:t>
            </a:r>
            <a:r>
              <a:rPr lang="tr-TR" dirty="0" err="1"/>
              <a:t>wordpress</a:t>
            </a:r>
            <a:r>
              <a:rPr lang="tr-TR" dirty="0"/>
              <a:t> kullanacaksanız, </a:t>
            </a:r>
            <a:r>
              <a:rPr lang="tr-TR" dirty="0" err="1"/>
              <a:t>Turhost</a:t>
            </a:r>
            <a:r>
              <a:rPr lang="tr-TR" dirty="0"/>
              <a:t> sizin için çok uygun bir firma. Bunu </a:t>
            </a:r>
            <a:r>
              <a:rPr lang="tr-TR" dirty="0" err="1"/>
              <a:t>wordpress</a:t>
            </a:r>
            <a:r>
              <a:rPr lang="tr-TR" dirty="0"/>
              <a:t> ile olan bağlantısına dayanarak söylüyorum.</a:t>
            </a: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368" y="1911242"/>
            <a:ext cx="9663140" cy="3774664"/>
          </a:xfrm>
          <a:prstGeom prst="rect">
            <a:avLst/>
          </a:prstGeom>
        </p:spPr>
      </p:pic>
    </p:spTree>
    <p:extLst>
      <p:ext uri="{BB962C8B-B14F-4D97-AF65-F5344CB8AC3E}">
        <p14:creationId xmlns:p14="http://schemas.microsoft.com/office/powerpoint/2010/main" val="3965624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646111" y="1166843"/>
            <a:ext cx="9689875" cy="4247317"/>
          </a:xfrm>
          <a:prstGeom prst="rect">
            <a:avLst/>
          </a:prstGeom>
        </p:spPr>
        <p:txBody>
          <a:bodyPr wrap="square">
            <a:spAutoFit/>
          </a:bodyPr>
          <a:lstStyle/>
          <a:p>
            <a:r>
              <a:rPr lang="tr-TR" dirty="0"/>
              <a:t>İlgili programlarının satın alınması 1,500 TL ,</a:t>
            </a:r>
          </a:p>
          <a:p>
            <a:r>
              <a:rPr lang="tr-TR" dirty="0"/>
              <a:t>Sistem analizi için 2,000 TL,</a:t>
            </a:r>
          </a:p>
          <a:p>
            <a:r>
              <a:rPr lang="tr-TR" dirty="0"/>
              <a:t>Sistem tasarımı için 2,570 TL, </a:t>
            </a:r>
          </a:p>
          <a:p>
            <a:r>
              <a:rPr lang="tr-TR" dirty="0"/>
              <a:t>Gerçekleştirme için 4,000 TL, </a:t>
            </a:r>
          </a:p>
          <a:p>
            <a:r>
              <a:rPr lang="tr-TR" dirty="0"/>
              <a:t>Sistemin test edilmesi 490 TL,</a:t>
            </a:r>
          </a:p>
          <a:p>
            <a:r>
              <a:rPr lang="tr-TR" dirty="0"/>
              <a:t>Tüm çalışanların toplam kira bedeli 1,200TL, </a:t>
            </a:r>
          </a:p>
          <a:p>
            <a:r>
              <a:rPr lang="tr-TR" dirty="0"/>
              <a:t>Kullanılacak bilgisayarların toplam maliyeti 3,800TL (3 adet) ‘ ye mal olmuştur.</a:t>
            </a:r>
          </a:p>
          <a:p>
            <a:r>
              <a:rPr lang="tr-TR" dirty="0"/>
              <a:t>                        &lt;-Çalışanların günlük ücretlendirilmesi-&gt;</a:t>
            </a:r>
          </a:p>
          <a:p>
            <a:r>
              <a:rPr lang="tr-TR" dirty="0"/>
              <a:t>Proje Yöneticisi (1):60TL</a:t>
            </a:r>
          </a:p>
          <a:p>
            <a:r>
              <a:rPr lang="tr-TR" dirty="0" smtClean="0"/>
              <a:t>Programcı(2) </a:t>
            </a:r>
            <a:r>
              <a:rPr lang="tr-TR" dirty="0"/>
              <a:t>:45TL</a:t>
            </a:r>
          </a:p>
          <a:p>
            <a:r>
              <a:rPr lang="tr-TR" dirty="0"/>
              <a:t>Sistem Analisti(1) : 40TL</a:t>
            </a:r>
          </a:p>
          <a:p>
            <a:r>
              <a:rPr lang="tr-TR" dirty="0"/>
              <a:t>Bilgi Sistem Destek pers.(1) : 30TL</a:t>
            </a:r>
          </a:p>
          <a:p>
            <a:r>
              <a:rPr lang="tr-TR" dirty="0"/>
              <a:t>                          Sistemin toplam maliyeti:18,570TL</a:t>
            </a:r>
          </a:p>
          <a:p>
            <a:r>
              <a:rPr lang="tr-TR" dirty="0"/>
              <a:t> Yazılımımızın satış ücreti 3,500 TL olacaktır.6 ürün satışı gerçekleştiğinde başa baş noktasına ulaşmış olur.</a:t>
            </a:r>
          </a:p>
        </p:txBody>
      </p:sp>
      <p:sp>
        <p:nvSpPr>
          <p:cNvPr id="3" name="Başlık 1"/>
          <p:cNvSpPr txBox="1">
            <a:spLocks/>
          </p:cNvSpPr>
          <p:nvPr/>
        </p:nvSpPr>
        <p:spPr>
          <a:xfrm>
            <a:off x="646111" y="452719"/>
            <a:ext cx="9404723" cy="641296"/>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800" dirty="0" smtClean="0">
                <a:solidFill>
                  <a:srgbClr val="FF0000"/>
                </a:solidFill>
              </a:rPr>
              <a:t>Gider Kalemleri</a:t>
            </a:r>
            <a:endParaRPr lang="tr-TR" sz="1800" dirty="0"/>
          </a:p>
        </p:txBody>
      </p:sp>
    </p:spTree>
    <p:extLst>
      <p:ext uri="{BB962C8B-B14F-4D97-AF65-F5344CB8AC3E}">
        <p14:creationId xmlns:p14="http://schemas.microsoft.com/office/powerpoint/2010/main" val="2861689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46111" y="452718"/>
            <a:ext cx="9404723" cy="894389"/>
          </a:xfrm>
        </p:spPr>
        <p:txBody>
          <a:bodyPr/>
          <a:lstStyle/>
          <a:p>
            <a:r>
              <a:rPr lang="tr-TR" sz="1800" dirty="0">
                <a:solidFill>
                  <a:srgbClr val="FF0000"/>
                </a:solidFill>
              </a:rPr>
              <a:t>Başa Baş Noktası Grafik Gösterimi</a:t>
            </a:r>
            <a:endParaRPr lang="tr-TR" sz="1800" dirty="0"/>
          </a:p>
        </p:txBody>
      </p:sp>
      <p:pic>
        <p:nvPicPr>
          <p:cNvPr id="3" name="İçerik Yer Tutucusu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955" y="1543050"/>
            <a:ext cx="9168266" cy="4793006"/>
          </a:xfrm>
          <a:prstGeom prst="rect">
            <a:avLst/>
          </a:prstGeom>
        </p:spPr>
      </p:pic>
    </p:spTree>
    <p:extLst>
      <p:ext uri="{BB962C8B-B14F-4D97-AF65-F5344CB8AC3E}">
        <p14:creationId xmlns:p14="http://schemas.microsoft.com/office/powerpoint/2010/main" val="3716966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704046" y="491792"/>
            <a:ext cx="7873284" cy="3877985"/>
          </a:xfrm>
          <a:prstGeom prst="rect">
            <a:avLst/>
          </a:prstGeom>
        </p:spPr>
        <p:txBody>
          <a:bodyPr wrap="square">
            <a:spAutoFit/>
          </a:bodyPr>
          <a:lstStyle/>
          <a:p>
            <a:r>
              <a:rPr lang="tr-TR" sz="2400" b="1" kern="50" dirty="0" smtClean="0">
                <a:effectLst/>
                <a:latin typeface="Calibri" panose="020F0502020204030204" pitchFamily="34" charset="0"/>
                <a:ea typeface="Arial Unicode MS" panose="020B0604020202020204" pitchFamily="34" charset="-128"/>
              </a:rPr>
              <a:t>3.Zaman Fizibilitesi</a:t>
            </a:r>
            <a:endParaRPr lang="en-US" kern="50" dirty="0" smtClean="0">
              <a:effectLst/>
              <a:latin typeface="Times New Roman" panose="02020603050405020304" pitchFamily="18" charset="0"/>
              <a:ea typeface="Arial Unicode MS" panose="020B0604020202020204" pitchFamily="34" charset="-128"/>
            </a:endParaRPr>
          </a:p>
          <a:p>
            <a:r>
              <a:rPr lang="tr-TR" sz="2400" b="1" kern="50" dirty="0" smtClean="0">
                <a:effectLst/>
                <a:latin typeface="Calibri" panose="020F0502020204030204" pitchFamily="34" charset="0"/>
                <a:ea typeface="Arial Unicode MS" panose="020B0604020202020204" pitchFamily="34" charset="-128"/>
              </a:rPr>
              <a:t> </a:t>
            </a:r>
            <a:endParaRPr lang="en-US" kern="50" dirty="0" smtClean="0">
              <a:effectLst/>
              <a:latin typeface="Times New Roman" panose="02020603050405020304" pitchFamily="18" charset="0"/>
              <a:ea typeface="Arial Unicode MS" panose="020B0604020202020204" pitchFamily="34" charset="-128"/>
            </a:endParaRPr>
          </a:p>
          <a:p>
            <a:r>
              <a:rPr lang="tr-TR" kern="50" dirty="0" smtClean="0">
                <a:effectLst/>
                <a:latin typeface="Calibri" panose="020F0502020204030204" pitchFamily="34" charset="0"/>
                <a:ea typeface="Arial Unicode MS" panose="020B0604020202020204" pitchFamily="34" charset="-128"/>
              </a:rPr>
              <a:t>	Sitenin tanımlanması ve geniş çaplı bir araştırma yapılarak sistem hakkında bilgi toplanması</a:t>
            </a:r>
            <a:endParaRPr lang="tr-TR" kern="50" dirty="0">
              <a:latin typeface="Calibri" panose="020F0502020204030204" pitchFamily="34" charset="0"/>
              <a:ea typeface="Arial Unicode MS" panose="020B0604020202020204" pitchFamily="34" charset="-128"/>
            </a:endParaRPr>
          </a:p>
          <a:p>
            <a:r>
              <a:rPr lang="tr-TR" kern="50" dirty="0" smtClean="0">
                <a:effectLst/>
                <a:latin typeface="Calibri" panose="020F0502020204030204" pitchFamily="34" charset="0"/>
                <a:ea typeface="Arial Unicode MS" panose="020B0604020202020204" pitchFamily="34" charset="-128"/>
              </a:rPr>
              <a:t>                 Ön inceleme ve fizibilite çalışmaları (Sitenin analizi)</a:t>
            </a:r>
          </a:p>
          <a:p>
            <a:r>
              <a:rPr lang="tr-TR" kern="50" dirty="0">
                <a:latin typeface="Calibri" panose="020F0502020204030204" pitchFamily="34" charset="0"/>
                <a:ea typeface="Arial Unicode MS" panose="020B0604020202020204" pitchFamily="34" charset="-128"/>
              </a:rPr>
              <a:t> </a:t>
            </a:r>
            <a:r>
              <a:rPr lang="tr-TR" kern="50" dirty="0" smtClean="0">
                <a:latin typeface="Calibri" panose="020F0502020204030204" pitchFamily="34" charset="0"/>
                <a:ea typeface="Arial Unicode MS" panose="020B0604020202020204" pitchFamily="34" charset="-128"/>
              </a:rPr>
              <a:t>                Yazılım proje planlaması</a:t>
            </a:r>
            <a:endParaRPr lang="tr-TR" kern="50" dirty="0" smtClean="0">
              <a:effectLst/>
              <a:latin typeface="Calibri" panose="020F0502020204030204" pitchFamily="34" charset="0"/>
              <a:ea typeface="Arial Unicode MS" panose="020B0604020202020204" pitchFamily="34" charset="-128"/>
            </a:endParaRPr>
          </a:p>
          <a:p>
            <a:r>
              <a:rPr lang="tr-TR" kern="50" dirty="0">
                <a:latin typeface="Calibri" panose="020F0502020204030204" pitchFamily="34" charset="0"/>
                <a:ea typeface="Arial Unicode MS" panose="020B0604020202020204" pitchFamily="34" charset="-128"/>
              </a:rPr>
              <a:t> </a:t>
            </a:r>
            <a:r>
              <a:rPr lang="tr-TR" kern="50" dirty="0" smtClean="0">
                <a:latin typeface="Calibri" panose="020F0502020204030204" pitchFamily="34" charset="0"/>
                <a:ea typeface="Arial Unicode MS" panose="020B0604020202020204" pitchFamily="34" charset="-128"/>
              </a:rPr>
              <a:t>                Donanım ve yazılım işlevlerinin saptanıp ön tasarımın yapılması</a:t>
            </a:r>
          </a:p>
          <a:p>
            <a:r>
              <a:rPr lang="tr-TR" kern="50" dirty="0">
                <a:latin typeface="Calibri" panose="020F0502020204030204" pitchFamily="34" charset="0"/>
                <a:ea typeface="Arial Unicode MS" panose="020B0604020202020204" pitchFamily="34" charset="-128"/>
              </a:rPr>
              <a:t> </a:t>
            </a:r>
            <a:r>
              <a:rPr lang="tr-TR" kern="50" dirty="0" smtClean="0">
                <a:latin typeface="Calibri" panose="020F0502020204030204" pitchFamily="34" charset="0"/>
                <a:ea typeface="Arial Unicode MS" panose="020B0604020202020204" pitchFamily="34" charset="-128"/>
              </a:rPr>
              <a:t>                Sistemin Tasarımı  </a:t>
            </a:r>
          </a:p>
          <a:p>
            <a:r>
              <a:rPr lang="tr-TR" kern="50" dirty="0">
                <a:latin typeface="Calibri" panose="020F0502020204030204" pitchFamily="34" charset="0"/>
                <a:ea typeface="Arial Unicode MS" panose="020B0604020202020204" pitchFamily="34" charset="-128"/>
              </a:rPr>
              <a:t> </a:t>
            </a:r>
            <a:r>
              <a:rPr lang="tr-TR" kern="50" dirty="0" smtClean="0">
                <a:latin typeface="Calibri" panose="020F0502020204030204" pitchFamily="34" charset="0"/>
                <a:ea typeface="Arial Unicode MS" panose="020B0604020202020204" pitchFamily="34" charset="-128"/>
              </a:rPr>
              <a:t>                Kodlama ve Denetim</a:t>
            </a:r>
          </a:p>
          <a:p>
            <a:r>
              <a:rPr lang="tr-TR" kern="50" dirty="0">
                <a:latin typeface="Calibri" panose="020F0502020204030204" pitchFamily="34" charset="0"/>
                <a:ea typeface="Arial Unicode MS" panose="020B0604020202020204" pitchFamily="34" charset="-128"/>
              </a:rPr>
              <a:t> </a:t>
            </a:r>
            <a:r>
              <a:rPr lang="tr-TR" kern="50" dirty="0" smtClean="0">
                <a:latin typeface="Calibri" panose="020F0502020204030204" pitchFamily="34" charset="0"/>
                <a:ea typeface="Arial Unicode MS" panose="020B0604020202020204" pitchFamily="34" charset="-128"/>
              </a:rPr>
              <a:t>                Test aşaması ve </a:t>
            </a:r>
          </a:p>
          <a:p>
            <a:r>
              <a:rPr lang="tr-TR" kern="50" dirty="0">
                <a:latin typeface="Calibri" panose="020F0502020204030204" pitchFamily="34" charset="0"/>
                <a:ea typeface="Arial Unicode MS" panose="020B0604020202020204" pitchFamily="34" charset="-128"/>
              </a:rPr>
              <a:t> </a:t>
            </a:r>
            <a:r>
              <a:rPr lang="tr-TR" kern="50" dirty="0" smtClean="0">
                <a:latin typeface="Calibri" panose="020F0502020204030204" pitchFamily="34" charset="0"/>
                <a:ea typeface="Arial Unicode MS" panose="020B0604020202020204" pitchFamily="34" charset="-128"/>
              </a:rPr>
              <a:t>                Sonuçlandırma(Raporlama)</a:t>
            </a:r>
          </a:p>
          <a:p>
            <a:r>
              <a:rPr lang="tr-TR" kern="50" dirty="0">
                <a:latin typeface="Calibri" panose="020F0502020204030204" pitchFamily="34" charset="0"/>
                <a:ea typeface="Arial Unicode MS" panose="020B0604020202020204" pitchFamily="34" charset="-128"/>
              </a:rPr>
              <a:t> </a:t>
            </a:r>
            <a:r>
              <a:rPr lang="tr-TR" kern="50" dirty="0" smtClean="0">
                <a:latin typeface="Calibri" panose="020F0502020204030204" pitchFamily="34" charset="0"/>
                <a:ea typeface="Arial Unicode MS" panose="020B0604020202020204" pitchFamily="34" charset="-128"/>
              </a:rPr>
              <a:t>               </a:t>
            </a:r>
          </a:p>
          <a:p>
            <a:r>
              <a:rPr lang="tr-TR" kern="50" dirty="0">
                <a:latin typeface="Calibri" panose="020F0502020204030204" pitchFamily="34" charset="0"/>
                <a:ea typeface="Arial Unicode MS" panose="020B0604020202020204" pitchFamily="34" charset="-128"/>
              </a:rPr>
              <a:t> </a:t>
            </a:r>
            <a:r>
              <a:rPr lang="tr-TR" kern="50" dirty="0" smtClean="0">
                <a:latin typeface="Calibri" panose="020F0502020204030204" pitchFamily="34" charset="0"/>
                <a:ea typeface="Arial Unicode MS" panose="020B0604020202020204" pitchFamily="34" charset="-128"/>
              </a:rPr>
              <a:t> </a:t>
            </a:r>
            <a:endParaRPr lang="en-US" kern="50" dirty="0">
              <a:effectLst/>
              <a:latin typeface="Times New Roman" panose="02020603050405020304" pitchFamily="18" charset="0"/>
              <a:ea typeface="Arial Unicode MS" panose="020B0604020202020204" pitchFamily="34" charset="-128"/>
            </a:endParaRPr>
          </a:p>
        </p:txBody>
      </p:sp>
    </p:spTree>
    <p:extLst>
      <p:ext uri="{BB962C8B-B14F-4D97-AF65-F5344CB8AC3E}">
        <p14:creationId xmlns:p14="http://schemas.microsoft.com/office/powerpoint/2010/main" val="30131702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o 1"/>
          <p:cNvGraphicFramePr>
            <a:graphicFrameLocks noGrp="1"/>
          </p:cNvGraphicFramePr>
          <p:nvPr>
            <p:extLst>
              <p:ext uri="{D42A27DB-BD31-4B8C-83A1-F6EECF244321}">
                <p14:modId xmlns:p14="http://schemas.microsoft.com/office/powerpoint/2010/main" val="4105791627"/>
              </p:ext>
            </p:extLst>
          </p:nvPr>
        </p:nvGraphicFramePr>
        <p:xfrm>
          <a:off x="370627" y="1481071"/>
          <a:ext cx="9662016" cy="3947040"/>
        </p:xfrm>
        <a:graphic>
          <a:graphicData uri="http://schemas.openxmlformats.org/drawingml/2006/table">
            <a:tbl>
              <a:tblPr firstRow="1" bandRow="1">
                <a:tableStyleId>{5C22544A-7EE6-4342-B048-85BDC9FD1C3A}</a:tableStyleId>
              </a:tblPr>
              <a:tblGrid>
                <a:gridCol w="2873860">
                  <a:extLst>
                    <a:ext uri="{9D8B030D-6E8A-4147-A177-3AD203B41FA5}">
                      <a16:colId xmlns:a16="http://schemas.microsoft.com/office/drawing/2014/main" xmlns="" val="20000"/>
                    </a:ext>
                  </a:extLst>
                </a:gridCol>
                <a:gridCol w="772009">
                  <a:extLst>
                    <a:ext uri="{9D8B030D-6E8A-4147-A177-3AD203B41FA5}">
                      <a16:colId xmlns:a16="http://schemas.microsoft.com/office/drawing/2014/main" xmlns="" val="20001"/>
                    </a:ext>
                  </a:extLst>
                </a:gridCol>
                <a:gridCol w="772716">
                  <a:extLst>
                    <a:ext uri="{9D8B030D-6E8A-4147-A177-3AD203B41FA5}">
                      <a16:colId xmlns:a16="http://schemas.microsoft.com/office/drawing/2014/main" xmlns="" val="20002"/>
                    </a:ext>
                  </a:extLst>
                </a:gridCol>
                <a:gridCol w="717523">
                  <a:extLst>
                    <a:ext uri="{9D8B030D-6E8A-4147-A177-3AD203B41FA5}">
                      <a16:colId xmlns:a16="http://schemas.microsoft.com/office/drawing/2014/main" xmlns="" val="20003"/>
                    </a:ext>
                  </a:extLst>
                </a:gridCol>
                <a:gridCol w="800312">
                  <a:extLst>
                    <a:ext uri="{9D8B030D-6E8A-4147-A177-3AD203B41FA5}">
                      <a16:colId xmlns:a16="http://schemas.microsoft.com/office/drawing/2014/main" xmlns="" val="20004"/>
                    </a:ext>
                  </a:extLst>
                </a:gridCol>
                <a:gridCol w="682639">
                  <a:extLst>
                    <a:ext uri="{9D8B030D-6E8A-4147-A177-3AD203B41FA5}">
                      <a16:colId xmlns:a16="http://schemas.microsoft.com/office/drawing/2014/main" xmlns="" val="20005"/>
                    </a:ext>
                  </a:extLst>
                </a:gridCol>
                <a:gridCol w="1002749">
                  <a:extLst>
                    <a:ext uri="{9D8B030D-6E8A-4147-A177-3AD203B41FA5}">
                      <a16:colId xmlns:a16="http://schemas.microsoft.com/office/drawing/2014/main" xmlns="" val="20006"/>
                    </a:ext>
                  </a:extLst>
                </a:gridCol>
                <a:gridCol w="1020104">
                  <a:extLst>
                    <a:ext uri="{9D8B030D-6E8A-4147-A177-3AD203B41FA5}">
                      <a16:colId xmlns:a16="http://schemas.microsoft.com/office/drawing/2014/main" xmlns="" val="20007"/>
                    </a:ext>
                  </a:extLst>
                </a:gridCol>
                <a:gridCol w="1020104">
                  <a:extLst>
                    <a:ext uri="{9D8B030D-6E8A-4147-A177-3AD203B41FA5}">
                      <a16:colId xmlns:a16="http://schemas.microsoft.com/office/drawing/2014/main" xmlns="" val="20008"/>
                    </a:ext>
                  </a:extLst>
                </a:gridCol>
              </a:tblGrid>
              <a:tr h="311927">
                <a:tc rowSpan="2">
                  <a:txBody>
                    <a:bodyPr/>
                    <a:lstStyle/>
                    <a:p>
                      <a:r>
                        <a:rPr lang="tr-TR" dirty="0" smtClean="0"/>
                        <a:t>Etkinlikler</a:t>
                      </a:r>
                      <a:endParaRPr lang="en-US" dirty="0"/>
                    </a:p>
                  </a:txBody>
                  <a:tcPr/>
                </a:tc>
                <a:tc gridSpan="8">
                  <a:txBody>
                    <a:bodyPr/>
                    <a:lstStyle/>
                    <a:p>
                      <a:r>
                        <a:rPr lang="tr-TR" dirty="0" smtClean="0"/>
                        <a:t>                           Proje</a:t>
                      </a:r>
                      <a:r>
                        <a:rPr lang="tr-TR" baseline="0" dirty="0" smtClean="0"/>
                        <a:t> Süreci Zamanlaması</a:t>
                      </a:r>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32778">
                <a:tc vMerge="1">
                  <a:txBody>
                    <a:bodyPr/>
                    <a:lstStyle/>
                    <a:p>
                      <a:endParaRPr lang="en-US" dirty="0"/>
                    </a:p>
                  </a:txBody>
                  <a:tcPr/>
                </a:tc>
                <a:tc gridSpan="8">
                  <a:txBody>
                    <a:bodyPr/>
                    <a:lstStyle/>
                    <a:p>
                      <a:endParaRPr lang="tr-TR" sz="1100" dirty="0" smtClean="0"/>
                    </a:p>
                    <a:p>
                      <a:r>
                        <a:rPr lang="tr-TR" sz="1100" dirty="0" smtClean="0"/>
                        <a:t>07.03.18    11.03.18       14.03.13        4.04.18         11.04.18    25.04. 18            9.05. 18            23.05.18</a:t>
                      </a:r>
                      <a:endParaRPr lang="en-US" sz="1100" dirty="0"/>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525760">
                <a:tc rowSpan="6">
                  <a:txBody>
                    <a:bodyPr/>
                    <a:lstStyle/>
                    <a:p>
                      <a:r>
                        <a:rPr lang="tr-TR" sz="1200" dirty="0" smtClean="0"/>
                        <a:t>1.Projenin</a:t>
                      </a:r>
                      <a:r>
                        <a:rPr lang="tr-TR" sz="1200" baseline="0" dirty="0" smtClean="0"/>
                        <a:t> tanımlanması</a:t>
                      </a:r>
                    </a:p>
                    <a:p>
                      <a:r>
                        <a:rPr lang="tr-TR" sz="1200" baseline="0" dirty="0" smtClean="0"/>
                        <a:t>2.Sistem Analizi</a:t>
                      </a:r>
                    </a:p>
                    <a:p>
                      <a:r>
                        <a:rPr lang="tr-TR" sz="1200" baseline="0" dirty="0" smtClean="0"/>
                        <a:t>3.Yazılım proje planlaması</a:t>
                      </a:r>
                    </a:p>
                    <a:p>
                      <a:r>
                        <a:rPr lang="tr-TR" sz="1200" baseline="0" dirty="0" smtClean="0"/>
                        <a:t>4.Ön tasarım</a:t>
                      </a:r>
                    </a:p>
                    <a:p>
                      <a:r>
                        <a:rPr lang="tr-TR" sz="1200" baseline="0" dirty="0" smtClean="0"/>
                        <a:t>5.Ayrıntılı tasarım</a:t>
                      </a:r>
                    </a:p>
                    <a:p>
                      <a:r>
                        <a:rPr lang="tr-TR" sz="1200" baseline="0" dirty="0" smtClean="0"/>
                        <a:t>6.Tasarımın Denetimi</a:t>
                      </a:r>
                    </a:p>
                    <a:p>
                      <a:r>
                        <a:rPr lang="tr-TR" sz="1200" baseline="0" dirty="0" smtClean="0"/>
                        <a:t>7.Kodlama</a:t>
                      </a:r>
                    </a:p>
                    <a:p>
                      <a:pPr marL="0" marR="0" indent="0" algn="l" defTabSz="457200" rtl="0" eaLnBrk="1" fontAlgn="auto" latinLnBrk="0" hangingPunct="1">
                        <a:lnSpc>
                          <a:spcPct val="100000"/>
                        </a:lnSpc>
                        <a:spcBef>
                          <a:spcPts val="0"/>
                        </a:spcBef>
                        <a:spcAft>
                          <a:spcPts val="0"/>
                        </a:spcAft>
                        <a:buClrTx/>
                        <a:buSzTx/>
                        <a:buFontTx/>
                        <a:buNone/>
                        <a:tabLst/>
                        <a:defRPr/>
                      </a:pPr>
                      <a:r>
                        <a:rPr lang="tr-TR" sz="1200" baseline="0" dirty="0" smtClean="0"/>
                        <a:t>8.Test aşaması</a:t>
                      </a:r>
                    </a:p>
                    <a:p>
                      <a:pPr marL="0" marR="0" indent="0" algn="l" defTabSz="457200" rtl="0" eaLnBrk="1" fontAlgn="auto" latinLnBrk="0" hangingPunct="1">
                        <a:lnSpc>
                          <a:spcPct val="100000"/>
                        </a:lnSpc>
                        <a:spcBef>
                          <a:spcPts val="0"/>
                        </a:spcBef>
                        <a:spcAft>
                          <a:spcPts val="0"/>
                        </a:spcAft>
                        <a:buClrTx/>
                        <a:buSzTx/>
                        <a:buFontTx/>
                        <a:buNone/>
                        <a:tabLst/>
                        <a:defRPr/>
                      </a:pPr>
                      <a:r>
                        <a:rPr lang="tr-TR" sz="1200" kern="50" dirty="0" smtClean="0">
                          <a:latin typeface="Calibri" panose="020F0502020204030204" pitchFamily="34" charset="0"/>
                          <a:ea typeface="Arial Unicode MS" panose="020B0604020202020204" pitchFamily="34" charset="-128"/>
                        </a:rPr>
                        <a:t> </a:t>
                      </a:r>
                      <a:r>
                        <a:rPr lang="tr-TR" sz="1200" baseline="0" dirty="0" smtClean="0"/>
                        <a:t>9.Belgelendirme</a:t>
                      </a:r>
                    </a:p>
                    <a:p>
                      <a:r>
                        <a:rPr lang="tr-TR" sz="1200" baseline="0" dirty="0" smtClean="0"/>
                        <a:t>10.Sonuçlandırma</a:t>
                      </a:r>
                      <a:endParaRPr lang="en-US" sz="1200"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0002"/>
                  </a:ext>
                </a:extLst>
              </a:tr>
              <a:tr h="525760">
                <a:tc vMerge="1">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0003"/>
                  </a:ext>
                </a:extLst>
              </a:tr>
              <a:tr h="525760">
                <a:tc vMerge="1">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0004"/>
                  </a:ext>
                </a:extLst>
              </a:tr>
              <a:tr h="525760">
                <a:tc vMerge="1">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0005"/>
                  </a:ext>
                </a:extLst>
              </a:tr>
              <a:tr h="525760">
                <a:tc vMerge="1">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0006"/>
                  </a:ext>
                </a:extLst>
              </a:tr>
              <a:tr h="525760">
                <a:tc vMerge="1">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0007"/>
                  </a:ext>
                </a:extLst>
              </a:tr>
            </a:tbl>
          </a:graphicData>
        </a:graphic>
      </p:graphicFrame>
      <p:cxnSp>
        <p:nvCxnSpPr>
          <p:cNvPr id="6" name="Düz Ok Bağlayıcısı 5"/>
          <p:cNvCxnSpPr/>
          <p:nvPr/>
        </p:nvCxnSpPr>
        <p:spPr>
          <a:xfrm flipV="1">
            <a:off x="3271234" y="2331075"/>
            <a:ext cx="746975"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p:cNvCxnSpPr/>
          <p:nvPr/>
        </p:nvCxnSpPr>
        <p:spPr>
          <a:xfrm>
            <a:off x="9255770" y="4043966"/>
            <a:ext cx="68258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Düz Ok Bağlayıcısı 10"/>
          <p:cNvCxnSpPr/>
          <p:nvPr/>
        </p:nvCxnSpPr>
        <p:spPr>
          <a:xfrm>
            <a:off x="5628067" y="2910625"/>
            <a:ext cx="5795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Düz Ok Bağlayıcısı 12"/>
          <p:cNvCxnSpPr/>
          <p:nvPr/>
        </p:nvCxnSpPr>
        <p:spPr>
          <a:xfrm>
            <a:off x="4114643" y="2485622"/>
            <a:ext cx="68258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Düz Ok Bağlayıcısı 14"/>
          <p:cNvCxnSpPr/>
          <p:nvPr/>
        </p:nvCxnSpPr>
        <p:spPr>
          <a:xfrm>
            <a:off x="5917842" y="3078051"/>
            <a:ext cx="127500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Düz Ok Bağlayıcısı 22"/>
          <p:cNvCxnSpPr/>
          <p:nvPr/>
        </p:nvCxnSpPr>
        <p:spPr>
          <a:xfrm>
            <a:off x="4913290" y="2665927"/>
            <a:ext cx="56667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Düz Ok Bağlayıcısı 24"/>
          <p:cNvCxnSpPr/>
          <p:nvPr/>
        </p:nvCxnSpPr>
        <p:spPr>
          <a:xfrm>
            <a:off x="6886172" y="3330800"/>
            <a:ext cx="56667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Düz Ok Bağlayıcısı 26"/>
          <p:cNvCxnSpPr/>
          <p:nvPr/>
        </p:nvCxnSpPr>
        <p:spPr>
          <a:xfrm>
            <a:off x="7495505" y="3528812"/>
            <a:ext cx="70833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Düz Ok Bağlayıcısı 30"/>
          <p:cNvCxnSpPr/>
          <p:nvPr/>
        </p:nvCxnSpPr>
        <p:spPr>
          <a:xfrm flipV="1">
            <a:off x="7972023" y="3654321"/>
            <a:ext cx="502276" cy="327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Unvan 33"/>
          <p:cNvSpPr>
            <a:spLocks noGrp="1"/>
          </p:cNvSpPr>
          <p:nvPr>
            <p:ph type="title"/>
          </p:nvPr>
        </p:nvSpPr>
        <p:spPr>
          <a:xfrm>
            <a:off x="331705" y="170693"/>
            <a:ext cx="9404723" cy="1400530"/>
          </a:xfrm>
        </p:spPr>
        <p:txBody>
          <a:bodyPr/>
          <a:lstStyle/>
          <a:p>
            <a:r>
              <a:rPr lang="tr-TR" sz="1800" dirty="0" smtClean="0"/>
              <a:t/>
            </a:r>
            <a:br>
              <a:rPr lang="tr-TR" sz="1800" dirty="0" smtClean="0"/>
            </a:br>
            <a:r>
              <a:rPr lang="tr-TR" sz="1800" dirty="0"/>
              <a:t/>
            </a:r>
            <a:br>
              <a:rPr lang="tr-TR" sz="1800" dirty="0"/>
            </a:br>
            <a:r>
              <a:rPr lang="tr-TR" sz="1800" dirty="0" err="1" smtClean="0"/>
              <a:t>Gantt</a:t>
            </a:r>
            <a:r>
              <a:rPr lang="tr-TR" sz="1800" dirty="0" smtClean="0"/>
              <a:t> Şeması  şu şekildedir:</a:t>
            </a:r>
            <a:endParaRPr lang="en-US" sz="1800" dirty="0"/>
          </a:p>
        </p:txBody>
      </p:sp>
      <p:cxnSp>
        <p:nvCxnSpPr>
          <p:cNvPr id="37" name="Düz Ok Bağlayıcısı 36"/>
          <p:cNvCxnSpPr/>
          <p:nvPr/>
        </p:nvCxnSpPr>
        <p:spPr>
          <a:xfrm>
            <a:off x="8086323" y="3849459"/>
            <a:ext cx="1004552" cy="128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3987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352983" y="1957549"/>
            <a:ext cx="7873284" cy="3600986"/>
          </a:xfrm>
          <a:prstGeom prst="rect">
            <a:avLst/>
          </a:prstGeom>
        </p:spPr>
        <p:txBody>
          <a:bodyPr wrap="square">
            <a:spAutoFit/>
          </a:bodyPr>
          <a:lstStyle/>
          <a:p>
            <a:r>
              <a:rPr lang="tr-TR" sz="2400" b="1" kern="50" dirty="0">
                <a:latin typeface="Calibri" panose="020F0502020204030204" pitchFamily="34" charset="0"/>
                <a:ea typeface="Arial Unicode MS" panose="020B0604020202020204" pitchFamily="34" charset="-128"/>
              </a:rPr>
              <a:t>4.Sosyal Fizibilite </a:t>
            </a:r>
            <a:endParaRPr lang="tr-TR" sz="2400" b="1" kern="50" dirty="0" smtClean="0">
              <a:latin typeface="Calibri" panose="020F0502020204030204" pitchFamily="34" charset="0"/>
              <a:ea typeface="Arial Unicode MS" panose="020B0604020202020204" pitchFamily="34" charset="-128"/>
            </a:endParaRPr>
          </a:p>
          <a:p>
            <a:r>
              <a:rPr lang="tr-TR" sz="2400" b="1" kern="50" dirty="0" smtClean="0">
                <a:effectLst/>
                <a:latin typeface="Calibri" panose="020F0502020204030204" pitchFamily="34" charset="0"/>
                <a:ea typeface="Arial Unicode MS" panose="020B0604020202020204" pitchFamily="34" charset="-128"/>
              </a:rPr>
              <a:t> </a:t>
            </a:r>
            <a:endParaRPr lang="en-US" kern="50" dirty="0" smtClean="0">
              <a:effectLst/>
              <a:latin typeface="Times New Roman" panose="02020603050405020304" pitchFamily="18" charset="0"/>
              <a:ea typeface="Arial Unicode MS" panose="020B0604020202020204" pitchFamily="34" charset="-128"/>
            </a:endParaRPr>
          </a:p>
          <a:p>
            <a:r>
              <a:rPr lang="tr-TR" kern="50" dirty="0" smtClean="0">
                <a:effectLst/>
                <a:latin typeface="Calibri" panose="020F0502020204030204" pitchFamily="34" charset="0"/>
                <a:ea typeface="Arial Unicode MS" panose="020B0604020202020204" pitchFamily="34" charset="-128"/>
              </a:rPr>
              <a:t>	</a:t>
            </a:r>
            <a:r>
              <a:rPr lang="tr-TR" kern="50" dirty="0">
                <a:latin typeface="Calibri" panose="020F0502020204030204" pitchFamily="34" charset="0"/>
                <a:ea typeface="Arial Unicode MS" panose="020B0604020202020204" pitchFamily="34" charset="-128"/>
              </a:rPr>
              <a:t>Önerilen sitenin kullanıcılar tarafından kabul edilip edilmeyeceği </a:t>
            </a:r>
            <a:r>
              <a:rPr lang="tr-TR" kern="50" dirty="0" err="1">
                <a:latin typeface="Calibri" panose="020F0502020204030204" pitchFamily="34" charset="0"/>
                <a:ea typeface="Arial Unicode MS" panose="020B0604020202020204" pitchFamily="34" charset="-128"/>
              </a:rPr>
              <a:t>araştırıldı.Kullanım</a:t>
            </a:r>
            <a:r>
              <a:rPr lang="tr-TR" kern="50" dirty="0">
                <a:latin typeface="Calibri" panose="020F0502020204030204" pitchFamily="34" charset="0"/>
                <a:ea typeface="Arial Unicode MS" panose="020B0604020202020204" pitchFamily="34" charset="-128"/>
              </a:rPr>
              <a:t> alanı veya kullanıcı grubu olarak bir takım kısıtlamalar olmadığı tespit </a:t>
            </a:r>
            <a:r>
              <a:rPr lang="tr-TR" kern="50" dirty="0" err="1">
                <a:latin typeface="Calibri" panose="020F0502020204030204" pitchFamily="34" charset="0"/>
                <a:ea typeface="Arial Unicode MS" panose="020B0604020202020204" pitchFamily="34" charset="-128"/>
              </a:rPr>
              <a:t>edildi.Bir</a:t>
            </a:r>
            <a:r>
              <a:rPr lang="tr-TR" kern="50" dirty="0">
                <a:latin typeface="Calibri" panose="020F0502020204030204" pitchFamily="34" charset="0"/>
                <a:ea typeface="Arial Unicode MS" panose="020B0604020202020204" pitchFamily="34" charset="-128"/>
              </a:rPr>
              <a:t> çok kişinin </a:t>
            </a:r>
            <a:r>
              <a:rPr lang="tr-TR" kern="50" dirty="0" err="1">
                <a:latin typeface="Calibri" panose="020F0502020204030204" pitchFamily="34" charset="0"/>
                <a:ea typeface="Arial Unicode MS" panose="020B0604020202020204" pitchFamily="34" charset="-128"/>
              </a:rPr>
              <a:t>blog</a:t>
            </a:r>
            <a:r>
              <a:rPr lang="tr-TR" kern="50" dirty="0">
                <a:latin typeface="Calibri" panose="020F0502020204030204" pitchFamily="34" charset="0"/>
                <a:ea typeface="Arial Unicode MS" panose="020B0604020202020204" pitchFamily="34" charset="-128"/>
              </a:rPr>
              <a:t> sitesinden yararlanabileceği saptandı</a:t>
            </a:r>
            <a:r>
              <a:rPr lang="tr-TR" kern="50" dirty="0">
                <a:ea typeface="Arial Unicode MS" panose="020B0604020202020204" pitchFamily="34" charset="-128"/>
              </a:rPr>
              <a:t>.</a:t>
            </a:r>
            <a:r>
              <a:rPr lang="en-US" u="sng" kern="50" dirty="0">
                <a:latin typeface="Times New Roman" panose="02020603050405020304" pitchFamily="18" charset="0"/>
                <a:ea typeface="Arial Unicode MS" panose="020B0604020202020204" pitchFamily="34" charset="-128"/>
              </a:rPr>
              <a:t/>
            </a:r>
            <a:br>
              <a:rPr lang="en-US" u="sng" kern="50" dirty="0">
                <a:latin typeface="Times New Roman" panose="02020603050405020304" pitchFamily="18" charset="0"/>
                <a:ea typeface="Arial Unicode MS" panose="020B0604020202020204" pitchFamily="34" charset="-128"/>
              </a:rPr>
            </a:br>
            <a:r>
              <a:rPr lang="tr-TR" kern="50" dirty="0" smtClean="0">
                <a:latin typeface="Calibri" panose="020F0502020204030204" pitchFamily="34" charset="0"/>
                <a:ea typeface="Arial Unicode MS" panose="020B0604020202020204" pitchFamily="34" charset="-128"/>
              </a:rPr>
              <a:t>                </a:t>
            </a:r>
          </a:p>
          <a:p>
            <a:r>
              <a:rPr lang="tr-TR" b="1" kern="50" dirty="0">
                <a:latin typeface="Calibri" panose="020F0502020204030204" pitchFamily="34" charset="0"/>
                <a:ea typeface="Arial Unicode MS" panose="020B0604020202020204" pitchFamily="34" charset="-128"/>
              </a:rPr>
              <a:t/>
            </a:r>
            <a:br>
              <a:rPr lang="tr-TR" b="1" kern="50" dirty="0">
                <a:latin typeface="Calibri" panose="020F0502020204030204" pitchFamily="34" charset="0"/>
                <a:ea typeface="Arial Unicode MS" panose="020B0604020202020204" pitchFamily="34" charset="-128"/>
              </a:rPr>
            </a:br>
            <a:r>
              <a:rPr lang="en-US" kern="50" dirty="0">
                <a:latin typeface="Times New Roman" panose="02020603050405020304" pitchFamily="18" charset="0"/>
                <a:ea typeface="Arial Unicode MS" panose="020B0604020202020204" pitchFamily="34" charset="-128"/>
              </a:rPr>
              <a:t/>
            </a:r>
            <a:br>
              <a:rPr lang="en-US" kern="50" dirty="0">
                <a:latin typeface="Times New Roman" panose="02020603050405020304" pitchFamily="18" charset="0"/>
                <a:ea typeface="Arial Unicode MS" panose="020B0604020202020204" pitchFamily="34" charset="-128"/>
              </a:rPr>
            </a:br>
            <a:r>
              <a:rPr lang="tr-TR" b="1" kern="50" dirty="0">
                <a:latin typeface="Calibri" panose="020F0502020204030204" pitchFamily="34" charset="0"/>
                <a:ea typeface="Arial Unicode MS" panose="020B0604020202020204" pitchFamily="34" charset="-128"/>
              </a:rPr>
              <a:t> </a:t>
            </a:r>
            <a:r>
              <a:rPr lang="en-US" kern="50" dirty="0">
                <a:ea typeface="Arial Unicode MS" panose="020B0604020202020204" pitchFamily="34" charset="-128"/>
              </a:rPr>
              <a:t/>
            </a:r>
            <a:br>
              <a:rPr lang="en-US" kern="50" dirty="0">
                <a:ea typeface="Arial Unicode MS" panose="020B0604020202020204" pitchFamily="34" charset="-128"/>
              </a:rPr>
            </a:br>
            <a:r>
              <a:rPr lang="tr-TR" kern="50" dirty="0">
                <a:latin typeface="Calibri" panose="020F0502020204030204" pitchFamily="34" charset="0"/>
                <a:ea typeface="Arial Unicode MS" panose="020B0604020202020204" pitchFamily="34" charset="-128"/>
              </a:rPr>
              <a:t> </a:t>
            </a:r>
            <a:r>
              <a:rPr lang="en-US" kern="50" dirty="0">
                <a:latin typeface="Times New Roman" panose="02020603050405020304" pitchFamily="18" charset="0"/>
                <a:ea typeface="Arial Unicode MS" panose="020B0604020202020204" pitchFamily="34" charset="-128"/>
              </a:rPr>
              <a:t/>
            </a:r>
            <a:br>
              <a:rPr lang="en-US" kern="50" dirty="0">
                <a:latin typeface="Times New Roman" panose="02020603050405020304" pitchFamily="18" charset="0"/>
                <a:ea typeface="Arial Unicode MS" panose="020B0604020202020204" pitchFamily="34" charset="-128"/>
              </a:rPr>
            </a:br>
            <a:endParaRPr lang="tr-TR" kern="50" dirty="0" smtClean="0">
              <a:latin typeface="Calibri" panose="020F0502020204030204" pitchFamily="34" charset="0"/>
              <a:ea typeface="Arial Unicode MS" panose="020B0604020202020204" pitchFamily="34" charset="-128"/>
            </a:endParaRPr>
          </a:p>
          <a:p>
            <a:r>
              <a:rPr lang="tr-TR" kern="50" dirty="0">
                <a:latin typeface="Calibri" panose="020F0502020204030204" pitchFamily="34" charset="0"/>
                <a:ea typeface="Arial Unicode MS" panose="020B0604020202020204" pitchFamily="34" charset="-128"/>
              </a:rPr>
              <a:t> </a:t>
            </a:r>
            <a:r>
              <a:rPr lang="tr-TR" kern="50" dirty="0" smtClean="0">
                <a:latin typeface="Calibri" panose="020F0502020204030204" pitchFamily="34" charset="0"/>
                <a:ea typeface="Arial Unicode MS" panose="020B0604020202020204" pitchFamily="34" charset="-128"/>
              </a:rPr>
              <a:t> </a:t>
            </a:r>
            <a:endParaRPr lang="en-US" kern="50" dirty="0">
              <a:effectLst/>
              <a:latin typeface="Times New Roman" panose="02020603050405020304" pitchFamily="18" charset="0"/>
              <a:ea typeface="Arial Unicode MS" panose="020B0604020202020204" pitchFamily="34" charset="-128"/>
            </a:endParaRPr>
          </a:p>
        </p:txBody>
      </p:sp>
    </p:spTree>
    <p:extLst>
      <p:ext uri="{BB962C8B-B14F-4D97-AF65-F5344CB8AC3E}">
        <p14:creationId xmlns:p14="http://schemas.microsoft.com/office/powerpoint/2010/main" val="2168288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34851" y="1841679"/>
            <a:ext cx="6233374" cy="2862322"/>
          </a:xfrm>
          <a:prstGeom prst="rect">
            <a:avLst/>
          </a:prstGeom>
        </p:spPr>
        <p:txBody>
          <a:bodyPr wrap="square">
            <a:spAutoFit/>
          </a:bodyPr>
          <a:lstStyle/>
          <a:p>
            <a:r>
              <a:rPr lang="tr-TR" sz="2400" b="1" kern="50" dirty="0" smtClean="0">
                <a:effectLst/>
                <a:latin typeface="Calibri" panose="020F0502020204030204" pitchFamily="34" charset="0"/>
                <a:ea typeface="Arial Unicode MS" panose="020B0604020202020204" pitchFamily="34" charset="-128"/>
              </a:rPr>
              <a:t>5. Yasal Fizibilite </a:t>
            </a:r>
            <a:endParaRPr lang="en-US" kern="50" dirty="0" smtClean="0">
              <a:effectLst/>
              <a:latin typeface="Times New Roman" panose="02020603050405020304" pitchFamily="18" charset="0"/>
              <a:ea typeface="Arial Unicode MS" panose="020B0604020202020204" pitchFamily="34" charset="-128"/>
            </a:endParaRPr>
          </a:p>
          <a:p>
            <a:r>
              <a:rPr lang="tr-TR" sz="2400" b="1" kern="50" dirty="0" smtClean="0">
                <a:effectLst/>
                <a:latin typeface="Calibri" panose="020F0502020204030204" pitchFamily="34" charset="0"/>
                <a:ea typeface="Arial Unicode MS" panose="020B0604020202020204" pitchFamily="34" charset="-128"/>
              </a:rPr>
              <a:t> </a:t>
            </a:r>
            <a:endParaRPr lang="en-US" kern="50" dirty="0" smtClean="0">
              <a:effectLst/>
              <a:latin typeface="Times New Roman" panose="02020603050405020304" pitchFamily="18" charset="0"/>
              <a:ea typeface="Arial Unicode MS" panose="020B0604020202020204" pitchFamily="34" charset="-128"/>
            </a:endParaRPr>
          </a:p>
          <a:p>
            <a:r>
              <a:rPr lang="tr-TR" sz="2400" b="1" kern="50" dirty="0" smtClean="0">
                <a:effectLst/>
                <a:latin typeface="Calibri" panose="020F0502020204030204" pitchFamily="34" charset="0"/>
                <a:ea typeface="Arial Unicode MS" panose="020B0604020202020204" pitchFamily="34" charset="-128"/>
              </a:rPr>
              <a:t>	</a:t>
            </a:r>
            <a:r>
              <a:rPr lang="tr-TR" kern="50" dirty="0" smtClean="0">
                <a:effectLst/>
                <a:latin typeface="Calibri" panose="020F0502020204030204" pitchFamily="34" charset="0"/>
                <a:ea typeface="Arial Unicode MS" panose="020B0604020202020204" pitchFamily="34" charset="-128"/>
              </a:rPr>
              <a:t>Yapılan araştırmalar sonucu patent, lisans, ilgili çalışma yasası, sitenin yapmış olduğu anlaşmalar, uluslar arası ticaret hukuku vb. yasal konular açısından önerilen sistemin uygunluğu saptanmıştır. </a:t>
            </a:r>
            <a:endParaRPr lang="en-US" kern="50" dirty="0" smtClean="0">
              <a:effectLst/>
              <a:latin typeface="Times New Roman" panose="02020603050405020304" pitchFamily="18" charset="0"/>
              <a:ea typeface="Arial Unicode MS" panose="020B0604020202020204" pitchFamily="34" charset="-128"/>
            </a:endParaRPr>
          </a:p>
          <a:p>
            <a:r>
              <a:rPr lang="tr-TR" kern="50" dirty="0" smtClean="0">
                <a:effectLst/>
                <a:latin typeface="Calibri" panose="020F0502020204030204" pitchFamily="34" charset="0"/>
                <a:ea typeface="Arial Unicode MS" panose="020B0604020202020204" pitchFamily="34" charset="-128"/>
              </a:rPr>
              <a:t> </a:t>
            </a:r>
            <a:endParaRPr lang="en-US" kern="50" dirty="0" smtClean="0">
              <a:effectLst/>
              <a:latin typeface="Times New Roman" panose="02020603050405020304" pitchFamily="18" charset="0"/>
              <a:ea typeface="Arial Unicode MS" panose="020B0604020202020204" pitchFamily="34" charset="-128"/>
            </a:endParaRPr>
          </a:p>
          <a:p>
            <a:r>
              <a:rPr lang="tr-TR" kern="50" dirty="0" smtClean="0">
                <a:effectLst/>
                <a:latin typeface="Calibri" panose="020F0502020204030204" pitchFamily="34" charset="0"/>
                <a:ea typeface="Arial Unicode MS" panose="020B0604020202020204" pitchFamily="34" charset="-128"/>
              </a:rPr>
              <a:t> </a:t>
            </a:r>
            <a:endParaRPr lang="en-US" kern="50" dirty="0" smtClean="0">
              <a:effectLst/>
              <a:latin typeface="Times New Roman" panose="02020603050405020304" pitchFamily="18" charset="0"/>
              <a:ea typeface="Arial Unicode MS" panose="020B0604020202020204" pitchFamily="34" charset="-128"/>
            </a:endParaRPr>
          </a:p>
          <a:p>
            <a:r>
              <a:rPr lang="tr-TR" kern="50" dirty="0" smtClean="0">
                <a:effectLst/>
                <a:latin typeface="Calibri" panose="020F0502020204030204" pitchFamily="34" charset="0"/>
                <a:ea typeface="Arial Unicode MS" panose="020B0604020202020204" pitchFamily="34" charset="-128"/>
              </a:rPr>
              <a:t> </a:t>
            </a:r>
            <a:endParaRPr lang="en-US" kern="50" dirty="0">
              <a:effectLst/>
              <a:latin typeface="Times New Roman" panose="02020603050405020304" pitchFamily="18" charset="0"/>
              <a:ea typeface="Arial Unicode MS" panose="020B0604020202020204" pitchFamily="34" charset="-128"/>
            </a:endParaRPr>
          </a:p>
        </p:txBody>
      </p:sp>
    </p:spTree>
    <p:extLst>
      <p:ext uri="{BB962C8B-B14F-4D97-AF65-F5344CB8AC3E}">
        <p14:creationId xmlns:p14="http://schemas.microsoft.com/office/powerpoint/2010/main" val="1750145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048000" y="2013228"/>
            <a:ext cx="6096000" cy="1169551"/>
          </a:xfrm>
          <a:prstGeom prst="rect">
            <a:avLst/>
          </a:prstGeom>
        </p:spPr>
        <p:txBody>
          <a:bodyPr>
            <a:spAutoFit/>
          </a:bodyPr>
          <a:lstStyle/>
          <a:p>
            <a:endParaRPr lang="tr-TR" sz="1600" kern="50" dirty="0">
              <a:latin typeface="Times New Roman" panose="02020603050405020304" pitchFamily="18" charset="0"/>
              <a:ea typeface="Arial Unicode MS" panose="020B0604020202020204" pitchFamily="34" charset="-128"/>
            </a:endParaRPr>
          </a:p>
          <a:p>
            <a:endParaRPr lang="tr-TR" kern="50" dirty="0">
              <a:latin typeface="Times New Roman" panose="02020603050405020304" pitchFamily="18" charset="0"/>
              <a:ea typeface="Arial Unicode MS" panose="020B0604020202020204" pitchFamily="34" charset="-128"/>
            </a:endParaRPr>
          </a:p>
          <a:p>
            <a:endParaRPr lang="tr-TR" kern="50" dirty="0">
              <a:latin typeface="Times New Roman" panose="02020603050405020304" pitchFamily="18" charset="0"/>
              <a:ea typeface="Arial Unicode MS" panose="020B0604020202020204" pitchFamily="34" charset="-128"/>
            </a:endParaRPr>
          </a:p>
          <a:p>
            <a:endParaRPr lang="en-US" kern="50" dirty="0">
              <a:latin typeface="Times New Roman" panose="02020603050405020304" pitchFamily="18" charset="0"/>
              <a:ea typeface="Arial Unicode MS" panose="020B0604020202020204" pitchFamily="34" charset="-128"/>
            </a:endParaRPr>
          </a:p>
        </p:txBody>
      </p:sp>
      <p:graphicFrame>
        <p:nvGraphicFramePr>
          <p:cNvPr id="3" name="Tablo 2"/>
          <p:cNvGraphicFramePr>
            <a:graphicFrameLocks noGrp="1"/>
          </p:cNvGraphicFramePr>
          <p:nvPr>
            <p:extLst>
              <p:ext uri="{D42A27DB-BD31-4B8C-83A1-F6EECF244321}">
                <p14:modId xmlns:p14="http://schemas.microsoft.com/office/powerpoint/2010/main" val="903022259"/>
              </p:ext>
            </p:extLst>
          </p:nvPr>
        </p:nvGraphicFramePr>
        <p:xfrm>
          <a:off x="610742" y="282759"/>
          <a:ext cx="8036371" cy="6098836"/>
        </p:xfrm>
        <a:graphic>
          <a:graphicData uri="http://schemas.openxmlformats.org/drawingml/2006/table">
            <a:tbl>
              <a:tblPr firstRow="1" firstCol="1" bandRow="1">
                <a:tableStyleId>{5C22544A-7EE6-4342-B048-85BDC9FD1C3A}</a:tableStyleId>
              </a:tblPr>
              <a:tblGrid>
                <a:gridCol w="1604285">
                  <a:extLst>
                    <a:ext uri="{9D8B030D-6E8A-4147-A177-3AD203B41FA5}">
                      <a16:colId xmlns:a16="http://schemas.microsoft.com/office/drawing/2014/main" xmlns="" val="20000"/>
                    </a:ext>
                  </a:extLst>
                </a:gridCol>
                <a:gridCol w="961211">
                  <a:extLst>
                    <a:ext uri="{9D8B030D-6E8A-4147-A177-3AD203B41FA5}">
                      <a16:colId xmlns:a16="http://schemas.microsoft.com/office/drawing/2014/main" xmlns="" val="20001"/>
                    </a:ext>
                  </a:extLst>
                </a:gridCol>
                <a:gridCol w="1753861">
                  <a:extLst>
                    <a:ext uri="{9D8B030D-6E8A-4147-A177-3AD203B41FA5}">
                      <a16:colId xmlns:a16="http://schemas.microsoft.com/office/drawing/2014/main" xmlns="" val="20002"/>
                    </a:ext>
                  </a:extLst>
                </a:gridCol>
                <a:gridCol w="1694984">
                  <a:extLst>
                    <a:ext uri="{9D8B030D-6E8A-4147-A177-3AD203B41FA5}">
                      <a16:colId xmlns:a16="http://schemas.microsoft.com/office/drawing/2014/main" xmlns="" val="20003"/>
                    </a:ext>
                  </a:extLst>
                </a:gridCol>
                <a:gridCol w="2022030">
                  <a:extLst>
                    <a:ext uri="{9D8B030D-6E8A-4147-A177-3AD203B41FA5}">
                      <a16:colId xmlns:a16="http://schemas.microsoft.com/office/drawing/2014/main" xmlns="" val="20004"/>
                    </a:ext>
                  </a:extLst>
                </a:gridCol>
              </a:tblGrid>
              <a:tr h="357376">
                <a:tc>
                  <a:txBody>
                    <a:bodyPr/>
                    <a:lstStyle/>
                    <a:p>
                      <a:pPr marL="0" marR="0" algn="l">
                        <a:spcBef>
                          <a:spcPts val="0"/>
                        </a:spcBef>
                        <a:spcAft>
                          <a:spcPts val="0"/>
                        </a:spcAft>
                      </a:pP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l">
                        <a:spcBef>
                          <a:spcPts val="0"/>
                        </a:spcBef>
                        <a:spcAft>
                          <a:spcPts val="0"/>
                        </a:spcAft>
                      </a:pPr>
                      <a:r>
                        <a:rPr lang="tr-TR" sz="1200" kern="50" dirty="0" smtClean="0">
                          <a:effectLst/>
                          <a:latin typeface="+mn-lt"/>
                          <a:ea typeface="+mn-ea"/>
                        </a:rPr>
                        <a:t>Ağırlık</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l">
                        <a:spcBef>
                          <a:spcPts val="0"/>
                        </a:spcBef>
                        <a:spcAft>
                          <a:spcPts val="0"/>
                        </a:spcAft>
                      </a:pPr>
                      <a:r>
                        <a:rPr lang="tr-TR" sz="1200" kern="50" dirty="0" smtClean="0">
                          <a:effectLst/>
                          <a:latin typeface="+mn-lt"/>
                          <a:ea typeface="+mn-ea"/>
                        </a:rPr>
                        <a:t>Önerilen</a:t>
                      </a:r>
                      <a:r>
                        <a:rPr lang="tr-TR" sz="1200" kern="50" baseline="0" dirty="0" smtClean="0">
                          <a:effectLst/>
                          <a:latin typeface="+mn-lt"/>
                          <a:ea typeface="+mn-ea"/>
                        </a:rPr>
                        <a:t>   Sistem1</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l">
                        <a:spcBef>
                          <a:spcPts val="0"/>
                        </a:spcBef>
                        <a:spcAft>
                          <a:spcPts val="0"/>
                        </a:spcAft>
                      </a:pPr>
                      <a:r>
                        <a:rPr lang="tr-TR" sz="1200" kern="50" dirty="0" smtClean="0">
                          <a:effectLst/>
                          <a:latin typeface="+mn-lt"/>
                          <a:ea typeface="+mn-ea"/>
                        </a:rPr>
                        <a:t>Önerilen</a:t>
                      </a:r>
                      <a:r>
                        <a:rPr lang="tr-TR" sz="1200" kern="50" baseline="0" dirty="0" smtClean="0">
                          <a:effectLst/>
                          <a:latin typeface="+mn-lt"/>
                          <a:ea typeface="+mn-ea"/>
                        </a:rPr>
                        <a:t> Sistem2</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l">
                        <a:spcBef>
                          <a:spcPts val="0"/>
                        </a:spcBef>
                        <a:spcAft>
                          <a:spcPts val="0"/>
                        </a:spcAft>
                      </a:pPr>
                      <a:r>
                        <a:rPr lang="tr-TR" sz="1400" kern="50" dirty="0" smtClean="0">
                          <a:effectLst/>
                          <a:latin typeface="Times New Roman" panose="02020603050405020304" pitchFamily="18" charset="0"/>
                          <a:ea typeface="Arial Unicode MS" panose="020B0604020202020204" pitchFamily="34" charset="-128"/>
                        </a:rPr>
                        <a:t>Önerilen</a:t>
                      </a:r>
                      <a:r>
                        <a:rPr lang="tr-TR" sz="1400" kern="50" baseline="0" dirty="0" smtClean="0">
                          <a:effectLst/>
                          <a:latin typeface="Times New Roman" panose="02020603050405020304" pitchFamily="18" charset="0"/>
                          <a:ea typeface="Arial Unicode MS" panose="020B0604020202020204" pitchFamily="34" charset="-128"/>
                        </a:rPr>
                        <a:t> Sistem 3</a:t>
                      </a:r>
                      <a:endParaRPr lang="en-US" sz="1400" kern="50" dirty="0">
                        <a:effectLst/>
                        <a:latin typeface="Times New Roman" panose="02020603050405020304" pitchFamily="18" charset="0"/>
                        <a:ea typeface="Arial Unicode MS" panose="020B0604020202020204" pitchFamily="34" charset="-128"/>
                      </a:endParaRPr>
                    </a:p>
                  </a:txBody>
                  <a:tcPr marL="68580" marR="68580" marT="0" marB="0"/>
                </a:tc>
                <a:extLst>
                  <a:ext uri="{0D108BD9-81ED-4DB2-BD59-A6C34878D82A}">
                    <a16:rowId xmlns:a16="http://schemas.microsoft.com/office/drawing/2014/main" xmlns="" val="10000"/>
                  </a:ext>
                </a:extLst>
              </a:tr>
              <a:tr h="1787958">
                <a:tc>
                  <a:txBody>
                    <a:bodyPr/>
                    <a:lstStyle/>
                    <a:p>
                      <a:pPr marL="0" marR="0" algn="l">
                        <a:spcBef>
                          <a:spcPts val="0"/>
                        </a:spcBef>
                        <a:spcAft>
                          <a:spcPts val="0"/>
                        </a:spcAft>
                      </a:pPr>
                      <a:endParaRPr lang="tr-TR" sz="1200" kern="50" dirty="0" smtClean="0">
                        <a:effectLst/>
                        <a:latin typeface="+mn-lt"/>
                        <a:ea typeface="+mn-ea"/>
                      </a:endParaRPr>
                    </a:p>
                    <a:p>
                      <a:pPr marL="0" marR="0" algn="l">
                        <a:spcBef>
                          <a:spcPts val="0"/>
                        </a:spcBef>
                        <a:spcAft>
                          <a:spcPts val="0"/>
                        </a:spcAft>
                      </a:pPr>
                      <a:r>
                        <a:rPr lang="tr-TR" sz="1200" kern="50" dirty="0" smtClean="0">
                          <a:effectLst/>
                          <a:latin typeface="+mn-lt"/>
                          <a:ea typeface="+mn-ea"/>
                        </a:rPr>
                        <a:t>Teknik</a:t>
                      </a:r>
                      <a:r>
                        <a:rPr lang="tr-TR" sz="1200" kern="50" baseline="0" dirty="0" smtClean="0">
                          <a:effectLst/>
                          <a:latin typeface="+mn-lt"/>
                          <a:ea typeface="+mn-ea"/>
                        </a:rPr>
                        <a:t> Fizibilite</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r>
                        <a:rPr lang="tr-TR" sz="1200" kern="50" dirty="0" smtClean="0">
                          <a:effectLst/>
                          <a:latin typeface="Times New Roman" panose="02020603050405020304" pitchFamily="18" charset="0"/>
                          <a:ea typeface="Arial Unicode MS" panose="020B0604020202020204" pitchFamily="34" charset="-128"/>
                        </a:rPr>
                        <a:t>%30</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200" kern="50" dirty="0" smtClean="0">
                          <a:effectLst/>
                          <a:latin typeface="Times New Roman" panose="02020603050405020304" pitchFamily="18" charset="0"/>
                          <a:ea typeface="Arial Unicode MS" panose="020B0604020202020204" pitchFamily="34" charset="-128"/>
                        </a:rPr>
                        <a:t>Doğrudan .Net kullanarak </a:t>
                      </a:r>
                      <a:r>
                        <a:rPr lang="tr-TR" sz="1200" kern="50" dirty="0" err="1" smtClean="0">
                          <a:effectLst/>
                          <a:latin typeface="Times New Roman" panose="02020603050405020304" pitchFamily="18" charset="0"/>
                          <a:ea typeface="Arial Unicode MS" panose="020B0604020202020204" pitchFamily="34" charset="-128"/>
                        </a:rPr>
                        <a:t>Blog</a:t>
                      </a:r>
                      <a:r>
                        <a:rPr lang="tr-TR" sz="1200" kern="50" dirty="0" smtClean="0">
                          <a:effectLst/>
                          <a:latin typeface="Times New Roman" panose="02020603050405020304" pitchFamily="18" charset="0"/>
                          <a:ea typeface="Arial Unicode MS" panose="020B0604020202020204" pitchFamily="34" charset="-128"/>
                        </a:rPr>
                        <a:t> sitesinde</a:t>
                      </a:r>
                      <a:r>
                        <a:rPr lang="tr-TR" sz="1200" kern="50" baseline="0" dirty="0" smtClean="0">
                          <a:effectLst/>
                          <a:latin typeface="Times New Roman" panose="02020603050405020304" pitchFamily="18" charset="0"/>
                          <a:ea typeface="Arial Unicode MS" panose="020B0604020202020204" pitchFamily="34" charset="-128"/>
                        </a:rPr>
                        <a:t> </a:t>
                      </a:r>
                      <a:r>
                        <a:rPr lang="tr-TR" sz="1200" kern="50" baseline="0" dirty="0" err="1" smtClean="0">
                          <a:effectLst/>
                          <a:latin typeface="Times New Roman" panose="02020603050405020304" pitchFamily="18" charset="0"/>
                          <a:ea typeface="Arial Unicode MS" panose="020B0604020202020204" pitchFamily="34" charset="-128"/>
                        </a:rPr>
                        <a:t>veritabanı</a:t>
                      </a:r>
                      <a:r>
                        <a:rPr lang="tr-TR" sz="1200" kern="50" baseline="0" dirty="0" smtClean="0">
                          <a:effectLst/>
                          <a:latin typeface="Times New Roman" panose="02020603050405020304" pitchFamily="18" charset="0"/>
                          <a:ea typeface="Arial Unicode MS" panose="020B0604020202020204" pitchFamily="34" charset="-128"/>
                        </a:rPr>
                        <a:t> kurulup kodlanmaya ve temayı kendimiz yazarak kodlamaya başlamaktı.</a:t>
                      </a:r>
                    </a:p>
                    <a:p>
                      <a:pPr marL="0" marR="0" indent="0" algn="l" defTabSz="457200" rtl="0" eaLnBrk="1" fontAlgn="auto" latinLnBrk="0" hangingPunct="1">
                        <a:lnSpc>
                          <a:spcPct val="100000"/>
                        </a:lnSpc>
                        <a:spcBef>
                          <a:spcPts val="0"/>
                        </a:spcBef>
                        <a:spcAft>
                          <a:spcPts val="0"/>
                        </a:spcAft>
                        <a:buClrTx/>
                        <a:buSzTx/>
                        <a:buFontTx/>
                        <a:buNone/>
                        <a:tabLst/>
                        <a:defRPr/>
                      </a:pPr>
                      <a:endParaRPr lang="tr-TR" sz="1200" kern="50" baseline="0" dirty="0" smtClean="0">
                        <a:effectLst/>
                        <a:latin typeface="Times New Roman" panose="02020603050405020304" pitchFamily="18" charset="0"/>
                        <a:ea typeface="Arial Unicode MS" panose="020B0604020202020204" pitchFamily="34" charset="-128"/>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tr-TR" sz="1200" kern="50" baseline="0" dirty="0" smtClean="0">
                        <a:effectLst/>
                        <a:latin typeface="Times New Roman" panose="02020603050405020304" pitchFamily="18" charset="0"/>
                        <a:ea typeface="Arial Unicode MS" panose="020B0604020202020204" pitchFamily="34"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tr-TR" sz="1200" kern="50" baseline="0" dirty="0" smtClean="0">
                          <a:effectLst/>
                          <a:latin typeface="Times New Roman" panose="02020603050405020304" pitchFamily="18" charset="0"/>
                          <a:ea typeface="Arial Unicode MS" panose="020B0604020202020204" pitchFamily="34" charset="-128"/>
                        </a:rPr>
                        <a:t>Puan:75</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l">
                        <a:spcBef>
                          <a:spcPts val="0"/>
                        </a:spcBef>
                        <a:spcAft>
                          <a:spcPts val="0"/>
                        </a:spcAft>
                      </a:pPr>
                      <a:r>
                        <a:rPr lang="tr-TR" sz="1200" kern="50" baseline="0" dirty="0" smtClean="0">
                          <a:effectLst/>
                          <a:latin typeface="Calibri" panose="020F0502020204030204" pitchFamily="34" charset="0"/>
                          <a:ea typeface="Arial Unicode MS" panose="020B0604020202020204" pitchFamily="34" charset="-128"/>
                        </a:rPr>
                        <a:t>Uygulama </a:t>
                      </a:r>
                      <a:r>
                        <a:rPr lang="tr-TR" sz="1200" kern="50" baseline="0" dirty="0" err="1" smtClean="0">
                          <a:effectLst/>
                          <a:latin typeface="Calibri" panose="020F0502020204030204" pitchFamily="34" charset="0"/>
                          <a:ea typeface="Arial Unicode MS" panose="020B0604020202020204" pitchFamily="34" charset="-128"/>
                        </a:rPr>
                        <a:t>Php</a:t>
                      </a:r>
                      <a:r>
                        <a:rPr lang="tr-TR" sz="1200" kern="50" baseline="0" dirty="0" smtClean="0">
                          <a:effectLst/>
                          <a:latin typeface="Calibri" panose="020F0502020204030204" pitchFamily="34" charset="0"/>
                          <a:ea typeface="Arial Unicode MS" panose="020B0604020202020204" pitchFamily="34" charset="-128"/>
                        </a:rPr>
                        <a:t> dili ile yazılıp bir </a:t>
                      </a:r>
                      <a:r>
                        <a:rPr lang="tr-TR" sz="1200" kern="50" baseline="0" dirty="0" err="1" smtClean="0">
                          <a:effectLst/>
                          <a:latin typeface="Calibri" panose="020F0502020204030204" pitchFamily="34" charset="0"/>
                          <a:ea typeface="Arial Unicode MS" panose="020B0604020202020204" pitchFamily="34" charset="-128"/>
                        </a:rPr>
                        <a:t>localhostta</a:t>
                      </a:r>
                      <a:r>
                        <a:rPr lang="tr-TR" sz="1200" kern="50" baseline="0" dirty="0" smtClean="0">
                          <a:effectLst/>
                          <a:latin typeface="Calibri" panose="020F0502020204030204" pitchFamily="34" charset="0"/>
                          <a:ea typeface="Arial Unicode MS" panose="020B0604020202020204" pitchFamily="34" charset="-128"/>
                        </a:rPr>
                        <a:t> uygulaması geliştirilmesi amaçlanmaktadır.</a:t>
                      </a:r>
                    </a:p>
                    <a:p>
                      <a:pPr marL="0" marR="0" algn="l">
                        <a:spcBef>
                          <a:spcPts val="0"/>
                        </a:spcBef>
                        <a:spcAft>
                          <a:spcPts val="0"/>
                        </a:spcAft>
                      </a:pPr>
                      <a:endParaRPr lang="tr-TR" sz="1200" kern="50" baseline="0" dirty="0" smtClean="0">
                        <a:effectLst/>
                        <a:latin typeface="Calibri" panose="020F0502020204030204" pitchFamily="34" charset="0"/>
                        <a:ea typeface="Arial Unicode MS" panose="020B0604020202020204" pitchFamily="34" charset="-128"/>
                      </a:endParaRPr>
                    </a:p>
                    <a:p>
                      <a:pPr marL="0" marR="0" algn="l">
                        <a:spcBef>
                          <a:spcPts val="0"/>
                        </a:spcBef>
                        <a:spcAft>
                          <a:spcPts val="0"/>
                        </a:spcAft>
                      </a:pPr>
                      <a:endParaRPr lang="tr-TR" sz="1200" kern="50" baseline="0" dirty="0" smtClean="0">
                        <a:effectLst/>
                        <a:latin typeface="Calibri" panose="020F0502020204030204" pitchFamily="34" charset="0"/>
                        <a:ea typeface="Arial Unicode MS" panose="020B0604020202020204" pitchFamily="34" charset="-128"/>
                      </a:endParaRPr>
                    </a:p>
                    <a:p>
                      <a:pPr marL="0" marR="0" algn="l">
                        <a:spcBef>
                          <a:spcPts val="0"/>
                        </a:spcBef>
                        <a:spcAft>
                          <a:spcPts val="0"/>
                        </a:spcAft>
                      </a:pPr>
                      <a:endParaRPr lang="tr-TR" sz="1200" kern="50" baseline="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r>
                        <a:rPr lang="tr-TR" sz="1200" kern="50" baseline="0" dirty="0" smtClean="0">
                          <a:effectLst/>
                          <a:latin typeface="Times New Roman" panose="02020603050405020304" pitchFamily="18" charset="0"/>
                          <a:ea typeface="Arial Unicode MS" panose="020B0604020202020204" pitchFamily="34" charset="-128"/>
                        </a:rPr>
                        <a:t>Puan:65</a:t>
                      </a:r>
                    </a:p>
                  </a:txBody>
                  <a:tcPr marL="68580" marR="68580" marT="0" marB="0"/>
                </a:tc>
                <a:tc>
                  <a:txBody>
                    <a:bodyPr/>
                    <a:lstStyle/>
                    <a:p>
                      <a:pPr marL="0" marR="0" algn="l">
                        <a:spcBef>
                          <a:spcPts val="0"/>
                        </a:spcBef>
                        <a:spcAft>
                          <a:spcPts val="0"/>
                        </a:spcAft>
                      </a:pPr>
                      <a:r>
                        <a:rPr lang="tr-TR" sz="1200" kern="50" baseline="0" dirty="0" err="1" smtClean="0">
                          <a:effectLst/>
                          <a:latin typeface="Times New Roman" panose="02020603050405020304" pitchFamily="18" charset="0"/>
                          <a:ea typeface="Arial Unicode MS" panose="020B0604020202020204" pitchFamily="34" charset="-128"/>
                        </a:rPr>
                        <a:t>Wordpress</a:t>
                      </a:r>
                      <a:r>
                        <a:rPr lang="tr-TR" sz="1200" kern="50" baseline="0" dirty="0" smtClean="0">
                          <a:effectLst/>
                          <a:latin typeface="Times New Roman" panose="02020603050405020304" pitchFamily="18" charset="0"/>
                          <a:ea typeface="Arial Unicode MS" panose="020B0604020202020204" pitchFamily="34" charset="-128"/>
                        </a:rPr>
                        <a:t> ile otomatik kurulum ve zaman kaybı olmadan direkt internet ortamında sitenin hazır olunması.</a:t>
                      </a:r>
                    </a:p>
                    <a:p>
                      <a:pPr marL="0" marR="0" algn="l">
                        <a:spcBef>
                          <a:spcPts val="0"/>
                        </a:spcBef>
                        <a:spcAft>
                          <a:spcPts val="0"/>
                        </a:spcAft>
                      </a:pPr>
                      <a:endParaRPr lang="tr-TR" sz="1200" kern="50" baseline="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baseline="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r>
                        <a:rPr lang="tr-TR" sz="1200" kern="50" baseline="0" dirty="0" smtClean="0">
                          <a:effectLst/>
                          <a:latin typeface="Times New Roman" panose="02020603050405020304" pitchFamily="18" charset="0"/>
                          <a:ea typeface="Arial Unicode MS" panose="020B0604020202020204" pitchFamily="34" charset="-128"/>
                        </a:rPr>
                        <a:t>Puan:95</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extLst>
                  <a:ext uri="{0D108BD9-81ED-4DB2-BD59-A6C34878D82A}">
                    <a16:rowId xmlns:a16="http://schemas.microsoft.com/office/drawing/2014/main" xmlns="" val="10001"/>
                  </a:ext>
                </a:extLst>
              </a:tr>
              <a:tr h="1429505">
                <a:tc>
                  <a:txBody>
                    <a:bodyPr/>
                    <a:lstStyle/>
                    <a:p>
                      <a:pPr marL="0" marR="0" algn="l">
                        <a:spcBef>
                          <a:spcPts val="0"/>
                        </a:spcBef>
                        <a:spcAft>
                          <a:spcPts val="0"/>
                        </a:spcAft>
                      </a:pPr>
                      <a:r>
                        <a:rPr lang="tr-TR" sz="1200" kern="50" dirty="0" smtClean="0">
                          <a:effectLst/>
                          <a:latin typeface="+mn-lt"/>
                          <a:ea typeface="+mn-ea"/>
                        </a:rPr>
                        <a:t>Ekonomik</a:t>
                      </a:r>
                      <a:r>
                        <a:rPr lang="tr-TR" sz="1200" kern="50" baseline="0" dirty="0" smtClean="0">
                          <a:effectLst/>
                          <a:latin typeface="+mn-lt"/>
                          <a:ea typeface="+mn-ea"/>
                        </a:rPr>
                        <a:t> Fizibilite</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l">
                        <a:spcBef>
                          <a:spcPts val="0"/>
                        </a:spcBef>
                        <a:spcAft>
                          <a:spcPts val="0"/>
                        </a:spcAft>
                      </a:pPr>
                      <a:r>
                        <a:rPr lang="tr-TR" sz="1200" kern="50" dirty="0" smtClean="0">
                          <a:effectLst/>
                          <a:latin typeface="Times New Roman" panose="02020603050405020304" pitchFamily="18" charset="0"/>
                          <a:ea typeface="Arial Unicode MS" panose="020B0604020202020204" pitchFamily="34" charset="-128"/>
                        </a:rPr>
                        <a:t>%30</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l">
                        <a:spcBef>
                          <a:spcPts val="0"/>
                        </a:spcBef>
                        <a:spcAft>
                          <a:spcPts val="0"/>
                        </a:spcAft>
                      </a:pPr>
                      <a:r>
                        <a:rPr lang="tr-TR" sz="1200" u="none" kern="50" dirty="0" smtClean="0">
                          <a:effectLst/>
                          <a:latin typeface="Times New Roman" panose="02020603050405020304" pitchFamily="18" charset="0"/>
                          <a:ea typeface="Arial Unicode MS" panose="020B0604020202020204" pitchFamily="34" charset="-128"/>
                        </a:rPr>
                        <a:t>Yaklaşık </a:t>
                      </a:r>
                      <a:r>
                        <a:rPr lang="tr-TR" sz="1200" u="none" kern="50" dirty="0" smtClean="0">
                          <a:effectLst/>
                          <a:latin typeface="Times New Roman" panose="02020603050405020304" pitchFamily="18" charset="0"/>
                          <a:ea typeface="Arial Unicode MS" panose="020B0604020202020204" pitchFamily="34" charset="-128"/>
                        </a:rPr>
                        <a:t>19.000</a:t>
                      </a:r>
                      <a:r>
                        <a:rPr lang="tr-TR" sz="1200" u="none" kern="50" baseline="0" dirty="0" smtClean="0">
                          <a:effectLst/>
                          <a:latin typeface="Times New Roman" panose="02020603050405020304" pitchFamily="18" charset="0"/>
                          <a:ea typeface="Arial Unicode MS" panose="020B0604020202020204" pitchFamily="34" charset="-128"/>
                        </a:rPr>
                        <a:t> </a:t>
                      </a:r>
                      <a:r>
                        <a:rPr lang="tr-TR" sz="1200" u="none" kern="50" dirty="0" smtClean="0">
                          <a:effectLst/>
                          <a:latin typeface="Times New Roman" panose="02020603050405020304" pitchFamily="18" charset="0"/>
                          <a:ea typeface="Arial Unicode MS" panose="020B0604020202020204" pitchFamily="34" charset="-128"/>
                        </a:rPr>
                        <a:t>TL’ye mal olan ve geri dönüşümü 5 ay</a:t>
                      </a:r>
                      <a:r>
                        <a:rPr lang="tr-TR" sz="1200" u="none" kern="50" baseline="0" dirty="0" smtClean="0">
                          <a:effectLst/>
                          <a:latin typeface="Times New Roman" panose="02020603050405020304" pitchFamily="18" charset="0"/>
                          <a:ea typeface="Arial Unicode MS" panose="020B0604020202020204" pitchFamily="34" charset="-128"/>
                        </a:rPr>
                        <a:t> olan sistemin net getirisi </a:t>
                      </a:r>
                      <a:r>
                        <a:rPr lang="tr-TR" sz="1200" u="none" kern="50" dirty="0" smtClean="0">
                          <a:effectLst/>
                          <a:latin typeface="Times New Roman" panose="02020603050405020304" pitchFamily="18" charset="0"/>
                          <a:ea typeface="Arial Unicode MS" panose="020B0604020202020204" pitchFamily="34" charset="-128"/>
                        </a:rPr>
                        <a:t> 18.000</a:t>
                      </a:r>
                      <a:r>
                        <a:rPr lang="tr-TR" sz="1200" u="none" kern="50" baseline="0" dirty="0" smtClean="0">
                          <a:effectLst/>
                          <a:latin typeface="Times New Roman" panose="02020603050405020304" pitchFamily="18" charset="0"/>
                          <a:ea typeface="Arial Unicode MS" panose="020B0604020202020204" pitchFamily="34" charset="-128"/>
                        </a:rPr>
                        <a:t> </a:t>
                      </a:r>
                      <a:r>
                        <a:rPr lang="tr-TR" sz="1200" u="none" kern="50" dirty="0" smtClean="0">
                          <a:effectLst/>
                          <a:latin typeface="Times New Roman" panose="02020603050405020304" pitchFamily="18" charset="0"/>
                          <a:ea typeface="Arial Unicode MS" panose="020B0604020202020204" pitchFamily="34" charset="-128"/>
                        </a:rPr>
                        <a:t>TL’dir</a:t>
                      </a:r>
                    </a:p>
                    <a:p>
                      <a:pPr marL="0" marR="0" algn="l">
                        <a:spcBef>
                          <a:spcPts val="0"/>
                        </a:spcBef>
                        <a:spcAft>
                          <a:spcPts val="0"/>
                        </a:spcAft>
                      </a:pPr>
                      <a:r>
                        <a:rPr lang="tr-TR" sz="1200" u="none" kern="50" dirty="0" smtClean="0">
                          <a:effectLst/>
                          <a:latin typeface="Times New Roman" panose="02020603050405020304" pitchFamily="18" charset="0"/>
                          <a:ea typeface="Arial Unicode MS" panose="020B0604020202020204" pitchFamily="34" charset="-128"/>
                        </a:rPr>
                        <a:t>Puan:75</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l">
                        <a:spcBef>
                          <a:spcPts val="0"/>
                        </a:spcBef>
                        <a:spcAft>
                          <a:spcPts val="0"/>
                        </a:spcAft>
                      </a:pPr>
                      <a:r>
                        <a:rPr lang="tr-TR" sz="1200" u="none" kern="50" dirty="0" smtClean="0">
                          <a:effectLst/>
                          <a:latin typeface="Times New Roman" panose="02020603050405020304" pitchFamily="18" charset="0"/>
                          <a:ea typeface="Arial Unicode MS" panose="020B0604020202020204" pitchFamily="34" charset="-128"/>
                        </a:rPr>
                        <a:t>Yaklaşık 16,500 TL’ye mal olan ve geri dönüşümü 4 ay</a:t>
                      </a:r>
                      <a:r>
                        <a:rPr lang="tr-TR" sz="1200" u="none" kern="50" baseline="0" dirty="0" smtClean="0">
                          <a:effectLst/>
                          <a:latin typeface="Times New Roman" panose="02020603050405020304" pitchFamily="18" charset="0"/>
                          <a:ea typeface="Arial Unicode MS" panose="020B0604020202020204" pitchFamily="34" charset="-128"/>
                        </a:rPr>
                        <a:t> olan sistemin net getirisi </a:t>
                      </a:r>
                      <a:r>
                        <a:rPr lang="tr-TR" sz="1200" u="none" kern="50" dirty="0" smtClean="0">
                          <a:effectLst/>
                          <a:latin typeface="Times New Roman" panose="02020603050405020304" pitchFamily="18" charset="0"/>
                          <a:ea typeface="Arial Unicode MS" panose="020B0604020202020204" pitchFamily="34" charset="-128"/>
                        </a:rPr>
                        <a:t>24,000 TL’dir</a:t>
                      </a:r>
                    </a:p>
                    <a:p>
                      <a:pPr marL="0" marR="0" algn="l">
                        <a:spcBef>
                          <a:spcPts val="0"/>
                        </a:spcBef>
                        <a:spcAft>
                          <a:spcPts val="0"/>
                        </a:spcAft>
                      </a:pPr>
                      <a:r>
                        <a:rPr lang="tr-TR" sz="1200" u="none" kern="50" dirty="0" smtClean="0">
                          <a:effectLst/>
                          <a:latin typeface="Times New Roman" panose="02020603050405020304" pitchFamily="18" charset="0"/>
                          <a:ea typeface="Arial Unicode MS" panose="020B0604020202020204" pitchFamily="34" charset="-128"/>
                        </a:rPr>
                        <a:t>Puan:85</a:t>
                      </a:r>
                    </a:p>
                    <a:p>
                      <a:pPr marL="0" marR="0" algn="l">
                        <a:spcBef>
                          <a:spcPts val="0"/>
                        </a:spcBef>
                        <a:spcAft>
                          <a:spcPts val="0"/>
                        </a:spcAft>
                      </a:pPr>
                      <a:endParaRPr lang="tr-TR" sz="1200" u="none" kern="50" dirty="0" smtClean="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l">
                        <a:spcBef>
                          <a:spcPts val="0"/>
                        </a:spcBef>
                        <a:spcAft>
                          <a:spcPts val="0"/>
                        </a:spcAft>
                      </a:pPr>
                      <a:r>
                        <a:rPr lang="tr-TR" sz="1200" u="none" kern="50" dirty="0" smtClean="0">
                          <a:effectLst/>
                          <a:latin typeface="Times New Roman" panose="02020603050405020304" pitchFamily="18" charset="0"/>
                          <a:ea typeface="Arial Unicode MS" panose="020B0604020202020204" pitchFamily="34" charset="-128"/>
                        </a:rPr>
                        <a:t>Yaklaşık </a:t>
                      </a:r>
                      <a:r>
                        <a:rPr lang="tr-TR" sz="1200" u="none" kern="50" dirty="0" smtClean="0">
                          <a:effectLst/>
                          <a:latin typeface="Times New Roman" panose="02020603050405020304" pitchFamily="18" charset="0"/>
                          <a:ea typeface="Arial Unicode MS" panose="020B0604020202020204" pitchFamily="34" charset="-128"/>
                        </a:rPr>
                        <a:t>18,570</a:t>
                      </a:r>
                      <a:r>
                        <a:rPr lang="tr-TR" sz="1200" u="none" kern="50" baseline="0" dirty="0" smtClean="0">
                          <a:effectLst/>
                          <a:latin typeface="Times New Roman" panose="02020603050405020304" pitchFamily="18" charset="0"/>
                          <a:ea typeface="Arial Unicode MS" panose="020B0604020202020204" pitchFamily="34" charset="-128"/>
                        </a:rPr>
                        <a:t> </a:t>
                      </a:r>
                      <a:r>
                        <a:rPr lang="tr-TR" sz="1200" u="none" kern="50" dirty="0" smtClean="0">
                          <a:effectLst/>
                          <a:latin typeface="Times New Roman" panose="02020603050405020304" pitchFamily="18" charset="0"/>
                          <a:ea typeface="Arial Unicode MS" panose="020B0604020202020204" pitchFamily="34" charset="-128"/>
                        </a:rPr>
                        <a:t>TL’ye </a:t>
                      </a:r>
                      <a:r>
                        <a:rPr lang="tr-TR" sz="1200" u="none" kern="50" dirty="0" smtClean="0">
                          <a:effectLst/>
                          <a:latin typeface="Times New Roman" panose="02020603050405020304" pitchFamily="18" charset="0"/>
                          <a:ea typeface="Arial Unicode MS" panose="020B0604020202020204" pitchFamily="34" charset="-128"/>
                        </a:rPr>
                        <a:t>mal olan ve geri dönüşümü 4,5 ay</a:t>
                      </a:r>
                      <a:r>
                        <a:rPr lang="tr-TR" sz="1200" u="none" kern="50" baseline="0" dirty="0" smtClean="0">
                          <a:effectLst/>
                          <a:latin typeface="Times New Roman" panose="02020603050405020304" pitchFamily="18" charset="0"/>
                          <a:ea typeface="Arial Unicode MS" panose="020B0604020202020204" pitchFamily="34" charset="-128"/>
                        </a:rPr>
                        <a:t> olan sistemin net getirisi </a:t>
                      </a:r>
                      <a:r>
                        <a:rPr lang="tr-TR" sz="1200" u="none" kern="50" dirty="0" smtClean="0">
                          <a:effectLst/>
                          <a:latin typeface="Times New Roman" panose="02020603050405020304" pitchFamily="18" charset="0"/>
                          <a:ea typeface="Arial Unicode MS" panose="020B0604020202020204" pitchFamily="34" charset="-128"/>
                        </a:rPr>
                        <a:t>30,000 TL’dir</a:t>
                      </a:r>
                    </a:p>
                    <a:p>
                      <a:pPr marL="0" marR="0" algn="l">
                        <a:spcBef>
                          <a:spcPts val="0"/>
                        </a:spcBef>
                        <a:spcAft>
                          <a:spcPts val="0"/>
                        </a:spcAft>
                      </a:pPr>
                      <a:r>
                        <a:rPr lang="tr-TR" sz="1200" u="none" kern="50" dirty="0" smtClean="0">
                          <a:effectLst/>
                          <a:latin typeface="Times New Roman" panose="02020603050405020304" pitchFamily="18" charset="0"/>
                          <a:ea typeface="Arial Unicode MS" panose="020B0604020202020204" pitchFamily="34" charset="-128"/>
                        </a:rPr>
                        <a:t>Puan:80</a:t>
                      </a:r>
                    </a:p>
                    <a:p>
                      <a:pPr marL="0" marR="0" algn="l">
                        <a:spcBef>
                          <a:spcPts val="0"/>
                        </a:spcBef>
                        <a:spcAft>
                          <a:spcPts val="0"/>
                        </a:spcAft>
                      </a:pPr>
                      <a:endParaRPr lang="en-US" sz="1200" u="none" kern="50" dirty="0">
                        <a:effectLst/>
                        <a:latin typeface="Times New Roman" panose="02020603050405020304" pitchFamily="18" charset="0"/>
                        <a:ea typeface="Arial Unicode MS" panose="020B0604020202020204" pitchFamily="34" charset="-128"/>
                      </a:endParaRPr>
                    </a:p>
                  </a:txBody>
                  <a:tcPr marL="68580" marR="68580" marT="0" marB="0"/>
                </a:tc>
                <a:extLst>
                  <a:ext uri="{0D108BD9-81ED-4DB2-BD59-A6C34878D82A}">
                    <a16:rowId xmlns:a16="http://schemas.microsoft.com/office/drawing/2014/main" xmlns="" val="10002"/>
                  </a:ext>
                </a:extLst>
              </a:tr>
              <a:tr h="575546">
                <a:tc>
                  <a:txBody>
                    <a:bodyPr/>
                    <a:lstStyle/>
                    <a:p>
                      <a:pPr marL="0" marR="0" algn="l">
                        <a:spcBef>
                          <a:spcPts val="0"/>
                        </a:spcBef>
                        <a:spcAft>
                          <a:spcPts val="0"/>
                        </a:spcAft>
                      </a:pPr>
                      <a:r>
                        <a:rPr lang="tr-TR" sz="1200" kern="50" dirty="0" smtClean="0">
                          <a:effectLst/>
                          <a:latin typeface="+mn-lt"/>
                          <a:ea typeface="+mn-ea"/>
                        </a:rPr>
                        <a:t>Zaman</a:t>
                      </a:r>
                      <a:r>
                        <a:rPr lang="tr-TR" sz="1200" kern="50" baseline="0" dirty="0" smtClean="0">
                          <a:effectLst/>
                          <a:latin typeface="+mn-lt"/>
                          <a:ea typeface="+mn-ea"/>
                        </a:rPr>
                        <a:t> Fizibilitesi</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endParaRPr lang="tr-TR" sz="1200" dirty="0" smtClean="0"/>
                    </a:p>
                    <a:p>
                      <a:r>
                        <a:rPr lang="tr-TR" sz="1200" dirty="0" smtClean="0"/>
                        <a:t>%10</a:t>
                      </a:r>
                    </a:p>
                    <a:p>
                      <a:endParaRPr lang="en-US" sz="1200" dirty="0"/>
                    </a:p>
                  </a:txBody>
                  <a:tcPr marL="68580" marR="68580" marT="0" marB="0"/>
                </a:tc>
                <a:tc>
                  <a:txBody>
                    <a:bodyPr/>
                    <a:lstStyle/>
                    <a:p>
                      <a:pPr marL="0" marR="0" algn="l">
                        <a:spcBef>
                          <a:spcPts val="0"/>
                        </a:spcBef>
                        <a:spcAft>
                          <a:spcPts val="0"/>
                        </a:spcAft>
                      </a:pPr>
                      <a:r>
                        <a:rPr lang="tr-TR" sz="1000" b="0" i="0" kern="50" baseline="0" dirty="0" smtClean="0">
                          <a:effectLst/>
                          <a:latin typeface="+mn-lt"/>
                          <a:ea typeface="+mn-ea"/>
                        </a:rPr>
                        <a:t>5 ay</a:t>
                      </a:r>
                    </a:p>
                    <a:p>
                      <a:pPr marL="0" marR="0" algn="l">
                        <a:spcBef>
                          <a:spcPts val="0"/>
                        </a:spcBef>
                        <a:spcAft>
                          <a:spcPts val="0"/>
                        </a:spcAft>
                      </a:pPr>
                      <a:endParaRPr lang="tr-TR" sz="1200" kern="50" baseline="0" dirty="0" smtClean="0">
                        <a:effectLst/>
                        <a:latin typeface="+mn-lt"/>
                        <a:ea typeface="+mn-ea"/>
                      </a:endParaRPr>
                    </a:p>
                    <a:p>
                      <a:pPr marL="0" marR="0" algn="l">
                        <a:spcBef>
                          <a:spcPts val="0"/>
                        </a:spcBef>
                        <a:spcAft>
                          <a:spcPts val="0"/>
                        </a:spcAft>
                      </a:pPr>
                      <a:r>
                        <a:rPr lang="tr-TR" sz="1100" kern="50" baseline="0" dirty="0" smtClean="0">
                          <a:effectLst/>
                          <a:latin typeface="Times New Roman" panose="02020603050405020304" pitchFamily="18" charset="0"/>
                          <a:ea typeface="Arial Unicode MS" panose="020B0604020202020204" pitchFamily="34" charset="-128"/>
                        </a:rPr>
                        <a:t>Puan:85</a:t>
                      </a:r>
                    </a:p>
                  </a:txBody>
                  <a:tcPr marL="68580" marR="68580" marT="0" marB="0"/>
                </a:tc>
                <a:tc>
                  <a:txBody>
                    <a:bodyPr/>
                    <a:lstStyle/>
                    <a:p>
                      <a:pPr marL="0" marR="0" algn="l">
                        <a:spcBef>
                          <a:spcPts val="0"/>
                        </a:spcBef>
                        <a:spcAft>
                          <a:spcPts val="0"/>
                        </a:spcAft>
                      </a:pPr>
                      <a:r>
                        <a:rPr lang="tr-TR" sz="1200" kern="50" dirty="0" smtClean="0">
                          <a:effectLst/>
                          <a:latin typeface="Times New Roman" panose="02020603050405020304" pitchFamily="18" charset="0"/>
                          <a:ea typeface="Arial Unicode MS" panose="020B0604020202020204" pitchFamily="34" charset="-128"/>
                        </a:rPr>
                        <a:t>3,5 </a:t>
                      </a:r>
                      <a:r>
                        <a:rPr lang="tr-TR" sz="1200" kern="50" dirty="0" smtClean="0">
                          <a:effectLst/>
                          <a:latin typeface="Times New Roman" panose="02020603050405020304" pitchFamily="18" charset="0"/>
                          <a:ea typeface="Arial Unicode MS" panose="020B0604020202020204" pitchFamily="34" charset="-128"/>
                        </a:rPr>
                        <a:t>ay</a:t>
                      </a: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r>
                        <a:rPr lang="tr-TR" sz="1200" kern="50" dirty="0" smtClean="0">
                          <a:effectLst/>
                          <a:latin typeface="Times New Roman" panose="02020603050405020304" pitchFamily="18" charset="0"/>
                          <a:ea typeface="Arial Unicode MS" panose="020B0604020202020204" pitchFamily="34" charset="-128"/>
                        </a:rPr>
                        <a:t>Puan:80</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indent="0" algn="l">
                        <a:spcBef>
                          <a:spcPts val="0"/>
                        </a:spcBef>
                        <a:spcAft>
                          <a:spcPts val="0"/>
                        </a:spcAft>
                        <a:buNone/>
                      </a:pPr>
                      <a:r>
                        <a:rPr lang="tr-TR" sz="1200" kern="50" smtClean="0">
                          <a:effectLst/>
                          <a:latin typeface="Times New Roman" panose="02020603050405020304" pitchFamily="18" charset="0"/>
                          <a:ea typeface="Arial Unicode MS" panose="020B0604020202020204" pitchFamily="34" charset="-128"/>
                        </a:rPr>
                        <a:t>2,5</a:t>
                      </a:r>
                      <a:r>
                        <a:rPr lang="tr-TR" sz="1200" kern="50" baseline="0" smtClean="0">
                          <a:effectLst/>
                          <a:latin typeface="Times New Roman" panose="02020603050405020304" pitchFamily="18" charset="0"/>
                          <a:ea typeface="Arial Unicode MS" panose="020B0604020202020204" pitchFamily="34" charset="-128"/>
                        </a:rPr>
                        <a:t> </a:t>
                      </a:r>
                      <a:r>
                        <a:rPr lang="tr-TR" sz="1200" kern="50" baseline="0" dirty="0" smtClean="0">
                          <a:effectLst/>
                          <a:latin typeface="Times New Roman" panose="02020603050405020304" pitchFamily="18" charset="0"/>
                          <a:ea typeface="Arial Unicode MS" panose="020B0604020202020204" pitchFamily="34" charset="-128"/>
                        </a:rPr>
                        <a:t>ay </a:t>
                      </a:r>
                    </a:p>
                    <a:p>
                      <a:pPr marL="0" marR="0" indent="0" algn="l">
                        <a:spcBef>
                          <a:spcPts val="0"/>
                        </a:spcBef>
                        <a:spcAft>
                          <a:spcPts val="0"/>
                        </a:spcAft>
                        <a:buNone/>
                      </a:pPr>
                      <a:endParaRPr lang="tr-TR" sz="1200" kern="50" dirty="0" smtClean="0">
                        <a:effectLst/>
                        <a:latin typeface="Times New Roman" panose="02020603050405020304" pitchFamily="18" charset="0"/>
                        <a:ea typeface="Arial Unicode MS" panose="020B0604020202020204" pitchFamily="34" charset="-128"/>
                      </a:endParaRPr>
                    </a:p>
                    <a:p>
                      <a:pPr marL="0" marR="0" indent="0" algn="l">
                        <a:spcBef>
                          <a:spcPts val="0"/>
                        </a:spcBef>
                        <a:spcAft>
                          <a:spcPts val="0"/>
                        </a:spcAft>
                        <a:buNone/>
                      </a:pPr>
                      <a:r>
                        <a:rPr lang="tr-TR" sz="1200" kern="50" dirty="0" smtClean="0">
                          <a:effectLst/>
                          <a:latin typeface="Times New Roman" panose="02020603050405020304" pitchFamily="18" charset="0"/>
                          <a:ea typeface="Arial Unicode MS" panose="020B0604020202020204" pitchFamily="34" charset="-128"/>
                        </a:rPr>
                        <a:t>Puan:85</a:t>
                      </a:r>
                      <a:endParaRPr lang="tr-TR" sz="1200" kern="50" dirty="0" smtClean="0">
                        <a:effectLst/>
                        <a:latin typeface="Times New Roman" panose="02020603050405020304" pitchFamily="18" charset="0"/>
                        <a:ea typeface="Arial Unicode MS" panose="020B0604020202020204" pitchFamily="34" charset="-128"/>
                      </a:endParaRPr>
                    </a:p>
                  </a:txBody>
                  <a:tcPr marL="68580" marR="68580" marT="0" marB="0"/>
                </a:tc>
                <a:extLst>
                  <a:ext uri="{0D108BD9-81ED-4DB2-BD59-A6C34878D82A}">
                    <a16:rowId xmlns:a16="http://schemas.microsoft.com/office/drawing/2014/main" xmlns="" val="10003"/>
                  </a:ext>
                </a:extLst>
              </a:tr>
              <a:tr h="1948451">
                <a:tc>
                  <a:txBody>
                    <a:bodyPr/>
                    <a:lstStyle/>
                    <a:p>
                      <a:pPr marL="0" marR="0" algn="l">
                        <a:spcBef>
                          <a:spcPts val="0"/>
                        </a:spcBef>
                        <a:spcAft>
                          <a:spcPts val="0"/>
                        </a:spcAft>
                      </a:pPr>
                      <a:r>
                        <a:rPr lang="tr-TR" sz="1200" kern="50" dirty="0" err="1" smtClean="0">
                          <a:effectLst/>
                          <a:latin typeface="+mn-lt"/>
                          <a:ea typeface="+mn-ea"/>
                        </a:rPr>
                        <a:t>Operasyonel</a:t>
                      </a:r>
                      <a:r>
                        <a:rPr lang="tr-TR" sz="1200" kern="50" baseline="0" dirty="0" smtClean="0">
                          <a:effectLst/>
                          <a:latin typeface="+mn-lt"/>
                          <a:ea typeface="+mn-ea"/>
                        </a:rPr>
                        <a:t> Fizibilite </a:t>
                      </a:r>
                    </a:p>
                    <a:p>
                      <a:pPr marL="0" marR="0" algn="l">
                        <a:spcBef>
                          <a:spcPts val="0"/>
                        </a:spcBef>
                        <a:spcAft>
                          <a:spcPts val="0"/>
                        </a:spcAft>
                      </a:pPr>
                      <a:endParaRPr lang="tr-TR" sz="1200" kern="50" baseline="0" dirty="0" smtClean="0">
                        <a:effectLst/>
                        <a:latin typeface="+mn-lt"/>
                        <a:ea typeface="+mn-ea"/>
                      </a:endParaRPr>
                    </a:p>
                    <a:p>
                      <a:pPr marL="0" marR="0" algn="l">
                        <a:spcBef>
                          <a:spcPts val="0"/>
                        </a:spcBef>
                        <a:spcAft>
                          <a:spcPts val="0"/>
                        </a:spcAft>
                      </a:pPr>
                      <a:endParaRPr lang="tr-TR" sz="1200" kern="50" baseline="0" dirty="0" smtClean="0">
                        <a:effectLst/>
                        <a:latin typeface="+mn-lt"/>
                        <a:ea typeface="+mn-ea"/>
                      </a:endParaRPr>
                    </a:p>
                    <a:p>
                      <a:pPr marL="0" marR="0" algn="l">
                        <a:spcBef>
                          <a:spcPts val="0"/>
                        </a:spcBef>
                        <a:spcAft>
                          <a:spcPts val="0"/>
                        </a:spcAft>
                      </a:pPr>
                      <a:endParaRPr lang="tr-TR" sz="1200" kern="50" baseline="0" dirty="0" smtClean="0">
                        <a:effectLst/>
                        <a:latin typeface="+mn-lt"/>
                        <a:ea typeface="+mn-ea"/>
                      </a:endParaRPr>
                    </a:p>
                    <a:p>
                      <a:pPr marL="0" marR="0" algn="l">
                        <a:spcBef>
                          <a:spcPts val="0"/>
                        </a:spcBef>
                        <a:spcAft>
                          <a:spcPts val="0"/>
                        </a:spcAft>
                      </a:pPr>
                      <a:endParaRPr lang="tr-TR" sz="1200" kern="50" baseline="0" dirty="0" smtClean="0">
                        <a:effectLst/>
                        <a:latin typeface="+mn-lt"/>
                        <a:ea typeface="+mn-ea"/>
                      </a:endParaRPr>
                    </a:p>
                    <a:p>
                      <a:pPr marL="0" marR="0" algn="l">
                        <a:spcBef>
                          <a:spcPts val="0"/>
                        </a:spcBef>
                        <a:spcAft>
                          <a:spcPts val="0"/>
                        </a:spcAft>
                      </a:pPr>
                      <a:endParaRPr lang="tr-TR" sz="1200" kern="50" baseline="0" dirty="0" smtClean="0">
                        <a:effectLst/>
                        <a:latin typeface="+mn-lt"/>
                        <a:ea typeface="+mn-ea"/>
                      </a:endParaRPr>
                    </a:p>
                    <a:p>
                      <a:pPr marL="0" marR="0" algn="l">
                        <a:spcBef>
                          <a:spcPts val="0"/>
                        </a:spcBef>
                        <a:spcAft>
                          <a:spcPts val="0"/>
                        </a:spcAft>
                      </a:pPr>
                      <a:endParaRPr lang="tr-TR" sz="1200" kern="50" baseline="0" dirty="0" smtClean="0">
                        <a:effectLst/>
                        <a:latin typeface="+mn-lt"/>
                        <a:ea typeface="+mn-ea"/>
                      </a:endParaRPr>
                    </a:p>
                    <a:p>
                      <a:pPr marL="0" marR="0" algn="l">
                        <a:spcBef>
                          <a:spcPts val="0"/>
                        </a:spcBef>
                        <a:spcAft>
                          <a:spcPts val="0"/>
                        </a:spcAft>
                      </a:pPr>
                      <a:r>
                        <a:rPr lang="tr-TR" sz="1200" kern="50" baseline="0" dirty="0" smtClean="0">
                          <a:effectLst/>
                          <a:latin typeface="+mn-lt"/>
                          <a:ea typeface="+mn-ea"/>
                        </a:rPr>
                        <a:t>Sıralama</a:t>
                      </a:r>
                    </a:p>
                  </a:txBody>
                  <a:tcPr marL="68580" marR="68580" marT="0" marB="0"/>
                </a:tc>
                <a:tc>
                  <a:txBody>
                    <a:bodyPr/>
                    <a:lstStyle/>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r>
                        <a:rPr lang="tr-TR" sz="1200" kern="50" dirty="0" smtClean="0">
                          <a:effectLst/>
                          <a:latin typeface="Times New Roman" panose="02020603050405020304" pitchFamily="18" charset="0"/>
                          <a:ea typeface="Arial Unicode MS" panose="020B0604020202020204" pitchFamily="34" charset="-128"/>
                        </a:rPr>
                        <a:t>%30</a:t>
                      </a:r>
                      <a:endParaRPr lang="en-US" sz="1200" kern="50" dirty="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r>
                        <a:rPr lang="tr-TR" sz="1200" kern="50" dirty="0" smtClean="0">
                          <a:effectLst/>
                          <a:latin typeface="Times New Roman" panose="02020603050405020304" pitchFamily="18" charset="0"/>
                          <a:ea typeface="Arial Unicode MS" panose="020B0604020202020204" pitchFamily="34" charset="-128"/>
                        </a:rPr>
                        <a:t>%100</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ctr">
                        <a:spcBef>
                          <a:spcPts val="0"/>
                        </a:spcBef>
                        <a:spcAft>
                          <a:spcPts val="0"/>
                        </a:spcAft>
                      </a:pPr>
                      <a:r>
                        <a:rPr lang="tr-TR" sz="1200" kern="50" baseline="0" dirty="0" smtClean="0">
                          <a:effectLst/>
                          <a:latin typeface="Times New Roman" panose="02020603050405020304" pitchFamily="18" charset="0"/>
                          <a:ea typeface="Arial Unicode MS" panose="020B0604020202020204" pitchFamily="34" charset="-128"/>
                        </a:rPr>
                        <a:t>İstenen programlama dilinde uygulama geliştirmek zaman </a:t>
                      </a:r>
                      <a:r>
                        <a:rPr lang="tr-TR" sz="1200" kern="50" baseline="0" dirty="0" err="1" smtClean="0">
                          <a:effectLst/>
                          <a:latin typeface="Times New Roman" panose="02020603050405020304" pitchFamily="18" charset="0"/>
                          <a:ea typeface="Arial Unicode MS" panose="020B0604020202020204" pitchFamily="34" charset="-128"/>
                        </a:rPr>
                        <a:t>alıcaktır</a:t>
                      </a:r>
                      <a:r>
                        <a:rPr lang="tr-TR" sz="1200" kern="50" baseline="0" dirty="0" smtClean="0">
                          <a:effectLst/>
                          <a:latin typeface="Times New Roman" panose="02020603050405020304" pitchFamily="18" charset="0"/>
                          <a:ea typeface="Arial Unicode MS" panose="020B0604020202020204" pitchFamily="34" charset="-128"/>
                        </a:rPr>
                        <a:t>.</a:t>
                      </a:r>
                    </a:p>
                    <a:p>
                      <a:pPr marL="0" marR="0" algn="ctr">
                        <a:spcBef>
                          <a:spcPts val="0"/>
                        </a:spcBef>
                        <a:spcAft>
                          <a:spcPts val="0"/>
                        </a:spcAft>
                      </a:pPr>
                      <a:r>
                        <a:rPr lang="tr-TR" sz="1200" kern="50" baseline="0" dirty="0" smtClean="0">
                          <a:effectLst/>
                          <a:latin typeface="Times New Roman" panose="02020603050405020304" pitchFamily="18" charset="0"/>
                          <a:ea typeface="Arial Unicode MS" panose="020B0604020202020204" pitchFamily="34" charset="-128"/>
                        </a:rPr>
                        <a:t>Puan:60</a:t>
                      </a:r>
                    </a:p>
                    <a:p>
                      <a:pPr marL="0" marR="0" algn="ctr">
                        <a:spcBef>
                          <a:spcPts val="0"/>
                        </a:spcBef>
                        <a:spcAft>
                          <a:spcPts val="0"/>
                        </a:spcAft>
                      </a:pPr>
                      <a:endParaRPr lang="tr-TR" sz="1200" kern="50" baseline="0" dirty="0" smtClean="0">
                        <a:effectLst/>
                        <a:latin typeface="Times New Roman" panose="02020603050405020304" pitchFamily="18" charset="0"/>
                        <a:ea typeface="Arial Unicode MS" panose="020B0604020202020204" pitchFamily="34" charset="-128"/>
                      </a:endParaRPr>
                    </a:p>
                    <a:p>
                      <a:pPr marL="0" marR="0" algn="ctr">
                        <a:spcBef>
                          <a:spcPts val="0"/>
                        </a:spcBef>
                        <a:spcAft>
                          <a:spcPts val="0"/>
                        </a:spcAft>
                      </a:pPr>
                      <a:endParaRPr lang="tr-TR" sz="1200" kern="50" baseline="0" dirty="0" smtClean="0">
                        <a:effectLst/>
                        <a:latin typeface="Times New Roman" panose="02020603050405020304" pitchFamily="18" charset="0"/>
                        <a:ea typeface="Arial Unicode MS" panose="020B0604020202020204" pitchFamily="34" charset="-128"/>
                      </a:endParaRPr>
                    </a:p>
                    <a:p>
                      <a:pPr marL="0" marR="0" algn="ctr">
                        <a:spcBef>
                          <a:spcPts val="0"/>
                        </a:spcBef>
                        <a:spcAft>
                          <a:spcPts val="0"/>
                        </a:spcAft>
                      </a:pPr>
                      <a:endParaRPr lang="tr-TR" sz="1200" kern="50" baseline="0" dirty="0" smtClean="0">
                        <a:effectLst/>
                        <a:latin typeface="Times New Roman" panose="02020603050405020304" pitchFamily="18" charset="0"/>
                        <a:ea typeface="Arial Unicode MS" panose="020B0604020202020204" pitchFamily="34" charset="-128"/>
                      </a:endParaRPr>
                    </a:p>
                    <a:p>
                      <a:pPr marL="0" marR="0" algn="ctr">
                        <a:spcBef>
                          <a:spcPts val="0"/>
                        </a:spcBef>
                        <a:spcAft>
                          <a:spcPts val="0"/>
                        </a:spcAft>
                      </a:pPr>
                      <a:r>
                        <a:rPr lang="tr-TR" sz="1200" kern="50" baseline="0" dirty="0" smtClean="0">
                          <a:effectLst/>
                          <a:latin typeface="Times New Roman" panose="02020603050405020304" pitchFamily="18" charset="0"/>
                          <a:ea typeface="Arial Unicode MS" panose="020B0604020202020204" pitchFamily="34" charset="-128"/>
                        </a:rPr>
                        <a:t>71,5</a:t>
                      </a:r>
                    </a:p>
                  </a:txBody>
                  <a:tcPr marL="68580" marR="68580" marT="0" marB="0"/>
                </a:tc>
                <a:tc>
                  <a:txBody>
                    <a:bodyPr/>
                    <a:lstStyle/>
                    <a:p>
                      <a:pPr marL="0" marR="0" algn="l">
                        <a:spcBef>
                          <a:spcPts val="0"/>
                        </a:spcBef>
                        <a:spcAft>
                          <a:spcPts val="0"/>
                        </a:spcAft>
                      </a:pPr>
                      <a:r>
                        <a:rPr lang="tr-TR" sz="1200" kern="50" dirty="0" smtClean="0">
                          <a:effectLst/>
                          <a:latin typeface="Times New Roman" panose="02020603050405020304" pitchFamily="18" charset="0"/>
                          <a:ea typeface="Arial Unicode MS" panose="020B0604020202020204" pitchFamily="34" charset="-128"/>
                        </a:rPr>
                        <a:t>Kullanıcıya</a:t>
                      </a:r>
                      <a:r>
                        <a:rPr lang="tr-TR" sz="1200" kern="50" baseline="0" dirty="0" smtClean="0">
                          <a:effectLst/>
                          <a:latin typeface="Times New Roman" panose="02020603050405020304" pitchFamily="18" charset="0"/>
                          <a:ea typeface="Arial Unicode MS" panose="020B0604020202020204" pitchFamily="34" charset="-128"/>
                        </a:rPr>
                        <a:t> hitap eden ve tüm ihtiyaçlarını karşılayan, </a:t>
                      </a:r>
                      <a:r>
                        <a:rPr lang="tr-TR" sz="1200" kern="50" baseline="0" dirty="0" err="1" smtClean="0">
                          <a:effectLst/>
                          <a:latin typeface="Times New Roman" panose="02020603050405020304" pitchFamily="18" charset="0"/>
                          <a:ea typeface="Arial Unicode MS" panose="020B0604020202020204" pitchFamily="34" charset="-128"/>
                        </a:rPr>
                        <a:t>kullanim</a:t>
                      </a:r>
                      <a:r>
                        <a:rPr lang="tr-TR" sz="1200" kern="50" baseline="0" dirty="0" smtClean="0">
                          <a:effectLst/>
                          <a:latin typeface="Times New Roman" panose="02020603050405020304" pitchFamily="18" charset="0"/>
                          <a:ea typeface="Arial Unicode MS" panose="020B0604020202020204" pitchFamily="34" charset="-128"/>
                        </a:rPr>
                        <a:t> </a:t>
                      </a:r>
                      <a:r>
                        <a:rPr lang="tr-TR" sz="1200" kern="50" baseline="0" dirty="0" err="1" smtClean="0">
                          <a:effectLst/>
                          <a:latin typeface="Times New Roman" panose="02020603050405020304" pitchFamily="18" charset="0"/>
                          <a:ea typeface="Arial Unicode MS" panose="020B0604020202020204" pitchFamily="34" charset="-128"/>
                        </a:rPr>
                        <a:t>alani</a:t>
                      </a:r>
                      <a:r>
                        <a:rPr lang="tr-TR" sz="1200" kern="50" baseline="0" dirty="0" smtClean="0">
                          <a:effectLst/>
                          <a:latin typeface="Times New Roman" panose="02020603050405020304" pitchFamily="18" charset="0"/>
                          <a:ea typeface="Arial Unicode MS" panose="020B0604020202020204" pitchFamily="34" charset="-128"/>
                        </a:rPr>
                        <a:t> veya </a:t>
                      </a:r>
                      <a:r>
                        <a:rPr lang="tr-TR" sz="1200" kern="50" baseline="0" dirty="0" err="1" smtClean="0">
                          <a:effectLst/>
                          <a:latin typeface="Times New Roman" panose="02020603050405020304" pitchFamily="18" charset="0"/>
                          <a:ea typeface="Arial Unicode MS" panose="020B0604020202020204" pitchFamily="34" charset="-128"/>
                        </a:rPr>
                        <a:t>kullanici</a:t>
                      </a:r>
                      <a:r>
                        <a:rPr lang="tr-TR" sz="1200" kern="50" baseline="0" dirty="0" smtClean="0">
                          <a:effectLst/>
                          <a:latin typeface="Times New Roman" panose="02020603050405020304" pitchFamily="18" charset="0"/>
                          <a:ea typeface="Arial Unicode MS" panose="020B0604020202020204" pitchFamily="34" charset="-128"/>
                        </a:rPr>
                        <a:t> grubu olarak daha etkin kullanılabilecek sistemdir.</a:t>
                      </a:r>
                    </a:p>
                    <a:p>
                      <a:pPr marL="0" marR="0" algn="l">
                        <a:spcBef>
                          <a:spcPts val="0"/>
                        </a:spcBef>
                        <a:spcAft>
                          <a:spcPts val="0"/>
                        </a:spcAft>
                      </a:pPr>
                      <a:r>
                        <a:rPr lang="tr-TR" sz="1200" kern="50" baseline="0" dirty="0" smtClean="0">
                          <a:effectLst/>
                          <a:latin typeface="Times New Roman" panose="02020603050405020304" pitchFamily="18" charset="0"/>
                          <a:ea typeface="Arial Unicode MS" panose="020B0604020202020204" pitchFamily="34" charset="-128"/>
                        </a:rPr>
                        <a:t>Puan:100</a:t>
                      </a:r>
                    </a:p>
                    <a:p>
                      <a:pPr marL="0" marR="0" algn="l">
                        <a:spcBef>
                          <a:spcPts val="0"/>
                        </a:spcBef>
                        <a:spcAft>
                          <a:spcPts val="0"/>
                        </a:spcAft>
                      </a:pPr>
                      <a:r>
                        <a:rPr lang="tr-TR" sz="1200" kern="50" baseline="0" dirty="0" smtClean="0">
                          <a:effectLst/>
                          <a:latin typeface="Times New Roman" panose="02020603050405020304" pitchFamily="18" charset="0"/>
                          <a:ea typeface="Arial Unicode MS" panose="020B0604020202020204" pitchFamily="34" charset="-128"/>
                        </a:rPr>
                        <a:t>83</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l">
                        <a:spcBef>
                          <a:spcPts val="0"/>
                        </a:spcBef>
                        <a:spcAft>
                          <a:spcPts val="0"/>
                        </a:spcAft>
                      </a:pPr>
                      <a:r>
                        <a:rPr lang="tr-TR" sz="1200" kern="50" dirty="0" err="1" smtClean="0">
                          <a:effectLst/>
                          <a:latin typeface="Times New Roman" panose="02020603050405020304" pitchFamily="18" charset="0"/>
                          <a:ea typeface="Arial Unicode MS" panose="020B0604020202020204" pitchFamily="34" charset="-128"/>
                        </a:rPr>
                        <a:t>Wordpress</a:t>
                      </a:r>
                      <a:r>
                        <a:rPr lang="tr-TR" sz="1200" kern="50" dirty="0" smtClean="0">
                          <a:effectLst/>
                          <a:latin typeface="Times New Roman" panose="02020603050405020304" pitchFamily="18" charset="0"/>
                          <a:ea typeface="Arial Unicode MS" panose="020B0604020202020204" pitchFamily="34" charset="-128"/>
                        </a:rPr>
                        <a:t> teknolojisi</a:t>
                      </a:r>
                      <a:r>
                        <a:rPr lang="tr-TR" sz="1200" kern="50" baseline="0" dirty="0" smtClean="0">
                          <a:effectLst/>
                          <a:latin typeface="Times New Roman" panose="02020603050405020304" pitchFamily="18" charset="0"/>
                          <a:ea typeface="Arial Unicode MS" panose="020B0604020202020204" pitchFamily="34" charset="-128"/>
                        </a:rPr>
                        <a:t> hakkında</a:t>
                      </a:r>
                      <a:r>
                        <a:rPr lang="tr-TR" sz="1200" kern="50" dirty="0" smtClean="0">
                          <a:effectLst/>
                          <a:latin typeface="Times New Roman" panose="02020603050405020304" pitchFamily="18" charset="0"/>
                          <a:ea typeface="Arial Unicode MS" panose="020B0604020202020204" pitchFamily="34" charset="-128"/>
                        </a:rPr>
                        <a:t> tam</a:t>
                      </a:r>
                      <a:r>
                        <a:rPr lang="tr-TR" sz="1200" kern="50" baseline="0" dirty="0" smtClean="0">
                          <a:effectLst/>
                          <a:latin typeface="Times New Roman" panose="02020603050405020304" pitchFamily="18" charset="0"/>
                          <a:ea typeface="Arial Unicode MS" panose="020B0604020202020204" pitchFamily="34" charset="-128"/>
                        </a:rPr>
                        <a:t> anlamıyla bilgi sahibi olunmaması nedeniyle tercih edilmemiştir. </a:t>
                      </a:r>
                    </a:p>
                    <a:p>
                      <a:pPr marL="0" marR="0" algn="l">
                        <a:spcBef>
                          <a:spcPts val="0"/>
                        </a:spcBef>
                        <a:spcAft>
                          <a:spcPts val="0"/>
                        </a:spcAft>
                      </a:pPr>
                      <a:endParaRPr lang="tr-TR" sz="1200" kern="50" baseline="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r>
                        <a:rPr lang="tr-TR" sz="1200" kern="50" baseline="0" dirty="0" smtClean="0">
                          <a:effectLst/>
                          <a:latin typeface="Times New Roman" panose="02020603050405020304" pitchFamily="18" charset="0"/>
                          <a:ea typeface="Arial Unicode MS" panose="020B0604020202020204" pitchFamily="34" charset="-128"/>
                        </a:rPr>
                        <a:t>Puan:65</a:t>
                      </a:r>
                      <a:endParaRPr lang="tr-TR" sz="1200" kern="50" baseline="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r>
                        <a:rPr lang="tr-TR" sz="1200" kern="50" dirty="0" smtClean="0">
                          <a:effectLst/>
                          <a:latin typeface="Times New Roman" panose="02020603050405020304" pitchFamily="18" charset="0"/>
                          <a:ea typeface="Arial Unicode MS" panose="020B0604020202020204" pitchFamily="34" charset="-128"/>
                        </a:rPr>
                        <a:t>80,5</a:t>
                      </a:r>
                      <a:endParaRPr lang="tr-TR" sz="1200" kern="50" dirty="0" smtClean="0">
                        <a:effectLst/>
                        <a:latin typeface="Times New Roman" panose="02020603050405020304" pitchFamily="18" charset="0"/>
                        <a:ea typeface="Arial Unicode MS" panose="020B0604020202020204" pitchFamily="34" charset="-128"/>
                      </a:endParaRPr>
                    </a:p>
                  </a:txBody>
                  <a:tcPr marL="68580" marR="68580" marT="0" marB="0"/>
                </a:tc>
                <a:extLst>
                  <a:ext uri="{0D108BD9-81ED-4DB2-BD59-A6C34878D82A}">
                    <a16:rowId xmlns:a16="http://schemas.microsoft.com/office/drawing/2014/main" xmlns="" val="10004"/>
                  </a:ext>
                </a:extLst>
              </a:tr>
            </a:tbl>
          </a:graphicData>
        </a:graphic>
      </p:graphicFrame>
      <p:sp>
        <p:nvSpPr>
          <p:cNvPr id="4" name="Rectangle 1"/>
          <p:cNvSpPr>
            <a:spLocks noChangeArrowheads="1"/>
          </p:cNvSpPr>
          <p:nvPr/>
        </p:nvSpPr>
        <p:spPr bwMode="auto">
          <a:xfrm>
            <a:off x="2551113" y="29622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Unvan 4"/>
          <p:cNvSpPr>
            <a:spLocks noGrp="1"/>
          </p:cNvSpPr>
          <p:nvPr>
            <p:ph type="title" idx="4294967295"/>
          </p:nvPr>
        </p:nvSpPr>
        <p:spPr>
          <a:xfrm>
            <a:off x="0" y="0"/>
            <a:ext cx="9405938" cy="1400175"/>
          </a:xfrm>
        </p:spPr>
        <p:txBody>
          <a:bodyPr/>
          <a:lstStyle/>
          <a:p>
            <a:r>
              <a:rPr lang="tr-TR" sz="1800" dirty="0" smtClean="0"/>
              <a:t>     </a:t>
            </a:r>
            <a:endParaRPr lang="en-US" sz="1800" dirty="0"/>
          </a:p>
        </p:txBody>
      </p:sp>
    </p:spTree>
    <p:extLst>
      <p:ext uri="{BB962C8B-B14F-4D97-AF65-F5344CB8AC3E}">
        <p14:creationId xmlns:p14="http://schemas.microsoft.com/office/powerpoint/2010/main" val="41695159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038896" y="1068132"/>
            <a:ext cx="6096000" cy="4632037"/>
          </a:xfrm>
          <a:prstGeom prst="rect">
            <a:avLst/>
          </a:prstGeom>
        </p:spPr>
        <p:txBody>
          <a:bodyPr>
            <a:spAutoFit/>
          </a:bodyPr>
          <a:lstStyle/>
          <a:p>
            <a:pPr algn="ctr"/>
            <a:r>
              <a:rPr lang="tr-TR" sz="2800" kern="50" dirty="0" smtClean="0">
                <a:effectLst/>
                <a:latin typeface="Times New Roman" panose="02020603050405020304" pitchFamily="18" charset="0"/>
                <a:ea typeface="Arial Unicode MS" panose="020B0604020202020204" pitchFamily="34" charset="-128"/>
              </a:rPr>
              <a:t>SİSTEM ANALİZİ RAPORU</a:t>
            </a:r>
            <a:r>
              <a:rPr lang="tr-TR" kern="50" dirty="0" smtClean="0">
                <a:effectLst/>
                <a:latin typeface="Times New Roman" panose="02020603050405020304" pitchFamily="18" charset="0"/>
                <a:ea typeface="Arial Unicode MS" panose="020B0604020202020204" pitchFamily="34" charset="-128"/>
              </a:rPr>
              <a:t> </a:t>
            </a:r>
            <a:endParaRPr lang="en-US" kern="50" dirty="0" smtClean="0">
              <a:effectLst/>
              <a:latin typeface="Times New Roman" panose="02020603050405020304" pitchFamily="18" charset="0"/>
              <a:ea typeface="Arial Unicode MS" panose="020B0604020202020204" pitchFamily="34" charset="-128"/>
            </a:endParaRPr>
          </a:p>
          <a:p>
            <a:r>
              <a:rPr lang="tr-TR" kern="50" dirty="0" smtClean="0">
                <a:effectLst/>
                <a:latin typeface="Times New Roman" panose="02020603050405020304" pitchFamily="18" charset="0"/>
                <a:ea typeface="Arial Unicode MS" panose="020B0604020202020204" pitchFamily="34" charset="-128"/>
              </a:rPr>
              <a:t> </a:t>
            </a:r>
            <a:endParaRPr lang="en-US" kern="50" dirty="0" smtClean="0">
              <a:effectLst/>
              <a:latin typeface="Times New Roman" panose="02020603050405020304" pitchFamily="18" charset="0"/>
              <a:ea typeface="Arial Unicode MS" panose="020B0604020202020204" pitchFamily="34" charset="-128"/>
            </a:endParaRPr>
          </a:p>
          <a:p>
            <a:pPr indent="449580" algn="just">
              <a:spcAft>
                <a:spcPts val="600"/>
              </a:spcAft>
            </a:pPr>
            <a:r>
              <a:rPr lang="tr-TR" b="1" u="sng" kern="50" dirty="0" smtClean="0">
                <a:effectLst/>
                <a:latin typeface="Times New Roman" panose="02020603050405020304" pitchFamily="18" charset="0"/>
                <a:ea typeface="Arial Unicode MS" panose="020B0604020202020204" pitchFamily="34" charset="-128"/>
              </a:rPr>
              <a:t>Özet:</a:t>
            </a:r>
            <a:r>
              <a:rPr lang="tr-TR" kern="50" dirty="0" smtClean="0">
                <a:effectLst/>
                <a:latin typeface="Times New Roman" panose="02020603050405020304" pitchFamily="18" charset="0"/>
                <a:ea typeface="Arial Unicode MS" panose="020B0604020202020204" pitchFamily="34" charset="-128"/>
              </a:rPr>
              <a:t> Gelişmiş bilgi sistemleri ürünlerin daha verimli şekilde satılmasını ve depolanması, takibinin kolaylaşması, kullanıcı memnuniyetinin artması gibi temellere dayanarak genel anlamda firmanın kârını ve bilinilirliğini artırmak üzere geliştirilen sistemlerdir. Günümüzde hemen hemen tüm kurumsal firmalar gelişmiş bir bilgi sistemine sahiptir.</a:t>
            </a:r>
            <a:endParaRPr lang="en-US" kern="50" dirty="0" smtClean="0">
              <a:effectLst/>
              <a:latin typeface="Times New Roman" panose="02020603050405020304" pitchFamily="18" charset="0"/>
              <a:ea typeface="Arial Unicode MS" panose="020B0604020202020204" pitchFamily="34" charset="-128"/>
            </a:endParaRPr>
          </a:p>
          <a:p>
            <a:pPr algn="just">
              <a:spcAft>
                <a:spcPts val="600"/>
              </a:spcAft>
            </a:pPr>
            <a:r>
              <a:rPr lang="tr-TR" kern="50" dirty="0" smtClean="0">
                <a:effectLst/>
                <a:latin typeface="Times New Roman" panose="02020603050405020304" pitchFamily="18" charset="0"/>
                <a:ea typeface="Arial Unicode MS" panose="020B0604020202020204" pitchFamily="34" charset="-128"/>
              </a:rPr>
              <a:t> </a:t>
            </a:r>
            <a:endParaRPr lang="en-US" kern="50" dirty="0" smtClean="0">
              <a:effectLst/>
              <a:latin typeface="Times New Roman" panose="02020603050405020304" pitchFamily="18" charset="0"/>
              <a:ea typeface="Arial Unicode MS" panose="020B0604020202020204" pitchFamily="34" charset="-128"/>
            </a:endParaRPr>
          </a:p>
          <a:p>
            <a:pPr indent="449580" algn="just">
              <a:spcAft>
                <a:spcPts val="600"/>
              </a:spcAft>
            </a:pPr>
            <a:r>
              <a:rPr lang="tr-TR" kern="50" dirty="0" smtClean="0">
                <a:effectLst/>
                <a:latin typeface="Times New Roman" panose="02020603050405020304" pitchFamily="18" charset="0"/>
                <a:ea typeface="Arial Unicode MS" panose="020B0604020202020204" pitchFamily="34" charset="-128"/>
              </a:rPr>
              <a:t>Mevcut ürün satış sisteminde bilgilerin güncellenmesi, kullanıcı bilgileri, şubeler arası iletişim kopukluğu, depo bilgisi, istatistiksel veriler, </a:t>
            </a:r>
            <a:r>
              <a:rPr lang="tr-TR" kern="50" dirty="0" err="1" smtClean="0">
                <a:effectLst/>
                <a:latin typeface="Times New Roman" panose="02020603050405020304" pitchFamily="18" charset="0"/>
                <a:ea typeface="Arial Unicode MS" panose="020B0604020202020204" pitchFamily="34" charset="-128"/>
              </a:rPr>
              <a:t>feedback</a:t>
            </a:r>
            <a:r>
              <a:rPr lang="tr-TR" kern="50" dirty="0" smtClean="0">
                <a:effectLst/>
                <a:latin typeface="Times New Roman" panose="02020603050405020304" pitchFamily="18" charset="0"/>
                <a:ea typeface="Arial Unicode MS" panose="020B0604020202020204" pitchFamily="34" charset="-128"/>
              </a:rPr>
              <a:t> sistemi konularında çok ciddi eksiklikler vardı. Bu sorunlar üretimin yavaşlaması, maliyetin artması ve müşteri kaybı gibi çok ciddi sorunlara yol açıyordu.</a:t>
            </a:r>
            <a:endParaRPr lang="en-US" kern="50" dirty="0" smtClean="0">
              <a:effectLst/>
              <a:latin typeface="Times New Roman" panose="02020603050405020304" pitchFamily="18" charset="0"/>
              <a:ea typeface="Arial Unicode MS" panose="020B0604020202020204" pitchFamily="34" charset="-128"/>
            </a:endParaRPr>
          </a:p>
          <a:p>
            <a:pPr algn="just">
              <a:spcAft>
                <a:spcPts val="600"/>
              </a:spcAft>
            </a:pPr>
            <a:r>
              <a:rPr lang="tr-TR" kern="50" dirty="0" smtClean="0">
                <a:effectLst/>
                <a:latin typeface="Times New Roman" panose="02020603050405020304" pitchFamily="18" charset="0"/>
                <a:ea typeface="Arial Unicode MS" panose="020B0604020202020204" pitchFamily="34" charset="-128"/>
              </a:rPr>
              <a:t> </a:t>
            </a:r>
            <a:endParaRPr lang="en-US" kern="50" dirty="0">
              <a:effectLst/>
              <a:latin typeface="Times New Roman" panose="02020603050405020304" pitchFamily="18" charset="0"/>
              <a:ea typeface="Arial Unicode MS" panose="020B0604020202020204" pitchFamily="34" charset="-128"/>
            </a:endParaRPr>
          </a:p>
        </p:txBody>
      </p:sp>
    </p:spTree>
    <p:extLst>
      <p:ext uri="{BB962C8B-B14F-4D97-AF65-F5344CB8AC3E}">
        <p14:creationId xmlns:p14="http://schemas.microsoft.com/office/powerpoint/2010/main" val="33625122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768439" y="877787"/>
            <a:ext cx="6096000" cy="5463034"/>
          </a:xfrm>
          <a:prstGeom prst="rect">
            <a:avLst/>
          </a:prstGeom>
        </p:spPr>
        <p:txBody>
          <a:bodyPr>
            <a:spAutoFit/>
          </a:bodyPr>
          <a:lstStyle/>
          <a:p>
            <a:pPr indent="449580" algn="just">
              <a:spcAft>
                <a:spcPts val="600"/>
              </a:spcAft>
            </a:pPr>
            <a:r>
              <a:rPr lang="tr-TR" kern="50" smtClean="0">
                <a:effectLst/>
                <a:latin typeface="Times New Roman" panose="02020603050405020304" pitchFamily="18" charset="0"/>
                <a:ea typeface="Arial Unicode MS" panose="020B0604020202020204" pitchFamily="34" charset="-128"/>
              </a:rPr>
              <a:t>Bu sorunları çözmek için güncel bir sisteme ihtiyaç vardı. </a:t>
            </a:r>
            <a:r>
              <a:rPr lang="tr-TR" kern="50" dirty="0" smtClean="0">
                <a:effectLst/>
                <a:latin typeface="Times New Roman" panose="02020603050405020304" pitchFamily="18" charset="0"/>
                <a:ea typeface="Arial Unicode MS" panose="020B0604020202020204" pitchFamily="34" charset="-128"/>
              </a:rPr>
              <a:t>Bahsedilen mevcut sorunları çözmenin </a:t>
            </a:r>
            <a:r>
              <a:rPr lang="tr-TR" kern="50" dirty="0" err="1" smtClean="0">
                <a:effectLst/>
                <a:latin typeface="Times New Roman" panose="02020603050405020304" pitchFamily="18" charset="0"/>
                <a:ea typeface="Arial Unicode MS" panose="020B0604020202020204" pitchFamily="34" charset="-128"/>
              </a:rPr>
              <a:t>yanısıra</a:t>
            </a:r>
            <a:r>
              <a:rPr lang="tr-TR" kern="50" dirty="0" smtClean="0">
                <a:effectLst/>
                <a:latin typeface="Times New Roman" panose="02020603050405020304" pitchFamily="18" charset="0"/>
                <a:ea typeface="Arial Unicode MS" panose="020B0604020202020204" pitchFamily="34" charset="-128"/>
              </a:rPr>
              <a:t> kolay alışveriş imkânı, stok takibi ve tutulan istatistik ve geri beslemelerle müşteriye alacağı ürün hakkında daha ayrıntılı bilgi vermek de yeni sistemin kapsaması gereken konular içindeydi.</a:t>
            </a:r>
            <a:endParaRPr lang="en-US" kern="50" smtClean="0">
              <a:effectLst/>
              <a:latin typeface="Times New Roman" panose="02020603050405020304" pitchFamily="18" charset="0"/>
              <a:ea typeface="Arial Unicode MS" panose="020B0604020202020204" pitchFamily="34" charset="-128"/>
            </a:endParaRPr>
          </a:p>
          <a:p>
            <a:pPr algn="just">
              <a:spcAft>
                <a:spcPts val="600"/>
              </a:spcAft>
            </a:pPr>
            <a:r>
              <a:rPr lang="tr-TR" kern="50" smtClean="0">
                <a:effectLst/>
                <a:latin typeface="Times New Roman" panose="02020603050405020304" pitchFamily="18" charset="0"/>
                <a:ea typeface="Arial Unicode MS" panose="020B0604020202020204" pitchFamily="34" charset="-128"/>
              </a:rPr>
              <a:t> </a:t>
            </a:r>
            <a:endParaRPr lang="en-US" kern="50" smtClean="0">
              <a:effectLst/>
              <a:latin typeface="Times New Roman" panose="02020603050405020304" pitchFamily="18" charset="0"/>
              <a:ea typeface="Arial Unicode MS" panose="020B0604020202020204" pitchFamily="34" charset="-128"/>
            </a:endParaRPr>
          </a:p>
          <a:p>
            <a:pPr indent="449580" algn="just">
              <a:spcAft>
                <a:spcPts val="600"/>
              </a:spcAft>
            </a:pPr>
            <a:r>
              <a:rPr lang="tr-TR" kern="50" smtClean="0">
                <a:effectLst/>
                <a:latin typeface="Times New Roman" panose="02020603050405020304" pitchFamily="18" charset="0"/>
                <a:ea typeface="Arial Unicode MS" panose="020B0604020202020204" pitchFamily="34" charset="-128"/>
              </a:rPr>
              <a:t>Kurulacak sistemin avantajlarının yanısıra geliştirilmesi için uzman ve analist tutulması, personelin eğitilmesi, sistemin gelişimi için yapılacak ek harcamalar maliyeti artıran etkilerdi. </a:t>
            </a:r>
            <a:r>
              <a:rPr lang="tr-TR" kern="50" dirty="0" smtClean="0">
                <a:effectLst/>
                <a:latin typeface="Times New Roman" panose="02020603050405020304" pitchFamily="18" charset="0"/>
                <a:ea typeface="Arial Unicode MS" panose="020B0604020202020204" pitchFamily="34" charset="-128"/>
              </a:rPr>
              <a:t>Bu konuda fizibilite raporlarının incelenmesi sonucu maliyete rağmen geçmenin daha avantajlı olacağı fikrine varıldı. </a:t>
            </a:r>
            <a:endParaRPr lang="en-US" kern="50" smtClean="0">
              <a:effectLst/>
              <a:latin typeface="Times New Roman" panose="02020603050405020304" pitchFamily="18" charset="0"/>
              <a:ea typeface="Arial Unicode MS" panose="020B0604020202020204" pitchFamily="34" charset="-128"/>
            </a:endParaRPr>
          </a:p>
          <a:p>
            <a:pPr algn="just">
              <a:spcAft>
                <a:spcPts val="600"/>
              </a:spcAft>
            </a:pPr>
            <a:r>
              <a:rPr lang="tr-TR" kern="50" smtClean="0">
                <a:effectLst/>
                <a:latin typeface="Times New Roman" panose="02020603050405020304" pitchFamily="18" charset="0"/>
                <a:ea typeface="Arial Unicode MS" panose="020B0604020202020204" pitchFamily="34" charset="-128"/>
              </a:rPr>
              <a:t> </a:t>
            </a:r>
            <a:endParaRPr lang="en-US" kern="50" smtClean="0">
              <a:effectLst/>
              <a:latin typeface="Times New Roman" panose="02020603050405020304" pitchFamily="18" charset="0"/>
              <a:ea typeface="Arial Unicode MS" panose="020B0604020202020204" pitchFamily="34" charset="-128"/>
            </a:endParaRPr>
          </a:p>
          <a:p>
            <a:pPr algn="just">
              <a:spcAft>
                <a:spcPts val="600"/>
              </a:spcAft>
            </a:pPr>
            <a:r>
              <a:rPr lang="tr-TR" kern="50" smtClean="0">
                <a:effectLst/>
                <a:latin typeface="Times New Roman" panose="02020603050405020304" pitchFamily="18" charset="0"/>
                <a:ea typeface="Arial Unicode MS" panose="020B0604020202020204" pitchFamily="34" charset="-128"/>
              </a:rPr>
              <a:t>Yeni sisteme geçişte bir miktar maliyet artışı olsa da stokların düzenli ve kolay kontrolü, lojistik desteğinde ve depolarda verimliliğin artması, müşteri memnuniyetiyle mevcut müşteri sayısının artması ile gelir miktarında artış olur ve kâr artacaktır.</a:t>
            </a:r>
            <a:endParaRPr lang="en-US" kern="50" smtClean="0">
              <a:effectLst/>
              <a:latin typeface="Times New Roman" panose="02020603050405020304" pitchFamily="18" charset="0"/>
              <a:ea typeface="Arial Unicode MS" panose="020B0604020202020204" pitchFamily="34" charset="-128"/>
            </a:endParaRPr>
          </a:p>
          <a:p>
            <a:r>
              <a:rPr lang="tr-TR" kern="50" smtClean="0">
                <a:effectLst/>
                <a:latin typeface="Times New Roman" panose="02020603050405020304" pitchFamily="18" charset="0"/>
                <a:ea typeface="Arial Unicode MS" panose="020B0604020202020204" pitchFamily="34" charset="-128"/>
              </a:rPr>
              <a:t> </a:t>
            </a:r>
            <a:endParaRPr lang="en-US" kern="50" smtClean="0">
              <a:effectLst/>
              <a:latin typeface="Times New Roman" panose="02020603050405020304" pitchFamily="18" charset="0"/>
              <a:ea typeface="Arial Unicode MS" panose="020B0604020202020204" pitchFamily="34" charset="-128"/>
            </a:endParaRPr>
          </a:p>
          <a:p>
            <a:r>
              <a:rPr lang="tr-TR" kern="50" smtClean="0">
                <a:effectLst/>
                <a:latin typeface="Times New Roman" panose="02020603050405020304" pitchFamily="18" charset="0"/>
                <a:ea typeface="Arial Unicode MS" panose="020B0604020202020204" pitchFamily="34" charset="-128"/>
              </a:rPr>
              <a:t> </a:t>
            </a:r>
            <a:endParaRPr lang="en-US" kern="50">
              <a:effectLst/>
              <a:latin typeface="Times New Roman" panose="02020603050405020304" pitchFamily="18" charset="0"/>
              <a:ea typeface="Arial Unicode MS" panose="020B0604020202020204" pitchFamily="34" charset="-128"/>
            </a:endParaRPr>
          </a:p>
        </p:txBody>
      </p:sp>
    </p:spTree>
    <p:extLst>
      <p:ext uri="{BB962C8B-B14F-4D97-AF65-F5344CB8AC3E}">
        <p14:creationId xmlns:p14="http://schemas.microsoft.com/office/powerpoint/2010/main" val="11440976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o 1"/>
          <p:cNvGraphicFramePr>
            <a:graphicFrameLocks noGrp="1"/>
          </p:cNvGraphicFramePr>
          <p:nvPr>
            <p:extLst>
              <p:ext uri="{D42A27DB-BD31-4B8C-83A1-F6EECF244321}">
                <p14:modId xmlns:p14="http://schemas.microsoft.com/office/powerpoint/2010/main" val="928834361"/>
              </p:ext>
            </p:extLst>
          </p:nvPr>
        </p:nvGraphicFramePr>
        <p:xfrm>
          <a:off x="1399948" y="579997"/>
          <a:ext cx="8099652" cy="4506175"/>
        </p:xfrm>
        <a:graphic>
          <a:graphicData uri="http://schemas.openxmlformats.org/drawingml/2006/table">
            <a:tbl>
              <a:tblPr firstRow="1" firstCol="1" bandRow="1">
                <a:tableStyleId>{5C22544A-7EE6-4342-B048-85BDC9FD1C3A}</a:tableStyleId>
              </a:tblPr>
              <a:tblGrid>
                <a:gridCol w="1133918">
                  <a:extLst>
                    <a:ext uri="{9D8B030D-6E8A-4147-A177-3AD203B41FA5}">
                      <a16:colId xmlns:a16="http://schemas.microsoft.com/office/drawing/2014/main" xmlns="" val="20000"/>
                    </a:ext>
                  </a:extLst>
                </a:gridCol>
                <a:gridCol w="2260549">
                  <a:extLst>
                    <a:ext uri="{9D8B030D-6E8A-4147-A177-3AD203B41FA5}">
                      <a16:colId xmlns:a16="http://schemas.microsoft.com/office/drawing/2014/main" xmlns="" val="20001"/>
                    </a:ext>
                  </a:extLst>
                </a:gridCol>
                <a:gridCol w="4705185">
                  <a:extLst>
                    <a:ext uri="{9D8B030D-6E8A-4147-A177-3AD203B41FA5}">
                      <a16:colId xmlns:a16="http://schemas.microsoft.com/office/drawing/2014/main" xmlns="" val="20002"/>
                    </a:ext>
                  </a:extLst>
                </a:gridCol>
              </a:tblGrid>
              <a:tr h="520625">
                <a:tc>
                  <a:txBody>
                    <a:bodyPr/>
                    <a:lstStyle/>
                    <a:p>
                      <a:pPr marL="0" marR="0" algn="l">
                        <a:spcBef>
                          <a:spcPts val="0"/>
                        </a:spcBef>
                        <a:spcAft>
                          <a:spcPts val="0"/>
                        </a:spcAft>
                      </a:pPr>
                      <a:r>
                        <a:rPr lang="tr-TR" sz="1200" kern="50" dirty="0" smtClean="0">
                          <a:effectLst/>
                        </a:rPr>
                        <a:t> Görev</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l">
                        <a:spcBef>
                          <a:spcPts val="0"/>
                        </a:spcBef>
                        <a:spcAft>
                          <a:spcPts val="0"/>
                        </a:spcAft>
                      </a:pPr>
                      <a:r>
                        <a:rPr lang="tr-TR" sz="1400" kern="50" dirty="0" smtClean="0">
                          <a:effectLst/>
                          <a:latin typeface="Times New Roman" panose="02020603050405020304" pitchFamily="18" charset="0"/>
                          <a:ea typeface="Arial Unicode MS" panose="020B0604020202020204" pitchFamily="34" charset="-128"/>
                        </a:rPr>
                        <a:t>     Kişiler</a:t>
                      </a:r>
                      <a:r>
                        <a:rPr lang="tr-TR" sz="1200" kern="50" dirty="0" smtClean="0">
                          <a:effectLst/>
                          <a:latin typeface="Times New Roman" panose="02020603050405020304" pitchFamily="18" charset="0"/>
                          <a:ea typeface="Arial Unicode MS" panose="020B0604020202020204" pitchFamily="34" charset="-128"/>
                        </a:rPr>
                        <a:t> </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l">
                        <a:spcBef>
                          <a:spcPts val="0"/>
                        </a:spcBef>
                        <a:spcAft>
                          <a:spcPts val="0"/>
                        </a:spcAft>
                      </a:pPr>
                      <a:r>
                        <a:rPr lang="tr-TR" sz="1200" kern="50" dirty="0">
                          <a:effectLst/>
                        </a:rPr>
                        <a:t>Görev Tanımı</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extLst>
                  <a:ext uri="{0D108BD9-81ED-4DB2-BD59-A6C34878D82A}">
                    <a16:rowId xmlns:a16="http://schemas.microsoft.com/office/drawing/2014/main" xmlns="" val="10000"/>
                  </a:ext>
                </a:extLst>
              </a:tr>
              <a:tr h="1049911">
                <a:tc rowSpan="3">
                  <a:txBody>
                    <a:bodyPr/>
                    <a:lstStyle/>
                    <a:p>
                      <a:pPr marL="0" marR="0" algn="l">
                        <a:spcBef>
                          <a:spcPts val="0"/>
                        </a:spcBef>
                        <a:spcAft>
                          <a:spcPts val="0"/>
                        </a:spcAft>
                      </a:pPr>
                      <a:endParaRPr lang="tr-TR" sz="1200" kern="50" dirty="0" smtClean="0">
                        <a:effectLst/>
                      </a:endParaRPr>
                    </a:p>
                    <a:p>
                      <a:pPr marL="0" marR="0" algn="l">
                        <a:spcBef>
                          <a:spcPts val="0"/>
                        </a:spcBef>
                        <a:spcAft>
                          <a:spcPts val="0"/>
                        </a:spcAft>
                      </a:pPr>
                      <a:r>
                        <a:rPr lang="tr-TR" sz="1200" kern="50" dirty="0" smtClean="0">
                          <a:effectLst/>
                        </a:rPr>
                        <a:t>Proje yöneticisi</a:t>
                      </a: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endParaRPr>
                    </a:p>
                    <a:p>
                      <a:pPr marL="0" marR="0" algn="l">
                        <a:spcBef>
                          <a:spcPts val="0"/>
                        </a:spcBef>
                        <a:spcAft>
                          <a:spcPts val="0"/>
                        </a:spcAft>
                      </a:pPr>
                      <a:r>
                        <a:rPr lang="tr-TR" sz="1200" kern="50" dirty="0" smtClean="0">
                          <a:effectLst/>
                        </a:rPr>
                        <a:t>Sistem analisti</a:t>
                      </a: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2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en-US" sz="1200" kern="50" dirty="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r>
                        <a:rPr lang="tr-TR" sz="1200" kern="50" dirty="0">
                          <a:effectLst/>
                        </a:rPr>
                        <a:t>Programcı</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rowSpan="3">
                  <a:txBody>
                    <a:bodyPr/>
                    <a:lstStyle/>
                    <a:p>
                      <a:pPr marL="0" marR="0" algn="l">
                        <a:spcBef>
                          <a:spcPts val="0"/>
                        </a:spcBef>
                        <a:spcAft>
                          <a:spcPts val="0"/>
                        </a:spcAft>
                      </a:pPr>
                      <a:endParaRPr lang="tr-TR" sz="1400" dirty="0" smtClean="0"/>
                    </a:p>
                    <a:p>
                      <a:pPr marL="0" marR="0" algn="l">
                        <a:spcBef>
                          <a:spcPts val="0"/>
                        </a:spcBef>
                        <a:spcAft>
                          <a:spcPts val="0"/>
                        </a:spcAft>
                      </a:pPr>
                      <a:r>
                        <a:rPr lang="tr-TR" sz="1400" dirty="0" smtClean="0"/>
                        <a:t>Emrullah Demir </a:t>
                      </a:r>
                      <a:endParaRPr lang="tr-TR" sz="14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4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4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4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400" kern="50" dirty="0" smtClean="0">
                        <a:effectLst/>
                        <a:latin typeface="Times New Roman" panose="02020603050405020304" pitchFamily="18" charset="0"/>
                        <a:ea typeface="Arial Unicode MS" panose="020B0604020202020204" pitchFamily="34" charset="-128"/>
                      </a:endParaRPr>
                    </a:p>
                    <a:p>
                      <a:r>
                        <a:rPr lang="tr-TR" sz="1400" dirty="0" smtClean="0"/>
                        <a:t>Selçuk Çilek</a:t>
                      </a:r>
                    </a:p>
                    <a:p>
                      <a:pPr marL="0" marR="0" algn="l">
                        <a:spcBef>
                          <a:spcPts val="0"/>
                        </a:spcBef>
                        <a:spcAft>
                          <a:spcPts val="0"/>
                        </a:spcAft>
                      </a:pPr>
                      <a:endParaRPr lang="tr-TR" sz="14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4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400" kern="50" dirty="0" smtClean="0">
                        <a:effectLst/>
                        <a:latin typeface="Times New Roman" panose="02020603050405020304" pitchFamily="18" charset="0"/>
                        <a:ea typeface="Arial Unicode MS" panose="020B0604020202020204" pitchFamily="34" charset="-128"/>
                      </a:endParaRPr>
                    </a:p>
                    <a:p>
                      <a:pPr marL="0" marR="0" algn="l">
                        <a:spcBef>
                          <a:spcPts val="0"/>
                        </a:spcBef>
                        <a:spcAft>
                          <a:spcPts val="0"/>
                        </a:spcAft>
                      </a:pPr>
                      <a:endParaRPr lang="tr-TR" sz="1400" kern="50" dirty="0" smtClean="0">
                        <a:effectLst/>
                        <a:latin typeface="Times New Roman" panose="02020603050405020304" pitchFamily="18" charset="0"/>
                        <a:ea typeface="Arial Unicode MS" panose="020B0604020202020204" pitchFamily="34" charset="-128"/>
                      </a:endParaRPr>
                    </a:p>
                    <a:p>
                      <a:pPr marL="0" marR="0" algn="l" defTabSz="457200" rtl="0" eaLnBrk="1" latinLnBrk="0" hangingPunct="1">
                        <a:spcBef>
                          <a:spcPts val="0"/>
                        </a:spcBef>
                        <a:spcAft>
                          <a:spcPts val="0"/>
                        </a:spcAft>
                      </a:pPr>
                      <a:r>
                        <a:rPr lang="tr-TR" sz="1400" kern="1200" dirty="0" smtClean="0">
                          <a:solidFill>
                            <a:schemeClr val="dk1"/>
                          </a:solidFill>
                          <a:latin typeface="+mn-lt"/>
                          <a:ea typeface="+mn-ea"/>
                          <a:cs typeface="+mn-cs"/>
                        </a:rPr>
                        <a:t>Emrah Karaman</a:t>
                      </a:r>
                    </a:p>
                    <a:p>
                      <a:pPr marL="0" marR="0" algn="l" defTabSz="457200" rtl="0" eaLnBrk="1" latinLnBrk="0" hangingPunct="1">
                        <a:spcBef>
                          <a:spcPts val="0"/>
                        </a:spcBef>
                        <a:spcAft>
                          <a:spcPts val="0"/>
                        </a:spcAft>
                      </a:pPr>
                      <a:r>
                        <a:rPr lang="tr-TR" sz="1400" kern="1200" dirty="0" smtClean="0">
                          <a:solidFill>
                            <a:schemeClr val="dk1"/>
                          </a:solidFill>
                          <a:latin typeface="+mn-lt"/>
                          <a:ea typeface="+mn-ea"/>
                          <a:cs typeface="+mn-cs"/>
                        </a:rPr>
                        <a:t>Faruk Fuat Özer</a:t>
                      </a:r>
                      <a:endParaRPr lang="en-US" sz="1400" kern="1200" dirty="0">
                        <a:solidFill>
                          <a:schemeClr val="dk1"/>
                        </a:solidFill>
                        <a:latin typeface="+mn-lt"/>
                        <a:ea typeface="+mn-ea"/>
                        <a:cs typeface="+mn-cs"/>
                      </a:endParaRPr>
                    </a:p>
                  </a:txBody>
                  <a:tcPr marL="68580" marR="68580" marT="0" marB="0"/>
                </a:tc>
                <a:tc>
                  <a:txBody>
                    <a:bodyPr/>
                    <a:lstStyle/>
                    <a:p>
                      <a:pPr marL="0" marR="0" algn="l">
                        <a:spcBef>
                          <a:spcPts val="0"/>
                        </a:spcBef>
                        <a:spcAft>
                          <a:spcPts val="0"/>
                        </a:spcAft>
                      </a:pPr>
                      <a:r>
                        <a:rPr lang="tr-TR" sz="1200" kern="50">
                          <a:effectLst/>
                        </a:rPr>
                        <a:t>Yürütülen projenin ekip yapısının oluşturulması, görev atamalarının yapılması, projenin düzgün bir şekilde yürümesinin sağlanması.</a:t>
                      </a:r>
                      <a:endParaRPr lang="en-US" sz="1200" kern="50">
                        <a:effectLst/>
                        <a:latin typeface="Times New Roman" panose="02020603050405020304" pitchFamily="18" charset="0"/>
                        <a:ea typeface="Arial Unicode MS" panose="020B0604020202020204" pitchFamily="34" charset="-128"/>
                      </a:endParaRPr>
                    </a:p>
                  </a:txBody>
                  <a:tcPr marL="68580" marR="68580" marT="0" marB="0"/>
                </a:tc>
                <a:extLst>
                  <a:ext uri="{0D108BD9-81ED-4DB2-BD59-A6C34878D82A}">
                    <a16:rowId xmlns:a16="http://schemas.microsoft.com/office/drawing/2014/main" xmlns="" val="10001"/>
                  </a:ext>
                </a:extLst>
              </a:tr>
              <a:tr h="1270000">
                <a:tc vMerge="1">
                  <a:txBody>
                    <a:bodyPr/>
                    <a:lstStyle/>
                    <a:p>
                      <a:pPr marL="0" marR="0" algn="l">
                        <a:spcBef>
                          <a:spcPts val="0"/>
                        </a:spcBef>
                        <a:spcAft>
                          <a:spcPts val="0"/>
                        </a:spcAft>
                      </a:pP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vMerge="1">
                  <a:txBody>
                    <a:bodyPr/>
                    <a:lstStyle/>
                    <a:p>
                      <a:pPr marL="0" marR="0" algn="l">
                        <a:spcBef>
                          <a:spcPts val="0"/>
                        </a:spcBef>
                        <a:spcAft>
                          <a:spcPts val="0"/>
                        </a:spcAft>
                      </a:pP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l">
                        <a:spcBef>
                          <a:spcPts val="0"/>
                        </a:spcBef>
                        <a:spcAft>
                          <a:spcPts val="0"/>
                        </a:spcAft>
                      </a:pPr>
                      <a:r>
                        <a:rPr lang="tr-TR" sz="1200" kern="50" dirty="0">
                          <a:effectLst/>
                        </a:rPr>
                        <a:t>Ön inceleme, fizibilite analizi ve sistem analizinin yapılması, sistem yapısının belirlenmesi, raporların oluşturulması.</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extLst>
                  <a:ext uri="{0D108BD9-81ED-4DB2-BD59-A6C34878D82A}">
                    <a16:rowId xmlns:a16="http://schemas.microsoft.com/office/drawing/2014/main" xmlns="" val="10002"/>
                  </a:ext>
                </a:extLst>
              </a:tr>
              <a:tr h="1665639">
                <a:tc vMerge="1">
                  <a:txBody>
                    <a:bodyPr/>
                    <a:lstStyle/>
                    <a:p>
                      <a:pPr marL="0" marR="0" algn="l">
                        <a:spcBef>
                          <a:spcPts val="0"/>
                        </a:spcBef>
                        <a:spcAft>
                          <a:spcPts val="0"/>
                        </a:spcAft>
                      </a:pP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vMerge="1">
                  <a:txBody>
                    <a:bodyPr/>
                    <a:lstStyle/>
                    <a:p>
                      <a:pPr marL="0" marR="0" algn="l">
                        <a:spcBef>
                          <a:spcPts val="0"/>
                        </a:spcBef>
                        <a:spcAft>
                          <a:spcPts val="0"/>
                        </a:spcAft>
                      </a:pP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tc>
                  <a:txBody>
                    <a:bodyPr/>
                    <a:lstStyle/>
                    <a:p>
                      <a:pPr marL="0" marR="0" algn="l">
                        <a:spcBef>
                          <a:spcPts val="0"/>
                        </a:spcBef>
                        <a:spcAft>
                          <a:spcPts val="0"/>
                        </a:spcAft>
                      </a:pPr>
                      <a:r>
                        <a:rPr lang="tr-TR" sz="1200" kern="50" dirty="0">
                          <a:effectLst/>
                        </a:rPr>
                        <a:t>Sistemin mimari tasarımı, kullanılacak teknolojinin belirlenmesi, </a:t>
                      </a:r>
                      <a:r>
                        <a:rPr lang="tr-TR" sz="1200" kern="50" dirty="0" err="1">
                          <a:effectLst/>
                        </a:rPr>
                        <a:t>veritabanı</a:t>
                      </a:r>
                      <a:r>
                        <a:rPr lang="tr-TR" sz="1200" kern="50" dirty="0">
                          <a:effectLst/>
                        </a:rPr>
                        <a:t> yapısının oluşturulması, sistemin kodlanması, sistemin testlerinin yapılması.</a:t>
                      </a:r>
                      <a:endParaRPr lang="en-US" sz="1200" kern="50" dirty="0">
                        <a:effectLst/>
                        <a:latin typeface="Times New Roman" panose="02020603050405020304" pitchFamily="18" charset="0"/>
                        <a:ea typeface="Arial Unicode MS" panose="020B0604020202020204" pitchFamily="34" charset="-128"/>
                      </a:endParaRPr>
                    </a:p>
                  </a:txBody>
                  <a:tcPr marL="68580" marR="68580" marT="0" marB="0"/>
                </a:tc>
                <a:extLst>
                  <a:ext uri="{0D108BD9-81ED-4DB2-BD59-A6C34878D82A}">
                    <a16:rowId xmlns:a16="http://schemas.microsoft.com/office/drawing/2014/main" xmlns="" val="10003"/>
                  </a:ext>
                </a:extLst>
              </a:tr>
            </a:tbl>
          </a:graphicData>
        </a:graphic>
      </p:graphicFrame>
      <p:sp>
        <p:nvSpPr>
          <p:cNvPr id="3" name="Rectangle 1"/>
          <p:cNvSpPr>
            <a:spLocks noChangeArrowheads="1"/>
          </p:cNvSpPr>
          <p:nvPr/>
        </p:nvSpPr>
        <p:spPr bwMode="auto">
          <a:xfrm>
            <a:off x="3327400" y="32369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092736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2800" dirty="0" smtClean="0"/>
              <a:t>        ÖN İNCELEME VE FİZİBİLİTE ANALİZİ RAPORU  </a:t>
            </a:r>
            <a:br>
              <a:rPr lang="tr-TR" sz="2800" dirty="0" smtClean="0"/>
            </a:br>
            <a:r>
              <a:rPr lang="tr-TR" sz="2800" dirty="0"/>
              <a:t/>
            </a:r>
            <a:br>
              <a:rPr lang="tr-TR" sz="2800" dirty="0"/>
            </a:br>
            <a:r>
              <a:rPr lang="tr-TR" sz="2800" dirty="0" smtClean="0"/>
              <a:t>                              ÖN İNCELEME </a:t>
            </a:r>
            <a:endParaRPr lang="en-US" sz="2800" dirty="0"/>
          </a:p>
        </p:txBody>
      </p:sp>
      <p:sp>
        <p:nvSpPr>
          <p:cNvPr id="3" name="İçerik Yer Tutucusu 2"/>
          <p:cNvSpPr>
            <a:spLocks noGrp="1"/>
          </p:cNvSpPr>
          <p:nvPr>
            <p:ph idx="1"/>
          </p:nvPr>
        </p:nvSpPr>
        <p:spPr>
          <a:xfrm>
            <a:off x="1103312" y="2052918"/>
            <a:ext cx="8671753" cy="3381967"/>
          </a:xfrm>
        </p:spPr>
        <p:txBody>
          <a:bodyPr/>
          <a:lstStyle/>
          <a:p>
            <a:r>
              <a:rPr lang="tr-TR" b="1" dirty="0"/>
              <a:t>Sistem Sınır ve Yapısı</a:t>
            </a:r>
            <a:endParaRPr lang="en-US" dirty="0"/>
          </a:p>
          <a:p>
            <a:r>
              <a:rPr lang="tr-TR" dirty="0" smtClean="0"/>
              <a:t>Duygu </a:t>
            </a:r>
            <a:r>
              <a:rPr lang="tr-TR" dirty="0"/>
              <a:t>ve düşüncelerimizi, bir konu hakkındaki bilgi ve tecrübelerimizi paylaştığımız ve başkalarının da bu paylaşımları okuyabileceği platformdur. </a:t>
            </a:r>
            <a:r>
              <a:rPr lang="tr-TR" dirty="0" err="1"/>
              <a:t>Bloglar</a:t>
            </a:r>
            <a:r>
              <a:rPr lang="tr-TR" dirty="0"/>
              <a:t>, dijital günlükler olarak anılsa da  </a:t>
            </a:r>
            <a:r>
              <a:rPr lang="tr-TR" dirty="0" err="1"/>
              <a:t>blogların</a:t>
            </a:r>
            <a:r>
              <a:rPr lang="tr-TR" dirty="0"/>
              <a:t> bildiğimiz günlüklerden önemli bir farkı vardır: Günlüğümüzün başkaları tarafından okunmasını istemezken </a:t>
            </a:r>
            <a:r>
              <a:rPr lang="tr-TR" dirty="0" err="1"/>
              <a:t>blogumuzun</a:t>
            </a:r>
            <a:r>
              <a:rPr lang="tr-TR" dirty="0"/>
              <a:t> okunmasını isteriz.</a:t>
            </a:r>
            <a:endParaRPr lang="en-US" dirty="0"/>
          </a:p>
        </p:txBody>
      </p:sp>
    </p:spTree>
    <p:extLst>
      <p:ext uri="{BB962C8B-B14F-4D97-AF65-F5344CB8AC3E}">
        <p14:creationId xmlns:p14="http://schemas.microsoft.com/office/powerpoint/2010/main" val="40478420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927279" y="989871"/>
            <a:ext cx="8931616" cy="2954655"/>
          </a:xfrm>
          <a:prstGeom prst="rect">
            <a:avLst/>
          </a:prstGeom>
        </p:spPr>
        <p:txBody>
          <a:bodyPr wrap="square">
            <a:spAutoFit/>
          </a:bodyPr>
          <a:lstStyle/>
          <a:p>
            <a:pPr>
              <a:tabLst>
                <a:tab pos="1080135" algn="l"/>
              </a:tabLst>
            </a:pPr>
            <a:r>
              <a:rPr lang="tr-TR" sz="2400" b="1" kern="50" dirty="0" smtClean="0">
                <a:effectLst/>
                <a:latin typeface="+mj-lt"/>
                <a:ea typeface="Times New Roman" panose="02020603050405020304" pitchFamily="18" charset="0"/>
              </a:rPr>
              <a:t>İstekler</a:t>
            </a:r>
            <a:endParaRPr lang="en-US" sz="2400" kern="50" dirty="0" smtClean="0">
              <a:effectLst/>
              <a:latin typeface="+mj-lt"/>
              <a:ea typeface="Times New Roman" panose="02020603050405020304" pitchFamily="18" charset="0"/>
            </a:endParaRPr>
          </a:p>
          <a:p>
            <a:pPr>
              <a:spcAft>
                <a:spcPts val="600"/>
              </a:spcAft>
            </a:pPr>
            <a:r>
              <a:rPr lang="tr-TR" b="1" dirty="0"/>
              <a:t>1. Amacınızı </a:t>
            </a:r>
            <a:r>
              <a:rPr lang="tr-TR" b="1" dirty="0" smtClean="0"/>
              <a:t>belirleyin</a:t>
            </a:r>
            <a:r>
              <a:rPr lang="tr-TR" dirty="0"/>
              <a:t/>
            </a:r>
            <a:br>
              <a:rPr lang="tr-TR" dirty="0"/>
            </a:br>
            <a:r>
              <a:rPr lang="tr-TR" b="1" dirty="0"/>
              <a:t>2. Okuyucularınızı </a:t>
            </a:r>
            <a:r>
              <a:rPr lang="tr-TR" b="1" dirty="0" smtClean="0"/>
              <a:t>tanıyın</a:t>
            </a:r>
            <a:r>
              <a:rPr lang="tr-TR" dirty="0"/>
              <a:t> </a:t>
            </a:r>
            <a:br>
              <a:rPr lang="tr-TR" dirty="0"/>
            </a:br>
            <a:r>
              <a:rPr lang="tr-TR" b="1" dirty="0"/>
              <a:t>3. Gerçekçi </a:t>
            </a:r>
            <a:r>
              <a:rPr lang="tr-TR" b="1" dirty="0" smtClean="0"/>
              <a:t>olun</a:t>
            </a:r>
            <a:r>
              <a:rPr lang="tr-TR" dirty="0"/>
              <a:t/>
            </a:r>
            <a:br>
              <a:rPr lang="tr-TR" dirty="0"/>
            </a:br>
            <a:r>
              <a:rPr lang="tr-TR" b="1" dirty="0"/>
              <a:t>4. Sitenizi sık sık </a:t>
            </a:r>
            <a:r>
              <a:rPr lang="tr-TR" b="1" dirty="0" smtClean="0"/>
              <a:t>güncelleyin</a:t>
            </a:r>
            <a:r>
              <a:rPr lang="tr-TR" dirty="0"/>
              <a:t> </a:t>
            </a:r>
            <a:br>
              <a:rPr lang="tr-TR" dirty="0"/>
            </a:br>
            <a:r>
              <a:rPr lang="tr-TR" b="1" dirty="0"/>
              <a:t>5. </a:t>
            </a:r>
            <a:r>
              <a:rPr lang="tr-TR" b="1" dirty="0" err="1"/>
              <a:t>Blogunuzu</a:t>
            </a:r>
            <a:r>
              <a:rPr lang="tr-TR" b="1" dirty="0"/>
              <a:t> halka tanıtın </a:t>
            </a:r>
            <a:br>
              <a:rPr lang="tr-TR" b="1" dirty="0"/>
            </a:br>
            <a:r>
              <a:rPr lang="tr-TR" b="1" dirty="0"/>
              <a:t>6. Kaynaklarınıza link </a:t>
            </a:r>
            <a:r>
              <a:rPr lang="tr-TR" b="1" dirty="0" smtClean="0"/>
              <a:t>verin</a:t>
            </a:r>
            <a:r>
              <a:rPr lang="tr-TR" dirty="0"/>
              <a:t/>
            </a:r>
            <a:br>
              <a:rPr lang="tr-TR" dirty="0"/>
            </a:br>
            <a:r>
              <a:rPr lang="tr-TR" b="1" dirty="0"/>
              <a:t>7. Diğer </a:t>
            </a:r>
            <a:r>
              <a:rPr lang="tr-TR" b="1" dirty="0" err="1"/>
              <a:t>bloglara</a:t>
            </a:r>
            <a:r>
              <a:rPr lang="tr-TR" b="1" dirty="0"/>
              <a:t> link </a:t>
            </a:r>
            <a:r>
              <a:rPr lang="tr-TR" b="1" dirty="0" smtClean="0"/>
              <a:t>verin</a:t>
            </a:r>
            <a:r>
              <a:rPr lang="tr-TR" dirty="0"/>
              <a:t/>
            </a:r>
            <a:br>
              <a:rPr lang="tr-TR" dirty="0"/>
            </a:br>
            <a:r>
              <a:rPr lang="tr-TR" b="1" dirty="0"/>
              <a:t>8. Sevdiğiniz konular hakkında yazmaya </a:t>
            </a:r>
            <a:r>
              <a:rPr lang="tr-TR" b="1" dirty="0" smtClean="0"/>
              <a:t>çalışın</a:t>
            </a:r>
            <a:r>
              <a:rPr lang="tr-TR" dirty="0"/>
              <a:t/>
            </a:r>
            <a:br>
              <a:rPr lang="tr-TR" dirty="0"/>
            </a:br>
            <a:r>
              <a:rPr lang="tr-TR" b="1" dirty="0"/>
              <a:t>9. Sabırlı </a:t>
            </a:r>
            <a:r>
              <a:rPr lang="tr-TR" b="1" dirty="0" smtClean="0"/>
              <a:t>olun</a:t>
            </a:r>
            <a:endParaRPr lang="en-US" kern="5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416871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940158" y="360608"/>
            <a:ext cx="8203842" cy="6063198"/>
          </a:xfrm>
          <a:prstGeom prst="rect">
            <a:avLst/>
          </a:prstGeom>
        </p:spPr>
        <p:txBody>
          <a:bodyPr wrap="square">
            <a:spAutoFit/>
          </a:bodyPr>
          <a:lstStyle/>
          <a:p>
            <a:pPr algn="ctr"/>
            <a:r>
              <a:rPr lang="tr-TR" sz="3200" b="1" kern="50" dirty="0" smtClean="0">
                <a:effectLst/>
                <a:latin typeface="Calibri" panose="020F0502020204030204" pitchFamily="34" charset="0"/>
                <a:ea typeface="Arial Unicode MS" panose="020B0604020202020204" pitchFamily="34" charset="-128"/>
              </a:rPr>
              <a:t>FİZİBİLİTE ÇALIŞMASI</a:t>
            </a:r>
            <a:endParaRPr lang="en-US" kern="50" dirty="0" smtClean="0">
              <a:effectLst/>
              <a:latin typeface="Times New Roman" panose="02020603050405020304" pitchFamily="18" charset="0"/>
              <a:ea typeface="Arial Unicode MS" panose="020B0604020202020204" pitchFamily="34" charset="-128"/>
            </a:endParaRPr>
          </a:p>
          <a:p>
            <a:pPr algn="ctr"/>
            <a:r>
              <a:rPr lang="tr-TR" sz="3200" b="1" kern="50" dirty="0" smtClean="0">
                <a:effectLst/>
                <a:latin typeface="Calibri" panose="020F0502020204030204" pitchFamily="34" charset="0"/>
                <a:ea typeface="Arial Unicode MS" panose="020B0604020202020204" pitchFamily="34" charset="-128"/>
              </a:rPr>
              <a:t> </a:t>
            </a:r>
            <a:endParaRPr lang="en-US" kern="50" dirty="0" smtClean="0">
              <a:effectLst/>
              <a:latin typeface="Times New Roman" panose="02020603050405020304" pitchFamily="18" charset="0"/>
              <a:ea typeface="Arial Unicode MS" panose="020B0604020202020204" pitchFamily="34" charset="-128"/>
            </a:endParaRPr>
          </a:p>
          <a:p>
            <a:r>
              <a:rPr lang="tr-TR" sz="2400" b="1" kern="50" dirty="0" smtClean="0">
                <a:effectLst/>
                <a:latin typeface="Calibri" panose="020F0502020204030204" pitchFamily="34" charset="0"/>
                <a:ea typeface="Arial Unicode MS" panose="020B0604020202020204" pitchFamily="34" charset="-128"/>
              </a:rPr>
              <a:t>1.Teknik Fizibilite</a:t>
            </a:r>
            <a:endParaRPr lang="en-US" kern="50" dirty="0" smtClean="0">
              <a:effectLst/>
              <a:latin typeface="Times New Roman" panose="02020603050405020304" pitchFamily="18" charset="0"/>
              <a:ea typeface="Arial Unicode MS" panose="020B0604020202020204" pitchFamily="34" charset="-128"/>
            </a:endParaRPr>
          </a:p>
          <a:p>
            <a:r>
              <a:rPr lang="tr-TR" sz="2400" b="1" kern="50" dirty="0" smtClean="0">
                <a:effectLst/>
                <a:latin typeface="Calibri" panose="020F0502020204030204" pitchFamily="34" charset="0"/>
                <a:ea typeface="Arial Unicode MS" panose="020B0604020202020204" pitchFamily="34" charset="-128"/>
              </a:rPr>
              <a:t> </a:t>
            </a:r>
            <a:endParaRPr lang="en-US" kern="50" dirty="0" smtClean="0">
              <a:effectLst/>
              <a:latin typeface="Times New Roman" panose="02020603050405020304" pitchFamily="18" charset="0"/>
              <a:ea typeface="Arial Unicode MS" panose="020B0604020202020204" pitchFamily="34" charset="-128"/>
            </a:endParaRPr>
          </a:p>
          <a:p>
            <a:r>
              <a:rPr lang="tr-TR" sz="2400" b="1" kern="50" dirty="0" smtClean="0">
                <a:effectLst/>
                <a:latin typeface="Calibri" panose="020F0502020204030204" pitchFamily="34" charset="0"/>
                <a:ea typeface="Arial Unicode MS" panose="020B0604020202020204" pitchFamily="34" charset="-128"/>
              </a:rPr>
              <a:t>	</a:t>
            </a:r>
            <a:r>
              <a:rPr lang="tr-TR" kern="50" dirty="0" smtClean="0">
                <a:effectLst/>
                <a:latin typeface="Calibri" panose="020F0502020204030204" pitchFamily="34" charset="0"/>
                <a:ea typeface="Arial Unicode MS" panose="020B0604020202020204" pitchFamily="34" charset="-128"/>
              </a:rPr>
              <a:t>Kullanılacak teknoloji yeni değil, sistemin benzerleri piyasada mevcut, bu yüzden teknik anlamda araştırma olanağı var ve fikir edinebilmek mümkün. Diğer yandan benzerlerinin çok olması risk taşıyor, bu durum sistemin tasarım ve kullanılabilirlik açısından etkileyici olmasını gerektiriyor.</a:t>
            </a:r>
            <a:endParaRPr lang="en-US" kern="50" dirty="0" smtClean="0">
              <a:effectLst/>
              <a:latin typeface="Times New Roman" panose="02020603050405020304" pitchFamily="18" charset="0"/>
              <a:ea typeface="Arial Unicode MS" panose="020B0604020202020204" pitchFamily="34" charset="-128"/>
            </a:endParaRPr>
          </a:p>
          <a:p>
            <a:r>
              <a:rPr lang="tr-TR" kern="50" dirty="0" smtClean="0">
                <a:effectLst/>
                <a:latin typeface="Calibri" panose="020F0502020204030204" pitchFamily="34" charset="0"/>
                <a:ea typeface="Arial Unicode MS" panose="020B0604020202020204" pitchFamily="34" charset="-128"/>
              </a:rPr>
              <a:t>	Sistemle ilgili entegrasyonları yapmak için </a:t>
            </a:r>
            <a:r>
              <a:rPr lang="tr-TR" kern="50" dirty="0" err="1" smtClean="0">
                <a:latin typeface="Calibri" panose="020F0502020204030204" pitchFamily="34" charset="0"/>
                <a:ea typeface="Arial Unicode MS" panose="020B0604020202020204" pitchFamily="34" charset="-128"/>
              </a:rPr>
              <a:t>WordPress</a:t>
            </a:r>
            <a:r>
              <a:rPr lang="tr-TR" kern="50" dirty="0" smtClean="0">
                <a:latin typeface="Calibri" panose="020F0502020204030204" pitchFamily="34" charset="0"/>
                <a:ea typeface="Arial Unicode MS" panose="020B0604020202020204" pitchFamily="34" charset="-128"/>
              </a:rPr>
              <a:t> </a:t>
            </a:r>
            <a:r>
              <a:rPr lang="tr-TR" kern="50" dirty="0" smtClean="0">
                <a:effectLst/>
                <a:latin typeface="Calibri" panose="020F0502020204030204" pitchFamily="34" charset="0"/>
                <a:ea typeface="Arial Unicode MS" panose="020B0604020202020204" pitchFamily="34" charset="-128"/>
              </a:rPr>
              <a:t>bilen elemanlara  ya da mevcut elemanları bu konuda eğitime ihtiyaç vardır.</a:t>
            </a:r>
            <a:r>
              <a:rPr lang="tr-TR" dirty="0"/>
              <a:t> </a:t>
            </a:r>
            <a:r>
              <a:rPr lang="tr-TR" dirty="0" err="1">
                <a:latin typeface="Calibri" panose="020F0502020204030204" pitchFamily="34" charset="0"/>
                <a:cs typeface="Calibri" panose="020F0502020204030204" pitchFamily="34" charset="0"/>
              </a:rPr>
              <a:t>WordPress</a:t>
            </a:r>
            <a:r>
              <a:rPr lang="tr-TR" dirty="0">
                <a:latin typeface="Calibri" panose="020F0502020204030204" pitchFamily="34" charset="0"/>
                <a:cs typeface="Calibri" panose="020F0502020204030204" pitchFamily="34" charset="0"/>
              </a:rPr>
              <a:t> açık kaynak kodlu bir yazılım olması ile ücretsiz bir şekilde tüm kodlarına müdahale edip sitenizi dilediğiniz gibi şekillendirebilmenize imkan sağlıyor.</a:t>
            </a:r>
            <a:r>
              <a:rPr lang="tr-TR" kern="50" dirty="0" smtClean="0">
                <a:latin typeface="Calibri" panose="020F0502020204030204" pitchFamily="34" charset="0"/>
                <a:ea typeface="Arial Unicode MS" panose="020B0604020202020204" pitchFamily="34" charset="-128"/>
                <a:cs typeface="Calibri" panose="020F0502020204030204" pitchFamily="34" charset="0"/>
              </a:rPr>
              <a:t> </a:t>
            </a:r>
            <a:r>
              <a:rPr lang="tr-TR" kern="50" dirty="0">
                <a:latin typeface="Calibri" panose="020F0502020204030204" pitchFamily="34" charset="0"/>
                <a:ea typeface="Arial Unicode MS" panose="020B0604020202020204" pitchFamily="34" charset="-128"/>
              </a:rPr>
              <a:t>Projeyi yaparken bizden istenenleri düzgün bir şekilde yapmak ve kullanıcıya göstermek için gerekli </a:t>
            </a:r>
            <a:r>
              <a:rPr lang="tr-TR" kern="50" dirty="0" smtClean="0">
                <a:latin typeface="Calibri" panose="020F0502020204030204" pitchFamily="34" charset="0"/>
                <a:ea typeface="Arial Unicode MS" panose="020B0604020202020204" pitchFamily="34" charset="-128"/>
              </a:rPr>
              <a:t>adımları belirleyip  bu </a:t>
            </a:r>
            <a:r>
              <a:rPr lang="tr-TR" kern="50" dirty="0">
                <a:latin typeface="Calibri" panose="020F0502020204030204" pitchFamily="34" charset="0"/>
                <a:ea typeface="Arial Unicode MS" panose="020B0604020202020204" pitchFamily="34" charset="-128"/>
              </a:rPr>
              <a:t>adımları gerçekleştirmek için de </a:t>
            </a:r>
            <a:r>
              <a:rPr lang="tr-TR" kern="50" dirty="0" smtClean="0">
                <a:latin typeface="Calibri" panose="020F0502020204030204" pitchFamily="34" charset="0"/>
                <a:ea typeface="Arial Unicode MS" panose="020B0604020202020204" pitchFamily="34" charset="-128"/>
              </a:rPr>
              <a:t>Web sitemiz için uygun temayı ve eklentileri bulmayı planlıyoruz.</a:t>
            </a:r>
            <a:endParaRPr lang="en-US" kern="50" dirty="0" smtClean="0">
              <a:effectLst/>
              <a:latin typeface="Times New Roman" panose="02020603050405020304" pitchFamily="18" charset="0"/>
              <a:ea typeface="Arial Unicode MS" panose="020B0604020202020204" pitchFamily="34" charset="-128"/>
            </a:endParaRPr>
          </a:p>
          <a:p>
            <a:r>
              <a:rPr lang="tr-TR" kern="50" dirty="0" smtClean="0">
                <a:effectLst/>
                <a:latin typeface="Calibri" panose="020F0502020204030204" pitchFamily="34" charset="0"/>
                <a:ea typeface="Arial Unicode MS" panose="020B0604020202020204" pitchFamily="34" charset="-128"/>
              </a:rPr>
              <a:t>	</a:t>
            </a:r>
            <a:r>
              <a:rPr lang="tr-TR" kern="50" dirty="0" smtClean="0">
                <a:latin typeface="Calibri" panose="020F0502020204030204" pitchFamily="34" charset="0"/>
                <a:ea typeface="Arial Unicode MS" panose="020B0604020202020204" pitchFamily="34" charset="-128"/>
              </a:rPr>
              <a:t>P</a:t>
            </a:r>
            <a:r>
              <a:rPr lang="tr-TR" kern="50" dirty="0" smtClean="0">
                <a:effectLst/>
                <a:latin typeface="Calibri" panose="020F0502020204030204" pitchFamily="34" charset="0"/>
                <a:ea typeface="Arial Unicode MS" panose="020B0604020202020204" pitchFamily="34" charset="-128"/>
              </a:rPr>
              <a:t>rogramcıların ise PHP dilini bilmesi gerekiyor çünkü </a:t>
            </a:r>
            <a:r>
              <a:rPr lang="tr-TR" kern="50" dirty="0" err="1" smtClean="0">
                <a:effectLst/>
                <a:latin typeface="Calibri" panose="020F0502020204030204" pitchFamily="34" charset="0"/>
                <a:ea typeface="Arial Unicode MS" panose="020B0604020202020204" pitchFamily="34" charset="-128"/>
              </a:rPr>
              <a:t>Wordpress</a:t>
            </a:r>
            <a:r>
              <a:rPr lang="tr-TR" kern="50" dirty="0" err="1" smtClean="0">
                <a:latin typeface="Calibri" panose="020F0502020204030204" pitchFamily="34" charset="0"/>
                <a:ea typeface="Arial Unicode MS" panose="020B0604020202020204" pitchFamily="34" charset="-128"/>
              </a:rPr>
              <a:t>’in</a:t>
            </a:r>
            <a:r>
              <a:rPr lang="tr-TR" kern="50" dirty="0" smtClean="0">
                <a:latin typeface="Calibri" panose="020F0502020204030204" pitchFamily="34" charset="0"/>
                <a:ea typeface="Arial Unicode MS" panose="020B0604020202020204" pitchFamily="34" charset="-128"/>
              </a:rPr>
              <a:t> tabanı </a:t>
            </a:r>
            <a:r>
              <a:rPr lang="tr-TR" kern="50" dirty="0" err="1" smtClean="0">
                <a:latin typeface="Calibri" panose="020F0502020204030204" pitchFamily="34" charset="0"/>
                <a:ea typeface="Arial Unicode MS" panose="020B0604020202020204" pitchFamily="34" charset="-128"/>
              </a:rPr>
              <a:t>PHP’dir</a:t>
            </a:r>
            <a:r>
              <a:rPr lang="tr-TR" kern="50" dirty="0" smtClean="0">
                <a:effectLst/>
                <a:latin typeface="Calibri" panose="020F0502020204030204" pitchFamily="34" charset="0"/>
                <a:ea typeface="Arial Unicode MS" panose="020B0604020202020204" pitchFamily="34" charset="-128"/>
              </a:rPr>
              <a:t>. </a:t>
            </a:r>
            <a:r>
              <a:rPr lang="tr-TR" kern="50" dirty="0" err="1" smtClean="0">
                <a:effectLst/>
                <a:latin typeface="Calibri" panose="020F0502020204030204" pitchFamily="34" charset="0"/>
                <a:ea typeface="Arial Unicode MS" panose="020B0604020202020204" pitchFamily="34" charset="-128"/>
              </a:rPr>
              <a:t>Arayüzlerin</a:t>
            </a:r>
            <a:r>
              <a:rPr lang="tr-TR" kern="50" dirty="0" smtClean="0">
                <a:effectLst/>
                <a:latin typeface="Calibri" panose="020F0502020204030204" pitchFamily="34" charset="0"/>
                <a:ea typeface="Arial Unicode MS" panose="020B0604020202020204" pitchFamily="34" charset="-128"/>
              </a:rPr>
              <a:t> yetersiz olduğu zamanlarda kodlara doğrudan müdahale edilebilir. Sistem, tarayıcılarla uyumsuzluk yaşama gibi riske sahip değildir.</a:t>
            </a:r>
            <a:endParaRPr lang="en-US" kern="50" dirty="0" smtClean="0">
              <a:effectLst/>
              <a:latin typeface="Times New Roman" panose="02020603050405020304" pitchFamily="18" charset="0"/>
              <a:ea typeface="Arial Unicode MS" panose="020B0604020202020204" pitchFamily="34" charset="-128"/>
            </a:endParaRPr>
          </a:p>
          <a:p>
            <a:r>
              <a:rPr lang="tr-TR" kern="50" dirty="0" smtClean="0">
                <a:effectLst/>
                <a:latin typeface="Calibri" panose="020F0502020204030204" pitchFamily="34" charset="0"/>
                <a:ea typeface="Arial Unicode MS" panose="020B0604020202020204" pitchFamily="34" charset="-128"/>
              </a:rPr>
              <a:t> </a:t>
            </a:r>
            <a:endParaRPr lang="en-US" kern="50" dirty="0">
              <a:effectLst/>
              <a:latin typeface="Times New Roman" panose="02020603050405020304" pitchFamily="18" charset="0"/>
              <a:ea typeface="Arial Unicode MS" panose="020B0604020202020204" pitchFamily="34" charset="-128"/>
            </a:endParaRPr>
          </a:p>
        </p:txBody>
      </p:sp>
    </p:spTree>
    <p:extLst>
      <p:ext uri="{BB962C8B-B14F-4D97-AF65-F5344CB8AC3E}">
        <p14:creationId xmlns:p14="http://schemas.microsoft.com/office/powerpoint/2010/main" val="35923884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106997" y="1209677"/>
            <a:ext cx="7868992" cy="3323987"/>
          </a:xfrm>
          <a:prstGeom prst="rect">
            <a:avLst/>
          </a:prstGeom>
        </p:spPr>
        <p:txBody>
          <a:bodyPr wrap="square">
            <a:spAutoFit/>
          </a:bodyPr>
          <a:lstStyle/>
          <a:p>
            <a:r>
              <a:rPr lang="tr-TR" sz="2400" b="1" kern="50" dirty="0" smtClean="0">
                <a:effectLst/>
                <a:latin typeface="Calibri" panose="020F0502020204030204" pitchFamily="34" charset="0"/>
                <a:ea typeface="Arial Unicode MS" panose="020B0604020202020204" pitchFamily="34" charset="-128"/>
              </a:rPr>
              <a:t>2.Ekonomik Fizibilite</a:t>
            </a:r>
            <a:endParaRPr lang="en-US" kern="50" dirty="0" smtClean="0">
              <a:effectLst/>
              <a:latin typeface="Times New Roman" panose="02020603050405020304" pitchFamily="18" charset="0"/>
              <a:ea typeface="Arial Unicode MS" panose="020B0604020202020204" pitchFamily="34" charset="-128"/>
            </a:endParaRPr>
          </a:p>
          <a:p>
            <a:r>
              <a:rPr lang="tr-TR" sz="2400" b="1" kern="50" dirty="0" smtClean="0">
                <a:effectLst/>
                <a:latin typeface="Calibri" panose="020F0502020204030204" pitchFamily="34" charset="0"/>
                <a:ea typeface="Arial Unicode MS" panose="020B0604020202020204" pitchFamily="34" charset="-128"/>
              </a:rPr>
              <a:t> </a:t>
            </a:r>
            <a:endParaRPr lang="en-US" kern="50" dirty="0" smtClean="0">
              <a:effectLst/>
              <a:latin typeface="Times New Roman" panose="02020603050405020304" pitchFamily="18" charset="0"/>
              <a:ea typeface="Arial Unicode MS" panose="020B0604020202020204" pitchFamily="34" charset="-128"/>
            </a:endParaRPr>
          </a:p>
          <a:p>
            <a:pPr fontAlgn="base"/>
            <a:r>
              <a:rPr lang="tr-TR" dirty="0" smtClean="0"/>
              <a:t>Bir </a:t>
            </a:r>
            <a:r>
              <a:rPr lang="tr-TR" dirty="0"/>
              <a:t>web sitesi için satın almamız gereken iki temel servis var.</a:t>
            </a:r>
          </a:p>
          <a:p>
            <a:pPr fontAlgn="base"/>
            <a:r>
              <a:rPr lang="tr-TR" dirty="0" smtClean="0"/>
              <a:t>1-)Domain </a:t>
            </a:r>
            <a:r>
              <a:rPr lang="tr-TR" dirty="0"/>
              <a:t>(alan adı)</a:t>
            </a:r>
          </a:p>
          <a:p>
            <a:pPr fontAlgn="base"/>
            <a:r>
              <a:rPr lang="tr-TR" dirty="0" smtClean="0"/>
              <a:t>2-) </a:t>
            </a:r>
            <a:r>
              <a:rPr lang="tr-TR" dirty="0" err="1" smtClean="0"/>
              <a:t>Hosting</a:t>
            </a:r>
            <a:r>
              <a:rPr lang="tr-TR" dirty="0" smtClean="0"/>
              <a:t> </a:t>
            </a:r>
            <a:r>
              <a:rPr lang="tr-TR" dirty="0"/>
              <a:t>(sunucu</a:t>
            </a:r>
            <a:r>
              <a:rPr lang="tr-TR" dirty="0" smtClean="0"/>
              <a:t>)</a:t>
            </a:r>
          </a:p>
          <a:p>
            <a:pPr fontAlgn="base"/>
            <a:endParaRPr lang="tr-TR" dirty="0"/>
          </a:p>
          <a:p>
            <a:pPr fontAlgn="base"/>
            <a:r>
              <a:rPr lang="tr-TR" dirty="0"/>
              <a:t>Domain, web sitemiz için ilk adımdır. Alan adlarında, “.com, .net, .</a:t>
            </a:r>
            <a:r>
              <a:rPr lang="tr-TR" dirty="0" err="1"/>
              <a:t>ogr</a:t>
            </a:r>
            <a:r>
              <a:rPr lang="tr-TR" dirty="0"/>
              <a:t>” alan en çok tercih edilen uzantılardır. İlk tercihimiz .com olmalıdır. Bazı alan adlarına .net daha çok yakışıyor, fakat akılda kalıcılık açısından eğer aynı alan adının .</a:t>
            </a:r>
            <a:r>
              <a:rPr lang="tr-TR" dirty="0" err="1"/>
              <a:t>com’u</a:t>
            </a:r>
            <a:r>
              <a:rPr lang="tr-TR" dirty="0"/>
              <a:t> da bizde değilse, akılda kalıcılık açısından .net sorun yaratabilir.</a:t>
            </a:r>
          </a:p>
        </p:txBody>
      </p:sp>
    </p:spTree>
    <p:extLst>
      <p:ext uri="{BB962C8B-B14F-4D97-AF65-F5344CB8AC3E}">
        <p14:creationId xmlns:p14="http://schemas.microsoft.com/office/powerpoint/2010/main" val="3268088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932430" y="619473"/>
            <a:ext cx="7868992" cy="3785652"/>
          </a:xfrm>
          <a:prstGeom prst="rect">
            <a:avLst/>
          </a:prstGeom>
        </p:spPr>
        <p:txBody>
          <a:bodyPr wrap="square">
            <a:spAutoFit/>
          </a:bodyPr>
          <a:lstStyle/>
          <a:p>
            <a:pPr fontAlgn="base"/>
            <a:r>
              <a:rPr lang="tr-TR" b="1" dirty="0"/>
              <a:t>Domain – Alan Adı Maliyeti</a:t>
            </a:r>
            <a:endParaRPr lang="tr-TR" dirty="0"/>
          </a:p>
          <a:p>
            <a:r>
              <a:rPr lang="tr-TR" sz="2400" b="1" kern="50" dirty="0" smtClean="0">
                <a:effectLst/>
                <a:latin typeface="Calibri" panose="020F0502020204030204" pitchFamily="34" charset="0"/>
                <a:ea typeface="Arial Unicode MS" panose="020B0604020202020204" pitchFamily="34" charset="-128"/>
              </a:rPr>
              <a:t> </a:t>
            </a:r>
            <a:endParaRPr lang="en-US" kern="50" dirty="0" smtClean="0">
              <a:effectLst/>
              <a:latin typeface="Times New Roman" panose="02020603050405020304" pitchFamily="18" charset="0"/>
              <a:ea typeface="Arial Unicode MS" panose="020B0604020202020204" pitchFamily="34" charset="-128"/>
            </a:endParaRPr>
          </a:p>
          <a:p>
            <a:pPr fontAlgn="base"/>
            <a:r>
              <a:rPr lang="tr-TR" dirty="0"/>
              <a:t>Alan adlarını en az bir yıllık, en fazla on yıllık satın alabiliyoruz. com, net, org gibi alan adları her zaman ilk satın alanındır. Çok büyük marka davaları olmadan elinizden alınması imkansız</a:t>
            </a:r>
            <a:r>
              <a:rPr lang="tr-TR" dirty="0" smtClean="0"/>
              <a:t>.</a:t>
            </a:r>
            <a:r>
              <a:rPr lang="tr-TR" dirty="0"/>
              <a:t> </a:t>
            </a:r>
            <a:r>
              <a:rPr lang="tr-TR" dirty="0" smtClean="0"/>
              <a:t>İki </a:t>
            </a:r>
            <a:r>
              <a:rPr lang="tr-TR" dirty="0"/>
              <a:t>büyük firmanın alan adı fiyatlarını araştırdım, </a:t>
            </a:r>
            <a:r>
              <a:rPr lang="tr-TR" dirty="0" smtClean="0"/>
              <a:t>inceleyelim.</a:t>
            </a:r>
          </a:p>
          <a:p>
            <a:pPr fontAlgn="base"/>
            <a:r>
              <a:rPr lang="tr-TR" b="1" dirty="0" smtClean="0">
                <a:solidFill>
                  <a:srgbClr val="FF0000"/>
                </a:solidFill>
              </a:rPr>
              <a:t>Google Doma</a:t>
            </a:r>
            <a:r>
              <a:rPr lang="tr-TR" dirty="0" smtClean="0">
                <a:solidFill>
                  <a:srgbClr val="FF0000"/>
                </a:solidFill>
              </a:rPr>
              <a:t>in</a:t>
            </a:r>
          </a:p>
          <a:p>
            <a:pPr fontAlgn="base"/>
            <a:r>
              <a:rPr lang="tr-TR" dirty="0"/>
              <a:t>Google </a:t>
            </a:r>
            <a:r>
              <a:rPr lang="tr-TR" dirty="0" err="1"/>
              <a:t>domain’de</a:t>
            </a:r>
            <a:r>
              <a:rPr lang="tr-TR" dirty="0"/>
              <a:t> .com .net ve .</a:t>
            </a:r>
            <a:r>
              <a:rPr lang="tr-TR" dirty="0" err="1"/>
              <a:t>ogr</a:t>
            </a:r>
            <a:r>
              <a:rPr lang="tr-TR" dirty="0"/>
              <a:t> fiyatları aynı. Yıllık 12 dolar.</a:t>
            </a:r>
          </a:p>
          <a:p>
            <a:r>
              <a:rPr lang="tr-TR" dirty="0">
                <a:solidFill>
                  <a:srgbClr val="FF0000"/>
                </a:solidFill>
              </a:rPr>
              <a:t/>
            </a:r>
            <a:br>
              <a:rPr lang="tr-TR" dirty="0">
                <a:solidFill>
                  <a:srgbClr val="FF0000"/>
                </a:solidFill>
              </a:rPr>
            </a:br>
            <a:r>
              <a:rPr lang="tr-TR" dirty="0" err="1" smtClean="0">
                <a:solidFill>
                  <a:srgbClr val="FF0000"/>
                </a:solidFill>
              </a:rPr>
              <a:t>Godaddy</a:t>
            </a:r>
            <a:r>
              <a:rPr lang="tr-TR" dirty="0" smtClean="0">
                <a:solidFill>
                  <a:srgbClr val="FF0000"/>
                </a:solidFill>
              </a:rPr>
              <a:t> Domain</a:t>
            </a:r>
          </a:p>
          <a:p>
            <a:r>
              <a:rPr lang="tr-TR" dirty="0" err="1"/>
              <a:t>Godaddy</a:t>
            </a:r>
            <a:r>
              <a:rPr lang="tr-TR" dirty="0"/>
              <a:t> ilk alımlarda ucuz, uzatma işlemlerinde de oldukça pahalıdır. </a:t>
            </a:r>
            <a:r>
              <a:rPr lang="tr-TR" dirty="0" smtClean="0"/>
              <a:t>İndirim kuponları internette bulunabiliyor .Yıllık</a:t>
            </a:r>
            <a:r>
              <a:rPr lang="tr-TR" dirty="0"/>
              <a:t> 8,99 </a:t>
            </a:r>
            <a:r>
              <a:rPr lang="tr-TR" dirty="0" smtClean="0"/>
              <a:t>TL gibi düşük bir fiyat vardır.</a:t>
            </a:r>
          </a:p>
        </p:txBody>
      </p:sp>
    </p:spTree>
    <p:extLst>
      <p:ext uri="{BB962C8B-B14F-4D97-AF65-F5344CB8AC3E}">
        <p14:creationId xmlns:p14="http://schemas.microsoft.com/office/powerpoint/2010/main" val="222498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932430" y="619473"/>
            <a:ext cx="7868992" cy="4524315"/>
          </a:xfrm>
          <a:prstGeom prst="rect">
            <a:avLst/>
          </a:prstGeom>
        </p:spPr>
        <p:txBody>
          <a:bodyPr wrap="square">
            <a:spAutoFit/>
          </a:bodyPr>
          <a:lstStyle/>
          <a:p>
            <a:pPr fontAlgn="base"/>
            <a:r>
              <a:rPr lang="tr-TR" b="1" dirty="0" err="1"/>
              <a:t>Hosting</a:t>
            </a:r>
            <a:r>
              <a:rPr lang="tr-TR" b="1" dirty="0"/>
              <a:t> – Sunucu Maliyeti</a:t>
            </a:r>
            <a:endParaRPr lang="tr-TR" dirty="0"/>
          </a:p>
          <a:p>
            <a:pPr fontAlgn="base"/>
            <a:r>
              <a:rPr lang="tr-TR" dirty="0"/>
              <a:t/>
            </a:r>
            <a:br>
              <a:rPr lang="tr-TR" dirty="0"/>
            </a:br>
            <a:r>
              <a:rPr lang="tr-TR" dirty="0" err="1"/>
              <a:t>Hosting</a:t>
            </a:r>
            <a:r>
              <a:rPr lang="tr-TR" dirty="0"/>
              <a:t> konusunda piyasa çok karmaşık. İşin içine anlaşmasız rekabet girince, ortaya saçma sapan fiyatlar çıkıyor. Tabii bu fiyatlarda hizmetin kalitesine yansıyor. Sınırsız </a:t>
            </a:r>
            <a:r>
              <a:rPr lang="tr-TR" dirty="0" err="1"/>
              <a:t>hosting</a:t>
            </a:r>
            <a:r>
              <a:rPr lang="tr-TR" dirty="0"/>
              <a:t> başlığı adı altında satılan </a:t>
            </a:r>
            <a:r>
              <a:rPr lang="tr-TR" dirty="0" err="1"/>
              <a:t>hostingleri</a:t>
            </a:r>
            <a:r>
              <a:rPr lang="tr-TR" dirty="0"/>
              <a:t> iyice incelemek gerekiyor. Bu </a:t>
            </a:r>
            <a:r>
              <a:rPr lang="tr-TR" dirty="0" smtClean="0"/>
              <a:t>işte </a:t>
            </a:r>
            <a:r>
              <a:rPr lang="tr-TR" dirty="0"/>
              <a:t>tecrübe ve bilgi sahibi olmayan insanların, sınırsız </a:t>
            </a:r>
            <a:r>
              <a:rPr lang="tr-TR" dirty="0" err="1"/>
              <a:t>hosting</a:t>
            </a:r>
            <a:r>
              <a:rPr lang="tr-TR" dirty="0"/>
              <a:t> başlığı adı altında </a:t>
            </a:r>
            <a:r>
              <a:rPr lang="tr-TR" dirty="0" err="1"/>
              <a:t>hosting</a:t>
            </a:r>
            <a:r>
              <a:rPr lang="tr-TR" dirty="0"/>
              <a:t> satan firmalar tarafından alenen dolandırıldığını düşünüyorum. Bilgi sahibi olan biri CPU kullanımını vs. sorabilir ve ona göre satın alır. Bilgi sahibi olmayan bir insana üç liraya ne bekliyordun diyemezsiniz! Yani bu aldatmaca başlıklarla aldığınız </a:t>
            </a:r>
            <a:r>
              <a:rPr lang="tr-TR" dirty="0" err="1"/>
              <a:t>hosting’ler</a:t>
            </a:r>
            <a:r>
              <a:rPr lang="tr-TR" dirty="0"/>
              <a:t>, elli ziyaretçiye ulaştığınızda servis dışı kalabiliyor.</a:t>
            </a:r>
          </a:p>
          <a:p>
            <a:pPr fontAlgn="base"/>
            <a:r>
              <a:rPr lang="tr-TR" dirty="0"/>
              <a:t>Bu konuda ki </a:t>
            </a:r>
            <a:r>
              <a:rPr lang="tr-TR" dirty="0" err="1"/>
              <a:t>hosting</a:t>
            </a:r>
            <a:r>
              <a:rPr lang="tr-TR" dirty="0"/>
              <a:t> fiyat araştırmamızı, projeye göre gerekli ve kullanılabilir </a:t>
            </a:r>
            <a:r>
              <a:rPr lang="tr-TR" dirty="0" err="1"/>
              <a:t>hosting</a:t>
            </a:r>
            <a:r>
              <a:rPr lang="tr-TR" dirty="0"/>
              <a:t> paketleriyle </a:t>
            </a:r>
            <a:r>
              <a:rPr lang="tr-TR" dirty="0" smtClean="0"/>
              <a:t>araştırdık.</a:t>
            </a:r>
          </a:p>
          <a:p>
            <a:pPr fontAlgn="base"/>
            <a:r>
              <a:rPr lang="tr-TR" dirty="0" err="1"/>
              <a:t>Hosting’ler</a:t>
            </a:r>
            <a:r>
              <a:rPr lang="tr-TR" dirty="0"/>
              <a:t> de genelde domain gibi yıllık satın alınabiliyor. Nadir de olsa üç-altı aylık satan firmalarda yok değil.</a:t>
            </a:r>
          </a:p>
        </p:txBody>
      </p:sp>
    </p:spTree>
    <p:extLst>
      <p:ext uri="{BB962C8B-B14F-4D97-AF65-F5344CB8AC3E}">
        <p14:creationId xmlns:p14="http://schemas.microsoft.com/office/powerpoint/2010/main" val="4210541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932430" y="619473"/>
            <a:ext cx="7868992" cy="2862322"/>
          </a:xfrm>
          <a:prstGeom prst="rect">
            <a:avLst/>
          </a:prstGeom>
        </p:spPr>
        <p:txBody>
          <a:bodyPr wrap="square">
            <a:spAutoFit/>
          </a:bodyPr>
          <a:lstStyle/>
          <a:p>
            <a:pPr fontAlgn="base"/>
            <a:r>
              <a:rPr lang="tr-TR" b="1" dirty="0">
                <a:solidFill>
                  <a:srgbClr val="FF0000"/>
                </a:solidFill>
              </a:rPr>
              <a:t>İHS TELEKOM </a:t>
            </a:r>
            <a:r>
              <a:rPr lang="tr-TR" b="1" dirty="0" smtClean="0">
                <a:solidFill>
                  <a:srgbClr val="FF0000"/>
                </a:solidFill>
              </a:rPr>
              <a:t>HOSTİNG</a:t>
            </a:r>
            <a:endParaRPr lang="tr-TR" dirty="0"/>
          </a:p>
          <a:p>
            <a:pPr fontAlgn="base"/>
            <a:r>
              <a:rPr lang="tr-TR" dirty="0"/>
              <a:t>Sınırsız destek alabileceğiniz bir firmadır</a:t>
            </a:r>
            <a:r>
              <a:rPr lang="tr-TR" dirty="0" smtClean="0"/>
              <a:t>.</a:t>
            </a:r>
          </a:p>
          <a:p>
            <a:pPr fontAlgn="base"/>
            <a:endParaRPr lang="tr-TR" dirty="0"/>
          </a:p>
          <a:p>
            <a:pPr fontAlgn="base"/>
            <a:endParaRPr lang="tr-TR" dirty="0" smtClean="0"/>
          </a:p>
          <a:p>
            <a:pPr fontAlgn="base"/>
            <a:endParaRPr lang="tr-TR" dirty="0"/>
          </a:p>
          <a:p>
            <a:pPr fontAlgn="base"/>
            <a:endParaRPr lang="tr-TR" dirty="0" smtClean="0"/>
          </a:p>
          <a:p>
            <a:pPr fontAlgn="base"/>
            <a:endParaRPr lang="tr-TR" dirty="0"/>
          </a:p>
          <a:p>
            <a:pPr fontAlgn="base"/>
            <a:r>
              <a:rPr lang="tr-TR" b="1" dirty="0" err="1" smtClean="0">
                <a:solidFill>
                  <a:srgbClr val="FF0000"/>
                </a:solidFill>
              </a:rPr>
              <a:t>Alastyr</a:t>
            </a:r>
            <a:r>
              <a:rPr lang="tr-TR" b="1" dirty="0" smtClean="0">
                <a:solidFill>
                  <a:srgbClr val="FF0000"/>
                </a:solidFill>
              </a:rPr>
              <a:t> </a:t>
            </a:r>
            <a:r>
              <a:rPr lang="tr-TR" b="1" dirty="0" err="1" smtClean="0">
                <a:solidFill>
                  <a:srgbClr val="FF0000"/>
                </a:solidFill>
              </a:rPr>
              <a:t>Hosting</a:t>
            </a:r>
            <a:endParaRPr lang="tr-TR" b="1" dirty="0" smtClean="0">
              <a:solidFill>
                <a:srgbClr val="FF0000"/>
              </a:solidFill>
            </a:endParaRPr>
          </a:p>
          <a:p>
            <a:pPr fontAlgn="base"/>
            <a:r>
              <a:rPr lang="tr-TR" dirty="0"/>
              <a:t>Gördüğünüz gibi çok düşük fiyatlara yıllık </a:t>
            </a:r>
            <a:r>
              <a:rPr lang="tr-TR" dirty="0" err="1"/>
              <a:t>hosting</a:t>
            </a:r>
            <a:r>
              <a:rPr lang="tr-TR" dirty="0"/>
              <a:t> satışları yapan bir firma.</a:t>
            </a:r>
            <a:endParaRPr lang="tr-TR" dirty="0">
              <a:solidFill>
                <a:srgbClr val="FF0000"/>
              </a:solidFill>
            </a:endParaRP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245" y="1221797"/>
            <a:ext cx="7238981" cy="1197207"/>
          </a:xfrm>
          <a:prstGeom prst="rect">
            <a:avLst/>
          </a:prstGeom>
        </p:spPr>
      </p:pic>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135" y="3401623"/>
            <a:ext cx="7315200" cy="3228975"/>
          </a:xfrm>
          <a:prstGeom prst="rect">
            <a:avLst/>
          </a:prstGeom>
        </p:spPr>
      </p:pic>
    </p:spTree>
    <p:extLst>
      <p:ext uri="{BB962C8B-B14F-4D97-AF65-F5344CB8AC3E}">
        <p14:creationId xmlns:p14="http://schemas.microsoft.com/office/powerpoint/2010/main" val="1904944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y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639</TotalTime>
  <Words>532</Words>
  <Application>Microsoft Office PowerPoint</Application>
  <PresentationFormat>Özel</PresentationFormat>
  <Paragraphs>229</Paragraphs>
  <Slides>19</Slides>
  <Notes>0</Notes>
  <HiddenSlides>0</HiddenSlides>
  <MMClips>0</MMClips>
  <ScaleCrop>false</ScaleCrop>
  <HeadingPairs>
    <vt:vector size="4" baseType="variant">
      <vt:variant>
        <vt:lpstr>Tema</vt:lpstr>
      </vt:variant>
      <vt:variant>
        <vt:i4>1</vt:i4>
      </vt:variant>
      <vt:variant>
        <vt:lpstr>Slayt Başlıkları</vt:lpstr>
      </vt:variant>
      <vt:variant>
        <vt:i4>19</vt:i4>
      </vt:variant>
    </vt:vector>
  </HeadingPairs>
  <TitlesOfParts>
    <vt:vector size="20" baseType="lpstr">
      <vt:lpstr>İyon</vt:lpstr>
      <vt:lpstr>PowerPoint Sunusu</vt:lpstr>
      <vt:lpstr>PowerPoint Sunusu</vt:lpstr>
      <vt:lpstr>        ÖN İNCELEME VE FİZİBİLİTE ANALİZİ RAPORU                                  ÖN İNCELEME </vt:lpstr>
      <vt:lpstr>PowerPoint Sunusu</vt:lpstr>
      <vt:lpstr>PowerPoint Sunusu</vt:lpstr>
      <vt:lpstr>PowerPoint Sunusu</vt:lpstr>
      <vt:lpstr>PowerPoint Sunusu</vt:lpstr>
      <vt:lpstr>PowerPoint Sunusu</vt:lpstr>
      <vt:lpstr>PowerPoint Sunusu</vt:lpstr>
      <vt:lpstr>PowerPoint Sunusu</vt:lpstr>
      <vt:lpstr>PowerPoint Sunusu</vt:lpstr>
      <vt:lpstr>Başa Baş Noktası Grafik Gösterimi</vt:lpstr>
      <vt:lpstr>PowerPoint Sunusu</vt:lpstr>
      <vt:lpstr>  Gantt Şeması  şu şekildedir:</vt:lpstr>
      <vt:lpstr>PowerPoint Sunusu</vt:lpstr>
      <vt:lpstr>PowerPoint Sunusu</vt:lpstr>
      <vt:lpstr>     </vt:lpstr>
      <vt:lpstr>PowerPoint Sunusu</vt:lpstr>
      <vt:lpstr>PowerPoint Sunusu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2012-2013 BAHAR YARIYILI  SİSTEM ANALİZİ VE TASARIMI DERSİ  I.RAPOR –PROJE ANALİZİ  PROJE ADI:ÜRÜN SATIŞ SİSTEMİ</dc:title>
  <dc:creator>Mine GEZEN</dc:creator>
  <cp:lastModifiedBy>Windows Kullanıcısı</cp:lastModifiedBy>
  <cp:revision>114</cp:revision>
  <dcterms:created xsi:type="dcterms:W3CDTF">2013-03-13T13:20:58Z</dcterms:created>
  <dcterms:modified xsi:type="dcterms:W3CDTF">2018-04-05T09:18:22Z</dcterms:modified>
</cp:coreProperties>
</file>