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258" r:id="rId4"/>
    <p:sldId id="259" r:id="rId5"/>
    <p:sldId id="360" r:id="rId6"/>
    <p:sldId id="361" r:id="rId7"/>
    <p:sldId id="362" r:id="rId8"/>
    <p:sldId id="364" r:id="rId9"/>
    <p:sldId id="367" r:id="rId10"/>
    <p:sldId id="368" r:id="rId11"/>
    <p:sldId id="369" r:id="rId12"/>
    <p:sldId id="370" r:id="rId13"/>
    <p:sldId id="371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70" r:id="rId36"/>
    <p:sldId id="307" r:id="rId37"/>
    <p:sldId id="288" r:id="rId38"/>
    <p:sldId id="289" r:id="rId39"/>
    <p:sldId id="343" r:id="rId40"/>
    <p:sldId id="271" r:id="rId41"/>
    <p:sldId id="290" r:id="rId42"/>
    <p:sldId id="291" r:id="rId43"/>
    <p:sldId id="295" r:id="rId44"/>
    <p:sldId id="298" r:id="rId45"/>
    <p:sldId id="296" r:id="rId46"/>
    <p:sldId id="345" r:id="rId47"/>
    <p:sldId id="346" r:id="rId48"/>
    <p:sldId id="347" r:id="rId49"/>
    <p:sldId id="292" r:id="rId50"/>
    <p:sldId id="293" r:id="rId51"/>
    <p:sldId id="300" r:id="rId52"/>
    <p:sldId id="372" r:id="rId53"/>
    <p:sldId id="305" r:id="rId54"/>
    <p:sldId id="299" r:id="rId55"/>
    <p:sldId id="302" r:id="rId56"/>
    <p:sldId id="308" r:id="rId57"/>
    <p:sldId id="309" r:id="rId58"/>
    <p:sldId id="313" r:id="rId59"/>
    <p:sldId id="310" r:id="rId60"/>
    <p:sldId id="314" r:id="rId61"/>
    <p:sldId id="311" r:id="rId62"/>
    <p:sldId id="348" r:id="rId63"/>
    <p:sldId id="349" r:id="rId64"/>
    <p:sldId id="350" r:id="rId65"/>
    <p:sldId id="344" r:id="rId66"/>
    <p:sldId id="272" r:id="rId67"/>
    <p:sldId id="316" r:id="rId68"/>
    <p:sldId id="315" r:id="rId69"/>
    <p:sldId id="318" r:id="rId70"/>
    <p:sldId id="317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273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  <p:sldId id="352" r:id="rId89"/>
    <p:sldId id="335" r:id="rId90"/>
    <p:sldId id="353" r:id="rId91"/>
    <p:sldId id="357" r:id="rId92"/>
    <p:sldId id="354" r:id="rId93"/>
    <p:sldId id="358" r:id="rId94"/>
    <p:sldId id="355" r:id="rId95"/>
    <p:sldId id="359" r:id="rId96"/>
    <p:sldId id="356" r:id="rId97"/>
    <p:sldId id="373" r:id="rId98"/>
    <p:sldId id="374" r:id="rId99"/>
    <p:sldId id="339" r:id="rId100"/>
    <p:sldId id="340" r:id="rId101"/>
    <p:sldId id="341" r:id="rId102"/>
    <p:sldId id="342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6FF"/>
    <a:srgbClr val="9E4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5360"/>
  </p:normalViewPr>
  <p:slideViewPr>
    <p:cSldViewPr snapToGrid="0">
      <p:cViewPr varScale="1">
        <p:scale>
          <a:sx n="113" d="100"/>
          <a:sy n="113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4C538-886B-3648-BE5C-CACB66D6626E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071DB-F7CA-8145-B192-F78A48DB2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71DB-F7CA-8145-B192-F78A48DB21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4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71DB-F7CA-8145-B192-F78A48DB218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071DB-F7CA-8145-B192-F78A48DB218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76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841D-C7E6-2826-FEE8-3A0A6B33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E758D-979D-557D-D2A8-3F2A1F788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ACE72-448D-B249-8CC0-94B4E23C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D1BE-FA55-BA11-C11B-C3C30062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448F4-1E00-B202-E2CC-CC862236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4148-9BF3-DB2E-EDEF-0295B5F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BD1C9-1426-6D8B-193E-610B6B14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B8DAE-D036-7075-BB4F-45C0F36E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B25C-6A1C-E94C-29E2-BCAE28D4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4E67E-E483-297C-DE04-25286D3B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07525-49BA-6FD3-A5CC-EAEB81A2E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D0F31-5427-49D2-C736-893E6D5E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448B-9B12-7E65-3FEF-13662C02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1251-7BB2-4093-DF4B-8B24B52E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07C91-94D5-C948-FAFF-EDF63D8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1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5145-E89D-48D0-06D6-283C9313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C0F2-D5F6-0014-FA3B-BF41F64D6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02436-B97F-D7F3-0902-A4AE70DD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B950D-8C95-4CA4-7663-546E71C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4028C-107C-80E5-F8FF-AC035096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E7AE-59C3-4C8D-5813-2C015577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1458E-D0AE-0927-7103-DD1116A0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331F9-9EAD-A0E0-DF9E-841B3872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6BCE-8B0D-7266-892F-7541319D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1DD42-0C7E-E259-E7CB-0BBF4325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5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7979-BDC9-FF5B-3357-B26526F6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1A84-F1A5-CDD8-9E43-BDAF996D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76B1B-9D84-E7AA-DC96-DC5F4BEB9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AB2B-B24A-8134-1589-36DE651C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89710-82C8-5CBF-61F9-E8267E0A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67638-DA3E-6AA3-6C2F-8A2A860F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57A1-ADB3-F4AB-5C86-6DD72C22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CE7BC-CDC6-185C-9628-250926B6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379DC-C3E8-62F3-DEEA-C9357E5C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B5171-DDBB-CE7B-A293-73E774488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4E21B-F120-B8B3-E63B-656A3EBCA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A1408-467F-F3AC-8C9D-B7CFBFCE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750B1-3836-DDAC-7D7D-8D826066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7AE47-E5DA-99EF-F809-F48C780F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BB87-481B-2126-CCDC-20582CEF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8BE99-A64E-22D9-110A-79F6139E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BE3BB-5633-614D-C948-1128ACC3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06A0C-39CE-5D4A-0ECC-1472DDCC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4F406-4BBD-FAC1-9450-E9A0F722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99BC-A80C-39C4-F2F2-D6EE0BCF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450A4-F2DE-5B97-B199-015E5E222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03F-48E2-020D-EAEB-1ABBA5B4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1C56-0263-FF08-DEAA-8BE890231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CC247-028F-BDE6-3FDE-A532A2EE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D0782-D4EA-7B3B-DA58-A3920739A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E4ED-19C8-D725-3B42-C5A79348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44503-B564-F14D-FFC6-F0C457F0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1FC3-2FAA-2021-E780-73E6898C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CFB61-398A-523E-F2C0-6C637034B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BE2A-1E15-36E2-B51B-61492EBBB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F129-047F-8D0D-1408-4F112C21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2333E-608C-5BA0-DBF5-8C6D3800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5014C-A4B3-4EE0-E764-D80F5C4D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4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9D194-0889-6156-F8E1-7434EC7B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688C-83D7-C3AB-3869-4AB6F89ED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71D1-DF4B-5561-CD72-32E1ADBC0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F6802-72DE-A24F-B53D-C1B148A31A38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93384-2977-D67F-B4E4-2D24A388B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3922A-1B27-55CF-2D6C-45515E214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BE6-682A-1346-982C-BA1BB8D5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8.png"/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37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12" Type="http://schemas.openxmlformats.org/officeDocument/2006/relationships/image" Target="../media/image4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37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Relationship Id="rId1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1.png"/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12" Type="http://schemas.openxmlformats.org/officeDocument/2006/relationships/image" Target="../media/image4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6.png"/><Relationship Id="rId5" Type="http://schemas.openxmlformats.org/officeDocument/2006/relationships/image" Target="../media/image37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Relationship Id="rId1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5.png"/><Relationship Id="rId3" Type="http://schemas.openxmlformats.org/officeDocument/2006/relationships/image" Target="../media/image35.png"/><Relationship Id="rId7" Type="http://schemas.openxmlformats.org/officeDocument/2006/relationships/image" Target="../media/image3.png"/><Relationship Id="rId12" Type="http://schemas.openxmlformats.org/officeDocument/2006/relationships/image" Target="../media/image5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6.png"/><Relationship Id="rId9" Type="http://schemas.openxmlformats.org/officeDocument/2006/relationships/image" Target="../media/image44.png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4.png"/><Relationship Id="rId17" Type="http://schemas.openxmlformats.org/officeDocument/2006/relationships/image" Target="../media/image70.png"/><Relationship Id="rId2" Type="http://schemas.openxmlformats.org/officeDocument/2006/relationships/image" Target="../media/image57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3.png"/><Relationship Id="rId5" Type="http://schemas.openxmlformats.org/officeDocument/2006/relationships/image" Target="../media/image60.png"/><Relationship Id="rId15" Type="http://schemas.openxmlformats.org/officeDocument/2006/relationships/image" Target="../media/image68.png"/><Relationship Id="rId10" Type="http://schemas.openxmlformats.org/officeDocument/2006/relationships/image" Target="../media/image65.png"/><Relationship Id="rId19" Type="http://schemas.openxmlformats.org/officeDocument/2006/relationships/image" Target="../media/image72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3.png"/><Relationship Id="rId10" Type="http://schemas.openxmlformats.org/officeDocument/2006/relationships/image" Target="../media/image86.png"/><Relationship Id="rId4" Type="http://schemas.openxmlformats.org/officeDocument/2006/relationships/image" Target="../media/image4.png"/><Relationship Id="rId9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5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81.png"/><Relationship Id="rId9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5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81.png"/><Relationship Id="rId9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0.png"/><Relationship Id="rId7" Type="http://schemas.openxmlformats.org/officeDocument/2006/relationships/image" Target="../media/image92.png"/><Relationship Id="rId12" Type="http://schemas.openxmlformats.org/officeDocument/2006/relationships/image" Target="../media/image9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5.png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81.png"/><Relationship Id="rId9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0.png"/><Relationship Id="rId7" Type="http://schemas.openxmlformats.org/officeDocument/2006/relationships/image" Target="../media/image95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5.png"/><Relationship Id="rId5" Type="http://schemas.openxmlformats.org/officeDocument/2006/relationships/image" Target="../media/image4.png"/><Relationship Id="rId10" Type="http://schemas.openxmlformats.org/officeDocument/2006/relationships/image" Target="../media/image97.png"/><Relationship Id="rId4" Type="http://schemas.openxmlformats.org/officeDocument/2006/relationships/image" Target="../media/image81.png"/><Relationship Id="rId9" Type="http://schemas.openxmlformats.org/officeDocument/2006/relationships/image" Target="../media/image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3.png"/><Relationship Id="rId7" Type="http://schemas.openxmlformats.org/officeDocument/2006/relationships/image" Target="../media/image10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5.png"/><Relationship Id="rId4" Type="http://schemas.openxmlformats.org/officeDocument/2006/relationships/image" Target="../media/image101.png"/><Relationship Id="rId9" Type="http://schemas.openxmlformats.org/officeDocument/2006/relationships/image" Target="../media/image10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3.png"/><Relationship Id="rId7" Type="http://schemas.openxmlformats.org/officeDocument/2006/relationships/image" Target="../media/image10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05.png"/><Relationship Id="rId4" Type="http://schemas.openxmlformats.org/officeDocument/2006/relationships/image" Target="../media/image106.png"/><Relationship Id="rId9" Type="http://schemas.openxmlformats.org/officeDocument/2006/relationships/image" Target="../media/image10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3.png"/><Relationship Id="rId7" Type="http://schemas.openxmlformats.org/officeDocument/2006/relationships/image" Target="../media/image10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109.png"/><Relationship Id="rId9" Type="http://schemas.openxmlformats.org/officeDocument/2006/relationships/image" Target="../media/image10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3.png"/><Relationship Id="rId7" Type="http://schemas.openxmlformats.org/officeDocument/2006/relationships/image" Target="../media/image1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0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2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3" Type="http://schemas.openxmlformats.org/officeDocument/2006/relationships/image" Target="../media/image1240.png"/><Relationship Id="rId7" Type="http://schemas.openxmlformats.org/officeDocument/2006/relationships/image" Target="../media/image128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0.png"/><Relationship Id="rId5" Type="http://schemas.openxmlformats.org/officeDocument/2006/relationships/image" Target="../media/image1260.png"/><Relationship Id="rId4" Type="http://schemas.openxmlformats.org/officeDocument/2006/relationships/image" Target="../media/image125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6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56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1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5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56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161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16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56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56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6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61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F01-072C-B2D1-2DB2-4D1C68084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SVD and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86AC6-F87E-6731-0EDA-06FE8127D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Dealing with Data, Class 6</a:t>
            </a:r>
          </a:p>
        </p:txBody>
      </p:sp>
    </p:spTree>
    <p:extLst>
      <p:ext uri="{BB962C8B-B14F-4D97-AF65-F5344CB8AC3E}">
        <p14:creationId xmlns:p14="http://schemas.microsoft.com/office/powerpoint/2010/main" val="208556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0FFB-6484-CBE4-2213-83EE014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Timeline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438B-89BF-337A-5736-A4E87EC3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November 28 (class 8): </a:t>
            </a:r>
          </a:p>
          <a:p>
            <a:r>
              <a:rPr lang="en-US" dirty="0"/>
              <a:t>Very short in-class presentations! </a:t>
            </a:r>
          </a:p>
          <a:p>
            <a:r>
              <a:rPr lang="en-US" dirty="0"/>
              <a:t>You should have essentially </a:t>
            </a:r>
            <a:r>
              <a:rPr lang="en-US" b="1" dirty="0"/>
              <a:t>two slides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If a “do something with data” project: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Slide 1: What’s the question?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Slide 2: Dataset and technique you want to use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If a ”learn a technique” project: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Slide 1: Motivate why this technique 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Slide 2: Very simple example of the problem the technique deals with, or idea of the technique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6F5F-A82F-648C-213B-E147C56A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F417-AA5C-10A5-8655-3580456DF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70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6621-F5E6-3743-CAAE-6846BDFD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184D-5821-30F9-3570-5A2A40A6F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6507" cy="4351338"/>
          </a:xfrm>
        </p:spPr>
        <p:txBody>
          <a:bodyPr/>
          <a:lstStyle/>
          <a:p>
            <a:r>
              <a:rPr lang="en-US" dirty="0"/>
              <a:t>Singular Value Decomposition (SVD) and Principal Component Analysis (PCA) fit a model.</a:t>
            </a:r>
          </a:p>
          <a:p>
            <a:r>
              <a:rPr lang="en-US" dirty="0"/>
              <a:t>We can interpret the “principal vectors” in this model as “types of people”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the model, everyone is a combination of these types (or their opposites).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9C135-3FBC-9B5D-1649-E51949C3FD44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0A4D-32AC-187C-0937-0F92363FA2C4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43FF9-DD80-1C95-4041-1736E0F35B7C}"/>
              </a:ext>
            </a:extLst>
          </p:cNvPr>
          <p:cNvSpPr/>
          <p:nvPr/>
        </p:nvSpPr>
        <p:spPr>
          <a:xfrm>
            <a:off x="8360627" y="4802556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81484D-567F-E450-9BCE-FA11A49C3020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A1412-0574-58AE-29FA-94E8B6F2B333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5EB14-0006-03DE-CDD6-39209673E855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A646D-97A8-1E78-1F85-FF451B015C48}"/>
              </a:ext>
            </a:extLst>
          </p:cNvPr>
          <p:cNvSpPr/>
          <p:nvPr/>
        </p:nvSpPr>
        <p:spPr>
          <a:xfrm>
            <a:off x="10249804" y="2498516"/>
            <a:ext cx="382629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FA1EA-435C-CCAE-603F-CB67000B6D84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9F805C-19E3-1631-38F4-876815613C21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97CA24-6756-E881-9836-74DD00C0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4" name="Picture 2" descr="Book - Free education icons">
            <a:extLst>
              <a:ext uri="{FF2B5EF4-FFF2-40B4-BE49-F238E27FC236}">
                <a16:creationId xmlns:a16="http://schemas.microsoft.com/office/drawing/2014/main" id="{F1E573D0-E252-99C8-F070-6613C283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79586B9-CA50-42D4-04AA-DD45A7F2A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285851"/>
                  </p:ext>
                </p:extLst>
              </p:nvPr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79586B9-CA50-42D4-04AA-DD45A7F2AB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285851"/>
                  </p:ext>
                </p:extLst>
              </p:nvPr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C1659BC-158D-FAED-7B80-68BBE43F4F95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5FB1E4-E143-321A-5D90-ED3E31B1D214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6B0C7-A055-7C3D-06ED-CB850B2C4727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C089F6-C63B-8E15-4622-17337DA6EC3B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3D413-70D9-FE17-CA7C-2CEC7819F59E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210495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3831-69AC-4976-828B-A5D55708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4467-AA8F-0828-4AD0-2AA1DF37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next week!</a:t>
            </a:r>
          </a:p>
          <a:p>
            <a:r>
              <a:rPr lang="en-US" dirty="0"/>
              <a:t>Enjoy the break!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In the meantime, start to think about your projects...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And do the optional HW5 if you want to practice SVD/PCA</a:t>
            </a:r>
          </a:p>
          <a:p>
            <a:r>
              <a:rPr lang="en-US" dirty="0">
                <a:solidFill>
                  <a:schemeClr val="accent1"/>
                </a:solidFill>
              </a:rPr>
              <a:t>Project proposals due Nov 21!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09E6A6-5B68-F443-5292-AE2A71885458}"/>
              </a:ext>
            </a:extLst>
          </p:cNvPr>
          <p:cNvGrpSpPr/>
          <p:nvPr/>
        </p:nvGrpSpPr>
        <p:grpSpPr>
          <a:xfrm>
            <a:off x="714375" y="652463"/>
            <a:ext cx="2757488" cy="633412"/>
            <a:chOff x="714375" y="652463"/>
            <a:chExt cx="2757488" cy="63341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47B814-7BD6-7730-0992-1E77AE0ABBA9}"/>
                </a:ext>
              </a:extLst>
            </p:cNvPr>
            <p:cNvCxnSpPr>
              <a:cxnSpLocks/>
            </p:cNvCxnSpPr>
            <p:nvPr/>
          </p:nvCxnSpPr>
          <p:spPr>
            <a:xfrm>
              <a:off x="714375" y="814388"/>
              <a:ext cx="2757488" cy="3286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10AF9B-2598-FA40-6A06-65F0F815D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200" y="652463"/>
              <a:ext cx="2433638" cy="6334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22ABD16F-D202-CF28-3C59-B71F183C4F04}"/>
              </a:ext>
            </a:extLst>
          </p:cNvPr>
          <p:cNvSpPr txBox="1">
            <a:spLocks/>
          </p:cNvSpPr>
          <p:nvPr/>
        </p:nvSpPr>
        <p:spPr>
          <a:xfrm>
            <a:off x="838200" y="5164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/>
              <a:t>See you in two weeks!</a:t>
            </a:r>
          </a:p>
        </p:txBody>
      </p:sp>
    </p:spTree>
    <p:extLst>
      <p:ext uri="{BB962C8B-B14F-4D97-AF65-F5344CB8AC3E}">
        <p14:creationId xmlns:p14="http://schemas.microsoft.com/office/powerpoint/2010/main" val="12005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D945-2160-603D-7DCD-27C72989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Timeline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0C7C-78C4-5AB8-14EF-CC4BE433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December 12: in class presentations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will have more to say on what these should look like closer to the date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This will depend on how many groups there end up being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Note: If you want to present earlier on December 5, that’s okay too.</a:t>
            </a:r>
          </a:p>
          <a:p>
            <a:r>
              <a:rPr lang="en-US" dirty="0"/>
              <a:t>December 19, at 11:59 pm local time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Final write-up due on Blackboard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This should be 5 to 15 pages.  You must ask for permission to go longer than 15 pages (you cannot go shorter than 5 pages).</a:t>
            </a:r>
          </a:p>
          <a:p>
            <a:pPr lvl="1"/>
            <a:endParaRPr lang="en-US" dirty="0"/>
          </a:p>
          <a:p>
            <a:r>
              <a:rPr lang="en-US" dirty="0"/>
              <a:t>More info about both of these (and how they will be graded) on the document on Blackboard!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0137-DD5C-6D80-C159-E530E37E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reach out early and often!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0C43-1A88-A4E8-B5AB-78160BDF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you to do something cool!</a:t>
            </a:r>
          </a:p>
          <a:p>
            <a:r>
              <a:rPr lang="en-US" dirty="0"/>
              <a:t>The sooner you reach out, the more we can help you!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Given a question, there might be a great dataset out there that we know about, and we can point you in the right direction! 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Given a technique, there might be a great resource out there that we know about, and we can point you in the right direction!</a:t>
            </a:r>
          </a:p>
          <a:p>
            <a:r>
              <a:rPr lang="en-US" dirty="0"/>
              <a:t>We will be traveling over the break, so ASAP is better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F7A7-5597-3BE9-E1A9-A3FC09D6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 on Blackboard!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D491-CC06-0214-6B58-33BEC2399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Has all this info and more!!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6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1DA8-DC32-E7E3-63E0-26C741B3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plan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B51B8-C1FF-191F-00D9-8E6C9A4C3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 to prediction-land!</a:t>
            </a:r>
          </a:p>
        </p:txBody>
      </p:sp>
    </p:spTree>
    <p:extLst>
      <p:ext uri="{BB962C8B-B14F-4D97-AF65-F5344CB8AC3E}">
        <p14:creationId xmlns:p14="http://schemas.microsoft.com/office/powerpoint/2010/main" val="125755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881C-F219-8ADB-9976-0C773C28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33EF-9FCA-4589-6FFE-33108046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1113"/>
          </a:xfrm>
        </p:spPr>
        <p:txBody>
          <a:bodyPr/>
          <a:lstStyle/>
          <a:p>
            <a:r>
              <a:rPr lang="en-US" dirty="0"/>
              <a:t>Structure that we impose on the world.</a:t>
            </a:r>
          </a:p>
          <a:p>
            <a:r>
              <a:rPr lang="en-US" dirty="0"/>
              <a:t>All models are wrong, but some are useful.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349E20-EEAF-2DB0-E4F3-70E5EB5834CE}"/>
              </a:ext>
            </a:extLst>
          </p:cNvPr>
          <p:cNvGrpSpPr/>
          <p:nvPr/>
        </p:nvGrpSpPr>
        <p:grpSpPr>
          <a:xfrm>
            <a:off x="-111380" y="4097470"/>
            <a:ext cx="12458464" cy="2909065"/>
            <a:chOff x="-111380" y="4097470"/>
            <a:chExt cx="12458464" cy="29090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164EA4-D390-1026-C060-A9593E070D7E}"/>
                </a:ext>
              </a:extLst>
            </p:cNvPr>
            <p:cNvGrpSpPr/>
            <p:nvPr/>
          </p:nvGrpSpPr>
          <p:grpSpPr>
            <a:xfrm>
              <a:off x="9858369" y="4465706"/>
              <a:ext cx="2488715" cy="2540829"/>
              <a:chOff x="9858369" y="4465706"/>
              <a:chExt cx="2488715" cy="2540829"/>
            </a:xfrm>
          </p:grpSpPr>
          <p:pic>
            <p:nvPicPr>
              <p:cNvPr id="5" name="Picture 4" descr="Jigsaw Puzzle Pieces Stock Photo - Download Image Now - Jigsaw Piece, Heap,  Stack - iStock">
                <a:extLst>
                  <a:ext uri="{FF2B5EF4-FFF2-40B4-BE49-F238E27FC236}">
                    <a16:creationId xmlns:a16="http://schemas.microsoft.com/office/drawing/2014/main" id="{D1E31D68-7F1A-D39D-A658-F758D1AFC4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09987">
                <a:off x="9858369" y="5347392"/>
                <a:ext cx="2488715" cy="16591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3E10C9-9934-F89F-79A5-C2BD9BFBF858}"/>
                  </a:ext>
                </a:extLst>
              </p:cNvPr>
              <p:cNvSpPr txBox="1"/>
              <p:nvPr/>
            </p:nvSpPr>
            <p:spPr>
              <a:xfrm>
                <a:off x="10421873" y="4465706"/>
                <a:ext cx="17595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/>
                    </a:solidFill>
                  </a:rPr>
                  <a:t>“Chaos!  We can’t do anything!”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6ACC0E-435E-91B7-7105-9890D66167DA}"/>
                </a:ext>
              </a:extLst>
            </p:cNvPr>
            <p:cNvGrpSpPr/>
            <p:nvPr/>
          </p:nvGrpSpPr>
          <p:grpSpPr>
            <a:xfrm>
              <a:off x="1631155" y="5457391"/>
              <a:ext cx="8379622" cy="842962"/>
              <a:chOff x="607218" y="5468938"/>
              <a:chExt cx="10977563" cy="842962"/>
            </a:xfrm>
          </p:grpSpPr>
          <p:sp>
            <p:nvSpPr>
              <p:cNvPr id="8" name="Left-Right Arrow 7">
                <a:extLst>
                  <a:ext uri="{FF2B5EF4-FFF2-40B4-BE49-F238E27FC236}">
                    <a16:creationId xmlns:a16="http://schemas.microsoft.com/office/drawing/2014/main" id="{8BAAD9C1-9C5C-D3C1-40A6-3D5672776AB9}"/>
                  </a:ext>
                </a:extLst>
              </p:cNvPr>
              <p:cNvSpPr/>
              <p:nvPr/>
            </p:nvSpPr>
            <p:spPr>
              <a:xfrm>
                <a:off x="607218" y="5468938"/>
                <a:ext cx="10977563" cy="84296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13F5A6-4819-CFB5-B9DB-021683811754}"/>
                  </a:ext>
                </a:extLst>
              </p:cNvPr>
              <p:cNvSpPr txBox="1"/>
              <p:nvPr/>
            </p:nvSpPr>
            <p:spPr>
              <a:xfrm>
                <a:off x="1157287" y="5705753"/>
                <a:ext cx="2257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Simple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A29F4D-5C1D-3F50-042D-B349A26A0668}"/>
                  </a:ext>
                </a:extLst>
              </p:cNvPr>
              <p:cNvSpPr txBox="1"/>
              <p:nvPr/>
            </p:nvSpPr>
            <p:spPr>
              <a:xfrm>
                <a:off x="8777290" y="5690434"/>
                <a:ext cx="2257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/>
                    </a:solidFill>
                  </a:rPr>
                  <a:t>Complex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0E0D47-6CF7-DECF-F792-9563DAF30196}"/>
                </a:ext>
              </a:extLst>
            </p:cNvPr>
            <p:cNvSpPr txBox="1"/>
            <p:nvPr/>
          </p:nvSpPr>
          <p:spPr>
            <a:xfrm>
              <a:off x="2219082" y="4512969"/>
              <a:ext cx="15324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Linear models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053880-2B2A-5E61-0B4C-ED4888AF6219}"/>
                </a:ext>
              </a:extLst>
            </p:cNvPr>
            <p:cNvSpPr txBox="1"/>
            <p:nvPr/>
          </p:nvSpPr>
          <p:spPr>
            <a:xfrm>
              <a:off x="8168450" y="4205806"/>
              <a:ext cx="2047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Deep neural networks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69ED2-665D-961A-A699-3F2C77ECB21A}"/>
                </a:ext>
              </a:extLst>
            </p:cNvPr>
            <p:cNvSpPr txBox="1"/>
            <p:nvPr/>
          </p:nvSpPr>
          <p:spPr>
            <a:xfrm>
              <a:off x="3576396" y="4097470"/>
              <a:ext cx="1759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Low-degree models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15B813-E03C-D7D7-5C45-474B027CBE3A}"/>
                </a:ext>
              </a:extLst>
            </p:cNvPr>
            <p:cNvSpPr txBox="1"/>
            <p:nvPr/>
          </p:nvSpPr>
          <p:spPr>
            <a:xfrm>
              <a:off x="5321882" y="4612421"/>
              <a:ext cx="20478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/>
                  </a:solidFill>
                </a:rPr>
                <a:t>Sparse/Low-rank models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6AC89A-1AA5-CE58-E60E-03BE1EF76691}"/>
                </a:ext>
              </a:extLst>
            </p:cNvPr>
            <p:cNvGrpSpPr/>
            <p:nvPr/>
          </p:nvGrpSpPr>
          <p:grpSpPr>
            <a:xfrm>
              <a:off x="-111380" y="4569107"/>
              <a:ext cx="2002969" cy="1892058"/>
              <a:chOff x="-111380" y="4569107"/>
              <a:chExt cx="2002969" cy="1892058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FE7CE0C-68D6-E445-2D09-8FC112209B1C}"/>
                  </a:ext>
                </a:extLst>
              </p:cNvPr>
              <p:cNvSpPr/>
              <p:nvPr/>
            </p:nvSpPr>
            <p:spPr>
              <a:xfrm>
                <a:off x="190713" y="5470296"/>
                <a:ext cx="1423102" cy="99086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glow rad="225871">
                  <a:schemeClr val="bg2">
                    <a:lumMod val="5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ourier" pitchFamily="2" charset="0"/>
                  </a:rPr>
                  <a:t>Universe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4A815F-3952-06EA-7369-CD8EE90B6123}"/>
                  </a:ext>
                </a:extLst>
              </p:cNvPr>
              <p:cNvSpPr txBox="1"/>
              <p:nvPr/>
            </p:nvSpPr>
            <p:spPr>
              <a:xfrm>
                <a:off x="-111380" y="4569107"/>
                <a:ext cx="2002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2"/>
                    </a:solidFill>
                  </a:rPr>
                  <a:t>“The universe is a uniform void.”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4B7D5E-9638-D2F4-C303-9D11FEE0D0EF}"/>
                </a:ext>
              </a:extLst>
            </p:cNvPr>
            <p:cNvSpPr txBox="1"/>
            <p:nvPr/>
          </p:nvSpPr>
          <p:spPr>
            <a:xfrm>
              <a:off x="7575305" y="4320890"/>
              <a:ext cx="10027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accent2"/>
                  </a:solidFill>
                </a:rPr>
                <a:t>...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CE2993-4E1D-535C-DA53-1525B302E350}"/>
              </a:ext>
            </a:extLst>
          </p:cNvPr>
          <p:cNvGrpSpPr/>
          <p:nvPr/>
        </p:nvGrpSpPr>
        <p:grpSpPr>
          <a:xfrm>
            <a:off x="1525232" y="3560066"/>
            <a:ext cx="7161567" cy="1027186"/>
            <a:chOff x="1525232" y="3560066"/>
            <a:chExt cx="7161567" cy="1027186"/>
          </a:xfrm>
        </p:grpSpPr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A0490703-A54C-B813-98B4-B414E60BAEA7}"/>
                </a:ext>
              </a:extLst>
            </p:cNvPr>
            <p:cNvSpPr/>
            <p:nvPr/>
          </p:nvSpPr>
          <p:spPr>
            <a:xfrm rot="9011700">
              <a:off x="2222451" y="3947449"/>
              <a:ext cx="387451" cy="639803"/>
            </a:xfrm>
            <a:prstGeom prst="up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6D0DB4-8445-EBE9-150C-7CE7476B93BE}"/>
                </a:ext>
              </a:extLst>
            </p:cNvPr>
            <p:cNvSpPr txBox="1"/>
            <p:nvPr/>
          </p:nvSpPr>
          <p:spPr>
            <a:xfrm>
              <a:off x="1525232" y="3560066"/>
              <a:ext cx="7161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7030A0"/>
                  </a:solidFill>
                </a:rPr>
                <a:t>Last time!  Regression = “fitting a linear model”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7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2824-9A3A-D5C6-227E-070AB479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SVD/PCA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098A-9987-B1D0-1DE7-1E7ECFB2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= “Principal Component Analysis”</a:t>
            </a:r>
          </a:p>
          <a:p>
            <a:r>
              <a:rPr lang="en-US" dirty="0"/>
              <a:t>SVD = “Singular Value Decomposition”</a:t>
            </a:r>
          </a:p>
          <a:p>
            <a:r>
              <a:rPr lang="en-US" dirty="0"/>
              <a:t>Mathematically, these are basically the same thing.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Technically, different types/parts of speech: 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SVD is a mathematical thing that you do to a matrix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PCA is a type of a analysis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SVD can be used on data for analyzing it with PCA</a:t>
            </a:r>
          </a:p>
          <a:p>
            <a:r>
              <a:rPr lang="en-US" dirty="0"/>
              <a:t>We might use them interchangeably...sorry...</a:t>
            </a:r>
          </a:p>
        </p:txBody>
      </p:sp>
    </p:spTree>
    <p:extLst>
      <p:ext uri="{BB962C8B-B14F-4D97-AF65-F5344CB8AC3E}">
        <p14:creationId xmlns:p14="http://schemas.microsoft.com/office/powerpoint/2010/main" val="345260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23F-8264-47AD-9A4E-089CFA46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Just like regression...</a:t>
            </a:r>
            <a:br>
              <a:rPr lang="en-US" dirty="0"/>
            </a:br>
            <a:r>
              <a:rPr lang="en-US" dirty="0"/>
              <a:t>PCA fits a </a:t>
            </a:r>
            <a:r>
              <a:rPr lang="en-US" b="1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634B-9F04-137D-4BE7-C4767DAC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What is the model?</a:t>
            </a:r>
          </a:p>
          <a:p>
            <a:endParaRPr lang="en-US" dirty="0"/>
          </a:p>
          <a:p>
            <a:r>
              <a:rPr lang="en-US" dirty="0"/>
              <a:t>When is it reasonable?</a:t>
            </a:r>
          </a:p>
          <a:p>
            <a:endParaRPr lang="en-US" dirty="0"/>
          </a:p>
          <a:p>
            <a:r>
              <a:rPr lang="en-US" dirty="0"/>
              <a:t>How do we fit the model?</a:t>
            </a:r>
          </a:p>
          <a:p>
            <a:endParaRPr lang="en-US" dirty="0"/>
          </a:p>
          <a:p>
            <a:r>
              <a:rPr lang="en-US" dirty="0"/>
              <a:t>How do we interpret the model once it is fit?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2DF25-CD91-2763-AFC9-148B07FFDD40}"/>
              </a:ext>
            </a:extLst>
          </p:cNvPr>
          <p:cNvSpPr txBox="1"/>
          <p:nvPr/>
        </p:nvSpPr>
        <p:spPr>
          <a:xfrm>
            <a:off x="194872" y="1679872"/>
            <a:ext cx="347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need to answer:</a:t>
            </a:r>
          </a:p>
        </p:txBody>
      </p:sp>
    </p:spTree>
    <p:extLst>
      <p:ext uri="{BB962C8B-B14F-4D97-AF65-F5344CB8AC3E}">
        <p14:creationId xmlns:p14="http://schemas.microsoft.com/office/powerpoint/2010/main" val="416817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23F-8264-47AD-9A4E-089CFA46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Recap for regression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634B-9F04-137D-4BE7-C4767DAC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What is the model?</a:t>
            </a:r>
          </a:p>
          <a:p>
            <a:endParaRPr lang="en-US" dirty="0"/>
          </a:p>
          <a:p>
            <a:r>
              <a:rPr lang="en-US" dirty="0"/>
              <a:t>When is it reasonable?</a:t>
            </a:r>
          </a:p>
          <a:p>
            <a:endParaRPr lang="en-US" dirty="0"/>
          </a:p>
          <a:p>
            <a:r>
              <a:rPr lang="en-US" dirty="0"/>
              <a:t>How do we fit the model?</a:t>
            </a:r>
          </a:p>
          <a:p>
            <a:endParaRPr lang="en-US" dirty="0"/>
          </a:p>
          <a:p>
            <a:r>
              <a:rPr lang="en-US" dirty="0"/>
              <a:t>How do we interpret the model once it is fit?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2DF25-CD91-2763-AFC9-148B07FFDD40}"/>
              </a:ext>
            </a:extLst>
          </p:cNvPr>
          <p:cNvSpPr txBox="1"/>
          <p:nvPr/>
        </p:nvSpPr>
        <p:spPr>
          <a:xfrm>
            <a:off x="194872" y="1679872"/>
            <a:ext cx="347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need to answer: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6F1ADC-E18E-B673-C207-350C0D0990E9}"/>
                  </a:ext>
                </a:extLst>
              </p:cNvPr>
              <p:cNvSpPr txBox="1"/>
              <p:nvPr/>
            </p:nvSpPr>
            <p:spPr>
              <a:xfrm>
                <a:off x="3072985" y="2458387"/>
                <a:ext cx="7899816" cy="6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Linear model!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6F1ADC-E18E-B673-C207-350C0D0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985" y="2458387"/>
                <a:ext cx="7899816" cy="684033"/>
              </a:xfrm>
              <a:prstGeom prst="rect">
                <a:avLst/>
              </a:prstGeom>
              <a:blipFill>
                <a:blip r:embed="rId2"/>
                <a:stretch>
                  <a:fillRect l="-1603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2DE7BA-65FB-F2E0-89FF-39E1BC3B3638}"/>
              </a:ext>
            </a:extLst>
          </p:cNvPr>
          <p:cNvSpPr txBox="1"/>
          <p:nvPr/>
        </p:nvSpPr>
        <p:spPr>
          <a:xfrm>
            <a:off x="4589488" y="3142420"/>
            <a:ext cx="1002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“effect” of each variable is about the same for everybody.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effects of different variables add up separately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3D64F-4192-BFFB-E208-89B20C54B3D7}"/>
              </a:ext>
            </a:extLst>
          </p:cNvPr>
          <p:cNvSpPr txBox="1"/>
          <p:nvPr/>
        </p:nvSpPr>
        <p:spPr>
          <a:xfrm>
            <a:off x="5152868" y="4143303"/>
            <a:ext cx="4845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Find the coefficients </a:t>
            </a:r>
            <a:r>
              <a:rPr lang="en-US" sz="2800" dirty="0" err="1">
                <a:solidFill>
                  <a:schemeClr val="accent2"/>
                </a:solidFill>
              </a:rPr>
              <a:t>a,b,c</a:t>
            </a:r>
            <a:r>
              <a:rPr lang="en-US" sz="2800" dirty="0">
                <a:solidFill>
                  <a:schemeClr val="accent2"/>
                </a:solidFill>
              </a:rPr>
              <a:t>,... that “best explain” the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29730-8A3E-A69A-9A60-89BFCCE67B45}"/>
              </a:ext>
            </a:extLst>
          </p:cNvPr>
          <p:cNvSpPr txBox="1"/>
          <p:nvPr/>
        </p:nvSpPr>
        <p:spPr>
          <a:xfrm>
            <a:off x="5939851" y="5558088"/>
            <a:ext cx="8975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Very carefully!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We can use it to do prediction if R</a:t>
            </a:r>
            <a:r>
              <a:rPr lang="en-US" sz="2400" baseline="30000" dirty="0">
                <a:solidFill>
                  <a:schemeClr val="accent1"/>
                </a:solidFill>
              </a:rPr>
              <a:t>2 </a:t>
            </a:r>
            <a:r>
              <a:rPr lang="en-US" sz="2400" dirty="0">
                <a:solidFill>
                  <a:schemeClr val="accent1"/>
                </a:solidFill>
              </a:rPr>
              <a:t>is big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If we want to get causal, b is the ATE.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6AF159-3721-F0A1-E687-EAFE35FA604E}"/>
              </a:ext>
            </a:extLst>
          </p:cNvPr>
          <p:cNvGrpSpPr/>
          <p:nvPr/>
        </p:nvGrpSpPr>
        <p:grpSpPr>
          <a:xfrm>
            <a:off x="8024735" y="757205"/>
            <a:ext cx="3947410" cy="1934366"/>
            <a:chOff x="8024735" y="757205"/>
            <a:chExt cx="3947410" cy="19343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7B861B-FB3F-5D96-1E1E-EE2C71AE1093}"/>
                </a:ext>
              </a:extLst>
            </p:cNvPr>
            <p:cNvSpPr txBox="1"/>
            <p:nvPr/>
          </p:nvSpPr>
          <p:spPr>
            <a:xfrm>
              <a:off x="8024735" y="757205"/>
              <a:ext cx="394741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If we want we can throw in some higher powers or interaction terms.  Some people would call this a “polynomial model” or a “low-degree model.”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FFDC61-6B6B-7A5B-C1B1-AC7E3FB85376}"/>
                </a:ext>
              </a:extLst>
            </p:cNvPr>
            <p:cNvCxnSpPr/>
            <p:nvPr/>
          </p:nvCxnSpPr>
          <p:spPr>
            <a:xfrm>
              <a:off x="10298243" y="2374721"/>
              <a:ext cx="344773" cy="31685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36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23F-8264-47AD-9A4E-089CFA46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Now, for PCA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634B-9F04-137D-4BE7-C4767DAC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What is the model?</a:t>
            </a:r>
          </a:p>
          <a:p>
            <a:endParaRPr lang="en-US" dirty="0"/>
          </a:p>
          <a:p>
            <a:r>
              <a:rPr lang="en-US" dirty="0"/>
              <a:t>When is it reasonable?</a:t>
            </a:r>
          </a:p>
          <a:p>
            <a:endParaRPr lang="en-US" dirty="0"/>
          </a:p>
          <a:p>
            <a:r>
              <a:rPr lang="en-US" dirty="0"/>
              <a:t>How do we fit the model?</a:t>
            </a:r>
          </a:p>
          <a:p>
            <a:endParaRPr lang="en-US" dirty="0"/>
          </a:p>
          <a:p>
            <a:r>
              <a:rPr lang="en-US" dirty="0"/>
              <a:t>How do we interpret the model once it is fit?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2DF25-CD91-2763-AFC9-148B07FFDD40}"/>
              </a:ext>
            </a:extLst>
          </p:cNvPr>
          <p:cNvSpPr txBox="1"/>
          <p:nvPr/>
        </p:nvSpPr>
        <p:spPr>
          <a:xfrm>
            <a:off x="194872" y="1679872"/>
            <a:ext cx="347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need to answer: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98A02F4-E265-7E81-B772-F7479534781E}"/>
              </a:ext>
            </a:extLst>
          </p:cNvPr>
          <p:cNvSpPr/>
          <p:nvPr/>
        </p:nvSpPr>
        <p:spPr>
          <a:xfrm>
            <a:off x="4152276" y="1910704"/>
            <a:ext cx="1244184" cy="87746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877A-08F5-E715-B418-382E9E0D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DE42-C677-B1E6-C438-4E9D527B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HW5 (last one) is out now and it is </a:t>
            </a:r>
            <a:r>
              <a:rPr lang="en-US" b="1" dirty="0">
                <a:solidFill>
                  <a:srgbClr val="FF0000"/>
                </a:solidFill>
              </a:rPr>
              <a:t>OPTIONAL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won’t be collecting 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want you to be thinking about your projects over break...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...but we did want to give you some practice with SVD if you wanted it</a:t>
            </a:r>
          </a:p>
          <a:p>
            <a:endParaRPr lang="en-US" dirty="0"/>
          </a:p>
          <a:p>
            <a:r>
              <a:rPr lang="en-US" dirty="0"/>
              <a:t>Project Guidelines Document posted now!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More info on that shortly...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HW3 is graded!</a:t>
            </a:r>
          </a:p>
        </p:txBody>
      </p:sp>
    </p:spTree>
    <p:extLst>
      <p:ext uri="{BB962C8B-B14F-4D97-AF65-F5344CB8AC3E}">
        <p14:creationId xmlns:p14="http://schemas.microsoft.com/office/powerpoint/2010/main" val="24780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3581-BA77-2903-CDB8-029A0E14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F8BBF-1DEC-250D-249F-E5952E206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625B-5AF1-AEBC-4850-E507654B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F3C8-52EF-4A6E-B0CE-33BFEC5A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to education!</a:t>
            </a:r>
          </a:p>
          <a:p>
            <a:r>
              <a:rPr lang="en-US" dirty="0"/>
              <a:t>Recommendation Engines / Collaborative Filtering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E.g., How do Netflix/Amazon/Goodreads/</a:t>
            </a:r>
            <a:r>
              <a:rPr lang="en-US" dirty="0" err="1">
                <a:solidFill>
                  <a:schemeClr val="accent1"/>
                </a:solidFill>
              </a:rPr>
              <a:t>etc</a:t>
            </a:r>
            <a:r>
              <a:rPr lang="en-US" dirty="0">
                <a:solidFill>
                  <a:schemeClr val="accent1"/>
                </a:solidFill>
              </a:rPr>
              <a:t> predict what you might like?</a:t>
            </a:r>
          </a:p>
          <a:p>
            <a:r>
              <a:rPr lang="en-US" dirty="0"/>
              <a:t>More generally, people having opinions about things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E2B2FC-2A19-CF0E-9B24-B50E4637B856}"/>
              </a:ext>
            </a:extLst>
          </p:cNvPr>
          <p:cNvCxnSpPr>
            <a:cxnSpLocks/>
          </p:cNvCxnSpPr>
          <p:nvPr/>
        </p:nvCxnSpPr>
        <p:spPr>
          <a:xfrm>
            <a:off x="704538" y="2070047"/>
            <a:ext cx="39274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18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FC37-2C88-25B7-1537-C26C59D4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ED9C-C2A6-1A65-CB12-2850CFB7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58" y="1981120"/>
            <a:ext cx="4700900" cy="4351338"/>
          </a:xfrm>
        </p:spPr>
        <p:txBody>
          <a:bodyPr/>
          <a:lstStyle/>
          <a:p>
            <a:r>
              <a:rPr lang="en-US" dirty="0"/>
              <a:t>n people</a:t>
            </a:r>
          </a:p>
          <a:p>
            <a:r>
              <a:rPr lang="en-US" dirty="0"/>
              <a:t>m things they might have an opinion about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books, movies, ideas, laws, ...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E54E35-1388-AF8C-6360-A94B81E7BD7A}"/>
              </a:ext>
            </a:extLst>
          </p:cNvPr>
          <p:cNvGrpSpPr/>
          <p:nvPr/>
        </p:nvGrpSpPr>
        <p:grpSpPr>
          <a:xfrm>
            <a:off x="6827878" y="1814950"/>
            <a:ext cx="634803" cy="4517508"/>
            <a:chOff x="6827878" y="1814950"/>
            <a:chExt cx="634803" cy="45175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27A8E0-A020-B6A0-76EE-2473F0AB0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27880" y="1814950"/>
              <a:ext cx="634801" cy="9309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CA4522-5E60-713E-0998-901E61C8D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27880" y="2731295"/>
              <a:ext cx="634801" cy="93098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39410A-3087-3899-95A7-F4B1980F5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27879" y="3662284"/>
              <a:ext cx="634801" cy="93098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4AFA593-44A4-2464-F8C5-1FEA54F1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27878" y="4593273"/>
              <a:ext cx="634801" cy="9309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BA0320-2D36-B329-4382-37600521D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6827878" y="5401469"/>
              <a:ext cx="634801" cy="93098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E1ACE5-BBF0-8F3E-122E-CB4BED1C8F35}"/>
              </a:ext>
            </a:extLst>
          </p:cNvPr>
          <p:cNvGrpSpPr/>
          <p:nvPr/>
        </p:nvGrpSpPr>
        <p:grpSpPr>
          <a:xfrm>
            <a:off x="8088312" y="1240056"/>
            <a:ext cx="2981523" cy="544842"/>
            <a:chOff x="8088312" y="1240056"/>
            <a:chExt cx="2981523" cy="544842"/>
          </a:xfrm>
        </p:grpSpPr>
        <p:pic>
          <p:nvPicPr>
            <p:cNvPr id="1026" name="Picture 2" descr="Book - Free education icons">
              <a:extLst>
                <a:ext uri="{FF2B5EF4-FFF2-40B4-BE49-F238E27FC236}">
                  <a16:creationId xmlns:a16="http://schemas.microsoft.com/office/drawing/2014/main" id="{36BAACCE-2E54-3BEE-C5E4-EFB9E9E5CD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8312" y="1240056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Book - Free education icons">
              <a:extLst>
                <a:ext uri="{FF2B5EF4-FFF2-40B4-BE49-F238E27FC236}">
                  <a16:creationId xmlns:a16="http://schemas.microsoft.com/office/drawing/2014/main" id="{4B492F70-6DF5-1EC2-5A19-3C40A09E9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0040" y="1246857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Book - Free education icons">
              <a:extLst>
                <a:ext uri="{FF2B5EF4-FFF2-40B4-BE49-F238E27FC236}">
                  <a16:creationId xmlns:a16="http://schemas.microsoft.com/office/drawing/2014/main" id="{9D2B2BA8-CA82-E368-3649-C8399B82F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0344" y="1262391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Book - Free education icons">
              <a:extLst>
                <a:ext uri="{FF2B5EF4-FFF2-40B4-BE49-F238E27FC236}">
                  <a16:creationId xmlns:a16="http://schemas.microsoft.com/office/drawing/2014/main" id="{63BC8B11-6F8A-5CD5-9C0E-5CD5EF757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7072" y="1272135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ECEDB64-86E2-06E4-25B3-80B0A4A69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89670"/>
              </p:ext>
            </p:extLst>
          </p:nvPr>
        </p:nvGraphicFramePr>
        <p:xfrm>
          <a:off x="7758112" y="2012157"/>
          <a:ext cx="3729036" cy="432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259">
                  <a:extLst>
                    <a:ext uri="{9D8B030D-6E8A-4147-A177-3AD203B41FA5}">
                      <a16:colId xmlns:a16="http://schemas.microsoft.com/office/drawing/2014/main" val="95342482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1214785095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2712655816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3643900573"/>
                    </a:ext>
                  </a:extLst>
                </a:gridCol>
              </a:tblGrid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21458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51525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4325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8253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6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F1B4-28DE-84B5-0E5D-AB5ADC71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2C552-0F4C-82BB-DF2A-6E956CEFC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person is represented by a short</a:t>
                </a:r>
                <a:r>
                  <a:rPr lang="en-US" dirty="0">
                    <a:solidFill>
                      <a:srgbClr val="7030A0"/>
                    </a:solidFill>
                  </a:rPr>
                  <a:t>*</a:t>
                </a:r>
                <a:r>
                  <a:rPr lang="en-US" dirty="0"/>
                  <a:t> vector,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book is represented by a short</a:t>
                </a:r>
                <a:r>
                  <a:rPr lang="en-US" dirty="0">
                    <a:solidFill>
                      <a:srgbClr val="7030A0"/>
                    </a:solidFill>
                  </a:rPr>
                  <a:t>*</a:t>
                </a:r>
                <a:r>
                  <a:rPr lang="en-US" dirty="0"/>
                  <a:t> vector,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much that person likes that book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2C552-0F4C-82BB-DF2A-6E956CEFC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6ECBD90-50AE-C0E4-BEC5-6534188FB982}"/>
              </a:ext>
            </a:extLst>
          </p:cNvPr>
          <p:cNvGrpSpPr/>
          <p:nvPr/>
        </p:nvGrpSpPr>
        <p:grpSpPr>
          <a:xfrm>
            <a:off x="766532" y="4001294"/>
            <a:ext cx="2927276" cy="2491581"/>
            <a:chOff x="766532" y="4001294"/>
            <a:chExt cx="2927276" cy="249158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9A3BA4A-3D7C-E798-D040-BC2032374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55740" y="4458086"/>
              <a:ext cx="1387434" cy="203478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0B7D75-09B0-6C98-8D3E-A2682B3BD367}"/>
                    </a:ext>
                  </a:extLst>
                </p:cNvPr>
                <p:cNvSpPr txBox="1"/>
                <p:nvPr/>
              </p:nvSpPr>
              <p:spPr>
                <a:xfrm>
                  <a:off x="766532" y="4001294"/>
                  <a:ext cx="292727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−0.4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0B7D75-09B0-6C98-8D3E-A2682B3BD3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532" y="4001294"/>
                  <a:ext cx="292727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7CA2D7-BFFE-9B74-9B94-E05AF69738F1}"/>
              </a:ext>
            </a:extLst>
          </p:cNvPr>
          <p:cNvSpPr txBox="1"/>
          <p:nvPr/>
        </p:nvSpPr>
        <p:spPr>
          <a:xfrm>
            <a:off x="670593" y="3363010"/>
            <a:ext cx="216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much you like romance novels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1F23C-8E84-3F62-A771-CFCE257B822F}"/>
              </a:ext>
            </a:extLst>
          </p:cNvPr>
          <p:cNvSpPr txBox="1"/>
          <p:nvPr/>
        </p:nvSpPr>
        <p:spPr>
          <a:xfrm>
            <a:off x="2872276" y="3362216"/>
            <a:ext cx="164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How much you like sci-fi novels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64CB8A8-CD9C-1C41-C7B9-3E999A6F0BF5}"/>
              </a:ext>
            </a:extLst>
          </p:cNvPr>
          <p:cNvGrpSpPr/>
          <p:nvPr/>
        </p:nvGrpSpPr>
        <p:grpSpPr>
          <a:xfrm>
            <a:off x="8783520" y="4138721"/>
            <a:ext cx="2308516" cy="2111485"/>
            <a:chOff x="8783520" y="4138721"/>
            <a:chExt cx="2308516" cy="2111485"/>
          </a:xfrm>
        </p:grpSpPr>
        <p:pic>
          <p:nvPicPr>
            <p:cNvPr id="5" name="Picture 2" descr="Book - Free education icons">
              <a:extLst>
                <a:ext uri="{FF2B5EF4-FFF2-40B4-BE49-F238E27FC236}">
                  <a16:creationId xmlns:a16="http://schemas.microsoft.com/office/drawing/2014/main" id="{5B137018-C8EB-6039-8ACB-F71B691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8197" y="5331043"/>
              <a:ext cx="919163" cy="919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4C03011-FB5A-B8A7-4654-EE7272C4D21C}"/>
                    </a:ext>
                  </a:extLst>
                </p:cNvPr>
                <p:cNvSpPr txBox="1"/>
                <p:nvPr/>
              </p:nvSpPr>
              <p:spPr>
                <a:xfrm>
                  <a:off x="8783520" y="4138721"/>
                  <a:ext cx="230851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4C03011-FB5A-B8A7-4654-EE7272C4D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3520" y="4138721"/>
                  <a:ext cx="230851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4C1181-B138-DDFF-3C0C-9ADF09F8CC8B}"/>
              </a:ext>
            </a:extLst>
          </p:cNvPr>
          <p:cNvSpPr txBox="1"/>
          <p:nvPr/>
        </p:nvSpPr>
        <p:spPr>
          <a:xfrm>
            <a:off x="10346108" y="3429000"/>
            <a:ext cx="183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How much sci-fi is in the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BA02E-1830-BFB5-ECDE-AE2E21133EC2}"/>
              </a:ext>
            </a:extLst>
          </p:cNvPr>
          <p:cNvSpPr txBox="1"/>
          <p:nvPr/>
        </p:nvSpPr>
        <p:spPr>
          <a:xfrm>
            <a:off x="8195101" y="3460695"/>
            <a:ext cx="21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much romance is in the book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4616D1-CE3E-71A0-9056-BF77AFAC19D0}"/>
                  </a:ext>
                </a:extLst>
              </p:cNvPr>
              <p:cNvSpPr txBox="1"/>
              <p:nvPr/>
            </p:nvSpPr>
            <p:spPr>
              <a:xfrm>
                <a:off x="3654796" y="4998426"/>
                <a:ext cx="51287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Score: 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−0.4 ×0.2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0.9 ×1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=0.82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4616D1-CE3E-71A0-9056-BF77AFAC1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796" y="4998426"/>
                <a:ext cx="5128724" cy="954107"/>
              </a:xfrm>
              <a:prstGeom prst="rect">
                <a:avLst/>
              </a:prstGeom>
              <a:blipFill>
                <a:blip r:embed="rId7"/>
                <a:stretch>
                  <a:fillRect l="-2723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F8C6D5B-19CD-FFBF-4F08-88DB3CEBC774}"/>
              </a:ext>
            </a:extLst>
          </p:cNvPr>
          <p:cNvSpPr txBox="1"/>
          <p:nvPr/>
        </p:nvSpPr>
        <p:spPr>
          <a:xfrm>
            <a:off x="5311658" y="17556"/>
            <a:ext cx="728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*The length of u and v is sometimes called the “rank”. </a:t>
            </a:r>
          </a:p>
        </p:txBody>
      </p:sp>
    </p:spTree>
    <p:extLst>
      <p:ext uri="{BB962C8B-B14F-4D97-AF65-F5344CB8AC3E}">
        <p14:creationId xmlns:p14="http://schemas.microsoft.com/office/powerpoint/2010/main" val="38152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F1B4-28DE-84B5-0E5D-AB5ADC71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2C552-0F4C-82BB-DF2A-6E956CEFCD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person is represented by a short</a:t>
                </a:r>
                <a:r>
                  <a:rPr lang="en-US" dirty="0">
                    <a:solidFill>
                      <a:srgbClr val="7030A0"/>
                    </a:solidFill>
                  </a:rPr>
                  <a:t>*</a:t>
                </a:r>
                <a:r>
                  <a:rPr lang="en-US" dirty="0"/>
                  <a:t> vector,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book is represented by a short</a:t>
                </a:r>
                <a:r>
                  <a:rPr lang="en-US" dirty="0">
                    <a:solidFill>
                      <a:srgbClr val="7030A0"/>
                    </a:solidFill>
                  </a:rPr>
                  <a:t>*</a:t>
                </a:r>
                <a:r>
                  <a:rPr lang="en-US" dirty="0"/>
                  <a:t> vector,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much that person likes that book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2C552-0F4C-82BB-DF2A-6E956CEFC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9A3BA4A-3D7C-E798-D040-BC203237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55740" y="4458086"/>
            <a:ext cx="1387434" cy="2034789"/>
          </a:xfrm>
          <a:prstGeom prst="rect">
            <a:avLst/>
          </a:prstGeom>
        </p:spPr>
      </p:pic>
      <p:pic>
        <p:nvPicPr>
          <p:cNvPr id="5" name="Picture 2" descr="Book - Free education icons">
            <a:extLst>
              <a:ext uri="{FF2B5EF4-FFF2-40B4-BE49-F238E27FC236}">
                <a16:creationId xmlns:a16="http://schemas.microsoft.com/office/drawing/2014/main" id="{5B137018-C8EB-6039-8ACB-F71B691B1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97" y="5331043"/>
            <a:ext cx="919163" cy="91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0B7D75-09B0-6C98-8D3E-A2682B3BD367}"/>
                  </a:ext>
                </a:extLst>
              </p:cNvPr>
              <p:cNvSpPr txBox="1"/>
              <p:nvPr/>
            </p:nvSpPr>
            <p:spPr>
              <a:xfrm>
                <a:off x="766532" y="4001294"/>
                <a:ext cx="29272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0B7D75-09B0-6C98-8D3E-A2682B3BD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32" y="4001294"/>
                <a:ext cx="292727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7CA2D7-BFFE-9B74-9B94-E05AF69738F1}"/>
              </a:ext>
            </a:extLst>
          </p:cNvPr>
          <p:cNvSpPr txBox="1"/>
          <p:nvPr/>
        </p:nvSpPr>
        <p:spPr>
          <a:xfrm>
            <a:off x="670593" y="3363010"/>
            <a:ext cx="216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much you like romance novels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F1F23C-8E84-3F62-A771-CFCE257B822F}"/>
              </a:ext>
            </a:extLst>
          </p:cNvPr>
          <p:cNvSpPr txBox="1"/>
          <p:nvPr/>
        </p:nvSpPr>
        <p:spPr>
          <a:xfrm>
            <a:off x="2872276" y="3362216"/>
            <a:ext cx="1643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How much you like sci-fi novels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C03011-FB5A-B8A7-4654-EE7272C4D21C}"/>
                  </a:ext>
                </a:extLst>
              </p:cNvPr>
              <p:cNvSpPr txBox="1"/>
              <p:nvPr/>
            </p:nvSpPr>
            <p:spPr>
              <a:xfrm>
                <a:off x="8783520" y="4138721"/>
                <a:ext cx="231973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C03011-FB5A-B8A7-4654-EE7272C4D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520" y="4138721"/>
                <a:ext cx="231973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4C1181-B138-DDFF-3C0C-9ADF09F8CC8B}"/>
              </a:ext>
            </a:extLst>
          </p:cNvPr>
          <p:cNvSpPr txBox="1"/>
          <p:nvPr/>
        </p:nvSpPr>
        <p:spPr>
          <a:xfrm>
            <a:off x="10346108" y="3429000"/>
            <a:ext cx="183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How much sci-fi is in the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BA02E-1830-BFB5-ECDE-AE2E21133EC2}"/>
              </a:ext>
            </a:extLst>
          </p:cNvPr>
          <p:cNvSpPr txBox="1"/>
          <p:nvPr/>
        </p:nvSpPr>
        <p:spPr>
          <a:xfrm>
            <a:off x="8195101" y="3460695"/>
            <a:ext cx="215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How much romance is in the book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4616D1-CE3E-71A0-9056-BF77AFAC19D0}"/>
                  </a:ext>
                </a:extLst>
              </p:cNvPr>
              <p:cNvSpPr txBox="1"/>
              <p:nvPr/>
            </p:nvSpPr>
            <p:spPr>
              <a:xfrm>
                <a:off x="3654796" y="4998426"/>
                <a:ext cx="51287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Score: 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−0.4 ×1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0.9 ×0.5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4616D1-CE3E-71A0-9056-BF77AFAC1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796" y="4998426"/>
                <a:ext cx="5128724" cy="954107"/>
              </a:xfrm>
              <a:prstGeom prst="rect">
                <a:avLst/>
              </a:prstGeom>
              <a:blipFill>
                <a:blip r:embed="rId7"/>
                <a:stretch>
                  <a:fillRect l="-2723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286FA5E-8B63-6289-8FAB-3FCB5D958B98}"/>
              </a:ext>
            </a:extLst>
          </p:cNvPr>
          <p:cNvSpPr txBox="1"/>
          <p:nvPr/>
        </p:nvSpPr>
        <p:spPr>
          <a:xfrm>
            <a:off x="5311658" y="17556"/>
            <a:ext cx="728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*The length of u and v is sometimes called the “rank”. </a:t>
            </a:r>
          </a:p>
        </p:txBody>
      </p:sp>
    </p:spTree>
    <p:extLst>
      <p:ext uri="{BB962C8B-B14F-4D97-AF65-F5344CB8AC3E}">
        <p14:creationId xmlns:p14="http://schemas.microsoft.com/office/powerpoint/2010/main" val="219755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D9C0-5551-2C0E-32BE-1679BC38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Relationship to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20B2B-7567-6B50-924C-F06C9462A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42161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This is like the linear model for regression, but: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Each book has </a:t>
                </a:r>
                <a:r>
                  <a:rPr lang="en-US" b="1" dirty="0">
                    <a:solidFill>
                      <a:schemeClr val="accent1"/>
                    </a:solidFill>
                  </a:rPr>
                  <a:t>different</a:t>
                </a:r>
                <a:r>
                  <a:rPr lang="en-US" dirty="0">
                    <a:solidFill>
                      <a:schemeClr val="accent1"/>
                    </a:solidFill>
                  </a:rPr>
                  <a:t> coefficients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We’re not assuming that we know what each coordinate “represents”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We don’t observe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even if we knew what they represented</a:t>
                </a:r>
              </a:p>
              <a:p>
                <a:pPr lvl="2"/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20B2B-7567-6B50-924C-F06C9462A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42161"/>
                <a:ext cx="10515600" cy="4351338"/>
              </a:xfrm>
              <a:blipFill>
                <a:blip r:embed="rId2"/>
                <a:stretch>
                  <a:fillRect l="-1086" t="-2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EB52157-AC59-1B1D-52AD-85F1D94B1AD7}"/>
              </a:ext>
            </a:extLst>
          </p:cNvPr>
          <p:cNvGrpSpPr/>
          <p:nvPr/>
        </p:nvGrpSpPr>
        <p:grpSpPr>
          <a:xfrm>
            <a:off x="777113" y="4081459"/>
            <a:ext cx="7995415" cy="1164934"/>
            <a:chOff x="777113" y="4081459"/>
            <a:chExt cx="7995415" cy="1164934"/>
          </a:xfrm>
        </p:grpSpPr>
        <p:pic>
          <p:nvPicPr>
            <p:cNvPr id="4" name="Picture 2" descr="Book - Free education icons">
              <a:extLst>
                <a:ext uri="{FF2B5EF4-FFF2-40B4-BE49-F238E27FC236}">
                  <a16:creationId xmlns:a16="http://schemas.microsoft.com/office/drawing/2014/main" id="{2464AF3B-7351-6941-FA9E-CFEDAD1A3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13" y="4216624"/>
              <a:ext cx="919163" cy="919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DA305B-7674-E6FB-22D5-C281DD1E74E4}"/>
                    </a:ext>
                  </a:extLst>
                </p:cNvPr>
                <p:cNvSpPr txBox="1"/>
                <p:nvPr/>
              </p:nvSpPr>
              <p:spPr>
                <a:xfrm>
                  <a:off x="2457453" y="4081459"/>
                  <a:ext cx="6315075" cy="1164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0" dirty="0"/>
                    <a:t>How much person j likes this book: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DA305B-7674-E6FB-22D5-C281DD1E7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453" y="4081459"/>
                  <a:ext cx="6315075" cy="1164934"/>
                </a:xfrm>
                <a:prstGeom prst="rect">
                  <a:avLst/>
                </a:prstGeom>
                <a:blipFill>
                  <a:blip r:embed="rId4"/>
                  <a:stretch>
                    <a:fillRect l="-2008" t="-5376"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7353D4-D59E-D888-B45F-0BC9A5D001D0}"/>
              </a:ext>
            </a:extLst>
          </p:cNvPr>
          <p:cNvGrpSpPr/>
          <p:nvPr/>
        </p:nvGrpSpPr>
        <p:grpSpPr>
          <a:xfrm>
            <a:off x="777113" y="5561585"/>
            <a:ext cx="7995415" cy="1164934"/>
            <a:chOff x="777113" y="5561585"/>
            <a:chExt cx="7995415" cy="1164934"/>
          </a:xfrm>
        </p:grpSpPr>
        <p:pic>
          <p:nvPicPr>
            <p:cNvPr id="5" name="Picture 2" descr="Book - Free education icons">
              <a:extLst>
                <a:ext uri="{FF2B5EF4-FFF2-40B4-BE49-F238E27FC236}">
                  <a16:creationId xmlns:a16="http://schemas.microsoft.com/office/drawing/2014/main" id="{B23060D3-BD05-BBE8-8260-048C5F072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13" y="5764218"/>
              <a:ext cx="919163" cy="919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8D685E-5F0E-C461-2BD2-5BB1AFC8F5C3}"/>
                    </a:ext>
                  </a:extLst>
                </p:cNvPr>
                <p:cNvSpPr txBox="1"/>
                <p:nvPr/>
              </p:nvSpPr>
              <p:spPr>
                <a:xfrm>
                  <a:off x="2457453" y="5561585"/>
                  <a:ext cx="6315075" cy="1164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0" dirty="0"/>
                    <a:t>How much person j likes this book: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8D685E-5F0E-C461-2BD2-5BB1AFC8F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453" y="5561585"/>
                  <a:ext cx="6315075" cy="1164934"/>
                </a:xfrm>
                <a:prstGeom prst="rect">
                  <a:avLst/>
                </a:prstGeom>
                <a:blipFill>
                  <a:blip r:embed="rId5"/>
                  <a:stretch>
                    <a:fillRect l="-2008" t="-5376" b="-10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DD3BF04-C5E1-8449-7DD2-D41C46AA0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653932" y="4538251"/>
            <a:ext cx="1387434" cy="2034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325ED0-0B48-A7BC-6FCB-A10928AF1216}"/>
                  </a:ext>
                </a:extLst>
              </p:cNvPr>
              <p:cNvSpPr txBox="1"/>
              <p:nvPr/>
            </p:nvSpPr>
            <p:spPr>
              <a:xfrm>
                <a:off x="8533832" y="3594971"/>
                <a:ext cx="3061159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325ED0-0B48-A7BC-6FCB-A10928AF1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32" y="3594971"/>
                <a:ext cx="3061159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1ECCE6-3E6C-D536-E89E-F396308C2A79}"/>
              </a:ext>
            </a:extLst>
          </p:cNvPr>
          <p:cNvSpPr txBox="1"/>
          <p:nvPr/>
        </p:nvSpPr>
        <p:spPr>
          <a:xfrm>
            <a:off x="9820619" y="6399774"/>
            <a:ext cx="1533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DA1F95-EE31-F0AD-E009-A89BA56FF787}"/>
                  </a:ext>
                </a:extLst>
              </p:cNvPr>
              <p:cNvSpPr txBox="1"/>
              <p:nvPr/>
            </p:nvSpPr>
            <p:spPr>
              <a:xfrm>
                <a:off x="9196135" y="4133580"/>
                <a:ext cx="2157665" cy="599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DA1F95-EE31-F0AD-E009-A89BA56FF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35" y="4133580"/>
                <a:ext cx="2157665" cy="599459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5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164D-CF68-B912-54B0-191B7247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1E99-E58E-EC99-0036-FDFBEB56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write it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4BFE2-B3E3-623C-2D09-F7F73213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99055" y="1775154"/>
            <a:ext cx="634801" cy="930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4A3301-2F40-C05A-644E-1956B053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99055" y="2691499"/>
            <a:ext cx="634801" cy="930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BAF7C-9CBF-EF53-F8C9-E72B6134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99054" y="3622488"/>
            <a:ext cx="634801" cy="930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56995-EA9B-AD13-720A-2EA28279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99053" y="4553477"/>
            <a:ext cx="634801" cy="930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474923-7464-E483-EDE7-F979AD76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799053" y="5361673"/>
            <a:ext cx="634801" cy="930989"/>
          </a:xfrm>
          <a:prstGeom prst="rect">
            <a:avLst/>
          </a:prstGeom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93FA48EB-BE8D-BBD7-C8C3-6F534C85C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599" y="136195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52BA1B37-CFDB-950F-7DB3-8FBF1F9E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327" y="142996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216EECFC-09CB-8B9C-1FFD-B1C767F59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31" y="15853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ook - Free education icons">
            <a:extLst>
              <a:ext uri="{FF2B5EF4-FFF2-40B4-BE49-F238E27FC236}">
                <a16:creationId xmlns:a16="http://schemas.microsoft.com/office/drawing/2014/main" id="{1DC281FC-3068-1764-5900-304E68D41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359" y="168274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415544-F8D5-6EA5-725D-46CD2B70C602}"/>
              </a:ext>
            </a:extLst>
          </p:cNvPr>
          <p:cNvSpPr txBox="1"/>
          <p:nvPr/>
        </p:nvSpPr>
        <p:spPr>
          <a:xfrm>
            <a:off x="7654525" y="6345865"/>
            <a:ext cx="4240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(this is what we observe)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57A43A-A051-7984-C659-7D096F163D5D}"/>
              </a:ext>
            </a:extLst>
          </p:cNvPr>
          <p:cNvGrpSpPr/>
          <p:nvPr/>
        </p:nvGrpSpPr>
        <p:grpSpPr>
          <a:xfrm>
            <a:off x="5757902" y="867569"/>
            <a:ext cx="5384555" cy="5309393"/>
            <a:chOff x="5757902" y="867569"/>
            <a:chExt cx="5384555" cy="5309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B6F05E4-9DEE-243C-3EB0-4F8C22435F62}"/>
                    </a:ext>
                  </a:extLst>
                </p:cNvPr>
                <p:cNvSpPr/>
                <p:nvPr/>
              </p:nvSpPr>
              <p:spPr>
                <a:xfrm>
                  <a:off x="5758021" y="2074756"/>
                  <a:ext cx="1000125" cy="465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B6F05E4-9DEE-243C-3EB0-4F8C22435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8021" y="2074756"/>
                  <a:ext cx="1000125" cy="4654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0511864-EF61-9AB3-DBDD-E9677375CF81}"/>
                    </a:ext>
                  </a:extLst>
                </p:cNvPr>
                <p:cNvSpPr/>
                <p:nvPr/>
              </p:nvSpPr>
              <p:spPr>
                <a:xfrm>
                  <a:off x="5757942" y="3043548"/>
                  <a:ext cx="1000125" cy="465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0511864-EF61-9AB3-DBDD-E9677375CF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942" y="3043548"/>
                  <a:ext cx="1000125" cy="4654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797A44C-6562-0E4F-E80A-9DE82454B7FF}"/>
                    </a:ext>
                  </a:extLst>
                </p:cNvPr>
                <p:cNvSpPr/>
                <p:nvPr/>
              </p:nvSpPr>
              <p:spPr>
                <a:xfrm>
                  <a:off x="5757942" y="3939559"/>
                  <a:ext cx="1000125" cy="465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797A44C-6562-0E4F-E80A-9DE82454B7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942" y="3939559"/>
                  <a:ext cx="1000125" cy="4654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A5946B3-8F03-1400-7E04-BD4CC1EAEF62}"/>
                    </a:ext>
                  </a:extLst>
                </p:cNvPr>
                <p:cNvSpPr/>
                <p:nvPr/>
              </p:nvSpPr>
              <p:spPr>
                <a:xfrm>
                  <a:off x="5757902" y="4825513"/>
                  <a:ext cx="1000125" cy="465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A5946B3-8F03-1400-7E04-BD4CC1EAE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902" y="4825513"/>
                  <a:ext cx="1000125" cy="4654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37D3FA4-3979-A775-8B40-464B20BE8A85}"/>
                    </a:ext>
                  </a:extLst>
                </p:cNvPr>
                <p:cNvSpPr/>
                <p:nvPr/>
              </p:nvSpPr>
              <p:spPr>
                <a:xfrm>
                  <a:off x="5757902" y="5711467"/>
                  <a:ext cx="1000125" cy="4654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37D3FA4-3979-A775-8B40-464B20BE8A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902" y="5711467"/>
                  <a:ext cx="1000125" cy="4654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C7F34D5-35C1-6196-5C3E-1B4799E7A43B}"/>
                    </a:ext>
                  </a:extLst>
                </p:cNvPr>
                <p:cNvSpPr/>
                <p:nvPr/>
              </p:nvSpPr>
              <p:spPr>
                <a:xfrm>
                  <a:off x="8102600" y="896852"/>
                  <a:ext cx="398464" cy="84430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C7F34D5-35C1-6196-5C3E-1B4799E7A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600" y="896852"/>
                  <a:ext cx="398464" cy="8443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F7BE0C9-147C-87A5-F20A-C1D2D1FD574C}"/>
                    </a:ext>
                  </a:extLst>
                </p:cNvPr>
                <p:cNvSpPr/>
                <p:nvPr/>
              </p:nvSpPr>
              <p:spPr>
                <a:xfrm>
                  <a:off x="8995765" y="877888"/>
                  <a:ext cx="398464" cy="84430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F7BE0C9-147C-87A5-F20A-C1D2D1FD5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5765" y="877888"/>
                  <a:ext cx="398464" cy="84430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79622EA-B5CA-148B-D161-FBDB9701F58E}"/>
                    </a:ext>
                  </a:extLst>
                </p:cNvPr>
                <p:cNvSpPr/>
                <p:nvPr/>
              </p:nvSpPr>
              <p:spPr>
                <a:xfrm>
                  <a:off x="9876826" y="888052"/>
                  <a:ext cx="398464" cy="84430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79622EA-B5CA-148B-D161-FBDB9701F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826" y="888052"/>
                  <a:ext cx="398464" cy="84430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98C08ED-D47C-5E56-700C-51448C875082}"/>
                    </a:ext>
                  </a:extLst>
                </p:cNvPr>
                <p:cNvSpPr/>
                <p:nvPr/>
              </p:nvSpPr>
              <p:spPr>
                <a:xfrm>
                  <a:off x="10743993" y="867569"/>
                  <a:ext cx="398464" cy="84430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98C08ED-D47C-5E56-700C-51448C875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3993" y="867569"/>
                  <a:ext cx="398464" cy="84430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1B008D-9735-1A5F-7F0D-D9D44C9B9E62}"/>
              </a:ext>
            </a:extLst>
          </p:cNvPr>
          <p:cNvGrpSpPr/>
          <p:nvPr/>
        </p:nvGrpSpPr>
        <p:grpSpPr>
          <a:xfrm>
            <a:off x="3328691" y="177565"/>
            <a:ext cx="4641251" cy="1648060"/>
            <a:chOff x="3328691" y="177565"/>
            <a:chExt cx="4641251" cy="16480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6A7FC2-E0A3-79FD-F513-5FF6F7E369FF}"/>
                </a:ext>
              </a:extLst>
            </p:cNvPr>
            <p:cNvSpPr txBox="1"/>
            <p:nvPr/>
          </p:nvSpPr>
          <p:spPr>
            <a:xfrm>
              <a:off x="3328691" y="177565"/>
              <a:ext cx="32718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Parameters of the model.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(These are unknown and we need to find them).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D90AE6E-C631-101E-38A8-B0B50B0C9192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6600528" y="685397"/>
              <a:ext cx="1369414" cy="59983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9862B3E-DFB1-9569-A93E-DA648338F2C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5756544" y="1208466"/>
              <a:ext cx="339456" cy="61715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13">
            <a:extLst>
              <a:ext uri="{FF2B5EF4-FFF2-40B4-BE49-F238E27FC236}">
                <a16:creationId xmlns:a16="http://schemas.microsoft.com/office/drawing/2014/main" id="{20CBA1C5-D27C-F69C-7E41-30533585C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15056"/>
              </p:ext>
            </p:extLst>
          </p:nvPr>
        </p:nvGraphicFramePr>
        <p:xfrm>
          <a:off x="7758112" y="2012157"/>
          <a:ext cx="3729036" cy="432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259">
                  <a:extLst>
                    <a:ext uri="{9D8B030D-6E8A-4147-A177-3AD203B41FA5}">
                      <a16:colId xmlns:a16="http://schemas.microsoft.com/office/drawing/2014/main" val="95342482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1214785095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2712655816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3643900573"/>
                    </a:ext>
                  </a:extLst>
                </a:gridCol>
              </a:tblGrid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21458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51525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4325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8253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6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6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1EC-4B4D-0C3F-FF00-17DDD72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/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/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/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/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/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CF4028-5A3B-045E-47E3-9C9153EAC116}"/>
                  </a:ext>
                </a:extLst>
              </p:cNvPr>
              <p:cNvSpPr/>
              <p:nvPr/>
            </p:nvSpPr>
            <p:spPr>
              <a:xfrm>
                <a:off x="2430452" y="2094438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CF4028-5A3B-045E-47E3-9C9153EA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452" y="2094438"/>
                <a:ext cx="371682" cy="954244"/>
              </a:xfrm>
              <a:prstGeom prst="rect">
                <a:avLst/>
              </a:prstGeom>
              <a:blipFill>
                <a:blip r:embed="rId7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C742C2-BDED-B4E6-6939-C2E9A7721DD7}"/>
                  </a:ext>
                </a:extLst>
              </p:cNvPr>
              <p:cNvSpPr/>
              <p:nvPr/>
            </p:nvSpPr>
            <p:spPr>
              <a:xfrm>
                <a:off x="2945883" y="2098690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C742C2-BDED-B4E6-6939-C2E9A7721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83" y="2098690"/>
                <a:ext cx="371682" cy="954244"/>
              </a:xfrm>
              <a:prstGeom prst="rect">
                <a:avLst/>
              </a:prstGeom>
              <a:blipFill>
                <a:blip r:embed="rId8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518127-F15A-1AE7-F341-912988917B56}"/>
                  </a:ext>
                </a:extLst>
              </p:cNvPr>
              <p:cNvSpPr/>
              <p:nvPr/>
            </p:nvSpPr>
            <p:spPr>
              <a:xfrm>
                <a:off x="3493433" y="2082994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518127-F15A-1AE7-F341-912988917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33" y="2082994"/>
                <a:ext cx="371682" cy="954244"/>
              </a:xfrm>
              <a:prstGeom prst="rect">
                <a:avLst/>
              </a:prstGeom>
              <a:blipFill>
                <a:blip r:embed="rId9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430ECE-1642-2E9B-9190-11E0EABB797F}"/>
                  </a:ext>
                </a:extLst>
              </p:cNvPr>
              <p:cNvSpPr/>
              <p:nvPr/>
            </p:nvSpPr>
            <p:spPr>
              <a:xfrm>
                <a:off x="4069454" y="2082994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430ECE-1642-2E9B-9190-11E0EABB7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54" y="2082994"/>
                <a:ext cx="371682" cy="954244"/>
              </a:xfrm>
              <a:prstGeom prst="rect">
                <a:avLst/>
              </a:prstGeom>
              <a:blipFill>
                <a:blip r:embed="rId10"/>
                <a:stretch>
                  <a:fillRect l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6E3E0F2-E375-36BC-4DC0-07512F0485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615698" y="4183602"/>
            <a:ext cx="455971" cy="668720"/>
          </a:xfrm>
          <a:prstGeom prst="rect">
            <a:avLst/>
          </a:prstGeom>
        </p:spPr>
      </p:pic>
      <p:pic>
        <p:nvPicPr>
          <p:cNvPr id="15" name="Picture 2" descr="Book - Free education icons">
            <a:extLst>
              <a:ext uri="{FF2B5EF4-FFF2-40B4-BE49-F238E27FC236}">
                <a16:creationId xmlns:a16="http://schemas.microsoft.com/office/drawing/2014/main" id="{83A33A69-D147-C5AB-9687-0DB9274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42" y="149812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04C48C7-568D-10A8-E5A7-A4E9D0663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72974"/>
              </p:ext>
            </p:extLst>
          </p:nvPr>
        </p:nvGraphicFramePr>
        <p:xfrm>
          <a:off x="2245406" y="3190771"/>
          <a:ext cx="2274964" cy="277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41">
                  <a:extLst>
                    <a:ext uri="{9D8B030D-6E8A-4147-A177-3AD203B41FA5}">
                      <a16:colId xmlns:a16="http://schemas.microsoft.com/office/drawing/2014/main" val="132398747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919981303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934763849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885110483"/>
                    </a:ext>
                  </a:extLst>
                </a:gridCol>
              </a:tblGrid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9884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27067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63876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62678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4608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1FCD37A6-5D32-D909-FBED-20A1EC8C5231}"/>
              </a:ext>
            </a:extLst>
          </p:cNvPr>
          <p:cNvGrpSpPr/>
          <p:nvPr/>
        </p:nvGrpSpPr>
        <p:grpSpPr>
          <a:xfrm>
            <a:off x="3128963" y="4387218"/>
            <a:ext cx="4657725" cy="830997"/>
            <a:chOff x="3128963" y="4387218"/>
            <a:chExt cx="4657725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588D4A-3E28-188D-D76C-D05C19E3AC4A}"/>
                </a:ext>
              </a:extLst>
            </p:cNvPr>
            <p:cNvSpPr txBox="1"/>
            <p:nvPr/>
          </p:nvSpPr>
          <p:spPr>
            <a:xfrm>
              <a:off x="5200651" y="4387218"/>
              <a:ext cx="25860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</a:rPr>
                <a:t>How much person 3 likes book 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755720-EC8D-CA21-EB06-29EE85113B86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3128963" y="4537321"/>
              <a:ext cx="2071688" cy="26539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5746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1EC-4B4D-0C3F-FF00-17DDD72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/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−.2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/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0.9, 0.8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/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−.5, 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/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/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−.4, 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CF4028-5A3B-045E-47E3-9C9153EAC116}"/>
                  </a:ext>
                </a:extLst>
              </p:cNvPr>
              <p:cNvSpPr/>
              <p:nvPr/>
            </p:nvSpPr>
            <p:spPr>
              <a:xfrm>
                <a:off x="2330438" y="2094438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CF4028-5A3B-045E-47E3-9C9153EA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438" y="2094438"/>
                <a:ext cx="371682" cy="954244"/>
              </a:xfrm>
              <a:prstGeom prst="rect">
                <a:avLst/>
              </a:prstGeom>
              <a:blipFill>
                <a:blip r:embed="rId7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C742C2-BDED-B4E6-6939-C2E9A7721DD7}"/>
                  </a:ext>
                </a:extLst>
              </p:cNvPr>
              <p:cNvSpPr/>
              <p:nvPr/>
            </p:nvSpPr>
            <p:spPr>
              <a:xfrm>
                <a:off x="2830713" y="2082994"/>
                <a:ext cx="512763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0.5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C742C2-BDED-B4E6-6939-C2E9A7721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13" y="2082994"/>
                <a:ext cx="512763" cy="954244"/>
              </a:xfrm>
              <a:prstGeom prst="rect">
                <a:avLst/>
              </a:prstGeom>
              <a:blipFill>
                <a:blip r:embed="rId8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518127-F15A-1AE7-F341-912988917B56}"/>
                  </a:ext>
                </a:extLst>
              </p:cNvPr>
              <p:cNvSpPr/>
              <p:nvPr/>
            </p:nvSpPr>
            <p:spPr>
              <a:xfrm>
                <a:off x="3433552" y="2062373"/>
                <a:ext cx="576021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-.5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518127-F15A-1AE7-F341-912988917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52" y="2062373"/>
                <a:ext cx="576021" cy="954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430ECE-1642-2E9B-9190-11E0EABB797F}"/>
                  </a:ext>
                </a:extLst>
              </p:cNvPr>
              <p:cNvSpPr/>
              <p:nvPr/>
            </p:nvSpPr>
            <p:spPr>
              <a:xfrm>
                <a:off x="4112318" y="2082994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430ECE-1642-2E9B-9190-11E0EABB7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8" y="2082994"/>
                <a:ext cx="371682" cy="954244"/>
              </a:xfrm>
              <a:prstGeom prst="rect">
                <a:avLst/>
              </a:prstGeom>
              <a:blipFill>
                <a:blip r:embed="rId10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6E3E0F2-E375-36BC-4DC0-07512F0485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615698" y="4183602"/>
            <a:ext cx="455971" cy="668720"/>
          </a:xfrm>
          <a:prstGeom prst="rect">
            <a:avLst/>
          </a:prstGeom>
        </p:spPr>
      </p:pic>
      <p:pic>
        <p:nvPicPr>
          <p:cNvPr id="15" name="Picture 2" descr="Book - Free education icons">
            <a:extLst>
              <a:ext uri="{FF2B5EF4-FFF2-40B4-BE49-F238E27FC236}">
                <a16:creationId xmlns:a16="http://schemas.microsoft.com/office/drawing/2014/main" id="{83A33A69-D147-C5AB-9687-0DB9274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42" y="149812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04C48C7-568D-10A8-E5A7-A4E9D0663748}"/>
              </a:ext>
            </a:extLst>
          </p:cNvPr>
          <p:cNvGraphicFramePr>
            <a:graphicFrameLocks noGrp="1"/>
          </p:cNvGraphicFramePr>
          <p:nvPr/>
        </p:nvGraphicFramePr>
        <p:xfrm>
          <a:off x="2245406" y="3190771"/>
          <a:ext cx="2274964" cy="277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41">
                  <a:extLst>
                    <a:ext uri="{9D8B030D-6E8A-4147-A177-3AD203B41FA5}">
                      <a16:colId xmlns:a16="http://schemas.microsoft.com/office/drawing/2014/main" val="132398747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919981303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934763849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885110483"/>
                    </a:ext>
                  </a:extLst>
                </a:gridCol>
              </a:tblGrid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9884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27067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63876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62678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4608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2A71FA02-1135-4FC8-A316-395BC35019ED}"/>
              </a:ext>
            </a:extLst>
          </p:cNvPr>
          <p:cNvGrpSpPr/>
          <p:nvPr/>
        </p:nvGrpSpPr>
        <p:grpSpPr>
          <a:xfrm>
            <a:off x="3128963" y="4387218"/>
            <a:ext cx="4657725" cy="830997"/>
            <a:chOff x="3128963" y="4387218"/>
            <a:chExt cx="4657725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3C6844-BAD1-A889-C6C1-1B0322D17B4B}"/>
                </a:ext>
              </a:extLst>
            </p:cNvPr>
            <p:cNvSpPr txBox="1"/>
            <p:nvPr/>
          </p:nvSpPr>
          <p:spPr>
            <a:xfrm>
              <a:off x="5200651" y="4387218"/>
              <a:ext cx="25860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</a:rPr>
                <a:t>How much person 3 likes book 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5C9C24-F88F-5865-0637-7846A5A46D0D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3128963" y="4537321"/>
              <a:ext cx="2071688" cy="26539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9C70F-1833-85BE-A255-FBE3201EE00E}"/>
                  </a:ext>
                </a:extLst>
              </p:cNvPr>
              <p:cNvSpPr txBox="1"/>
              <p:nvPr/>
            </p:nvSpPr>
            <p:spPr>
              <a:xfrm>
                <a:off x="4693940" y="5225909"/>
                <a:ext cx="3564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−0.5∗0.5+0.5 ∗0.5=0</m:t>
                      </m:r>
                    </m:oMath>
                  </m:oMathPara>
                </a14:m>
                <a:endParaRPr lang="en-US" sz="2000" b="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69C70F-1833-85BE-A255-FBE3201EE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40" y="5225909"/>
                <a:ext cx="3564732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6D83B56-15B8-7CD6-8E64-758B3F6C72C7}"/>
              </a:ext>
            </a:extLst>
          </p:cNvPr>
          <p:cNvSpPr txBox="1"/>
          <p:nvPr/>
        </p:nvSpPr>
        <p:spPr>
          <a:xfrm>
            <a:off x="2875342" y="4387034"/>
            <a:ext cx="51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60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1EC-4B4D-0C3F-FF00-17DDD72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/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−.2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/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0.9, 0.8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/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−.5, 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/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/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−.4, 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CF4028-5A3B-045E-47E3-9C9153EAC116}"/>
                  </a:ext>
                </a:extLst>
              </p:cNvPr>
              <p:cNvSpPr/>
              <p:nvPr/>
            </p:nvSpPr>
            <p:spPr>
              <a:xfrm>
                <a:off x="2330438" y="2094438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CF4028-5A3B-045E-47E3-9C9153EA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438" y="2094438"/>
                <a:ext cx="371682" cy="954244"/>
              </a:xfrm>
              <a:prstGeom prst="rect">
                <a:avLst/>
              </a:prstGeom>
              <a:blipFill>
                <a:blip r:embed="rId7"/>
                <a:stretch>
                  <a:fillRect l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C742C2-BDED-B4E6-6939-C2E9A7721DD7}"/>
                  </a:ext>
                </a:extLst>
              </p:cNvPr>
              <p:cNvSpPr/>
              <p:nvPr/>
            </p:nvSpPr>
            <p:spPr>
              <a:xfrm>
                <a:off x="2830713" y="2082994"/>
                <a:ext cx="512763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0.5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6C742C2-BDED-B4E6-6939-C2E9A7721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13" y="2082994"/>
                <a:ext cx="512763" cy="954244"/>
              </a:xfrm>
              <a:prstGeom prst="rect">
                <a:avLst/>
              </a:prstGeom>
              <a:blipFill>
                <a:blip r:embed="rId8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518127-F15A-1AE7-F341-912988917B56}"/>
                  </a:ext>
                </a:extLst>
              </p:cNvPr>
              <p:cNvSpPr/>
              <p:nvPr/>
            </p:nvSpPr>
            <p:spPr>
              <a:xfrm>
                <a:off x="3433552" y="2062373"/>
                <a:ext cx="576021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-.5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518127-F15A-1AE7-F341-912988917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52" y="2062373"/>
                <a:ext cx="576021" cy="954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430ECE-1642-2E9B-9190-11E0EABB797F}"/>
                  </a:ext>
                </a:extLst>
              </p:cNvPr>
              <p:cNvSpPr/>
              <p:nvPr/>
            </p:nvSpPr>
            <p:spPr>
              <a:xfrm>
                <a:off x="4112318" y="2082994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430ECE-1642-2E9B-9190-11E0EABB7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18" y="2082994"/>
                <a:ext cx="371682" cy="954244"/>
              </a:xfrm>
              <a:prstGeom prst="rect">
                <a:avLst/>
              </a:prstGeom>
              <a:blipFill>
                <a:blip r:embed="rId10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6E3E0F2-E375-36BC-4DC0-07512F0485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615698" y="4183602"/>
            <a:ext cx="455971" cy="668720"/>
          </a:xfrm>
          <a:prstGeom prst="rect">
            <a:avLst/>
          </a:prstGeom>
        </p:spPr>
      </p:pic>
      <p:pic>
        <p:nvPicPr>
          <p:cNvPr id="15" name="Picture 2" descr="Book - Free education icons">
            <a:extLst>
              <a:ext uri="{FF2B5EF4-FFF2-40B4-BE49-F238E27FC236}">
                <a16:creationId xmlns:a16="http://schemas.microsoft.com/office/drawing/2014/main" id="{83A33A69-D147-C5AB-9687-0DB9274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42" y="149812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04C48C7-568D-10A8-E5A7-A4E9D0663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48882"/>
              </p:ext>
            </p:extLst>
          </p:nvPr>
        </p:nvGraphicFramePr>
        <p:xfrm>
          <a:off x="2245406" y="3190771"/>
          <a:ext cx="2274964" cy="277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41">
                  <a:extLst>
                    <a:ext uri="{9D8B030D-6E8A-4147-A177-3AD203B41FA5}">
                      <a16:colId xmlns:a16="http://schemas.microsoft.com/office/drawing/2014/main" val="132398747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919981303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934763849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885110483"/>
                    </a:ext>
                  </a:extLst>
                </a:gridCol>
              </a:tblGrid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9884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27067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63876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62678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2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1D94-7B83-7693-FC95-A53E5BC0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BA78-D57A-99A9-F76B-C960CAF5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info about projects</a:t>
            </a:r>
          </a:p>
          <a:p>
            <a:r>
              <a:rPr lang="en-US" dirty="0"/>
              <a:t>Recap</a:t>
            </a:r>
          </a:p>
          <a:p>
            <a:r>
              <a:rPr lang="en-US" dirty="0"/>
              <a:t>PCA/SVD: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Fitting the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Interpreting the model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Example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(If time) Missing data</a:t>
            </a:r>
          </a:p>
        </p:txBody>
      </p:sp>
    </p:spTree>
    <p:extLst>
      <p:ext uri="{BB962C8B-B14F-4D97-AF65-F5344CB8AC3E}">
        <p14:creationId xmlns:p14="http://schemas.microsoft.com/office/powerpoint/2010/main" val="181458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1EC-4B4D-0C3F-FF00-17DDD72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/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−.2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/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0.9, 0.8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/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−.5, 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/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/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−.4, 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6E3E0F2-E375-36BC-4DC0-07512F048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15698" y="4183602"/>
            <a:ext cx="455971" cy="668720"/>
          </a:xfrm>
          <a:prstGeom prst="rect">
            <a:avLst/>
          </a:prstGeom>
        </p:spPr>
      </p:pic>
      <p:pic>
        <p:nvPicPr>
          <p:cNvPr id="15" name="Picture 2" descr="Book - Free education icons">
            <a:extLst>
              <a:ext uri="{FF2B5EF4-FFF2-40B4-BE49-F238E27FC236}">
                <a16:creationId xmlns:a16="http://schemas.microsoft.com/office/drawing/2014/main" id="{83A33A69-D147-C5AB-9687-0DB9274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42" y="149812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68B783-B596-2C25-6BAD-8D5E4EABC960}"/>
                  </a:ext>
                </a:extLst>
              </p:cNvPr>
              <p:cNvSpPr/>
              <p:nvPr/>
            </p:nvSpPr>
            <p:spPr>
              <a:xfrm>
                <a:off x="2245406" y="2126019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0.5      0.5      0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68B783-B596-2C25-6BAD-8D5E4EABC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6" y="2126019"/>
                <a:ext cx="2274964" cy="400110"/>
              </a:xfrm>
              <a:prstGeom prst="rect">
                <a:avLst/>
              </a:prstGeom>
              <a:blipFill>
                <a:blip r:embed="rId9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FB6FD4-B2C3-82E0-3579-B6A46B800D0B}"/>
                  </a:ext>
                </a:extLst>
              </p:cNvPr>
              <p:cNvSpPr/>
              <p:nvPr/>
            </p:nvSpPr>
            <p:spPr>
              <a:xfrm>
                <a:off x="2245406" y="2675525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  0.5     -0.5      1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FB6FD4-B2C3-82E0-3579-B6A46B800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6" y="2675525"/>
                <a:ext cx="2274964" cy="400110"/>
              </a:xfrm>
              <a:prstGeom prst="rect">
                <a:avLst/>
              </a:prstGeom>
              <a:blipFill>
                <a:blip r:embed="rId10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CB1E0D43-674D-429E-2E42-06287879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364967"/>
              </p:ext>
            </p:extLst>
          </p:nvPr>
        </p:nvGraphicFramePr>
        <p:xfrm>
          <a:off x="2245406" y="3190771"/>
          <a:ext cx="2274964" cy="277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41">
                  <a:extLst>
                    <a:ext uri="{9D8B030D-6E8A-4147-A177-3AD203B41FA5}">
                      <a16:colId xmlns:a16="http://schemas.microsoft.com/office/drawing/2014/main" val="132398747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919981303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934763849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885110483"/>
                    </a:ext>
                  </a:extLst>
                </a:gridCol>
              </a:tblGrid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9884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27067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63876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62678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4608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37AC1858-97CB-1BD6-550D-1DEC460C9885}"/>
              </a:ext>
            </a:extLst>
          </p:cNvPr>
          <p:cNvGrpSpPr/>
          <p:nvPr/>
        </p:nvGrpSpPr>
        <p:grpSpPr>
          <a:xfrm>
            <a:off x="6687308" y="3847431"/>
            <a:ext cx="3412444" cy="461665"/>
            <a:chOff x="6687308" y="3847431"/>
            <a:chExt cx="3412444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B3F79B-3AE2-A91F-A08A-D7FB9992D671}"/>
                    </a:ext>
                  </a:extLst>
                </p:cNvPr>
                <p:cNvSpPr/>
                <p:nvPr/>
              </p:nvSpPr>
              <p:spPr>
                <a:xfrm>
                  <a:off x="7824788" y="3901627"/>
                  <a:ext cx="2274964" cy="4001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a14:m>
                  <a:r>
                    <a:rPr lang="en-US" dirty="0"/>
                    <a:t>    0.5      0.5      0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B3F79B-3AE2-A91F-A08A-D7FB9992D6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788" y="3901627"/>
                  <a:ext cx="227496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0DEC010-AADA-CAE7-5581-5C12D524CA75}"/>
                    </a:ext>
                  </a:extLst>
                </p:cNvPr>
                <p:cNvSpPr txBox="1"/>
                <p:nvPr/>
              </p:nvSpPr>
              <p:spPr>
                <a:xfrm>
                  <a:off x="6687308" y="3847431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−0.5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0DEC010-AADA-CAE7-5581-5C12D524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308" y="3847431"/>
                  <a:ext cx="1215949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A511AB-6B91-6EF5-3BFE-42E161F21B31}"/>
              </a:ext>
            </a:extLst>
          </p:cNvPr>
          <p:cNvGrpSpPr/>
          <p:nvPr/>
        </p:nvGrpSpPr>
        <p:grpSpPr>
          <a:xfrm>
            <a:off x="6687307" y="4327613"/>
            <a:ext cx="3412445" cy="990291"/>
            <a:chOff x="6687307" y="4327613"/>
            <a:chExt cx="3412445" cy="990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82FD1E5-A79B-DD46-8663-0F26948595A9}"/>
                    </a:ext>
                  </a:extLst>
                </p:cNvPr>
                <p:cNvSpPr/>
                <p:nvPr/>
              </p:nvSpPr>
              <p:spPr>
                <a:xfrm>
                  <a:off x="7824788" y="4917794"/>
                  <a:ext cx="2274964" cy="4001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     0.5     -0.5      1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82FD1E5-A79B-DD46-8663-0F26948595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788" y="4917794"/>
                  <a:ext cx="2274964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90C0D2-A06D-F803-49CB-AAEA06D7385F}"/>
                    </a:ext>
                  </a:extLst>
                </p:cNvPr>
                <p:cNvSpPr txBox="1"/>
                <p:nvPr/>
              </p:nvSpPr>
              <p:spPr>
                <a:xfrm>
                  <a:off x="6687307" y="4818059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0.5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90C0D2-A06D-F803-49CB-AAEA06D73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307" y="4818059"/>
                  <a:ext cx="121594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10DDFA-5CEE-56D9-AA4B-5167A37C8D34}"/>
                    </a:ext>
                  </a:extLst>
                </p:cNvPr>
                <p:cNvSpPr txBox="1"/>
                <p:nvPr/>
              </p:nvSpPr>
              <p:spPr>
                <a:xfrm>
                  <a:off x="8354295" y="4327613"/>
                  <a:ext cx="121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10DDFA-5CEE-56D9-AA4B-5167A37C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295" y="4327613"/>
                  <a:ext cx="121594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6D75BF9-D281-24C1-71E5-ED32A9EC37D5}"/>
              </a:ext>
            </a:extLst>
          </p:cNvPr>
          <p:cNvSpPr txBox="1"/>
          <p:nvPr/>
        </p:nvSpPr>
        <p:spPr>
          <a:xfrm>
            <a:off x="5056962" y="3105066"/>
            <a:ext cx="522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person’s preferences are given by: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B8B2746-2BA3-82EA-582D-2C387C3E5D62}"/>
              </a:ext>
            </a:extLst>
          </p:cNvPr>
          <p:cNvSpPr/>
          <p:nvPr/>
        </p:nvSpPr>
        <p:spPr>
          <a:xfrm>
            <a:off x="120310" y="4387034"/>
            <a:ext cx="539737" cy="348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1EC-4B4D-0C3F-FF00-17DDD72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/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−.2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/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0.9, 0.8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/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−.5, 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/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/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−.4, 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6E3E0F2-E375-36BC-4DC0-07512F048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56292" y="3658893"/>
            <a:ext cx="455971" cy="668720"/>
          </a:xfrm>
          <a:prstGeom prst="rect">
            <a:avLst/>
          </a:prstGeom>
        </p:spPr>
      </p:pic>
      <p:pic>
        <p:nvPicPr>
          <p:cNvPr id="15" name="Picture 2" descr="Book - Free education icons">
            <a:extLst>
              <a:ext uri="{FF2B5EF4-FFF2-40B4-BE49-F238E27FC236}">
                <a16:creationId xmlns:a16="http://schemas.microsoft.com/office/drawing/2014/main" id="{83A33A69-D147-C5AB-9687-0DB9274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42" y="149812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68B783-B596-2C25-6BAD-8D5E4EABC960}"/>
                  </a:ext>
                </a:extLst>
              </p:cNvPr>
              <p:cNvSpPr/>
              <p:nvPr/>
            </p:nvSpPr>
            <p:spPr>
              <a:xfrm>
                <a:off x="2245406" y="2126019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0.5      0.5      0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68B783-B596-2C25-6BAD-8D5E4EABC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6" y="2126019"/>
                <a:ext cx="2274964" cy="400110"/>
              </a:xfrm>
              <a:prstGeom prst="rect">
                <a:avLst/>
              </a:prstGeom>
              <a:blipFill>
                <a:blip r:embed="rId9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FB6FD4-B2C3-82E0-3579-B6A46B800D0B}"/>
                  </a:ext>
                </a:extLst>
              </p:cNvPr>
              <p:cNvSpPr/>
              <p:nvPr/>
            </p:nvSpPr>
            <p:spPr>
              <a:xfrm>
                <a:off x="2245406" y="2675525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  0.5     -0.5      1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FB6FD4-B2C3-82E0-3579-B6A46B800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6" y="2675525"/>
                <a:ext cx="2274964" cy="400110"/>
              </a:xfrm>
              <a:prstGeom prst="rect">
                <a:avLst/>
              </a:prstGeom>
              <a:blipFill>
                <a:blip r:embed="rId10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CB1E0D43-674D-429E-2E42-06287879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34447"/>
              </p:ext>
            </p:extLst>
          </p:nvPr>
        </p:nvGraphicFramePr>
        <p:xfrm>
          <a:off x="2245406" y="3190771"/>
          <a:ext cx="2274964" cy="277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41">
                  <a:extLst>
                    <a:ext uri="{9D8B030D-6E8A-4147-A177-3AD203B41FA5}">
                      <a16:colId xmlns:a16="http://schemas.microsoft.com/office/drawing/2014/main" val="132398747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919981303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934763849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885110483"/>
                    </a:ext>
                  </a:extLst>
                </a:gridCol>
              </a:tblGrid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9884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27067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63876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62678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460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DE23767-2224-30CC-9282-75ECB3E8D621}"/>
              </a:ext>
            </a:extLst>
          </p:cNvPr>
          <p:cNvGrpSpPr/>
          <p:nvPr/>
        </p:nvGrpSpPr>
        <p:grpSpPr>
          <a:xfrm>
            <a:off x="6687307" y="3847431"/>
            <a:ext cx="3412445" cy="1470473"/>
            <a:chOff x="6687307" y="3847431"/>
            <a:chExt cx="3412445" cy="1470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B3F79B-3AE2-A91F-A08A-D7FB9992D671}"/>
                    </a:ext>
                  </a:extLst>
                </p:cNvPr>
                <p:cNvSpPr/>
                <p:nvPr/>
              </p:nvSpPr>
              <p:spPr>
                <a:xfrm>
                  <a:off x="7824788" y="3901627"/>
                  <a:ext cx="2274964" cy="4001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a14:m>
                  <a:r>
                    <a:rPr lang="en-US" dirty="0"/>
                    <a:t>    0.5      0.5      0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B3F79B-3AE2-A91F-A08A-D7FB9992D6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788" y="3901627"/>
                  <a:ext cx="227496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82FD1E5-A79B-DD46-8663-0F26948595A9}"/>
                    </a:ext>
                  </a:extLst>
                </p:cNvPr>
                <p:cNvSpPr/>
                <p:nvPr/>
              </p:nvSpPr>
              <p:spPr>
                <a:xfrm>
                  <a:off x="7824788" y="4917794"/>
                  <a:ext cx="2274964" cy="4001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     0.5     -0.5      1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82FD1E5-A79B-DD46-8663-0F26948595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788" y="4917794"/>
                  <a:ext cx="2274964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0DEC010-AADA-CAE7-5581-5C12D524CA75}"/>
                    </a:ext>
                  </a:extLst>
                </p:cNvPr>
                <p:cNvSpPr txBox="1"/>
                <p:nvPr/>
              </p:nvSpPr>
              <p:spPr>
                <a:xfrm>
                  <a:off x="6687308" y="3847431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0.9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0DEC010-AADA-CAE7-5581-5C12D524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308" y="3847431"/>
                  <a:ext cx="121594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90C0D2-A06D-F803-49CB-AAEA06D7385F}"/>
                    </a:ext>
                  </a:extLst>
                </p:cNvPr>
                <p:cNvSpPr txBox="1"/>
                <p:nvPr/>
              </p:nvSpPr>
              <p:spPr>
                <a:xfrm>
                  <a:off x="6687307" y="4818059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0.8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90C0D2-A06D-F803-49CB-AAEA06D73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307" y="4818059"/>
                  <a:ext cx="121594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10DDFA-5CEE-56D9-AA4B-5167A37C8D34}"/>
                    </a:ext>
                  </a:extLst>
                </p:cNvPr>
                <p:cNvSpPr txBox="1"/>
                <p:nvPr/>
              </p:nvSpPr>
              <p:spPr>
                <a:xfrm>
                  <a:off x="8354295" y="4327613"/>
                  <a:ext cx="121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10DDFA-5CEE-56D9-AA4B-5167A37C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295" y="4327613"/>
                  <a:ext cx="121594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6D75BF9-D281-24C1-71E5-ED32A9EC37D5}"/>
              </a:ext>
            </a:extLst>
          </p:cNvPr>
          <p:cNvSpPr txBox="1"/>
          <p:nvPr/>
        </p:nvSpPr>
        <p:spPr>
          <a:xfrm>
            <a:off x="5056962" y="3105066"/>
            <a:ext cx="522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person’s preferences are given by: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A90E8FE-05AC-D60B-4ACC-47F2F72710A7}"/>
              </a:ext>
            </a:extLst>
          </p:cNvPr>
          <p:cNvSpPr/>
          <p:nvPr/>
        </p:nvSpPr>
        <p:spPr>
          <a:xfrm>
            <a:off x="92756" y="3858763"/>
            <a:ext cx="539737" cy="348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9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1EC-4B4D-0C3F-FF00-17DDD72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/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−.2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/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0.9, 0.8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/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−.5, 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/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/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−.4, 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6E3E0F2-E375-36BC-4DC0-07512F048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56292" y="3658893"/>
            <a:ext cx="455971" cy="668720"/>
          </a:xfrm>
          <a:prstGeom prst="rect">
            <a:avLst/>
          </a:prstGeom>
        </p:spPr>
      </p:pic>
      <p:pic>
        <p:nvPicPr>
          <p:cNvPr id="15" name="Picture 2" descr="Book - Free education icons">
            <a:extLst>
              <a:ext uri="{FF2B5EF4-FFF2-40B4-BE49-F238E27FC236}">
                <a16:creationId xmlns:a16="http://schemas.microsoft.com/office/drawing/2014/main" id="{83A33A69-D147-C5AB-9687-0DB9274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42" y="149812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68B783-B596-2C25-6BAD-8D5E4EABC960}"/>
                  </a:ext>
                </a:extLst>
              </p:cNvPr>
              <p:cNvSpPr/>
              <p:nvPr/>
            </p:nvSpPr>
            <p:spPr>
              <a:xfrm>
                <a:off x="2245406" y="2126019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0.5      0.5      0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68B783-B596-2C25-6BAD-8D5E4EABC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6" y="2126019"/>
                <a:ext cx="2274964" cy="400110"/>
              </a:xfrm>
              <a:prstGeom prst="rect">
                <a:avLst/>
              </a:prstGeom>
              <a:blipFill>
                <a:blip r:embed="rId9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FB6FD4-B2C3-82E0-3579-B6A46B800D0B}"/>
                  </a:ext>
                </a:extLst>
              </p:cNvPr>
              <p:cNvSpPr/>
              <p:nvPr/>
            </p:nvSpPr>
            <p:spPr>
              <a:xfrm>
                <a:off x="2245406" y="2675525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  0.5     -0.5      1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FB6FD4-B2C3-82E0-3579-B6A46B800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6" y="2675525"/>
                <a:ext cx="2274964" cy="400110"/>
              </a:xfrm>
              <a:prstGeom prst="rect">
                <a:avLst/>
              </a:prstGeom>
              <a:blipFill>
                <a:blip r:embed="rId10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CB1E0D43-674D-429E-2E42-06287879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13459"/>
              </p:ext>
            </p:extLst>
          </p:nvPr>
        </p:nvGraphicFramePr>
        <p:xfrm>
          <a:off x="2245406" y="3190771"/>
          <a:ext cx="2274964" cy="277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41">
                  <a:extLst>
                    <a:ext uri="{9D8B030D-6E8A-4147-A177-3AD203B41FA5}">
                      <a16:colId xmlns:a16="http://schemas.microsoft.com/office/drawing/2014/main" val="132398747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919981303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934763849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885110483"/>
                    </a:ext>
                  </a:extLst>
                </a:gridCol>
              </a:tblGrid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9884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327067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63876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62678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4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B3F79B-3AE2-A91F-A08A-D7FB9992D671}"/>
                  </a:ext>
                </a:extLst>
              </p:cNvPr>
              <p:cNvSpPr/>
              <p:nvPr/>
            </p:nvSpPr>
            <p:spPr>
              <a:xfrm>
                <a:off x="7824788" y="3901627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0.5      0.5      0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9B3F79B-3AE2-A91F-A08A-D7FB9992D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3901627"/>
                <a:ext cx="2274964" cy="400110"/>
              </a:xfrm>
              <a:prstGeom prst="rect">
                <a:avLst/>
              </a:prstGeom>
              <a:blipFill>
                <a:blip r:embed="rId11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2FD1E5-A79B-DD46-8663-0F26948595A9}"/>
                  </a:ext>
                </a:extLst>
              </p:cNvPr>
              <p:cNvSpPr/>
              <p:nvPr/>
            </p:nvSpPr>
            <p:spPr>
              <a:xfrm>
                <a:off x="7824788" y="4917794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  0.5     -0.5      1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2FD1E5-A79B-DD46-8663-0F2694859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788" y="4917794"/>
                <a:ext cx="2274964" cy="400110"/>
              </a:xfrm>
              <a:prstGeom prst="rect">
                <a:avLst/>
              </a:prstGeom>
              <a:blipFill>
                <a:blip r:embed="rId1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DEC010-AADA-CAE7-5581-5C12D524CA75}"/>
                  </a:ext>
                </a:extLst>
              </p:cNvPr>
              <p:cNvSpPr txBox="1"/>
              <p:nvPr/>
            </p:nvSpPr>
            <p:spPr>
              <a:xfrm>
                <a:off x="6687308" y="3847431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0.9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DEC010-AADA-CAE7-5581-5C12D524C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08" y="3847431"/>
                <a:ext cx="1215949" cy="461665"/>
              </a:xfrm>
              <a:prstGeom prst="rect">
                <a:avLst/>
              </a:prstGeom>
              <a:blipFill>
                <a:blip r:embed="rId1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0C0D2-A06D-F803-49CB-AAEA06D7385F}"/>
                  </a:ext>
                </a:extLst>
              </p:cNvPr>
              <p:cNvSpPr txBox="1"/>
              <p:nvPr/>
            </p:nvSpPr>
            <p:spPr>
              <a:xfrm>
                <a:off x="6687307" y="4818059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0.8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0C0D2-A06D-F803-49CB-AAEA06D73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07" y="4818059"/>
                <a:ext cx="1215949" cy="461665"/>
              </a:xfrm>
              <a:prstGeom prst="rect">
                <a:avLst/>
              </a:prstGeom>
              <a:blipFill>
                <a:blip r:embed="rId1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10DDFA-5CEE-56D9-AA4B-5167A37C8D34}"/>
                  </a:ext>
                </a:extLst>
              </p:cNvPr>
              <p:cNvSpPr txBox="1"/>
              <p:nvPr/>
            </p:nvSpPr>
            <p:spPr>
              <a:xfrm>
                <a:off x="8354295" y="4327613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10DDFA-5CEE-56D9-AA4B-5167A37C8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95" y="4327613"/>
                <a:ext cx="121594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6D75BF9-D281-24C1-71E5-ED32A9EC37D5}"/>
              </a:ext>
            </a:extLst>
          </p:cNvPr>
          <p:cNvSpPr txBox="1"/>
          <p:nvPr/>
        </p:nvSpPr>
        <p:spPr>
          <a:xfrm>
            <a:off x="5056962" y="3105066"/>
            <a:ext cx="522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person’s preferences are given by: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A90E8FE-05AC-D60B-4ACC-47F2F72710A7}"/>
              </a:ext>
            </a:extLst>
          </p:cNvPr>
          <p:cNvSpPr/>
          <p:nvPr/>
        </p:nvSpPr>
        <p:spPr>
          <a:xfrm>
            <a:off x="92756" y="3858763"/>
            <a:ext cx="539737" cy="348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9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E1EC-4B4D-0C3F-FF00-17DDD72A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look at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/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−.2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BA2068C-8C4B-3E82-8E4B-BFE7F29E6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1" y="3358105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/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0.9, 0.8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25D803-BA74-8CDE-57B5-63D754C9D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710" y="3886696"/>
                <a:ext cx="1000125" cy="36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/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−.5, 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E73256-29A1-840C-EE2F-99AA33CDC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387034"/>
                <a:ext cx="1000125" cy="36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/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65CAB9-8BF4-B0D7-5308-E2C29CA53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70" y="4954082"/>
                <a:ext cx="1000125" cy="363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/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−.4, 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0FCA93-B62E-7527-66F3-43C5F8B96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69" y="5521424"/>
                <a:ext cx="1000125" cy="363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6E3E0F2-E375-36BC-4DC0-07512F048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56292" y="3658893"/>
            <a:ext cx="455971" cy="668720"/>
          </a:xfrm>
          <a:prstGeom prst="rect">
            <a:avLst/>
          </a:prstGeom>
        </p:spPr>
      </p:pic>
      <p:pic>
        <p:nvPicPr>
          <p:cNvPr id="15" name="Picture 2" descr="Book - Free education icons">
            <a:extLst>
              <a:ext uri="{FF2B5EF4-FFF2-40B4-BE49-F238E27FC236}">
                <a16:creationId xmlns:a16="http://schemas.microsoft.com/office/drawing/2014/main" id="{83A33A69-D147-C5AB-9687-0DB9274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42" y="1498120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68B783-B596-2C25-6BAD-8D5E4EABC960}"/>
                  </a:ext>
                </a:extLst>
              </p:cNvPr>
              <p:cNvSpPr/>
              <p:nvPr/>
            </p:nvSpPr>
            <p:spPr>
              <a:xfrm>
                <a:off x="2245406" y="2126019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0.5      0.5      0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E68B783-B596-2C25-6BAD-8D5E4EABC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6" y="2126019"/>
                <a:ext cx="2274964" cy="400110"/>
              </a:xfrm>
              <a:prstGeom prst="rect">
                <a:avLst/>
              </a:prstGeom>
              <a:blipFill>
                <a:blip r:embed="rId9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FB6FD4-B2C3-82E0-3579-B6A46B800D0B}"/>
                  </a:ext>
                </a:extLst>
              </p:cNvPr>
              <p:cNvSpPr/>
              <p:nvPr/>
            </p:nvSpPr>
            <p:spPr>
              <a:xfrm>
                <a:off x="2245406" y="2675525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  0.5     -0.5      1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FB6FD4-B2C3-82E0-3579-B6A46B800D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406" y="2675525"/>
                <a:ext cx="2274964" cy="400110"/>
              </a:xfrm>
              <a:prstGeom prst="rect">
                <a:avLst/>
              </a:prstGeom>
              <a:blipFill>
                <a:blip r:embed="rId10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6">
            <a:extLst>
              <a:ext uri="{FF2B5EF4-FFF2-40B4-BE49-F238E27FC236}">
                <a16:creationId xmlns:a16="http://schemas.microsoft.com/office/drawing/2014/main" id="{CB1E0D43-674D-429E-2E42-06287879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59628"/>
              </p:ext>
            </p:extLst>
          </p:nvPr>
        </p:nvGraphicFramePr>
        <p:xfrm>
          <a:off x="2245406" y="3190771"/>
          <a:ext cx="2274964" cy="277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41">
                  <a:extLst>
                    <a:ext uri="{9D8B030D-6E8A-4147-A177-3AD203B41FA5}">
                      <a16:colId xmlns:a16="http://schemas.microsoft.com/office/drawing/2014/main" val="132398747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919981303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934763849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885110483"/>
                    </a:ext>
                  </a:extLst>
                </a:gridCol>
              </a:tblGrid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9884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327067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63876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62678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4608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390E542-09C9-DA89-EA33-444DFA1AE52C}"/>
              </a:ext>
            </a:extLst>
          </p:cNvPr>
          <p:cNvGrpSpPr/>
          <p:nvPr/>
        </p:nvGrpSpPr>
        <p:grpSpPr>
          <a:xfrm>
            <a:off x="5658585" y="3847431"/>
            <a:ext cx="3412445" cy="1470473"/>
            <a:chOff x="5658585" y="3847431"/>
            <a:chExt cx="3412445" cy="1470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B3F79B-3AE2-A91F-A08A-D7FB9992D671}"/>
                    </a:ext>
                  </a:extLst>
                </p:cNvPr>
                <p:cNvSpPr/>
                <p:nvPr/>
              </p:nvSpPr>
              <p:spPr>
                <a:xfrm>
                  <a:off x="6796066" y="3901627"/>
                  <a:ext cx="2274964" cy="4001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a14:m>
                  <a:r>
                    <a:rPr lang="en-US" dirty="0"/>
                    <a:t>    0.5      0.5      0</a:t>
                  </a: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9B3F79B-3AE2-A91F-A08A-D7FB9992D6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066" y="3901627"/>
                  <a:ext cx="227496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82FD1E5-A79B-DD46-8663-0F26948595A9}"/>
                    </a:ext>
                  </a:extLst>
                </p:cNvPr>
                <p:cNvSpPr/>
                <p:nvPr/>
              </p:nvSpPr>
              <p:spPr>
                <a:xfrm>
                  <a:off x="6796066" y="4917794"/>
                  <a:ext cx="2274964" cy="4001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     0.5     -0.5      1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82FD1E5-A79B-DD46-8663-0F26948595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066" y="4917794"/>
                  <a:ext cx="2274964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0DEC010-AADA-CAE7-5581-5C12D524CA75}"/>
                    </a:ext>
                  </a:extLst>
                </p:cNvPr>
                <p:cNvSpPr txBox="1"/>
                <p:nvPr/>
              </p:nvSpPr>
              <p:spPr>
                <a:xfrm>
                  <a:off x="5658586" y="3847431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0DEC010-AADA-CAE7-5581-5C12D524C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586" y="3847431"/>
                  <a:ext cx="121594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90C0D2-A06D-F803-49CB-AAEA06D7385F}"/>
                    </a:ext>
                  </a:extLst>
                </p:cNvPr>
                <p:cNvSpPr txBox="1"/>
                <p:nvPr/>
              </p:nvSpPr>
              <p:spPr>
                <a:xfrm>
                  <a:off x="5658585" y="4818059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D90C0D2-A06D-F803-49CB-AAEA06D73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585" y="4818059"/>
                  <a:ext cx="121594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10DDFA-5CEE-56D9-AA4B-5167A37C8D34}"/>
                    </a:ext>
                  </a:extLst>
                </p:cNvPr>
                <p:cNvSpPr txBox="1"/>
                <p:nvPr/>
              </p:nvSpPr>
              <p:spPr>
                <a:xfrm>
                  <a:off x="7325573" y="4327613"/>
                  <a:ext cx="121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10DDFA-5CEE-56D9-AA4B-5167A37C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573" y="4327613"/>
                  <a:ext cx="121594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6D75BF9-D281-24C1-71E5-ED32A9EC37D5}"/>
              </a:ext>
            </a:extLst>
          </p:cNvPr>
          <p:cNvSpPr txBox="1"/>
          <p:nvPr/>
        </p:nvSpPr>
        <p:spPr>
          <a:xfrm>
            <a:off x="4872907" y="3178076"/>
            <a:ext cx="7319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person is some combination of these two “types”: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D05070-D9C2-6DC4-0215-50AD0D3B9229}"/>
              </a:ext>
            </a:extLst>
          </p:cNvPr>
          <p:cNvGrpSpPr/>
          <p:nvPr/>
        </p:nvGrpSpPr>
        <p:grpSpPr>
          <a:xfrm>
            <a:off x="7752699" y="1316281"/>
            <a:ext cx="4439301" cy="2518385"/>
            <a:chOff x="7752699" y="1316281"/>
            <a:chExt cx="4439301" cy="251838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9D5C20-9B70-0F30-735D-ED03AFA71332}"/>
                </a:ext>
              </a:extLst>
            </p:cNvPr>
            <p:cNvSpPr txBox="1"/>
            <p:nvPr/>
          </p:nvSpPr>
          <p:spPr>
            <a:xfrm>
              <a:off x="7752699" y="1316281"/>
              <a:ext cx="44393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This </a:t>
              </a:r>
              <a:r>
                <a:rPr lang="en-US" sz="2400" b="1" dirty="0">
                  <a:solidFill>
                    <a:srgbClr val="7030A0"/>
                  </a:solidFill>
                </a:rPr>
                <a:t>type</a:t>
              </a:r>
              <a:r>
                <a:rPr lang="en-US" sz="2400" dirty="0">
                  <a:solidFill>
                    <a:srgbClr val="7030A0"/>
                  </a:solidFill>
                </a:rPr>
                <a:t> of person likes the first book a lot, the middle ones okay, and the last one less.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(Maybe they care only about the “romance” aspect of the book).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ABF7E1-1323-D3F7-6AC7-7CA9AAE357B9}"/>
                </a:ext>
              </a:extLst>
            </p:cNvPr>
            <p:cNvCxnSpPr/>
            <p:nvPr/>
          </p:nvCxnSpPr>
          <p:spPr>
            <a:xfrm flipH="1">
              <a:off x="9071030" y="3020739"/>
              <a:ext cx="606370" cy="813927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5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23F-8264-47AD-9A4E-089CFA46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Now, for PCA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634B-9F04-137D-4BE7-C4767DAC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What is the model?</a:t>
            </a:r>
          </a:p>
          <a:p>
            <a:endParaRPr lang="en-US" dirty="0"/>
          </a:p>
          <a:p>
            <a:r>
              <a:rPr lang="en-US" dirty="0"/>
              <a:t>When is it reasonable?</a:t>
            </a:r>
          </a:p>
          <a:p>
            <a:endParaRPr lang="en-US" dirty="0"/>
          </a:p>
          <a:p>
            <a:r>
              <a:rPr lang="en-US" dirty="0"/>
              <a:t>How do we fit the model?</a:t>
            </a:r>
          </a:p>
          <a:p>
            <a:endParaRPr lang="en-US" dirty="0"/>
          </a:p>
          <a:p>
            <a:r>
              <a:rPr lang="en-US" dirty="0"/>
              <a:t>How do we interpret the model once it is fit?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2DF25-CD91-2763-AFC9-148B07FFDD40}"/>
              </a:ext>
            </a:extLst>
          </p:cNvPr>
          <p:cNvSpPr txBox="1"/>
          <p:nvPr/>
        </p:nvSpPr>
        <p:spPr>
          <a:xfrm>
            <a:off x="194872" y="1679872"/>
            <a:ext cx="347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need to answer: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98A02F4-E265-7E81-B772-F7479534781E}"/>
              </a:ext>
            </a:extLst>
          </p:cNvPr>
          <p:cNvSpPr/>
          <p:nvPr/>
        </p:nvSpPr>
        <p:spPr>
          <a:xfrm>
            <a:off x="4152276" y="1910704"/>
            <a:ext cx="1244184" cy="87746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-0.00717 L 0.0444 0.15741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4A6B-F235-446E-D87B-672AA7D9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the model reasonable?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C6DF6-2504-E875-C6A2-79A844721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5D59-8735-43C8-7F1D-6FF96A74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A878F-2AA5-CDFE-CD3F-7CCB278D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524" y="425209"/>
            <a:ext cx="8454816" cy="4351338"/>
          </a:xfrm>
        </p:spPr>
        <p:txBody>
          <a:bodyPr/>
          <a:lstStyle/>
          <a:p>
            <a:r>
              <a:rPr lang="en-US" dirty="0"/>
              <a:t>When is this model “reasonable”?</a:t>
            </a:r>
          </a:p>
          <a:p>
            <a:r>
              <a:rPr lang="en-US" dirty="0"/>
              <a:t>What assumptions about the world is it imposing?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285756-7501-5D31-60E5-55F6D46D907C}"/>
                  </a:ext>
                </a:extLst>
              </p:cNvPr>
              <p:cNvSpPr/>
              <p:nvPr/>
            </p:nvSpPr>
            <p:spPr>
              <a:xfrm>
                <a:off x="943129" y="388413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−.2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285756-7501-5D31-60E5-55F6D46D9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29" y="3884134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575C0F0-81AC-257E-B23C-52BD0C94F299}"/>
                  </a:ext>
                </a:extLst>
              </p:cNvPr>
              <p:cNvSpPr/>
              <p:nvPr/>
            </p:nvSpPr>
            <p:spPr>
              <a:xfrm>
                <a:off x="943128" y="4412725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0.9, 0.8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575C0F0-81AC-257E-B23C-52BD0C94F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28" y="4412725"/>
                <a:ext cx="1000125" cy="36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FAEDE36-8270-3A19-6443-ED7739F29DA4}"/>
                  </a:ext>
                </a:extLst>
              </p:cNvPr>
              <p:cNvSpPr/>
              <p:nvPr/>
            </p:nvSpPr>
            <p:spPr>
              <a:xfrm>
                <a:off x="943088" y="4913063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−.5, 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FAEDE36-8270-3A19-6443-ED7739F29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88" y="4913063"/>
                <a:ext cx="1000125" cy="363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324C7B-A107-94EC-02D3-2A60B225ED5F}"/>
                  </a:ext>
                </a:extLst>
              </p:cNvPr>
              <p:cNvSpPr/>
              <p:nvPr/>
            </p:nvSpPr>
            <p:spPr>
              <a:xfrm>
                <a:off x="943088" y="5480111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3324C7B-A107-94EC-02D3-2A60B225E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88" y="5480111"/>
                <a:ext cx="1000125" cy="363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FC499B4-5FD5-1FAE-C76D-26393FED6E49}"/>
                  </a:ext>
                </a:extLst>
              </p:cNvPr>
              <p:cNvSpPr/>
              <p:nvPr/>
            </p:nvSpPr>
            <p:spPr>
              <a:xfrm>
                <a:off x="943087" y="6047453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−.4, 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FC499B4-5FD5-1FAE-C76D-26393FED6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87" y="6047453"/>
                <a:ext cx="1000125" cy="363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A1CA05D-4400-0C0C-A873-F9BDF9286D61}"/>
                  </a:ext>
                </a:extLst>
              </p:cNvPr>
              <p:cNvSpPr/>
              <p:nvPr/>
            </p:nvSpPr>
            <p:spPr>
              <a:xfrm>
                <a:off x="2201856" y="2620467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A1CA05D-4400-0C0C-A873-F9BDF9286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856" y="2620467"/>
                <a:ext cx="371682" cy="954244"/>
              </a:xfrm>
              <a:prstGeom prst="rect">
                <a:avLst/>
              </a:prstGeom>
              <a:blipFill>
                <a:blip r:embed="rId7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BF1BFF8-7DC3-067A-D4C2-32281B8D10A2}"/>
                  </a:ext>
                </a:extLst>
              </p:cNvPr>
              <p:cNvSpPr/>
              <p:nvPr/>
            </p:nvSpPr>
            <p:spPr>
              <a:xfrm>
                <a:off x="2702131" y="2609023"/>
                <a:ext cx="512763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0.5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BF1BFF8-7DC3-067A-D4C2-32281B8D1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31" y="2609023"/>
                <a:ext cx="512763" cy="954244"/>
              </a:xfrm>
              <a:prstGeom prst="rect">
                <a:avLst/>
              </a:prstGeom>
              <a:blipFill>
                <a:blip r:embed="rId8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E3CF48-7582-9821-2260-9C829D9B4DF4}"/>
                  </a:ext>
                </a:extLst>
              </p:cNvPr>
              <p:cNvSpPr/>
              <p:nvPr/>
            </p:nvSpPr>
            <p:spPr>
              <a:xfrm>
                <a:off x="3304970" y="2588402"/>
                <a:ext cx="576021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-.5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E3CF48-7582-9821-2260-9C829D9B4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970" y="2588402"/>
                <a:ext cx="576021" cy="954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BCB671D-25B4-B3F4-9600-5E6A0DE9550E}"/>
                  </a:ext>
                </a:extLst>
              </p:cNvPr>
              <p:cNvSpPr/>
              <p:nvPr/>
            </p:nvSpPr>
            <p:spPr>
              <a:xfrm>
                <a:off x="3983736" y="2609023"/>
                <a:ext cx="371682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BCB671D-25B4-B3F4-9600-5E6A0DE95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736" y="2609023"/>
                <a:ext cx="371682" cy="954244"/>
              </a:xfrm>
              <a:prstGeom prst="rect">
                <a:avLst/>
              </a:prstGeom>
              <a:blipFill>
                <a:blip r:embed="rId10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>
            <a:extLst>
              <a:ext uri="{FF2B5EF4-FFF2-40B4-BE49-F238E27FC236}">
                <a16:creationId xmlns:a16="http://schemas.microsoft.com/office/drawing/2014/main" id="{B9BE740B-E8C8-0EEE-3D86-02112D51E8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315660" y="4709631"/>
            <a:ext cx="455971" cy="668720"/>
          </a:xfrm>
          <a:prstGeom prst="rect">
            <a:avLst/>
          </a:prstGeom>
        </p:spPr>
      </p:pic>
      <p:pic>
        <p:nvPicPr>
          <p:cNvPr id="37" name="Picture 2" descr="Book - Free education icons">
            <a:extLst>
              <a:ext uri="{FF2B5EF4-FFF2-40B4-BE49-F238E27FC236}">
                <a16:creationId xmlns:a16="http://schemas.microsoft.com/office/drawing/2014/main" id="{A80836A4-2139-D677-98D3-0483BDCD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760" y="202414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Table 16">
            <a:extLst>
              <a:ext uri="{FF2B5EF4-FFF2-40B4-BE49-F238E27FC236}">
                <a16:creationId xmlns:a16="http://schemas.microsoft.com/office/drawing/2014/main" id="{B8771412-4FED-F593-3CEA-3381CB76C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89390"/>
              </p:ext>
            </p:extLst>
          </p:nvPr>
        </p:nvGraphicFramePr>
        <p:xfrm>
          <a:off x="2116824" y="3716800"/>
          <a:ext cx="2274964" cy="277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41">
                  <a:extLst>
                    <a:ext uri="{9D8B030D-6E8A-4147-A177-3AD203B41FA5}">
                      <a16:colId xmlns:a16="http://schemas.microsoft.com/office/drawing/2014/main" val="132398747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919981303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934763849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885110483"/>
                    </a:ext>
                  </a:extLst>
                </a:gridCol>
              </a:tblGrid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9884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27067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63876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62678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4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2FFCC3E-F5F2-F840-D483-0432A47EA114}"/>
                  </a:ext>
                </a:extLst>
              </p:cNvPr>
              <p:cNvSpPr/>
              <p:nvPr/>
            </p:nvSpPr>
            <p:spPr>
              <a:xfrm>
                <a:off x="7971668" y="3884134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−.2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2FFCC3E-F5F2-F840-D483-0432A47EA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68" y="3884134"/>
                <a:ext cx="1000125" cy="3638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FFE655-66E8-0771-D324-403F7A594164}"/>
                  </a:ext>
                </a:extLst>
              </p:cNvPr>
              <p:cNvSpPr/>
              <p:nvPr/>
            </p:nvSpPr>
            <p:spPr>
              <a:xfrm>
                <a:off x="7971667" y="4412725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0.9, 0.8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FFE655-66E8-0771-D324-403F7A5941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67" y="4412725"/>
                <a:ext cx="1000125" cy="36382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112186-5552-C71F-73E6-A25BBBF53CA9}"/>
                  </a:ext>
                </a:extLst>
              </p:cNvPr>
              <p:cNvSpPr/>
              <p:nvPr/>
            </p:nvSpPr>
            <p:spPr>
              <a:xfrm>
                <a:off x="7971627" y="4913063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−.5, 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112186-5552-C71F-73E6-A25BBBF53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27" y="4913063"/>
                <a:ext cx="1000125" cy="36382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066069E-8B16-BD15-11E1-9CC24686645D}"/>
                  </a:ext>
                </a:extLst>
              </p:cNvPr>
              <p:cNvSpPr/>
              <p:nvPr/>
            </p:nvSpPr>
            <p:spPr>
              <a:xfrm>
                <a:off x="7971627" y="5480111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0.1, 0.6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066069E-8B16-BD15-11E1-9CC2468664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27" y="5480111"/>
                <a:ext cx="1000125" cy="36382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FC509D-396C-77DB-34F9-0170791EFA4D}"/>
                  </a:ext>
                </a:extLst>
              </p:cNvPr>
              <p:cNvSpPr/>
              <p:nvPr/>
            </p:nvSpPr>
            <p:spPr>
              <a:xfrm>
                <a:off x="7971626" y="6047453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−.4, 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FC509D-396C-77DB-34F9-0170791EF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26" y="6047453"/>
                <a:ext cx="1000125" cy="36382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839A51FE-DD3C-506E-8267-5DE62D6F1D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456249" y="4184922"/>
            <a:ext cx="455971" cy="668720"/>
          </a:xfrm>
          <a:prstGeom prst="rect">
            <a:avLst/>
          </a:prstGeom>
        </p:spPr>
      </p:pic>
      <p:pic>
        <p:nvPicPr>
          <p:cNvPr id="45" name="Picture 2" descr="Book - Free education icons">
            <a:extLst>
              <a:ext uri="{FF2B5EF4-FFF2-40B4-BE49-F238E27FC236}">
                <a16:creationId xmlns:a16="http://schemas.microsoft.com/office/drawing/2014/main" id="{030A2338-070D-6BCC-069E-C3C7812F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299" y="202414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8FD3AEB-CF94-7F4D-24B4-0B1C448EEE7F}"/>
                  </a:ext>
                </a:extLst>
              </p:cNvPr>
              <p:cNvSpPr/>
              <p:nvPr/>
            </p:nvSpPr>
            <p:spPr>
              <a:xfrm>
                <a:off x="9145363" y="2652048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0.5      0.5      0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8FD3AEB-CF94-7F4D-24B4-0B1C448EE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3" y="2652048"/>
                <a:ext cx="2274964" cy="400110"/>
              </a:xfrm>
              <a:prstGeom prst="rect">
                <a:avLst/>
              </a:prstGeom>
              <a:blipFill>
                <a:blip r:embed="rId18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C6E2A3D-5BC8-00A7-8111-6BE8C1F8FFC8}"/>
                  </a:ext>
                </a:extLst>
              </p:cNvPr>
              <p:cNvSpPr/>
              <p:nvPr/>
            </p:nvSpPr>
            <p:spPr>
              <a:xfrm>
                <a:off x="9145363" y="3201554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  0.5     -0.5      1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C6E2A3D-5BC8-00A7-8111-6BE8C1F8F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3" y="3201554"/>
                <a:ext cx="2274964" cy="400110"/>
              </a:xfrm>
              <a:prstGeom prst="rect">
                <a:avLst/>
              </a:prstGeom>
              <a:blipFill>
                <a:blip r:embed="rId19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Table 16">
            <a:extLst>
              <a:ext uri="{FF2B5EF4-FFF2-40B4-BE49-F238E27FC236}">
                <a16:creationId xmlns:a16="http://schemas.microsoft.com/office/drawing/2014/main" id="{05BDFF97-CA58-E881-938E-D0BB35AA6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92655"/>
              </p:ext>
            </p:extLst>
          </p:nvPr>
        </p:nvGraphicFramePr>
        <p:xfrm>
          <a:off x="9145363" y="3716800"/>
          <a:ext cx="2274964" cy="2776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741">
                  <a:extLst>
                    <a:ext uri="{9D8B030D-6E8A-4147-A177-3AD203B41FA5}">
                      <a16:colId xmlns:a16="http://schemas.microsoft.com/office/drawing/2014/main" val="132398747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919981303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934763849"/>
                    </a:ext>
                  </a:extLst>
                </a:gridCol>
                <a:gridCol w="568741">
                  <a:extLst>
                    <a:ext uri="{9D8B030D-6E8A-4147-A177-3AD203B41FA5}">
                      <a16:colId xmlns:a16="http://schemas.microsoft.com/office/drawing/2014/main" val="3885110483"/>
                    </a:ext>
                  </a:extLst>
                </a:gridCol>
              </a:tblGrid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079884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27067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363876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962678"/>
                  </a:ext>
                </a:extLst>
              </a:tr>
              <a:tr h="555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38460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AD10B0-BEF8-55B5-8A28-3E2A0FD5729C}"/>
              </a:ext>
            </a:extLst>
          </p:cNvPr>
          <p:cNvSpPr txBox="1"/>
          <p:nvPr/>
        </p:nvSpPr>
        <p:spPr>
          <a:xfrm>
            <a:off x="5062391" y="4633309"/>
            <a:ext cx="2067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7030A0"/>
                </a:solidFill>
              </a:rPr>
              <a:t>Or equivalently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2C55BF-453F-BBE8-F1F8-13099C441647}"/>
              </a:ext>
            </a:extLst>
          </p:cNvPr>
          <p:cNvSpPr txBox="1"/>
          <p:nvPr/>
        </p:nvSpPr>
        <p:spPr>
          <a:xfrm>
            <a:off x="3069" y="2234475"/>
            <a:ext cx="1940060" cy="11237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person and each book is a vector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08BAC3-04D1-F104-EC4E-7A2CF210A20D}"/>
              </a:ext>
            </a:extLst>
          </p:cNvPr>
          <p:cNvSpPr txBox="1"/>
          <p:nvPr/>
        </p:nvSpPr>
        <p:spPr>
          <a:xfrm>
            <a:off x="6714204" y="2336213"/>
            <a:ext cx="1940060" cy="11237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person is a combination of “types”</a:t>
            </a:r>
          </a:p>
        </p:txBody>
      </p:sp>
    </p:spTree>
    <p:extLst>
      <p:ext uri="{BB962C8B-B14F-4D97-AF65-F5344CB8AC3E}">
        <p14:creationId xmlns:p14="http://schemas.microsoft.com/office/powerpoint/2010/main" val="2323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99A1-E3F3-6772-2E94-F2B022FB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Glib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4A49-7B2C-E13A-F0FF-B2EFEF2C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in prediction-land now.</a:t>
            </a:r>
          </a:p>
          <a:p>
            <a:r>
              <a:rPr lang="en-US" dirty="0"/>
              <a:t>The model is “reasonable” when it can predict the data well!</a:t>
            </a:r>
          </a:p>
        </p:txBody>
      </p:sp>
    </p:spTree>
    <p:extLst>
      <p:ext uri="{BB962C8B-B14F-4D97-AF65-F5344CB8AC3E}">
        <p14:creationId xmlns:p14="http://schemas.microsoft.com/office/powerpoint/2010/main" val="18764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3E85-6FB9-DECE-AF48-A670F5AD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thoughtful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5B41-7016-784B-13DA-26FF5BC3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629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model assumes:</a:t>
            </a:r>
          </a:p>
          <a:p>
            <a:r>
              <a:rPr lang="en-US" b="1" dirty="0">
                <a:solidFill>
                  <a:schemeClr val="accent1"/>
                </a:solidFill>
              </a:rPr>
              <a:t>Like regression: </a:t>
            </a:r>
            <a:r>
              <a:rPr lang="en-US" dirty="0">
                <a:solidFill>
                  <a:schemeClr val="accent1"/>
                </a:solidFill>
              </a:rPr>
              <a:t>For each book, how much person j likes it depends linearly on a few things.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How much person j likes romance novels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How much person j likes sci-fi novels</a:t>
            </a:r>
          </a:p>
          <a:p>
            <a:r>
              <a:rPr lang="en-US" b="1" dirty="0">
                <a:solidFill>
                  <a:schemeClr val="accent1"/>
                </a:solidFill>
              </a:rPr>
              <a:t>Unlike regression: </a:t>
            </a:r>
            <a:r>
              <a:rPr lang="en-US" dirty="0">
                <a:solidFill>
                  <a:schemeClr val="accent1"/>
                </a:solidFill>
              </a:rPr>
              <a:t>we don’t need to assume that we observe those things, or even know what they are.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FDD5F-7234-5F0C-F08B-7EBC5C968534}"/>
              </a:ext>
            </a:extLst>
          </p:cNvPr>
          <p:cNvSpPr txBox="1"/>
          <p:nvPr/>
        </p:nvSpPr>
        <p:spPr>
          <a:xfrm>
            <a:off x="8801101" y="2461003"/>
            <a:ext cx="3264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Similar strong “structural” assumptions about how the world works.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AB49E-5042-EE97-12F4-0072D6550476}"/>
              </a:ext>
            </a:extLst>
          </p:cNvPr>
          <p:cNvSpPr txBox="1"/>
          <p:nvPr/>
        </p:nvSpPr>
        <p:spPr>
          <a:xfrm>
            <a:off x="8601074" y="4318983"/>
            <a:ext cx="3264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In this model, we can get away with </a:t>
            </a:r>
            <a:r>
              <a:rPr lang="en-US" sz="2400" i="1" dirty="0">
                <a:solidFill>
                  <a:schemeClr val="accent2"/>
                </a:solidFill>
              </a:rPr>
              <a:t>weaker</a:t>
            </a:r>
            <a:r>
              <a:rPr lang="en-US" sz="2400" dirty="0">
                <a:solidFill>
                  <a:schemeClr val="accent2"/>
                </a:solidFill>
              </a:rPr>
              <a:t> assumptions about what we know/observe.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FA15B-63EA-A1F1-FA0C-6AEE341073F7}"/>
              </a:ext>
            </a:extLst>
          </p:cNvPr>
          <p:cNvSpPr txBox="1"/>
          <p:nvPr/>
        </p:nvSpPr>
        <p:spPr>
          <a:xfrm>
            <a:off x="9546431" y="1336745"/>
            <a:ext cx="190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Compared to regression</a:t>
            </a:r>
          </a:p>
        </p:txBody>
      </p:sp>
    </p:spTree>
    <p:extLst>
      <p:ext uri="{BB962C8B-B14F-4D97-AF65-F5344CB8AC3E}">
        <p14:creationId xmlns:p14="http://schemas.microsoft.com/office/powerpoint/2010/main" val="14493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23F-8264-47AD-9A4E-089CFA46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Now, for PCA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634B-9F04-137D-4BE7-C4767DAC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What is the model?</a:t>
            </a:r>
          </a:p>
          <a:p>
            <a:endParaRPr lang="en-US" dirty="0"/>
          </a:p>
          <a:p>
            <a:r>
              <a:rPr lang="en-US" dirty="0"/>
              <a:t>When is it reasonable?</a:t>
            </a:r>
          </a:p>
          <a:p>
            <a:endParaRPr lang="en-US" dirty="0"/>
          </a:p>
          <a:p>
            <a:r>
              <a:rPr lang="en-US" dirty="0"/>
              <a:t>How do we fit the model?</a:t>
            </a:r>
          </a:p>
          <a:p>
            <a:endParaRPr lang="en-US" dirty="0"/>
          </a:p>
          <a:p>
            <a:r>
              <a:rPr lang="en-US" dirty="0"/>
              <a:t>How do we interpret the model once it is fit?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2DF25-CD91-2763-AFC9-148B07FFDD40}"/>
              </a:ext>
            </a:extLst>
          </p:cNvPr>
          <p:cNvSpPr txBox="1"/>
          <p:nvPr/>
        </p:nvSpPr>
        <p:spPr>
          <a:xfrm>
            <a:off x="194872" y="1679872"/>
            <a:ext cx="347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need to answer: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98A02F4-E265-7E81-B772-F7479534781E}"/>
              </a:ext>
            </a:extLst>
          </p:cNvPr>
          <p:cNvSpPr/>
          <p:nvPr/>
        </p:nvSpPr>
        <p:spPr>
          <a:xfrm>
            <a:off x="4552326" y="2882254"/>
            <a:ext cx="1244184" cy="87746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0509 L 0.05612 0.14514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AC42-416A-A430-416E-9D168E66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4C1E0-A0DD-E56E-B8ED-533E874A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2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2CDD-1ED5-5DA6-9694-5FAE4F81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EA981-E132-19C2-CFE5-0AED83877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2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3124-2B67-F421-B355-B0A4A913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think about this geometrically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1B2F-9B69-A8AE-AA4B-229939E9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says that each person is a combination of “types”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learn: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those types are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combination of each of them each person 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18369-7CD9-484D-16E1-461645C67752}"/>
              </a:ext>
            </a:extLst>
          </p:cNvPr>
          <p:cNvGrpSpPr/>
          <p:nvPr/>
        </p:nvGrpSpPr>
        <p:grpSpPr>
          <a:xfrm>
            <a:off x="3821037" y="2490118"/>
            <a:ext cx="3412445" cy="1470473"/>
            <a:chOff x="3821037" y="2490118"/>
            <a:chExt cx="3412445" cy="14704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8E3D30-DD46-9AB1-1776-65F8A423A2F9}"/>
                    </a:ext>
                  </a:extLst>
                </p:cNvPr>
                <p:cNvSpPr/>
                <p:nvPr/>
              </p:nvSpPr>
              <p:spPr>
                <a:xfrm>
                  <a:off x="4958518" y="2544314"/>
                  <a:ext cx="2274964" cy="4001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a14:m>
                  <a:r>
                    <a:rPr lang="en-US" dirty="0"/>
                    <a:t>    0.5      0.5      0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8E3D30-DD46-9AB1-1776-65F8A423A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18" y="2544314"/>
                  <a:ext cx="2274964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B35DA5B-971B-977E-4083-94826C224D78}"/>
                    </a:ext>
                  </a:extLst>
                </p:cNvPr>
                <p:cNvSpPr/>
                <p:nvPr/>
              </p:nvSpPr>
              <p:spPr>
                <a:xfrm>
                  <a:off x="4958518" y="3560481"/>
                  <a:ext cx="2274964" cy="40011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     0.5     -0.5      1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B35DA5B-971B-977E-4083-94826C224D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18" y="3560481"/>
                  <a:ext cx="227496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18F158-F5A7-DEB5-DA0A-8E68A17A2AE2}"/>
                    </a:ext>
                  </a:extLst>
                </p:cNvPr>
                <p:cNvSpPr txBox="1"/>
                <p:nvPr/>
              </p:nvSpPr>
              <p:spPr>
                <a:xfrm>
                  <a:off x="3821038" y="2490118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B18F158-F5A7-DEB5-DA0A-8E68A17A2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038" y="2490118"/>
                  <a:ext cx="121594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90D7330-B7BB-2785-F40A-8FA59C19BD46}"/>
                    </a:ext>
                  </a:extLst>
                </p:cNvPr>
                <p:cNvSpPr txBox="1"/>
                <p:nvPr/>
              </p:nvSpPr>
              <p:spPr>
                <a:xfrm>
                  <a:off x="3821037" y="3460746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90D7330-B7BB-2785-F40A-8FA59C19B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037" y="3460746"/>
                  <a:ext cx="121594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AF0E50B-2E6E-ED3D-2A05-ED4F0EC66059}"/>
                    </a:ext>
                  </a:extLst>
                </p:cNvPr>
                <p:cNvSpPr txBox="1"/>
                <p:nvPr/>
              </p:nvSpPr>
              <p:spPr>
                <a:xfrm>
                  <a:off x="5488025" y="2970300"/>
                  <a:ext cx="121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AF0E50B-2E6E-ED3D-2A05-ED4F0EC66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8025" y="2970300"/>
                  <a:ext cx="121594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Left Arrow 8">
            <a:extLst>
              <a:ext uri="{FF2B5EF4-FFF2-40B4-BE49-F238E27FC236}">
                <a16:creationId xmlns:a16="http://schemas.microsoft.com/office/drawing/2014/main" id="{DF0E13E1-7060-8C4E-A0D2-18E6B5B71477}"/>
              </a:ext>
            </a:extLst>
          </p:cNvPr>
          <p:cNvSpPr/>
          <p:nvPr/>
        </p:nvSpPr>
        <p:spPr>
          <a:xfrm>
            <a:off x="7972424" y="5029200"/>
            <a:ext cx="2500313" cy="785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with this one</a:t>
            </a:r>
          </a:p>
        </p:txBody>
      </p:sp>
    </p:spTree>
    <p:extLst>
      <p:ext uri="{BB962C8B-B14F-4D97-AF65-F5344CB8AC3E}">
        <p14:creationId xmlns:p14="http://schemas.microsoft.com/office/powerpoint/2010/main" val="404482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know what the types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A15B-4789-F83E-8C1C-FC427274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ones: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/>
              <p:nvPr/>
            </p:nvSpPr>
            <p:spPr>
              <a:xfrm>
                <a:off x="1129468" y="2630039"/>
                <a:ext cx="4356932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200" dirty="0"/>
                  <a:t>    0.5      0.5      0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2630039"/>
                <a:ext cx="4356932" cy="400110"/>
              </a:xfrm>
              <a:prstGeom prst="rect">
                <a:avLst/>
              </a:prstGeom>
              <a:blipFill>
                <a:blip r:embed="rId2"/>
                <a:stretch>
                  <a:fillRect t="-38235" b="-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/>
              <p:nvPr/>
            </p:nvSpPr>
            <p:spPr>
              <a:xfrm>
                <a:off x="1129468" y="3646206"/>
                <a:ext cx="4356932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     0.5     -0.5      1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3646206"/>
                <a:ext cx="4356932" cy="400110"/>
              </a:xfrm>
              <a:prstGeom prst="rect">
                <a:avLst/>
              </a:prstGeom>
              <a:blipFill>
                <a:blip r:embed="rId3"/>
                <a:stretch>
                  <a:fillRect t="-35294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49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know what the types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A15B-4789-F83E-8C1C-FC427274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these ones, to make plotting easier...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/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US" sz="3200" dirty="0"/>
                  <a:t>    0.5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blipFill>
                <a:blip r:embed="rId2"/>
                <a:stretch>
                  <a:fillRect t="-38235" b="-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/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sz="3200" dirty="0"/>
                  <a:t>      0.5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blipFill>
                <a:blip r:embed="rId3"/>
                <a:stretch>
                  <a:fillRect t="-35294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F6C985D-7C24-52B3-99CC-0A12FD54832F}"/>
              </a:ext>
            </a:extLst>
          </p:cNvPr>
          <p:cNvGrpSpPr/>
          <p:nvPr/>
        </p:nvGrpSpPr>
        <p:grpSpPr>
          <a:xfrm>
            <a:off x="1616074" y="4181252"/>
            <a:ext cx="1608362" cy="512764"/>
            <a:chOff x="1616074" y="4181252"/>
            <a:chExt cx="1608362" cy="512764"/>
          </a:xfrm>
        </p:grpSpPr>
        <p:pic>
          <p:nvPicPr>
            <p:cNvPr id="8" name="Picture 2" descr="Book - Free education icons">
              <a:extLst>
                <a:ext uri="{FF2B5EF4-FFF2-40B4-BE49-F238E27FC236}">
                  <a16:creationId xmlns:a16="http://schemas.microsoft.com/office/drawing/2014/main" id="{7509E730-7A3D-604D-7B13-564C207F93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074" y="4181252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ok - Free education icons">
              <a:extLst>
                <a:ext uri="{FF2B5EF4-FFF2-40B4-BE49-F238E27FC236}">
                  <a16:creationId xmlns:a16="http://schemas.microsoft.com/office/drawing/2014/main" id="{C53A7609-E9B3-DD9E-2D86-D9AB596B0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1673" y="4181253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1D8755-5055-C3E7-0B1A-A43B6B0F99BC}"/>
              </a:ext>
            </a:extLst>
          </p:cNvPr>
          <p:cNvGrpSpPr/>
          <p:nvPr/>
        </p:nvGrpSpPr>
        <p:grpSpPr>
          <a:xfrm>
            <a:off x="5300663" y="2630039"/>
            <a:ext cx="5484018" cy="3349523"/>
            <a:chOff x="5300663" y="2630039"/>
            <a:chExt cx="5484018" cy="334952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896E041-47E7-F78A-A560-95C666BAA509}"/>
                </a:ext>
              </a:extLst>
            </p:cNvPr>
            <p:cNvCxnSpPr>
              <a:cxnSpLocks/>
            </p:cNvCxnSpPr>
            <p:nvPr/>
          </p:nvCxnSpPr>
          <p:spPr>
            <a:xfrm>
              <a:off x="7764909" y="3296607"/>
              <a:ext cx="0" cy="26431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055903-B42C-DEC3-11F0-08DE26C61A68}"/>
                </a:ext>
              </a:extLst>
            </p:cNvPr>
            <p:cNvCxnSpPr>
              <a:cxnSpLocks/>
            </p:cNvCxnSpPr>
            <p:nvPr/>
          </p:nvCxnSpPr>
          <p:spPr>
            <a:xfrm>
              <a:off x="5300663" y="5676105"/>
              <a:ext cx="49149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Book - Free education icons">
              <a:extLst>
                <a:ext uri="{FF2B5EF4-FFF2-40B4-BE49-F238E27FC236}">
                  <a16:creationId xmlns:a16="http://schemas.microsoft.com/office/drawing/2014/main" id="{38A5AD85-E725-03C5-1B9F-86843F3BB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1918" y="5466799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Book - Free education icons">
              <a:extLst>
                <a:ext uri="{FF2B5EF4-FFF2-40B4-BE49-F238E27FC236}">
                  <a16:creationId xmlns:a16="http://schemas.microsoft.com/office/drawing/2014/main" id="{297C33F9-879C-0EB1-1E9E-07E08142F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527" y="2630039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8A56EC-E8B2-8D80-6F7C-26AA15509169}"/>
              </a:ext>
            </a:extLst>
          </p:cNvPr>
          <p:cNvGrpSpPr/>
          <p:nvPr/>
        </p:nvGrpSpPr>
        <p:grpSpPr>
          <a:xfrm>
            <a:off x="4678461" y="3846261"/>
            <a:ext cx="6333679" cy="1876919"/>
            <a:chOff x="4678461" y="3846261"/>
            <a:chExt cx="6333679" cy="187691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9CA5D0-3079-A41C-94AE-BC02536583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4908" y="4046316"/>
              <a:ext cx="1966182" cy="162978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16E3DA-4004-7DE0-1789-2994BB19BE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8682" y="4046316"/>
              <a:ext cx="2069431" cy="167686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E94FD5-2F01-1AAE-2B4C-9E9B5E1211C9}"/>
                </a:ext>
              </a:extLst>
            </p:cNvPr>
            <p:cNvSpPr txBox="1"/>
            <p:nvPr/>
          </p:nvSpPr>
          <p:spPr>
            <a:xfrm>
              <a:off x="9740552" y="3846261"/>
              <a:ext cx="127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(0.5, 0.5)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943D5F8-F7EF-2940-A1F7-97AE8C4FEACE}"/>
                </a:ext>
              </a:extLst>
            </p:cNvPr>
            <p:cNvSpPr txBox="1"/>
            <p:nvPr/>
          </p:nvSpPr>
          <p:spPr>
            <a:xfrm>
              <a:off x="4678461" y="3846261"/>
              <a:ext cx="127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(-0.5, 0.5)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24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know what the types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A15B-4789-F83E-8C1C-FC427274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is a combination of these: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/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US" sz="3200" dirty="0"/>
                  <a:t>    0.5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blipFill>
                <a:blip r:embed="rId2"/>
                <a:stretch>
                  <a:fillRect t="-38235" b="-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/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sz="3200" dirty="0"/>
                  <a:t>      0.5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blipFill>
                <a:blip r:embed="rId3"/>
                <a:stretch>
                  <a:fillRect t="-35294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6E041-47E7-F78A-A560-95C666BAA509}"/>
              </a:ext>
            </a:extLst>
          </p:cNvPr>
          <p:cNvCxnSpPr>
            <a:cxnSpLocks/>
          </p:cNvCxnSpPr>
          <p:nvPr/>
        </p:nvCxnSpPr>
        <p:spPr>
          <a:xfrm>
            <a:off x="7764909" y="3296607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55903-B42C-DEC3-11F0-08DE26C61A68}"/>
              </a:ext>
            </a:extLst>
          </p:cNvPr>
          <p:cNvCxnSpPr>
            <a:cxnSpLocks/>
          </p:cNvCxnSpPr>
          <p:nvPr/>
        </p:nvCxnSpPr>
        <p:spPr>
          <a:xfrm>
            <a:off x="5300663" y="5676105"/>
            <a:ext cx="4914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Book - Free education icons">
            <a:extLst>
              <a:ext uri="{FF2B5EF4-FFF2-40B4-BE49-F238E27FC236}">
                <a16:creationId xmlns:a16="http://schemas.microsoft.com/office/drawing/2014/main" id="{7509E730-7A3D-604D-7B13-564C207F9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4" y="418125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C53A7609-E9B3-DD9E-2D86-D9AB596B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3" y="418125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38A5AD85-E725-03C5-1B9F-86843F3B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918" y="546679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297C33F9-879C-0EB1-1E9E-07E08142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27" y="263003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9CA5D0-3079-A41C-94AE-BC02536583D1}"/>
              </a:ext>
            </a:extLst>
          </p:cNvPr>
          <p:cNvCxnSpPr>
            <a:cxnSpLocks/>
          </p:cNvCxnSpPr>
          <p:nvPr/>
        </p:nvCxnSpPr>
        <p:spPr>
          <a:xfrm flipV="1">
            <a:off x="7764908" y="4046316"/>
            <a:ext cx="1966182" cy="16297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6E3DA-4004-7DE0-1789-2994BB19BE3F}"/>
              </a:ext>
            </a:extLst>
          </p:cNvPr>
          <p:cNvCxnSpPr>
            <a:cxnSpLocks/>
          </p:cNvCxnSpPr>
          <p:nvPr/>
        </p:nvCxnSpPr>
        <p:spPr>
          <a:xfrm flipH="1" flipV="1">
            <a:off x="5688682" y="4046316"/>
            <a:ext cx="2069431" cy="16768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F63C92-42F3-085E-5F5F-35960F9E0AD3}"/>
              </a:ext>
            </a:extLst>
          </p:cNvPr>
          <p:cNvSpPr/>
          <p:nvPr/>
        </p:nvSpPr>
        <p:spPr>
          <a:xfrm>
            <a:off x="8486588" y="3142802"/>
            <a:ext cx="310276" cy="28619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3248A3-501E-CBB8-E94B-483AE07BB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3641" y="4746179"/>
            <a:ext cx="1066233" cy="1563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/>
              <p:nvPr/>
            </p:nvSpPr>
            <p:spPr>
              <a:xfrm>
                <a:off x="1161296" y="5320254"/>
                <a:ext cx="2397565" cy="52322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3200" dirty="0"/>
                  <a:t>   0.75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96" y="5320254"/>
                <a:ext cx="2397565" cy="523220"/>
              </a:xfrm>
              <a:prstGeom prst="rect">
                <a:avLst/>
              </a:prstGeom>
              <a:blipFill>
                <a:blip r:embed="rId6"/>
                <a:stretch>
                  <a:fillRect t="-18605" b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8F6593C-DCC9-4DD6-DC3D-553CDBE299B0}"/>
              </a:ext>
            </a:extLst>
          </p:cNvPr>
          <p:cNvGrpSpPr/>
          <p:nvPr/>
        </p:nvGrpSpPr>
        <p:grpSpPr>
          <a:xfrm>
            <a:off x="6781971" y="3372781"/>
            <a:ext cx="1760701" cy="2256250"/>
            <a:chOff x="6781971" y="3372781"/>
            <a:chExt cx="1760701" cy="225625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485D9E1-2FB3-9C3D-268E-6E5F5CBBFFEC}"/>
                </a:ext>
              </a:extLst>
            </p:cNvPr>
            <p:cNvCxnSpPr/>
            <p:nvPr/>
          </p:nvCxnSpPr>
          <p:spPr>
            <a:xfrm flipV="1">
              <a:off x="6781971" y="3372781"/>
              <a:ext cx="1760701" cy="1535549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1DF10F-2DB1-CE5C-FB88-2150692102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5855" y="4884748"/>
              <a:ext cx="915443" cy="744283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308ED5-46BF-A5E2-6133-8F0B22813AD4}"/>
              </a:ext>
            </a:extLst>
          </p:cNvPr>
          <p:cNvGrpSpPr/>
          <p:nvPr/>
        </p:nvGrpSpPr>
        <p:grpSpPr>
          <a:xfrm>
            <a:off x="117539" y="2577668"/>
            <a:ext cx="2850515" cy="1468648"/>
            <a:chOff x="117539" y="2577668"/>
            <a:chExt cx="2850515" cy="1468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D6F8E99-5D32-702A-7EBF-4CD12734E9C0}"/>
                    </a:ext>
                  </a:extLst>
                </p:cNvPr>
                <p:cNvSpPr txBox="1"/>
                <p:nvPr/>
              </p:nvSpPr>
              <p:spPr>
                <a:xfrm>
                  <a:off x="117539" y="2577668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D6F8E99-5D32-702A-7EBF-4CD12734E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39" y="2577668"/>
                  <a:ext cx="1215949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A7B1742-1D5B-8B54-87F6-037B8D1D3202}"/>
                    </a:ext>
                  </a:extLst>
                </p:cNvPr>
                <p:cNvSpPr txBox="1"/>
                <p:nvPr/>
              </p:nvSpPr>
              <p:spPr>
                <a:xfrm>
                  <a:off x="129214" y="3584651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.5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A7B1742-1D5B-8B54-87F6-037B8D1D3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14" y="3584651"/>
                  <a:ext cx="121594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34B3E0A-34B5-A186-EB7D-2596289CDAFF}"/>
                    </a:ext>
                  </a:extLst>
                </p:cNvPr>
                <p:cNvSpPr txBox="1"/>
                <p:nvPr/>
              </p:nvSpPr>
              <p:spPr>
                <a:xfrm>
                  <a:off x="1752105" y="3034997"/>
                  <a:ext cx="121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34B3E0A-34B5-A186-EB7D-2596289CD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105" y="3034997"/>
                  <a:ext cx="121594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BF68BC-D39F-59F9-8EBF-6DC92E53B9D7}"/>
              </a:ext>
            </a:extLst>
          </p:cNvPr>
          <p:cNvGrpSpPr/>
          <p:nvPr/>
        </p:nvGrpSpPr>
        <p:grpSpPr>
          <a:xfrm>
            <a:off x="7771706" y="4046315"/>
            <a:ext cx="3916825" cy="1535549"/>
            <a:chOff x="7771706" y="4046315"/>
            <a:chExt cx="3916825" cy="1535549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8AF52A-C5FC-29F9-E2D1-E657F64E1280}"/>
                </a:ext>
              </a:extLst>
            </p:cNvPr>
            <p:cNvCxnSpPr/>
            <p:nvPr/>
          </p:nvCxnSpPr>
          <p:spPr>
            <a:xfrm flipV="1">
              <a:off x="7771706" y="4046315"/>
              <a:ext cx="1760701" cy="1535549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40F5F5-4B06-5132-4BE8-EDBE63C2204F}"/>
                </a:ext>
              </a:extLst>
            </p:cNvPr>
            <p:cNvSpPr txBox="1"/>
            <p:nvPr/>
          </p:nvSpPr>
          <p:spPr>
            <a:xfrm>
              <a:off x="9054527" y="4595196"/>
              <a:ext cx="2634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1 times the first vector...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4965A6-7BBF-93B9-DDC6-6CDD567C4541}"/>
              </a:ext>
            </a:extLst>
          </p:cNvPr>
          <p:cNvGrpSpPr/>
          <p:nvPr/>
        </p:nvGrpSpPr>
        <p:grpSpPr>
          <a:xfrm>
            <a:off x="8751425" y="3163642"/>
            <a:ext cx="2981085" cy="837652"/>
            <a:chOff x="8751425" y="3163642"/>
            <a:chExt cx="2981085" cy="83765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22DD1A-0202-59AE-D832-508567F41564}"/>
                </a:ext>
              </a:extLst>
            </p:cNvPr>
            <p:cNvCxnSpPr>
              <a:cxnSpLocks/>
              <a:endCxn id="21" idx="5"/>
            </p:cNvCxnSpPr>
            <p:nvPr/>
          </p:nvCxnSpPr>
          <p:spPr>
            <a:xfrm flipH="1" flipV="1">
              <a:off x="8751425" y="3387087"/>
              <a:ext cx="728902" cy="614207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8648E5-661A-A399-1864-7B1F97DA2205}"/>
                </a:ext>
              </a:extLst>
            </p:cNvPr>
            <p:cNvSpPr txBox="1"/>
            <p:nvPr/>
          </p:nvSpPr>
          <p:spPr>
            <a:xfrm>
              <a:off x="9306141" y="3163642"/>
              <a:ext cx="24263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...plus 0.5 times the second vector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EA8F370-8A9A-090B-2371-61EE8EDDF7B0}"/>
              </a:ext>
            </a:extLst>
          </p:cNvPr>
          <p:cNvSpPr txBox="1"/>
          <p:nvPr/>
        </p:nvSpPr>
        <p:spPr>
          <a:xfrm>
            <a:off x="9740552" y="384626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(0.5, 0.5)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0AC628-2C6C-CFDF-C31B-940EE2CE5B4E}"/>
              </a:ext>
            </a:extLst>
          </p:cNvPr>
          <p:cNvSpPr txBox="1"/>
          <p:nvPr/>
        </p:nvSpPr>
        <p:spPr>
          <a:xfrm>
            <a:off x="4678461" y="384626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(-0.5, 0.5)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ular Callout 34">
                <a:extLst>
                  <a:ext uri="{FF2B5EF4-FFF2-40B4-BE49-F238E27FC236}">
                    <a16:creationId xmlns:a16="http://schemas.microsoft.com/office/drawing/2014/main" id="{6F3BB517-5D53-235B-840C-096811FABB6A}"/>
                  </a:ext>
                </a:extLst>
              </p:cNvPr>
              <p:cNvSpPr/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solidFill>
                <a:srgbClr val="E4B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My vector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=(1,0.5)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ular Callout 34">
                <a:extLst>
                  <a:ext uri="{FF2B5EF4-FFF2-40B4-BE49-F238E27FC236}">
                    <a16:creationId xmlns:a16="http://schemas.microsoft.com/office/drawing/2014/main" id="{6F3BB517-5D53-235B-840C-096811FAB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blipFill>
                <a:blip r:embed="rId10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7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know what the types 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5A15B-4789-F83E-8C1C-FC4272740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300159" cy="4351338"/>
              </a:xfrm>
            </p:spPr>
            <p:txBody>
              <a:bodyPr/>
              <a:lstStyle/>
              <a:p>
                <a:r>
                  <a:rPr lang="en-US" dirty="0"/>
                  <a:t>Given how much a person likes each book, what’s that person’s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vector?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5A15B-4789-F83E-8C1C-FC4272740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300159" cy="4351338"/>
              </a:xfrm>
              <a:blipFill>
                <a:blip r:embed="rId2"/>
                <a:stretch>
                  <a:fillRect l="-89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/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US" sz="3200" dirty="0"/>
                  <a:t>    0.5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blipFill>
                <a:blip r:embed="rId3"/>
                <a:stretch>
                  <a:fillRect t="-38235" b="-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/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sz="3200" dirty="0"/>
                  <a:t>      0.5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blipFill>
                <a:blip r:embed="rId4"/>
                <a:stretch>
                  <a:fillRect t="-35294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6E041-47E7-F78A-A560-95C666BAA509}"/>
              </a:ext>
            </a:extLst>
          </p:cNvPr>
          <p:cNvCxnSpPr>
            <a:cxnSpLocks/>
          </p:cNvCxnSpPr>
          <p:nvPr/>
        </p:nvCxnSpPr>
        <p:spPr>
          <a:xfrm>
            <a:off x="7764909" y="3296607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55903-B42C-DEC3-11F0-08DE26C61A68}"/>
              </a:ext>
            </a:extLst>
          </p:cNvPr>
          <p:cNvCxnSpPr>
            <a:cxnSpLocks/>
          </p:cNvCxnSpPr>
          <p:nvPr/>
        </p:nvCxnSpPr>
        <p:spPr>
          <a:xfrm>
            <a:off x="5300663" y="5676105"/>
            <a:ext cx="4914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Book - Free education icons">
            <a:extLst>
              <a:ext uri="{FF2B5EF4-FFF2-40B4-BE49-F238E27FC236}">
                <a16:creationId xmlns:a16="http://schemas.microsoft.com/office/drawing/2014/main" id="{7509E730-7A3D-604D-7B13-564C207F9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4" y="418125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C53A7609-E9B3-DD9E-2D86-D9AB596B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3" y="418125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38A5AD85-E725-03C5-1B9F-86843F3B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918" y="546679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297C33F9-879C-0EB1-1E9E-07E08142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27" y="263003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9CA5D0-3079-A41C-94AE-BC02536583D1}"/>
              </a:ext>
            </a:extLst>
          </p:cNvPr>
          <p:cNvCxnSpPr>
            <a:cxnSpLocks/>
          </p:cNvCxnSpPr>
          <p:nvPr/>
        </p:nvCxnSpPr>
        <p:spPr>
          <a:xfrm flipV="1">
            <a:off x="7764908" y="4046316"/>
            <a:ext cx="1966182" cy="16297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6E3DA-4004-7DE0-1789-2994BB19BE3F}"/>
              </a:ext>
            </a:extLst>
          </p:cNvPr>
          <p:cNvCxnSpPr>
            <a:cxnSpLocks/>
          </p:cNvCxnSpPr>
          <p:nvPr/>
        </p:nvCxnSpPr>
        <p:spPr>
          <a:xfrm flipH="1" flipV="1">
            <a:off x="5688682" y="4046316"/>
            <a:ext cx="2069431" cy="16768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F63C92-42F3-085E-5F5F-35960F9E0AD3}"/>
              </a:ext>
            </a:extLst>
          </p:cNvPr>
          <p:cNvSpPr/>
          <p:nvPr/>
        </p:nvSpPr>
        <p:spPr>
          <a:xfrm>
            <a:off x="8486588" y="3142802"/>
            <a:ext cx="310276" cy="28619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3248A3-501E-CBB8-E94B-483AE07BB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3641" y="4746179"/>
            <a:ext cx="1066233" cy="1563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F8E99-5D32-702A-7EBF-4CD12734E9C0}"/>
                  </a:ext>
                </a:extLst>
              </p:cNvPr>
              <p:cNvSpPr txBox="1"/>
              <p:nvPr/>
            </p:nvSpPr>
            <p:spPr>
              <a:xfrm>
                <a:off x="375860" y="2616102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24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F8E99-5D32-702A-7EBF-4CD12734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0" y="2616102"/>
                <a:ext cx="1215949" cy="461665"/>
              </a:xfrm>
              <a:prstGeom prst="rect">
                <a:avLst/>
              </a:prstGeom>
              <a:blipFill>
                <a:blip r:embed="rId7"/>
                <a:stretch>
                  <a:fillRect l="-721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B1742-1D5B-8B54-87F6-037B8D1D3202}"/>
                  </a:ext>
                </a:extLst>
              </p:cNvPr>
              <p:cNvSpPr txBox="1"/>
              <p:nvPr/>
            </p:nvSpPr>
            <p:spPr>
              <a:xfrm>
                <a:off x="327484" y="3603730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24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B1742-1D5B-8B54-87F6-037B8D1D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4" y="3603730"/>
                <a:ext cx="1215949" cy="461665"/>
              </a:xfrm>
              <a:prstGeom prst="rect">
                <a:avLst/>
              </a:prstGeom>
              <a:blipFill>
                <a:blip r:embed="rId8"/>
                <a:stretch>
                  <a:fillRect l="-721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ED608-6817-07C3-D135-F465012CDA5A}"/>
                  </a:ext>
                </a:extLst>
              </p:cNvPr>
              <p:cNvSpPr txBox="1"/>
              <p:nvPr/>
            </p:nvSpPr>
            <p:spPr>
              <a:xfrm>
                <a:off x="2462348" y="5320254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ED608-6817-07C3-D135-F465012CD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348" y="5320254"/>
                <a:ext cx="121594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/>
              <p:nvPr/>
            </p:nvSpPr>
            <p:spPr>
              <a:xfrm>
                <a:off x="1111812" y="5330735"/>
                <a:ext cx="2397565" cy="52322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3200" dirty="0"/>
                  <a:t>   0.75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12" y="5330735"/>
                <a:ext cx="2397565" cy="523220"/>
              </a:xfrm>
              <a:prstGeom prst="rect">
                <a:avLst/>
              </a:prstGeom>
              <a:blipFill>
                <a:blip r:embed="rId10"/>
                <a:stretch>
                  <a:fillRect t="-18605" b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F452D-EC5E-A754-D040-761651B7DCB6}"/>
                  </a:ext>
                </a:extLst>
              </p:cNvPr>
              <p:cNvSpPr txBox="1"/>
              <p:nvPr/>
            </p:nvSpPr>
            <p:spPr>
              <a:xfrm>
                <a:off x="1752105" y="3034997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F452D-EC5E-A754-D040-761651B7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5" y="3034997"/>
                <a:ext cx="121594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3B56821-31E6-A29C-3D89-E1D8FE3FD77F}"/>
              </a:ext>
            </a:extLst>
          </p:cNvPr>
          <p:cNvSpPr txBox="1"/>
          <p:nvPr/>
        </p:nvSpPr>
        <p:spPr>
          <a:xfrm>
            <a:off x="9740552" y="384626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(0.5, 0.5)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3DFE6-52C7-E771-FD18-DE650C758FF4}"/>
              </a:ext>
            </a:extLst>
          </p:cNvPr>
          <p:cNvSpPr txBox="1"/>
          <p:nvPr/>
        </p:nvSpPr>
        <p:spPr>
          <a:xfrm>
            <a:off x="4678461" y="384626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(-0.5, 0.5)</a:t>
            </a:r>
          </a:p>
        </p:txBody>
      </p:sp>
    </p:spTree>
    <p:extLst>
      <p:ext uri="{BB962C8B-B14F-4D97-AF65-F5344CB8AC3E}">
        <p14:creationId xmlns:p14="http://schemas.microsoft.com/office/powerpoint/2010/main" val="4195890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know what the types 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5A15B-4789-F83E-8C1C-FC4272740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300159" cy="4351338"/>
              </a:xfrm>
            </p:spPr>
            <p:txBody>
              <a:bodyPr/>
              <a:lstStyle/>
              <a:p>
                <a:r>
                  <a:rPr lang="en-US" dirty="0"/>
                  <a:t>Given how much a person likes each book, what’s that person’s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vector?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5A15B-4789-F83E-8C1C-FC4272740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300159" cy="4351338"/>
              </a:xfrm>
              <a:blipFill>
                <a:blip r:embed="rId2"/>
                <a:stretch>
                  <a:fillRect l="-89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/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US" sz="3200" dirty="0"/>
                  <a:t>    0.5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blipFill>
                <a:blip r:embed="rId3"/>
                <a:stretch>
                  <a:fillRect t="-38235" b="-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/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sz="3200" dirty="0"/>
                  <a:t>      0.5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blipFill>
                <a:blip r:embed="rId4"/>
                <a:stretch>
                  <a:fillRect t="-35294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6E041-47E7-F78A-A560-95C666BAA509}"/>
              </a:ext>
            </a:extLst>
          </p:cNvPr>
          <p:cNvCxnSpPr>
            <a:cxnSpLocks/>
          </p:cNvCxnSpPr>
          <p:nvPr/>
        </p:nvCxnSpPr>
        <p:spPr>
          <a:xfrm>
            <a:off x="7764909" y="3296607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55903-B42C-DEC3-11F0-08DE26C61A68}"/>
              </a:ext>
            </a:extLst>
          </p:cNvPr>
          <p:cNvCxnSpPr>
            <a:cxnSpLocks/>
          </p:cNvCxnSpPr>
          <p:nvPr/>
        </p:nvCxnSpPr>
        <p:spPr>
          <a:xfrm>
            <a:off x="5300663" y="5676105"/>
            <a:ext cx="4914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Book - Free education icons">
            <a:extLst>
              <a:ext uri="{FF2B5EF4-FFF2-40B4-BE49-F238E27FC236}">
                <a16:creationId xmlns:a16="http://schemas.microsoft.com/office/drawing/2014/main" id="{7509E730-7A3D-604D-7B13-564C207F9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4" y="418125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C53A7609-E9B3-DD9E-2D86-D9AB596B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3" y="418125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38A5AD85-E725-03C5-1B9F-86843F3B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918" y="546679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297C33F9-879C-0EB1-1E9E-07E08142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27" y="263003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9CA5D0-3079-A41C-94AE-BC02536583D1}"/>
              </a:ext>
            </a:extLst>
          </p:cNvPr>
          <p:cNvCxnSpPr>
            <a:cxnSpLocks/>
          </p:cNvCxnSpPr>
          <p:nvPr/>
        </p:nvCxnSpPr>
        <p:spPr>
          <a:xfrm flipV="1">
            <a:off x="7764908" y="4046316"/>
            <a:ext cx="1966182" cy="16297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6E3DA-4004-7DE0-1789-2994BB19BE3F}"/>
              </a:ext>
            </a:extLst>
          </p:cNvPr>
          <p:cNvCxnSpPr>
            <a:cxnSpLocks/>
          </p:cNvCxnSpPr>
          <p:nvPr/>
        </p:nvCxnSpPr>
        <p:spPr>
          <a:xfrm flipH="1" flipV="1">
            <a:off x="5688682" y="4046316"/>
            <a:ext cx="2069431" cy="16768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F63C92-42F3-085E-5F5F-35960F9E0AD3}"/>
              </a:ext>
            </a:extLst>
          </p:cNvPr>
          <p:cNvSpPr/>
          <p:nvPr/>
        </p:nvSpPr>
        <p:spPr>
          <a:xfrm>
            <a:off x="8486588" y="3142802"/>
            <a:ext cx="310276" cy="28619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3248A3-501E-CBB8-E94B-483AE07BB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3641" y="4746179"/>
            <a:ext cx="1066233" cy="1563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F8E99-5D32-702A-7EBF-4CD12734E9C0}"/>
                  </a:ext>
                </a:extLst>
              </p:cNvPr>
              <p:cNvSpPr txBox="1"/>
              <p:nvPr/>
            </p:nvSpPr>
            <p:spPr>
              <a:xfrm>
                <a:off x="375860" y="2616102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24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F8E99-5D32-702A-7EBF-4CD12734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60" y="2616102"/>
                <a:ext cx="1215949" cy="461665"/>
              </a:xfrm>
              <a:prstGeom prst="rect">
                <a:avLst/>
              </a:prstGeom>
              <a:blipFill>
                <a:blip r:embed="rId7"/>
                <a:stretch>
                  <a:fillRect l="-721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B1742-1D5B-8B54-87F6-037B8D1D3202}"/>
                  </a:ext>
                </a:extLst>
              </p:cNvPr>
              <p:cNvSpPr txBox="1"/>
              <p:nvPr/>
            </p:nvSpPr>
            <p:spPr>
              <a:xfrm>
                <a:off x="327484" y="3603730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24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B1742-1D5B-8B54-87F6-037B8D1D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4" y="3603730"/>
                <a:ext cx="1215949" cy="461665"/>
              </a:xfrm>
              <a:prstGeom prst="rect">
                <a:avLst/>
              </a:prstGeom>
              <a:blipFill>
                <a:blip r:embed="rId8"/>
                <a:stretch>
                  <a:fillRect l="-721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ED608-6817-07C3-D135-F465012CDA5A}"/>
                  </a:ext>
                </a:extLst>
              </p:cNvPr>
              <p:cNvSpPr txBox="1"/>
              <p:nvPr/>
            </p:nvSpPr>
            <p:spPr>
              <a:xfrm>
                <a:off x="2462348" y="5320254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ED608-6817-07C3-D135-F465012CD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348" y="5320254"/>
                <a:ext cx="121594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/>
              <p:nvPr/>
            </p:nvSpPr>
            <p:spPr>
              <a:xfrm>
                <a:off x="1111812" y="5330735"/>
                <a:ext cx="2397565" cy="52322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3200" dirty="0"/>
                  <a:t>   0.75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12" y="5330735"/>
                <a:ext cx="2397565" cy="523220"/>
              </a:xfrm>
              <a:prstGeom prst="rect">
                <a:avLst/>
              </a:prstGeom>
              <a:blipFill>
                <a:blip r:embed="rId10"/>
                <a:stretch>
                  <a:fillRect t="-18605" b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F452D-EC5E-A754-D040-761651B7DCB6}"/>
                  </a:ext>
                </a:extLst>
              </p:cNvPr>
              <p:cNvSpPr txBox="1"/>
              <p:nvPr/>
            </p:nvSpPr>
            <p:spPr>
              <a:xfrm>
                <a:off x="1752105" y="3034997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F452D-EC5E-A754-D040-761651B7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5" y="3034997"/>
                <a:ext cx="121594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99F97BC-8018-E37A-6FD7-2C31D61559AB}"/>
              </a:ext>
            </a:extLst>
          </p:cNvPr>
          <p:cNvSpPr txBox="1"/>
          <p:nvPr/>
        </p:nvSpPr>
        <p:spPr>
          <a:xfrm>
            <a:off x="9740552" y="384626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(0.5, 0.5)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552E83-513A-D6ED-019F-81BE5532253E}"/>
              </a:ext>
            </a:extLst>
          </p:cNvPr>
          <p:cNvSpPr txBox="1"/>
          <p:nvPr/>
        </p:nvSpPr>
        <p:spPr>
          <a:xfrm>
            <a:off x="4678461" y="384626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(-0.5, 0.5)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7E4608-91EF-4D15-794E-D9D8AB3B919D}"/>
              </a:ext>
            </a:extLst>
          </p:cNvPr>
          <p:cNvGrpSpPr/>
          <p:nvPr/>
        </p:nvGrpSpPr>
        <p:grpSpPr>
          <a:xfrm>
            <a:off x="8820464" y="3387086"/>
            <a:ext cx="2621763" cy="1402101"/>
            <a:chOff x="8820464" y="3387086"/>
            <a:chExt cx="2621763" cy="140210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2586AD4-FE62-945F-7BA3-612E39ACF673}"/>
                </a:ext>
              </a:extLst>
            </p:cNvPr>
            <p:cNvCxnSpPr/>
            <p:nvPr/>
          </p:nvCxnSpPr>
          <p:spPr>
            <a:xfrm>
              <a:off x="8820464" y="3387086"/>
              <a:ext cx="792625" cy="65922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8942D8-6C95-38C5-8B12-5F8C8E211587}"/>
                </a:ext>
              </a:extLst>
            </p:cNvPr>
            <p:cNvSpPr txBox="1"/>
            <p:nvPr/>
          </p:nvSpPr>
          <p:spPr>
            <a:xfrm>
              <a:off x="9513414" y="4142856"/>
              <a:ext cx="1928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1 times the first vector...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019D49-6121-9196-7BBE-87B89CCCEDA4}"/>
              </a:ext>
            </a:extLst>
          </p:cNvPr>
          <p:cNvGrpSpPr/>
          <p:nvPr/>
        </p:nvGrpSpPr>
        <p:grpSpPr>
          <a:xfrm>
            <a:off x="5142452" y="3305003"/>
            <a:ext cx="3339900" cy="2226076"/>
            <a:chOff x="5142452" y="3305003"/>
            <a:chExt cx="3339900" cy="222607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41C252-BE97-B504-EBFF-B98C7616C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3397" y="3305003"/>
              <a:ext cx="1758955" cy="15562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1771B-73E6-4602-4E0F-29116A822C95}"/>
                </a:ext>
              </a:extLst>
            </p:cNvPr>
            <p:cNvSpPr txBox="1"/>
            <p:nvPr/>
          </p:nvSpPr>
          <p:spPr>
            <a:xfrm>
              <a:off x="5142452" y="4884748"/>
              <a:ext cx="1928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0.5 times the second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735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know what the types 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5A15B-4789-F83E-8C1C-FC4272740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300159" cy="4351338"/>
              </a:xfrm>
            </p:spPr>
            <p:txBody>
              <a:bodyPr/>
              <a:lstStyle/>
              <a:p>
                <a:r>
                  <a:rPr lang="en-US" dirty="0"/>
                  <a:t>Given how much a person likes each book, what’s that person’s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vector?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5A15B-4789-F83E-8C1C-FC4272740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300159" cy="4351338"/>
              </a:xfrm>
              <a:blipFill>
                <a:blip r:embed="rId2"/>
                <a:stretch>
                  <a:fillRect l="-89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/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US" sz="3200" dirty="0"/>
                  <a:t>    0.5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blipFill>
                <a:blip r:embed="rId3"/>
                <a:stretch>
                  <a:fillRect t="-38235" b="-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/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sz="3200" dirty="0"/>
                  <a:t>      0.5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blipFill>
                <a:blip r:embed="rId4"/>
                <a:stretch>
                  <a:fillRect t="-35294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6E041-47E7-F78A-A560-95C666BAA509}"/>
              </a:ext>
            </a:extLst>
          </p:cNvPr>
          <p:cNvCxnSpPr>
            <a:cxnSpLocks/>
          </p:cNvCxnSpPr>
          <p:nvPr/>
        </p:nvCxnSpPr>
        <p:spPr>
          <a:xfrm>
            <a:off x="7764909" y="3296607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55903-B42C-DEC3-11F0-08DE26C61A68}"/>
              </a:ext>
            </a:extLst>
          </p:cNvPr>
          <p:cNvCxnSpPr>
            <a:cxnSpLocks/>
          </p:cNvCxnSpPr>
          <p:nvPr/>
        </p:nvCxnSpPr>
        <p:spPr>
          <a:xfrm>
            <a:off x="5300663" y="5676105"/>
            <a:ext cx="4914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Book - Free education icons">
            <a:extLst>
              <a:ext uri="{FF2B5EF4-FFF2-40B4-BE49-F238E27FC236}">
                <a16:creationId xmlns:a16="http://schemas.microsoft.com/office/drawing/2014/main" id="{7509E730-7A3D-604D-7B13-564C207F9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4" y="418125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C53A7609-E9B3-DD9E-2D86-D9AB596B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3" y="418125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38A5AD85-E725-03C5-1B9F-86843F3B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918" y="546679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297C33F9-879C-0EB1-1E9E-07E08142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27" y="263003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9CA5D0-3079-A41C-94AE-BC02536583D1}"/>
              </a:ext>
            </a:extLst>
          </p:cNvPr>
          <p:cNvCxnSpPr>
            <a:cxnSpLocks/>
          </p:cNvCxnSpPr>
          <p:nvPr/>
        </p:nvCxnSpPr>
        <p:spPr>
          <a:xfrm flipV="1">
            <a:off x="7764908" y="4046316"/>
            <a:ext cx="1966182" cy="16297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6E3DA-4004-7DE0-1789-2994BB19BE3F}"/>
              </a:ext>
            </a:extLst>
          </p:cNvPr>
          <p:cNvCxnSpPr>
            <a:cxnSpLocks/>
          </p:cNvCxnSpPr>
          <p:nvPr/>
        </p:nvCxnSpPr>
        <p:spPr>
          <a:xfrm flipH="1" flipV="1">
            <a:off x="5688682" y="4046316"/>
            <a:ext cx="2069431" cy="16768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F63C92-42F3-085E-5F5F-35960F9E0AD3}"/>
              </a:ext>
            </a:extLst>
          </p:cNvPr>
          <p:cNvSpPr/>
          <p:nvPr/>
        </p:nvSpPr>
        <p:spPr>
          <a:xfrm>
            <a:off x="8486588" y="3142802"/>
            <a:ext cx="310276" cy="28619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3248A3-501E-CBB8-E94B-483AE07BB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3641" y="4746179"/>
            <a:ext cx="1066233" cy="1563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F8E99-5D32-702A-7EBF-4CD12734E9C0}"/>
                  </a:ext>
                </a:extLst>
              </p:cNvPr>
              <p:cNvSpPr txBox="1"/>
              <p:nvPr/>
            </p:nvSpPr>
            <p:spPr>
              <a:xfrm>
                <a:off x="147254" y="2558950"/>
                <a:ext cx="1215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1</a:t>
                </a:r>
                <a:r>
                  <a:rPr lang="en-US" sz="32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F8E99-5D32-702A-7EBF-4CD12734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4" y="2558950"/>
                <a:ext cx="1215949" cy="584775"/>
              </a:xfrm>
              <a:prstGeom prst="rect">
                <a:avLst/>
              </a:prstGeom>
              <a:blipFill>
                <a:blip r:embed="rId7"/>
                <a:stretch>
                  <a:fillRect l="-1237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B1742-1D5B-8B54-87F6-037B8D1D3202}"/>
                  </a:ext>
                </a:extLst>
              </p:cNvPr>
              <p:cNvSpPr txBox="1"/>
              <p:nvPr/>
            </p:nvSpPr>
            <p:spPr>
              <a:xfrm>
                <a:off x="98878" y="3546578"/>
                <a:ext cx="1215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0.5</a:t>
                </a:r>
                <a:r>
                  <a:rPr lang="en-US" sz="32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B1742-1D5B-8B54-87F6-037B8D1D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8" y="3546578"/>
                <a:ext cx="1215949" cy="584775"/>
              </a:xfrm>
              <a:prstGeom prst="rect">
                <a:avLst/>
              </a:prstGeom>
              <a:blipFill>
                <a:blip r:embed="rId8"/>
                <a:stretch>
                  <a:fillRect l="-1237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ED608-6817-07C3-D135-F465012CDA5A}"/>
                  </a:ext>
                </a:extLst>
              </p:cNvPr>
              <p:cNvSpPr txBox="1"/>
              <p:nvPr/>
            </p:nvSpPr>
            <p:spPr>
              <a:xfrm>
                <a:off x="2462348" y="5320254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ED608-6817-07C3-D135-F465012CD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348" y="5320254"/>
                <a:ext cx="121594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/>
              <p:nvPr/>
            </p:nvSpPr>
            <p:spPr>
              <a:xfrm>
                <a:off x="1111812" y="5330735"/>
                <a:ext cx="2397565" cy="52322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3200" dirty="0"/>
                  <a:t>   0.75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12" y="5330735"/>
                <a:ext cx="2397565" cy="523220"/>
              </a:xfrm>
              <a:prstGeom prst="rect">
                <a:avLst/>
              </a:prstGeom>
              <a:blipFill>
                <a:blip r:embed="rId10"/>
                <a:stretch>
                  <a:fillRect t="-18605" b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F452D-EC5E-A754-D040-761651B7DCB6}"/>
                  </a:ext>
                </a:extLst>
              </p:cNvPr>
              <p:cNvSpPr txBox="1"/>
              <p:nvPr/>
            </p:nvSpPr>
            <p:spPr>
              <a:xfrm>
                <a:off x="1752105" y="3034997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F452D-EC5E-A754-D040-761651B7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5" y="3034997"/>
                <a:ext cx="121594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99F97BC-8018-E37A-6FD7-2C31D61559AB}"/>
              </a:ext>
            </a:extLst>
          </p:cNvPr>
          <p:cNvSpPr txBox="1"/>
          <p:nvPr/>
        </p:nvSpPr>
        <p:spPr>
          <a:xfrm>
            <a:off x="9740552" y="384626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(0.5, 0.5)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552E83-513A-D6ED-019F-81BE5532253E}"/>
              </a:ext>
            </a:extLst>
          </p:cNvPr>
          <p:cNvSpPr txBox="1"/>
          <p:nvPr/>
        </p:nvSpPr>
        <p:spPr>
          <a:xfrm>
            <a:off x="4678461" y="384626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(-0.5, 0.5)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7E4608-91EF-4D15-794E-D9D8AB3B919D}"/>
              </a:ext>
            </a:extLst>
          </p:cNvPr>
          <p:cNvGrpSpPr/>
          <p:nvPr/>
        </p:nvGrpSpPr>
        <p:grpSpPr>
          <a:xfrm>
            <a:off x="8820464" y="3387086"/>
            <a:ext cx="2621763" cy="1402101"/>
            <a:chOff x="8820464" y="3387086"/>
            <a:chExt cx="2621763" cy="140210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2586AD4-FE62-945F-7BA3-612E39ACF673}"/>
                </a:ext>
              </a:extLst>
            </p:cNvPr>
            <p:cNvCxnSpPr/>
            <p:nvPr/>
          </p:nvCxnSpPr>
          <p:spPr>
            <a:xfrm>
              <a:off x="8820464" y="3387086"/>
              <a:ext cx="792625" cy="659229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8942D8-6C95-38C5-8B12-5F8C8E211587}"/>
                </a:ext>
              </a:extLst>
            </p:cNvPr>
            <p:cNvSpPr txBox="1"/>
            <p:nvPr/>
          </p:nvSpPr>
          <p:spPr>
            <a:xfrm>
              <a:off x="9513414" y="4142856"/>
              <a:ext cx="1928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1 times the first vector...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019D49-6121-9196-7BBE-87B89CCCEDA4}"/>
              </a:ext>
            </a:extLst>
          </p:cNvPr>
          <p:cNvGrpSpPr/>
          <p:nvPr/>
        </p:nvGrpSpPr>
        <p:grpSpPr>
          <a:xfrm>
            <a:off x="5142452" y="3305003"/>
            <a:ext cx="3339900" cy="2226076"/>
            <a:chOff x="5142452" y="3305003"/>
            <a:chExt cx="3339900" cy="222607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41C252-BE97-B504-EBFF-B98C7616C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3397" y="3305003"/>
              <a:ext cx="1758955" cy="155620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1771B-73E6-4602-4E0F-29116A822C95}"/>
                </a:ext>
              </a:extLst>
            </p:cNvPr>
            <p:cNvSpPr txBox="1"/>
            <p:nvPr/>
          </p:nvSpPr>
          <p:spPr>
            <a:xfrm>
              <a:off x="5142452" y="4884748"/>
              <a:ext cx="1928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0.5 times the second vector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D6335E5C-CA7A-C5F4-6B33-7E4F77BD9A02}"/>
                  </a:ext>
                </a:extLst>
              </p:cNvPr>
              <p:cNvSpPr/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solidFill>
                <a:srgbClr val="E4B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My vector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=(1, 0.5)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D6335E5C-CA7A-C5F4-6B33-7E4F77BD9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blipFill>
                <a:blip r:embed="rId12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482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5A15B-4789-F83E-8C1C-FC4272740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300159" cy="4351338"/>
              </a:xfrm>
            </p:spPr>
            <p:txBody>
              <a:bodyPr/>
              <a:lstStyle/>
              <a:p>
                <a:r>
                  <a:rPr lang="en-US" dirty="0"/>
                  <a:t>Given how much a person likes each book, what’s that person’s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vector?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5A15B-4789-F83E-8C1C-FC4272740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300159" cy="4351338"/>
              </a:xfrm>
              <a:blipFill>
                <a:blip r:embed="rId2"/>
                <a:stretch>
                  <a:fillRect l="-89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/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0.5 </m:t>
                    </m:r>
                  </m:oMath>
                </a14:m>
                <a:r>
                  <a:rPr lang="en-US" sz="3200" dirty="0"/>
                  <a:t>    0.5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2630039"/>
                <a:ext cx="2399543" cy="400110"/>
              </a:xfrm>
              <a:prstGeom prst="rect">
                <a:avLst/>
              </a:prstGeom>
              <a:blipFill>
                <a:blip r:embed="rId3"/>
                <a:stretch>
                  <a:fillRect t="-38235" b="-6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/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sz="3200" dirty="0"/>
                  <a:t>      0.5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68" y="3646206"/>
                <a:ext cx="2399543" cy="400110"/>
              </a:xfrm>
              <a:prstGeom prst="rect">
                <a:avLst/>
              </a:prstGeom>
              <a:blipFill>
                <a:blip r:embed="rId4"/>
                <a:stretch>
                  <a:fillRect t="-35294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96E041-47E7-F78A-A560-95C666BAA509}"/>
              </a:ext>
            </a:extLst>
          </p:cNvPr>
          <p:cNvCxnSpPr>
            <a:cxnSpLocks/>
          </p:cNvCxnSpPr>
          <p:nvPr/>
        </p:nvCxnSpPr>
        <p:spPr>
          <a:xfrm>
            <a:off x="7764909" y="3296607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55903-B42C-DEC3-11F0-08DE26C61A68}"/>
              </a:ext>
            </a:extLst>
          </p:cNvPr>
          <p:cNvCxnSpPr>
            <a:cxnSpLocks/>
          </p:cNvCxnSpPr>
          <p:nvPr/>
        </p:nvCxnSpPr>
        <p:spPr>
          <a:xfrm>
            <a:off x="5300663" y="5676105"/>
            <a:ext cx="4914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Book - Free education icons">
            <a:extLst>
              <a:ext uri="{FF2B5EF4-FFF2-40B4-BE49-F238E27FC236}">
                <a16:creationId xmlns:a16="http://schemas.microsoft.com/office/drawing/2014/main" id="{7509E730-7A3D-604D-7B13-564C207F9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4" y="418125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C53A7609-E9B3-DD9E-2D86-D9AB596B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73" y="418125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38A5AD85-E725-03C5-1B9F-86843F3B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918" y="546679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297C33F9-879C-0EB1-1E9E-07E08142F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527" y="2630039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9CA5D0-3079-A41C-94AE-BC02536583D1}"/>
              </a:ext>
            </a:extLst>
          </p:cNvPr>
          <p:cNvCxnSpPr>
            <a:cxnSpLocks/>
          </p:cNvCxnSpPr>
          <p:nvPr/>
        </p:nvCxnSpPr>
        <p:spPr>
          <a:xfrm flipV="1">
            <a:off x="7764908" y="4001294"/>
            <a:ext cx="1808065" cy="167481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6E3DA-4004-7DE0-1789-2994BB19BE3F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5950049" y="4030927"/>
            <a:ext cx="1808064" cy="16922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F63C92-42F3-085E-5F5F-35960F9E0AD3}"/>
              </a:ext>
            </a:extLst>
          </p:cNvPr>
          <p:cNvSpPr/>
          <p:nvPr/>
        </p:nvSpPr>
        <p:spPr>
          <a:xfrm>
            <a:off x="9443847" y="5528039"/>
            <a:ext cx="310276" cy="28619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3248A3-501E-CBB8-E94B-483AE07BB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3641" y="4746179"/>
            <a:ext cx="1066233" cy="1563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F8E99-5D32-702A-7EBF-4CD12734E9C0}"/>
                  </a:ext>
                </a:extLst>
              </p:cNvPr>
              <p:cNvSpPr txBox="1"/>
              <p:nvPr/>
            </p:nvSpPr>
            <p:spPr>
              <a:xfrm>
                <a:off x="147254" y="2558950"/>
                <a:ext cx="1215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32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6F8E99-5D32-702A-7EBF-4CD12734E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4" y="2558950"/>
                <a:ext cx="1215949" cy="584775"/>
              </a:xfrm>
              <a:prstGeom prst="rect">
                <a:avLst/>
              </a:prstGeom>
              <a:blipFill>
                <a:blip r:embed="rId7"/>
                <a:stretch>
                  <a:fillRect l="-1237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B1742-1D5B-8B54-87F6-037B8D1D3202}"/>
                  </a:ext>
                </a:extLst>
              </p:cNvPr>
              <p:cNvSpPr txBox="1"/>
              <p:nvPr/>
            </p:nvSpPr>
            <p:spPr>
              <a:xfrm>
                <a:off x="98878" y="3546578"/>
                <a:ext cx="12159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??</a:t>
                </a:r>
                <a:r>
                  <a:rPr lang="en-US" sz="3200" b="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7B1742-1D5B-8B54-87F6-037B8D1D3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8" y="3546578"/>
                <a:ext cx="1215949" cy="584775"/>
              </a:xfrm>
              <a:prstGeom prst="rect">
                <a:avLst/>
              </a:prstGeom>
              <a:blipFill>
                <a:blip r:embed="rId8"/>
                <a:stretch>
                  <a:fillRect l="-1237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ED608-6817-07C3-D135-F465012CDA5A}"/>
                  </a:ext>
                </a:extLst>
              </p:cNvPr>
              <p:cNvSpPr txBox="1"/>
              <p:nvPr/>
            </p:nvSpPr>
            <p:spPr>
              <a:xfrm>
                <a:off x="2462348" y="5320254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ED608-6817-07C3-D135-F465012CD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348" y="5320254"/>
                <a:ext cx="121594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/>
              <p:nvPr/>
            </p:nvSpPr>
            <p:spPr>
              <a:xfrm>
                <a:off x="1111812" y="5330735"/>
                <a:ext cx="2397565" cy="52322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3200" dirty="0"/>
                  <a:t>        0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908BAA0-2DBD-EE20-56BB-3EB94F932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12" y="5330735"/>
                <a:ext cx="2397565" cy="523220"/>
              </a:xfrm>
              <a:prstGeom prst="rect">
                <a:avLst/>
              </a:prstGeom>
              <a:blipFill>
                <a:blip r:embed="rId10"/>
                <a:stretch>
                  <a:fillRect t="-18605" b="-39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F452D-EC5E-A754-D040-761651B7DCB6}"/>
                  </a:ext>
                </a:extLst>
              </p:cNvPr>
              <p:cNvSpPr txBox="1"/>
              <p:nvPr/>
            </p:nvSpPr>
            <p:spPr>
              <a:xfrm>
                <a:off x="1752105" y="3034997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8F452D-EC5E-A754-D040-761651B7D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05" y="3034997"/>
                <a:ext cx="121594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99F97BC-8018-E37A-6FD7-2C31D61559AB}"/>
              </a:ext>
            </a:extLst>
          </p:cNvPr>
          <p:cNvSpPr txBox="1"/>
          <p:nvPr/>
        </p:nvSpPr>
        <p:spPr>
          <a:xfrm>
            <a:off x="9550153" y="381998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(0.5, 0.5)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552E83-513A-D6ED-019F-81BE5532253E}"/>
              </a:ext>
            </a:extLst>
          </p:cNvPr>
          <p:cNvSpPr txBox="1"/>
          <p:nvPr/>
        </p:nvSpPr>
        <p:spPr>
          <a:xfrm>
            <a:off x="4678461" y="3846261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(-0.5, 0.5)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7E4608-91EF-4D15-794E-D9D8AB3B919D}"/>
              </a:ext>
            </a:extLst>
          </p:cNvPr>
          <p:cNvGrpSpPr/>
          <p:nvPr/>
        </p:nvGrpSpPr>
        <p:grpSpPr>
          <a:xfrm>
            <a:off x="7651777" y="4126260"/>
            <a:ext cx="1837509" cy="1443692"/>
            <a:chOff x="7681695" y="2540309"/>
            <a:chExt cx="1837509" cy="14436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2586AD4-FE62-945F-7BA3-612E39ACF673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787396" y="3311596"/>
              <a:ext cx="731808" cy="672405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8942D8-6C95-38C5-8B12-5F8C8E211587}"/>
                </a:ext>
              </a:extLst>
            </p:cNvPr>
            <p:cNvSpPr txBox="1"/>
            <p:nvPr/>
          </p:nvSpPr>
          <p:spPr>
            <a:xfrm>
              <a:off x="7681695" y="2540309"/>
              <a:ext cx="15250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0.5 times the first vector...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019D49-6121-9196-7BBE-87B89CCCEDA4}"/>
              </a:ext>
            </a:extLst>
          </p:cNvPr>
          <p:cNvGrpSpPr/>
          <p:nvPr/>
        </p:nvGrpSpPr>
        <p:grpSpPr>
          <a:xfrm>
            <a:off x="8690636" y="5774729"/>
            <a:ext cx="2094045" cy="1054194"/>
            <a:chOff x="8690636" y="5774729"/>
            <a:chExt cx="2094045" cy="105419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41C252-BE97-B504-EBFF-B98C7616C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0636" y="5774729"/>
              <a:ext cx="793220" cy="738401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A1771B-73E6-4602-4E0F-29116A822C95}"/>
                </a:ext>
              </a:extLst>
            </p:cNvPr>
            <p:cNvSpPr txBox="1"/>
            <p:nvPr/>
          </p:nvSpPr>
          <p:spPr>
            <a:xfrm>
              <a:off x="8855868" y="6182592"/>
              <a:ext cx="1928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-0.5 times the second vector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3997BB-C52E-C0EA-52EB-94100F5DB3B6}"/>
              </a:ext>
            </a:extLst>
          </p:cNvPr>
          <p:cNvCxnSpPr>
            <a:cxnSpLocks/>
          </p:cNvCxnSpPr>
          <p:nvPr/>
        </p:nvCxnSpPr>
        <p:spPr>
          <a:xfrm>
            <a:off x="7760273" y="5718073"/>
            <a:ext cx="1683574" cy="1741342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ular Callout 44">
                <a:extLst>
                  <a:ext uri="{FF2B5EF4-FFF2-40B4-BE49-F238E27FC236}">
                    <a16:creationId xmlns:a16="http://schemas.microsoft.com/office/drawing/2014/main" id="{90003FC2-2447-E0C3-12AF-813CEE0A778A}"/>
                  </a:ext>
                </a:extLst>
              </p:cNvPr>
              <p:cNvSpPr/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solidFill>
                <a:srgbClr val="E4B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My vector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=(0.5, −0.5)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ounded Rectangular Callout 44">
                <a:extLst>
                  <a:ext uri="{FF2B5EF4-FFF2-40B4-BE49-F238E27FC236}">
                    <a16:creationId xmlns:a16="http://schemas.microsoft.com/office/drawing/2014/main" id="{90003FC2-2447-E0C3-12AF-813CEE0A7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blipFill>
                <a:blip r:embed="rId12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58835D-A9E6-1AE6-AFB7-8B1AE84BA4BF}"/>
              </a:ext>
            </a:extLst>
          </p:cNvPr>
          <p:cNvCxnSpPr>
            <a:cxnSpLocks/>
          </p:cNvCxnSpPr>
          <p:nvPr/>
        </p:nvCxnSpPr>
        <p:spPr>
          <a:xfrm flipH="1">
            <a:off x="5414963" y="5718073"/>
            <a:ext cx="2343150" cy="2054327"/>
          </a:xfrm>
          <a:prstGeom prst="straightConnector1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56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than 2 dimensions...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/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200" dirty="0"/>
                  <a:t>      0.        0.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17753A-719E-35C7-E33A-E5497C4CF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blipFill>
                <a:blip r:embed="rId2"/>
                <a:stretch>
                  <a:fillRect t="-39394" b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/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     0.5      0.5    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87E5EA-0CB3-DE53-6958-5A0A9E3C5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blipFill>
                <a:blip r:embed="rId3"/>
                <a:stretch>
                  <a:fillRect t="-38235" r="-9125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EC5D4F-2E6F-ADCD-5744-B57D25E7EC2D}"/>
              </a:ext>
            </a:extLst>
          </p:cNvPr>
          <p:cNvCxnSpPr>
            <a:cxnSpLocks/>
          </p:cNvCxnSpPr>
          <p:nvPr/>
        </p:nvCxnSpPr>
        <p:spPr>
          <a:xfrm>
            <a:off x="7029450" y="2386013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A01540-72F7-018C-A9BC-097114D8E59E}"/>
              </a:ext>
            </a:extLst>
          </p:cNvPr>
          <p:cNvCxnSpPr>
            <a:cxnSpLocks/>
          </p:cNvCxnSpPr>
          <p:nvPr/>
        </p:nvCxnSpPr>
        <p:spPr>
          <a:xfrm flipV="1">
            <a:off x="5362575" y="5029200"/>
            <a:ext cx="1666875" cy="994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3A4C0-D2D4-3ED5-0DB1-2FAD946F91DE}"/>
              </a:ext>
            </a:extLst>
          </p:cNvPr>
          <p:cNvCxnSpPr>
            <a:cxnSpLocks/>
          </p:cNvCxnSpPr>
          <p:nvPr/>
        </p:nvCxnSpPr>
        <p:spPr>
          <a:xfrm>
            <a:off x="7029450" y="5029200"/>
            <a:ext cx="37576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Book - Free education icons">
            <a:extLst>
              <a:ext uri="{FF2B5EF4-FFF2-40B4-BE49-F238E27FC236}">
                <a16:creationId xmlns:a16="http://schemas.microsoft.com/office/drawing/2014/main" id="{2D636574-0E1C-4D46-C802-E00FE64D6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4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ook - Free education icons">
            <a:extLst>
              <a:ext uri="{FF2B5EF4-FFF2-40B4-BE49-F238E27FC236}">
                <a16:creationId xmlns:a16="http://schemas.microsoft.com/office/drawing/2014/main" id="{3AA99160-C7D4-9746-A3AE-2BFB1D82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89" y="409777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ook - Free education icons">
            <a:extLst>
              <a:ext uri="{FF2B5EF4-FFF2-40B4-BE49-F238E27FC236}">
                <a16:creationId xmlns:a16="http://schemas.microsoft.com/office/drawing/2014/main" id="{47AA215A-6F2E-24F1-2BB0-AF08E7AD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2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Book - Free education icons">
            <a:extLst>
              <a:ext uri="{FF2B5EF4-FFF2-40B4-BE49-F238E27FC236}">
                <a16:creationId xmlns:a16="http://schemas.microsoft.com/office/drawing/2014/main" id="{94B3C8A3-DCD9-9396-BC17-418607FA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500" y="476091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ok - Free education icons">
            <a:extLst>
              <a:ext uri="{FF2B5EF4-FFF2-40B4-BE49-F238E27FC236}">
                <a16:creationId xmlns:a16="http://schemas.microsoft.com/office/drawing/2014/main" id="{62092F1C-87F8-610E-7BBA-FC5BA2AD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92058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ook - Free education icons">
            <a:extLst>
              <a:ext uri="{FF2B5EF4-FFF2-40B4-BE49-F238E27FC236}">
                <a16:creationId xmlns:a16="http://schemas.microsoft.com/office/drawing/2014/main" id="{9F8FF93B-E0BE-648B-4991-78672C32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68" y="220183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C348FD-C2B0-E081-6E1E-1C148505AA1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8" y="4474055"/>
            <a:ext cx="933451" cy="5432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17D478-BE0E-8CAB-F228-EA35F1171D62}"/>
              </a:ext>
            </a:extLst>
          </p:cNvPr>
          <p:cNvCxnSpPr>
            <a:cxnSpLocks/>
          </p:cNvCxnSpPr>
          <p:nvPr/>
        </p:nvCxnSpPr>
        <p:spPr>
          <a:xfrm flipV="1">
            <a:off x="6096000" y="4474055"/>
            <a:ext cx="0" cy="108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FE902B-607F-FAC7-173F-FC8AD537CF6F}"/>
              </a:ext>
            </a:extLst>
          </p:cNvPr>
          <p:cNvCxnSpPr>
            <a:cxnSpLocks/>
          </p:cNvCxnSpPr>
          <p:nvPr/>
        </p:nvCxnSpPr>
        <p:spPr>
          <a:xfrm flipH="1">
            <a:off x="6096000" y="3930817"/>
            <a:ext cx="933448" cy="5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A8774A-ED1B-DEEE-CBF1-D17259FF5818}"/>
              </a:ext>
            </a:extLst>
          </p:cNvPr>
          <p:cNvCxnSpPr>
            <a:cxnSpLocks/>
          </p:cNvCxnSpPr>
          <p:nvPr/>
        </p:nvCxnSpPr>
        <p:spPr>
          <a:xfrm>
            <a:off x="7029448" y="5017295"/>
            <a:ext cx="2735166" cy="2381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9F45DE-1748-8CD8-8386-1F9CA31BE605}"/>
              </a:ext>
            </a:extLst>
          </p:cNvPr>
          <p:cNvGrpSpPr/>
          <p:nvPr/>
        </p:nvGrpSpPr>
        <p:grpSpPr>
          <a:xfrm>
            <a:off x="5909812" y="3774074"/>
            <a:ext cx="4500516" cy="2192940"/>
            <a:chOff x="5909812" y="3774074"/>
            <a:chExt cx="4500516" cy="219294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76C324C-79CA-DB9A-4772-666A4064BC79}"/>
                </a:ext>
              </a:extLst>
            </p:cNvPr>
            <p:cNvSpPr txBox="1"/>
            <p:nvPr/>
          </p:nvSpPr>
          <p:spPr>
            <a:xfrm>
              <a:off x="7029448" y="3774074"/>
              <a:ext cx="834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078DC3-B9BB-A036-4227-A017C38D1FD9}"/>
                </a:ext>
              </a:extLst>
            </p:cNvPr>
            <p:cNvSpPr txBox="1"/>
            <p:nvPr/>
          </p:nvSpPr>
          <p:spPr>
            <a:xfrm>
              <a:off x="5909812" y="5597682"/>
              <a:ext cx="834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DD750F9-3B11-2F82-C5C9-499077081CCB}"/>
                </a:ext>
              </a:extLst>
            </p:cNvPr>
            <p:cNvSpPr txBox="1"/>
            <p:nvPr/>
          </p:nvSpPr>
          <p:spPr>
            <a:xfrm>
              <a:off x="9576097" y="5112822"/>
              <a:ext cx="834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45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13D6-C309-8E3B-4712-0EF6ED1B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6124-4A29-8841-39C5-958D9339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has a final project!  </a:t>
            </a:r>
          </a:p>
          <a:p>
            <a:r>
              <a:rPr lang="en-US" dirty="0"/>
              <a:t>Two broad classes of projects: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 something with data!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Learn a new way to deal with data! </a:t>
            </a:r>
          </a:p>
          <a:p>
            <a:r>
              <a:rPr lang="en-US" dirty="0"/>
              <a:t>All projects have two final deliverables: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 presentation (December 12; you can present Dec. 5 if you want to).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 write-up (5 to 15 pages, due December 19 at 11:59 pm local time on Blackboard)</a:t>
            </a:r>
          </a:p>
          <a:p>
            <a:r>
              <a:rPr lang="en-US" dirty="0"/>
              <a:t>You can work in groups of up to 4 (larger groups are encouraged!)</a:t>
            </a:r>
          </a:p>
        </p:txBody>
      </p:sp>
    </p:spTree>
    <p:extLst>
      <p:ext uri="{BB962C8B-B14F-4D97-AF65-F5344CB8AC3E}">
        <p14:creationId xmlns:p14="http://schemas.microsoft.com/office/powerpoint/2010/main" val="262237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than 2 dimensions...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EC5D4F-2E6F-ADCD-5744-B57D25E7EC2D}"/>
              </a:ext>
            </a:extLst>
          </p:cNvPr>
          <p:cNvCxnSpPr>
            <a:cxnSpLocks/>
          </p:cNvCxnSpPr>
          <p:nvPr/>
        </p:nvCxnSpPr>
        <p:spPr>
          <a:xfrm>
            <a:off x="7029450" y="2386013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A01540-72F7-018C-A9BC-097114D8E59E}"/>
              </a:ext>
            </a:extLst>
          </p:cNvPr>
          <p:cNvCxnSpPr>
            <a:cxnSpLocks/>
          </p:cNvCxnSpPr>
          <p:nvPr/>
        </p:nvCxnSpPr>
        <p:spPr>
          <a:xfrm flipV="1">
            <a:off x="5362575" y="5029200"/>
            <a:ext cx="1666875" cy="994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3A4C0-D2D4-3ED5-0DB1-2FAD946F91DE}"/>
              </a:ext>
            </a:extLst>
          </p:cNvPr>
          <p:cNvCxnSpPr>
            <a:cxnSpLocks/>
          </p:cNvCxnSpPr>
          <p:nvPr/>
        </p:nvCxnSpPr>
        <p:spPr>
          <a:xfrm>
            <a:off x="7029450" y="5029200"/>
            <a:ext cx="37576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Book - Free education icons">
            <a:extLst>
              <a:ext uri="{FF2B5EF4-FFF2-40B4-BE49-F238E27FC236}">
                <a16:creationId xmlns:a16="http://schemas.microsoft.com/office/drawing/2014/main" id="{94B3C8A3-DCD9-9396-BC17-418607FA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500" y="476091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ok - Free education icons">
            <a:extLst>
              <a:ext uri="{FF2B5EF4-FFF2-40B4-BE49-F238E27FC236}">
                <a16:creationId xmlns:a16="http://schemas.microsoft.com/office/drawing/2014/main" id="{62092F1C-87F8-610E-7BBA-FC5BA2AD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92058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ook - Free education icons">
            <a:extLst>
              <a:ext uri="{FF2B5EF4-FFF2-40B4-BE49-F238E27FC236}">
                <a16:creationId xmlns:a16="http://schemas.microsoft.com/office/drawing/2014/main" id="{9F8FF93B-E0BE-648B-4991-78672C32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68" y="220183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C348FD-C2B0-E081-6E1E-1C148505AA1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8" y="4474055"/>
            <a:ext cx="933451" cy="5432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17D478-BE0E-8CAB-F228-EA35F1171D62}"/>
              </a:ext>
            </a:extLst>
          </p:cNvPr>
          <p:cNvCxnSpPr>
            <a:cxnSpLocks/>
          </p:cNvCxnSpPr>
          <p:nvPr/>
        </p:nvCxnSpPr>
        <p:spPr>
          <a:xfrm flipV="1">
            <a:off x="6096000" y="4474055"/>
            <a:ext cx="0" cy="108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FE902B-607F-FAC7-173F-FC8AD537CF6F}"/>
              </a:ext>
            </a:extLst>
          </p:cNvPr>
          <p:cNvCxnSpPr>
            <a:cxnSpLocks/>
          </p:cNvCxnSpPr>
          <p:nvPr/>
        </p:nvCxnSpPr>
        <p:spPr>
          <a:xfrm flipH="1">
            <a:off x="6096000" y="3930817"/>
            <a:ext cx="933448" cy="5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A8774A-ED1B-DEEE-CBF1-D17259FF5818}"/>
              </a:ext>
            </a:extLst>
          </p:cNvPr>
          <p:cNvCxnSpPr>
            <a:cxnSpLocks/>
          </p:cNvCxnSpPr>
          <p:nvPr/>
        </p:nvCxnSpPr>
        <p:spPr>
          <a:xfrm>
            <a:off x="7029448" y="5017295"/>
            <a:ext cx="2735166" cy="2381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22F494-06EB-3DB1-C900-D448591A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8628" y="4764910"/>
            <a:ext cx="872263" cy="1279247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FA65695F-804E-4BDA-95E1-38402DADEAC7}"/>
              </a:ext>
            </a:extLst>
          </p:cNvPr>
          <p:cNvGrpSpPr/>
          <p:nvPr/>
        </p:nvGrpSpPr>
        <p:grpSpPr>
          <a:xfrm>
            <a:off x="86784" y="2449631"/>
            <a:ext cx="3255260" cy="1509093"/>
            <a:chOff x="86784" y="2449631"/>
            <a:chExt cx="3255260" cy="15090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634859-5514-AF54-74DB-86D70B74C4FC}"/>
                    </a:ext>
                  </a:extLst>
                </p:cNvPr>
                <p:cNvSpPr txBox="1"/>
                <p:nvPr/>
              </p:nvSpPr>
              <p:spPr>
                <a:xfrm>
                  <a:off x="86784" y="2449631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.5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634859-5514-AF54-74DB-86D70B74C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4" y="2449631"/>
                  <a:ext cx="121594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9E594B-50C6-4011-CFC8-B691183933E5}"/>
                    </a:ext>
                  </a:extLst>
                </p:cNvPr>
                <p:cNvSpPr txBox="1"/>
                <p:nvPr/>
              </p:nvSpPr>
              <p:spPr>
                <a:xfrm>
                  <a:off x="115871" y="3497059"/>
                  <a:ext cx="12159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.5 ×</m:t>
                        </m:r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9E594B-50C6-4011-CFC8-B69118393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871" y="3497059"/>
                  <a:ext cx="121594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71D99D-4797-15D4-1EC5-1A7CE52AA8D1}"/>
                    </a:ext>
                  </a:extLst>
                </p:cNvPr>
                <p:cNvSpPr txBox="1"/>
                <p:nvPr/>
              </p:nvSpPr>
              <p:spPr>
                <a:xfrm>
                  <a:off x="2126095" y="2969979"/>
                  <a:ext cx="1215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71D99D-4797-15D4-1EC5-1A7CE52AA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6095" y="2969979"/>
                  <a:ext cx="121594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C77D4D-4B03-EE62-8296-DD782F3289B4}"/>
                  </a:ext>
                </a:extLst>
              </p:cNvPr>
              <p:cNvSpPr/>
              <p:nvPr/>
            </p:nvSpPr>
            <p:spPr>
              <a:xfrm>
                <a:off x="1075986" y="5189090"/>
                <a:ext cx="3380002" cy="4001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800" dirty="0"/>
                  <a:t>      0.25      0.25     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C77D4D-4B03-EE62-8296-DD782F328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6" y="5189090"/>
                <a:ext cx="3380002" cy="400110"/>
              </a:xfrm>
              <a:prstGeom prst="rect">
                <a:avLst/>
              </a:prstGeom>
              <a:blipFill>
                <a:blip r:embed="rId7"/>
                <a:stretch>
                  <a:fillRect t="-30303" r="-10448" b="-5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6D985F3-A7E9-212B-8FF8-808C3A0A9C69}"/>
              </a:ext>
            </a:extLst>
          </p:cNvPr>
          <p:cNvSpPr txBox="1"/>
          <p:nvPr/>
        </p:nvSpPr>
        <p:spPr>
          <a:xfrm>
            <a:off x="7029448" y="3774074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728B7-3DA5-D96B-6409-23054B1142E0}"/>
              </a:ext>
            </a:extLst>
          </p:cNvPr>
          <p:cNvSpPr txBox="1"/>
          <p:nvPr/>
        </p:nvSpPr>
        <p:spPr>
          <a:xfrm>
            <a:off x="5909812" y="5597682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20318-DE8C-5878-BC68-8F426DC65DB4}"/>
              </a:ext>
            </a:extLst>
          </p:cNvPr>
          <p:cNvSpPr txBox="1"/>
          <p:nvPr/>
        </p:nvSpPr>
        <p:spPr>
          <a:xfrm>
            <a:off x="9576097" y="5112822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8E055D-D10B-2F1F-3459-5B90D7D7142D}"/>
              </a:ext>
            </a:extLst>
          </p:cNvPr>
          <p:cNvSpPr txBox="1"/>
          <p:nvPr/>
        </p:nvSpPr>
        <p:spPr>
          <a:xfrm>
            <a:off x="8040273" y="5050394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001A73-A9AF-2821-65BA-B20B00AEC38D}"/>
              </a:ext>
            </a:extLst>
          </p:cNvPr>
          <p:cNvSpPr txBox="1"/>
          <p:nvPr/>
        </p:nvSpPr>
        <p:spPr>
          <a:xfrm>
            <a:off x="6477227" y="5219868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58524D-C1BA-37F6-AAF5-EADD1E8E9129}"/>
                  </a:ext>
                </a:extLst>
              </p:cNvPr>
              <p:cNvSpPr/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200" dirty="0"/>
                  <a:t>      0.        0.  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58524D-C1BA-37F6-AAF5-EADD1E8E9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blipFill>
                <a:blip r:embed="rId8"/>
                <a:stretch>
                  <a:fillRect t="-39394" b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4C5897-E553-D5F6-43BA-366F936A7206}"/>
                  </a:ext>
                </a:extLst>
              </p:cNvPr>
              <p:cNvSpPr/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     0.5      0.5      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4C5897-E553-D5F6-43BA-366F936A7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blipFill>
                <a:blip r:embed="rId9"/>
                <a:stretch>
                  <a:fillRect t="-38235" r="-9125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2" descr="Book - Free education icons">
            <a:extLst>
              <a:ext uri="{FF2B5EF4-FFF2-40B4-BE49-F238E27FC236}">
                <a16:creationId xmlns:a16="http://schemas.microsoft.com/office/drawing/2014/main" id="{1A180C49-41B0-9B63-14DA-1867375C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4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Book - Free education icons">
            <a:extLst>
              <a:ext uri="{FF2B5EF4-FFF2-40B4-BE49-F238E27FC236}">
                <a16:creationId xmlns:a16="http://schemas.microsoft.com/office/drawing/2014/main" id="{18A02ACD-AADE-7F49-4D48-710A8882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89" y="409777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Book - Free education icons">
            <a:extLst>
              <a:ext uri="{FF2B5EF4-FFF2-40B4-BE49-F238E27FC236}">
                <a16:creationId xmlns:a16="http://schemas.microsoft.com/office/drawing/2014/main" id="{8BB7E28E-10CC-2F77-538B-AEFDE7AE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2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86E5DADD-B19D-C77A-DFBF-4B0A04FF33D8}"/>
              </a:ext>
            </a:extLst>
          </p:cNvPr>
          <p:cNvGrpSpPr/>
          <p:nvPr/>
        </p:nvGrpSpPr>
        <p:grpSpPr>
          <a:xfrm>
            <a:off x="6593412" y="4474055"/>
            <a:ext cx="1630932" cy="847245"/>
            <a:chOff x="6593412" y="4474055"/>
            <a:chExt cx="1630932" cy="84724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AF8F04-5119-84A1-CBC8-E1C75D30AA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0010" y="4715222"/>
              <a:ext cx="0" cy="582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91B94A-486F-443B-B5BE-DA1DD93BB4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0010" y="5006355"/>
              <a:ext cx="452902" cy="291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7DB7B8-4278-EFE6-BB3F-7839B8D17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3412" y="5280113"/>
              <a:ext cx="1137631" cy="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626EF9-A0C5-124D-45E5-00877CB0F6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1247" y="4760912"/>
              <a:ext cx="1137631" cy="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7B940AC-6E0C-DC17-D870-CD2B905D1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247" y="4739034"/>
              <a:ext cx="0" cy="582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A549B53-DEAE-B918-C7E4-E0037CF3D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469" y="4546415"/>
              <a:ext cx="396979" cy="236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28C83F1-3AF3-6D0E-91EE-3877C4154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6713" y="4514752"/>
              <a:ext cx="1137631" cy="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1F781C9-4774-FB19-32AB-11026F274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2909" y="4474055"/>
              <a:ext cx="0" cy="5822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BC16F8-0893-1B13-684B-AD475E5E1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1739" y="4499819"/>
              <a:ext cx="452902" cy="291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691A8BE-B0BB-715D-281E-B21E12AAAFB2}"/>
              </a:ext>
            </a:extLst>
          </p:cNvPr>
          <p:cNvGrpSpPr/>
          <p:nvPr/>
        </p:nvGrpSpPr>
        <p:grpSpPr>
          <a:xfrm>
            <a:off x="7000933" y="4983358"/>
            <a:ext cx="1666876" cy="1054727"/>
            <a:chOff x="7000933" y="4983358"/>
            <a:chExt cx="1666876" cy="105472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849D90-4A9F-8291-CDED-D352F131D84E}"/>
                </a:ext>
              </a:extLst>
            </p:cNvPr>
            <p:cNvCxnSpPr>
              <a:cxnSpLocks/>
            </p:cNvCxnSpPr>
            <p:nvPr/>
          </p:nvCxnSpPr>
          <p:spPr>
            <a:xfrm>
              <a:off x="7076195" y="4983358"/>
              <a:ext cx="1079492" cy="17266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A3538-5A28-AB1B-2225-E724EFA8D51A}"/>
                </a:ext>
              </a:extLst>
            </p:cNvPr>
            <p:cNvSpPr txBox="1"/>
            <p:nvPr/>
          </p:nvSpPr>
          <p:spPr>
            <a:xfrm>
              <a:off x="7000933" y="5391754"/>
              <a:ext cx="1666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0.5 times the first vector...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2A07C6-B16D-4B53-BDD5-50EE228DF9F1}"/>
              </a:ext>
            </a:extLst>
          </p:cNvPr>
          <p:cNvGrpSpPr/>
          <p:nvPr/>
        </p:nvGrpSpPr>
        <p:grpSpPr>
          <a:xfrm>
            <a:off x="7607494" y="4192565"/>
            <a:ext cx="2669193" cy="848540"/>
            <a:chOff x="7607494" y="4192565"/>
            <a:chExt cx="2669193" cy="84854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EF2AD-FA6E-3233-71E2-77CA74FA8CDE}"/>
                </a:ext>
              </a:extLst>
            </p:cNvPr>
            <p:cNvCxnSpPr>
              <a:cxnSpLocks/>
              <a:endCxn id="55" idx="6"/>
            </p:cNvCxnSpPr>
            <p:nvPr/>
          </p:nvCxnSpPr>
          <p:spPr>
            <a:xfrm flipH="1" flipV="1">
              <a:off x="7803165" y="4755476"/>
              <a:ext cx="369747" cy="285629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D8D680-ACD6-A506-31A3-0EF325663985}"/>
                </a:ext>
              </a:extLst>
            </p:cNvPr>
            <p:cNvSpPr/>
            <p:nvPr/>
          </p:nvSpPr>
          <p:spPr>
            <a:xfrm>
              <a:off x="7607494" y="4649863"/>
              <a:ext cx="195671" cy="21122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8E3B05-9979-4249-B187-5F60E3E4B4EE}"/>
                </a:ext>
              </a:extLst>
            </p:cNvPr>
            <p:cNvSpPr txBox="1"/>
            <p:nvPr/>
          </p:nvSpPr>
          <p:spPr>
            <a:xfrm>
              <a:off x="8154641" y="4192565"/>
              <a:ext cx="21220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... Plus 0.5 times the second vector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ular Callout 64">
                <a:extLst>
                  <a:ext uri="{FF2B5EF4-FFF2-40B4-BE49-F238E27FC236}">
                    <a16:creationId xmlns:a16="http://schemas.microsoft.com/office/drawing/2014/main" id="{6451BEA1-4402-C40A-D294-8BECAC1F8F49}"/>
                  </a:ext>
                </a:extLst>
              </p:cNvPr>
              <p:cNvSpPr/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solidFill>
                <a:srgbClr val="E4B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My vector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=(0.5, 0.5)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ounded Rectangular Callout 64">
                <a:extLst>
                  <a:ext uri="{FF2B5EF4-FFF2-40B4-BE49-F238E27FC236}">
                    <a16:creationId xmlns:a16="http://schemas.microsoft.com/office/drawing/2014/main" id="{6451BEA1-4402-C40A-D294-8BECAC1F8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blipFill>
                <a:blip r:embed="rId10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78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4" grpId="0"/>
      <p:bldP spid="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than 2 dimensions...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EC5D4F-2E6F-ADCD-5744-B57D25E7EC2D}"/>
              </a:ext>
            </a:extLst>
          </p:cNvPr>
          <p:cNvCxnSpPr>
            <a:cxnSpLocks/>
          </p:cNvCxnSpPr>
          <p:nvPr/>
        </p:nvCxnSpPr>
        <p:spPr>
          <a:xfrm>
            <a:off x="7029450" y="2386013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A01540-72F7-018C-A9BC-097114D8E59E}"/>
              </a:ext>
            </a:extLst>
          </p:cNvPr>
          <p:cNvCxnSpPr>
            <a:cxnSpLocks/>
          </p:cNvCxnSpPr>
          <p:nvPr/>
        </p:nvCxnSpPr>
        <p:spPr>
          <a:xfrm flipV="1">
            <a:off x="5362575" y="5029200"/>
            <a:ext cx="1666875" cy="994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3A4C0-D2D4-3ED5-0DB1-2FAD946F91DE}"/>
              </a:ext>
            </a:extLst>
          </p:cNvPr>
          <p:cNvCxnSpPr>
            <a:cxnSpLocks/>
          </p:cNvCxnSpPr>
          <p:nvPr/>
        </p:nvCxnSpPr>
        <p:spPr>
          <a:xfrm>
            <a:off x="7029450" y="5029200"/>
            <a:ext cx="37576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Book - Free education icons">
            <a:extLst>
              <a:ext uri="{FF2B5EF4-FFF2-40B4-BE49-F238E27FC236}">
                <a16:creationId xmlns:a16="http://schemas.microsoft.com/office/drawing/2014/main" id="{94B3C8A3-DCD9-9396-BC17-418607FA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500" y="476091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ok - Free education icons">
            <a:extLst>
              <a:ext uri="{FF2B5EF4-FFF2-40B4-BE49-F238E27FC236}">
                <a16:creationId xmlns:a16="http://schemas.microsoft.com/office/drawing/2014/main" id="{62092F1C-87F8-610E-7BBA-FC5BA2AD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92058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ook - Free education icons">
            <a:extLst>
              <a:ext uri="{FF2B5EF4-FFF2-40B4-BE49-F238E27FC236}">
                <a16:creationId xmlns:a16="http://schemas.microsoft.com/office/drawing/2014/main" id="{9F8FF93B-E0BE-648B-4991-78672C32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68" y="220183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C348FD-C2B0-E081-6E1E-1C148505AA1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8" y="4474055"/>
            <a:ext cx="933451" cy="5432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17D478-BE0E-8CAB-F228-EA35F1171D62}"/>
              </a:ext>
            </a:extLst>
          </p:cNvPr>
          <p:cNvCxnSpPr>
            <a:cxnSpLocks/>
          </p:cNvCxnSpPr>
          <p:nvPr/>
        </p:nvCxnSpPr>
        <p:spPr>
          <a:xfrm flipV="1">
            <a:off x="6096000" y="4474055"/>
            <a:ext cx="0" cy="108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FE902B-607F-FAC7-173F-FC8AD537CF6F}"/>
              </a:ext>
            </a:extLst>
          </p:cNvPr>
          <p:cNvCxnSpPr>
            <a:cxnSpLocks/>
          </p:cNvCxnSpPr>
          <p:nvPr/>
        </p:nvCxnSpPr>
        <p:spPr>
          <a:xfrm flipH="1">
            <a:off x="6096000" y="3930817"/>
            <a:ext cx="933448" cy="5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A8774A-ED1B-DEEE-CBF1-D17259FF5818}"/>
              </a:ext>
            </a:extLst>
          </p:cNvPr>
          <p:cNvCxnSpPr>
            <a:cxnSpLocks/>
          </p:cNvCxnSpPr>
          <p:nvPr/>
        </p:nvCxnSpPr>
        <p:spPr>
          <a:xfrm>
            <a:off x="7029448" y="5017295"/>
            <a:ext cx="2735166" cy="2381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22F494-06EB-3DB1-C900-D448591A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8628" y="4764910"/>
            <a:ext cx="872263" cy="1279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34859-5514-AF54-74DB-86D70B74C4FC}"/>
                  </a:ext>
                </a:extLst>
              </p:cNvPr>
              <p:cNvSpPr txBox="1"/>
              <p:nvPr/>
            </p:nvSpPr>
            <p:spPr>
              <a:xfrm>
                <a:off x="86784" y="2449631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34859-5514-AF54-74DB-86D70B74C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4" y="2449631"/>
                <a:ext cx="1215949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9E594B-50C6-4011-CFC8-B691183933E5}"/>
                  </a:ext>
                </a:extLst>
              </p:cNvPr>
              <p:cNvSpPr txBox="1"/>
              <p:nvPr/>
            </p:nvSpPr>
            <p:spPr>
              <a:xfrm>
                <a:off x="40482" y="3482185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9E594B-50C6-4011-CFC8-B6911839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" y="3482185"/>
                <a:ext cx="1215949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1D99D-4797-15D4-1EC5-1A7CE52AA8D1}"/>
                  </a:ext>
                </a:extLst>
              </p:cNvPr>
              <p:cNvSpPr txBox="1"/>
              <p:nvPr/>
            </p:nvSpPr>
            <p:spPr>
              <a:xfrm>
                <a:off x="2126095" y="2951938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1D99D-4797-15D4-1EC5-1A7CE52AA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95" y="2951938"/>
                <a:ext cx="12159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C77D4D-4B03-EE62-8296-DD782F3289B4}"/>
                  </a:ext>
                </a:extLst>
              </p:cNvPr>
              <p:cNvSpPr/>
              <p:nvPr/>
            </p:nvSpPr>
            <p:spPr>
              <a:xfrm>
                <a:off x="1075986" y="5189090"/>
                <a:ext cx="3380002" cy="4001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800" dirty="0"/>
                  <a:t>      0.25      0.25     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C77D4D-4B03-EE62-8296-DD782F328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6" y="5189090"/>
                <a:ext cx="3380002" cy="400110"/>
              </a:xfrm>
              <a:prstGeom prst="rect">
                <a:avLst/>
              </a:prstGeom>
              <a:blipFill>
                <a:blip r:embed="rId7"/>
                <a:stretch>
                  <a:fillRect t="-30303" r="-10448" b="-5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6D985F3-A7E9-212B-8FF8-808C3A0A9C69}"/>
              </a:ext>
            </a:extLst>
          </p:cNvPr>
          <p:cNvSpPr txBox="1"/>
          <p:nvPr/>
        </p:nvSpPr>
        <p:spPr>
          <a:xfrm>
            <a:off x="7029448" y="3774074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728B7-3DA5-D96B-6409-23054B1142E0}"/>
              </a:ext>
            </a:extLst>
          </p:cNvPr>
          <p:cNvSpPr txBox="1"/>
          <p:nvPr/>
        </p:nvSpPr>
        <p:spPr>
          <a:xfrm>
            <a:off x="5909812" y="5597682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20318-DE8C-5878-BC68-8F426DC65DB4}"/>
              </a:ext>
            </a:extLst>
          </p:cNvPr>
          <p:cNvSpPr txBox="1"/>
          <p:nvPr/>
        </p:nvSpPr>
        <p:spPr>
          <a:xfrm>
            <a:off x="9576097" y="5112822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AF8F04-5119-84A1-CBC8-E1C75D30AA77}"/>
              </a:ext>
            </a:extLst>
          </p:cNvPr>
          <p:cNvCxnSpPr>
            <a:cxnSpLocks/>
          </p:cNvCxnSpPr>
          <p:nvPr/>
        </p:nvCxnSpPr>
        <p:spPr>
          <a:xfrm flipV="1">
            <a:off x="7720010" y="4715222"/>
            <a:ext cx="0" cy="58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91B94A-486F-443B-B5BE-DA1DD93BB4A3}"/>
              </a:ext>
            </a:extLst>
          </p:cNvPr>
          <p:cNvCxnSpPr>
            <a:cxnSpLocks/>
          </p:cNvCxnSpPr>
          <p:nvPr/>
        </p:nvCxnSpPr>
        <p:spPr>
          <a:xfrm flipV="1">
            <a:off x="7720010" y="5006355"/>
            <a:ext cx="452902" cy="29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8E055D-D10B-2F1F-3459-5B90D7D7142D}"/>
              </a:ext>
            </a:extLst>
          </p:cNvPr>
          <p:cNvSpPr txBox="1"/>
          <p:nvPr/>
        </p:nvSpPr>
        <p:spPr>
          <a:xfrm>
            <a:off x="8040273" y="5050394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7DB7B8-4278-EFE6-BB3F-7839B8D17CAD}"/>
              </a:ext>
            </a:extLst>
          </p:cNvPr>
          <p:cNvCxnSpPr>
            <a:cxnSpLocks/>
          </p:cNvCxnSpPr>
          <p:nvPr/>
        </p:nvCxnSpPr>
        <p:spPr>
          <a:xfrm flipH="1">
            <a:off x="6593412" y="5280113"/>
            <a:ext cx="1137631" cy="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001A73-A9AF-2821-65BA-B20B00AEC38D}"/>
              </a:ext>
            </a:extLst>
          </p:cNvPr>
          <p:cNvSpPr txBox="1"/>
          <p:nvPr/>
        </p:nvSpPr>
        <p:spPr>
          <a:xfrm>
            <a:off x="6477227" y="5219868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.25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626EF9-A0C5-124D-45E5-00877CB0F683}"/>
              </a:ext>
            </a:extLst>
          </p:cNvPr>
          <p:cNvCxnSpPr>
            <a:cxnSpLocks/>
          </p:cNvCxnSpPr>
          <p:nvPr/>
        </p:nvCxnSpPr>
        <p:spPr>
          <a:xfrm flipH="1">
            <a:off x="6651247" y="4760912"/>
            <a:ext cx="1137631" cy="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B940AC-6E0C-DC17-D870-CD2B905D1F8E}"/>
              </a:ext>
            </a:extLst>
          </p:cNvPr>
          <p:cNvCxnSpPr>
            <a:cxnSpLocks/>
          </p:cNvCxnSpPr>
          <p:nvPr/>
        </p:nvCxnSpPr>
        <p:spPr>
          <a:xfrm flipV="1">
            <a:off x="6651247" y="4739034"/>
            <a:ext cx="0" cy="58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58524D-C1BA-37F6-AAF5-EADD1E8E9129}"/>
                  </a:ext>
                </a:extLst>
              </p:cNvPr>
              <p:cNvSpPr/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200" dirty="0"/>
                  <a:t>      0.        0.  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58524D-C1BA-37F6-AAF5-EADD1E8E9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blipFill>
                <a:blip r:embed="rId8"/>
                <a:stretch>
                  <a:fillRect t="-39394" b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4C5897-E553-D5F6-43BA-366F936A7206}"/>
                  </a:ext>
                </a:extLst>
              </p:cNvPr>
              <p:cNvSpPr/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     0.5      0.5      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4C5897-E553-D5F6-43BA-366F936A7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blipFill>
                <a:blip r:embed="rId9"/>
                <a:stretch>
                  <a:fillRect t="-38235" r="-9125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2" descr="Book - Free education icons">
            <a:extLst>
              <a:ext uri="{FF2B5EF4-FFF2-40B4-BE49-F238E27FC236}">
                <a16:creationId xmlns:a16="http://schemas.microsoft.com/office/drawing/2014/main" id="{1A180C49-41B0-9B63-14DA-1867375C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4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Book - Free education icons">
            <a:extLst>
              <a:ext uri="{FF2B5EF4-FFF2-40B4-BE49-F238E27FC236}">
                <a16:creationId xmlns:a16="http://schemas.microsoft.com/office/drawing/2014/main" id="{18A02ACD-AADE-7F49-4D48-710A8882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89" y="409777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Book - Free education icons">
            <a:extLst>
              <a:ext uri="{FF2B5EF4-FFF2-40B4-BE49-F238E27FC236}">
                <a16:creationId xmlns:a16="http://schemas.microsoft.com/office/drawing/2014/main" id="{8BB7E28E-10CC-2F77-538B-AEFDE7AE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2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62D8D680-ACD6-A506-31A3-0EF325663985}"/>
              </a:ext>
            </a:extLst>
          </p:cNvPr>
          <p:cNvSpPr/>
          <p:nvPr/>
        </p:nvSpPr>
        <p:spPr>
          <a:xfrm>
            <a:off x="7607494" y="4649863"/>
            <a:ext cx="195671" cy="211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549B53-DEAE-B918-C7E4-E0037CF3D099}"/>
              </a:ext>
            </a:extLst>
          </p:cNvPr>
          <p:cNvCxnSpPr>
            <a:cxnSpLocks/>
          </p:cNvCxnSpPr>
          <p:nvPr/>
        </p:nvCxnSpPr>
        <p:spPr>
          <a:xfrm flipH="1">
            <a:off x="6632469" y="4546415"/>
            <a:ext cx="396979" cy="23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8C83F1-3AF3-6D0E-91EE-3877C415449E}"/>
              </a:ext>
            </a:extLst>
          </p:cNvPr>
          <p:cNvCxnSpPr>
            <a:cxnSpLocks/>
          </p:cNvCxnSpPr>
          <p:nvPr/>
        </p:nvCxnSpPr>
        <p:spPr>
          <a:xfrm flipH="1">
            <a:off x="7086713" y="4514752"/>
            <a:ext cx="1137631" cy="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F781C9-4774-FB19-32AB-11026F274087}"/>
              </a:ext>
            </a:extLst>
          </p:cNvPr>
          <p:cNvCxnSpPr>
            <a:cxnSpLocks/>
          </p:cNvCxnSpPr>
          <p:nvPr/>
        </p:nvCxnSpPr>
        <p:spPr>
          <a:xfrm flipV="1">
            <a:off x="8172909" y="4474055"/>
            <a:ext cx="0" cy="58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BC16F8-0893-1B13-684B-AD475E5E1117}"/>
              </a:ext>
            </a:extLst>
          </p:cNvPr>
          <p:cNvCxnSpPr>
            <a:cxnSpLocks/>
          </p:cNvCxnSpPr>
          <p:nvPr/>
        </p:nvCxnSpPr>
        <p:spPr>
          <a:xfrm flipV="1">
            <a:off x="7701739" y="4499819"/>
            <a:ext cx="452902" cy="29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8BC6C38-EE5F-A001-3D6A-554E46F55F81}"/>
              </a:ext>
            </a:extLst>
          </p:cNvPr>
          <p:cNvGrpSpPr/>
          <p:nvPr/>
        </p:nvGrpSpPr>
        <p:grpSpPr>
          <a:xfrm>
            <a:off x="6589084" y="4755476"/>
            <a:ext cx="1583828" cy="285629"/>
            <a:chOff x="6589084" y="4755476"/>
            <a:chExt cx="1583828" cy="28562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EF2AD-FA6E-3233-71E2-77CA74FA8CDE}"/>
                </a:ext>
              </a:extLst>
            </p:cNvPr>
            <p:cNvCxnSpPr>
              <a:cxnSpLocks/>
              <a:endCxn id="55" idx="6"/>
            </p:cNvCxnSpPr>
            <p:nvPr/>
          </p:nvCxnSpPr>
          <p:spPr>
            <a:xfrm flipH="1" flipV="1">
              <a:off x="7803165" y="4755476"/>
              <a:ext cx="369747" cy="285629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849D90-4A9F-8291-CDED-D352F131D84E}"/>
                </a:ext>
              </a:extLst>
            </p:cNvPr>
            <p:cNvCxnSpPr>
              <a:cxnSpLocks/>
            </p:cNvCxnSpPr>
            <p:nvPr/>
          </p:nvCxnSpPr>
          <p:spPr>
            <a:xfrm>
              <a:off x="7076195" y="4983358"/>
              <a:ext cx="1079492" cy="17266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AEAD86-145C-CEC4-B8F0-D473496687E8}"/>
                </a:ext>
              </a:extLst>
            </p:cNvPr>
            <p:cNvCxnSpPr>
              <a:cxnSpLocks/>
            </p:cNvCxnSpPr>
            <p:nvPr/>
          </p:nvCxnSpPr>
          <p:spPr>
            <a:xfrm>
              <a:off x="6589084" y="4764187"/>
              <a:ext cx="1079492" cy="17266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87E852-4D6D-AEC8-FBB6-283C28BC1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4201" y="4759513"/>
              <a:ext cx="424765" cy="261990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918186-ABD0-13EC-7199-5D7A23D5EE42}"/>
              </a:ext>
            </a:extLst>
          </p:cNvPr>
          <p:cNvSpPr txBox="1"/>
          <p:nvPr/>
        </p:nvSpPr>
        <p:spPr>
          <a:xfrm>
            <a:off x="7648177" y="5357733"/>
            <a:ext cx="154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0.5 times the first vector!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89E34-05E5-E6E6-733A-C6E2F176E0B3}"/>
              </a:ext>
            </a:extLst>
          </p:cNvPr>
          <p:cNvSpPr txBox="1"/>
          <p:nvPr/>
        </p:nvSpPr>
        <p:spPr>
          <a:xfrm>
            <a:off x="5114174" y="3606281"/>
            <a:ext cx="154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0.5 times the second vector!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F6E400F7-4E47-1F4F-7711-CEE536660A1D}"/>
                  </a:ext>
                </a:extLst>
              </p:cNvPr>
              <p:cNvSpPr/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solidFill>
                <a:srgbClr val="E4B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My vector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=(0.5, 0.5)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F6E400F7-4E47-1F4F-7711-CEE536660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blipFill>
                <a:blip r:embed="rId10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82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more than 2 dimensions...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EC5D4F-2E6F-ADCD-5744-B57D25E7EC2D}"/>
              </a:ext>
            </a:extLst>
          </p:cNvPr>
          <p:cNvCxnSpPr>
            <a:cxnSpLocks/>
          </p:cNvCxnSpPr>
          <p:nvPr/>
        </p:nvCxnSpPr>
        <p:spPr>
          <a:xfrm>
            <a:off x="7029450" y="2386013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A01540-72F7-018C-A9BC-097114D8E59E}"/>
              </a:ext>
            </a:extLst>
          </p:cNvPr>
          <p:cNvCxnSpPr>
            <a:cxnSpLocks/>
          </p:cNvCxnSpPr>
          <p:nvPr/>
        </p:nvCxnSpPr>
        <p:spPr>
          <a:xfrm flipV="1">
            <a:off x="5362575" y="5029200"/>
            <a:ext cx="1666875" cy="994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3A4C0-D2D4-3ED5-0DB1-2FAD946F91DE}"/>
              </a:ext>
            </a:extLst>
          </p:cNvPr>
          <p:cNvCxnSpPr>
            <a:cxnSpLocks/>
          </p:cNvCxnSpPr>
          <p:nvPr/>
        </p:nvCxnSpPr>
        <p:spPr>
          <a:xfrm>
            <a:off x="7029450" y="5029200"/>
            <a:ext cx="37576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Book - Free education icons">
            <a:extLst>
              <a:ext uri="{FF2B5EF4-FFF2-40B4-BE49-F238E27FC236}">
                <a16:creationId xmlns:a16="http://schemas.microsoft.com/office/drawing/2014/main" id="{94B3C8A3-DCD9-9396-BC17-418607FA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500" y="476091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ok - Free education icons">
            <a:extLst>
              <a:ext uri="{FF2B5EF4-FFF2-40B4-BE49-F238E27FC236}">
                <a16:creationId xmlns:a16="http://schemas.microsoft.com/office/drawing/2014/main" id="{62092F1C-87F8-610E-7BBA-FC5BA2AD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92058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ook - Free education icons">
            <a:extLst>
              <a:ext uri="{FF2B5EF4-FFF2-40B4-BE49-F238E27FC236}">
                <a16:creationId xmlns:a16="http://schemas.microsoft.com/office/drawing/2014/main" id="{9F8FF93B-E0BE-648B-4991-78672C32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68" y="220183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C348FD-C2B0-E081-6E1E-1C148505AA1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8" y="4474055"/>
            <a:ext cx="933451" cy="5432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17D478-BE0E-8CAB-F228-EA35F1171D62}"/>
              </a:ext>
            </a:extLst>
          </p:cNvPr>
          <p:cNvCxnSpPr>
            <a:cxnSpLocks/>
          </p:cNvCxnSpPr>
          <p:nvPr/>
        </p:nvCxnSpPr>
        <p:spPr>
          <a:xfrm flipV="1">
            <a:off x="6096000" y="4474055"/>
            <a:ext cx="0" cy="108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FE902B-607F-FAC7-173F-FC8AD537CF6F}"/>
              </a:ext>
            </a:extLst>
          </p:cNvPr>
          <p:cNvCxnSpPr>
            <a:cxnSpLocks/>
          </p:cNvCxnSpPr>
          <p:nvPr/>
        </p:nvCxnSpPr>
        <p:spPr>
          <a:xfrm flipH="1">
            <a:off x="6096000" y="3930817"/>
            <a:ext cx="933448" cy="5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A8774A-ED1B-DEEE-CBF1-D17259FF5818}"/>
              </a:ext>
            </a:extLst>
          </p:cNvPr>
          <p:cNvCxnSpPr>
            <a:cxnSpLocks/>
          </p:cNvCxnSpPr>
          <p:nvPr/>
        </p:nvCxnSpPr>
        <p:spPr>
          <a:xfrm>
            <a:off x="7029448" y="5017295"/>
            <a:ext cx="2735166" cy="2381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22F494-06EB-3DB1-C900-D448591A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8628" y="4764910"/>
            <a:ext cx="872263" cy="1279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34859-5514-AF54-74DB-86D70B74C4FC}"/>
                  </a:ext>
                </a:extLst>
              </p:cNvPr>
              <p:cNvSpPr txBox="1"/>
              <p:nvPr/>
            </p:nvSpPr>
            <p:spPr>
              <a:xfrm>
                <a:off x="86784" y="2449631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34859-5514-AF54-74DB-86D70B74C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4" y="2449631"/>
                <a:ext cx="1215949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9E594B-50C6-4011-CFC8-B691183933E5}"/>
                  </a:ext>
                </a:extLst>
              </p:cNvPr>
              <p:cNvSpPr txBox="1"/>
              <p:nvPr/>
            </p:nvSpPr>
            <p:spPr>
              <a:xfrm>
                <a:off x="40482" y="3482185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9E594B-50C6-4011-CFC8-B6911839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" y="3482185"/>
                <a:ext cx="1215949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1D99D-4797-15D4-1EC5-1A7CE52AA8D1}"/>
                  </a:ext>
                </a:extLst>
              </p:cNvPr>
              <p:cNvSpPr txBox="1"/>
              <p:nvPr/>
            </p:nvSpPr>
            <p:spPr>
              <a:xfrm>
                <a:off x="2126095" y="2951938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1D99D-4797-15D4-1EC5-1A7CE52AA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95" y="2951938"/>
                <a:ext cx="12159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C77D4D-4B03-EE62-8296-DD782F3289B4}"/>
                  </a:ext>
                </a:extLst>
              </p:cNvPr>
              <p:cNvSpPr/>
              <p:nvPr/>
            </p:nvSpPr>
            <p:spPr>
              <a:xfrm>
                <a:off x="1075986" y="5189090"/>
                <a:ext cx="3380002" cy="4001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800" dirty="0"/>
                  <a:t>      0.25      0.25     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C77D4D-4B03-EE62-8296-DD782F328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6" y="5189090"/>
                <a:ext cx="3380002" cy="400110"/>
              </a:xfrm>
              <a:prstGeom prst="rect">
                <a:avLst/>
              </a:prstGeom>
              <a:blipFill>
                <a:blip r:embed="rId7"/>
                <a:stretch>
                  <a:fillRect t="-30303" r="-10448" b="-5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6D985F3-A7E9-212B-8FF8-808C3A0A9C69}"/>
              </a:ext>
            </a:extLst>
          </p:cNvPr>
          <p:cNvSpPr txBox="1"/>
          <p:nvPr/>
        </p:nvSpPr>
        <p:spPr>
          <a:xfrm>
            <a:off x="7029448" y="3774074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728B7-3DA5-D96B-6409-23054B1142E0}"/>
              </a:ext>
            </a:extLst>
          </p:cNvPr>
          <p:cNvSpPr txBox="1"/>
          <p:nvPr/>
        </p:nvSpPr>
        <p:spPr>
          <a:xfrm>
            <a:off x="5909812" y="5597682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20318-DE8C-5878-BC68-8F426DC65DB4}"/>
              </a:ext>
            </a:extLst>
          </p:cNvPr>
          <p:cNvSpPr txBox="1"/>
          <p:nvPr/>
        </p:nvSpPr>
        <p:spPr>
          <a:xfrm>
            <a:off x="9576097" y="5112822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AF8F04-5119-84A1-CBC8-E1C75D30AA77}"/>
              </a:ext>
            </a:extLst>
          </p:cNvPr>
          <p:cNvCxnSpPr>
            <a:cxnSpLocks/>
          </p:cNvCxnSpPr>
          <p:nvPr/>
        </p:nvCxnSpPr>
        <p:spPr>
          <a:xfrm flipV="1">
            <a:off x="7720010" y="4715222"/>
            <a:ext cx="0" cy="58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91B94A-486F-443B-B5BE-DA1DD93BB4A3}"/>
              </a:ext>
            </a:extLst>
          </p:cNvPr>
          <p:cNvCxnSpPr>
            <a:cxnSpLocks/>
          </p:cNvCxnSpPr>
          <p:nvPr/>
        </p:nvCxnSpPr>
        <p:spPr>
          <a:xfrm flipV="1">
            <a:off x="7720010" y="5006355"/>
            <a:ext cx="452902" cy="29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8E055D-D10B-2F1F-3459-5B90D7D7142D}"/>
              </a:ext>
            </a:extLst>
          </p:cNvPr>
          <p:cNvSpPr txBox="1"/>
          <p:nvPr/>
        </p:nvSpPr>
        <p:spPr>
          <a:xfrm>
            <a:off x="8040273" y="5050394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7DB7B8-4278-EFE6-BB3F-7839B8D17CAD}"/>
              </a:ext>
            </a:extLst>
          </p:cNvPr>
          <p:cNvCxnSpPr>
            <a:cxnSpLocks/>
          </p:cNvCxnSpPr>
          <p:nvPr/>
        </p:nvCxnSpPr>
        <p:spPr>
          <a:xfrm flipH="1">
            <a:off x="6593412" y="5280113"/>
            <a:ext cx="1137631" cy="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1001A73-A9AF-2821-65BA-B20B00AEC38D}"/>
              </a:ext>
            </a:extLst>
          </p:cNvPr>
          <p:cNvSpPr txBox="1"/>
          <p:nvPr/>
        </p:nvSpPr>
        <p:spPr>
          <a:xfrm>
            <a:off x="6477227" y="5219868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.25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626EF9-A0C5-124D-45E5-00877CB0F683}"/>
              </a:ext>
            </a:extLst>
          </p:cNvPr>
          <p:cNvCxnSpPr>
            <a:cxnSpLocks/>
          </p:cNvCxnSpPr>
          <p:nvPr/>
        </p:nvCxnSpPr>
        <p:spPr>
          <a:xfrm flipH="1">
            <a:off x="6651247" y="4760912"/>
            <a:ext cx="1137631" cy="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B940AC-6E0C-DC17-D870-CD2B905D1F8E}"/>
              </a:ext>
            </a:extLst>
          </p:cNvPr>
          <p:cNvCxnSpPr>
            <a:cxnSpLocks/>
          </p:cNvCxnSpPr>
          <p:nvPr/>
        </p:nvCxnSpPr>
        <p:spPr>
          <a:xfrm flipV="1">
            <a:off x="6651247" y="4739034"/>
            <a:ext cx="0" cy="58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58524D-C1BA-37F6-AAF5-EADD1E8E9129}"/>
                  </a:ext>
                </a:extLst>
              </p:cNvPr>
              <p:cNvSpPr/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200" dirty="0"/>
                  <a:t>      0.        0.  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58524D-C1BA-37F6-AAF5-EADD1E8E9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blipFill>
                <a:blip r:embed="rId8"/>
                <a:stretch>
                  <a:fillRect t="-39394" b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4C5897-E553-D5F6-43BA-366F936A7206}"/>
                  </a:ext>
                </a:extLst>
              </p:cNvPr>
              <p:cNvSpPr/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     0.5      0.5      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4C5897-E553-D5F6-43BA-366F936A7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blipFill>
                <a:blip r:embed="rId9"/>
                <a:stretch>
                  <a:fillRect t="-38235" r="-9125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2" descr="Book - Free education icons">
            <a:extLst>
              <a:ext uri="{FF2B5EF4-FFF2-40B4-BE49-F238E27FC236}">
                <a16:creationId xmlns:a16="http://schemas.microsoft.com/office/drawing/2014/main" id="{1A180C49-41B0-9B63-14DA-1867375C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4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Book - Free education icons">
            <a:extLst>
              <a:ext uri="{FF2B5EF4-FFF2-40B4-BE49-F238E27FC236}">
                <a16:creationId xmlns:a16="http://schemas.microsoft.com/office/drawing/2014/main" id="{18A02ACD-AADE-7F49-4D48-710A8882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89" y="409777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Book - Free education icons">
            <a:extLst>
              <a:ext uri="{FF2B5EF4-FFF2-40B4-BE49-F238E27FC236}">
                <a16:creationId xmlns:a16="http://schemas.microsoft.com/office/drawing/2014/main" id="{8BB7E28E-10CC-2F77-538B-AEFDE7AE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2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62D8D680-ACD6-A506-31A3-0EF325663985}"/>
              </a:ext>
            </a:extLst>
          </p:cNvPr>
          <p:cNvSpPr/>
          <p:nvPr/>
        </p:nvSpPr>
        <p:spPr>
          <a:xfrm>
            <a:off x="7607494" y="4649863"/>
            <a:ext cx="195671" cy="211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549B53-DEAE-B918-C7E4-E0037CF3D099}"/>
              </a:ext>
            </a:extLst>
          </p:cNvPr>
          <p:cNvCxnSpPr>
            <a:cxnSpLocks/>
          </p:cNvCxnSpPr>
          <p:nvPr/>
        </p:nvCxnSpPr>
        <p:spPr>
          <a:xfrm flipH="1">
            <a:off x="6632469" y="4546415"/>
            <a:ext cx="396979" cy="23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28C83F1-3AF3-6D0E-91EE-3877C415449E}"/>
              </a:ext>
            </a:extLst>
          </p:cNvPr>
          <p:cNvCxnSpPr>
            <a:cxnSpLocks/>
          </p:cNvCxnSpPr>
          <p:nvPr/>
        </p:nvCxnSpPr>
        <p:spPr>
          <a:xfrm flipH="1">
            <a:off x="7086713" y="4514752"/>
            <a:ext cx="1137631" cy="1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F781C9-4774-FB19-32AB-11026F274087}"/>
              </a:ext>
            </a:extLst>
          </p:cNvPr>
          <p:cNvCxnSpPr>
            <a:cxnSpLocks/>
          </p:cNvCxnSpPr>
          <p:nvPr/>
        </p:nvCxnSpPr>
        <p:spPr>
          <a:xfrm flipV="1">
            <a:off x="8172909" y="4474055"/>
            <a:ext cx="0" cy="582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BBC16F8-0893-1B13-684B-AD475E5E1117}"/>
              </a:ext>
            </a:extLst>
          </p:cNvPr>
          <p:cNvCxnSpPr>
            <a:cxnSpLocks/>
          </p:cNvCxnSpPr>
          <p:nvPr/>
        </p:nvCxnSpPr>
        <p:spPr>
          <a:xfrm flipV="1">
            <a:off x="7701739" y="4499819"/>
            <a:ext cx="452902" cy="29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8BC6C38-EE5F-A001-3D6A-554E46F55F81}"/>
              </a:ext>
            </a:extLst>
          </p:cNvPr>
          <p:cNvGrpSpPr/>
          <p:nvPr/>
        </p:nvGrpSpPr>
        <p:grpSpPr>
          <a:xfrm>
            <a:off x="6589084" y="4755476"/>
            <a:ext cx="1583828" cy="285629"/>
            <a:chOff x="6589084" y="4755476"/>
            <a:chExt cx="1583828" cy="28562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8EF2AD-FA6E-3233-71E2-77CA74FA8CDE}"/>
                </a:ext>
              </a:extLst>
            </p:cNvPr>
            <p:cNvCxnSpPr>
              <a:cxnSpLocks/>
              <a:endCxn id="55" idx="6"/>
            </p:cNvCxnSpPr>
            <p:nvPr/>
          </p:nvCxnSpPr>
          <p:spPr>
            <a:xfrm flipH="1" flipV="1">
              <a:off x="7803165" y="4755476"/>
              <a:ext cx="369747" cy="285629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2849D90-4A9F-8291-CDED-D352F131D84E}"/>
                </a:ext>
              </a:extLst>
            </p:cNvPr>
            <p:cNvCxnSpPr>
              <a:cxnSpLocks/>
            </p:cNvCxnSpPr>
            <p:nvPr/>
          </p:nvCxnSpPr>
          <p:spPr>
            <a:xfrm>
              <a:off x="7076195" y="4983358"/>
              <a:ext cx="1079492" cy="17266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5AEAD86-145C-CEC4-B8F0-D473496687E8}"/>
                </a:ext>
              </a:extLst>
            </p:cNvPr>
            <p:cNvCxnSpPr>
              <a:cxnSpLocks/>
            </p:cNvCxnSpPr>
            <p:nvPr/>
          </p:nvCxnSpPr>
          <p:spPr>
            <a:xfrm>
              <a:off x="6589084" y="4764187"/>
              <a:ext cx="1079492" cy="17266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87E852-4D6D-AEC8-FBB6-283C28BC16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4201" y="4759513"/>
              <a:ext cx="424765" cy="261990"/>
            </a:xfrm>
            <a:prstGeom prst="line">
              <a:avLst/>
            </a:prstGeom>
            <a:ln w="38100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918186-ABD0-13EC-7199-5D7A23D5EE42}"/>
              </a:ext>
            </a:extLst>
          </p:cNvPr>
          <p:cNvSpPr txBox="1"/>
          <p:nvPr/>
        </p:nvSpPr>
        <p:spPr>
          <a:xfrm>
            <a:off x="7648177" y="5357733"/>
            <a:ext cx="154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0.5 times the first vector!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689E34-05E5-E6E6-733A-C6E2F176E0B3}"/>
              </a:ext>
            </a:extLst>
          </p:cNvPr>
          <p:cNvSpPr txBox="1"/>
          <p:nvPr/>
        </p:nvSpPr>
        <p:spPr>
          <a:xfrm>
            <a:off x="5114174" y="3606281"/>
            <a:ext cx="1543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0.5 times the second vector!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F6E400F7-4E47-1F4F-7711-CEE536660A1D}"/>
                  </a:ext>
                </a:extLst>
              </p:cNvPr>
              <p:cNvSpPr/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solidFill>
                <a:srgbClr val="E4B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My vector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=(0.5, 0.5)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ular Callout 21">
                <a:extLst>
                  <a:ext uri="{FF2B5EF4-FFF2-40B4-BE49-F238E27FC236}">
                    <a16:creationId xmlns:a16="http://schemas.microsoft.com/office/drawing/2014/main" id="{F6E400F7-4E47-1F4F-7711-CEE536660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20" y="6093506"/>
                <a:ext cx="3827464" cy="545114"/>
              </a:xfrm>
              <a:prstGeom prst="wedgeRoundRectCallout">
                <a:avLst>
                  <a:gd name="adj1" fmla="val -52189"/>
                  <a:gd name="adj2" fmla="val -165681"/>
                  <a:gd name="adj3" fmla="val 16667"/>
                </a:avLst>
              </a:prstGeom>
              <a:blipFill>
                <a:blip r:embed="rId10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773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9D02F385-6015-9F41-F830-CA5B91AC95F9}"/>
              </a:ext>
            </a:extLst>
          </p:cNvPr>
          <p:cNvSpPr/>
          <p:nvPr/>
        </p:nvSpPr>
        <p:spPr>
          <a:xfrm>
            <a:off x="6110990" y="4472066"/>
            <a:ext cx="3627620" cy="579619"/>
          </a:xfrm>
          <a:custGeom>
            <a:avLst/>
            <a:gdLst>
              <a:gd name="connsiteX0" fmla="*/ 3627620 w 3627620"/>
              <a:gd name="connsiteY0" fmla="*/ 579619 h 579619"/>
              <a:gd name="connsiteX1" fmla="*/ 2898099 w 3627620"/>
              <a:gd name="connsiteY1" fmla="*/ 0 h 579619"/>
              <a:gd name="connsiteX2" fmla="*/ 0 w 3627620"/>
              <a:gd name="connsiteY2" fmla="*/ 0 h 579619"/>
              <a:gd name="connsiteX3" fmla="*/ 919397 w 3627620"/>
              <a:gd name="connsiteY3" fmla="*/ 544642 h 579619"/>
              <a:gd name="connsiteX4" fmla="*/ 3627620 w 3627620"/>
              <a:gd name="connsiteY4" fmla="*/ 579619 h 5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7620" h="579619">
                <a:moveTo>
                  <a:pt x="3627620" y="579619"/>
                </a:moveTo>
                <a:lnTo>
                  <a:pt x="2898099" y="0"/>
                </a:lnTo>
                <a:lnTo>
                  <a:pt x="0" y="0"/>
                </a:lnTo>
                <a:lnTo>
                  <a:pt x="919397" y="544642"/>
                </a:lnTo>
                <a:lnTo>
                  <a:pt x="3627620" y="57961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5179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there’s no exact fit?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EC5D4F-2E6F-ADCD-5744-B57D25E7EC2D}"/>
              </a:ext>
            </a:extLst>
          </p:cNvPr>
          <p:cNvCxnSpPr>
            <a:cxnSpLocks/>
          </p:cNvCxnSpPr>
          <p:nvPr/>
        </p:nvCxnSpPr>
        <p:spPr>
          <a:xfrm>
            <a:off x="7029450" y="2386013"/>
            <a:ext cx="0" cy="2643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A01540-72F7-018C-A9BC-097114D8E59E}"/>
              </a:ext>
            </a:extLst>
          </p:cNvPr>
          <p:cNvCxnSpPr>
            <a:cxnSpLocks/>
          </p:cNvCxnSpPr>
          <p:nvPr/>
        </p:nvCxnSpPr>
        <p:spPr>
          <a:xfrm flipV="1">
            <a:off x="5362575" y="5029200"/>
            <a:ext cx="1666875" cy="9942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3A4C0-D2D4-3ED5-0DB1-2FAD946F91DE}"/>
              </a:ext>
            </a:extLst>
          </p:cNvPr>
          <p:cNvCxnSpPr>
            <a:cxnSpLocks/>
          </p:cNvCxnSpPr>
          <p:nvPr/>
        </p:nvCxnSpPr>
        <p:spPr>
          <a:xfrm>
            <a:off x="7029450" y="5029200"/>
            <a:ext cx="37576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Book - Free education icons">
            <a:extLst>
              <a:ext uri="{FF2B5EF4-FFF2-40B4-BE49-F238E27FC236}">
                <a16:creationId xmlns:a16="http://schemas.microsoft.com/office/drawing/2014/main" id="{94B3C8A3-DCD9-9396-BC17-418607FA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500" y="476091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Book - Free education icons">
            <a:extLst>
              <a:ext uri="{FF2B5EF4-FFF2-40B4-BE49-F238E27FC236}">
                <a16:creationId xmlns:a16="http://schemas.microsoft.com/office/drawing/2014/main" id="{62092F1C-87F8-610E-7BBA-FC5BA2AD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668" y="592058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ook - Free education icons">
            <a:extLst>
              <a:ext uri="{FF2B5EF4-FFF2-40B4-BE49-F238E27FC236}">
                <a16:creationId xmlns:a16="http://schemas.microsoft.com/office/drawing/2014/main" id="{9F8FF93B-E0BE-648B-4991-78672C32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068" y="220183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C348FD-C2B0-E081-6E1E-1C148505AA13}"/>
              </a:ext>
            </a:extLst>
          </p:cNvPr>
          <p:cNvCxnSpPr>
            <a:cxnSpLocks/>
          </p:cNvCxnSpPr>
          <p:nvPr/>
        </p:nvCxnSpPr>
        <p:spPr>
          <a:xfrm flipH="1" flipV="1">
            <a:off x="6095998" y="4474055"/>
            <a:ext cx="933451" cy="54324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17D478-BE0E-8CAB-F228-EA35F1171D62}"/>
              </a:ext>
            </a:extLst>
          </p:cNvPr>
          <p:cNvCxnSpPr>
            <a:cxnSpLocks/>
          </p:cNvCxnSpPr>
          <p:nvPr/>
        </p:nvCxnSpPr>
        <p:spPr>
          <a:xfrm flipV="1">
            <a:off x="6096000" y="4474055"/>
            <a:ext cx="0" cy="108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FE902B-607F-FAC7-173F-FC8AD537CF6F}"/>
              </a:ext>
            </a:extLst>
          </p:cNvPr>
          <p:cNvCxnSpPr>
            <a:cxnSpLocks/>
          </p:cNvCxnSpPr>
          <p:nvPr/>
        </p:nvCxnSpPr>
        <p:spPr>
          <a:xfrm flipH="1">
            <a:off x="6096000" y="3930817"/>
            <a:ext cx="933448" cy="543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A8774A-ED1B-DEEE-CBF1-D17259FF5818}"/>
              </a:ext>
            </a:extLst>
          </p:cNvPr>
          <p:cNvCxnSpPr>
            <a:cxnSpLocks/>
          </p:cNvCxnSpPr>
          <p:nvPr/>
        </p:nvCxnSpPr>
        <p:spPr>
          <a:xfrm>
            <a:off x="7029448" y="5017295"/>
            <a:ext cx="2735166" cy="23810"/>
          </a:xfrm>
          <a:prstGeom prst="line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A22F494-06EB-3DB1-C900-D448591A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8628" y="4764910"/>
            <a:ext cx="872263" cy="1279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34859-5514-AF54-74DB-86D70B74C4FC}"/>
                  </a:ext>
                </a:extLst>
              </p:cNvPr>
              <p:cNvSpPr txBox="1"/>
              <p:nvPr/>
            </p:nvSpPr>
            <p:spPr>
              <a:xfrm>
                <a:off x="86784" y="2449631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634859-5514-AF54-74DB-86D70B74C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4" y="2449631"/>
                <a:ext cx="1215949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9E594B-50C6-4011-CFC8-B691183933E5}"/>
                  </a:ext>
                </a:extLst>
              </p:cNvPr>
              <p:cNvSpPr txBox="1"/>
              <p:nvPr/>
            </p:nvSpPr>
            <p:spPr>
              <a:xfrm>
                <a:off x="115871" y="3497059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9E594B-50C6-4011-CFC8-B6911839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1" y="3497059"/>
                <a:ext cx="1215949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1D99D-4797-15D4-1EC5-1A7CE52AA8D1}"/>
                  </a:ext>
                </a:extLst>
              </p:cNvPr>
              <p:cNvSpPr txBox="1"/>
              <p:nvPr/>
            </p:nvSpPr>
            <p:spPr>
              <a:xfrm>
                <a:off x="2126095" y="2969979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1D99D-4797-15D4-1EC5-1A7CE52AA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95" y="2969979"/>
                <a:ext cx="12159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C77D4D-4B03-EE62-8296-DD782F3289B4}"/>
                  </a:ext>
                </a:extLst>
              </p:cNvPr>
              <p:cNvSpPr/>
              <p:nvPr/>
            </p:nvSpPr>
            <p:spPr>
              <a:xfrm>
                <a:off x="1075986" y="5189090"/>
                <a:ext cx="3380002" cy="4001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800" dirty="0"/>
                  <a:t>      0.28      0.22     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C77D4D-4B03-EE62-8296-DD782F328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6" y="5189090"/>
                <a:ext cx="3380002" cy="400110"/>
              </a:xfrm>
              <a:prstGeom prst="rect">
                <a:avLst/>
              </a:prstGeom>
              <a:blipFill>
                <a:blip r:embed="rId7"/>
                <a:stretch>
                  <a:fillRect t="-30303" r="-10448" b="-5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6D985F3-A7E9-212B-8FF8-808C3A0A9C69}"/>
              </a:ext>
            </a:extLst>
          </p:cNvPr>
          <p:cNvSpPr txBox="1"/>
          <p:nvPr/>
        </p:nvSpPr>
        <p:spPr>
          <a:xfrm>
            <a:off x="7029448" y="3774074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728B7-3DA5-D96B-6409-23054B1142E0}"/>
              </a:ext>
            </a:extLst>
          </p:cNvPr>
          <p:cNvSpPr txBox="1"/>
          <p:nvPr/>
        </p:nvSpPr>
        <p:spPr>
          <a:xfrm>
            <a:off x="5909812" y="5597682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F20318-DE8C-5878-BC68-8F426DC65DB4}"/>
              </a:ext>
            </a:extLst>
          </p:cNvPr>
          <p:cNvSpPr txBox="1"/>
          <p:nvPr/>
        </p:nvSpPr>
        <p:spPr>
          <a:xfrm>
            <a:off x="9576097" y="5112822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8E055D-D10B-2F1F-3459-5B90D7D7142D}"/>
              </a:ext>
            </a:extLst>
          </p:cNvPr>
          <p:cNvSpPr txBox="1"/>
          <p:nvPr/>
        </p:nvSpPr>
        <p:spPr>
          <a:xfrm>
            <a:off x="8040273" y="5050394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001A73-A9AF-2821-65BA-B20B00AEC38D}"/>
              </a:ext>
            </a:extLst>
          </p:cNvPr>
          <p:cNvSpPr txBox="1"/>
          <p:nvPr/>
        </p:nvSpPr>
        <p:spPr>
          <a:xfrm>
            <a:off x="6477227" y="5219868"/>
            <a:ext cx="83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58524D-C1BA-37F6-AAF5-EADD1E8E9129}"/>
                  </a:ext>
                </a:extLst>
              </p:cNvPr>
              <p:cNvSpPr/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3200" dirty="0"/>
                  <a:t>      0.        0.  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58524D-C1BA-37F6-AAF5-EADD1E8E9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2514540"/>
                <a:ext cx="3313945" cy="400110"/>
              </a:xfrm>
              <a:prstGeom prst="rect">
                <a:avLst/>
              </a:prstGeom>
              <a:blipFill>
                <a:blip r:embed="rId8"/>
                <a:stretch>
                  <a:fillRect t="-39394" b="-6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4C5897-E553-D5F6-43BA-366F936A7206}"/>
                  </a:ext>
                </a:extLst>
              </p:cNvPr>
              <p:cNvSpPr/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     0.5      0.5      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4C5897-E553-D5F6-43BA-366F936A7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80" y="3530707"/>
                <a:ext cx="3313945" cy="400110"/>
              </a:xfrm>
              <a:prstGeom prst="rect">
                <a:avLst/>
              </a:prstGeom>
              <a:blipFill>
                <a:blip r:embed="rId9"/>
                <a:stretch>
                  <a:fillRect t="-38235" r="-9125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2" descr="Book - Free education icons">
            <a:extLst>
              <a:ext uri="{FF2B5EF4-FFF2-40B4-BE49-F238E27FC236}">
                <a16:creationId xmlns:a16="http://schemas.microsoft.com/office/drawing/2014/main" id="{1A180C49-41B0-9B63-14DA-1867375C5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4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Book - Free education icons">
            <a:extLst>
              <a:ext uri="{FF2B5EF4-FFF2-40B4-BE49-F238E27FC236}">
                <a16:creationId xmlns:a16="http://schemas.microsoft.com/office/drawing/2014/main" id="{18A02ACD-AADE-7F49-4D48-710A88824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89" y="409777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Book - Free education icons">
            <a:extLst>
              <a:ext uri="{FF2B5EF4-FFF2-40B4-BE49-F238E27FC236}">
                <a16:creationId xmlns:a16="http://schemas.microsoft.com/office/drawing/2014/main" id="{8BB7E28E-10CC-2F77-538B-AEFDE7AE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329" y="4105438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106C999-257D-8EB1-F8DD-3341848BB3EE}"/>
              </a:ext>
            </a:extLst>
          </p:cNvPr>
          <p:cNvSpPr/>
          <p:nvPr/>
        </p:nvSpPr>
        <p:spPr>
          <a:xfrm>
            <a:off x="7672320" y="4882270"/>
            <a:ext cx="195671" cy="2112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2CE231-FD08-C5CD-A41A-2AA26188EE85}"/>
              </a:ext>
            </a:extLst>
          </p:cNvPr>
          <p:cNvCxnSpPr>
            <a:cxnSpLocks/>
          </p:cNvCxnSpPr>
          <p:nvPr/>
        </p:nvCxnSpPr>
        <p:spPr>
          <a:xfrm flipV="1">
            <a:off x="6442785" y="5282103"/>
            <a:ext cx="195623" cy="103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BAEE64-29AD-7BEF-0561-6721F2D31B68}"/>
              </a:ext>
            </a:extLst>
          </p:cNvPr>
          <p:cNvCxnSpPr/>
          <p:nvPr/>
        </p:nvCxnSpPr>
        <p:spPr>
          <a:xfrm flipH="1" flipV="1">
            <a:off x="7863679" y="4760913"/>
            <a:ext cx="335941" cy="256382"/>
          </a:xfrm>
          <a:prstGeom prst="line">
            <a:avLst/>
          </a:prstGeom>
          <a:ln w="2222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E1AF70-FBF7-82B6-6E69-B2D714648D68}"/>
              </a:ext>
            </a:extLst>
          </p:cNvPr>
          <p:cNvCxnSpPr>
            <a:cxnSpLocks/>
          </p:cNvCxnSpPr>
          <p:nvPr/>
        </p:nvCxnSpPr>
        <p:spPr>
          <a:xfrm>
            <a:off x="6638408" y="4760913"/>
            <a:ext cx="1225271" cy="0"/>
          </a:xfrm>
          <a:prstGeom prst="line">
            <a:avLst/>
          </a:prstGeom>
          <a:ln w="2222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4756B3-3733-B4BD-19DF-34BBCFC05C2E}"/>
              </a:ext>
            </a:extLst>
          </p:cNvPr>
          <p:cNvCxnSpPr>
            <a:cxnSpLocks/>
          </p:cNvCxnSpPr>
          <p:nvPr/>
        </p:nvCxnSpPr>
        <p:spPr>
          <a:xfrm flipV="1">
            <a:off x="7793612" y="4764910"/>
            <a:ext cx="70065" cy="168764"/>
          </a:xfrm>
          <a:prstGeom prst="line">
            <a:avLst/>
          </a:prstGeom>
          <a:ln w="2222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C398C2B-6BB3-94A6-8A49-BB86524A71E9}"/>
              </a:ext>
            </a:extLst>
          </p:cNvPr>
          <p:cNvSpPr txBox="1"/>
          <p:nvPr/>
        </p:nvSpPr>
        <p:spPr>
          <a:xfrm>
            <a:off x="7770155" y="231454"/>
            <a:ext cx="4291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Just like with regression, find the coefficients that are the </a:t>
            </a:r>
            <a:r>
              <a:rPr lang="en-US" sz="2800" b="1" dirty="0">
                <a:solidFill>
                  <a:schemeClr val="accent1"/>
                </a:solidFill>
              </a:rPr>
              <a:t>best</a:t>
            </a:r>
            <a:r>
              <a:rPr lang="en-US" sz="2800" dirty="0">
                <a:solidFill>
                  <a:schemeClr val="accent1"/>
                </a:solidFill>
              </a:rPr>
              <a:t> fit for the data!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B2524D-E171-26D4-F13B-CEE4DFCF1720}"/>
              </a:ext>
            </a:extLst>
          </p:cNvPr>
          <p:cNvSpPr txBox="1"/>
          <p:nvPr/>
        </p:nvSpPr>
        <p:spPr>
          <a:xfrm>
            <a:off x="7863677" y="1625738"/>
            <a:ext cx="412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Geometrically, project onto the span of the “types” and use that point.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9DE1136-C14E-2EC3-581D-D13D519B368B}"/>
              </a:ext>
            </a:extLst>
          </p:cNvPr>
          <p:cNvGrpSpPr/>
          <p:nvPr/>
        </p:nvGrpSpPr>
        <p:grpSpPr>
          <a:xfrm>
            <a:off x="7878668" y="3327811"/>
            <a:ext cx="3711475" cy="1433101"/>
            <a:chOff x="7878668" y="3327811"/>
            <a:chExt cx="3711475" cy="143310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9E19657-9798-05C1-96C7-A17E75CDA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8668" y="3774074"/>
              <a:ext cx="1151032" cy="9868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53630B8-9913-8698-C54F-5EC160CC43C7}"/>
                </a:ext>
              </a:extLst>
            </p:cNvPr>
            <p:cNvSpPr txBox="1"/>
            <p:nvPr/>
          </p:nvSpPr>
          <p:spPr>
            <a:xfrm>
              <a:off x="9068761" y="3327811"/>
              <a:ext cx="25213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Pretend we actually have this point, and do what we did before.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56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3124-2B67-F421-B355-B0A4A913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fit the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1B2F-9B69-A8AE-AA4B-229939E9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says that each person is a combination of “types”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learn: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those types are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combination of each of them each person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8E3D30-DD46-9AB1-1776-65F8A423A2F9}"/>
                  </a:ext>
                </a:extLst>
              </p:cNvPr>
              <p:cNvSpPr/>
              <p:nvPr/>
            </p:nvSpPr>
            <p:spPr>
              <a:xfrm>
                <a:off x="4958518" y="2544314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0.5      0.5      0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8E3D30-DD46-9AB1-1776-65F8A423A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18" y="2544314"/>
                <a:ext cx="2274964" cy="400110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35DA5B-971B-977E-4083-94826C224D78}"/>
                  </a:ext>
                </a:extLst>
              </p:cNvPr>
              <p:cNvSpPr/>
              <p:nvPr/>
            </p:nvSpPr>
            <p:spPr>
              <a:xfrm>
                <a:off x="4958518" y="3560481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  0.5     -0.5      1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35DA5B-971B-977E-4083-94826C224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18" y="3560481"/>
                <a:ext cx="2274964" cy="400110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8F158-F5A7-DEB5-DA0A-8E68A17A2AE2}"/>
                  </a:ext>
                </a:extLst>
              </p:cNvPr>
              <p:cNvSpPr txBox="1"/>
              <p:nvPr/>
            </p:nvSpPr>
            <p:spPr>
              <a:xfrm>
                <a:off x="3821038" y="2490118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8F158-F5A7-DEB5-DA0A-8E68A17A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38" y="2490118"/>
                <a:ext cx="1215949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D7330-B7BB-2785-F40A-8FA59C19BD46}"/>
                  </a:ext>
                </a:extLst>
              </p:cNvPr>
              <p:cNvSpPr txBox="1"/>
              <p:nvPr/>
            </p:nvSpPr>
            <p:spPr>
              <a:xfrm>
                <a:off x="3821037" y="3460746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D7330-B7BB-2785-F40A-8FA59C19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37" y="3460746"/>
                <a:ext cx="1215949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0E50B-2E6E-ED3D-2A05-ED4F0EC66059}"/>
                  </a:ext>
                </a:extLst>
              </p:cNvPr>
              <p:cNvSpPr txBox="1"/>
              <p:nvPr/>
            </p:nvSpPr>
            <p:spPr>
              <a:xfrm>
                <a:off x="5488025" y="2970300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0E50B-2E6E-ED3D-2A05-ED4F0EC66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25" y="2970300"/>
                <a:ext cx="12159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>
            <a:extLst>
              <a:ext uri="{FF2B5EF4-FFF2-40B4-BE49-F238E27FC236}">
                <a16:creationId xmlns:a16="http://schemas.microsoft.com/office/drawing/2014/main" id="{DF0E13E1-7060-8C4E-A0D2-18E6B5B71477}"/>
              </a:ext>
            </a:extLst>
          </p:cNvPr>
          <p:cNvSpPr/>
          <p:nvPr/>
        </p:nvSpPr>
        <p:spPr>
          <a:xfrm>
            <a:off x="7886586" y="5037740"/>
            <a:ext cx="3071927" cy="785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“Project” onto each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212BE-BE39-49E9-FE85-3C64E042750D}"/>
              </a:ext>
            </a:extLst>
          </p:cNvPr>
          <p:cNvSpPr txBox="1"/>
          <p:nvPr/>
        </p:nvSpPr>
        <p:spPr>
          <a:xfrm rot="21372278">
            <a:off x="13711" y="72737"/>
            <a:ext cx="5145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BACK TO THIS SLIDE</a:t>
            </a:r>
          </a:p>
        </p:txBody>
      </p:sp>
    </p:spTree>
    <p:extLst>
      <p:ext uri="{BB962C8B-B14F-4D97-AF65-F5344CB8AC3E}">
        <p14:creationId xmlns:p14="http://schemas.microsoft.com/office/powerpoint/2010/main" val="130660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3124-2B67-F421-B355-B0A4A913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fit the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1B2F-9B69-A8AE-AA4B-229939E9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says that each person is a combination of “types”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learn: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those types are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combination of each of them each person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8E3D30-DD46-9AB1-1776-65F8A423A2F9}"/>
                  </a:ext>
                </a:extLst>
              </p:cNvPr>
              <p:cNvSpPr/>
              <p:nvPr/>
            </p:nvSpPr>
            <p:spPr>
              <a:xfrm>
                <a:off x="4958518" y="2544314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0.5      0.5      0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8E3D30-DD46-9AB1-1776-65F8A423A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18" y="2544314"/>
                <a:ext cx="2274964" cy="400110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35DA5B-971B-977E-4083-94826C224D78}"/>
                  </a:ext>
                </a:extLst>
              </p:cNvPr>
              <p:cNvSpPr/>
              <p:nvPr/>
            </p:nvSpPr>
            <p:spPr>
              <a:xfrm>
                <a:off x="4958518" y="3560481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  0.5     -0.5      1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35DA5B-971B-977E-4083-94826C224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18" y="3560481"/>
                <a:ext cx="2274964" cy="400110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8F158-F5A7-DEB5-DA0A-8E68A17A2AE2}"/>
                  </a:ext>
                </a:extLst>
              </p:cNvPr>
              <p:cNvSpPr txBox="1"/>
              <p:nvPr/>
            </p:nvSpPr>
            <p:spPr>
              <a:xfrm>
                <a:off x="3821038" y="2490118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8F158-F5A7-DEB5-DA0A-8E68A17A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38" y="2490118"/>
                <a:ext cx="1215949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D7330-B7BB-2785-F40A-8FA59C19BD46}"/>
                  </a:ext>
                </a:extLst>
              </p:cNvPr>
              <p:cNvSpPr txBox="1"/>
              <p:nvPr/>
            </p:nvSpPr>
            <p:spPr>
              <a:xfrm>
                <a:off x="3821037" y="3460746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D7330-B7BB-2785-F40A-8FA59C19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37" y="3460746"/>
                <a:ext cx="1215949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0E50B-2E6E-ED3D-2A05-ED4F0EC66059}"/>
                  </a:ext>
                </a:extLst>
              </p:cNvPr>
              <p:cNvSpPr txBox="1"/>
              <p:nvPr/>
            </p:nvSpPr>
            <p:spPr>
              <a:xfrm>
                <a:off x="5488025" y="2970300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0E50B-2E6E-ED3D-2A05-ED4F0EC66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25" y="2970300"/>
                <a:ext cx="12159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Arrow 8">
            <a:extLst>
              <a:ext uri="{FF2B5EF4-FFF2-40B4-BE49-F238E27FC236}">
                <a16:creationId xmlns:a16="http://schemas.microsoft.com/office/drawing/2014/main" id="{DF0E13E1-7060-8C4E-A0D2-18E6B5B71477}"/>
              </a:ext>
            </a:extLst>
          </p:cNvPr>
          <p:cNvSpPr/>
          <p:nvPr/>
        </p:nvSpPr>
        <p:spPr>
          <a:xfrm>
            <a:off x="4429011" y="4637690"/>
            <a:ext cx="3071927" cy="785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are the “types”?</a:t>
            </a:r>
          </a:p>
        </p:txBody>
      </p:sp>
    </p:spTree>
    <p:extLst>
      <p:ext uri="{BB962C8B-B14F-4D97-AF65-F5344CB8AC3E}">
        <p14:creationId xmlns:p14="http://schemas.microsoft.com/office/powerpoint/2010/main" val="2076767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66" y="-179335"/>
            <a:ext cx="10515600" cy="1325563"/>
          </a:xfrm>
        </p:spPr>
        <p:txBody>
          <a:bodyPr/>
          <a:lstStyle/>
          <a:p>
            <a:r>
              <a:rPr lang="en-US" dirty="0"/>
              <a:t>Suppose the data look like this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EC5D4F-2E6F-ADCD-5744-B57D25E7EC2D}"/>
              </a:ext>
            </a:extLst>
          </p:cNvPr>
          <p:cNvCxnSpPr>
            <a:cxnSpLocks/>
          </p:cNvCxnSpPr>
          <p:nvPr/>
        </p:nvCxnSpPr>
        <p:spPr>
          <a:xfrm>
            <a:off x="5743558" y="1643058"/>
            <a:ext cx="0" cy="4972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3A4C0-D2D4-3ED5-0DB1-2FAD946F91DE}"/>
              </a:ext>
            </a:extLst>
          </p:cNvPr>
          <p:cNvCxnSpPr>
            <a:cxnSpLocks/>
          </p:cNvCxnSpPr>
          <p:nvPr/>
        </p:nvCxnSpPr>
        <p:spPr>
          <a:xfrm>
            <a:off x="1443021" y="4286245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Book - Free education icons">
            <a:extLst>
              <a:ext uri="{FF2B5EF4-FFF2-40B4-BE49-F238E27FC236}">
                <a16:creationId xmlns:a16="http://schemas.microsoft.com/office/drawing/2014/main" id="{94B3C8A3-DCD9-9396-BC17-418607FA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295" y="402986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ook - Free education icons">
            <a:extLst>
              <a:ext uri="{FF2B5EF4-FFF2-40B4-BE49-F238E27FC236}">
                <a16:creationId xmlns:a16="http://schemas.microsoft.com/office/drawing/2014/main" id="{9F8FF93B-E0BE-648B-4991-78672C32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76" y="1458877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015DBBC-F2F1-FFAF-CC62-ACFFA4274E13}"/>
              </a:ext>
            </a:extLst>
          </p:cNvPr>
          <p:cNvGrpSpPr/>
          <p:nvPr/>
        </p:nvGrpSpPr>
        <p:grpSpPr>
          <a:xfrm>
            <a:off x="2690829" y="4119606"/>
            <a:ext cx="6380361" cy="414343"/>
            <a:chOff x="3770192" y="5163248"/>
            <a:chExt cx="6380361" cy="414343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81FD54AB-F1AF-EEA5-8D0E-FDCF3C6E28FA}"/>
                </a:ext>
              </a:extLst>
            </p:cNvPr>
            <p:cNvGrpSpPr/>
            <p:nvPr/>
          </p:nvGrpSpPr>
          <p:grpSpPr>
            <a:xfrm>
              <a:off x="7075494" y="5163248"/>
              <a:ext cx="3075059" cy="371479"/>
              <a:chOff x="7075494" y="5163248"/>
              <a:chExt cx="3075059" cy="371479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047FAA63-68F0-40BD-3145-70FAB94251C9}"/>
                  </a:ext>
                </a:extLst>
              </p:cNvPr>
              <p:cNvSpPr/>
              <p:nvPr/>
            </p:nvSpPr>
            <p:spPr>
              <a:xfrm>
                <a:off x="9979103" y="525355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25B4A1D-2B28-1CEC-D06A-3E728C999EA7}"/>
                  </a:ext>
                </a:extLst>
              </p:cNvPr>
              <p:cNvSpPr/>
              <p:nvPr/>
            </p:nvSpPr>
            <p:spPr>
              <a:xfrm>
                <a:off x="9626662" y="5377568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EF4327C-C04E-428B-96CF-FCD0EEE72CA6}"/>
                  </a:ext>
                </a:extLst>
              </p:cNvPr>
              <p:cNvSpPr/>
              <p:nvPr/>
            </p:nvSpPr>
            <p:spPr>
              <a:xfrm>
                <a:off x="9274221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CF832D8-B611-9579-7201-568FD3B095D3}"/>
                  </a:ext>
                </a:extLst>
              </p:cNvPr>
              <p:cNvSpPr/>
              <p:nvPr/>
            </p:nvSpPr>
            <p:spPr>
              <a:xfrm>
                <a:off x="8882948" y="532499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2CADB72-5F80-0919-F226-503D436E4C2A}"/>
                  </a:ext>
                </a:extLst>
              </p:cNvPr>
              <p:cNvSpPr/>
              <p:nvPr/>
            </p:nvSpPr>
            <p:spPr>
              <a:xfrm>
                <a:off x="8530507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384B049-B48D-478A-BB94-320670670F89}"/>
                  </a:ext>
                </a:extLst>
              </p:cNvPr>
              <p:cNvSpPr/>
              <p:nvPr/>
            </p:nvSpPr>
            <p:spPr>
              <a:xfrm>
                <a:off x="8178066" y="5163248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A814F9E9-972C-56A5-4A80-00855FF16845}"/>
                  </a:ext>
                </a:extLst>
              </p:cNvPr>
              <p:cNvSpPr/>
              <p:nvPr/>
            </p:nvSpPr>
            <p:spPr>
              <a:xfrm>
                <a:off x="7780376" y="532499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1956E6F-FF13-5B77-D3FC-9E28333EB1AA}"/>
                  </a:ext>
                </a:extLst>
              </p:cNvPr>
              <p:cNvSpPr/>
              <p:nvPr/>
            </p:nvSpPr>
            <p:spPr>
              <a:xfrm>
                <a:off x="7427935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082DA0A-3B8B-372C-D614-C5B66CA475E1}"/>
                  </a:ext>
                </a:extLst>
              </p:cNvPr>
              <p:cNvSpPr/>
              <p:nvPr/>
            </p:nvSpPr>
            <p:spPr>
              <a:xfrm>
                <a:off x="7075494" y="5334704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7D22873-8A4C-7E98-C7CD-AB073DB6F33E}"/>
                </a:ext>
              </a:extLst>
            </p:cNvPr>
            <p:cNvGrpSpPr/>
            <p:nvPr/>
          </p:nvGrpSpPr>
          <p:grpSpPr>
            <a:xfrm>
              <a:off x="3770192" y="5201538"/>
              <a:ext cx="3075059" cy="376053"/>
              <a:chOff x="7075494" y="5206112"/>
              <a:chExt cx="3075059" cy="376053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438200D-2D66-8CB8-0B0F-988CB5B726B8}"/>
                  </a:ext>
                </a:extLst>
              </p:cNvPr>
              <p:cNvSpPr/>
              <p:nvPr/>
            </p:nvSpPr>
            <p:spPr>
              <a:xfrm>
                <a:off x="9979103" y="523926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4D6ADAF-1503-6BBC-3B0C-5DA0A3D2840D}"/>
                  </a:ext>
                </a:extLst>
              </p:cNvPr>
              <p:cNvSpPr/>
              <p:nvPr/>
            </p:nvSpPr>
            <p:spPr>
              <a:xfrm>
                <a:off x="9626662" y="532041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70AF863-A0C6-3586-BC3B-22918DC93F33}"/>
                  </a:ext>
                </a:extLst>
              </p:cNvPr>
              <p:cNvSpPr/>
              <p:nvPr/>
            </p:nvSpPr>
            <p:spPr>
              <a:xfrm>
                <a:off x="9274221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9A16991A-1406-67E9-F201-9E440DCD0ED3}"/>
                  </a:ext>
                </a:extLst>
              </p:cNvPr>
              <p:cNvSpPr/>
              <p:nvPr/>
            </p:nvSpPr>
            <p:spPr>
              <a:xfrm>
                <a:off x="8882948" y="531070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89607B46-2B3D-F6B7-0866-AFB03ABC9C87}"/>
                  </a:ext>
                </a:extLst>
              </p:cNvPr>
              <p:cNvSpPr/>
              <p:nvPr/>
            </p:nvSpPr>
            <p:spPr>
              <a:xfrm>
                <a:off x="8530507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0218AD6-9EDF-1F78-41F6-43D2BBDDAD32}"/>
                  </a:ext>
                </a:extLst>
              </p:cNvPr>
              <p:cNvSpPr/>
              <p:nvPr/>
            </p:nvSpPr>
            <p:spPr>
              <a:xfrm>
                <a:off x="8178066" y="520611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0DFD445-C6EA-246F-9C92-B0DF8086C1BD}"/>
                  </a:ext>
                </a:extLst>
              </p:cNvPr>
              <p:cNvSpPr/>
              <p:nvPr/>
            </p:nvSpPr>
            <p:spPr>
              <a:xfrm>
                <a:off x="7780376" y="542500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61022527-0041-ED21-DF53-5569C000B636}"/>
                  </a:ext>
                </a:extLst>
              </p:cNvPr>
              <p:cNvSpPr/>
              <p:nvPr/>
            </p:nvSpPr>
            <p:spPr>
              <a:xfrm>
                <a:off x="7427935" y="529184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ADB67815-32D8-5538-E93C-AADC1041204E}"/>
                  </a:ext>
                </a:extLst>
              </p:cNvPr>
              <p:cNvSpPr/>
              <p:nvPr/>
            </p:nvSpPr>
            <p:spPr>
              <a:xfrm>
                <a:off x="7075494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38D16FF2-8FB3-5017-1375-DF326A6332B4}"/>
              </a:ext>
            </a:extLst>
          </p:cNvPr>
          <p:cNvSpPr txBox="1"/>
          <p:nvPr/>
        </p:nvSpPr>
        <p:spPr>
          <a:xfrm>
            <a:off x="7008688" y="1146228"/>
            <a:ext cx="496263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Discuss: </a:t>
            </a:r>
            <a:r>
              <a:rPr lang="en-US" sz="2800" dirty="0">
                <a:solidFill>
                  <a:schemeClr val="accent1"/>
                </a:solidFill>
              </a:rPr>
              <a:t>If you only get one “type” to model the data, what ”type” would you choose?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That is, you get one vector, and you have to describe all the people in terms of that vector.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6E870E-2A31-1CCF-33C7-86B4B25481C5}"/>
              </a:ext>
            </a:extLst>
          </p:cNvPr>
          <p:cNvGrpSpPr/>
          <p:nvPr/>
        </p:nvGrpSpPr>
        <p:grpSpPr>
          <a:xfrm rot="10800000">
            <a:off x="3500412" y="3800229"/>
            <a:ext cx="5284206" cy="414343"/>
            <a:chOff x="3770192" y="5163248"/>
            <a:chExt cx="5284206" cy="4143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E487E31-0ED7-6499-BD83-44D001295E77}"/>
                </a:ext>
              </a:extLst>
            </p:cNvPr>
            <p:cNvGrpSpPr/>
            <p:nvPr/>
          </p:nvGrpSpPr>
          <p:grpSpPr>
            <a:xfrm>
              <a:off x="7075494" y="5163248"/>
              <a:ext cx="1978904" cy="328615"/>
              <a:chOff x="7075494" y="5163248"/>
              <a:chExt cx="1978904" cy="32861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6B4509C-C2BD-7DC9-B43A-899B1E44E24C}"/>
                  </a:ext>
                </a:extLst>
              </p:cNvPr>
              <p:cNvSpPr/>
              <p:nvPr/>
            </p:nvSpPr>
            <p:spPr>
              <a:xfrm>
                <a:off x="8882948" y="532499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375A4BC-71CD-E4C2-810B-D351BCBC45F4}"/>
                  </a:ext>
                </a:extLst>
              </p:cNvPr>
              <p:cNvSpPr/>
              <p:nvPr/>
            </p:nvSpPr>
            <p:spPr>
              <a:xfrm>
                <a:off x="8530507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378F1C3-F98F-046A-85C3-80D57B99DC2C}"/>
                  </a:ext>
                </a:extLst>
              </p:cNvPr>
              <p:cNvSpPr/>
              <p:nvPr/>
            </p:nvSpPr>
            <p:spPr>
              <a:xfrm>
                <a:off x="8178066" y="5163248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9439D64-B04E-C6B4-4854-9F4B0248E3BD}"/>
                  </a:ext>
                </a:extLst>
              </p:cNvPr>
              <p:cNvSpPr/>
              <p:nvPr/>
            </p:nvSpPr>
            <p:spPr>
              <a:xfrm>
                <a:off x="7780376" y="532499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1BC9D39-FC78-2DF2-A2E9-75511BA1A045}"/>
                  </a:ext>
                </a:extLst>
              </p:cNvPr>
              <p:cNvSpPr/>
              <p:nvPr/>
            </p:nvSpPr>
            <p:spPr>
              <a:xfrm>
                <a:off x="7427935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861CDEF-105C-3459-5FFD-65E65660E555}"/>
                  </a:ext>
                </a:extLst>
              </p:cNvPr>
              <p:cNvSpPr/>
              <p:nvPr/>
            </p:nvSpPr>
            <p:spPr>
              <a:xfrm>
                <a:off x="7075494" y="5334704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469CF5-4101-0F74-4245-38FB5F300032}"/>
                </a:ext>
              </a:extLst>
            </p:cNvPr>
            <p:cNvGrpSpPr/>
            <p:nvPr/>
          </p:nvGrpSpPr>
          <p:grpSpPr>
            <a:xfrm>
              <a:off x="3770192" y="5201538"/>
              <a:ext cx="3075059" cy="376053"/>
              <a:chOff x="7075494" y="5206112"/>
              <a:chExt cx="3075059" cy="37605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5AD1177-B051-27C6-108E-778803D3D4AB}"/>
                  </a:ext>
                </a:extLst>
              </p:cNvPr>
              <p:cNvSpPr/>
              <p:nvPr/>
            </p:nvSpPr>
            <p:spPr>
              <a:xfrm>
                <a:off x="9979103" y="523926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EFE4BAA-A6F5-9454-782A-57535FB8B4E3}"/>
                  </a:ext>
                </a:extLst>
              </p:cNvPr>
              <p:cNvSpPr/>
              <p:nvPr/>
            </p:nvSpPr>
            <p:spPr>
              <a:xfrm>
                <a:off x="9626662" y="532041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62AAB5-5F9D-7B08-AAA4-471552611738}"/>
                  </a:ext>
                </a:extLst>
              </p:cNvPr>
              <p:cNvSpPr/>
              <p:nvPr/>
            </p:nvSpPr>
            <p:spPr>
              <a:xfrm>
                <a:off x="9274221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4ED078F-0C73-E171-63DF-2A1E215EDB75}"/>
                  </a:ext>
                </a:extLst>
              </p:cNvPr>
              <p:cNvSpPr/>
              <p:nvPr/>
            </p:nvSpPr>
            <p:spPr>
              <a:xfrm>
                <a:off x="8882948" y="531070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A526B6-BDD2-82EB-32E1-137EB9D2174A}"/>
                  </a:ext>
                </a:extLst>
              </p:cNvPr>
              <p:cNvSpPr/>
              <p:nvPr/>
            </p:nvSpPr>
            <p:spPr>
              <a:xfrm>
                <a:off x="8530507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0BD12F-9005-D719-E56E-5BE2E5D9AA4A}"/>
                  </a:ext>
                </a:extLst>
              </p:cNvPr>
              <p:cNvSpPr/>
              <p:nvPr/>
            </p:nvSpPr>
            <p:spPr>
              <a:xfrm>
                <a:off x="8178066" y="520611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E82D685-1E8C-5EA4-11A8-416B3B707AB1}"/>
                  </a:ext>
                </a:extLst>
              </p:cNvPr>
              <p:cNvSpPr/>
              <p:nvPr/>
            </p:nvSpPr>
            <p:spPr>
              <a:xfrm>
                <a:off x="7780376" y="542500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E3F8C87-AAF3-37DB-1E97-FDF00C00C156}"/>
                  </a:ext>
                </a:extLst>
              </p:cNvPr>
              <p:cNvSpPr/>
              <p:nvPr/>
            </p:nvSpPr>
            <p:spPr>
              <a:xfrm>
                <a:off x="7427935" y="529184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8620F8B-2A33-DF77-F80E-702A50583EF0}"/>
                  </a:ext>
                </a:extLst>
              </p:cNvPr>
              <p:cNvSpPr/>
              <p:nvPr/>
            </p:nvSpPr>
            <p:spPr>
              <a:xfrm>
                <a:off x="7075494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1B25D0-0418-F7C3-DC31-8F6849E151F1}"/>
              </a:ext>
            </a:extLst>
          </p:cNvPr>
          <p:cNvGrpSpPr/>
          <p:nvPr/>
        </p:nvGrpSpPr>
        <p:grpSpPr>
          <a:xfrm rot="10800000">
            <a:off x="2957543" y="4451270"/>
            <a:ext cx="5675479" cy="414343"/>
            <a:chOff x="4475074" y="5163248"/>
            <a:chExt cx="5675479" cy="41434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281088E-DE13-C404-57CA-3B3443AE0B87}"/>
                </a:ext>
              </a:extLst>
            </p:cNvPr>
            <p:cNvGrpSpPr/>
            <p:nvPr/>
          </p:nvGrpSpPr>
          <p:grpSpPr>
            <a:xfrm>
              <a:off x="7075494" y="5163248"/>
              <a:ext cx="3075059" cy="371479"/>
              <a:chOff x="7075494" y="5163248"/>
              <a:chExt cx="3075059" cy="37147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5F11ED6-FF74-11F3-1106-7DFC1E7412D2}"/>
                  </a:ext>
                </a:extLst>
              </p:cNvPr>
              <p:cNvSpPr/>
              <p:nvPr/>
            </p:nvSpPr>
            <p:spPr>
              <a:xfrm>
                <a:off x="9979103" y="525355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9F95461-A5C5-78A4-9FBD-46F38A747C0A}"/>
                  </a:ext>
                </a:extLst>
              </p:cNvPr>
              <p:cNvSpPr/>
              <p:nvPr/>
            </p:nvSpPr>
            <p:spPr>
              <a:xfrm>
                <a:off x="9626662" y="5377568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75F745A-1025-524E-1131-095F818F36C8}"/>
                  </a:ext>
                </a:extLst>
              </p:cNvPr>
              <p:cNvSpPr/>
              <p:nvPr/>
            </p:nvSpPr>
            <p:spPr>
              <a:xfrm>
                <a:off x="9274221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37C703B-6FA7-52F2-9919-ADBBAC66EE6F}"/>
                  </a:ext>
                </a:extLst>
              </p:cNvPr>
              <p:cNvSpPr/>
              <p:nvPr/>
            </p:nvSpPr>
            <p:spPr>
              <a:xfrm>
                <a:off x="8882948" y="532499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4FC72E7-57AF-C6AA-DC53-01ACD0BE1F00}"/>
                  </a:ext>
                </a:extLst>
              </p:cNvPr>
              <p:cNvSpPr/>
              <p:nvPr/>
            </p:nvSpPr>
            <p:spPr>
              <a:xfrm>
                <a:off x="8530507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120AFE6-E01B-A9C9-2198-61A18E2FA9F0}"/>
                  </a:ext>
                </a:extLst>
              </p:cNvPr>
              <p:cNvSpPr/>
              <p:nvPr/>
            </p:nvSpPr>
            <p:spPr>
              <a:xfrm>
                <a:off x="8178066" y="5163248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337C4BA-26E6-CD5F-0EE4-43D4553B9B4A}"/>
                  </a:ext>
                </a:extLst>
              </p:cNvPr>
              <p:cNvSpPr/>
              <p:nvPr/>
            </p:nvSpPr>
            <p:spPr>
              <a:xfrm>
                <a:off x="7780376" y="532499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440AC14-18B2-2EAF-5DF9-04B4FC2096AD}"/>
                  </a:ext>
                </a:extLst>
              </p:cNvPr>
              <p:cNvSpPr/>
              <p:nvPr/>
            </p:nvSpPr>
            <p:spPr>
              <a:xfrm>
                <a:off x="7427935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83B3D89-1F88-5C4F-2FE1-DC7176B2A0E0}"/>
                  </a:ext>
                </a:extLst>
              </p:cNvPr>
              <p:cNvSpPr/>
              <p:nvPr/>
            </p:nvSpPr>
            <p:spPr>
              <a:xfrm>
                <a:off x="7075494" y="5334704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A0DF9FA-8DE3-2833-26C7-99CC3C5D0C5B}"/>
                </a:ext>
              </a:extLst>
            </p:cNvPr>
            <p:cNvGrpSpPr/>
            <p:nvPr/>
          </p:nvGrpSpPr>
          <p:grpSpPr>
            <a:xfrm>
              <a:off x="4475074" y="5201538"/>
              <a:ext cx="2370177" cy="376053"/>
              <a:chOff x="7780376" y="5206112"/>
              <a:chExt cx="2370177" cy="376053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3BA341-ADC4-D0DE-C90F-CF8810AA7E19}"/>
                  </a:ext>
                </a:extLst>
              </p:cNvPr>
              <p:cNvSpPr/>
              <p:nvPr/>
            </p:nvSpPr>
            <p:spPr>
              <a:xfrm>
                <a:off x="9979103" y="523926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CD47E2F-0E44-53C3-2B76-A665E1DA3E3E}"/>
                  </a:ext>
                </a:extLst>
              </p:cNvPr>
              <p:cNvSpPr/>
              <p:nvPr/>
            </p:nvSpPr>
            <p:spPr>
              <a:xfrm>
                <a:off x="9626662" y="532041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6C8F139-6119-F1DD-A9FB-2F39B9B54876}"/>
                  </a:ext>
                </a:extLst>
              </p:cNvPr>
              <p:cNvSpPr/>
              <p:nvPr/>
            </p:nvSpPr>
            <p:spPr>
              <a:xfrm>
                <a:off x="9274221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F5BCC35-231F-CDF5-1AFB-0A366E53A35A}"/>
                  </a:ext>
                </a:extLst>
              </p:cNvPr>
              <p:cNvSpPr/>
              <p:nvPr/>
            </p:nvSpPr>
            <p:spPr>
              <a:xfrm>
                <a:off x="8882948" y="531070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DC3B90B-2FC5-9A90-3970-47093304B188}"/>
                  </a:ext>
                </a:extLst>
              </p:cNvPr>
              <p:cNvSpPr/>
              <p:nvPr/>
            </p:nvSpPr>
            <p:spPr>
              <a:xfrm>
                <a:off x="8530507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8F5240D-22C3-6E12-ABD4-80359384258F}"/>
                  </a:ext>
                </a:extLst>
              </p:cNvPr>
              <p:cNvSpPr/>
              <p:nvPr/>
            </p:nvSpPr>
            <p:spPr>
              <a:xfrm>
                <a:off x="8178066" y="520611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70FC5F6-2C5A-85F4-DFF6-E06C31C08A18}"/>
                  </a:ext>
                </a:extLst>
              </p:cNvPr>
              <p:cNvSpPr/>
              <p:nvPr/>
            </p:nvSpPr>
            <p:spPr>
              <a:xfrm>
                <a:off x="7780376" y="542500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D2D5BCA-2409-7940-3D1E-9ACCD79A34B9}"/>
              </a:ext>
            </a:extLst>
          </p:cNvPr>
          <p:cNvGrpSpPr/>
          <p:nvPr/>
        </p:nvGrpSpPr>
        <p:grpSpPr>
          <a:xfrm rot="10800000">
            <a:off x="4171291" y="4258669"/>
            <a:ext cx="2771870" cy="376053"/>
            <a:chOff x="4475074" y="5201538"/>
            <a:chExt cx="2771870" cy="376053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443137B-6A88-773C-61B5-81FE1B93F998}"/>
                </a:ext>
              </a:extLst>
            </p:cNvPr>
            <p:cNvSpPr/>
            <p:nvPr/>
          </p:nvSpPr>
          <p:spPr>
            <a:xfrm>
              <a:off x="7075494" y="5334704"/>
              <a:ext cx="171450" cy="1571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9F0B92A-CEFA-2030-4661-5806E522FAA3}"/>
                </a:ext>
              </a:extLst>
            </p:cNvPr>
            <p:cNvGrpSpPr/>
            <p:nvPr/>
          </p:nvGrpSpPr>
          <p:grpSpPr>
            <a:xfrm>
              <a:off x="4475074" y="5201538"/>
              <a:ext cx="2370177" cy="376053"/>
              <a:chOff x="7780376" y="5206112"/>
              <a:chExt cx="2370177" cy="376053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BD42797-474B-C8B8-3A5C-72A31262312A}"/>
                  </a:ext>
                </a:extLst>
              </p:cNvPr>
              <p:cNvSpPr/>
              <p:nvPr/>
            </p:nvSpPr>
            <p:spPr>
              <a:xfrm>
                <a:off x="9979103" y="523926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B67A03E-D4E2-ABE7-21EF-DD155594FEEE}"/>
                  </a:ext>
                </a:extLst>
              </p:cNvPr>
              <p:cNvSpPr/>
              <p:nvPr/>
            </p:nvSpPr>
            <p:spPr>
              <a:xfrm>
                <a:off x="9626662" y="532041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DC68E6E-3CAA-D4F0-30BC-E46617745193}"/>
                  </a:ext>
                </a:extLst>
              </p:cNvPr>
              <p:cNvSpPr/>
              <p:nvPr/>
            </p:nvSpPr>
            <p:spPr>
              <a:xfrm>
                <a:off x="9274221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44ECA54-22F4-6E72-1FCE-104117A13B02}"/>
                  </a:ext>
                </a:extLst>
              </p:cNvPr>
              <p:cNvSpPr/>
              <p:nvPr/>
            </p:nvSpPr>
            <p:spPr>
              <a:xfrm>
                <a:off x="8882948" y="531070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14071F1-A0AB-6C53-6352-5D208E145057}"/>
                  </a:ext>
                </a:extLst>
              </p:cNvPr>
              <p:cNvSpPr/>
              <p:nvPr/>
            </p:nvSpPr>
            <p:spPr>
              <a:xfrm>
                <a:off x="8530507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88CD7A10-387C-12A7-EFD2-0F832B15E2AB}"/>
                  </a:ext>
                </a:extLst>
              </p:cNvPr>
              <p:cNvSpPr/>
              <p:nvPr/>
            </p:nvSpPr>
            <p:spPr>
              <a:xfrm>
                <a:off x="8178066" y="520611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0FFFFF6-948D-5F3A-5F48-151A003439E1}"/>
                  </a:ext>
                </a:extLst>
              </p:cNvPr>
              <p:cNvSpPr/>
              <p:nvPr/>
            </p:nvSpPr>
            <p:spPr>
              <a:xfrm>
                <a:off x="7780376" y="542500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E90A7DF-4A64-5619-98CC-B75EC060E611}"/>
              </a:ext>
            </a:extLst>
          </p:cNvPr>
          <p:cNvGrpSpPr/>
          <p:nvPr/>
        </p:nvGrpSpPr>
        <p:grpSpPr>
          <a:xfrm>
            <a:off x="4338134" y="3630147"/>
            <a:ext cx="2722618" cy="371479"/>
            <a:chOff x="1782963" y="4758458"/>
            <a:chExt cx="2722618" cy="3714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D00C8C1-A344-97AA-ADE2-A6691BDB38A0}"/>
                </a:ext>
              </a:extLst>
            </p:cNvPr>
            <p:cNvSpPr/>
            <p:nvPr/>
          </p:nvSpPr>
          <p:spPr>
            <a:xfrm rot="10800000">
              <a:off x="1782963" y="4882476"/>
              <a:ext cx="171450" cy="1571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AF4DF4D-2AF1-3BE8-C72E-687BFCBF1D00}"/>
                </a:ext>
              </a:extLst>
            </p:cNvPr>
            <p:cNvSpPr/>
            <p:nvPr/>
          </p:nvSpPr>
          <p:spPr>
            <a:xfrm rot="10800000">
              <a:off x="2135404" y="4758458"/>
              <a:ext cx="171450" cy="1571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B83E5BC-A124-024C-1A51-8310761B0747}"/>
                </a:ext>
              </a:extLst>
            </p:cNvPr>
            <p:cNvSpPr/>
            <p:nvPr/>
          </p:nvSpPr>
          <p:spPr>
            <a:xfrm rot="10800000">
              <a:off x="2487845" y="4887050"/>
              <a:ext cx="171450" cy="1571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13E968-4324-FF65-48BD-3E44AE97735E}"/>
                </a:ext>
              </a:extLst>
            </p:cNvPr>
            <p:cNvSpPr/>
            <p:nvPr/>
          </p:nvSpPr>
          <p:spPr>
            <a:xfrm rot="10800000">
              <a:off x="2879118" y="4811036"/>
              <a:ext cx="171450" cy="1571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FE6FA6C-C489-5CEC-098B-B9968282D732}"/>
                </a:ext>
              </a:extLst>
            </p:cNvPr>
            <p:cNvSpPr/>
            <p:nvPr/>
          </p:nvSpPr>
          <p:spPr>
            <a:xfrm rot="10800000">
              <a:off x="3231559" y="4887050"/>
              <a:ext cx="171450" cy="1571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CDC82CE-249A-E2EE-8483-BC4845FF940A}"/>
                </a:ext>
              </a:extLst>
            </p:cNvPr>
            <p:cNvSpPr/>
            <p:nvPr/>
          </p:nvSpPr>
          <p:spPr>
            <a:xfrm rot="10800000">
              <a:off x="3584000" y="4972778"/>
              <a:ext cx="171450" cy="1571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9E4A83D-FE73-0F91-EDCB-0342A2F6F75D}"/>
                </a:ext>
              </a:extLst>
            </p:cNvPr>
            <p:cNvSpPr/>
            <p:nvPr/>
          </p:nvSpPr>
          <p:spPr>
            <a:xfrm rot="10800000">
              <a:off x="3981690" y="4811036"/>
              <a:ext cx="171450" cy="1571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D38C5B1-FFFE-B6DF-0B0D-0A57CF7B7D86}"/>
                </a:ext>
              </a:extLst>
            </p:cNvPr>
            <p:cNvSpPr/>
            <p:nvPr/>
          </p:nvSpPr>
          <p:spPr>
            <a:xfrm rot="10800000">
              <a:off x="4334131" y="4887050"/>
              <a:ext cx="171450" cy="1571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30C537F-5A9A-3BE2-C606-72B3012CC053}"/>
              </a:ext>
            </a:extLst>
          </p:cNvPr>
          <p:cNvGrpSpPr/>
          <p:nvPr/>
        </p:nvGrpSpPr>
        <p:grpSpPr>
          <a:xfrm>
            <a:off x="1027919" y="4115507"/>
            <a:ext cx="6380361" cy="414343"/>
            <a:chOff x="3770192" y="5163248"/>
            <a:chExt cx="6380361" cy="414343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60A87B7-C814-6D1C-CEBA-B2AFD82DC250}"/>
                </a:ext>
              </a:extLst>
            </p:cNvPr>
            <p:cNvGrpSpPr/>
            <p:nvPr/>
          </p:nvGrpSpPr>
          <p:grpSpPr>
            <a:xfrm>
              <a:off x="7075494" y="5163248"/>
              <a:ext cx="3075059" cy="371479"/>
              <a:chOff x="7075494" y="5163248"/>
              <a:chExt cx="3075059" cy="37147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248CDD7-5498-1B13-1FEF-1041542C0BF2}"/>
                  </a:ext>
                </a:extLst>
              </p:cNvPr>
              <p:cNvSpPr/>
              <p:nvPr/>
            </p:nvSpPr>
            <p:spPr>
              <a:xfrm>
                <a:off x="9979103" y="525355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6618E98-AC9C-2FA0-5DA8-7CD82A92D3EC}"/>
                  </a:ext>
                </a:extLst>
              </p:cNvPr>
              <p:cNvSpPr/>
              <p:nvPr/>
            </p:nvSpPr>
            <p:spPr>
              <a:xfrm>
                <a:off x="9626662" y="5377568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0015833-86A7-F631-68F6-27D063F20A47}"/>
                  </a:ext>
                </a:extLst>
              </p:cNvPr>
              <p:cNvSpPr/>
              <p:nvPr/>
            </p:nvSpPr>
            <p:spPr>
              <a:xfrm>
                <a:off x="9274221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DC51027-25FF-3D2F-144A-0B45A4E7882D}"/>
                  </a:ext>
                </a:extLst>
              </p:cNvPr>
              <p:cNvSpPr/>
              <p:nvPr/>
            </p:nvSpPr>
            <p:spPr>
              <a:xfrm>
                <a:off x="8882948" y="532499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A25F05B-8F36-0312-726E-4CE5FD14ECBF}"/>
                  </a:ext>
                </a:extLst>
              </p:cNvPr>
              <p:cNvSpPr/>
              <p:nvPr/>
            </p:nvSpPr>
            <p:spPr>
              <a:xfrm>
                <a:off x="8530507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9AFB6FF-B34C-DF93-4900-E3ADD907AD50}"/>
                  </a:ext>
                </a:extLst>
              </p:cNvPr>
              <p:cNvSpPr/>
              <p:nvPr/>
            </p:nvSpPr>
            <p:spPr>
              <a:xfrm>
                <a:off x="8178066" y="5163248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9E09600-0440-8B03-743C-2749E3344DE2}"/>
                  </a:ext>
                </a:extLst>
              </p:cNvPr>
              <p:cNvSpPr/>
              <p:nvPr/>
            </p:nvSpPr>
            <p:spPr>
              <a:xfrm>
                <a:off x="7780376" y="532499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C5D32AC-DBD1-B9E0-A55A-72A7FAB0D983}"/>
                  </a:ext>
                </a:extLst>
              </p:cNvPr>
              <p:cNvSpPr/>
              <p:nvPr/>
            </p:nvSpPr>
            <p:spPr>
              <a:xfrm>
                <a:off x="7427935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2CD10DE-2F71-C57B-1581-E3E7A2CC89F1}"/>
                  </a:ext>
                </a:extLst>
              </p:cNvPr>
              <p:cNvSpPr/>
              <p:nvPr/>
            </p:nvSpPr>
            <p:spPr>
              <a:xfrm>
                <a:off x="7075494" y="5334704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F3584FF-99C7-495E-1F79-D58DBF9C5599}"/>
                </a:ext>
              </a:extLst>
            </p:cNvPr>
            <p:cNvGrpSpPr/>
            <p:nvPr/>
          </p:nvGrpSpPr>
          <p:grpSpPr>
            <a:xfrm>
              <a:off x="3770192" y="5201538"/>
              <a:ext cx="3075059" cy="376053"/>
              <a:chOff x="7075494" y="5206112"/>
              <a:chExt cx="3075059" cy="376053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A3E3699-EB1F-2444-1423-0BC48873ED45}"/>
                  </a:ext>
                </a:extLst>
              </p:cNvPr>
              <p:cNvSpPr/>
              <p:nvPr/>
            </p:nvSpPr>
            <p:spPr>
              <a:xfrm>
                <a:off x="9979103" y="523926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7525337-F145-EDBB-9407-964C13CF35D2}"/>
                  </a:ext>
                </a:extLst>
              </p:cNvPr>
              <p:cNvSpPr/>
              <p:nvPr/>
            </p:nvSpPr>
            <p:spPr>
              <a:xfrm>
                <a:off x="9626662" y="532041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04938E9-72B5-DC4A-018E-0F7FBD45E3BE}"/>
                  </a:ext>
                </a:extLst>
              </p:cNvPr>
              <p:cNvSpPr/>
              <p:nvPr/>
            </p:nvSpPr>
            <p:spPr>
              <a:xfrm>
                <a:off x="9274221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470DFA3-A61B-7EF2-DDFD-0FEE5A587293}"/>
                  </a:ext>
                </a:extLst>
              </p:cNvPr>
              <p:cNvSpPr/>
              <p:nvPr/>
            </p:nvSpPr>
            <p:spPr>
              <a:xfrm>
                <a:off x="8882948" y="531070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B10D2C7-3A38-D81F-4853-008F6EE5C239}"/>
                  </a:ext>
                </a:extLst>
              </p:cNvPr>
              <p:cNvSpPr/>
              <p:nvPr/>
            </p:nvSpPr>
            <p:spPr>
              <a:xfrm>
                <a:off x="8530507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E67AA86-BEF1-D7AA-7DA7-BFD3738947A9}"/>
                  </a:ext>
                </a:extLst>
              </p:cNvPr>
              <p:cNvSpPr/>
              <p:nvPr/>
            </p:nvSpPr>
            <p:spPr>
              <a:xfrm>
                <a:off x="8178066" y="5206112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93F62A8-89AC-0B06-E7BF-0E1A95F09A1A}"/>
                  </a:ext>
                </a:extLst>
              </p:cNvPr>
              <p:cNvSpPr/>
              <p:nvPr/>
            </p:nvSpPr>
            <p:spPr>
              <a:xfrm>
                <a:off x="7780376" y="542500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30F9C1B-B0D0-03ED-BC1E-5987FBCFF8C1}"/>
                  </a:ext>
                </a:extLst>
              </p:cNvPr>
              <p:cNvSpPr/>
              <p:nvPr/>
            </p:nvSpPr>
            <p:spPr>
              <a:xfrm>
                <a:off x="7427935" y="529184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C9DB24E-D4E9-CEAE-3603-58FCF23FE904}"/>
                  </a:ext>
                </a:extLst>
              </p:cNvPr>
              <p:cNvSpPr/>
              <p:nvPr/>
            </p:nvSpPr>
            <p:spPr>
              <a:xfrm>
                <a:off x="7075494" y="52489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BE520DB-BAA3-94E6-2C70-54DC350176B8}"/>
              </a:ext>
            </a:extLst>
          </p:cNvPr>
          <p:cNvGrpSpPr/>
          <p:nvPr/>
        </p:nvGrpSpPr>
        <p:grpSpPr>
          <a:xfrm>
            <a:off x="5840589" y="4987096"/>
            <a:ext cx="6394929" cy="1721105"/>
            <a:chOff x="5840589" y="4987096"/>
            <a:chExt cx="6394929" cy="1721105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53D9C9A-67E9-CD10-44EA-503B22C4E6D8}"/>
                </a:ext>
              </a:extLst>
            </p:cNvPr>
            <p:cNvSpPr txBox="1"/>
            <p:nvPr/>
          </p:nvSpPr>
          <p:spPr>
            <a:xfrm>
              <a:off x="5840589" y="4987096"/>
              <a:ext cx="63949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The type of person who really likes the red book and is agnostic about the yellow.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E909FE75-7612-E199-37E3-36F7B519C95D}"/>
                    </a:ext>
                  </a:extLst>
                </p:cNvPr>
                <p:cNvSpPr txBox="1"/>
                <p:nvPr/>
              </p:nvSpPr>
              <p:spPr>
                <a:xfrm>
                  <a:off x="6606036" y="6000315"/>
                  <a:ext cx="509648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2"/>
                      </a:solidFill>
                    </a:rPr>
                    <a:t>Everyone in the dataset can be approximated by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r>
                    <a:rPr lang="en-US" sz="2000" dirty="0">
                      <a:solidFill>
                        <a:schemeClr val="accent2"/>
                      </a:solidFill>
                    </a:rPr>
                    <a:t> for some coefficient c.</a:t>
                  </a: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E909FE75-7612-E199-37E3-36F7B519C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036" y="6000315"/>
                  <a:ext cx="5096486" cy="707886"/>
                </a:xfrm>
                <a:prstGeom prst="rect">
                  <a:avLst/>
                </a:prstGeom>
                <a:blipFill>
                  <a:blip r:embed="rId4"/>
                  <a:stretch>
                    <a:fillRect t="-5357" b="-160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A6C81C8-99BB-67CC-FD6D-1D37D8DAE45A}"/>
              </a:ext>
            </a:extLst>
          </p:cNvPr>
          <p:cNvGrpSpPr/>
          <p:nvPr/>
        </p:nvGrpSpPr>
        <p:grpSpPr>
          <a:xfrm>
            <a:off x="354315" y="4330805"/>
            <a:ext cx="2651745" cy="1411083"/>
            <a:chOff x="354315" y="4330805"/>
            <a:chExt cx="2651745" cy="14110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DE51361-0184-FB47-A515-FCA27B029E10}"/>
                    </a:ext>
                  </a:extLst>
                </p:cNvPr>
                <p:cNvSpPr txBox="1"/>
                <p:nvPr/>
              </p:nvSpPr>
              <p:spPr>
                <a:xfrm>
                  <a:off x="354315" y="5341778"/>
                  <a:ext cx="26517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This person is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≈−1⋅</m:t>
                      </m:r>
                      <m:r>
                        <a:rPr 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sz="20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ADE51361-0184-FB47-A515-FCA27B029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15" y="5341778"/>
                  <a:ext cx="2651745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1429" t="-606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921FF997-D9C2-AA1B-4CA1-F8DBC2740308}"/>
                </a:ext>
              </a:extLst>
            </p:cNvPr>
            <p:cNvCxnSpPr>
              <a:cxnSpLocks/>
              <a:stCxn id="193" idx="0"/>
              <a:endCxn id="86" idx="3"/>
            </p:cNvCxnSpPr>
            <p:nvPr/>
          </p:nvCxnSpPr>
          <p:spPr>
            <a:xfrm flipV="1">
              <a:off x="1680188" y="4330805"/>
              <a:ext cx="827852" cy="1010973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A99A442C-B103-B7CF-103A-84F497315E25}"/>
              </a:ext>
            </a:extLst>
          </p:cNvPr>
          <p:cNvGrpSpPr/>
          <p:nvPr/>
        </p:nvGrpSpPr>
        <p:grpSpPr>
          <a:xfrm>
            <a:off x="3152358" y="2604465"/>
            <a:ext cx="4383346" cy="1437673"/>
            <a:chOff x="3080519" y="5891020"/>
            <a:chExt cx="4383346" cy="1437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722D29A-2B4C-FF7F-F797-36792066F35D}"/>
                    </a:ext>
                  </a:extLst>
                </p:cNvPr>
                <p:cNvSpPr txBox="1"/>
                <p:nvPr/>
              </p:nvSpPr>
              <p:spPr>
                <a:xfrm>
                  <a:off x="3080519" y="5891020"/>
                  <a:ext cx="2455120" cy="526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This person is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sz="20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722D29A-2B4C-FF7F-F797-36792066F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519" y="5891020"/>
                  <a:ext cx="2455120" cy="526939"/>
                </a:xfrm>
                <a:prstGeom prst="rect">
                  <a:avLst/>
                </a:prstGeom>
                <a:blipFill>
                  <a:blip r:embed="rId6"/>
                  <a:stretch>
                    <a:fillRect l="-1546"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5E5D5B3-01C6-E0DD-524D-E25181641042}"/>
                </a:ext>
              </a:extLst>
            </p:cNvPr>
            <p:cNvCxnSpPr>
              <a:cxnSpLocks/>
              <a:endCxn id="11" idx="5"/>
            </p:cNvCxnSpPr>
            <p:nvPr/>
          </p:nvCxnSpPr>
          <p:spPr>
            <a:xfrm>
              <a:off x="5436871" y="6228583"/>
              <a:ext cx="2026994" cy="1100110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B796387-87F9-86C8-AAF1-7CAC796CEDEA}"/>
              </a:ext>
            </a:extLst>
          </p:cNvPr>
          <p:cNvGrpSpPr/>
          <p:nvPr/>
        </p:nvGrpSpPr>
        <p:grpSpPr>
          <a:xfrm>
            <a:off x="5755629" y="3522009"/>
            <a:ext cx="3933702" cy="796095"/>
            <a:chOff x="5755629" y="3522009"/>
            <a:chExt cx="3933702" cy="796095"/>
          </a:xfrm>
        </p:grpSpPr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FC9B091F-3246-676B-86C4-333B5ED6903F}"/>
                </a:ext>
              </a:extLst>
            </p:cNvPr>
            <p:cNvCxnSpPr>
              <a:cxnSpLocks/>
            </p:cNvCxnSpPr>
            <p:nvPr/>
          </p:nvCxnSpPr>
          <p:spPr>
            <a:xfrm>
              <a:off x="5755629" y="4286245"/>
              <a:ext cx="3631259" cy="31859"/>
            </a:xfrm>
            <a:prstGeom prst="straightConnector1">
              <a:avLst/>
            </a:prstGeom>
            <a:ln w="1079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70671B1-DAD9-E52E-9DBC-28C01949F560}"/>
                    </a:ext>
                  </a:extLst>
                </p:cNvPr>
                <p:cNvSpPr txBox="1"/>
                <p:nvPr/>
              </p:nvSpPr>
              <p:spPr>
                <a:xfrm>
                  <a:off x="8529579" y="3522009"/>
                  <a:ext cx="11597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4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70671B1-DAD9-E52E-9DBC-28C01949F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579" y="3522009"/>
                  <a:ext cx="1159752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738BA635-E8C3-DC68-31C1-548F937450E5}"/>
              </a:ext>
            </a:extLst>
          </p:cNvPr>
          <p:cNvSpPr txBox="1"/>
          <p:nvPr/>
        </p:nvSpPr>
        <p:spPr>
          <a:xfrm>
            <a:off x="10203904" y="3939098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much you like the red book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E903769-D4CA-53BA-E962-6963AD6B2F42}"/>
              </a:ext>
            </a:extLst>
          </p:cNvPr>
          <p:cNvSpPr txBox="1"/>
          <p:nvPr/>
        </p:nvSpPr>
        <p:spPr>
          <a:xfrm>
            <a:off x="3351036" y="1366034"/>
            <a:ext cx="209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How much you like the yellow book</a:t>
            </a:r>
          </a:p>
        </p:txBody>
      </p:sp>
    </p:spTree>
    <p:extLst>
      <p:ext uri="{BB962C8B-B14F-4D97-AF65-F5344CB8AC3E}">
        <p14:creationId xmlns:p14="http://schemas.microsoft.com/office/powerpoint/2010/main" val="5147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D6DA-1651-D63D-343F-8AE16DF6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66" y="-179335"/>
            <a:ext cx="10515600" cy="1325563"/>
          </a:xfrm>
        </p:spPr>
        <p:txBody>
          <a:bodyPr/>
          <a:lstStyle/>
          <a:p>
            <a:r>
              <a:rPr lang="en-US" dirty="0"/>
              <a:t>Suppose the data look like this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EC5D4F-2E6F-ADCD-5744-B57D25E7EC2D}"/>
              </a:ext>
            </a:extLst>
          </p:cNvPr>
          <p:cNvCxnSpPr>
            <a:cxnSpLocks/>
          </p:cNvCxnSpPr>
          <p:nvPr/>
        </p:nvCxnSpPr>
        <p:spPr>
          <a:xfrm>
            <a:off x="5743558" y="1643058"/>
            <a:ext cx="0" cy="49720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E3A4C0-D2D4-3ED5-0DB1-2FAD946F91DE}"/>
              </a:ext>
            </a:extLst>
          </p:cNvPr>
          <p:cNvCxnSpPr>
            <a:cxnSpLocks/>
          </p:cNvCxnSpPr>
          <p:nvPr/>
        </p:nvCxnSpPr>
        <p:spPr>
          <a:xfrm>
            <a:off x="1443021" y="4286245"/>
            <a:ext cx="805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Book - Free education icons">
            <a:extLst>
              <a:ext uri="{FF2B5EF4-FFF2-40B4-BE49-F238E27FC236}">
                <a16:creationId xmlns:a16="http://schemas.microsoft.com/office/drawing/2014/main" id="{94B3C8A3-DCD9-9396-BC17-418607FA8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295" y="4029863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Book - Free education icons">
            <a:extLst>
              <a:ext uri="{FF2B5EF4-FFF2-40B4-BE49-F238E27FC236}">
                <a16:creationId xmlns:a16="http://schemas.microsoft.com/office/drawing/2014/main" id="{9F8FF93B-E0BE-648B-4991-78672C32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176" y="1458877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38D16FF2-8FB3-5017-1375-DF326A6332B4}"/>
              </a:ext>
            </a:extLst>
          </p:cNvPr>
          <p:cNvSpPr txBox="1"/>
          <p:nvPr/>
        </p:nvSpPr>
        <p:spPr>
          <a:xfrm>
            <a:off x="7008688" y="1146228"/>
            <a:ext cx="49626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Discuss: </a:t>
            </a:r>
            <a:r>
              <a:rPr lang="en-US" sz="2800" dirty="0">
                <a:solidFill>
                  <a:schemeClr val="accent1"/>
                </a:solidFill>
              </a:rPr>
              <a:t>If you only get one “type” to model the data, what ”type” would you choose?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25804-004E-0297-5E9A-223167A4F3A5}"/>
              </a:ext>
            </a:extLst>
          </p:cNvPr>
          <p:cNvGrpSpPr/>
          <p:nvPr/>
        </p:nvGrpSpPr>
        <p:grpSpPr>
          <a:xfrm rot="1871967">
            <a:off x="1837852" y="3543837"/>
            <a:ext cx="7561920" cy="1235466"/>
            <a:chOff x="1027919" y="3630147"/>
            <a:chExt cx="8043271" cy="1235466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015DBBC-F2F1-FFAF-CC62-ACFFA4274E13}"/>
                </a:ext>
              </a:extLst>
            </p:cNvPr>
            <p:cNvGrpSpPr/>
            <p:nvPr/>
          </p:nvGrpSpPr>
          <p:grpSpPr>
            <a:xfrm>
              <a:off x="2690829" y="4119606"/>
              <a:ext cx="6380361" cy="414343"/>
              <a:chOff x="3770192" y="5163248"/>
              <a:chExt cx="6380361" cy="414343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1FD54AB-F1AF-EEA5-8D0E-FDCF3C6E28FA}"/>
                  </a:ext>
                </a:extLst>
              </p:cNvPr>
              <p:cNvGrpSpPr/>
              <p:nvPr/>
            </p:nvGrpSpPr>
            <p:grpSpPr>
              <a:xfrm>
                <a:off x="7075494" y="5163248"/>
                <a:ext cx="3075059" cy="371479"/>
                <a:chOff x="7075494" y="5163248"/>
                <a:chExt cx="3075059" cy="371479"/>
              </a:xfrm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047FAA63-68F0-40BD-3145-70FAB94251C9}"/>
                    </a:ext>
                  </a:extLst>
                </p:cNvPr>
                <p:cNvSpPr/>
                <p:nvPr/>
              </p:nvSpPr>
              <p:spPr>
                <a:xfrm>
                  <a:off x="9979103" y="525355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225B4A1D-2B28-1CEC-D06A-3E728C999EA7}"/>
                    </a:ext>
                  </a:extLst>
                </p:cNvPr>
                <p:cNvSpPr/>
                <p:nvPr/>
              </p:nvSpPr>
              <p:spPr>
                <a:xfrm>
                  <a:off x="9626662" y="5377568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BEF4327C-C04E-428B-96CF-FCD0EEE72CA6}"/>
                    </a:ext>
                  </a:extLst>
                </p:cNvPr>
                <p:cNvSpPr/>
                <p:nvPr/>
              </p:nvSpPr>
              <p:spPr>
                <a:xfrm>
                  <a:off x="9274221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2CF832D8-B611-9579-7201-568FD3B095D3}"/>
                    </a:ext>
                  </a:extLst>
                </p:cNvPr>
                <p:cNvSpPr/>
                <p:nvPr/>
              </p:nvSpPr>
              <p:spPr>
                <a:xfrm>
                  <a:off x="8882948" y="532499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2CADB72-5F80-0919-F226-503D436E4C2A}"/>
                    </a:ext>
                  </a:extLst>
                </p:cNvPr>
                <p:cNvSpPr/>
                <p:nvPr/>
              </p:nvSpPr>
              <p:spPr>
                <a:xfrm>
                  <a:off x="8530507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5384B049-B48D-478A-BB94-320670670F89}"/>
                    </a:ext>
                  </a:extLst>
                </p:cNvPr>
                <p:cNvSpPr/>
                <p:nvPr/>
              </p:nvSpPr>
              <p:spPr>
                <a:xfrm>
                  <a:off x="8178066" y="5163248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A814F9E9-972C-56A5-4A80-00855FF16845}"/>
                    </a:ext>
                  </a:extLst>
                </p:cNvPr>
                <p:cNvSpPr/>
                <p:nvPr/>
              </p:nvSpPr>
              <p:spPr>
                <a:xfrm>
                  <a:off x="7780376" y="532499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61956E6F-FF13-5B77-D3FC-9E28333EB1AA}"/>
                    </a:ext>
                  </a:extLst>
                </p:cNvPr>
                <p:cNvSpPr/>
                <p:nvPr/>
              </p:nvSpPr>
              <p:spPr>
                <a:xfrm>
                  <a:off x="7427935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F082DA0A-3B8B-372C-D614-C5B66CA475E1}"/>
                    </a:ext>
                  </a:extLst>
                </p:cNvPr>
                <p:cNvSpPr/>
                <p:nvPr/>
              </p:nvSpPr>
              <p:spPr>
                <a:xfrm>
                  <a:off x="7075494" y="5334704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A7D22873-8A4C-7E98-C7CD-AB073DB6F33E}"/>
                  </a:ext>
                </a:extLst>
              </p:cNvPr>
              <p:cNvGrpSpPr/>
              <p:nvPr/>
            </p:nvGrpSpPr>
            <p:grpSpPr>
              <a:xfrm>
                <a:off x="3770192" y="5201538"/>
                <a:ext cx="3075059" cy="376053"/>
                <a:chOff x="7075494" y="5206112"/>
                <a:chExt cx="3075059" cy="376053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0438200D-2D66-8CB8-0B0F-988CB5B726B8}"/>
                    </a:ext>
                  </a:extLst>
                </p:cNvPr>
                <p:cNvSpPr/>
                <p:nvPr/>
              </p:nvSpPr>
              <p:spPr>
                <a:xfrm>
                  <a:off x="9979103" y="523926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E4D6ADAF-1503-6BBC-3B0C-5DA0A3D2840D}"/>
                    </a:ext>
                  </a:extLst>
                </p:cNvPr>
                <p:cNvSpPr/>
                <p:nvPr/>
              </p:nvSpPr>
              <p:spPr>
                <a:xfrm>
                  <a:off x="9626662" y="532041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F70AF863-A0C6-3586-BC3B-22918DC93F33}"/>
                    </a:ext>
                  </a:extLst>
                </p:cNvPr>
                <p:cNvSpPr/>
                <p:nvPr/>
              </p:nvSpPr>
              <p:spPr>
                <a:xfrm>
                  <a:off x="9274221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9A16991A-1406-67E9-F201-9E440DCD0ED3}"/>
                    </a:ext>
                  </a:extLst>
                </p:cNvPr>
                <p:cNvSpPr/>
                <p:nvPr/>
              </p:nvSpPr>
              <p:spPr>
                <a:xfrm>
                  <a:off x="8882948" y="531070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89607B46-2B3D-F6B7-0866-AFB03ABC9C87}"/>
                    </a:ext>
                  </a:extLst>
                </p:cNvPr>
                <p:cNvSpPr/>
                <p:nvPr/>
              </p:nvSpPr>
              <p:spPr>
                <a:xfrm>
                  <a:off x="8530507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0218AD6-9EDF-1F78-41F6-43D2BBDDAD32}"/>
                    </a:ext>
                  </a:extLst>
                </p:cNvPr>
                <p:cNvSpPr/>
                <p:nvPr/>
              </p:nvSpPr>
              <p:spPr>
                <a:xfrm>
                  <a:off x="8178066" y="520611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E0DFD445-C6EA-246F-9C92-B0DF8086C1BD}"/>
                    </a:ext>
                  </a:extLst>
                </p:cNvPr>
                <p:cNvSpPr/>
                <p:nvPr/>
              </p:nvSpPr>
              <p:spPr>
                <a:xfrm>
                  <a:off x="7780376" y="542500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1022527-0041-ED21-DF53-5569C000B636}"/>
                    </a:ext>
                  </a:extLst>
                </p:cNvPr>
                <p:cNvSpPr/>
                <p:nvPr/>
              </p:nvSpPr>
              <p:spPr>
                <a:xfrm>
                  <a:off x="7427935" y="529184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ADB67815-32D8-5538-E93C-AADC1041204E}"/>
                    </a:ext>
                  </a:extLst>
                </p:cNvPr>
                <p:cNvSpPr/>
                <p:nvPr/>
              </p:nvSpPr>
              <p:spPr>
                <a:xfrm>
                  <a:off x="7075494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6E870E-2A31-1CCF-33C7-86B4B25481C5}"/>
                </a:ext>
              </a:extLst>
            </p:cNvPr>
            <p:cNvGrpSpPr/>
            <p:nvPr/>
          </p:nvGrpSpPr>
          <p:grpSpPr>
            <a:xfrm rot="10800000">
              <a:off x="3500412" y="3800229"/>
              <a:ext cx="5284206" cy="414343"/>
              <a:chOff x="3770192" y="5163248"/>
              <a:chExt cx="5284206" cy="41434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E487E31-0ED7-6499-BD83-44D001295E77}"/>
                  </a:ext>
                </a:extLst>
              </p:cNvPr>
              <p:cNvGrpSpPr/>
              <p:nvPr/>
            </p:nvGrpSpPr>
            <p:grpSpPr>
              <a:xfrm>
                <a:off x="7075494" y="5163248"/>
                <a:ext cx="1978904" cy="328615"/>
                <a:chOff x="7075494" y="5163248"/>
                <a:chExt cx="1978904" cy="328615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6B4509C-C2BD-7DC9-B43A-899B1E44E24C}"/>
                    </a:ext>
                  </a:extLst>
                </p:cNvPr>
                <p:cNvSpPr/>
                <p:nvPr/>
              </p:nvSpPr>
              <p:spPr>
                <a:xfrm>
                  <a:off x="8882948" y="532499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375A4BC-71CD-E4C2-810B-D351BCBC45F4}"/>
                    </a:ext>
                  </a:extLst>
                </p:cNvPr>
                <p:cNvSpPr/>
                <p:nvPr/>
              </p:nvSpPr>
              <p:spPr>
                <a:xfrm>
                  <a:off x="8530507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378F1C3-F98F-046A-85C3-80D57B99DC2C}"/>
                    </a:ext>
                  </a:extLst>
                </p:cNvPr>
                <p:cNvSpPr/>
                <p:nvPr/>
              </p:nvSpPr>
              <p:spPr>
                <a:xfrm>
                  <a:off x="8178066" y="5163248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9439D64-B04E-C6B4-4854-9F4B0248E3BD}"/>
                    </a:ext>
                  </a:extLst>
                </p:cNvPr>
                <p:cNvSpPr/>
                <p:nvPr/>
              </p:nvSpPr>
              <p:spPr>
                <a:xfrm>
                  <a:off x="7780376" y="532499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1BC9D39-FC78-2DF2-A2E9-75511BA1A045}"/>
                    </a:ext>
                  </a:extLst>
                </p:cNvPr>
                <p:cNvSpPr/>
                <p:nvPr/>
              </p:nvSpPr>
              <p:spPr>
                <a:xfrm>
                  <a:off x="7427935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861CDEF-105C-3459-5FFD-65E65660E555}"/>
                    </a:ext>
                  </a:extLst>
                </p:cNvPr>
                <p:cNvSpPr/>
                <p:nvPr/>
              </p:nvSpPr>
              <p:spPr>
                <a:xfrm>
                  <a:off x="7075494" y="5334704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A469CF5-4101-0F74-4245-38FB5F300032}"/>
                  </a:ext>
                </a:extLst>
              </p:cNvPr>
              <p:cNvGrpSpPr/>
              <p:nvPr/>
            </p:nvGrpSpPr>
            <p:grpSpPr>
              <a:xfrm>
                <a:off x="3770192" y="5201538"/>
                <a:ext cx="3075059" cy="376053"/>
                <a:chOff x="7075494" y="5206112"/>
                <a:chExt cx="3075059" cy="376053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5AD1177-B051-27C6-108E-778803D3D4AB}"/>
                    </a:ext>
                  </a:extLst>
                </p:cNvPr>
                <p:cNvSpPr/>
                <p:nvPr/>
              </p:nvSpPr>
              <p:spPr>
                <a:xfrm>
                  <a:off x="9979103" y="523926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EFE4BAA-A6F5-9454-782A-57535FB8B4E3}"/>
                    </a:ext>
                  </a:extLst>
                </p:cNvPr>
                <p:cNvSpPr/>
                <p:nvPr/>
              </p:nvSpPr>
              <p:spPr>
                <a:xfrm>
                  <a:off x="9626662" y="532041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462AAB5-5F9D-7B08-AAA4-471552611738}"/>
                    </a:ext>
                  </a:extLst>
                </p:cNvPr>
                <p:cNvSpPr/>
                <p:nvPr/>
              </p:nvSpPr>
              <p:spPr>
                <a:xfrm>
                  <a:off x="9274221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4ED078F-0C73-E171-63DF-2A1E215EDB75}"/>
                    </a:ext>
                  </a:extLst>
                </p:cNvPr>
                <p:cNvSpPr/>
                <p:nvPr/>
              </p:nvSpPr>
              <p:spPr>
                <a:xfrm>
                  <a:off x="8882948" y="531070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A526B6-BDD2-82EB-32E1-137EB9D2174A}"/>
                    </a:ext>
                  </a:extLst>
                </p:cNvPr>
                <p:cNvSpPr/>
                <p:nvPr/>
              </p:nvSpPr>
              <p:spPr>
                <a:xfrm>
                  <a:off x="8530507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D0BD12F-9005-D719-E56E-5BE2E5D9AA4A}"/>
                    </a:ext>
                  </a:extLst>
                </p:cNvPr>
                <p:cNvSpPr/>
                <p:nvPr/>
              </p:nvSpPr>
              <p:spPr>
                <a:xfrm>
                  <a:off x="8178066" y="520611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E82D685-1E8C-5EA4-11A8-416B3B707AB1}"/>
                    </a:ext>
                  </a:extLst>
                </p:cNvPr>
                <p:cNvSpPr/>
                <p:nvPr/>
              </p:nvSpPr>
              <p:spPr>
                <a:xfrm>
                  <a:off x="7780376" y="542500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E3F8C87-AAF3-37DB-1E97-FDF00C00C156}"/>
                    </a:ext>
                  </a:extLst>
                </p:cNvPr>
                <p:cNvSpPr/>
                <p:nvPr/>
              </p:nvSpPr>
              <p:spPr>
                <a:xfrm>
                  <a:off x="7427935" y="529184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8620F8B-2A33-DF77-F80E-702A50583EF0}"/>
                    </a:ext>
                  </a:extLst>
                </p:cNvPr>
                <p:cNvSpPr/>
                <p:nvPr/>
              </p:nvSpPr>
              <p:spPr>
                <a:xfrm>
                  <a:off x="7075494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B25D0-0418-F7C3-DC31-8F6849E151F1}"/>
                </a:ext>
              </a:extLst>
            </p:cNvPr>
            <p:cNvGrpSpPr/>
            <p:nvPr/>
          </p:nvGrpSpPr>
          <p:grpSpPr>
            <a:xfrm rot="10800000">
              <a:off x="2957543" y="4451270"/>
              <a:ext cx="5675479" cy="414343"/>
              <a:chOff x="4475074" y="5163248"/>
              <a:chExt cx="5675479" cy="4143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281088E-DE13-C404-57CA-3B3443AE0B87}"/>
                  </a:ext>
                </a:extLst>
              </p:cNvPr>
              <p:cNvGrpSpPr/>
              <p:nvPr/>
            </p:nvGrpSpPr>
            <p:grpSpPr>
              <a:xfrm>
                <a:off x="7075494" y="5163248"/>
                <a:ext cx="3075059" cy="371479"/>
                <a:chOff x="7075494" y="5163248"/>
                <a:chExt cx="3075059" cy="371479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B5F11ED6-FF74-11F3-1106-7DFC1E7412D2}"/>
                    </a:ext>
                  </a:extLst>
                </p:cNvPr>
                <p:cNvSpPr/>
                <p:nvPr/>
              </p:nvSpPr>
              <p:spPr>
                <a:xfrm>
                  <a:off x="9979103" y="525355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9F95461-A5C5-78A4-9FBD-46F38A747C0A}"/>
                    </a:ext>
                  </a:extLst>
                </p:cNvPr>
                <p:cNvSpPr/>
                <p:nvPr/>
              </p:nvSpPr>
              <p:spPr>
                <a:xfrm>
                  <a:off x="9626662" y="5377568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75F745A-1025-524E-1131-095F818F36C8}"/>
                    </a:ext>
                  </a:extLst>
                </p:cNvPr>
                <p:cNvSpPr/>
                <p:nvPr/>
              </p:nvSpPr>
              <p:spPr>
                <a:xfrm>
                  <a:off x="9274221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37C703B-6FA7-52F2-9919-ADBBAC66EE6F}"/>
                    </a:ext>
                  </a:extLst>
                </p:cNvPr>
                <p:cNvSpPr/>
                <p:nvPr/>
              </p:nvSpPr>
              <p:spPr>
                <a:xfrm>
                  <a:off x="8882948" y="532499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4FC72E7-57AF-C6AA-DC53-01ACD0BE1F00}"/>
                    </a:ext>
                  </a:extLst>
                </p:cNvPr>
                <p:cNvSpPr/>
                <p:nvPr/>
              </p:nvSpPr>
              <p:spPr>
                <a:xfrm>
                  <a:off x="8530507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120AFE6-E01B-A9C9-2198-61A18E2FA9F0}"/>
                    </a:ext>
                  </a:extLst>
                </p:cNvPr>
                <p:cNvSpPr/>
                <p:nvPr/>
              </p:nvSpPr>
              <p:spPr>
                <a:xfrm>
                  <a:off x="8178066" y="5163248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9337C4BA-26E6-CD5F-0EE4-43D4553B9B4A}"/>
                    </a:ext>
                  </a:extLst>
                </p:cNvPr>
                <p:cNvSpPr/>
                <p:nvPr/>
              </p:nvSpPr>
              <p:spPr>
                <a:xfrm>
                  <a:off x="7780376" y="532499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440AC14-18B2-2EAF-5DF9-04B4FC2096AD}"/>
                    </a:ext>
                  </a:extLst>
                </p:cNvPr>
                <p:cNvSpPr/>
                <p:nvPr/>
              </p:nvSpPr>
              <p:spPr>
                <a:xfrm>
                  <a:off x="7427935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883B3D89-1F88-5C4F-2FE1-DC7176B2A0E0}"/>
                    </a:ext>
                  </a:extLst>
                </p:cNvPr>
                <p:cNvSpPr/>
                <p:nvPr/>
              </p:nvSpPr>
              <p:spPr>
                <a:xfrm>
                  <a:off x="7075494" y="5334704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A0DF9FA-8DE3-2833-26C7-99CC3C5D0C5B}"/>
                  </a:ext>
                </a:extLst>
              </p:cNvPr>
              <p:cNvGrpSpPr/>
              <p:nvPr/>
            </p:nvGrpSpPr>
            <p:grpSpPr>
              <a:xfrm>
                <a:off x="4475074" y="5201538"/>
                <a:ext cx="2370177" cy="376053"/>
                <a:chOff x="7780376" y="5206112"/>
                <a:chExt cx="2370177" cy="376053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D3BA341-ADC4-D0DE-C90F-CF8810AA7E19}"/>
                    </a:ext>
                  </a:extLst>
                </p:cNvPr>
                <p:cNvSpPr/>
                <p:nvPr/>
              </p:nvSpPr>
              <p:spPr>
                <a:xfrm>
                  <a:off x="9979103" y="523926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CD47E2F-0E44-53C3-2B76-A665E1DA3E3E}"/>
                    </a:ext>
                  </a:extLst>
                </p:cNvPr>
                <p:cNvSpPr/>
                <p:nvPr/>
              </p:nvSpPr>
              <p:spPr>
                <a:xfrm>
                  <a:off x="9626662" y="532041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6C8F139-6119-F1DD-A9FB-2F39B9B54876}"/>
                    </a:ext>
                  </a:extLst>
                </p:cNvPr>
                <p:cNvSpPr/>
                <p:nvPr/>
              </p:nvSpPr>
              <p:spPr>
                <a:xfrm>
                  <a:off x="9274221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F5BCC35-231F-CDF5-1AFB-0A366E53A35A}"/>
                    </a:ext>
                  </a:extLst>
                </p:cNvPr>
                <p:cNvSpPr/>
                <p:nvPr/>
              </p:nvSpPr>
              <p:spPr>
                <a:xfrm>
                  <a:off x="8882948" y="531070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DC3B90B-2FC5-9A90-3970-47093304B188}"/>
                    </a:ext>
                  </a:extLst>
                </p:cNvPr>
                <p:cNvSpPr/>
                <p:nvPr/>
              </p:nvSpPr>
              <p:spPr>
                <a:xfrm>
                  <a:off x="8530507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48F5240D-22C3-6E12-ABD4-80359384258F}"/>
                    </a:ext>
                  </a:extLst>
                </p:cNvPr>
                <p:cNvSpPr/>
                <p:nvPr/>
              </p:nvSpPr>
              <p:spPr>
                <a:xfrm>
                  <a:off x="8178066" y="520611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E70FC5F6-2C5A-85F4-DFF6-E06C31C08A18}"/>
                    </a:ext>
                  </a:extLst>
                </p:cNvPr>
                <p:cNvSpPr/>
                <p:nvPr/>
              </p:nvSpPr>
              <p:spPr>
                <a:xfrm>
                  <a:off x="7780376" y="542500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D2D5BCA-2409-7940-3D1E-9ACCD79A34B9}"/>
                </a:ext>
              </a:extLst>
            </p:cNvPr>
            <p:cNvGrpSpPr/>
            <p:nvPr/>
          </p:nvGrpSpPr>
          <p:grpSpPr>
            <a:xfrm rot="10800000">
              <a:off x="4171291" y="4258669"/>
              <a:ext cx="2771870" cy="376053"/>
              <a:chOff x="4475074" y="5201538"/>
              <a:chExt cx="2771870" cy="376053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9443137B-6A88-773C-61B5-81FE1B93F998}"/>
                  </a:ext>
                </a:extLst>
              </p:cNvPr>
              <p:cNvSpPr/>
              <p:nvPr/>
            </p:nvSpPr>
            <p:spPr>
              <a:xfrm>
                <a:off x="7075494" y="5334704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9F0B92A-CEFA-2030-4661-5806E522FAA3}"/>
                  </a:ext>
                </a:extLst>
              </p:cNvPr>
              <p:cNvGrpSpPr/>
              <p:nvPr/>
            </p:nvGrpSpPr>
            <p:grpSpPr>
              <a:xfrm>
                <a:off x="4475074" y="5201538"/>
                <a:ext cx="2370177" cy="376053"/>
                <a:chOff x="7780376" y="5206112"/>
                <a:chExt cx="2370177" cy="376053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BD42797-474B-C8B8-3A5C-72A31262312A}"/>
                    </a:ext>
                  </a:extLst>
                </p:cNvPr>
                <p:cNvSpPr/>
                <p:nvPr/>
              </p:nvSpPr>
              <p:spPr>
                <a:xfrm>
                  <a:off x="9979103" y="523926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B67A03E-D4E2-ABE7-21EF-DD155594FEEE}"/>
                    </a:ext>
                  </a:extLst>
                </p:cNvPr>
                <p:cNvSpPr/>
                <p:nvPr/>
              </p:nvSpPr>
              <p:spPr>
                <a:xfrm>
                  <a:off x="9626662" y="532041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DC68E6E-3CAA-D4F0-30BC-E46617745193}"/>
                    </a:ext>
                  </a:extLst>
                </p:cNvPr>
                <p:cNvSpPr/>
                <p:nvPr/>
              </p:nvSpPr>
              <p:spPr>
                <a:xfrm>
                  <a:off x="9274221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44ECA54-22F4-6E72-1FCE-104117A13B02}"/>
                    </a:ext>
                  </a:extLst>
                </p:cNvPr>
                <p:cNvSpPr/>
                <p:nvPr/>
              </p:nvSpPr>
              <p:spPr>
                <a:xfrm>
                  <a:off x="8882948" y="531070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14071F1-A0AB-6C53-6352-5D208E145057}"/>
                    </a:ext>
                  </a:extLst>
                </p:cNvPr>
                <p:cNvSpPr/>
                <p:nvPr/>
              </p:nvSpPr>
              <p:spPr>
                <a:xfrm>
                  <a:off x="8530507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88CD7A10-387C-12A7-EFD2-0F832B15E2AB}"/>
                    </a:ext>
                  </a:extLst>
                </p:cNvPr>
                <p:cNvSpPr/>
                <p:nvPr/>
              </p:nvSpPr>
              <p:spPr>
                <a:xfrm>
                  <a:off x="8178066" y="520611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0FFFFF6-948D-5F3A-5F48-151A003439E1}"/>
                    </a:ext>
                  </a:extLst>
                </p:cNvPr>
                <p:cNvSpPr/>
                <p:nvPr/>
              </p:nvSpPr>
              <p:spPr>
                <a:xfrm>
                  <a:off x="7780376" y="542500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E90A7DF-4A64-5619-98CC-B75EC060E611}"/>
                </a:ext>
              </a:extLst>
            </p:cNvPr>
            <p:cNvGrpSpPr/>
            <p:nvPr/>
          </p:nvGrpSpPr>
          <p:grpSpPr>
            <a:xfrm>
              <a:off x="4338134" y="3630147"/>
              <a:ext cx="2722618" cy="371479"/>
              <a:chOff x="1782963" y="4758458"/>
              <a:chExt cx="2722618" cy="371479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D00C8C1-A344-97AA-ADE2-A6691BDB38A0}"/>
                  </a:ext>
                </a:extLst>
              </p:cNvPr>
              <p:cNvSpPr/>
              <p:nvPr/>
            </p:nvSpPr>
            <p:spPr>
              <a:xfrm rot="10800000">
                <a:off x="1782963" y="488247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AF4DF4D-2AF1-3BE8-C72E-687BFCBF1D00}"/>
                  </a:ext>
                </a:extLst>
              </p:cNvPr>
              <p:cNvSpPr/>
              <p:nvPr/>
            </p:nvSpPr>
            <p:spPr>
              <a:xfrm rot="10800000">
                <a:off x="2135404" y="4758458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B83E5BC-A124-024C-1A51-8310761B0747}"/>
                  </a:ext>
                </a:extLst>
              </p:cNvPr>
              <p:cNvSpPr/>
              <p:nvPr/>
            </p:nvSpPr>
            <p:spPr>
              <a:xfrm rot="10800000">
                <a:off x="2487845" y="488705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A13E968-4324-FF65-48BD-3E44AE97735E}"/>
                  </a:ext>
                </a:extLst>
              </p:cNvPr>
              <p:cNvSpPr/>
              <p:nvPr/>
            </p:nvSpPr>
            <p:spPr>
              <a:xfrm rot="10800000">
                <a:off x="2879118" y="481103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FE6FA6C-C489-5CEC-098B-B9968282D732}"/>
                  </a:ext>
                </a:extLst>
              </p:cNvPr>
              <p:cNvSpPr/>
              <p:nvPr/>
            </p:nvSpPr>
            <p:spPr>
              <a:xfrm rot="10800000">
                <a:off x="3231559" y="488705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CDC82CE-249A-E2EE-8483-BC4845FF940A}"/>
                  </a:ext>
                </a:extLst>
              </p:cNvPr>
              <p:cNvSpPr/>
              <p:nvPr/>
            </p:nvSpPr>
            <p:spPr>
              <a:xfrm rot="10800000">
                <a:off x="3584000" y="4972778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9E4A83D-FE73-0F91-EDCB-0342A2F6F75D}"/>
                  </a:ext>
                </a:extLst>
              </p:cNvPr>
              <p:cNvSpPr/>
              <p:nvPr/>
            </p:nvSpPr>
            <p:spPr>
              <a:xfrm rot="10800000">
                <a:off x="3981690" y="4811036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D38C5B1-FFFE-B6DF-0B0D-0A57CF7B7D86}"/>
                  </a:ext>
                </a:extLst>
              </p:cNvPr>
              <p:cNvSpPr/>
              <p:nvPr/>
            </p:nvSpPr>
            <p:spPr>
              <a:xfrm rot="10800000">
                <a:off x="4334131" y="4887050"/>
                <a:ext cx="171450" cy="157159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30C537F-5A9A-3BE2-C606-72B3012CC053}"/>
                </a:ext>
              </a:extLst>
            </p:cNvPr>
            <p:cNvGrpSpPr/>
            <p:nvPr/>
          </p:nvGrpSpPr>
          <p:grpSpPr>
            <a:xfrm>
              <a:off x="1027919" y="4115507"/>
              <a:ext cx="6380361" cy="414343"/>
              <a:chOff x="3770192" y="5163248"/>
              <a:chExt cx="6380361" cy="414343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D60A87B7-C814-6D1C-CEBA-B2AFD82DC250}"/>
                  </a:ext>
                </a:extLst>
              </p:cNvPr>
              <p:cNvGrpSpPr/>
              <p:nvPr/>
            </p:nvGrpSpPr>
            <p:grpSpPr>
              <a:xfrm>
                <a:off x="7075494" y="5163248"/>
                <a:ext cx="3075059" cy="371479"/>
                <a:chOff x="7075494" y="5163248"/>
                <a:chExt cx="3075059" cy="371479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248CDD7-5498-1B13-1FEF-1041542C0BF2}"/>
                    </a:ext>
                  </a:extLst>
                </p:cNvPr>
                <p:cNvSpPr/>
                <p:nvPr/>
              </p:nvSpPr>
              <p:spPr>
                <a:xfrm>
                  <a:off x="9979103" y="525355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6618E98-AC9C-2FA0-5DA8-7CD82A92D3EC}"/>
                    </a:ext>
                  </a:extLst>
                </p:cNvPr>
                <p:cNvSpPr/>
                <p:nvPr/>
              </p:nvSpPr>
              <p:spPr>
                <a:xfrm>
                  <a:off x="9626662" y="5377568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015833-86A7-F631-68F6-27D063F20A47}"/>
                    </a:ext>
                  </a:extLst>
                </p:cNvPr>
                <p:cNvSpPr/>
                <p:nvPr/>
              </p:nvSpPr>
              <p:spPr>
                <a:xfrm>
                  <a:off x="9274221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DC51027-25FF-3D2F-144A-0B45A4E7882D}"/>
                    </a:ext>
                  </a:extLst>
                </p:cNvPr>
                <p:cNvSpPr/>
                <p:nvPr/>
              </p:nvSpPr>
              <p:spPr>
                <a:xfrm>
                  <a:off x="8882948" y="532499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EA25F05B-8F36-0312-726E-4CE5FD14ECBF}"/>
                    </a:ext>
                  </a:extLst>
                </p:cNvPr>
                <p:cNvSpPr/>
                <p:nvPr/>
              </p:nvSpPr>
              <p:spPr>
                <a:xfrm>
                  <a:off x="8530507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39AFB6FF-B34C-DF93-4900-E3ADD907AD50}"/>
                    </a:ext>
                  </a:extLst>
                </p:cNvPr>
                <p:cNvSpPr/>
                <p:nvPr/>
              </p:nvSpPr>
              <p:spPr>
                <a:xfrm>
                  <a:off x="8178066" y="5163248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D9E09600-0440-8B03-743C-2749E3344DE2}"/>
                    </a:ext>
                  </a:extLst>
                </p:cNvPr>
                <p:cNvSpPr/>
                <p:nvPr/>
              </p:nvSpPr>
              <p:spPr>
                <a:xfrm>
                  <a:off x="7780376" y="532499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DC5D32AC-DBD1-B9E0-A55A-72A7FAB0D983}"/>
                    </a:ext>
                  </a:extLst>
                </p:cNvPr>
                <p:cNvSpPr/>
                <p:nvPr/>
              </p:nvSpPr>
              <p:spPr>
                <a:xfrm>
                  <a:off x="7427935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2CD10DE-2F71-C57B-1581-E3E7A2CC89F1}"/>
                    </a:ext>
                  </a:extLst>
                </p:cNvPr>
                <p:cNvSpPr/>
                <p:nvPr/>
              </p:nvSpPr>
              <p:spPr>
                <a:xfrm>
                  <a:off x="7075494" y="5334704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F3584FF-99C7-495E-1F79-D58DBF9C5599}"/>
                  </a:ext>
                </a:extLst>
              </p:cNvPr>
              <p:cNvGrpSpPr/>
              <p:nvPr/>
            </p:nvGrpSpPr>
            <p:grpSpPr>
              <a:xfrm>
                <a:off x="3770192" y="5201538"/>
                <a:ext cx="3075059" cy="376053"/>
                <a:chOff x="7075494" y="5206112"/>
                <a:chExt cx="3075059" cy="376053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A3E3699-EB1F-2444-1423-0BC48873ED45}"/>
                    </a:ext>
                  </a:extLst>
                </p:cNvPr>
                <p:cNvSpPr/>
                <p:nvPr/>
              </p:nvSpPr>
              <p:spPr>
                <a:xfrm>
                  <a:off x="9979103" y="523926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F7525337-F145-EDBB-9407-964C13CF35D2}"/>
                    </a:ext>
                  </a:extLst>
                </p:cNvPr>
                <p:cNvSpPr/>
                <p:nvPr/>
              </p:nvSpPr>
              <p:spPr>
                <a:xfrm>
                  <a:off x="9626662" y="532041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04938E9-72B5-DC4A-018E-0F7FBD45E3BE}"/>
                    </a:ext>
                  </a:extLst>
                </p:cNvPr>
                <p:cNvSpPr/>
                <p:nvPr/>
              </p:nvSpPr>
              <p:spPr>
                <a:xfrm>
                  <a:off x="9274221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B470DFA3-A61B-7EF2-DDFD-0FEE5A587293}"/>
                    </a:ext>
                  </a:extLst>
                </p:cNvPr>
                <p:cNvSpPr/>
                <p:nvPr/>
              </p:nvSpPr>
              <p:spPr>
                <a:xfrm>
                  <a:off x="8882948" y="531070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B10D2C7-3A38-D81F-4853-008F6EE5C239}"/>
                    </a:ext>
                  </a:extLst>
                </p:cNvPr>
                <p:cNvSpPr/>
                <p:nvPr/>
              </p:nvSpPr>
              <p:spPr>
                <a:xfrm>
                  <a:off x="8530507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9E67AA86-BEF1-D7AA-7DA7-BFD3738947A9}"/>
                    </a:ext>
                  </a:extLst>
                </p:cNvPr>
                <p:cNvSpPr/>
                <p:nvPr/>
              </p:nvSpPr>
              <p:spPr>
                <a:xfrm>
                  <a:off x="8178066" y="5206112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93F62A8-89AC-0B06-E7BF-0E1A95F09A1A}"/>
                    </a:ext>
                  </a:extLst>
                </p:cNvPr>
                <p:cNvSpPr/>
                <p:nvPr/>
              </p:nvSpPr>
              <p:spPr>
                <a:xfrm>
                  <a:off x="7780376" y="542500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30F9C1B-B0D0-03ED-BC1E-5987FBCFF8C1}"/>
                    </a:ext>
                  </a:extLst>
                </p:cNvPr>
                <p:cNvSpPr/>
                <p:nvPr/>
              </p:nvSpPr>
              <p:spPr>
                <a:xfrm>
                  <a:off x="7427935" y="529184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C9DB24E-D4E9-CEAE-3603-58FCF23FE904}"/>
                    </a:ext>
                  </a:extLst>
                </p:cNvPr>
                <p:cNvSpPr/>
                <p:nvPr/>
              </p:nvSpPr>
              <p:spPr>
                <a:xfrm>
                  <a:off x="7075494" y="52489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9C504C-D3EB-C642-95C0-0438131745F5}"/>
              </a:ext>
            </a:extLst>
          </p:cNvPr>
          <p:cNvGrpSpPr/>
          <p:nvPr/>
        </p:nvGrpSpPr>
        <p:grpSpPr>
          <a:xfrm>
            <a:off x="5755629" y="4286245"/>
            <a:ext cx="4062564" cy="2187600"/>
            <a:chOff x="5755629" y="4286245"/>
            <a:chExt cx="4062564" cy="21876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C6D506-3103-C1F4-75C6-0FAE181F4966}"/>
                </a:ext>
              </a:extLst>
            </p:cNvPr>
            <p:cNvCxnSpPr>
              <a:cxnSpLocks/>
            </p:cNvCxnSpPr>
            <p:nvPr/>
          </p:nvCxnSpPr>
          <p:spPr>
            <a:xfrm>
              <a:off x="5755629" y="4286245"/>
              <a:ext cx="3116971" cy="2171705"/>
            </a:xfrm>
            <a:prstGeom prst="straightConnector1">
              <a:avLst/>
            </a:prstGeom>
            <a:ln w="1079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8D16C05-7903-A8B9-CE6F-B92ED384C13D}"/>
                    </a:ext>
                  </a:extLst>
                </p:cNvPr>
                <p:cNvSpPr txBox="1"/>
                <p:nvPr/>
              </p:nvSpPr>
              <p:spPr>
                <a:xfrm>
                  <a:off x="8658441" y="5765959"/>
                  <a:ext cx="115975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US" sz="40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8D16C05-7903-A8B9-CE6F-B92ED384C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441" y="5765959"/>
                  <a:ext cx="1159752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F3D7354-0665-223C-ED44-A317B8F1E0C6}"/>
              </a:ext>
            </a:extLst>
          </p:cNvPr>
          <p:cNvSpPr txBox="1"/>
          <p:nvPr/>
        </p:nvSpPr>
        <p:spPr>
          <a:xfrm>
            <a:off x="972466" y="4709691"/>
            <a:ext cx="3866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The type of person who likes the red book and dislikes the yellow book.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A1A609-D85D-2841-487E-A28585CBDC94}"/>
              </a:ext>
            </a:extLst>
          </p:cNvPr>
          <p:cNvGrpSpPr/>
          <p:nvPr/>
        </p:nvGrpSpPr>
        <p:grpSpPr>
          <a:xfrm>
            <a:off x="295352" y="2779981"/>
            <a:ext cx="2651745" cy="648997"/>
            <a:chOff x="354315" y="5092891"/>
            <a:chExt cx="2651745" cy="648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F2A015-71F1-D7F6-5CAD-A56DC1A1FCA9}"/>
                    </a:ext>
                  </a:extLst>
                </p:cNvPr>
                <p:cNvSpPr txBox="1"/>
                <p:nvPr/>
              </p:nvSpPr>
              <p:spPr>
                <a:xfrm>
                  <a:off x="354315" y="5341778"/>
                  <a:ext cx="265174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This person is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≈−1⋅</m:t>
                      </m:r>
                      <m:r>
                        <a:rPr 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sz="20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8F2A015-71F1-D7F6-5CAD-A56DC1A1F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15" y="5341778"/>
                  <a:ext cx="265174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914" t="-9375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C2476-3FD0-4C10-D771-50A01A3B1178}"/>
                </a:ext>
              </a:extLst>
            </p:cNvPr>
            <p:cNvCxnSpPr>
              <a:cxnSpLocks/>
              <a:stCxn id="52" idx="0"/>
              <a:endCxn id="88" idx="3"/>
            </p:cNvCxnSpPr>
            <p:nvPr/>
          </p:nvCxnSpPr>
          <p:spPr>
            <a:xfrm flipV="1">
              <a:off x="1680188" y="5092891"/>
              <a:ext cx="1216369" cy="248887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5FF0F8-68E7-C3F2-2BB0-76FADE904A16}"/>
              </a:ext>
            </a:extLst>
          </p:cNvPr>
          <p:cNvGrpSpPr/>
          <p:nvPr/>
        </p:nvGrpSpPr>
        <p:grpSpPr>
          <a:xfrm>
            <a:off x="6326734" y="2931523"/>
            <a:ext cx="2455120" cy="2066386"/>
            <a:chOff x="3080519" y="5891020"/>
            <a:chExt cx="2455120" cy="2066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DDA80AC-A27E-995D-B4DB-D95D1FD27E50}"/>
                    </a:ext>
                  </a:extLst>
                </p:cNvPr>
                <p:cNvSpPr txBox="1"/>
                <p:nvPr/>
              </p:nvSpPr>
              <p:spPr>
                <a:xfrm>
                  <a:off x="3080519" y="5891020"/>
                  <a:ext cx="2455120" cy="526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This person is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sz="20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DDA80AC-A27E-995D-B4DB-D95D1FD2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519" y="5891020"/>
                  <a:ext cx="2455120" cy="526939"/>
                </a:xfrm>
                <a:prstGeom prst="rect">
                  <a:avLst/>
                </a:prstGeom>
                <a:blipFill>
                  <a:blip r:embed="rId5"/>
                  <a:stretch>
                    <a:fillRect l="-1546" b="-6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954BD99-82EC-1F0E-C44C-E741A90AA674}"/>
                </a:ext>
              </a:extLst>
            </p:cNvPr>
            <p:cNvCxnSpPr>
              <a:cxnSpLocks/>
              <a:stCxn id="64" idx="2"/>
              <a:endCxn id="10" idx="4"/>
            </p:cNvCxnSpPr>
            <p:nvPr/>
          </p:nvCxnSpPr>
          <p:spPr>
            <a:xfrm flipH="1">
              <a:off x="4277934" y="6417959"/>
              <a:ext cx="30145" cy="1539447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8E6AB72D-B1DC-2E2D-74AC-56AD6CA968B3}"/>
              </a:ext>
            </a:extLst>
          </p:cNvPr>
          <p:cNvSpPr txBox="1"/>
          <p:nvPr/>
        </p:nvSpPr>
        <p:spPr>
          <a:xfrm>
            <a:off x="10203904" y="3939098"/>
            <a:ext cx="18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How much you like the red book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E7026-4E7D-ADEF-EA31-A55CF949499A}"/>
              </a:ext>
            </a:extLst>
          </p:cNvPr>
          <p:cNvSpPr txBox="1"/>
          <p:nvPr/>
        </p:nvSpPr>
        <p:spPr>
          <a:xfrm>
            <a:off x="3351036" y="1366034"/>
            <a:ext cx="209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C000"/>
                </a:solidFill>
              </a:rPr>
              <a:t>How much you like the yellow book</a:t>
            </a:r>
          </a:p>
        </p:txBody>
      </p:sp>
    </p:spTree>
    <p:extLst>
      <p:ext uri="{BB962C8B-B14F-4D97-AF65-F5344CB8AC3E}">
        <p14:creationId xmlns:p14="http://schemas.microsoft.com/office/powerpoint/2010/main" val="358217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98A7-3458-0186-A6AA-34C9F489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choose multiple “types”?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F7CA-B6FB-B6FC-F558-C0BCB3A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 Mary will attempt to draw a 3D picture on the board...</a:t>
            </a:r>
          </a:p>
        </p:txBody>
      </p:sp>
    </p:spTree>
    <p:extLst>
      <p:ext uri="{BB962C8B-B14F-4D97-AF65-F5344CB8AC3E}">
        <p14:creationId xmlns:p14="http://schemas.microsoft.com/office/powerpoint/2010/main" val="18322743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E4AB-EF67-B294-7742-31425CA6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the “types”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53E6-F3A5-ECBF-6CD4-7EAF04A5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03825"/>
          </a:xfrm>
        </p:spPr>
        <p:txBody>
          <a:bodyPr>
            <a:normAutofit/>
          </a:bodyPr>
          <a:lstStyle/>
          <a:p>
            <a:r>
              <a:rPr lang="en-US" dirty="0"/>
              <a:t>Find the direction that “best explains” the variance in the data.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That’s our first type!</a:t>
            </a:r>
          </a:p>
          <a:p>
            <a:r>
              <a:rPr lang="en-US" dirty="0"/>
              <a:t>Then find the direction that “best explains” the remaining variance.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That’s our second type!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Each “type” represents a “controversial direction.”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first one is the most controversial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second one is the second-most controversial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431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979F-466D-3D76-6328-92468B20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Project Type #1: </a:t>
            </a:r>
            <a:br>
              <a:rPr lang="en-US" dirty="0"/>
            </a:br>
            <a:r>
              <a:rPr lang="en-US" dirty="0"/>
              <a:t>do something with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01E27-50FD-4998-C839-3EB38071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a question!</a:t>
            </a:r>
          </a:p>
          <a:p>
            <a:r>
              <a:rPr lang="en-US" dirty="0"/>
              <a:t>Find a dataset to help you answer the question</a:t>
            </a:r>
            <a:r>
              <a:rPr lang="en-US" baseline="30000" dirty="0">
                <a:solidFill>
                  <a:schemeClr val="accent1"/>
                </a:solidFill>
              </a:rPr>
              <a:t>*,**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Use (at least one) technique we discussed in class to answer the question</a:t>
            </a:r>
          </a:p>
          <a:p>
            <a:r>
              <a:rPr lang="en-US" dirty="0"/>
              <a:t>Write-up what you were interested in and what you found!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8C142-DFC0-DA5E-BC1F-37217FFB5E19}"/>
              </a:ext>
            </a:extLst>
          </p:cNvPr>
          <p:cNvSpPr txBox="1"/>
          <p:nvPr/>
        </p:nvSpPr>
        <p:spPr>
          <a:xfrm>
            <a:off x="292100" y="5114746"/>
            <a:ext cx="9601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* There are many interesting questions that are </a:t>
            </a:r>
            <a:r>
              <a:rPr lang="en-US" sz="2400" i="1" dirty="0">
                <a:solidFill>
                  <a:schemeClr val="accent1"/>
                </a:solidFill>
              </a:rPr>
              <a:t>very</a:t>
            </a:r>
            <a:r>
              <a:rPr lang="en-US" sz="2400" dirty="0">
                <a:solidFill>
                  <a:schemeClr val="accent1"/>
                </a:solidFill>
              </a:rPr>
              <a:t> hard to answer with the data that exists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** There will inevitably be some iterating back and forth to get a match between the feasibility of the question and the data</a:t>
            </a:r>
          </a:p>
        </p:txBody>
      </p:sp>
    </p:spTree>
    <p:extLst>
      <p:ext uri="{BB962C8B-B14F-4D97-AF65-F5344CB8AC3E}">
        <p14:creationId xmlns:p14="http://schemas.microsoft.com/office/powerpoint/2010/main" val="144806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3124-2B67-F421-B355-B0A4A913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fit the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1B2F-9B69-A8AE-AA4B-229939E9F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>
            <a:normAutofit/>
          </a:bodyPr>
          <a:lstStyle/>
          <a:p>
            <a:r>
              <a:rPr lang="en-US" dirty="0"/>
              <a:t>The model says that each person is a combination of “types”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learn: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those types are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What combination of types each person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8E3D30-DD46-9AB1-1776-65F8A423A2F9}"/>
                  </a:ext>
                </a:extLst>
              </p:cNvPr>
              <p:cNvSpPr/>
              <p:nvPr/>
            </p:nvSpPr>
            <p:spPr>
              <a:xfrm>
                <a:off x="4958518" y="2544314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    0.5      0.5      0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8E3D30-DD46-9AB1-1776-65F8A423A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18" y="2544314"/>
                <a:ext cx="2274964" cy="400110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35DA5B-971B-977E-4083-94826C224D78}"/>
                  </a:ext>
                </a:extLst>
              </p:cNvPr>
              <p:cNvSpPr/>
              <p:nvPr/>
            </p:nvSpPr>
            <p:spPr>
              <a:xfrm>
                <a:off x="4958518" y="3560481"/>
                <a:ext cx="2274964" cy="4001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    0.5     -0.5      1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B35DA5B-971B-977E-4083-94826C224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518" y="3560481"/>
                <a:ext cx="2274964" cy="400110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8F158-F5A7-DEB5-DA0A-8E68A17A2AE2}"/>
                  </a:ext>
                </a:extLst>
              </p:cNvPr>
              <p:cNvSpPr txBox="1"/>
              <p:nvPr/>
            </p:nvSpPr>
            <p:spPr>
              <a:xfrm>
                <a:off x="3821038" y="2490118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8F158-F5A7-DEB5-DA0A-8E68A17A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38" y="2490118"/>
                <a:ext cx="1215949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D7330-B7BB-2785-F40A-8FA59C19BD46}"/>
                  </a:ext>
                </a:extLst>
              </p:cNvPr>
              <p:cNvSpPr txBox="1"/>
              <p:nvPr/>
            </p:nvSpPr>
            <p:spPr>
              <a:xfrm>
                <a:off x="3821037" y="3460746"/>
                <a:ext cx="12159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0D7330-B7BB-2785-F40A-8FA59C19B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37" y="3460746"/>
                <a:ext cx="1215949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0E50B-2E6E-ED3D-2A05-ED4F0EC66059}"/>
                  </a:ext>
                </a:extLst>
              </p:cNvPr>
              <p:cNvSpPr txBox="1"/>
              <p:nvPr/>
            </p:nvSpPr>
            <p:spPr>
              <a:xfrm>
                <a:off x="5488025" y="2970300"/>
                <a:ext cx="12159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0E50B-2E6E-ED3D-2A05-ED4F0EC66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025" y="2970300"/>
                <a:ext cx="121594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B5B4D3F-F353-4A18-D47A-479D21D5DDBB}"/>
              </a:ext>
            </a:extLst>
          </p:cNvPr>
          <p:cNvSpPr txBox="1"/>
          <p:nvPr/>
        </p:nvSpPr>
        <p:spPr>
          <a:xfrm>
            <a:off x="1737386" y="5144029"/>
            <a:ext cx="752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They are the directions that capture the most variance</a:t>
            </a:r>
          </a:p>
          <a:p>
            <a:r>
              <a:rPr lang="en-US" dirty="0">
                <a:solidFill>
                  <a:srgbClr val="7030A0"/>
                </a:solidFill>
              </a:rPr>
              <a:t>Aka the combinations of likes/dislikes that are the most “controversial”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4A98E-9D32-7CC7-81B7-3583A4309DF4}"/>
              </a:ext>
            </a:extLst>
          </p:cNvPr>
          <p:cNvSpPr txBox="1"/>
          <p:nvPr/>
        </p:nvSpPr>
        <p:spPr>
          <a:xfrm>
            <a:off x="1737386" y="6365464"/>
            <a:ext cx="2479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Use geometry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A9D42-5A45-B497-EF14-DE7C50CF006C}"/>
              </a:ext>
            </a:extLst>
          </p:cNvPr>
          <p:cNvSpPr txBox="1"/>
          <p:nvPr/>
        </p:nvSpPr>
        <p:spPr>
          <a:xfrm>
            <a:off x="7233482" y="4611970"/>
            <a:ext cx="4958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These types are called the “</a:t>
            </a:r>
            <a:r>
              <a:rPr lang="en-US" sz="2400" b="1" dirty="0">
                <a:solidFill>
                  <a:schemeClr val="accent2"/>
                </a:solidFill>
              </a:rPr>
              <a:t>principal vectors</a:t>
            </a:r>
            <a:r>
              <a:rPr lang="en-US" sz="2400" dirty="0">
                <a:solidFill>
                  <a:schemeClr val="accent2"/>
                </a:solidFill>
              </a:rPr>
              <a:t>” or “</a:t>
            </a:r>
            <a:r>
              <a:rPr lang="en-US" sz="2400" b="1" dirty="0">
                <a:solidFill>
                  <a:schemeClr val="accent2"/>
                </a:solidFill>
              </a:rPr>
              <a:t>right singular vectors</a:t>
            </a:r>
            <a:r>
              <a:rPr lang="en-US" sz="2400" dirty="0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1A317-9D5B-DF64-80E6-4D440304EE23}"/>
              </a:ext>
            </a:extLst>
          </p:cNvPr>
          <p:cNvSpPr txBox="1"/>
          <p:nvPr/>
        </p:nvSpPr>
        <p:spPr>
          <a:xfrm>
            <a:off x="7584224" y="5805813"/>
            <a:ext cx="4607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The coefficients for each person are called the “</a:t>
            </a:r>
            <a:r>
              <a:rPr lang="en-US" sz="2400" b="1" dirty="0">
                <a:solidFill>
                  <a:schemeClr val="accent2"/>
                </a:solidFill>
              </a:rPr>
              <a:t>principal components</a:t>
            </a:r>
            <a:r>
              <a:rPr lang="en-US" sz="2400" dirty="0">
                <a:solidFill>
                  <a:schemeClr val="accent2"/>
                </a:solidFill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55D02-848A-8B45-8A06-CF87FB2C5686}"/>
              </a:ext>
            </a:extLst>
          </p:cNvPr>
          <p:cNvSpPr txBox="1"/>
          <p:nvPr/>
        </p:nvSpPr>
        <p:spPr>
          <a:xfrm rot="21372278">
            <a:off x="13711" y="72737"/>
            <a:ext cx="5145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BACK TO THIS SLIDE</a:t>
            </a:r>
          </a:p>
        </p:txBody>
      </p:sp>
    </p:spTree>
    <p:extLst>
      <p:ext uri="{BB962C8B-B14F-4D97-AF65-F5344CB8AC3E}">
        <p14:creationId xmlns:p14="http://schemas.microsoft.com/office/powerpoint/2010/main" val="13793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03E0-8EEC-27CA-F14E-B42D7F02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 Equivalently</a:t>
            </a:r>
            <a:br>
              <a:rPr lang="en-US" dirty="0"/>
            </a:br>
            <a:r>
              <a:rPr lang="en-US" sz="2400" dirty="0"/>
              <a:t>But not as useful for our “interpretation” step later..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CD46C-080C-2AB5-2E4F-088C66814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6081"/>
                <a:ext cx="4787645" cy="4351338"/>
              </a:xfrm>
            </p:spPr>
            <p:txBody>
              <a:bodyPr/>
              <a:lstStyle/>
              <a:p>
                <a:r>
                  <a:rPr lang="en-US" dirty="0"/>
                  <a:t>Find the way to pick the vectors to “best fit” the data....</a:t>
                </a:r>
              </a:p>
              <a:p>
                <a:r>
                  <a:rPr lang="en-US" dirty="0"/>
                  <a:t>Minimize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CD46C-080C-2AB5-2E4F-088C66814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6081"/>
                <a:ext cx="4787645" cy="4351338"/>
              </a:xfrm>
              <a:blipFill>
                <a:blip r:embed="rId2"/>
                <a:stretch>
                  <a:fillRect l="-2381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1F86343-AD5B-662F-B638-F9407015E387}"/>
              </a:ext>
            </a:extLst>
          </p:cNvPr>
          <p:cNvSpPr/>
          <p:nvPr/>
        </p:nvSpPr>
        <p:spPr>
          <a:xfrm>
            <a:off x="7905141" y="3703159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BE8FD-78FE-8097-6C45-5CEDCA2B800B}"/>
              </a:ext>
            </a:extLst>
          </p:cNvPr>
          <p:cNvSpPr/>
          <p:nvPr/>
        </p:nvSpPr>
        <p:spPr>
          <a:xfrm>
            <a:off x="7905140" y="4231750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00B0A-6229-F2EC-CA47-553ED76C84DB}"/>
                  </a:ext>
                </a:extLst>
              </p:cNvPr>
              <p:cNvSpPr/>
              <p:nvPr/>
            </p:nvSpPr>
            <p:spPr>
              <a:xfrm>
                <a:off x="7905100" y="4732088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4900B0A-6229-F2EC-CA47-553ED76C8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100" y="4732088"/>
                <a:ext cx="1000125" cy="36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564E558-A8E5-A230-DB21-E45DFB4D81E9}"/>
              </a:ext>
            </a:extLst>
          </p:cNvPr>
          <p:cNvSpPr/>
          <p:nvPr/>
        </p:nvSpPr>
        <p:spPr>
          <a:xfrm>
            <a:off x="7905100" y="5299136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A89BC6-9253-4E82-89E1-F5A02DE3F116}"/>
              </a:ext>
            </a:extLst>
          </p:cNvPr>
          <p:cNvSpPr/>
          <p:nvPr/>
        </p:nvSpPr>
        <p:spPr>
          <a:xfrm>
            <a:off x="7905099" y="5866478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3614E-01E7-6AB2-8B9F-43A273E574F6}"/>
              </a:ext>
            </a:extLst>
          </p:cNvPr>
          <p:cNvSpPr/>
          <p:nvPr/>
        </p:nvSpPr>
        <p:spPr>
          <a:xfrm>
            <a:off x="9163868" y="2439492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23CCB0-A5A3-3BF0-6FAA-117E2876C2F1}"/>
                  </a:ext>
                </a:extLst>
              </p:cNvPr>
              <p:cNvSpPr/>
              <p:nvPr/>
            </p:nvSpPr>
            <p:spPr>
              <a:xfrm>
                <a:off x="9794277" y="2428048"/>
                <a:ext cx="382629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A23CCB0-A5A3-3BF0-6FAA-117E2876C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277" y="2428048"/>
                <a:ext cx="382629" cy="954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91BAC2B-8B47-D0BB-5388-3DEC0E61C9EB}"/>
              </a:ext>
            </a:extLst>
          </p:cNvPr>
          <p:cNvSpPr/>
          <p:nvPr/>
        </p:nvSpPr>
        <p:spPr>
          <a:xfrm>
            <a:off x="10304392" y="2428048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51B81-CC2D-5F2B-6A71-066C85CDE4EC}"/>
              </a:ext>
            </a:extLst>
          </p:cNvPr>
          <p:cNvSpPr/>
          <p:nvPr/>
        </p:nvSpPr>
        <p:spPr>
          <a:xfrm>
            <a:off x="10945748" y="2428048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8944D4-C3BA-DEB9-74BE-F7D2360D6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277672" y="4528656"/>
            <a:ext cx="455971" cy="668720"/>
          </a:xfrm>
          <a:prstGeom prst="rect">
            <a:avLst/>
          </a:prstGeom>
        </p:spPr>
      </p:pic>
      <p:pic>
        <p:nvPicPr>
          <p:cNvPr id="14" name="Picture 2" descr="Book - Free education icons">
            <a:extLst>
              <a:ext uri="{FF2B5EF4-FFF2-40B4-BE49-F238E27FC236}">
                <a16:creationId xmlns:a16="http://schemas.microsoft.com/office/drawing/2014/main" id="{D6A96C4E-B94A-0C0D-F642-14777223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772" y="1843174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6">
                <a:extLst>
                  <a:ext uri="{FF2B5EF4-FFF2-40B4-BE49-F238E27FC236}">
                    <a16:creationId xmlns:a16="http://schemas.microsoft.com/office/drawing/2014/main" id="{F2CA83D5-3FA0-2B63-E2DA-0C431276E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67073"/>
                  </p:ext>
                </p:extLst>
              </p:nvPr>
            </p:nvGraphicFramePr>
            <p:xfrm>
              <a:off x="9078836" y="3535825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6">
                <a:extLst>
                  <a:ext uri="{FF2B5EF4-FFF2-40B4-BE49-F238E27FC236}">
                    <a16:creationId xmlns:a16="http://schemas.microsoft.com/office/drawing/2014/main" id="{F2CA83D5-3FA0-2B63-E2DA-0C431276E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67073"/>
                  </p:ext>
                </p:extLst>
              </p:nvPr>
            </p:nvGraphicFramePr>
            <p:xfrm>
              <a:off x="9078836" y="3535825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0000" t="-206977" r="-204444" b="-2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BA4B46A-2D42-1F94-DF1A-18686303A69B}"/>
              </a:ext>
            </a:extLst>
          </p:cNvPr>
          <p:cNvSpPr txBox="1"/>
          <p:nvPr/>
        </p:nvSpPr>
        <p:spPr>
          <a:xfrm>
            <a:off x="5663084" y="1944862"/>
            <a:ext cx="3373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Parameters of the model.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(These are unknown and we need to find them).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0DFA99-821E-B203-3AD2-ED2B947D6D90}"/>
              </a:ext>
            </a:extLst>
          </p:cNvPr>
          <p:cNvCxnSpPr>
            <a:cxnSpLocks/>
          </p:cNvCxnSpPr>
          <p:nvPr/>
        </p:nvCxnSpPr>
        <p:spPr>
          <a:xfrm>
            <a:off x="8568870" y="2706384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070E71-94A8-7C8A-A7EA-A5CCD1A7EEEF}"/>
              </a:ext>
            </a:extLst>
          </p:cNvPr>
          <p:cNvCxnSpPr>
            <a:cxnSpLocks/>
          </p:cNvCxnSpPr>
          <p:nvPr/>
        </p:nvCxnSpPr>
        <p:spPr>
          <a:xfrm>
            <a:off x="8090461" y="3031288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C60E5D-F374-E623-173F-94A47C9CDAB9}"/>
              </a:ext>
            </a:extLst>
          </p:cNvPr>
          <p:cNvSpPr txBox="1"/>
          <p:nvPr/>
        </p:nvSpPr>
        <p:spPr>
          <a:xfrm>
            <a:off x="9585064" y="1456293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80ADD8-E073-6631-EE4B-823B380EC0A0}"/>
              </a:ext>
            </a:extLst>
          </p:cNvPr>
          <p:cNvSpPr txBox="1"/>
          <p:nvPr/>
        </p:nvSpPr>
        <p:spPr>
          <a:xfrm>
            <a:off x="6971039" y="5047760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82B4DE-82F6-2CE5-8B18-2691B35620DF}"/>
              </a:ext>
            </a:extLst>
          </p:cNvPr>
          <p:cNvSpPr txBox="1"/>
          <p:nvPr/>
        </p:nvSpPr>
        <p:spPr>
          <a:xfrm>
            <a:off x="2234574" y="4493762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Value the model would predict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FF1F3A-FF34-9D62-54A6-5B801D169AB9}"/>
              </a:ext>
            </a:extLst>
          </p:cNvPr>
          <p:cNvSpPr txBox="1"/>
          <p:nvPr/>
        </p:nvSpPr>
        <p:spPr>
          <a:xfrm>
            <a:off x="3822209" y="4493762"/>
            <a:ext cx="103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Actual value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9E4DBD-B3BD-3E48-6E6C-D67DDEC7A3F6}"/>
              </a:ext>
            </a:extLst>
          </p:cNvPr>
          <p:cNvGrpSpPr/>
          <p:nvPr/>
        </p:nvGrpSpPr>
        <p:grpSpPr>
          <a:xfrm>
            <a:off x="0" y="5782485"/>
            <a:ext cx="6566157" cy="1079722"/>
            <a:chOff x="0" y="5782485"/>
            <a:chExt cx="6566157" cy="10797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ED93F6-5A77-9E44-991A-D63688E1227D}"/>
                </a:ext>
              </a:extLst>
            </p:cNvPr>
            <p:cNvSpPr txBox="1"/>
            <p:nvPr/>
          </p:nvSpPr>
          <p:spPr>
            <a:xfrm>
              <a:off x="508257" y="5782485"/>
              <a:ext cx="6057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It turns out this will give you the same* thing!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7699CF-FD7B-30F5-FDA3-A1769CCE646D}"/>
                </a:ext>
              </a:extLst>
            </p:cNvPr>
            <p:cNvSpPr txBox="1"/>
            <p:nvPr/>
          </p:nvSpPr>
          <p:spPr>
            <a:xfrm>
              <a:off x="0" y="6492875"/>
              <a:ext cx="3203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*For some definitions of “same”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62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3916-2D3E-F425-5D6E-C7154C27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mathematically equivalently</a:t>
            </a:r>
            <a:br>
              <a:rPr lang="en-US" dirty="0"/>
            </a:br>
            <a:r>
              <a:rPr lang="en-US" sz="2800" dirty="0"/>
              <a:t>Ignore this slide if you haven’t seen matrix multiplication before...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B556-BFF7-607E-E065-53C30BE2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any matrix uniquely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16">
                <a:extLst>
                  <a:ext uri="{FF2B5EF4-FFF2-40B4-BE49-F238E27FC236}">
                    <a16:creationId xmlns:a16="http://schemas.microsoft.com/office/drawing/2014/main" id="{F37125C1-F393-CD15-034A-9D05BA732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995110"/>
                  </p:ext>
                </p:extLst>
              </p:nvPr>
            </p:nvGraphicFramePr>
            <p:xfrm>
              <a:off x="1177848" y="2864312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16">
                <a:extLst>
                  <a:ext uri="{FF2B5EF4-FFF2-40B4-BE49-F238E27FC236}">
                    <a16:creationId xmlns:a16="http://schemas.microsoft.com/office/drawing/2014/main" id="{F37125C1-F393-CD15-034A-9D05BA732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995110"/>
                  </p:ext>
                </p:extLst>
              </p:nvPr>
            </p:nvGraphicFramePr>
            <p:xfrm>
              <a:off x="1177848" y="2864312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2273" r="-204444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8944C4-8C72-01F8-C0E3-0DF5298BDF86}"/>
              </a:ext>
            </a:extLst>
          </p:cNvPr>
          <p:cNvSpPr txBox="1"/>
          <p:nvPr/>
        </p:nvSpPr>
        <p:spPr>
          <a:xfrm>
            <a:off x="3642419" y="40012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15F696-4F37-E61E-E90D-5F98AECEB9AE}"/>
              </a:ext>
            </a:extLst>
          </p:cNvPr>
          <p:cNvGrpSpPr/>
          <p:nvPr/>
        </p:nvGrpSpPr>
        <p:grpSpPr>
          <a:xfrm>
            <a:off x="4540640" y="2864312"/>
            <a:ext cx="1977721" cy="3792996"/>
            <a:chOff x="4540640" y="2864312"/>
            <a:chExt cx="1977721" cy="37929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F18D1E-6F80-E605-1B1B-11EFAEE7DAE5}"/>
                </a:ext>
              </a:extLst>
            </p:cNvPr>
            <p:cNvSpPr/>
            <p:nvPr/>
          </p:nvSpPr>
          <p:spPr>
            <a:xfrm>
              <a:off x="4561867" y="2864312"/>
              <a:ext cx="389850" cy="2776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2822F1-8403-0E53-D5BA-D1475A1E12F1}"/>
                </a:ext>
              </a:extLst>
            </p:cNvPr>
            <p:cNvSpPr/>
            <p:nvPr/>
          </p:nvSpPr>
          <p:spPr>
            <a:xfrm>
              <a:off x="5045684" y="2864312"/>
              <a:ext cx="389850" cy="2776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9C9CAC-200C-DF48-DE11-1EC3295013F2}"/>
                </a:ext>
              </a:extLst>
            </p:cNvPr>
            <p:cNvSpPr/>
            <p:nvPr/>
          </p:nvSpPr>
          <p:spPr>
            <a:xfrm>
              <a:off x="5529501" y="2864312"/>
              <a:ext cx="389850" cy="2776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A16507-4A3E-6FB9-96DD-A08557B42EFE}"/>
                </a:ext>
              </a:extLst>
            </p:cNvPr>
            <p:cNvSpPr/>
            <p:nvPr/>
          </p:nvSpPr>
          <p:spPr>
            <a:xfrm>
              <a:off x="6027335" y="2864312"/>
              <a:ext cx="389850" cy="2776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43DB6B-1B80-C3B8-8E84-0C5AA63F93A0}"/>
                </a:ext>
              </a:extLst>
            </p:cNvPr>
            <p:cNvSpPr txBox="1"/>
            <p:nvPr/>
          </p:nvSpPr>
          <p:spPr>
            <a:xfrm>
              <a:off x="4540640" y="5733978"/>
              <a:ext cx="19777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Matrix with orthonormal columns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CA8F66-9946-E037-CABA-1BB52719276E}"/>
              </a:ext>
            </a:extLst>
          </p:cNvPr>
          <p:cNvGrpSpPr/>
          <p:nvPr/>
        </p:nvGrpSpPr>
        <p:grpSpPr>
          <a:xfrm>
            <a:off x="8723125" y="2842220"/>
            <a:ext cx="1977721" cy="2505095"/>
            <a:chOff x="8723125" y="2842220"/>
            <a:chExt cx="1977721" cy="250509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137A69-0F52-AE9D-C584-6BD27CA75D5C}"/>
                </a:ext>
              </a:extLst>
            </p:cNvPr>
            <p:cNvSpPr/>
            <p:nvPr/>
          </p:nvSpPr>
          <p:spPr>
            <a:xfrm>
              <a:off x="8785408" y="4236811"/>
              <a:ext cx="1825539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208559-4759-4531-3EA2-BC9E6E218D05}"/>
                </a:ext>
              </a:extLst>
            </p:cNvPr>
            <p:cNvSpPr/>
            <p:nvPr/>
          </p:nvSpPr>
          <p:spPr>
            <a:xfrm>
              <a:off x="8799218" y="3756466"/>
              <a:ext cx="1825539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FC08F6-69C5-F49E-2174-D050004A2DA8}"/>
                </a:ext>
              </a:extLst>
            </p:cNvPr>
            <p:cNvSpPr/>
            <p:nvPr/>
          </p:nvSpPr>
          <p:spPr>
            <a:xfrm>
              <a:off x="8799217" y="3309349"/>
              <a:ext cx="1825539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E6017F-A933-9F34-A73B-2C63DB14C1D9}"/>
                </a:ext>
              </a:extLst>
            </p:cNvPr>
            <p:cNvSpPr/>
            <p:nvPr/>
          </p:nvSpPr>
          <p:spPr>
            <a:xfrm>
              <a:off x="8799217" y="2842220"/>
              <a:ext cx="1825539" cy="36933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DC9AE2-821B-B320-BD37-877E4F540B3A}"/>
                </a:ext>
              </a:extLst>
            </p:cNvPr>
            <p:cNvSpPr txBox="1"/>
            <p:nvPr/>
          </p:nvSpPr>
          <p:spPr>
            <a:xfrm>
              <a:off x="8723125" y="4700984"/>
              <a:ext cx="1977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Matrix with orthonormal rows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966DDD-43DF-6C26-932E-0D006C43F12A}"/>
              </a:ext>
            </a:extLst>
          </p:cNvPr>
          <p:cNvGrpSpPr/>
          <p:nvPr/>
        </p:nvGrpSpPr>
        <p:grpSpPr>
          <a:xfrm>
            <a:off x="6565390" y="2864312"/>
            <a:ext cx="2101793" cy="2686731"/>
            <a:chOff x="6565390" y="2864312"/>
            <a:chExt cx="2101793" cy="268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A56BA2D-9277-FCF2-B392-7A84D7E78347}"/>
                    </a:ext>
                  </a:extLst>
                </p:cNvPr>
                <p:cNvSpPr/>
                <p:nvPr/>
              </p:nvSpPr>
              <p:spPr>
                <a:xfrm>
                  <a:off x="6675522" y="2864312"/>
                  <a:ext cx="1825539" cy="172175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A56BA2D-9277-FCF2-B392-7A84D7E783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522" y="2864312"/>
                  <a:ext cx="1825539" cy="17217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EC1A05B-6315-5F11-3B93-F2F6DAE1867B}"/>
                    </a:ext>
                  </a:extLst>
                </p:cNvPr>
                <p:cNvSpPr txBox="1"/>
                <p:nvPr/>
              </p:nvSpPr>
              <p:spPr>
                <a:xfrm>
                  <a:off x="6735892" y="2864312"/>
                  <a:ext cx="3629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EC1A05B-6315-5F11-3B93-F2F6DAE18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5892" y="2864312"/>
                  <a:ext cx="36292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000" r="-3333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B5E310-56B3-26BB-E38D-2FFD650B27A7}"/>
                    </a:ext>
                  </a:extLst>
                </p:cNvPr>
                <p:cNvSpPr txBox="1"/>
                <p:nvPr/>
              </p:nvSpPr>
              <p:spPr>
                <a:xfrm>
                  <a:off x="6951776" y="3244334"/>
                  <a:ext cx="78788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B5E310-56B3-26BB-E38D-2FFD650B2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776" y="3244334"/>
                  <a:ext cx="78788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04320F-9F23-58E1-EE0E-727AE7A14E31}"/>
                    </a:ext>
                  </a:extLst>
                </p:cNvPr>
                <p:cNvSpPr txBox="1"/>
                <p:nvPr/>
              </p:nvSpPr>
              <p:spPr>
                <a:xfrm>
                  <a:off x="7345720" y="3641169"/>
                  <a:ext cx="78788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04320F-9F23-58E1-EE0E-727AE7A14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720" y="3641169"/>
                  <a:ext cx="7878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D8BC5-8819-F370-11D5-BD44EF46E2DE}"/>
                    </a:ext>
                  </a:extLst>
                </p:cNvPr>
                <p:cNvSpPr txBox="1"/>
                <p:nvPr/>
              </p:nvSpPr>
              <p:spPr>
                <a:xfrm>
                  <a:off x="7739664" y="4052145"/>
                  <a:ext cx="78788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3ED8BC5-8819-F370-11D5-BD44EF46E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664" y="4052145"/>
                  <a:ext cx="7878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CF2753D-35C8-A258-1FC6-87C205A80D6B}"/>
                    </a:ext>
                  </a:extLst>
                </p:cNvPr>
                <p:cNvSpPr txBox="1"/>
                <p:nvPr/>
              </p:nvSpPr>
              <p:spPr>
                <a:xfrm>
                  <a:off x="6565390" y="4627713"/>
                  <a:ext cx="210179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Diagonal matrix with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≥⋯≥0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CF2753D-35C8-A258-1FC6-87C205A80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5390" y="4627713"/>
                  <a:ext cx="2101793" cy="923330"/>
                </a:xfrm>
                <a:prstGeom prst="rect">
                  <a:avLst/>
                </a:prstGeom>
                <a:blipFill>
                  <a:blip r:embed="rId8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E64898D-C44C-C3B4-B6C7-7F2D57919C22}"/>
              </a:ext>
            </a:extLst>
          </p:cNvPr>
          <p:cNvSpPr txBox="1"/>
          <p:nvPr/>
        </p:nvSpPr>
        <p:spPr>
          <a:xfrm>
            <a:off x="7098812" y="5857875"/>
            <a:ext cx="4845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This is called the “Singular Value Decomposition” (SVD)</a:t>
            </a:r>
          </a:p>
        </p:txBody>
      </p:sp>
    </p:spTree>
    <p:extLst>
      <p:ext uri="{BB962C8B-B14F-4D97-AF65-F5344CB8AC3E}">
        <p14:creationId xmlns:p14="http://schemas.microsoft.com/office/powerpoint/2010/main" val="26934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3916-2D3E-F425-5D6E-C7154C27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mathematically equivalently</a:t>
            </a:r>
            <a:br>
              <a:rPr lang="en-US" dirty="0"/>
            </a:br>
            <a:r>
              <a:rPr lang="en-US" sz="2800" dirty="0"/>
              <a:t>Ignore this slide if you haven’t seen matrix multiplication before...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B556-BFF7-607E-E065-53C30BE2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approximate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any matrix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16">
                <a:extLst>
                  <a:ext uri="{FF2B5EF4-FFF2-40B4-BE49-F238E27FC236}">
                    <a16:creationId xmlns:a16="http://schemas.microsoft.com/office/drawing/2014/main" id="{F37125C1-F393-CD15-034A-9D05BA7327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7848" y="2864312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16">
                <a:extLst>
                  <a:ext uri="{FF2B5EF4-FFF2-40B4-BE49-F238E27FC236}">
                    <a16:creationId xmlns:a16="http://schemas.microsoft.com/office/drawing/2014/main" id="{F37125C1-F393-CD15-034A-9D05BA7327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7848" y="2864312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2273" r="-204444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8944C4-8C72-01F8-C0E3-0DF5298BDF86}"/>
              </a:ext>
            </a:extLst>
          </p:cNvPr>
          <p:cNvSpPr txBox="1"/>
          <p:nvPr/>
        </p:nvSpPr>
        <p:spPr>
          <a:xfrm>
            <a:off x="3642419" y="40012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8D1E-6F80-E605-1B1B-11EFAEE7DAE5}"/>
              </a:ext>
            </a:extLst>
          </p:cNvPr>
          <p:cNvSpPr/>
          <p:nvPr/>
        </p:nvSpPr>
        <p:spPr>
          <a:xfrm>
            <a:off x="4561867" y="2864312"/>
            <a:ext cx="389850" cy="277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22F1-8403-0E53-D5BA-D1475A1E12F1}"/>
              </a:ext>
            </a:extLst>
          </p:cNvPr>
          <p:cNvSpPr/>
          <p:nvPr/>
        </p:nvSpPr>
        <p:spPr>
          <a:xfrm>
            <a:off x="5045684" y="2864312"/>
            <a:ext cx="389850" cy="277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C9CAC-200C-DF48-DE11-1EC3295013F2}"/>
              </a:ext>
            </a:extLst>
          </p:cNvPr>
          <p:cNvSpPr/>
          <p:nvPr/>
        </p:nvSpPr>
        <p:spPr>
          <a:xfrm>
            <a:off x="5529501" y="2864312"/>
            <a:ext cx="389850" cy="277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16507-4A3E-6FB9-96DD-A08557B42EFE}"/>
              </a:ext>
            </a:extLst>
          </p:cNvPr>
          <p:cNvSpPr/>
          <p:nvPr/>
        </p:nvSpPr>
        <p:spPr>
          <a:xfrm>
            <a:off x="6027335" y="2864312"/>
            <a:ext cx="389850" cy="277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3DB6B-1B80-C3B8-8E84-0C5AA63F93A0}"/>
              </a:ext>
            </a:extLst>
          </p:cNvPr>
          <p:cNvSpPr txBox="1"/>
          <p:nvPr/>
        </p:nvSpPr>
        <p:spPr>
          <a:xfrm>
            <a:off x="4540640" y="5733978"/>
            <a:ext cx="197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Matrix with orthonormal columns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56BA2D-9277-FCF2-B392-7A84D7E78347}"/>
                  </a:ext>
                </a:extLst>
              </p:cNvPr>
              <p:cNvSpPr/>
              <p:nvPr/>
            </p:nvSpPr>
            <p:spPr>
              <a:xfrm>
                <a:off x="6675522" y="2864312"/>
                <a:ext cx="1825539" cy="17217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56BA2D-9277-FCF2-B392-7A84D7E78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22" y="2864312"/>
                <a:ext cx="1825539" cy="1721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1A05B-6315-5F11-3B93-F2F6DAE1867B}"/>
                  </a:ext>
                </a:extLst>
              </p:cNvPr>
              <p:cNvSpPr txBox="1"/>
              <p:nvPr/>
            </p:nvSpPr>
            <p:spPr>
              <a:xfrm>
                <a:off x="6735892" y="2864312"/>
                <a:ext cx="3629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1A05B-6315-5F11-3B93-F2F6DAE18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892" y="2864312"/>
                <a:ext cx="362920" cy="369332"/>
              </a:xfrm>
              <a:prstGeom prst="rect">
                <a:avLst/>
              </a:prstGeom>
              <a:blipFill>
                <a:blip r:embed="rId4"/>
                <a:stretch>
                  <a:fillRect l="-10000" r="-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5E310-56B3-26BB-E38D-2FFD650B27A7}"/>
                  </a:ext>
                </a:extLst>
              </p:cNvPr>
              <p:cNvSpPr txBox="1"/>
              <p:nvPr/>
            </p:nvSpPr>
            <p:spPr>
              <a:xfrm>
                <a:off x="6951776" y="3244334"/>
                <a:ext cx="7878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5E310-56B3-26BB-E38D-2FFD650B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776" y="3244334"/>
                <a:ext cx="78788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320F-9F23-58E1-EE0E-727AE7A14E31}"/>
                  </a:ext>
                </a:extLst>
              </p:cNvPr>
              <p:cNvSpPr txBox="1"/>
              <p:nvPr/>
            </p:nvSpPr>
            <p:spPr>
              <a:xfrm>
                <a:off x="7345720" y="3641169"/>
                <a:ext cx="7878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320F-9F23-58E1-EE0E-727AE7A14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20" y="3641169"/>
                <a:ext cx="78788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D8BC5-8819-F370-11D5-BD44EF46E2DE}"/>
                  </a:ext>
                </a:extLst>
              </p:cNvPr>
              <p:cNvSpPr txBox="1"/>
              <p:nvPr/>
            </p:nvSpPr>
            <p:spPr>
              <a:xfrm>
                <a:off x="7739664" y="4052145"/>
                <a:ext cx="7878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D8BC5-8819-F370-11D5-BD44EF46E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64" y="4052145"/>
                <a:ext cx="78788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6137A69-0F52-AE9D-C584-6BD27CA75D5C}"/>
              </a:ext>
            </a:extLst>
          </p:cNvPr>
          <p:cNvSpPr/>
          <p:nvPr/>
        </p:nvSpPr>
        <p:spPr>
          <a:xfrm>
            <a:off x="8785408" y="4236811"/>
            <a:ext cx="182553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208559-4759-4531-3EA2-BC9E6E218D05}"/>
              </a:ext>
            </a:extLst>
          </p:cNvPr>
          <p:cNvSpPr/>
          <p:nvPr/>
        </p:nvSpPr>
        <p:spPr>
          <a:xfrm>
            <a:off x="8799218" y="3756466"/>
            <a:ext cx="182553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FC08F6-69C5-F49E-2174-D050004A2DA8}"/>
              </a:ext>
            </a:extLst>
          </p:cNvPr>
          <p:cNvSpPr/>
          <p:nvPr/>
        </p:nvSpPr>
        <p:spPr>
          <a:xfrm>
            <a:off x="8799217" y="3309349"/>
            <a:ext cx="182553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E6017F-A933-9F34-A73B-2C63DB14C1D9}"/>
              </a:ext>
            </a:extLst>
          </p:cNvPr>
          <p:cNvSpPr/>
          <p:nvPr/>
        </p:nvSpPr>
        <p:spPr>
          <a:xfrm>
            <a:off x="8799217" y="2842220"/>
            <a:ext cx="182553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C9AE2-821B-B320-BD37-877E4F540B3A}"/>
              </a:ext>
            </a:extLst>
          </p:cNvPr>
          <p:cNvSpPr txBox="1"/>
          <p:nvPr/>
        </p:nvSpPr>
        <p:spPr>
          <a:xfrm>
            <a:off x="8723125" y="4700984"/>
            <a:ext cx="197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Matrix with orthonormal rows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F2753D-35C8-A258-1FC6-87C205A80D6B}"/>
                  </a:ext>
                </a:extLst>
              </p:cNvPr>
              <p:cNvSpPr txBox="1"/>
              <p:nvPr/>
            </p:nvSpPr>
            <p:spPr>
              <a:xfrm>
                <a:off x="6565390" y="4627713"/>
                <a:ext cx="21017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Diagonal matrix with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≥⋯≥0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F2753D-35C8-A258-1FC6-87C205A8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390" y="4627713"/>
                <a:ext cx="2101793" cy="923330"/>
              </a:xfrm>
              <a:prstGeom prst="rect">
                <a:avLst/>
              </a:prstGeom>
              <a:blipFill>
                <a:blip r:embed="rId8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423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3916-2D3E-F425-5D6E-C7154C27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mathematically equivalently</a:t>
            </a:r>
            <a:br>
              <a:rPr lang="en-US" dirty="0"/>
            </a:br>
            <a:r>
              <a:rPr lang="en-US" sz="2800" dirty="0"/>
              <a:t>Ignore this slide if you haven’t seen matrix multiplication before...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B556-BFF7-607E-E065-53C30BE2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>
                <a:solidFill>
                  <a:srgbClr val="FF0000"/>
                </a:solidFill>
              </a:rPr>
              <a:t>approximate</a:t>
            </a:r>
            <a:r>
              <a:rPr lang="en-US" dirty="0"/>
              <a:t> any matrix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16">
                <a:extLst>
                  <a:ext uri="{FF2B5EF4-FFF2-40B4-BE49-F238E27FC236}">
                    <a16:creationId xmlns:a16="http://schemas.microsoft.com/office/drawing/2014/main" id="{F37125C1-F393-CD15-034A-9D05BA7327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7848" y="2864312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16">
                <a:extLst>
                  <a:ext uri="{FF2B5EF4-FFF2-40B4-BE49-F238E27FC236}">
                    <a16:creationId xmlns:a16="http://schemas.microsoft.com/office/drawing/2014/main" id="{F37125C1-F393-CD15-034A-9D05BA7327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7848" y="2864312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2273" r="-204444" b="-2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78944C4-8C72-01F8-C0E3-0DF5298BDF86}"/>
              </a:ext>
            </a:extLst>
          </p:cNvPr>
          <p:cNvSpPr txBox="1"/>
          <p:nvPr/>
        </p:nvSpPr>
        <p:spPr>
          <a:xfrm>
            <a:off x="3642419" y="40012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F18D1E-6F80-E605-1B1B-11EFAEE7DAE5}"/>
              </a:ext>
            </a:extLst>
          </p:cNvPr>
          <p:cNvSpPr/>
          <p:nvPr/>
        </p:nvSpPr>
        <p:spPr>
          <a:xfrm>
            <a:off x="4561867" y="2864312"/>
            <a:ext cx="389850" cy="277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2822F1-8403-0E53-D5BA-D1475A1E12F1}"/>
              </a:ext>
            </a:extLst>
          </p:cNvPr>
          <p:cNvSpPr/>
          <p:nvPr/>
        </p:nvSpPr>
        <p:spPr>
          <a:xfrm>
            <a:off x="5045684" y="2864312"/>
            <a:ext cx="389850" cy="2776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C9CAC-200C-DF48-DE11-1EC3295013F2}"/>
              </a:ext>
            </a:extLst>
          </p:cNvPr>
          <p:cNvSpPr/>
          <p:nvPr/>
        </p:nvSpPr>
        <p:spPr>
          <a:xfrm>
            <a:off x="5529501" y="2864312"/>
            <a:ext cx="389850" cy="2776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16507-4A3E-6FB9-96DD-A08557B42EFE}"/>
              </a:ext>
            </a:extLst>
          </p:cNvPr>
          <p:cNvSpPr/>
          <p:nvPr/>
        </p:nvSpPr>
        <p:spPr>
          <a:xfrm>
            <a:off x="6027335" y="2864312"/>
            <a:ext cx="389850" cy="2776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3DB6B-1B80-C3B8-8E84-0C5AA63F93A0}"/>
              </a:ext>
            </a:extLst>
          </p:cNvPr>
          <p:cNvSpPr txBox="1"/>
          <p:nvPr/>
        </p:nvSpPr>
        <p:spPr>
          <a:xfrm>
            <a:off x="4540640" y="5733978"/>
            <a:ext cx="1977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Matrix with orthonormal columns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56BA2D-9277-FCF2-B392-7A84D7E78347}"/>
                  </a:ext>
                </a:extLst>
              </p:cNvPr>
              <p:cNvSpPr/>
              <p:nvPr/>
            </p:nvSpPr>
            <p:spPr>
              <a:xfrm>
                <a:off x="6675522" y="2864312"/>
                <a:ext cx="1825539" cy="17217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56BA2D-9277-FCF2-B392-7A84D7E78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22" y="2864312"/>
                <a:ext cx="1825539" cy="17217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1A05B-6315-5F11-3B93-F2F6DAE1867B}"/>
                  </a:ext>
                </a:extLst>
              </p:cNvPr>
              <p:cNvSpPr txBox="1"/>
              <p:nvPr/>
            </p:nvSpPr>
            <p:spPr>
              <a:xfrm>
                <a:off x="6735892" y="2864312"/>
                <a:ext cx="4103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C1A05B-6315-5F11-3B93-F2F6DAE18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892" y="2864312"/>
                <a:ext cx="410305" cy="369332"/>
              </a:xfrm>
              <a:prstGeom prst="rect">
                <a:avLst/>
              </a:prstGeom>
              <a:blipFill>
                <a:blip r:embed="rId4"/>
                <a:stretch>
                  <a:fillRect l="-9091" r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5E310-56B3-26BB-E38D-2FFD650B27A7}"/>
                  </a:ext>
                </a:extLst>
              </p:cNvPr>
              <p:cNvSpPr txBox="1"/>
              <p:nvPr/>
            </p:nvSpPr>
            <p:spPr>
              <a:xfrm>
                <a:off x="6951776" y="3244334"/>
                <a:ext cx="7878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5E310-56B3-26BB-E38D-2FFD650B2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776" y="3244334"/>
                <a:ext cx="78788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320F-9F23-58E1-EE0E-727AE7A14E31}"/>
                  </a:ext>
                </a:extLst>
              </p:cNvPr>
              <p:cNvSpPr txBox="1"/>
              <p:nvPr/>
            </p:nvSpPr>
            <p:spPr>
              <a:xfrm>
                <a:off x="7345720" y="3641169"/>
                <a:ext cx="7878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4320F-9F23-58E1-EE0E-727AE7A14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20" y="3641169"/>
                <a:ext cx="78788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D8BC5-8819-F370-11D5-BD44EF46E2DE}"/>
                  </a:ext>
                </a:extLst>
              </p:cNvPr>
              <p:cNvSpPr txBox="1"/>
              <p:nvPr/>
            </p:nvSpPr>
            <p:spPr>
              <a:xfrm>
                <a:off x="7739664" y="4052145"/>
                <a:ext cx="7878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ED8BC5-8819-F370-11D5-BD44EF46E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664" y="4052145"/>
                <a:ext cx="787888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6137A69-0F52-AE9D-C584-6BD27CA75D5C}"/>
              </a:ext>
            </a:extLst>
          </p:cNvPr>
          <p:cNvSpPr/>
          <p:nvPr/>
        </p:nvSpPr>
        <p:spPr>
          <a:xfrm>
            <a:off x="8785408" y="4236811"/>
            <a:ext cx="18255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208559-4759-4531-3EA2-BC9E6E218D05}"/>
              </a:ext>
            </a:extLst>
          </p:cNvPr>
          <p:cNvSpPr/>
          <p:nvPr/>
        </p:nvSpPr>
        <p:spPr>
          <a:xfrm>
            <a:off x="8799218" y="3756466"/>
            <a:ext cx="182553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FC08F6-69C5-F49E-2174-D050004A2DA8}"/>
              </a:ext>
            </a:extLst>
          </p:cNvPr>
          <p:cNvSpPr/>
          <p:nvPr/>
        </p:nvSpPr>
        <p:spPr>
          <a:xfrm>
            <a:off x="8799217" y="3309349"/>
            <a:ext cx="182553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E6017F-A933-9F34-A73B-2C63DB14C1D9}"/>
              </a:ext>
            </a:extLst>
          </p:cNvPr>
          <p:cNvSpPr/>
          <p:nvPr/>
        </p:nvSpPr>
        <p:spPr>
          <a:xfrm>
            <a:off x="8799217" y="2842220"/>
            <a:ext cx="1825539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C9AE2-821B-B320-BD37-877E4F540B3A}"/>
              </a:ext>
            </a:extLst>
          </p:cNvPr>
          <p:cNvSpPr txBox="1"/>
          <p:nvPr/>
        </p:nvSpPr>
        <p:spPr>
          <a:xfrm>
            <a:off x="8723125" y="4700984"/>
            <a:ext cx="1977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Matrix with orthonormal rows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F2753D-35C8-A258-1FC6-87C205A80D6B}"/>
                  </a:ext>
                </a:extLst>
              </p:cNvPr>
              <p:cNvSpPr txBox="1"/>
              <p:nvPr/>
            </p:nvSpPr>
            <p:spPr>
              <a:xfrm>
                <a:off x="6565390" y="4627713"/>
                <a:ext cx="21017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Diagonal matrix with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≥⋯≥0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F2753D-35C8-A258-1FC6-87C205A80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390" y="4627713"/>
                <a:ext cx="2101793" cy="923330"/>
              </a:xfrm>
              <a:prstGeom prst="rect">
                <a:avLst/>
              </a:prstGeom>
              <a:blipFill>
                <a:blip r:embed="rId8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1A73410-A83D-0264-F21F-45710EAA0E93}"/>
              </a:ext>
            </a:extLst>
          </p:cNvPr>
          <p:cNvSpPr/>
          <p:nvPr/>
        </p:nvSpPr>
        <p:spPr>
          <a:xfrm>
            <a:off x="6657066" y="2864313"/>
            <a:ext cx="915306" cy="89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58F29-EB04-8370-2A29-3DF5578CD2E4}"/>
              </a:ext>
            </a:extLst>
          </p:cNvPr>
          <p:cNvSpPr txBox="1"/>
          <p:nvPr/>
        </p:nvSpPr>
        <p:spPr>
          <a:xfrm>
            <a:off x="8598755" y="1894875"/>
            <a:ext cx="210625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These are our “types” of books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9291DB-A152-9979-8CED-1D0D852BD124}"/>
              </a:ext>
            </a:extLst>
          </p:cNvPr>
          <p:cNvGrpSpPr/>
          <p:nvPr/>
        </p:nvGrpSpPr>
        <p:grpSpPr>
          <a:xfrm>
            <a:off x="3084353" y="2812215"/>
            <a:ext cx="2416573" cy="1609262"/>
            <a:chOff x="3084353" y="2812215"/>
            <a:chExt cx="2416573" cy="16092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FA9EB1-0FD0-1248-D9E5-439A38744764}"/>
                </a:ext>
              </a:extLst>
            </p:cNvPr>
            <p:cNvSpPr txBox="1"/>
            <p:nvPr/>
          </p:nvSpPr>
          <p:spPr>
            <a:xfrm>
              <a:off x="3084353" y="2812215"/>
              <a:ext cx="1379744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</a:rPr>
                <a:t>This is person j’s vector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363B2D-472E-2777-6F1F-E213EF78CEFC}"/>
                </a:ext>
              </a:extLst>
            </p:cNvPr>
            <p:cNvSpPr/>
            <p:nvPr/>
          </p:nvSpPr>
          <p:spPr>
            <a:xfrm>
              <a:off x="4488378" y="4001294"/>
              <a:ext cx="1012548" cy="42018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25000"/>
              </a:schemeClr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01BC27D-6C30-895A-1A1E-E65E11B3F764}"/>
                </a:ext>
              </a:extLst>
            </p:cNvPr>
            <p:cNvCxnSpPr>
              <a:cxnSpLocks/>
              <a:stCxn id="18" idx="2"/>
              <a:endCxn id="26" idx="1"/>
            </p:cNvCxnSpPr>
            <p:nvPr/>
          </p:nvCxnSpPr>
          <p:spPr>
            <a:xfrm>
              <a:off x="3774225" y="3827878"/>
              <a:ext cx="714153" cy="38350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95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323F-8264-47AD-9A4E-089CFA46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Now, for PCA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634B-9F04-137D-4BE7-C4767DAC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What is the model?</a:t>
            </a:r>
          </a:p>
          <a:p>
            <a:endParaRPr lang="en-US" dirty="0"/>
          </a:p>
          <a:p>
            <a:r>
              <a:rPr lang="en-US" dirty="0"/>
              <a:t>When is it reasonable?</a:t>
            </a:r>
          </a:p>
          <a:p>
            <a:endParaRPr lang="en-US" dirty="0"/>
          </a:p>
          <a:p>
            <a:r>
              <a:rPr lang="en-US" dirty="0"/>
              <a:t>How do we fit the model?</a:t>
            </a:r>
          </a:p>
          <a:p>
            <a:endParaRPr lang="en-US" dirty="0"/>
          </a:p>
          <a:p>
            <a:r>
              <a:rPr lang="en-US" dirty="0"/>
              <a:t>How do we interpret the model once it is fit?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2DF25-CD91-2763-AFC9-148B07FFDD40}"/>
              </a:ext>
            </a:extLst>
          </p:cNvPr>
          <p:cNvSpPr txBox="1"/>
          <p:nvPr/>
        </p:nvSpPr>
        <p:spPr>
          <a:xfrm>
            <a:off x="194872" y="1679872"/>
            <a:ext cx="347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need to answer: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98A02F4-E265-7E81-B772-F7479534781E}"/>
              </a:ext>
            </a:extLst>
          </p:cNvPr>
          <p:cNvSpPr/>
          <p:nvPr/>
        </p:nvSpPr>
        <p:spPr>
          <a:xfrm>
            <a:off x="5080964" y="3878473"/>
            <a:ext cx="1244184" cy="87746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0509 L 0.20846 0.168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34E9-0602-2DF4-87EF-2C313ED5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7641B-43BE-2AE0-36B6-B1517FA82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345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5669-BE56-AE68-0DE4-8E00FCBD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interpret this causally?</a:t>
            </a:r>
            <a:br>
              <a:rPr lang="en-US" dirty="0"/>
            </a:br>
            <a:r>
              <a:rPr lang="en-US" sz="2000" dirty="0"/>
              <a:t>It looks </a:t>
            </a:r>
            <a:r>
              <a:rPr lang="en-US" sz="2000" dirty="0" err="1"/>
              <a:t>kinda</a:t>
            </a:r>
            <a:r>
              <a:rPr lang="en-US" sz="2000" dirty="0"/>
              <a:t> like regression...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2E379-6F29-C64F-0502-4187C4A3B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26346" cy="5303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Focus on a particular book: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I interpret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” as “the effect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”?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Probably not a good idea.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Unlike in regression, we don’t even know what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really means.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Even if we have a guess, if it means something like “loves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scifi</a:t>
                </a:r>
                <a:r>
                  <a:rPr lang="en-US" dirty="0">
                    <a:solidFill>
                      <a:schemeClr val="accent1"/>
                    </a:solidFill>
                  </a:rPr>
                  <a:t> and hates romance,” it’s hard to think about counter-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factuals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2E379-6F29-C64F-0502-4187C4A3B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26346" cy="5303838"/>
              </a:xfrm>
              <a:blipFill>
                <a:blip r:embed="rId3"/>
                <a:stretch>
                  <a:fillRect l="-1648" t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275AFAC-3792-2E86-427A-0646DF301EE7}"/>
              </a:ext>
            </a:extLst>
          </p:cNvPr>
          <p:cNvSpPr/>
          <p:nvPr/>
        </p:nvSpPr>
        <p:spPr>
          <a:xfrm>
            <a:off x="8348069" y="3703159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A3DB56-33E8-F1AF-01D6-6D27EC6087FA}"/>
              </a:ext>
            </a:extLst>
          </p:cNvPr>
          <p:cNvSpPr/>
          <p:nvPr/>
        </p:nvSpPr>
        <p:spPr>
          <a:xfrm>
            <a:off x="8348068" y="4231750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A6E291-49E7-5760-8F5D-DA7ED3195155}"/>
                  </a:ext>
                </a:extLst>
              </p:cNvPr>
              <p:cNvSpPr/>
              <p:nvPr/>
            </p:nvSpPr>
            <p:spPr>
              <a:xfrm>
                <a:off x="8348028" y="4732088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A6E291-49E7-5760-8F5D-DA7ED3195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028" y="4732088"/>
                <a:ext cx="1000125" cy="363822"/>
              </a:xfrm>
              <a:prstGeom prst="rect">
                <a:avLst/>
              </a:prstGeom>
              <a:blipFill>
                <a:blip r:embed="rId4"/>
                <a:stretch>
                  <a:fillRect l="-4938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C9A1F4C-9561-8A48-9467-A23F55F3EFA4}"/>
              </a:ext>
            </a:extLst>
          </p:cNvPr>
          <p:cNvSpPr/>
          <p:nvPr/>
        </p:nvSpPr>
        <p:spPr>
          <a:xfrm>
            <a:off x="8348028" y="5299136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DB30D-DBC3-C327-9ACF-BB6230CC3C8C}"/>
              </a:ext>
            </a:extLst>
          </p:cNvPr>
          <p:cNvSpPr/>
          <p:nvPr/>
        </p:nvSpPr>
        <p:spPr>
          <a:xfrm>
            <a:off x="8348027" y="5866478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5B370-D431-6706-42C6-DD1CB669B6A0}"/>
              </a:ext>
            </a:extLst>
          </p:cNvPr>
          <p:cNvSpPr/>
          <p:nvPr/>
        </p:nvSpPr>
        <p:spPr>
          <a:xfrm>
            <a:off x="9606796" y="2439492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A55298-9CD4-8E3C-EAE6-445FA58C9AF4}"/>
                  </a:ext>
                </a:extLst>
              </p:cNvPr>
              <p:cNvSpPr/>
              <p:nvPr/>
            </p:nvSpPr>
            <p:spPr>
              <a:xfrm>
                <a:off x="10237205" y="2428048"/>
                <a:ext cx="382629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A55298-9CD4-8E3C-EAE6-445FA58C9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205" y="2428048"/>
                <a:ext cx="382629" cy="954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075E692-42DA-6C11-C277-AB6342100808}"/>
              </a:ext>
            </a:extLst>
          </p:cNvPr>
          <p:cNvSpPr/>
          <p:nvPr/>
        </p:nvSpPr>
        <p:spPr>
          <a:xfrm>
            <a:off x="10747320" y="2428048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FE1C79-3802-D88E-5573-F01D4291EF43}"/>
              </a:ext>
            </a:extLst>
          </p:cNvPr>
          <p:cNvSpPr/>
          <p:nvPr/>
        </p:nvSpPr>
        <p:spPr>
          <a:xfrm>
            <a:off x="11388676" y="2428048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D6A0FC-04F2-A520-863D-80117BF37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720600" y="4528656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E7FD85E5-B257-8D97-627E-46A81728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700" y="1843174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59E1D5C-9350-9E70-97BF-71E1A3511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8304530"/>
                  </p:ext>
                </p:extLst>
              </p:nvPr>
            </p:nvGraphicFramePr>
            <p:xfrm>
              <a:off x="9521764" y="3535825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59E1D5C-9350-9E70-97BF-71E1A35117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8304530"/>
                  </p:ext>
                </p:extLst>
              </p:nvPr>
            </p:nvGraphicFramePr>
            <p:xfrm>
              <a:off x="9521764" y="3535825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02222" t="-206977" r="-204444" b="-2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1889B75-82C9-461D-C50A-AE78FC22E908}"/>
              </a:ext>
            </a:extLst>
          </p:cNvPr>
          <p:cNvSpPr txBox="1"/>
          <p:nvPr/>
        </p:nvSpPr>
        <p:spPr>
          <a:xfrm>
            <a:off x="7405661" y="2327542"/>
            <a:ext cx="1758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CB7A0-3783-24D4-66B3-78CCEEC9E995}"/>
              </a:ext>
            </a:extLst>
          </p:cNvPr>
          <p:cNvCxnSpPr>
            <a:cxnSpLocks/>
          </p:cNvCxnSpPr>
          <p:nvPr/>
        </p:nvCxnSpPr>
        <p:spPr>
          <a:xfrm>
            <a:off x="9011798" y="2706384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42A5FF-C418-1823-AC51-C6723613C78F}"/>
              </a:ext>
            </a:extLst>
          </p:cNvPr>
          <p:cNvCxnSpPr>
            <a:cxnSpLocks/>
          </p:cNvCxnSpPr>
          <p:nvPr/>
        </p:nvCxnSpPr>
        <p:spPr>
          <a:xfrm>
            <a:off x="8533389" y="3031288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9E9EB2-0799-43C9-C9F8-67630A30EB96}"/>
              </a:ext>
            </a:extLst>
          </p:cNvPr>
          <p:cNvSpPr txBox="1"/>
          <p:nvPr/>
        </p:nvSpPr>
        <p:spPr>
          <a:xfrm>
            <a:off x="10027992" y="1456293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F7C6E6-1CC1-7F58-3B57-3BBAB4EFB299}"/>
              </a:ext>
            </a:extLst>
          </p:cNvPr>
          <p:cNvSpPr txBox="1"/>
          <p:nvPr/>
        </p:nvSpPr>
        <p:spPr>
          <a:xfrm>
            <a:off x="7413967" y="5047760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6CB323-0A7E-6AD3-C222-FD7D6D1C92DC}"/>
              </a:ext>
            </a:extLst>
          </p:cNvPr>
          <p:cNvGrpSpPr/>
          <p:nvPr/>
        </p:nvGrpSpPr>
        <p:grpSpPr>
          <a:xfrm>
            <a:off x="825601" y="2443384"/>
            <a:ext cx="6100762" cy="1379420"/>
            <a:chOff x="825601" y="24433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8402B01-5983-106C-F9E1-27BC0452B4A9}"/>
                    </a:ext>
                  </a:extLst>
                </p:cNvPr>
                <p:cNvSpPr txBox="1"/>
                <p:nvPr/>
              </p:nvSpPr>
              <p:spPr>
                <a:xfrm>
                  <a:off x="825601" y="2443384"/>
                  <a:ext cx="6100762" cy="804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8402B01-5983-106C-F9E1-27BC0452B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01" y="2443384"/>
                  <a:ext cx="6100762" cy="804451"/>
                </a:xfrm>
                <a:prstGeom prst="rect">
                  <a:avLst/>
                </a:prstGeom>
                <a:blipFill>
                  <a:blip r:embed="rId9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1E1EE5-6D21-AEAF-49B6-5DD3009D5118}"/>
                </a:ext>
              </a:extLst>
            </p:cNvPr>
            <p:cNvSpPr txBox="1"/>
            <p:nvPr/>
          </p:nvSpPr>
          <p:spPr>
            <a:xfrm>
              <a:off x="1085755" y="31764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person </a:t>
              </a:r>
              <a:r>
                <a:rPr lang="en-US" dirty="0" err="1">
                  <a:solidFill>
                    <a:schemeClr val="accent6"/>
                  </a:solidFill>
                </a:rPr>
                <a:t>i</a:t>
              </a:r>
              <a:r>
                <a:rPr lang="en-US" dirty="0">
                  <a:solidFill>
                    <a:schemeClr val="accent6"/>
                  </a:solidFill>
                </a:rPr>
                <a:t> likes this book 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95B6EECB-F2E4-5880-E9F2-DE75F11031C2}"/>
              </a:ext>
            </a:extLst>
          </p:cNvPr>
          <p:cNvSpPr/>
          <p:nvPr/>
        </p:nvSpPr>
        <p:spPr>
          <a:xfrm>
            <a:off x="10092454" y="721395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6A8D-8609-13DC-CEFB-397892E7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principal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C07C-AE22-E9F5-6CCA-498BF5D7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principal vectors </a:t>
            </a:r>
            <a:r>
              <a:rPr lang="en-US" dirty="0"/>
              <a:t>are the “types” that we identified.</a:t>
            </a:r>
          </a:p>
          <a:p>
            <a:r>
              <a:rPr lang="en-US" dirty="0"/>
              <a:t>They tell us what the most “important” axes are.</a:t>
            </a:r>
          </a:p>
          <a:p>
            <a:r>
              <a:rPr lang="en-US" dirty="0"/>
              <a:t>Think: If you had to ask someone just a few questions to learn about them, what would you ask?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605FD32-001C-98C9-5794-FF2AC6704970}"/>
              </a:ext>
            </a:extLst>
          </p:cNvPr>
          <p:cNvGrpSpPr/>
          <p:nvPr/>
        </p:nvGrpSpPr>
        <p:grpSpPr>
          <a:xfrm>
            <a:off x="0" y="4009231"/>
            <a:ext cx="6096000" cy="2848768"/>
            <a:chOff x="0" y="4009231"/>
            <a:chExt cx="6096000" cy="2848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3DBAC3-CE8D-86C5-26CF-4595B537F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0" y="5243512"/>
              <a:ext cx="1100848" cy="1614487"/>
            </a:xfrm>
            <a:prstGeom prst="rect">
              <a:avLst/>
            </a:prstGeom>
          </p:spPr>
        </p:pic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070A63BA-3FE8-4C67-AAD6-69F7EA18A692}"/>
                </a:ext>
              </a:extLst>
            </p:cNvPr>
            <p:cNvSpPr/>
            <p:nvPr/>
          </p:nvSpPr>
          <p:spPr>
            <a:xfrm>
              <a:off x="2181225" y="4009231"/>
              <a:ext cx="3914775" cy="2468562"/>
            </a:xfrm>
            <a:prstGeom prst="wedgeRoundRectCallout">
              <a:avLst>
                <a:gd name="adj1" fmla="val -81169"/>
                <a:gd name="adj2" fmla="val 20627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 a scale from -1 to 1, how much do you agree with “I like the red book and dislike the yellow book”?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BEDA48F-5D34-4E83-67FE-9E5E476DCCB1}"/>
              </a:ext>
            </a:extLst>
          </p:cNvPr>
          <p:cNvGrpSpPr/>
          <p:nvPr/>
        </p:nvGrpSpPr>
        <p:grpSpPr>
          <a:xfrm>
            <a:off x="6956992" y="3871911"/>
            <a:ext cx="3914775" cy="2605882"/>
            <a:chOff x="1443021" y="1458877"/>
            <a:chExt cx="8720037" cy="515623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72B4F9-16CF-A3AB-C287-47D63B86846A}"/>
                </a:ext>
              </a:extLst>
            </p:cNvPr>
            <p:cNvCxnSpPr>
              <a:cxnSpLocks/>
            </p:cNvCxnSpPr>
            <p:nvPr/>
          </p:nvCxnSpPr>
          <p:spPr>
            <a:xfrm>
              <a:off x="5743558" y="1643058"/>
              <a:ext cx="0" cy="49720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AAD11D-C1F7-B74D-6170-F632069FCD92}"/>
                </a:ext>
              </a:extLst>
            </p:cNvPr>
            <p:cNvCxnSpPr>
              <a:cxnSpLocks/>
            </p:cNvCxnSpPr>
            <p:nvPr/>
          </p:nvCxnSpPr>
          <p:spPr>
            <a:xfrm>
              <a:off x="1443021" y="4286245"/>
              <a:ext cx="80581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2" descr="Book - Free education icons">
              <a:extLst>
                <a:ext uri="{FF2B5EF4-FFF2-40B4-BE49-F238E27FC236}">
                  <a16:creationId xmlns:a16="http://schemas.microsoft.com/office/drawing/2014/main" id="{816BA1BF-902A-E0F2-8647-4746A851C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0295" y="4029863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Book - Free education icons">
              <a:extLst>
                <a:ext uri="{FF2B5EF4-FFF2-40B4-BE49-F238E27FC236}">
                  <a16:creationId xmlns:a16="http://schemas.microsoft.com/office/drawing/2014/main" id="{34E4CD18-88FD-4087-23E7-566639860B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176" y="1458877"/>
              <a:ext cx="512763" cy="512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242CB8-A0F5-2170-0483-D0065D21633D}"/>
                </a:ext>
              </a:extLst>
            </p:cNvPr>
            <p:cNvGrpSpPr/>
            <p:nvPr/>
          </p:nvGrpSpPr>
          <p:grpSpPr>
            <a:xfrm rot="1871967">
              <a:off x="1837852" y="3543837"/>
              <a:ext cx="7561920" cy="1235466"/>
              <a:chOff x="1027919" y="3630147"/>
              <a:chExt cx="8043271" cy="123546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63B475A-DC18-602C-B992-21E488F6326A}"/>
                  </a:ext>
                </a:extLst>
              </p:cNvPr>
              <p:cNvGrpSpPr/>
              <p:nvPr/>
            </p:nvGrpSpPr>
            <p:grpSpPr>
              <a:xfrm>
                <a:off x="2690829" y="4119606"/>
                <a:ext cx="6380361" cy="414343"/>
                <a:chOff x="3770192" y="5163248"/>
                <a:chExt cx="6380361" cy="414343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113A52AE-4DFC-FF6B-4E56-A96147739E2E}"/>
                    </a:ext>
                  </a:extLst>
                </p:cNvPr>
                <p:cNvGrpSpPr/>
                <p:nvPr/>
              </p:nvGrpSpPr>
              <p:grpSpPr>
                <a:xfrm>
                  <a:off x="7075494" y="5163248"/>
                  <a:ext cx="3075059" cy="371479"/>
                  <a:chOff x="7075494" y="5163248"/>
                  <a:chExt cx="3075059" cy="371479"/>
                </a:xfrm>
              </p:grpSpPr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C4AA9638-A780-2FB4-3A97-051565E367A0}"/>
                      </a:ext>
                    </a:extLst>
                  </p:cNvPr>
                  <p:cNvSpPr/>
                  <p:nvPr/>
                </p:nvSpPr>
                <p:spPr>
                  <a:xfrm>
                    <a:off x="9979103" y="525355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16342A09-91EA-1877-5310-F31F95D5A35F}"/>
                      </a:ext>
                    </a:extLst>
                  </p:cNvPr>
                  <p:cNvSpPr/>
                  <p:nvPr/>
                </p:nvSpPr>
                <p:spPr>
                  <a:xfrm>
                    <a:off x="9626662" y="5377568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87893E0-B2F2-44DE-19B6-39DD91BEEF1A}"/>
                      </a:ext>
                    </a:extLst>
                  </p:cNvPr>
                  <p:cNvSpPr/>
                  <p:nvPr/>
                </p:nvSpPr>
                <p:spPr>
                  <a:xfrm>
                    <a:off x="9274221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F22BA36A-ACEA-074C-83D4-FA45AB711AA7}"/>
                      </a:ext>
                    </a:extLst>
                  </p:cNvPr>
                  <p:cNvSpPr/>
                  <p:nvPr/>
                </p:nvSpPr>
                <p:spPr>
                  <a:xfrm>
                    <a:off x="8882948" y="532499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67EA3EC-FEC0-EE9E-AD38-45C017D3274F}"/>
                      </a:ext>
                    </a:extLst>
                  </p:cNvPr>
                  <p:cNvSpPr/>
                  <p:nvPr/>
                </p:nvSpPr>
                <p:spPr>
                  <a:xfrm>
                    <a:off x="8530507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5A97C7A8-83E4-2586-BF13-425D75C326D1}"/>
                      </a:ext>
                    </a:extLst>
                  </p:cNvPr>
                  <p:cNvSpPr/>
                  <p:nvPr/>
                </p:nvSpPr>
                <p:spPr>
                  <a:xfrm>
                    <a:off x="8178066" y="5163248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967F9368-9249-DC1F-AA7E-42A280764161}"/>
                      </a:ext>
                    </a:extLst>
                  </p:cNvPr>
                  <p:cNvSpPr/>
                  <p:nvPr/>
                </p:nvSpPr>
                <p:spPr>
                  <a:xfrm>
                    <a:off x="7780376" y="532499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5B44A0FB-C47D-8994-49E2-44AB07FAE325}"/>
                      </a:ext>
                    </a:extLst>
                  </p:cNvPr>
                  <p:cNvSpPr/>
                  <p:nvPr/>
                </p:nvSpPr>
                <p:spPr>
                  <a:xfrm>
                    <a:off x="7427935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32B82FF9-9401-8E34-F8CC-002D42BAC7B2}"/>
                      </a:ext>
                    </a:extLst>
                  </p:cNvPr>
                  <p:cNvSpPr/>
                  <p:nvPr/>
                </p:nvSpPr>
                <p:spPr>
                  <a:xfrm>
                    <a:off x="7075494" y="5334704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390AD87E-7359-814F-A34E-2C003E49AE3B}"/>
                    </a:ext>
                  </a:extLst>
                </p:cNvPr>
                <p:cNvGrpSpPr/>
                <p:nvPr/>
              </p:nvGrpSpPr>
              <p:grpSpPr>
                <a:xfrm>
                  <a:off x="3770192" y="5201538"/>
                  <a:ext cx="3075059" cy="376053"/>
                  <a:chOff x="7075494" y="5206112"/>
                  <a:chExt cx="3075059" cy="376053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C5A00D4C-6503-48E5-EE1F-7864B69E5FD7}"/>
                      </a:ext>
                    </a:extLst>
                  </p:cNvPr>
                  <p:cNvSpPr/>
                  <p:nvPr/>
                </p:nvSpPr>
                <p:spPr>
                  <a:xfrm>
                    <a:off x="9979103" y="523926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D868CBAA-EE71-00AF-3586-9C2283C66AC7}"/>
                      </a:ext>
                    </a:extLst>
                  </p:cNvPr>
                  <p:cNvSpPr/>
                  <p:nvPr/>
                </p:nvSpPr>
                <p:spPr>
                  <a:xfrm>
                    <a:off x="9626662" y="532041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4FD9CCB4-EBBD-42B1-FF55-1F0FDFC13E58}"/>
                      </a:ext>
                    </a:extLst>
                  </p:cNvPr>
                  <p:cNvSpPr/>
                  <p:nvPr/>
                </p:nvSpPr>
                <p:spPr>
                  <a:xfrm>
                    <a:off x="9274221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14D54CB1-3C63-6628-BE88-4270A887698B}"/>
                      </a:ext>
                    </a:extLst>
                  </p:cNvPr>
                  <p:cNvSpPr/>
                  <p:nvPr/>
                </p:nvSpPr>
                <p:spPr>
                  <a:xfrm>
                    <a:off x="8882948" y="531070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F00C8060-8D82-4ADE-ED6A-9EDC7DC2BE4C}"/>
                      </a:ext>
                    </a:extLst>
                  </p:cNvPr>
                  <p:cNvSpPr/>
                  <p:nvPr/>
                </p:nvSpPr>
                <p:spPr>
                  <a:xfrm>
                    <a:off x="8530507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CCA29BDE-B60A-3545-1652-4352265D721F}"/>
                      </a:ext>
                    </a:extLst>
                  </p:cNvPr>
                  <p:cNvSpPr/>
                  <p:nvPr/>
                </p:nvSpPr>
                <p:spPr>
                  <a:xfrm>
                    <a:off x="8178066" y="520611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6337BDC0-7E62-D4FF-E93A-B349F97B64F9}"/>
                      </a:ext>
                    </a:extLst>
                  </p:cNvPr>
                  <p:cNvSpPr/>
                  <p:nvPr/>
                </p:nvSpPr>
                <p:spPr>
                  <a:xfrm>
                    <a:off x="7780376" y="542500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FB5FB9BC-EB83-DAA9-3B7B-BE82688CA91B}"/>
                      </a:ext>
                    </a:extLst>
                  </p:cNvPr>
                  <p:cNvSpPr/>
                  <p:nvPr/>
                </p:nvSpPr>
                <p:spPr>
                  <a:xfrm>
                    <a:off x="7427935" y="529184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22F41977-42EA-E3FE-34B4-A71918407C06}"/>
                      </a:ext>
                    </a:extLst>
                  </p:cNvPr>
                  <p:cNvSpPr/>
                  <p:nvPr/>
                </p:nvSpPr>
                <p:spPr>
                  <a:xfrm>
                    <a:off x="7075494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C04B6AF-30F5-A202-E43D-796395EC3CBB}"/>
                  </a:ext>
                </a:extLst>
              </p:cNvPr>
              <p:cNvGrpSpPr/>
              <p:nvPr/>
            </p:nvGrpSpPr>
            <p:grpSpPr>
              <a:xfrm rot="10800000">
                <a:off x="3500412" y="3800229"/>
                <a:ext cx="5284206" cy="414343"/>
                <a:chOff x="3770192" y="5163248"/>
                <a:chExt cx="5284206" cy="414343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1E89707-0310-37D0-82A6-A2C85EA10B43}"/>
                    </a:ext>
                  </a:extLst>
                </p:cNvPr>
                <p:cNvGrpSpPr/>
                <p:nvPr/>
              </p:nvGrpSpPr>
              <p:grpSpPr>
                <a:xfrm>
                  <a:off x="7075494" y="5163248"/>
                  <a:ext cx="1978904" cy="328615"/>
                  <a:chOff x="7075494" y="5163248"/>
                  <a:chExt cx="1978904" cy="328615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2BD608FD-1DB3-41A6-EA7F-196956D04378}"/>
                      </a:ext>
                    </a:extLst>
                  </p:cNvPr>
                  <p:cNvSpPr/>
                  <p:nvPr/>
                </p:nvSpPr>
                <p:spPr>
                  <a:xfrm>
                    <a:off x="8882948" y="532499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B79266AF-83AD-5A43-F7B3-5A38859D3F63}"/>
                      </a:ext>
                    </a:extLst>
                  </p:cNvPr>
                  <p:cNvSpPr/>
                  <p:nvPr/>
                </p:nvSpPr>
                <p:spPr>
                  <a:xfrm>
                    <a:off x="8530507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A3D396E2-F1C2-1C1D-8396-3130B6EC367D}"/>
                      </a:ext>
                    </a:extLst>
                  </p:cNvPr>
                  <p:cNvSpPr/>
                  <p:nvPr/>
                </p:nvSpPr>
                <p:spPr>
                  <a:xfrm>
                    <a:off x="8178066" y="5163248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4490C579-1701-4601-58DB-4FAE84CCCE91}"/>
                      </a:ext>
                    </a:extLst>
                  </p:cNvPr>
                  <p:cNvSpPr/>
                  <p:nvPr/>
                </p:nvSpPr>
                <p:spPr>
                  <a:xfrm>
                    <a:off x="7780376" y="532499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0934612C-23F3-B85F-C609-E2880DDB4E80}"/>
                      </a:ext>
                    </a:extLst>
                  </p:cNvPr>
                  <p:cNvSpPr/>
                  <p:nvPr/>
                </p:nvSpPr>
                <p:spPr>
                  <a:xfrm>
                    <a:off x="7427935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0055A338-CA9E-3FF2-DE16-ED4982DE0832}"/>
                      </a:ext>
                    </a:extLst>
                  </p:cNvPr>
                  <p:cNvSpPr/>
                  <p:nvPr/>
                </p:nvSpPr>
                <p:spPr>
                  <a:xfrm>
                    <a:off x="7075494" y="5334704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BB0E0938-6C06-D8C9-E176-ECC2257F00E9}"/>
                    </a:ext>
                  </a:extLst>
                </p:cNvPr>
                <p:cNvGrpSpPr/>
                <p:nvPr/>
              </p:nvGrpSpPr>
              <p:grpSpPr>
                <a:xfrm>
                  <a:off x="3770192" y="5201538"/>
                  <a:ext cx="3075059" cy="376053"/>
                  <a:chOff x="7075494" y="5206112"/>
                  <a:chExt cx="3075059" cy="376053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2B34E947-F26A-3040-02DF-76BF1563BCED}"/>
                      </a:ext>
                    </a:extLst>
                  </p:cNvPr>
                  <p:cNvSpPr/>
                  <p:nvPr/>
                </p:nvSpPr>
                <p:spPr>
                  <a:xfrm>
                    <a:off x="9979103" y="523926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1D61E9DE-7F1D-94A6-7A2A-C9F2C492E133}"/>
                      </a:ext>
                    </a:extLst>
                  </p:cNvPr>
                  <p:cNvSpPr/>
                  <p:nvPr/>
                </p:nvSpPr>
                <p:spPr>
                  <a:xfrm>
                    <a:off x="9626662" y="532041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FFBDECED-E617-F5B0-7CB5-0EBC32D20C27}"/>
                      </a:ext>
                    </a:extLst>
                  </p:cNvPr>
                  <p:cNvSpPr/>
                  <p:nvPr/>
                </p:nvSpPr>
                <p:spPr>
                  <a:xfrm>
                    <a:off x="9274221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8349656C-5A0A-4C80-E223-7C546DD1DCED}"/>
                      </a:ext>
                    </a:extLst>
                  </p:cNvPr>
                  <p:cNvSpPr/>
                  <p:nvPr/>
                </p:nvSpPr>
                <p:spPr>
                  <a:xfrm>
                    <a:off x="8882948" y="531070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8844C84-2905-C57C-8DEA-E84D636B7409}"/>
                      </a:ext>
                    </a:extLst>
                  </p:cNvPr>
                  <p:cNvSpPr/>
                  <p:nvPr/>
                </p:nvSpPr>
                <p:spPr>
                  <a:xfrm>
                    <a:off x="8530507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92E2B199-9EEB-BFBA-A245-CCFA92C3A54B}"/>
                      </a:ext>
                    </a:extLst>
                  </p:cNvPr>
                  <p:cNvSpPr/>
                  <p:nvPr/>
                </p:nvSpPr>
                <p:spPr>
                  <a:xfrm>
                    <a:off x="8178066" y="520611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4FC5D5A6-C5BC-0B3F-E640-D6B4B044B87E}"/>
                      </a:ext>
                    </a:extLst>
                  </p:cNvPr>
                  <p:cNvSpPr/>
                  <p:nvPr/>
                </p:nvSpPr>
                <p:spPr>
                  <a:xfrm>
                    <a:off x="7780376" y="542500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EBF8CEC7-2935-3CF6-0921-BD48929683AE}"/>
                      </a:ext>
                    </a:extLst>
                  </p:cNvPr>
                  <p:cNvSpPr/>
                  <p:nvPr/>
                </p:nvSpPr>
                <p:spPr>
                  <a:xfrm>
                    <a:off x="7427935" y="529184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9A0B0AE4-D8C9-ABE9-DB6D-2AF3323E3D21}"/>
                      </a:ext>
                    </a:extLst>
                  </p:cNvPr>
                  <p:cNvSpPr/>
                  <p:nvPr/>
                </p:nvSpPr>
                <p:spPr>
                  <a:xfrm>
                    <a:off x="7075494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3C2845B-DF68-EDBD-BAA8-58611398F7B9}"/>
                  </a:ext>
                </a:extLst>
              </p:cNvPr>
              <p:cNvGrpSpPr/>
              <p:nvPr/>
            </p:nvGrpSpPr>
            <p:grpSpPr>
              <a:xfrm rot="10800000">
                <a:off x="2957543" y="4451270"/>
                <a:ext cx="5675479" cy="414343"/>
                <a:chOff x="4475074" y="5163248"/>
                <a:chExt cx="5675479" cy="41434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AF66C58F-3A3F-F2A3-BCB6-D753504FEAAD}"/>
                    </a:ext>
                  </a:extLst>
                </p:cNvPr>
                <p:cNvGrpSpPr/>
                <p:nvPr/>
              </p:nvGrpSpPr>
              <p:grpSpPr>
                <a:xfrm>
                  <a:off x="7075494" y="5163248"/>
                  <a:ext cx="3075059" cy="371479"/>
                  <a:chOff x="7075494" y="5163248"/>
                  <a:chExt cx="3075059" cy="371479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A688785C-A2E3-E7B2-3400-66060FBBDA54}"/>
                      </a:ext>
                    </a:extLst>
                  </p:cNvPr>
                  <p:cNvSpPr/>
                  <p:nvPr/>
                </p:nvSpPr>
                <p:spPr>
                  <a:xfrm>
                    <a:off x="9979103" y="525355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A65135EF-29E1-9089-F5B4-C9513C5E748A}"/>
                      </a:ext>
                    </a:extLst>
                  </p:cNvPr>
                  <p:cNvSpPr/>
                  <p:nvPr/>
                </p:nvSpPr>
                <p:spPr>
                  <a:xfrm>
                    <a:off x="9626662" y="5377568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6914396A-0D49-EDD8-E732-32B2DD3B41C2}"/>
                      </a:ext>
                    </a:extLst>
                  </p:cNvPr>
                  <p:cNvSpPr/>
                  <p:nvPr/>
                </p:nvSpPr>
                <p:spPr>
                  <a:xfrm>
                    <a:off x="9274221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042CE8F3-850A-DD33-A1AD-3B276F55172E}"/>
                      </a:ext>
                    </a:extLst>
                  </p:cNvPr>
                  <p:cNvSpPr/>
                  <p:nvPr/>
                </p:nvSpPr>
                <p:spPr>
                  <a:xfrm>
                    <a:off x="8882948" y="532499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CEE75CAC-28B3-DFD5-4A0D-332F340FC586}"/>
                      </a:ext>
                    </a:extLst>
                  </p:cNvPr>
                  <p:cNvSpPr/>
                  <p:nvPr/>
                </p:nvSpPr>
                <p:spPr>
                  <a:xfrm>
                    <a:off x="8530507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EA09E425-4486-B007-C2D8-EC3A707ADB90}"/>
                      </a:ext>
                    </a:extLst>
                  </p:cNvPr>
                  <p:cNvSpPr/>
                  <p:nvPr/>
                </p:nvSpPr>
                <p:spPr>
                  <a:xfrm>
                    <a:off x="8178066" y="5163248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63A56BCB-8D56-2BA1-6CA5-F0105E7F6694}"/>
                      </a:ext>
                    </a:extLst>
                  </p:cNvPr>
                  <p:cNvSpPr/>
                  <p:nvPr/>
                </p:nvSpPr>
                <p:spPr>
                  <a:xfrm>
                    <a:off x="7780376" y="532499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B2273410-10EE-9FC9-9CD4-39B85B041B86}"/>
                      </a:ext>
                    </a:extLst>
                  </p:cNvPr>
                  <p:cNvSpPr/>
                  <p:nvPr/>
                </p:nvSpPr>
                <p:spPr>
                  <a:xfrm>
                    <a:off x="7427935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BB6B3B2F-D33D-BFC7-A2F9-090D45AA0818}"/>
                      </a:ext>
                    </a:extLst>
                  </p:cNvPr>
                  <p:cNvSpPr/>
                  <p:nvPr/>
                </p:nvSpPr>
                <p:spPr>
                  <a:xfrm>
                    <a:off x="7075494" y="5334704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6F3A1AB-BE02-6B6F-5583-570CE871D8AB}"/>
                    </a:ext>
                  </a:extLst>
                </p:cNvPr>
                <p:cNvGrpSpPr/>
                <p:nvPr/>
              </p:nvGrpSpPr>
              <p:grpSpPr>
                <a:xfrm>
                  <a:off x="4475074" y="5201538"/>
                  <a:ext cx="2370177" cy="376053"/>
                  <a:chOff x="7780376" y="5206112"/>
                  <a:chExt cx="2370177" cy="376053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6ADE8F7-8C15-D1A2-36C8-2A03F7742C7F}"/>
                      </a:ext>
                    </a:extLst>
                  </p:cNvPr>
                  <p:cNvSpPr/>
                  <p:nvPr/>
                </p:nvSpPr>
                <p:spPr>
                  <a:xfrm>
                    <a:off x="9979103" y="523926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CA69DA6D-BDE2-DF9E-B432-6C72204D3EEB}"/>
                      </a:ext>
                    </a:extLst>
                  </p:cNvPr>
                  <p:cNvSpPr/>
                  <p:nvPr/>
                </p:nvSpPr>
                <p:spPr>
                  <a:xfrm>
                    <a:off x="9626662" y="532041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B7973899-115E-2DCC-1CBD-0432DC77DDEC}"/>
                      </a:ext>
                    </a:extLst>
                  </p:cNvPr>
                  <p:cNvSpPr/>
                  <p:nvPr/>
                </p:nvSpPr>
                <p:spPr>
                  <a:xfrm>
                    <a:off x="9274221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8A7BB30E-52E8-3396-D779-A690E4F9D76A}"/>
                      </a:ext>
                    </a:extLst>
                  </p:cNvPr>
                  <p:cNvSpPr/>
                  <p:nvPr/>
                </p:nvSpPr>
                <p:spPr>
                  <a:xfrm>
                    <a:off x="8882948" y="531070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401DF4B-CAB5-D924-A3F1-13BA4FAD9B93}"/>
                      </a:ext>
                    </a:extLst>
                  </p:cNvPr>
                  <p:cNvSpPr/>
                  <p:nvPr/>
                </p:nvSpPr>
                <p:spPr>
                  <a:xfrm>
                    <a:off x="8530507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714A826C-247D-44CA-A31D-4A4B12ADC491}"/>
                      </a:ext>
                    </a:extLst>
                  </p:cNvPr>
                  <p:cNvSpPr/>
                  <p:nvPr/>
                </p:nvSpPr>
                <p:spPr>
                  <a:xfrm>
                    <a:off x="8178066" y="520611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16358FD-FE5B-B373-1CE4-9D437F641F9E}"/>
                      </a:ext>
                    </a:extLst>
                  </p:cNvPr>
                  <p:cNvSpPr/>
                  <p:nvPr/>
                </p:nvSpPr>
                <p:spPr>
                  <a:xfrm>
                    <a:off x="7780376" y="542500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2DB4D87-EE44-C258-40DA-50E58BCE0F0C}"/>
                  </a:ext>
                </a:extLst>
              </p:cNvPr>
              <p:cNvGrpSpPr/>
              <p:nvPr/>
            </p:nvGrpSpPr>
            <p:grpSpPr>
              <a:xfrm rot="10800000">
                <a:off x="4171291" y="4258669"/>
                <a:ext cx="2771870" cy="376053"/>
                <a:chOff x="4475074" y="5201538"/>
                <a:chExt cx="2771870" cy="376053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6D8DA97-1E2C-C64C-F291-AB27BBCE5811}"/>
                    </a:ext>
                  </a:extLst>
                </p:cNvPr>
                <p:cNvSpPr/>
                <p:nvPr/>
              </p:nvSpPr>
              <p:spPr>
                <a:xfrm>
                  <a:off x="7075494" y="5334704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11243647-56BC-11A9-8C10-50A35425BF41}"/>
                    </a:ext>
                  </a:extLst>
                </p:cNvPr>
                <p:cNvGrpSpPr/>
                <p:nvPr/>
              </p:nvGrpSpPr>
              <p:grpSpPr>
                <a:xfrm>
                  <a:off x="4475074" y="5201538"/>
                  <a:ext cx="2370177" cy="376053"/>
                  <a:chOff x="7780376" y="5206112"/>
                  <a:chExt cx="2370177" cy="376053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AAA3CA8F-E993-C57A-9C9B-EC5BA1713FAE}"/>
                      </a:ext>
                    </a:extLst>
                  </p:cNvPr>
                  <p:cNvSpPr/>
                  <p:nvPr/>
                </p:nvSpPr>
                <p:spPr>
                  <a:xfrm>
                    <a:off x="9979103" y="523926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1A60035-E499-4246-12B4-F67EB348E28F}"/>
                      </a:ext>
                    </a:extLst>
                  </p:cNvPr>
                  <p:cNvSpPr/>
                  <p:nvPr/>
                </p:nvSpPr>
                <p:spPr>
                  <a:xfrm>
                    <a:off x="9626662" y="532041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82A6C12-2FC9-422A-CD4B-1FF92079611E}"/>
                      </a:ext>
                    </a:extLst>
                  </p:cNvPr>
                  <p:cNvSpPr/>
                  <p:nvPr/>
                </p:nvSpPr>
                <p:spPr>
                  <a:xfrm>
                    <a:off x="9274221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9CBE52D5-69D5-547F-536C-D83CE85CFDF0}"/>
                      </a:ext>
                    </a:extLst>
                  </p:cNvPr>
                  <p:cNvSpPr/>
                  <p:nvPr/>
                </p:nvSpPr>
                <p:spPr>
                  <a:xfrm>
                    <a:off x="8882948" y="531070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B426EDFC-1FBD-8A60-9ED2-70C74CACC935}"/>
                      </a:ext>
                    </a:extLst>
                  </p:cNvPr>
                  <p:cNvSpPr/>
                  <p:nvPr/>
                </p:nvSpPr>
                <p:spPr>
                  <a:xfrm>
                    <a:off x="8530507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6FE3ECE2-797F-D5DC-9041-24ECCD615207}"/>
                      </a:ext>
                    </a:extLst>
                  </p:cNvPr>
                  <p:cNvSpPr/>
                  <p:nvPr/>
                </p:nvSpPr>
                <p:spPr>
                  <a:xfrm>
                    <a:off x="8178066" y="520611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1388FEC6-1F13-CC0C-D747-DA8281BAB015}"/>
                      </a:ext>
                    </a:extLst>
                  </p:cNvPr>
                  <p:cNvSpPr/>
                  <p:nvPr/>
                </p:nvSpPr>
                <p:spPr>
                  <a:xfrm>
                    <a:off x="7780376" y="542500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F8B0C4D-4B0B-3B58-9050-8A8C887A60B4}"/>
                  </a:ext>
                </a:extLst>
              </p:cNvPr>
              <p:cNvGrpSpPr/>
              <p:nvPr/>
            </p:nvGrpSpPr>
            <p:grpSpPr>
              <a:xfrm>
                <a:off x="4338134" y="3630147"/>
                <a:ext cx="2722618" cy="371479"/>
                <a:chOff x="1782963" y="4758458"/>
                <a:chExt cx="2722618" cy="371479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BA210E0-B7A8-5072-73C4-EB311CC63928}"/>
                    </a:ext>
                  </a:extLst>
                </p:cNvPr>
                <p:cNvSpPr/>
                <p:nvPr/>
              </p:nvSpPr>
              <p:spPr>
                <a:xfrm rot="10800000">
                  <a:off x="1782963" y="488247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008D81B-F18C-8BD3-251C-82BBA85A9725}"/>
                    </a:ext>
                  </a:extLst>
                </p:cNvPr>
                <p:cNvSpPr/>
                <p:nvPr/>
              </p:nvSpPr>
              <p:spPr>
                <a:xfrm rot="10800000">
                  <a:off x="2135404" y="4758458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3D2D57E-B8F1-BD22-5F30-1C97FDEEC91D}"/>
                    </a:ext>
                  </a:extLst>
                </p:cNvPr>
                <p:cNvSpPr/>
                <p:nvPr/>
              </p:nvSpPr>
              <p:spPr>
                <a:xfrm rot="10800000">
                  <a:off x="2487845" y="488705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764E94C4-9C2C-7667-2689-612E6934D6FA}"/>
                    </a:ext>
                  </a:extLst>
                </p:cNvPr>
                <p:cNvSpPr/>
                <p:nvPr/>
              </p:nvSpPr>
              <p:spPr>
                <a:xfrm rot="10800000">
                  <a:off x="2879118" y="481103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4AFFE99-946C-73BE-9089-5BA9C0BA3ABE}"/>
                    </a:ext>
                  </a:extLst>
                </p:cNvPr>
                <p:cNvSpPr/>
                <p:nvPr/>
              </p:nvSpPr>
              <p:spPr>
                <a:xfrm rot="10800000">
                  <a:off x="3231559" y="488705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8FE17A4-79BA-DB11-36E4-A13A3C3B69F4}"/>
                    </a:ext>
                  </a:extLst>
                </p:cNvPr>
                <p:cNvSpPr/>
                <p:nvPr/>
              </p:nvSpPr>
              <p:spPr>
                <a:xfrm rot="10800000">
                  <a:off x="3584000" y="4972778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9A91106-5D79-1DAB-C669-9B36741D6474}"/>
                    </a:ext>
                  </a:extLst>
                </p:cNvPr>
                <p:cNvSpPr/>
                <p:nvPr/>
              </p:nvSpPr>
              <p:spPr>
                <a:xfrm rot="10800000">
                  <a:off x="3981690" y="4811036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3EA5133-339D-6510-A728-81C9FE5C9D8A}"/>
                    </a:ext>
                  </a:extLst>
                </p:cNvPr>
                <p:cNvSpPr/>
                <p:nvPr/>
              </p:nvSpPr>
              <p:spPr>
                <a:xfrm rot="10800000">
                  <a:off x="4334131" y="4887050"/>
                  <a:ext cx="171450" cy="157159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AB63883-E050-E231-F121-07BE13B6A87D}"/>
                  </a:ext>
                </a:extLst>
              </p:cNvPr>
              <p:cNvGrpSpPr/>
              <p:nvPr/>
            </p:nvGrpSpPr>
            <p:grpSpPr>
              <a:xfrm>
                <a:off x="1027919" y="4115507"/>
                <a:ext cx="6380361" cy="414343"/>
                <a:chOff x="3770192" y="5163248"/>
                <a:chExt cx="6380361" cy="41434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AB02241A-1BD9-4299-BD3E-A1D92252B6E1}"/>
                    </a:ext>
                  </a:extLst>
                </p:cNvPr>
                <p:cNvGrpSpPr/>
                <p:nvPr/>
              </p:nvGrpSpPr>
              <p:grpSpPr>
                <a:xfrm>
                  <a:off x="7075494" y="5163248"/>
                  <a:ext cx="3075059" cy="371479"/>
                  <a:chOff x="7075494" y="5163248"/>
                  <a:chExt cx="3075059" cy="371479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317B157-9C03-98B7-C3BD-32C9B7F1A743}"/>
                      </a:ext>
                    </a:extLst>
                  </p:cNvPr>
                  <p:cNvSpPr/>
                  <p:nvPr/>
                </p:nvSpPr>
                <p:spPr>
                  <a:xfrm>
                    <a:off x="9979103" y="525355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A16FFD2-726E-7719-8E51-0D2D7D267DD9}"/>
                      </a:ext>
                    </a:extLst>
                  </p:cNvPr>
                  <p:cNvSpPr/>
                  <p:nvPr/>
                </p:nvSpPr>
                <p:spPr>
                  <a:xfrm>
                    <a:off x="9626662" y="5377568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1A7A07B-EFE5-D792-CD3A-1A71B7E75ADC}"/>
                      </a:ext>
                    </a:extLst>
                  </p:cNvPr>
                  <p:cNvSpPr/>
                  <p:nvPr/>
                </p:nvSpPr>
                <p:spPr>
                  <a:xfrm>
                    <a:off x="9274221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22A2ACB-7175-25CB-DAD6-B8FC07CAAE40}"/>
                      </a:ext>
                    </a:extLst>
                  </p:cNvPr>
                  <p:cNvSpPr/>
                  <p:nvPr/>
                </p:nvSpPr>
                <p:spPr>
                  <a:xfrm>
                    <a:off x="8882948" y="532499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5F35A07-3D7D-6EB7-82C8-043C55E56499}"/>
                      </a:ext>
                    </a:extLst>
                  </p:cNvPr>
                  <p:cNvSpPr/>
                  <p:nvPr/>
                </p:nvSpPr>
                <p:spPr>
                  <a:xfrm>
                    <a:off x="8530507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FFD9897F-0D12-EC2E-C6E0-FF7D41E49243}"/>
                      </a:ext>
                    </a:extLst>
                  </p:cNvPr>
                  <p:cNvSpPr/>
                  <p:nvPr/>
                </p:nvSpPr>
                <p:spPr>
                  <a:xfrm>
                    <a:off x="8178066" y="5163248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B3522E6-4559-336D-FD38-94F0E39DA130}"/>
                      </a:ext>
                    </a:extLst>
                  </p:cNvPr>
                  <p:cNvSpPr/>
                  <p:nvPr/>
                </p:nvSpPr>
                <p:spPr>
                  <a:xfrm>
                    <a:off x="7780376" y="532499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73178DA7-301A-8A98-A0ED-62F5F3160346}"/>
                      </a:ext>
                    </a:extLst>
                  </p:cNvPr>
                  <p:cNvSpPr/>
                  <p:nvPr/>
                </p:nvSpPr>
                <p:spPr>
                  <a:xfrm>
                    <a:off x="7427935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2C187834-E8A1-6AC3-DC59-5224078DD9D3}"/>
                      </a:ext>
                    </a:extLst>
                  </p:cNvPr>
                  <p:cNvSpPr/>
                  <p:nvPr/>
                </p:nvSpPr>
                <p:spPr>
                  <a:xfrm>
                    <a:off x="7075494" y="5334704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17E1D59-1293-6025-B03A-F42CE2642956}"/>
                    </a:ext>
                  </a:extLst>
                </p:cNvPr>
                <p:cNvGrpSpPr/>
                <p:nvPr/>
              </p:nvGrpSpPr>
              <p:grpSpPr>
                <a:xfrm>
                  <a:off x="3770192" y="5201538"/>
                  <a:ext cx="3075059" cy="376053"/>
                  <a:chOff x="7075494" y="5206112"/>
                  <a:chExt cx="3075059" cy="37605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073BA5D-0CD8-BA5F-15E4-B765644DC099}"/>
                      </a:ext>
                    </a:extLst>
                  </p:cNvPr>
                  <p:cNvSpPr/>
                  <p:nvPr/>
                </p:nvSpPr>
                <p:spPr>
                  <a:xfrm>
                    <a:off x="9979103" y="523926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9C8BFFB-3A86-6D22-0CA3-3AAEACE892C1}"/>
                      </a:ext>
                    </a:extLst>
                  </p:cNvPr>
                  <p:cNvSpPr/>
                  <p:nvPr/>
                </p:nvSpPr>
                <p:spPr>
                  <a:xfrm>
                    <a:off x="9626662" y="532041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9D6783D-B51E-73A9-7B7D-8961F84EF4F4}"/>
                      </a:ext>
                    </a:extLst>
                  </p:cNvPr>
                  <p:cNvSpPr/>
                  <p:nvPr/>
                </p:nvSpPr>
                <p:spPr>
                  <a:xfrm>
                    <a:off x="9274221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E3A77A1-1173-D20D-613D-A52BF1349936}"/>
                      </a:ext>
                    </a:extLst>
                  </p:cNvPr>
                  <p:cNvSpPr/>
                  <p:nvPr/>
                </p:nvSpPr>
                <p:spPr>
                  <a:xfrm>
                    <a:off x="8882948" y="531070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BA4509E-64F0-0604-31BE-89A141A9D83B}"/>
                      </a:ext>
                    </a:extLst>
                  </p:cNvPr>
                  <p:cNvSpPr/>
                  <p:nvPr/>
                </p:nvSpPr>
                <p:spPr>
                  <a:xfrm>
                    <a:off x="8530507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EE36C69-7457-38C8-E5B9-95A5D3ADC651}"/>
                      </a:ext>
                    </a:extLst>
                  </p:cNvPr>
                  <p:cNvSpPr/>
                  <p:nvPr/>
                </p:nvSpPr>
                <p:spPr>
                  <a:xfrm>
                    <a:off x="8178066" y="5206112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C30FA963-FB5B-D61C-CD85-DABA6DA15DAF}"/>
                      </a:ext>
                    </a:extLst>
                  </p:cNvPr>
                  <p:cNvSpPr/>
                  <p:nvPr/>
                </p:nvSpPr>
                <p:spPr>
                  <a:xfrm>
                    <a:off x="7780376" y="542500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778AC46-825D-AA04-5A04-632E270B9573}"/>
                      </a:ext>
                    </a:extLst>
                  </p:cNvPr>
                  <p:cNvSpPr/>
                  <p:nvPr/>
                </p:nvSpPr>
                <p:spPr>
                  <a:xfrm>
                    <a:off x="7427935" y="5291840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2851D9CF-8183-884E-21B3-26A68FC0102A}"/>
                      </a:ext>
                    </a:extLst>
                  </p:cNvPr>
                  <p:cNvSpPr/>
                  <p:nvPr/>
                </p:nvSpPr>
                <p:spPr>
                  <a:xfrm>
                    <a:off x="7075494" y="5248976"/>
                    <a:ext cx="171450" cy="157159"/>
                  </a:xfrm>
                  <a:prstGeom prst="ellipse">
                    <a:avLst/>
                  </a:prstGeom>
                  <a:solidFill>
                    <a:srgbClr val="7030A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64898EC-AADC-476E-4369-1EEB2F5CD8E0}"/>
                </a:ext>
              </a:extLst>
            </p:cNvPr>
            <p:cNvCxnSpPr>
              <a:cxnSpLocks/>
            </p:cNvCxnSpPr>
            <p:nvPr/>
          </p:nvCxnSpPr>
          <p:spPr>
            <a:xfrm>
              <a:off x="5755629" y="4286245"/>
              <a:ext cx="3383036" cy="1917799"/>
            </a:xfrm>
            <a:prstGeom prst="straightConnector1">
              <a:avLst/>
            </a:prstGeom>
            <a:ln w="1079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ounded Rectangular Callout 113">
            <a:extLst>
              <a:ext uri="{FF2B5EF4-FFF2-40B4-BE49-F238E27FC236}">
                <a16:creationId xmlns:a16="http://schemas.microsoft.com/office/drawing/2014/main" id="{789D1219-EBF4-B0D5-BA3D-04C0FCFD0143}"/>
              </a:ext>
            </a:extLst>
          </p:cNvPr>
          <p:cNvSpPr/>
          <p:nvPr/>
        </p:nvSpPr>
        <p:spPr>
          <a:xfrm>
            <a:off x="9501901" y="4408862"/>
            <a:ext cx="1270849" cy="637036"/>
          </a:xfrm>
          <a:prstGeom prst="wedgeRoundRectCallout">
            <a:avLst>
              <a:gd name="adj1" fmla="val -37696"/>
              <a:gd name="adj2" fmla="val 106593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½!</a:t>
            </a:r>
          </a:p>
        </p:txBody>
      </p:sp>
      <p:sp>
        <p:nvSpPr>
          <p:cNvPr id="115" name="Rounded Rectangular Callout 114">
            <a:extLst>
              <a:ext uri="{FF2B5EF4-FFF2-40B4-BE49-F238E27FC236}">
                <a16:creationId xmlns:a16="http://schemas.microsoft.com/office/drawing/2014/main" id="{79CE6339-919D-5451-C4B4-C994ED0CB6C3}"/>
              </a:ext>
            </a:extLst>
          </p:cNvPr>
          <p:cNvSpPr/>
          <p:nvPr/>
        </p:nvSpPr>
        <p:spPr>
          <a:xfrm>
            <a:off x="6597599" y="3492362"/>
            <a:ext cx="1270849" cy="637036"/>
          </a:xfrm>
          <a:prstGeom prst="wedgeRoundRectCallout">
            <a:avLst>
              <a:gd name="adj1" fmla="val 15144"/>
              <a:gd name="adj2" fmla="val 77437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-1!</a:t>
            </a:r>
          </a:p>
        </p:txBody>
      </p:sp>
    </p:spTree>
    <p:extLst>
      <p:ext uri="{BB962C8B-B14F-4D97-AF65-F5344CB8AC3E}">
        <p14:creationId xmlns:p14="http://schemas.microsoft.com/office/powerpoint/2010/main" val="233080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4" grpId="0" animBg="1"/>
      <p:bldP spid="1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430F-0677-5897-759D-DE0C7E6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88EA9-D9BE-E2B2-226D-B7CBD6016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World Values Survey</a:t>
            </a:r>
          </a:p>
        </p:txBody>
      </p:sp>
    </p:spTree>
    <p:extLst>
      <p:ext uri="{BB962C8B-B14F-4D97-AF65-F5344CB8AC3E}">
        <p14:creationId xmlns:p14="http://schemas.microsoft.com/office/powerpoint/2010/main" val="170570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86E2-A272-13BE-5F64-3599F0C6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of places to look for data</a:t>
            </a:r>
            <a:br>
              <a:rPr lang="en-US" dirty="0"/>
            </a:br>
            <a:r>
              <a:rPr lang="en-US" sz="2800" dirty="0"/>
              <a:t>See document on Blackboard for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70F5-3989-2CA2-AE6E-13CA20FF5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Values Survey</a:t>
            </a:r>
          </a:p>
          <a:p>
            <a:pPr lvl="1"/>
            <a:r>
              <a:rPr lang="en-US" dirty="0"/>
              <a:t>We’ll see this today!</a:t>
            </a:r>
          </a:p>
          <a:p>
            <a:r>
              <a:rPr lang="en-US" dirty="0"/>
              <a:t>Panel Study of Income Dynamics </a:t>
            </a:r>
          </a:p>
          <a:p>
            <a:pPr lvl="1"/>
            <a:r>
              <a:rPr lang="en-US" dirty="0"/>
              <a:t>We saw this in homework 1</a:t>
            </a:r>
          </a:p>
          <a:p>
            <a:r>
              <a:rPr lang="en-US" dirty="0"/>
              <a:t>Integrated Public Use Microdata Series </a:t>
            </a:r>
          </a:p>
          <a:p>
            <a:pPr lvl="1"/>
            <a:r>
              <a:rPr lang="en-US" dirty="0"/>
              <a:t>We saw one dataset from this on homework 3</a:t>
            </a:r>
          </a:p>
          <a:p>
            <a:r>
              <a:rPr lang="en-US" dirty="0"/>
              <a:t>Inter-university Consortium for Political and Social Research </a:t>
            </a:r>
          </a:p>
          <a:p>
            <a:pPr lvl="1"/>
            <a:r>
              <a:rPr lang="en-US" dirty="0"/>
              <a:t>Thousands (or more?) of datasets</a:t>
            </a:r>
          </a:p>
          <a:p>
            <a:r>
              <a:rPr lang="en-US" dirty="0"/>
              <a:t>UCI Machine Learning Repository</a:t>
            </a:r>
          </a:p>
          <a:p>
            <a:pPr lvl="1"/>
            <a:r>
              <a:rPr lang="en-US" dirty="0"/>
              <a:t>Even more datasets!  </a:t>
            </a:r>
          </a:p>
          <a:p>
            <a:r>
              <a:rPr lang="en-US" dirty="0">
                <a:solidFill>
                  <a:schemeClr val="accent1"/>
                </a:solidFill>
              </a:rPr>
              <a:t>Be creative!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0AB4-2839-5BD6-2D02-ED41D5E1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107950"/>
            <a:ext cx="10515600" cy="1325563"/>
          </a:xfrm>
        </p:spPr>
        <p:txBody>
          <a:bodyPr/>
          <a:lstStyle/>
          <a:p>
            <a:r>
              <a:rPr lang="en-US" dirty="0"/>
              <a:t>World Values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649E-D4C3-3D20-4763-766A7166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Ask folks from a bunch of different countries a bunch of different questions about what they value.</a:t>
            </a:r>
          </a:p>
          <a:p>
            <a:r>
              <a:rPr lang="en-US" dirty="0"/>
              <a:t>E.g., On a scale from 1 (never justified) to 10 (always justified):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Claiming government benefits to which you are not entitled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Avoiding fare on public transit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Cheating on taxes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Taking bribes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Homosexuality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Abortion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Sex before Marriage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Casual sex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Divorce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380AB-92D4-88A3-5262-74D0112D7242}"/>
              </a:ext>
            </a:extLst>
          </p:cNvPr>
          <p:cNvSpPr txBox="1"/>
          <p:nvPr/>
        </p:nvSpPr>
        <p:spPr>
          <a:xfrm>
            <a:off x="6267450" y="3827461"/>
            <a:ext cx="497681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Discuss: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Which do you think would be the most polarizing in the US and/or in Turkey?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Which single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Which “type” explains the most variance?  (recall that a “type” is a combination of multiple questions)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72700-93E9-1CC1-4846-FF8957D863C8}"/>
              </a:ext>
            </a:extLst>
          </p:cNvPr>
          <p:cNvSpPr txBox="1"/>
          <p:nvPr/>
        </p:nvSpPr>
        <p:spPr>
          <a:xfrm>
            <a:off x="8415338" y="7291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US Survey: 2017</a:t>
            </a:r>
          </a:p>
          <a:p>
            <a:pPr algn="r"/>
            <a:r>
              <a:rPr lang="en-US" dirty="0">
                <a:solidFill>
                  <a:schemeClr val="accent1"/>
                </a:solidFill>
              </a:rPr>
              <a:t>Turkish survey: 2018</a:t>
            </a:r>
          </a:p>
        </p:txBody>
      </p:sp>
    </p:spTree>
    <p:extLst>
      <p:ext uri="{BB962C8B-B14F-4D97-AF65-F5344CB8AC3E}">
        <p14:creationId xmlns:p14="http://schemas.microsoft.com/office/powerpoint/2010/main" val="259746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A459-D98C-5A75-3716-A302984D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single issue has the most variance?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1DE0-7C83-8DAC-2F6F-8965BAA8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6750" cy="4351338"/>
          </a:xfrm>
        </p:spPr>
        <p:txBody>
          <a:bodyPr/>
          <a:lstStyle/>
          <a:p>
            <a:r>
              <a:rPr lang="en-US" dirty="0"/>
              <a:t>US Standard Deviations: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18E6F5-416B-D0E1-38BC-2D9EA65125E5}"/>
              </a:ext>
            </a:extLst>
          </p:cNvPr>
          <p:cNvSpPr txBox="1">
            <a:spLocks/>
          </p:cNvSpPr>
          <p:nvPr/>
        </p:nvSpPr>
        <p:spPr>
          <a:xfrm>
            <a:off x="6419850" y="1825625"/>
            <a:ext cx="4933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Türkiye</a:t>
            </a:r>
            <a:r>
              <a:rPr lang="en-US" dirty="0"/>
              <a:t> Standard Deviations:</a:t>
            </a: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81E99625-E788-7C79-0AC0-EA9F914B7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" y="2649537"/>
            <a:ext cx="47498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>
            <a:extLst>
              <a:ext uri="{FF2B5EF4-FFF2-40B4-BE49-F238E27FC236}">
                <a16:creationId xmlns:a16="http://schemas.microsoft.com/office/drawing/2014/main" id="{737B3889-3930-9061-ED22-B4E03866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962" y="2649537"/>
            <a:ext cx="47498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1C7348E-9636-F800-7B7E-CA9236917C9F}"/>
              </a:ext>
            </a:extLst>
          </p:cNvPr>
          <p:cNvGrpSpPr/>
          <p:nvPr/>
        </p:nvGrpSpPr>
        <p:grpSpPr>
          <a:xfrm>
            <a:off x="1055966" y="5228979"/>
            <a:ext cx="4051259" cy="2169773"/>
            <a:chOff x="1055966" y="5228979"/>
            <a:chExt cx="4051259" cy="21697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135A59-2163-D144-0120-1D43AA4D256C}"/>
                </a:ext>
              </a:extLst>
            </p:cNvPr>
            <p:cNvSpPr txBox="1"/>
            <p:nvPr/>
          </p:nvSpPr>
          <p:spPr>
            <a:xfrm rot="3650118">
              <a:off x="438150" y="588259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Benefits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95AB01-50F3-7E90-3976-7048364ACB47}"/>
                </a:ext>
              </a:extLst>
            </p:cNvPr>
            <p:cNvSpPr txBox="1"/>
            <p:nvPr/>
          </p:nvSpPr>
          <p:spPr>
            <a:xfrm rot="3650118">
              <a:off x="990472" y="5890142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Transit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B4677-FB11-0083-83F3-D490E26C92B8}"/>
                </a:ext>
              </a:extLst>
            </p:cNvPr>
            <p:cNvSpPr txBox="1"/>
            <p:nvPr/>
          </p:nvSpPr>
          <p:spPr>
            <a:xfrm rot="3650118">
              <a:off x="1442244" y="5897686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Taxes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CA4076-873B-656E-98DB-555506DD8C6C}"/>
                </a:ext>
              </a:extLst>
            </p:cNvPr>
            <p:cNvSpPr txBox="1"/>
            <p:nvPr/>
          </p:nvSpPr>
          <p:spPr>
            <a:xfrm rot="3650118">
              <a:off x="1831183" y="5905230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Bribes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0B2725-BF6D-6573-EA67-F50A1C386723}"/>
                </a:ext>
              </a:extLst>
            </p:cNvPr>
            <p:cNvSpPr txBox="1"/>
            <p:nvPr/>
          </p:nvSpPr>
          <p:spPr>
            <a:xfrm rot="3650118">
              <a:off x="2138172" y="6159977"/>
              <a:ext cx="21697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400" dirty="0">
                  <a:solidFill>
                    <a:srgbClr val="7030A0"/>
                  </a:solidFill>
                </a:rPr>
                <a:t>Homosexuality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A3C6BE-22B3-BAD0-A19B-8D99E1EEECBF}"/>
                </a:ext>
              </a:extLst>
            </p:cNvPr>
            <p:cNvSpPr txBox="1"/>
            <p:nvPr/>
          </p:nvSpPr>
          <p:spPr>
            <a:xfrm rot="3650118">
              <a:off x="2747790" y="5912774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rgbClr val="7030A0"/>
                  </a:solidFill>
                </a:rPr>
                <a:t>Abortion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0614E4-E001-A282-693F-2678570D73A8}"/>
                </a:ext>
              </a:extLst>
            </p:cNvPr>
            <p:cNvSpPr txBox="1"/>
            <p:nvPr/>
          </p:nvSpPr>
          <p:spPr>
            <a:xfrm rot="3650118">
              <a:off x="3224215" y="5951396"/>
              <a:ext cx="16049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200" dirty="0">
                  <a:solidFill>
                    <a:srgbClr val="7030A0"/>
                  </a:solidFill>
                </a:rPr>
                <a:t>Pre-marital sex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D27C93-B804-A6C1-552A-486D541FB3D2}"/>
                </a:ext>
              </a:extLst>
            </p:cNvPr>
            <p:cNvSpPr txBox="1"/>
            <p:nvPr/>
          </p:nvSpPr>
          <p:spPr>
            <a:xfrm rot="3650118">
              <a:off x="3653983" y="5943118"/>
              <a:ext cx="1604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rgbClr val="7030A0"/>
                  </a:solidFill>
                </a:rPr>
                <a:t>Casual sex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273FBB-2659-0EF6-A1EE-7A455392CF2F}"/>
                </a:ext>
              </a:extLst>
            </p:cNvPr>
            <p:cNvSpPr txBox="1"/>
            <p:nvPr/>
          </p:nvSpPr>
          <p:spPr>
            <a:xfrm rot="3650118">
              <a:off x="4120077" y="593522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6"/>
                  </a:solidFill>
                </a:rPr>
                <a:t>Divorce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FFC9F8-D898-3B28-0710-50B3DCF8F43E}"/>
              </a:ext>
            </a:extLst>
          </p:cNvPr>
          <p:cNvGrpSpPr/>
          <p:nvPr/>
        </p:nvGrpSpPr>
        <p:grpSpPr>
          <a:xfrm>
            <a:off x="6902876" y="5212473"/>
            <a:ext cx="4051259" cy="2169773"/>
            <a:chOff x="1055966" y="5228979"/>
            <a:chExt cx="4051259" cy="216977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528E51-6571-B5DD-E2AE-B97FA71E9C54}"/>
                </a:ext>
              </a:extLst>
            </p:cNvPr>
            <p:cNvSpPr txBox="1"/>
            <p:nvPr/>
          </p:nvSpPr>
          <p:spPr>
            <a:xfrm rot="3650118">
              <a:off x="438150" y="588259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Benefits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557E1A-D14A-D1B1-073E-110ED434E996}"/>
                </a:ext>
              </a:extLst>
            </p:cNvPr>
            <p:cNvSpPr txBox="1"/>
            <p:nvPr/>
          </p:nvSpPr>
          <p:spPr>
            <a:xfrm rot="3650118">
              <a:off x="990472" y="5890142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Transit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2061F1-0ADB-0BD3-5B27-B724328D547A}"/>
                </a:ext>
              </a:extLst>
            </p:cNvPr>
            <p:cNvSpPr txBox="1"/>
            <p:nvPr/>
          </p:nvSpPr>
          <p:spPr>
            <a:xfrm rot="3650118">
              <a:off x="1442244" y="5897686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Taxes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546457-388C-E0B1-ECC2-A0D1B2B74930}"/>
                </a:ext>
              </a:extLst>
            </p:cNvPr>
            <p:cNvSpPr txBox="1"/>
            <p:nvPr/>
          </p:nvSpPr>
          <p:spPr>
            <a:xfrm rot="3650118">
              <a:off x="1831183" y="5905230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Bribes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D8AA88-874B-B516-96F5-F789E585F406}"/>
                </a:ext>
              </a:extLst>
            </p:cNvPr>
            <p:cNvSpPr txBox="1"/>
            <p:nvPr/>
          </p:nvSpPr>
          <p:spPr>
            <a:xfrm rot="3650118">
              <a:off x="2138172" y="6159977"/>
              <a:ext cx="21697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400" dirty="0">
                  <a:solidFill>
                    <a:srgbClr val="7030A0"/>
                  </a:solidFill>
                </a:rPr>
                <a:t>Homosexuality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55CAA8-7C1C-0F13-2C51-2B7291D0C15A}"/>
                </a:ext>
              </a:extLst>
            </p:cNvPr>
            <p:cNvSpPr txBox="1"/>
            <p:nvPr/>
          </p:nvSpPr>
          <p:spPr>
            <a:xfrm rot="3650118">
              <a:off x="2747790" y="5912774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rgbClr val="7030A0"/>
                  </a:solidFill>
                </a:rPr>
                <a:t>Abortion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11AF2D-3798-0B65-76DB-78E923E99C6A}"/>
                </a:ext>
              </a:extLst>
            </p:cNvPr>
            <p:cNvSpPr txBox="1"/>
            <p:nvPr/>
          </p:nvSpPr>
          <p:spPr>
            <a:xfrm rot="3650118">
              <a:off x="3224215" y="5951396"/>
              <a:ext cx="16049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200" dirty="0">
                  <a:solidFill>
                    <a:srgbClr val="7030A0"/>
                  </a:solidFill>
                </a:rPr>
                <a:t>Pre-marital sex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C9DB8-E33D-537A-334B-980B23756369}"/>
                </a:ext>
              </a:extLst>
            </p:cNvPr>
            <p:cNvSpPr txBox="1"/>
            <p:nvPr/>
          </p:nvSpPr>
          <p:spPr>
            <a:xfrm rot="3650118">
              <a:off x="3653983" y="5943118"/>
              <a:ext cx="1604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rgbClr val="7030A0"/>
                  </a:solidFill>
                </a:rPr>
                <a:t>Casual sex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98C932-C740-82E8-B2EA-B8C70BD00737}"/>
                </a:ext>
              </a:extLst>
            </p:cNvPr>
            <p:cNvSpPr txBox="1"/>
            <p:nvPr/>
          </p:nvSpPr>
          <p:spPr>
            <a:xfrm rot="3650118">
              <a:off x="4120077" y="593522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6"/>
                  </a:solidFill>
                </a:rPr>
                <a:t>Divorce</a:t>
              </a:r>
            </a:p>
          </p:txBody>
        </p:sp>
      </p:grpSp>
      <p:sp>
        <p:nvSpPr>
          <p:cNvPr id="29" name="Left Arrow 28">
            <a:extLst>
              <a:ext uri="{FF2B5EF4-FFF2-40B4-BE49-F238E27FC236}">
                <a16:creationId xmlns:a16="http://schemas.microsoft.com/office/drawing/2014/main" id="{F60A58D2-ED76-5BDC-B114-F6D148BDC485}"/>
              </a:ext>
            </a:extLst>
          </p:cNvPr>
          <p:cNvSpPr/>
          <p:nvPr/>
        </p:nvSpPr>
        <p:spPr>
          <a:xfrm rot="18218233">
            <a:off x="2975749" y="2461838"/>
            <a:ext cx="552322" cy="34924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5B506322-4162-8117-7873-EDBDD8DDF8C5}"/>
              </a:ext>
            </a:extLst>
          </p:cNvPr>
          <p:cNvSpPr/>
          <p:nvPr/>
        </p:nvSpPr>
        <p:spPr>
          <a:xfrm rot="18218233">
            <a:off x="10566097" y="2474912"/>
            <a:ext cx="552322" cy="349249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6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60A1-58BD-C703-BB40-A11BA5C1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“types” in the US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E5380F7A-A4DB-2A6D-91EF-20A5D8CB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88" y="1997880"/>
            <a:ext cx="5191394" cy="35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>
            <a:extLst>
              <a:ext uri="{FF2B5EF4-FFF2-40B4-BE49-F238E27FC236}">
                <a16:creationId xmlns:a16="http://schemas.microsoft.com/office/drawing/2014/main" id="{F1D22B76-272B-8952-234D-8C47140FD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725" y="1997880"/>
            <a:ext cx="5251856" cy="354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2513E1F-9B05-5DAF-9B93-FB22AE5818DB}"/>
              </a:ext>
            </a:extLst>
          </p:cNvPr>
          <p:cNvGrpSpPr/>
          <p:nvPr/>
        </p:nvGrpSpPr>
        <p:grpSpPr>
          <a:xfrm>
            <a:off x="1413154" y="4765854"/>
            <a:ext cx="4411928" cy="2169773"/>
            <a:chOff x="1055966" y="5228979"/>
            <a:chExt cx="4051259" cy="21697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977B7E-447D-E3A8-10BD-6F5C72EFB160}"/>
                </a:ext>
              </a:extLst>
            </p:cNvPr>
            <p:cNvSpPr txBox="1"/>
            <p:nvPr/>
          </p:nvSpPr>
          <p:spPr>
            <a:xfrm rot="3650118">
              <a:off x="438150" y="588259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Benefits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88345E-3AAF-5A38-2221-F1EFA5C45D6F}"/>
                </a:ext>
              </a:extLst>
            </p:cNvPr>
            <p:cNvSpPr txBox="1"/>
            <p:nvPr/>
          </p:nvSpPr>
          <p:spPr>
            <a:xfrm rot="3650118">
              <a:off x="990472" y="5890142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Transit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DAC39E-05E7-B902-B983-323145F0BE9D}"/>
                </a:ext>
              </a:extLst>
            </p:cNvPr>
            <p:cNvSpPr txBox="1"/>
            <p:nvPr/>
          </p:nvSpPr>
          <p:spPr>
            <a:xfrm rot="3650118">
              <a:off x="1442244" y="5897686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Taxes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2A945D-9A4E-A00E-9355-ED8B534C6191}"/>
                </a:ext>
              </a:extLst>
            </p:cNvPr>
            <p:cNvSpPr txBox="1"/>
            <p:nvPr/>
          </p:nvSpPr>
          <p:spPr>
            <a:xfrm rot="3650118">
              <a:off x="1831183" y="5905230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Bribes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4A7180-FA3F-9E8A-A06A-DA29304F3D9B}"/>
                </a:ext>
              </a:extLst>
            </p:cNvPr>
            <p:cNvSpPr txBox="1"/>
            <p:nvPr/>
          </p:nvSpPr>
          <p:spPr>
            <a:xfrm rot="3650118">
              <a:off x="2138172" y="6159977"/>
              <a:ext cx="21697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400" dirty="0">
                  <a:solidFill>
                    <a:srgbClr val="7030A0"/>
                  </a:solidFill>
                </a:rPr>
                <a:t>Homosexuality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0D3385-5703-2128-893B-9C049E7353BF}"/>
                </a:ext>
              </a:extLst>
            </p:cNvPr>
            <p:cNvSpPr txBox="1"/>
            <p:nvPr/>
          </p:nvSpPr>
          <p:spPr>
            <a:xfrm rot="3650118">
              <a:off x="2747790" y="5912774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rgbClr val="7030A0"/>
                  </a:solidFill>
                </a:rPr>
                <a:t>Abortion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9DF96-6D6F-3F85-4A5A-430DE00AB4AB}"/>
                </a:ext>
              </a:extLst>
            </p:cNvPr>
            <p:cNvSpPr txBox="1"/>
            <p:nvPr/>
          </p:nvSpPr>
          <p:spPr>
            <a:xfrm rot="3650118">
              <a:off x="3224215" y="5951396"/>
              <a:ext cx="16049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200" dirty="0">
                  <a:solidFill>
                    <a:srgbClr val="7030A0"/>
                  </a:solidFill>
                </a:rPr>
                <a:t>Pre-marital sex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C0D6D6-24EA-E490-482B-9F170B3A901F}"/>
                </a:ext>
              </a:extLst>
            </p:cNvPr>
            <p:cNvSpPr txBox="1"/>
            <p:nvPr/>
          </p:nvSpPr>
          <p:spPr>
            <a:xfrm rot="3650118">
              <a:off x="3653983" y="5943118"/>
              <a:ext cx="1604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rgbClr val="7030A0"/>
                  </a:solidFill>
                </a:rPr>
                <a:t>Casual sex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51FDC3-FEF2-5284-6EBE-ECF5E4EEF78C}"/>
                </a:ext>
              </a:extLst>
            </p:cNvPr>
            <p:cNvSpPr txBox="1"/>
            <p:nvPr/>
          </p:nvSpPr>
          <p:spPr>
            <a:xfrm rot="3650118">
              <a:off x="4120077" y="593522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6"/>
                  </a:solidFill>
                </a:rPr>
                <a:t>Divorce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16C193-6BC5-710A-1CC7-AEB8BFF30FD6}"/>
              </a:ext>
            </a:extLst>
          </p:cNvPr>
          <p:cNvGrpSpPr/>
          <p:nvPr/>
        </p:nvGrpSpPr>
        <p:grpSpPr>
          <a:xfrm>
            <a:off x="6980653" y="4876827"/>
            <a:ext cx="4411928" cy="2169773"/>
            <a:chOff x="1055966" y="5228979"/>
            <a:chExt cx="4051259" cy="21697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C732F8-A67F-A667-9C89-F0AFA7C0E885}"/>
                </a:ext>
              </a:extLst>
            </p:cNvPr>
            <p:cNvSpPr txBox="1"/>
            <p:nvPr/>
          </p:nvSpPr>
          <p:spPr>
            <a:xfrm rot="3650118">
              <a:off x="438150" y="588259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Benefits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CA62-26B6-C208-124F-8CAAC014B881}"/>
                </a:ext>
              </a:extLst>
            </p:cNvPr>
            <p:cNvSpPr txBox="1"/>
            <p:nvPr/>
          </p:nvSpPr>
          <p:spPr>
            <a:xfrm rot="3650118">
              <a:off x="990472" y="5890142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Transit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5CED-A018-B6B4-41B0-0036AF5B2B17}"/>
                </a:ext>
              </a:extLst>
            </p:cNvPr>
            <p:cNvSpPr txBox="1"/>
            <p:nvPr/>
          </p:nvSpPr>
          <p:spPr>
            <a:xfrm rot="3650118">
              <a:off x="1442244" y="5897686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Taxes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98C7F3-FD8B-B1AA-2F9F-E76CD438FC77}"/>
                </a:ext>
              </a:extLst>
            </p:cNvPr>
            <p:cNvSpPr txBox="1"/>
            <p:nvPr/>
          </p:nvSpPr>
          <p:spPr>
            <a:xfrm rot="3650118">
              <a:off x="1831183" y="5905230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Bribes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64600-95B8-20A1-2DC4-7A4817620051}"/>
                </a:ext>
              </a:extLst>
            </p:cNvPr>
            <p:cNvSpPr txBox="1"/>
            <p:nvPr/>
          </p:nvSpPr>
          <p:spPr>
            <a:xfrm rot="3650118">
              <a:off x="2138172" y="6159977"/>
              <a:ext cx="21697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400" dirty="0">
                  <a:solidFill>
                    <a:srgbClr val="7030A0"/>
                  </a:solidFill>
                </a:rPr>
                <a:t>Homosexuality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97CFB7-7922-24F2-805B-417880B49367}"/>
                </a:ext>
              </a:extLst>
            </p:cNvPr>
            <p:cNvSpPr txBox="1"/>
            <p:nvPr/>
          </p:nvSpPr>
          <p:spPr>
            <a:xfrm rot="3650118">
              <a:off x="2747790" y="5912774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rgbClr val="7030A0"/>
                  </a:solidFill>
                </a:rPr>
                <a:t>Abortion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BFF847-D98B-D7EA-2ED7-94CF6DF49CDF}"/>
                </a:ext>
              </a:extLst>
            </p:cNvPr>
            <p:cNvSpPr txBox="1"/>
            <p:nvPr/>
          </p:nvSpPr>
          <p:spPr>
            <a:xfrm rot="3650118">
              <a:off x="3224215" y="5951396"/>
              <a:ext cx="16049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200" dirty="0">
                  <a:solidFill>
                    <a:srgbClr val="7030A0"/>
                  </a:solidFill>
                </a:rPr>
                <a:t>Pre-marital sex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474FE7-CF85-E72B-DEFE-1D07059ED737}"/>
                </a:ext>
              </a:extLst>
            </p:cNvPr>
            <p:cNvSpPr txBox="1"/>
            <p:nvPr/>
          </p:nvSpPr>
          <p:spPr>
            <a:xfrm rot="3650118">
              <a:off x="3653983" y="5943118"/>
              <a:ext cx="1604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rgbClr val="7030A0"/>
                  </a:solidFill>
                </a:rPr>
                <a:t>Casual sex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5F3BA0-7B3A-F689-50AF-784A825AB9E2}"/>
                </a:ext>
              </a:extLst>
            </p:cNvPr>
            <p:cNvSpPr txBox="1"/>
            <p:nvPr/>
          </p:nvSpPr>
          <p:spPr>
            <a:xfrm rot="3650118">
              <a:off x="4120077" y="593522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6"/>
                  </a:solidFill>
                </a:rPr>
                <a:t>Divorce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1208F6-E089-7B27-4D97-1AEAFCCA10C8}"/>
              </a:ext>
            </a:extLst>
          </p:cNvPr>
          <p:cNvSpPr txBox="1"/>
          <p:nvPr/>
        </p:nvSpPr>
        <p:spPr>
          <a:xfrm>
            <a:off x="6615081" y="103515"/>
            <a:ext cx="601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Discuss: </a:t>
            </a:r>
            <a:r>
              <a:rPr lang="en-US" sz="2800" dirty="0">
                <a:solidFill>
                  <a:schemeClr val="accent1"/>
                </a:solidFill>
              </a:rPr>
              <a:t>How do you interpret this?</a:t>
            </a:r>
          </a:p>
        </p:txBody>
      </p:sp>
    </p:spTree>
    <p:extLst>
      <p:ext uri="{BB962C8B-B14F-4D97-AF65-F5344CB8AC3E}">
        <p14:creationId xmlns:p14="http://schemas.microsoft.com/office/powerpoint/2010/main" val="118351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60A1-58BD-C703-BB40-A11BA5C1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“types” in </a:t>
            </a:r>
            <a:r>
              <a:rPr lang="en-US" dirty="0" err="1"/>
              <a:t>Türkiye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513E1F-9B05-5DAF-9B93-FB22AE5818DB}"/>
              </a:ext>
            </a:extLst>
          </p:cNvPr>
          <p:cNvGrpSpPr/>
          <p:nvPr/>
        </p:nvGrpSpPr>
        <p:grpSpPr>
          <a:xfrm>
            <a:off x="1413154" y="4865870"/>
            <a:ext cx="4411928" cy="2169773"/>
            <a:chOff x="1055966" y="5228979"/>
            <a:chExt cx="4051259" cy="21697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977B7E-447D-E3A8-10BD-6F5C72EFB160}"/>
                </a:ext>
              </a:extLst>
            </p:cNvPr>
            <p:cNvSpPr txBox="1"/>
            <p:nvPr/>
          </p:nvSpPr>
          <p:spPr>
            <a:xfrm rot="3650118">
              <a:off x="438150" y="588259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Benefits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88345E-3AAF-5A38-2221-F1EFA5C45D6F}"/>
                </a:ext>
              </a:extLst>
            </p:cNvPr>
            <p:cNvSpPr txBox="1"/>
            <p:nvPr/>
          </p:nvSpPr>
          <p:spPr>
            <a:xfrm rot="3650118">
              <a:off x="990472" y="5890142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Transit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DAC39E-05E7-B902-B983-323145F0BE9D}"/>
                </a:ext>
              </a:extLst>
            </p:cNvPr>
            <p:cNvSpPr txBox="1"/>
            <p:nvPr/>
          </p:nvSpPr>
          <p:spPr>
            <a:xfrm rot="3650118">
              <a:off x="1442244" y="5897686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Taxes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2A945D-9A4E-A00E-9355-ED8B534C6191}"/>
                </a:ext>
              </a:extLst>
            </p:cNvPr>
            <p:cNvSpPr txBox="1"/>
            <p:nvPr/>
          </p:nvSpPr>
          <p:spPr>
            <a:xfrm rot="3650118">
              <a:off x="1831183" y="5905230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Bribes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4A7180-FA3F-9E8A-A06A-DA29304F3D9B}"/>
                </a:ext>
              </a:extLst>
            </p:cNvPr>
            <p:cNvSpPr txBox="1"/>
            <p:nvPr/>
          </p:nvSpPr>
          <p:spPr>
            <a:xfrm rot="3650118">
              <a:off x="2138172" y="6159977"/>
              <a:ext cx="21697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400" dirty="0">
                  <a:solidFill>
                    <a:srgbClr val="7030A0"/>
                  </a:solidFill>
                </a:rPr>
                <a:t>Homosexuality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0D3385-5703-2128-893B-9C049E7353BF}"/>
                </a:ext>
              </a:extLst>
            </p:cNvPr>
            <p:cNvSpPr txBox="1"/>
            <p:nvPr/>
          </p:nvSpPr>
          <p:spPr>
            <a:xfrm rot="3650118">
              <a:off x="2747790" y="5912774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rgbClr val="7030A0"/>
                  </a:solidFill>
                </a:rPr>
                <a:t>Abortion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9DF96-6D6F-3F85-4A5A-430DE00AB4AB}"/>
                </a:ext>
              </a:extLst>
            </p:cNvPr>
            <p:cNvSpPr txBox="1"/>
            <p:nvPr/>
          </p:nvSpPr>
          <p:spPr>
            <a:xfrm rot="3650118">
              <a:off x="3224215" y="5951396"/>
              <a:ext cx="16049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200" dirty="0">
                  <a:solidFill>
                    <a:srgbClr val="7030A0"/>
                  </a:solidFill>
                </a:rPr>
                <a:t>Pre-marital sex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C0D6D6-24EA-E490-482B-9F170B3A901F}"/>
                </a:ext>
              </a:extLst>
            </p:cNvPr>
            <p:cNvSpPr txBox="1"/>
            <p:nvPr/>
          </p:nvSpPr>
          <p:spPr>
            <a:xfrm rot="3650118">
              <a:off x="3653983" y="5943118"/>
              <a:ext cx="1604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rgbClr val="7030A0"/>
                  </a:solidFill>
                </a:rPr>
                <a:t>Casual sex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51FDC3-FEF2-5284-6EBE-ECF5E4EEF78C}"/>
                </a:ext>
              </a:extLst>
            </p:cNvPr>
            <p:cNvSpPr txBox="1"/>
            <p:nvPr/>
          </p:nvSpPr>
          <p:spPr>
            <a:xfrm rot="3650118">
              <a:off x="4120077" y="593522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6"/>
                  </a:solidFill>
                </a:rPr>
                <a:t>Divorce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16C193-6BC5-710A-1CC7-AEB8BFF30FD6}"/>
              </a:ext>
            </a:extLst>
          </p:cNvPr>
          <p:cNvGrpSpPr/>
          <p:nvPr/>
        </p:nvGrpSpPr>
        <p:grpSpPr>
          <a:xfrm>
            <a:off x="6980653" y="4876827"/>
            <a:ext cx="4411928" cy="2169773"/>
            <a:chOff x="1055966" y="5228979"/>
            <a:chExt cx="4051259" cy="21697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C732F8-A67F-A667-9C89-F0AFA7C0E885}"/>
                </a:ext>
              </a:extLst>
            </p:cNvPr>
            <p:cNvSpPr txBox="1"/>
            <p:nvPr/>
          </p:nvSpPr>
          <p:spPr>
            <a:xfrm rot="3650118">
              <a:off x="438150" y="588259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Benefits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77CA62-26B6-C208-124F-8CAAC014B881}"/>
                </a:ext>
              </a:extLst>
            </p:cNvPr>
            <p:cNvSpPr txBox="1"/>
            <p:nvPr/>
          </p:nvSpPr>
          <p:spPr>
            <a:xfrm rot="3650118">
              <a:off x="990472" y="5890142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Transit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375CED-A018-B6B4-41B0-0036AF5B2B17}"/>
                </a:ext>
              </a:extLst>
            </p:cNvPr>
            <p:cNvSpPr txBox="1"/>
            <p:nvPr/>
          </p:nvSpPr>
          <p:spPr>
            <a:xfrm rot="3650118">
              <a:off x="1442244" y="5897686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Taxes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98C7F3-FD8B-B1AA-2F9F-E76CD438FC77}"/>
                </a:ext>
              </a:extLst>
            </p:cNvPr>
            <p:cNvSpPr txBox="1"/>
            <p:nvPr/>
          </p:nvSpPr>
          <p:spPr>
            <a:xfrm rot="3650118">
              <a:off x="1831183" y="5905230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Bribes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264600-95B8-20A1-2DC4-7A4817620051}"/>
                </a:ext>
              </a:extLst>
            </p:cNvPr>
            <p:cNvSpPr txBox="1"/>
            <p:nvPr/>
          </p:nvSpPr>
          <p:spPr>
            <a:xfrm rot="3650118">
              <a:off x="2138172" y="6159977"/>
              <a:ext cx="21697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400" dirty="0">
                  <a:solidFill>
                    <a:srgbClr val="7030A0"/>
                  </a:solidFill>
                </a:rPr>
                <a:t>Homosexuality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97CFB7-7922-24F2-805B-417880B49367}"/>
                </a:ext>
              </a:extLst>
            </p:cNvPr>
            <p:cNvSpPr txBox="1"/>
            <p:nvPr/>
          </p:nvSpPr>
          <p:spPr>
            <a:xfrm rot="3650118">
              <a:off x="2747790" y="5912774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rgbClr val="7030A0"/>
                  </a:solidFill>
                </a:rPr>
                <a:t>Abortion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BFF847-D98B-D7EA-2ED7-94CF6DF49CDF}"/>
                </a:ext>
              </a:extLst>
            </p:cNvPr>
            <p:cNvSpPr txBox="1"/>
            <p:nvPr/>
          </p:nvSpPr>
          <p:spPr>
            <a:xfrm rot="3650118">
              <a:off x="3224215" y="5951396"/>
              <a:ext cx="16049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200" dirty="0">
                  <a:solidFill>
                    <a:srgbClr val="7030A0"/>
                  </a:solidFill>
                </a:rPr>
                <a:t>Pre-marital sex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474FE7-CF85-E72B-DEFE-1D07059ED737}"/>
                </a:ext>
              </a:extLst>
            </p:cNvPr>
            <p:cNvSpPr txBox="1"/>
            <p:nvPr/>
          </p:nvSpPr>
          <p:spPr>
            <a:xfrm rot="3650118">
              <a:off x="3653983" y="5943118"/>
              <a:ext cx="1604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rgbClr val="7030A0"/>
                  </a:solidFill>
                </a:rPr>
                <a:t>Casual sex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5F3BA0-7B3A-F689-50AF-784A825AB9E2}"/>
                </a:ext>
              </a:extLst>
            </p:cNvPr>
            <p:cNvSpPr txBox="1"/>
            <p:nvPr/>
          </p:nvSpPr>
          <p:spPr>
            <a:xfrm rot="3650118">
              <a:off x="4120077" y="593522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6"/>
                  </a:solidFill>
                </a:rPr>
                <a:t>Divorce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61208F6-E089-7B27-4D97-1AEAFCCA10C8}"/>
              </a:ext>
            </a:extLst>
          </p:cNvPr>
          <p:cNvSpPr txBox="1"/>
          <p:nvPr/>
        </p:nvSpPr>
        <p:spPr>
          <a:xfrm>
            <a:off x="6615081" y="103515"/>
            <a:ext cx="601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Discuss: </a:t>
            </a:r>
            <a:r>
              <a:rPr lang="en-US" sz="2800" dirty="0">
                <a:solidFill>
                  <a:schemeClr val="accent1"/>
                </a:solidFill>
              </a:rPr>
              <a:t>How do you interpret this?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How is this different than the US?</a:t>
            </a:r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E4FC600C-215D-0EB1-E529-802735C8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59" y="1776560"/>
            <a:ext cx="5414229" cy="36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>
            <a:extLst>
              <a:ext uri="{FF2B5EF4-FFF2-40B4-BE49-F238E27FC236}">
                <a16:creationId xmlns:a16="http://schemas.microsoft.com/office/drawing/2014/main" id="{CDF48070-624D-0869-CCC6-28A93F2F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25" y="1776560"/>
            <a:ext cx="5364697" cy="360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97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3324-2A29-ADEC-37F5-E68ACE53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  <a:br>
              <a:rPr lang="en-US" dirty="0"/>
            </a:br>
            <a:r>
              <a:rPr lang="en-US" sz="2400" dirty="0"/>
              <a:t>projected onto the top two </a:t>
            </a:r>
            <a:r>
              <a:rPr lang="en-US" sz="2400" b="1" dirty="0">
                <a:solidFill>
                  <a:srgbClr val="FF0000"/>
                </a:solidFill>
              </a:rPr>
              <a:t>US “types”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62F2-9305-7EB7-BA4C-DB69B276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5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 data: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B5C3D-BF63-0FFA-7F98-7EAE5997E099}"/>
              </a:ext>
            </a:extLst>
          </p:cNvPr>
          <p:cNvSpPr txBox="1">
            <a:spLocks/>
          </p:cNvSpPr>
          <p:nvPr/>
        </p:nvSpPr>
        <p:spPr>
          <a:xfrm>
            <a:off x="6196012" y="1825625"/>
            <a:ext cx="5362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Türkiye</a:t>
            </a:r>
            <a:r>
              <a:rPr lang="en-US" sz="2400" dirty="0"/>
              <a:t> data:</a:t>
            </a:r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DE232DF2-0BC5-72CE-6CC1-2EA21E88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2630487"/>
            <a:ext cx="40576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>
            <a:extLst>
              <a:ext uri="{FF2B5EF4-FFF2-40B4-BE49-F238E27FC236}">
                <a16:creationId xmlns:a16="http://schemas.microsoft.com/office/drawing/2014/main" id="{D6AF4AAA-E684-4E99-3416-321A59FF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959" y="3044824"/>
            <a:ext cx="4617326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33DAAD-BA1E-890E-565E-330F12A5ADBE}"/>
              </a:ext>
            </a:extLst>
          </p:cNvPr>
          <p:cNvSpPr txBox="1"/>
          <p:nvPr/>
        </p:nvSpPr>
        <p:spPr>
          <a:xfrm rot="16200000">
            <a:off x="-686571" y="4122138"/>
            <a:ext cx="270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More okay with cheating the government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77A6D2-D660-8700-3EA0-D7E84522FD24}"/>
              </a:ext>
            </a:extLst>
          </p:cNvPr>
          <p:cNvCxnSpPr>
            <a:cxnSpLocks/>
          </p:cNvCxnSpPr>
          <p:nvPr/>
        </p:nvCxnSpPr>
        <p:spPr>
          <a:xfrm flipV="1">
            <a:off x="986766" y="2961388"/>
            <a:ext cx="0" cy="32155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47A631-8A73-9596-D48E-81EE9B4C80CB}"/>
              </a:ext>
            </a:extLst>
          </p:cNvPr>
          <p:cNvSpPr txBox="1"/>
          <p:nvPr/>
        </p:nvSpPr>
        <p:spPr>
          <a:xfrm rot="16200000">
            <a:off x="5140015" y="4338038"/>
            <a:ext cx="25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More okay with cheating the government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23347D-0E6E-D8F3-C554-B3A10BB65C3C}"/>
              </a:ext>
            </a:extLst>
          </p:cNvPr>
          <p:cNvCxnSpPr>
            <a:cxnSpLocks/>
          </p:cNvCxnSpPr>
          <p:nvPr/>
        </p:nvCxnSpPr>
        <p:spPr>
          <a:xfrm flipV="1">
            <a:off x="6731196" y="3095133"/>
            <a:ext cx="0" cy="33422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C986DB-FB63-FA81-DB03-0CBD10DDA120}"/>
              </a:ext>
            </a:extLst>
          </p:cNvPr>
          <p:cNvGrpSpPr/>
          <p:nvPr/>
        </p:nvGrpSpPr>
        <p:grpSpPr>
          <a:xfrm>
            <a:off x="1800317" y="6451121"/>
            <a:ext cx="3490819" cy="369332"/>
            <a:chOff x="2005668" y="6350553"/>
            <a:chExt cx="3490819" cy="369332"/>
          </a:xfrm>
          <a:solidFill>
            <a:schemeClr val="bg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4AA7C5-EEDC-7E5C-E667-C0AE936D2578}"/>
                </a:ext>
              </a:extLst>
            </p:cNvPr>
            <p:cNvSpPr txBox="1"/>
            <p:nvPr/>
          </p:nvSpPr>
          <p:spPr>
            <a:xfrm>
              <a:off x="2005668" y="6350553"/>
              <a:ext cx="3490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Less “socially conservative”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1B1542F-941F-21B4-5B85-C99B0BF83177}"/>
                </a:ext>
              </a:extLst>
            </p:cNvPr>
            <p:cNvCxnSpPr>
              <a:cxnSpLocks/>
            </p:cNvCxnSpPr>
            <p:nvPr/>
          </p:nvCxnSpPr>
          <p:spPr>
            <a:xfrm>
              <a:off x="2107853" y="6706149"/>
              <a:ext cx="3227167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7D66CA-C053-2285-EC80-4EA8DBFB08C0}"/>
              </a:ext>
            </a:extLst>
          </p:cNvPr>
          <p:cNvGrpSpPr/>
          <p:nvPr/>
        </p:nvGrpSpPr>
        <p:grpSpPr>
          <a:xfrm>
            <a:off x="7458169" y="6437385"/>
            <a:ext cx="3490819" cy="369332"/>
            <a:chOff x="2005668" y="6350553"/>
            <a:chExt cx="3490819" cy="369332"/>
          </a:xfrm>
          <a:solidFill>
            <a:schemeClr val="bg1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683B8-EEFA-B42D-A3F6-A2B1259B1F74}"/>
                </a:ext>
              </a:extLst>
            </p:cNvPr>
            <p:cNvSpPr txBox="1"/>
            <p:nvPr/>
          </p:nvSpPr>
          <p:spPr>
            <a:xfrm>
              <a:off x="2005668" y="6350553"/>
              <a:ext cx="3490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Less “socially conservative”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6FD0018-2684-FC49-9710-0379E98213A5}"/>
                </a:ext>
              </a:extLst>
            </p:cNvPr>
            <p:cNvCxnSpPr>
              <a:cxnSpLocks/>
            </p:cNvCxnSpPr>
            <p:nvPr/>
          </p:nvCxnSpPr>
          <p:spPr>
            <a:xfrm>
              <a:off x="2107853" y="6706149"/>
              <a:ext cx="3227167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34257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3324-2A29-ADEC-37F5-E68ACE53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  <a:br>
              <a:rPr lang="en-US" dirty="0"/>
            </a:br>
            <a:r>
              <a:rPr lang="en-US" sz="2400" dirty="0"/>
              <a:t>projected onto the top two </a:t>
            </a:r>
            <a:r>
              <a:rPr lang="en-US" sz="2400" b="1" dirty="0">
                <a:solidFill>
                  <a:srgbClr val="FF0000"/>
                </a:solidFill>
              </a:rPr>
              <a:t>Turkish “types”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62F2-9305-7EB7-BA4C-DB69B2760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57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 data: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B5C3D-BF63-0FFA-7F98-7EAE5997E099}"/>
              </a:ext>
            </a:extLst>
          </p:cNvPr>
          <p:cNvSpPr txBox="1">
            <a:spLocks/>
          </p:cNvSpPr>
          <p:nvPr/>
        </p:nvSpPr>
        <p:spPr>
          <a:xfrm>
            <a:off x="6196012" y="1825625"/>
            <a:ext cx="53625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Turkish data:</a:t>
            </a: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D2B15B89-B2E8-B904-A4E3-3D95E9F3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87" y="2401372"/>
            <a:ext cx="3990457" cy="39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C607EF4D-7AB6-7812-BC1E-F9031F45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21" y="2817435"/>
            <a:ext cx="4335692" cy="355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4D087E-F3A5-4613-0842-0F1B6B8D0FFE}"/>
              </a:ext>
            </a:extLst>
          </p:cNvPr>
          <p:cNvGrpSpPr/>
          <p:nvPr/>
        </p:nvGrpSpPr>
        <p:grpSpPr>
          <a:xfrm>
            <a:off x="566738" y="2621615"/>
            <a:ext cx="5259937" cy="3965989"/>
            <a:chOff x="566738" y="2621615"/>
            <a:chExt cx="5259937" cy="39659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33DAAD-BA1E-890E-565E-330F12A5ADBE}"/>
                </a:ext>
              </a:extLst>
            </p:cNvPr>
            <p:cNvSpPr txBox="1"/>
            <p:nvPr/>
          </p:nvSpPr>
          <p:spPr>
            <a:xfrm rot="16200000">
              <a:off x="-516611" y="4044737"/>
              <a:ext cx="253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More against divorce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4F518B1-D134-B610-A998-6228709AD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070" y="2621615"/>
              <a:ext cx="0" cy="321557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4AA7C5-EEDC-7E5C-E667-C0AE936D2578}"/>
                </a:ext>
              </a:extLst>
            </p:cNvPr>
            <p:cNvSpPr txBox="1"/>
            <p:nvPr/>
          </p:nvSpPr>
          <p:spPr>
            <a:xfrm>
              <a:off x="751403" y="6190774"/>
              <a:ext cx="5075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Less okay with cheating the government and sex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D904CE-7CC1-10C9-58CC-7BF905BE80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8470" y="6587604"/>
              <a:ext cx="446936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B1E9E6-030D-A6B9-A9A1-599BC96DE34D}"/>
              </a:ext>
            </a:extLst>
          </p:cNvPr>
          <p:cNvGrpSpPr/>
          <p:nvPr/>
        </p:nvGrpSpPr>
        <p:grpSpPr>
          <a:xfrm>
            <a:off x="6247330" y="2594117"/>
            <a:ext cx="5259937" cy="3965989"/>
            <a:chOff x="566738" y="2621615"/>
            <a:chExt cx="5259937" cy="39659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16C2BA-6529-B1E3-07CA-149F63788A38}"/>
                </a:ext>
              </a:extLst>
            </p:cNvPr>
            <p:cNvSpPr txBox="1"/>
            <p:nvPr/>
          </p:nvSpPr>
          <p:spPr>
            <a:xfrm rot="16200000">
              <a:off x="-516611" y="4044737"/>
              <a:ext cx="25360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More against divorce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740A24-3570-CF71-4A6E-31E572106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6070" y="2621615"/>
              <a:ext cx="0" cy="321557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F752C7-5CAF-CE5C-8A74-94569CB7D7EE}"/>
                </a:ext>
              </a:extLst>
            </p:cNvPr>
            <p:cNvSpPr txBox="1"/>
            <p:nvPr/>
          </p:nvSpPr>
          <p:spPr>
            <a:xfrm>
              <a:off x="751403" y="6190774"/>
              <a:ext cx="5075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Less okay with cheating the government and sex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CE8220-EBC1-2255-5D2F-9B1EE3D86BE7}"/>
                </a:ext>
              </a:extLst>
            </p:cNvPr>
            <p:cNvCxnSpPr>
              <a:cxnSpLocks/>
            </p:cNvCxnSpPr>
            <p:nvPr/>
          </p:nvCxnSpPr>
          <p:spPr>
            <a:xfrm>
              <a:off x="1088470" y="6587604"/>
              <a:ext cx="446936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4443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6" name="Picture 8">
            <a:extLst>
              <a:ext uri="{FF2B5EF4-FFF2-40B4-BE49-F238E27FC236}">
                <a16:creationId xmlns:a16="http://schemas.microsoft.com/office/drawing/2014/main" id="{77657B03-4CDB-23E1-7502-29DCD3DC2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36" y="1812095"/>
            <a:ext cx="4451177" cy="42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4" name="Picture 6">
            <a:extLst>
              <a:ext uri="{FF2B5EF4-FFF2-40B4-BE49-F238E27FC236}">
                <a16:creationId xmlns:a16="http://schemas.microsoft.com/office/drawing/2014/main" id="{981E47CE-0DAD-8C7A-2910-21CFB057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14" y="1791840"/>
            <a:ext cx="4451177" cy="419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C810F-D8FD-32BB-112C-F603334C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Check: Correlation Matrices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21B9E-ECF0-94B2-DA26-2E47D89F69CC}"/>
              </a:ext>
            </a:extLst>
          </p:cNvPr>
          <p:cNvSpPr txBox="1"/>
          <p:nvPr/>
        </p:nvSpPr>
        <p:spPr>
          <a:xfrm>
            <a:off x="505669" y="153346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7AC63-E1E3-097D-3C3D-E3E9D2CB94BD}"/>
              </a:ext>
            </a:extLst>
          </p:cNvPr>
          <p:cNvSpPr txBox="1"/>
          <p:nvPr/>
        </p:nvSpPr>
        <p:spPr>
          <a:xfrm>
            <a:off x="6436312" y="144407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Turkey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C0D482-4C0E-BF6D-79C8-4DF5532CDCED}"/>
              </a:ext>
            </a:extLst>
          </p:cNvPr>
          <p:cNvGrpSpPr/>
          <p:nvPr/>
        </p:nvGrpSpPr>
        <p:grpSpPr>
          <a:xfrm>
            <a:off x="1757364" y="4951750"/>
            <a:ext cx="2709442" cy="2169773"/>
            <a:chOff x="1055966" y="5228979"/>
            <a:chExt cx="4051259" cy="216977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1BBBC7-E5D7-0760-9B43-11562863BF51}"/>
                </a:ext>
              </a:extLst>
            </p:cNvPr>
            <p:cNvSpPr txBox="1"/>
            <p:nvPr/>
          </p:nvSpPr>
          <p:spPr>
            <a:xfrm rot="3650118">
              <a:off x="438150" y="588259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Benefits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4FDE2-1DA1-0468-B4E2-837170800806}"/>
                </a:ext>
              </a:extLst>
            </p:cNvPr>
            <p:cNvSpPr txBox="1"/>
            <p:nvPr/>
          </p:nvSpPr>
          <p:spPr>
            <a:xfrm rot="3650118">
              <a:off x="990472" y="5890142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Transit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F09217-FD88-8336-3256-61C648F07507}"/>
                </a:ext>
              </a:extLst>
            </p:cNvPr>
            <p:cNvSpPr txBox="1"/>
            <p:nvPr/>
          </p:nvSpPr>
          <p:spPr>
            <a:xfrm rot="3650118">
              <a:off x="1442244" y="5897686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Taxes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CA9A57-620B-8A3D-07C5-D3A0B020FF9C}"/>
                </a:ext>
              </a:extLst>
            </p:cNvPr>
            <p:cNvSpPr txBox="1"/>
            <p:nvPr/>
          </p:nvSpPr>
          <p:spPr>
            <a:xfrm rot="3650118">
              <a:off x="1831183" y="5905230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Bribes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DAC37A-3A33-B64E-F582-A3FAC5A4F1F0}"/>
                </a:ext>
              </a:extLst>
            </p:cNvPr>
            <p:cNvSpPr txBox="1"/>
            <p:nvPr/>
          </p:nvSpPr>
          <p:spPr>
            <a:xfrm rot="3650118">
              <a:off x="2138172" y="6159977"/>
              <a:ext cx="21697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400" dirty="0">
                  <a:solidFill>
                    <a:srgbClr val="7030A0"/>
                  </a:solidFill>
                </a:rPr>
                <a:t>Homosexuality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4D7BBA-AE2B-B6E3-CFB7-EBCBB0D52F92}"/>
                </a:ext>
              </a:extLst>
            </p:cNvPr>
            <p:cNvSpPr txBox="1"/>
            <p:nvPr/>
          </p:nvSpPr>
          <p:spPr>
            <a:xfrm rot="3650118">
              <a:off x="2747790" y="5912774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rgbClr val="7030A0"/>
                  </a:solidFill>
                </a:rPr>
                <a:t>Abortion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D504D8-9842-F80F-13D8-FB0815D4AB3B}"/>
                </a:ext>
              </a:extLst>
            </p:cNvPr>
            <p:cNvSpPr txBox="1"/>
            <p:nvPr/>
          </p:nvSpPr>
          <p:spPr>
            <a:xfrm rot="3650118">
              <a:off x="3224215" y="5951396"/>
              <a:ext cx="16049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200" dirty="0">
                  <a:solidFill>
                    <a:srgbClr val="7030A0"/>
                  </a:solidFill>
                </a:rPr>
                <a:t>Pre-marital sex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F6C208-328D-83D0-1354-9DAFF7189CD3}"/>
                </a:ext>
              </a:extLst>
            </p:cNvPr>
            <p:cNvSpPr txBox="1"/>
            <p:nvPr/>
          </p:nvSpPr>
          <p:spPr>
            <a:xfrm rot="3650118">
              <a:off x="3653983" y="5943118"/>
              <a:ext cx="1604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rgbClr val="7030A0"/>
                  </a:solidFill>
                </a:rPr>
                <a:t>Casual sex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2FB31A-1080-5C6E-1D99-585B2EA93607}"/>
                </a:ext>
              </a:extLst>
            </p:cNvPr>
            <p:cNvSpPr txBox="1"/>
            <p:nvPr/>
          </p:nvSpPr>
          <p:spPr>
            <a:xfrm rot="3650118">
              <a:off x="4120077" y="593522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6"/>
                  </a:solidFill>
                </a:rPr>
                <a:t>Divorce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1F644A-47F5-AA7F-1922-7BE5F8DE1407}"/>
              </a:ext>
            </a:extLst>
          </p:cNvPr>
          <p:cNvGrpSpPr/>
          <p:nvPr/>
        </p:nvGrpSpPr>
        <p:grpSpPr>
          <a:xfrm>
            <a:off x="7715682" y="4994067"/>
            <a:ext cx="2709442" cy="2169773"/>
            <a:chOff x="1055966" y="5228979"/>
            <a:chExt cx="4051259" cy="21697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BAAAD2-FEEB-23E3-E150-141DC44825DC}"/>
                </a:ext>
              </a:extLst>
            </p:cNvPr>
            <p:cNvSpPr txBox="1"/>
            <p:nvPr/>
          </p:nvSpPr>
          <p:spPr>
            <a:xfrm rot="3650118">
              <a:off x="438150" y="588259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Benefits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D24DC-39DA-E070-1DD8-8C7CB914E60D}"/>
                </a:ext>
              </a:extLst>
            </p:cNvPr>
            <p:cNvSpPr txBox="1"/>
            <p:nvPr/>
          </p:nvSpPr>
          <p:spPr>
            <a:xfrm rot="3650118">
              <a:off x="990472" y="5890142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Transit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E8DF84-152F-D423-DC63-AD0D26F5EBB9}"/>
                </a:ext>
              </a:extLst>
            </p:cNvPr>
            <p:cNvSpPr txBox="1"/>
            <p:nvPr/>
          </p:nvSpPr>
          <p:spPr>
            <a:xfrm rot="3650118">
              <a:off x="1442244" y="5897686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Taxes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3A11C4-D2E9-1C88-3FFD-D130CACD696D}"/>
                </a:ext>
              </a:extLst>
            </p:cNvPr>
            <p:cNvSpPr txBox="1"/>
            <p:nvPr/>
          </p:nvSpPr>
          <p:spPr>
            <a:xfrm rot="3650118">
              <a:off x="1831183" y="5905230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1"/>
                  </a:solidFill>
                </a:rPr>
                <a:t>Bribes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527068-F5BF-DDE1-5787-3DEED01D94B6}"/>
                </a:ext>
              </a:extLst>
            </p:cNvPr>
            <p:cNvSpPr txBox="1"/>
            <p:nvPr/>
          </p:nvSpPr>
          <p:spPr>
            <a:xfrm rot="3650118">
              <a:off x="2138172" y="6159977"/>
              <a:ext cx="21697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400" dirty="0">
                  <a:solidFill>
                    <a:srgbClr val="7030A0"/>
                  </a:solidFill>
                </a:rPr>
                <a:t>Homosexuality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5DDAB9-4B63-2915-88FA-2571CD542D31}"/>
                </a:ext>
              </a:extLst>
            </p:cNvPr>
            <p:cNvSpPr txBox="1"/>
            <p:nvPr/>
          </p:nvSpPr>
          <p:spPr>
            <a:xfrm rot="3650118">
              <a:off x="2747790" y="5912774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rgbClr val="7030A0"/>
                  </a:solidFill>
                </a:rPr>
                <a:t>Abortion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5949D2-B3FD-8086-9BAB-4867254AF732}"/>
                </a:ext>
              </a:extLst>
            </p:cNvPr>
            <p:cNvSpPr txBox="1"/>
            <p:nvPr/>
          </p:nvSpPr>
          <p:spPr>
            <a:xfrm rot="3650118">
              <a:off x="3224215" y="5951396"/>
              <a:ext cx="16049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200" dirty="0">
                  <a:solidFill>
                    <a:srgbClr val="7030A0"/>
                  </a:solidFill>
                </a:rPr>
                <a:t>Pre-marital sex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01B4C3-07B5-7624-64F6-EEB968013D7B}"/>
                </a:ext>
              </a:extLst>
            </p:cNvPr>
            <p:cNvSpPr txBox="1"/>
            <p:nvPr/>
          </p:nvSpPr>
          <p:spPr>
            <a:xfrm rot="3650118">
              <a:off x="3653983" y="5943118"/>
              <a:ext cx="1604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>
                  <a:solidFill>
                    <a:srgbClr val="7030A0"/>
                  </a:solidFill>
                </a:rPr>
                <a:t>Casual sex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BD6C1D-9AA9-767F-37D1-850AACF22D5C}"/>
                </a:ext>
              </a:extLst>
            </p:cNvPr>
            <p:cNvSpPr txBox="1"/>
            <p:nvPr/>
          </p:nvSpPr>
          <p:spPr>
            <a:xfrm rot="3650118">
              <a:off x="4120077" y="5935228"/>
              <a:ext cx="16049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dirty="0">
                  <a:solidFill>
                    <a:schemeClr val="accent6"/>
                  </a:solidFill>
                </a:rPr>
                <a:t>Divorce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5297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392D0-B2EF-D070-C704-04CD42AC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6E62-3A2D-6365-E376-DADE94D29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4625" cy="4351338"/>
          </a:xfrm>
        </p:spPr>
        <p:txBody>
          <a:bodyPr/>
          <a:lstStyle/>
          <a:p>
            <a:r>
              <a:rPr lang="en-US" dirty="0"/>
              <a:t>We can learn about the important “types” by looking at PCA/SVD</a:t>
            </a:r>
          </a:p>
          <a:p>
            <a:r>
              <a:rPr lang="en-US" dirty="0"/>
              <a:t>The different “types” might be different in different countries!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the US, the “no-cheating-the-government” types and the “socially conservative” types might be different.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Turkey, these tend to be the same “type”, except for the issue of divorce</a:t>
            </a:r>
          </a:p>
        </p:txBody>
      </p:sp>
    </p:spTree>
    <p:extLst>
      <p:ext uri="{BB962C8B-B14F-4D97-AF65-F5344CB8AC3E}">
        <p14:creationId xmlns:p14="http://schemas.microsoft.com/office/powerpoint/2010/main" val="411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0B4B-CA14-150E-257C-AC40C9E1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time, dealing with</a:t>
            </a:r>
            <a:br>
              <a:rPr lang="en-US" dirty="0"/>
            </a:br>
            <a:r>
              <a:rPr lang="en-US" dirty="0"/>
              <a:t>Missing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1AE70-0BB6-B61C-57AE-E5D9810C4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111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E225-DE77-1075-E604-D912A58A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example of PCA/SVD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37CB-0516-F0E2-F8CB-E1917D86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Predicting</a:t>
            </a:r>
            <a:r>
              <a:rPr lang="en-US" dirty="0"/>
              <a:t> preferences</a:t>
            </a:r>
          </a:p>
          <a:p>
            <a:pPr lvl="1"/>
            <a:r>
              <a:rPr lang="en-US" dirty="0"/>
              <a:t>E.g., “Netflix Challenge”</a:t>
            </a:r>
          </a:p>
          <a:p>
            <a:r>
              <a:rPr lang="en-US" dirty="0">
                <a:solidFill>
                  <a:schemeClr val="accent1"/>
                </a:solidFill>
              </a:rPr>
              <a:t>Aka, you </a:t>
            </a:r>
            <a:r>
              <a:rPr lang="en-US" b="1" dirty="0">
                <a:solidFill>
                  <a:schemeClr val="accent1"/>
                </a:solidFill>
              </a:rPr>
              <a:t>don’t</a:t>
            </a:r>
            <a:r>
              <a:rPr lang="en-US" dirty="0">
                <a:solidFill>
                  <a:schemeClr val="accent1"/>
                </a:solidFill>
              </a:rPr>
              <a:t> have complete data...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AE513-6587-0244-BBCE-008E44C3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1814950"/>
            <a:ext cx="634801" cy="930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C590F-9A01-85B4-51B5-DD30341B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2731295"/>
            <a:ext cx="634801" cy="930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EF50-0EEF-08C9-8C48-64DAE55A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9" y="3662284"/>
            <a:ext cx="634801" cy="930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9FEE0-97FD-55C7-E021-CEC6D425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4593273"/>
            <a:ext cx="634801" cy="930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273DA-5E55-38D5-579D-BA307B82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5401469"/>
            <a:ext cx="634801" cy="930989"/>
          </a:xfrm>
          <a:prstGeom prst="rect">
            <a:avLst/>
          </a:prstGeom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F6554E3B-4585-2151-377B-83E128DBF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2" y="1240056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1C5490C9-0AC3-2097-0D70-4AD3E799D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40" y="1246857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404D64B0-F914-12D5-DE13-207B62F2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344" y="126239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ook - Free education icons">
            <a:extLst>
              <a:ext uri="{FF2B5EF4-FFF2-40B4-BE49-F238E27FC236}">
                <a16:creationId xmlns:a16="http://schemas.microsoft.com/office/drawing/2014/main" id="{EA37ECA9-8D97-E74C-89E2-CD449E42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072" y="1272135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35DFFE-A3EE-EE54-D98D-E2F35389C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60523"/>
              </p:ext>
            </p:extLst>
          </p:nvPr>
        </p:nvGraphicFramePr>
        <p:xfrm>
          <a:off x="7758112" y="2012157"/>
          <a:ext cx="3729036" cy="432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259">
                  <a:extLst>
                    <a:ext uri="{9D8B030D-6E8A-4147-A177-3AD203B41FA5}">
                      <a16:colId xmlns:a16="http://schemas.microsoft.com/office/drawing/2014/main" val="95342482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1214785095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2712655816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3643900573"/>
                    </a:ext>
                  </a:extLst>
                </a:gridCol>
              </a:tblGrid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21458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51525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4325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8253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6439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DC26881-06F7-1358-BAFA-F5AEAF67B700}"/>
              </a:ext>
            </a:extLst>
          </p:cNvPr>
          <p:cNvSpPr txBox="1"/>
          <p:nvPr/>
        </p:nvSpPr>
        <p:spPr>
          <a:xfrm>
            <a:off x="947737" y="4886325"/>
            <a:ext cx="514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20489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8119-A861-23D7-AC34-A156CB89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Project Type #2: </a:t>
            </a:r>
            <a:br>
              <a:rPr lang="en-US" dirty="0"/>
            </a:br>
            <a:r>
              <a:rPr lang="en-US" dirty="0"/>
              <a:t>learn a new way to deal with data!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4EDB-F751-507A-0D14-E2603EFAD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9015"/>
          </a:xfrm>
        </p:spPr>
        <p:txBody>
          <a:bodyPr>
            <a:normAutofit/>
          </a:bodyPr>
          <a:lstStyle/>
          <a:p>
            <a:r>
              <a:rPr lang="en-US" dirty="0"/>
              <a:t>We only scratched the surface about ways of dealing with data!</a:t>
            </a:r>
          </a:p>
          <a:p>
            <a:r>
              <a:rPr lang="en-US" dirty="0"/>
              <a:t>Pick some technique we didn’t discuss (too much).</a:t>
            </a:r>
          </a:p>
          <a:p>
            <a:r>
              <a:rPr lang="en-US" dirty="0"/>
              <a:t>Learn more about it!</a:t>
            </a:r>
          </a:p>
          <a:p>
            <a:r>
              <a:rPr lang="en-US" dirty="0"/>
              <a:t>Explain it to us!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are </a:t>
            </a:r>
            <a:r>
              <a:rPr lang="en-US" b="1" dirty="0">
                <a:solidFill>
                  <a:schemeClr val="accent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looking for pages/slides of math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 are looking for intuition about the core idea and some simple “worked examples” that show the core idea </a:t>
            </a:r>
          </a:p>
          <a:p>
            <a:r>
              <a:rPr lang="en-US" dirty="0"/>
              <a:t>Optionally, try it out on some data!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datasets from HW might be a good place to start.</a:t>
            </a:r>
          </a:p>
        </p:txBody>
      </p:sp>
    </p:spTree>
    <p:extLst>
      <p:ext uri="{BB962C8B-B14F-4D97-AF65-F5344CB8AC3E}">
        <p14:creationId xmlns:p14="http://schemas.microsoft.com/office/powerpoint/2010/main" val="31949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E225-DE77-1075-E604-D912A58A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example of PCA/SVD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37CB-0516-F0E2-F8CB-E1917D86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Predicting</a:t>
            </a:r>
            <a:r>
              <a:rPr lang="en-US" dirty="0"/>
              <a:t> preferences</a:t>
            </a:r>
          </a:p>
          <a:p>
            <a:pPr lvl="1"/>
            <a:r>
              <a:rPr lang="en-US" dirty="0"/>
              <a:t>E.g., “Netflix Challenge”</a:t>
            </a:r>
          </a:p>
          <a:p>
            <a:r>
              <a:rPr lang="en-US" dirty="0">
                <a:solidFill>
                  <a:schemeClr val="accent1"/>
                </a:solidFill>
              </a:rPr>
              <a:t>Aka, you </a:t>
            </a:r>
            <a:r>
              <a:rPr lang="en-US" b="1" dirty="0">
                <a:solidFill>
                  <a:schemeClr val="accent1"/>
                </a:solidFill>
              </a:rPr>
              <a:t>don’t</a:t>
            </a:r>
            <a:r>
              <a:rPr lang="en-US" dirty="0">
                <a:solidFill>
                  <a:schemeClr val="accent1"/>
                </a:solidFill>
              </a:rPr>
              <a:t> have complete data...</a:t>
            </a:r>
          </a:p>
          <a:p>
            <a:r>
              <a:rPr lang="en-US" dirty="0">
                <a:solidFill>
                  <a:schemeClr val="accent1"/>
                </a:solidFill>
              </a:rPr>
              <a:t>Also, data is pretty quantized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Sometimes just “Like/Didn’t like”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AE513-6587-0244-BBCE-008E44C3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1814950"/>
            <a:ext cx="634801" cy="930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C590F-9A01-85B4-51B5-DD30341B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2731295"/>
            <a:ext cx="634801" cy="930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EF50-0EEF-08C9-8C48-64DAE55A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9" y="3662284"/>
            <a:ext cx="634801" cy="930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9FEE0-97FD-55C7-E021-CEC6D425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4593273"/>
            <a:ext cx="634801" cy="930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273DA-5E55-38D5-579D-BA307B82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5401469"/>
            <a:ext cx="634801" cy="930989"/>
          </a:xfrm>
          <a:prstGeom prst="rect">
            <a:avLst/>
          </a:prstGeom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F6554E3B-4585-2151-377B-83E128DBF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2" y="1240056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1C5490C9-0AC3-2097-0D70-4AD3E799D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40" y="1246857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404D64B0-F914-12D5-DE13-207B62F2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344" y="126239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ook - Free education icons">
            <a:extLst>
              <a:ext uri="{FF2B5EF4-FFF2-40B4-BE49-F238E27FC236}">
                <a16:creationId xmlns:a16="http://schemas.microsoft.com/office/drawing/2014/main" id="{EA37ECA9-8D97-E74C-89E2-CD449E42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072" y="1272135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35DFFE-A3EE-EE54-D98D-E2F35389C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67565"/>
              </p:ext>
            </p:extLst>
          </p:nvPr>
        </p:nvGraphicFramePr>
        <p:xfrm>
          <a:off x="7758112" y="2012157"/>
          <a:ext cx="3729036" cy="432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259">
                  <a:extLst>
                    <a:ext uri="{9D8B030D-6E8A-4147-A177-3AD203B41FA5}">
                      <a16:colId xmlns:a16="http://schemas.microsoft.com/office/drawing/2014/main" val="95342482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1214785095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2712655816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3643900573"/>
                    </a:ext>
                  </a:extLst>
                </a:gridCol>
              </a:tblGrid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21458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51525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4325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8253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6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5328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E225-DE77-1075-E604-D912A58A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example of PCA/SVD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37CB-0516-F0E2-F8CB-E1917D86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Predicting</a:t>
            </a:r>
            <a:r>
              <a:rPr lang="en-US" dirty="0"/>
              <a:t> preferences</a:t>
            </a:r>
          </a:p>
          <a:p>
            <a:pPr lvl="1"/>
            <a:r>
              <a:rPr lang="en-US" dirty="0"/>
              <a:t>E.g., “Netflix Challenge”</a:t>
            </a:r>
          </a:p>
          <a:p>
            <a:r>
              <a:rPr lang="en-US" dirty="0">
                <a:solidFill>
                  <a:schemeClr val="accent1"/>
                </a:solidFill>
              </a:rPr>
              <a:t>Aka, you </a:t>
            </a:r>
            <a:r>
              <a:rPr lang="en-US" b="1" dirty="0">
                <a:solidFill>
                  <a:schemeClr val="accent1"/>
                </a:solidFill>
              </a:rPr>
              <a:t>don’t</a:t>
            </a:r>
            <a:r>
              <a:rPr lang="en-US" dirty="0">
                <a:solidFill>
                  <a:schemeClr val="accent1"/>
                </a:solidFill>
              </a:rPr>
              <a:t> have complete data...</a:t>
            </a:r>
          </a:p>
          <a:p>
            <a:r>
              <a:rPr lang="en-US" dirty="0">
                <a:solidFill>
                  <a:schemeClr val="accent1"/>
                </a:solidFill>
              </a:rPr>
              <a:t>Also, data is pretty quantized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Sometimes just “Like/Didn’t like”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AE513-6587-0244-BBCE-008E44C3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1814950"/>
            <a:ext cx="634801" cy="930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3C590F-9A01-85B4-51B5-DD30341B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2731295"/>
            <a:ext cx="634801" cy="930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EF50-0EEF-08C9-8C48-64DAE55A7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9" y="3662284"/>
            <a:ext cx="634801" cy="930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9FEE0-97FD-55C7-E021-CEC6D425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4593273"/>
            <a:ext cx="634801" cy="930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273DA-5E55-38D5-579D-BA307B82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5401469"/>
            <a:ext cx="634801" cy="930989"/>
          </a:xfrm>
          <a:prstGeom prst="rect">
            <a:avLst/>
          </a:prstGeom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F6554E3B-4585-2151-377B-83E128DBF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2" y="1240056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1C5490C9-0AC3-2097-0D70-4AD3E799D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40" y="1246857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404D64B0-F914-12D5-DE13-207B62F2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344" y="126239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ook - Free education icons">
            <a:extLst>
              <a:ext uri="{FF2B5EF4-FFF2-40B4-BE49-F238E27FC236}">
                <a16:creationId xmlns:a16="http://schemas.microsoft.com/office/drawing/2014/main" id="{EA37ECA9-8D97-E74C-89E2-CD449E42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072" y="1272135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35DFFE-A3EE-EE54-D98D-E2F35389C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66662"/>
              </p:ext>
            </p:extLst>
          </p:nvPr>
        </p:nvGraphicFramePr>
        <p:xfrm>
          <a:off x="7758112" y="2012157"/>
          <a:ext cx="3729036" cy="432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259">
                  <a:extLst>
                    <a:ext uri="{9D8B030D-6E8A-4147-A177-3AD203B41FA5}">
                      <a16:colId xmlns:a16="http://schemas.microsoft.com/office/drawing/2014/main" val="95342482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1214785095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2712655816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3643900573"/>
                    </a:ext>
                  </a:extLst>
                </a:gridCol>
              </a:tblGrid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21458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51525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4325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8253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6439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D81E29-C494-58CD-9FB9-82EC5DD20794}"/>
              </a:ext>
            </a:extLst>
          </p:cNvPr>
          <p:cNvSpPr txBox="1"/>
          <p:nvPr/>
        </p:nvSpPr>
        <p:spPr>
          <a:xfrm>
            <a:off x="947737" y="4886325"/>
            <a:ext cx="514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10587929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4445-63CF-7D06-22AD-E89C6B4D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incomplete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2EEAA-BCD4-DE1B-2A44-6AA1BED6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Buzzword: “low-rank matrix completion”</a:t>
            </a:r>
          </a:p>
          <a:p>
            <a:r>
              <a:rPr lang="en-US" dirty="0"/>
              <a:t>It turns out that you can (sometimes) do this!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See, e.g., [</a:t>
            </a:r>
            <a:r>
              <a:rPr lang="en-US" dirty="0" err="1">
                <a:solidFill>
                  <a:schemeClr val="accent1"/>
                </a:solidFill>
              </a:rPr>
              <a:t>Candés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Recht</a:t>
            </a:r>
            <a:r>
              <a:rPr lang="en-US" dirty="0">
                <a:solidFill>
                  <a:schemeClr val="accent1"/>
                </a:solidFill>
              </a:rPr>
              <a:t>, 2009] and many follow-ups</a:t>
            </a:r>
          </a:p>
        </p:txBody>
      </p:sp>
    </p:spTree>
    <p:extLst>
      <p:ext uri="{BB962C8B-B14F-4D97-AF65-F5344CB8AC3E}">
        <p14:creationId xmlns:p14="http://schemas.microsoft.com/office/powerpoint/2010/main" val="40767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CE2-E764-A90E-9725-5E7F2D8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7E0E-0DA0-E2D9-14CE-D89A8212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4245" cy="4351338"/>
          </a:xfrm>
        </p:spPr>
        <p:txBody>
          <a:bodyPr/>
          <a:lstStyle/>
          <a:p>
            <a:r>
              <a:rPr lang="en-US" dirty="0"/>
              <a:t>There are “missing” patterns that make the task impossible.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A68F0-5194-8A9A-ADE5-4B37EF4C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1814950"/>
            <a:ext cx="634801" cy="930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776C1-6BA5-AB72-39C2-6CA9F555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2731295"/>
            <a:ext cx="634801" cy="930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C49FB-E163-9117-D32F-4D0D3256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9" y="3662284"/>
            <a:ext cx="634801" cy="930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DE65E-7D11-4834-5550-768DDF73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4593273"/>
            <a:ext cx="634801" cy="930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DF954-5C33-5297-2EC5-7E365ACB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5401469"/>
            <a:ext cx="634801" cy="930989"/>
          </a:xfrm>
          <a:prstGeom prst="rect">
            <a:avLst/>
          </a:prstGeom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73921A39-817F-BBDB-2C25-9D0B6A43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2" y="1240056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8F19A0F1-E504-1907-6637-95337F69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40" y="1246857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DBB9A0BD-F34F-1A2F-9930-1FFDC2B85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344" y="126239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ook - Free education icons">
            <a:extLst>
              <a:ext uri="{FF2B5EF4-FFF2-40B4-BE49-F238E27FC236}">
                <a16:creationId xmlns:a16="http://schemas.microsoft.com/office/drawing/2014/main" id="{8CCC0DBE-83E9-D3AE-F3F5-CC5B624B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072" y="1272135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2BB11C6-E210-7059-156F-24171444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15744"/>
              </p:ext>
            </p:extLst>
          </p:nvPr>
        </p:nvGraphicFramePr>
        <p:xfrm>
          <a:off x="7758112" y="2012157"/>
          <a:ext cx="3729036" cy="432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259">
                  <a:extLst>
                    <a:ext uri="{9D8B030D-6E8A-4147-A177-3AD203B41FA5}">
                      <a16:colId xmlns:a16="http://schemas.microsoft.com/office/drawing/2014/main" val="95342482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1214785095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2712655816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3643900573"/>
                    </a:ext>
                  </a:extLst>
                </a:gridCol>
              </a:tblGrid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21458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51525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4325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8253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6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93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CE2-E764-A90E-9725-5E7F2D8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7E0E-0DA0-E2D9-14CE-D89A8212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4245" cy="4351338"/>
          </a:xfrm>
        </p:spPr>
        <p:txBody>
          <a:bodyPr/>
          <a:lstStyle/>
          <a:p>
            <a:r>
              <a:rPr lang="en-US" dirty="0"/>
              <a:t>There are “missing” patterns that make the task impossible.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A68F0-5194-8A9A-ADE5-4B37EF4C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1814950"/>
            <a:ext cx="634801" cy="930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776C1-6BA5-AB72-39C2-6CA9F555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2731295"/>
            <a:ext cx="634801" cy="930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C49FB-E163-9117-D32F-4D0D3256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9" y="3662284"/>
            <a:ext cx="634801" cy="930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DE65E-7D11-4834-5550-768DDF73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4593273"/>
            <a:ext cx="634801" cy="930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DF954-5C33-5297-2EC5-7E365ACB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5401469"/>
            <a:ext cx="634801" cy="930989"/>
          </a:xfrm>
          <a:prstGeom prst="rect">
            <a:avLst/>
          </a:prstGeom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73921A39-817F-BBDB-2C25-9D0B6A43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2" y="1240056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8F19A0F1-E504-1907-6637-95337F69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40" y="1246857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DBB9A0BD-F34F-1A2F-9930-1FFDC2B85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344" y="126239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ook - Free education icons">
            <a:extLst>
              <a:ext uri="{FF2B5EF4-FFF2-40B4-BE49-F238E27FC236}">
                <a16:creationId xmlns:a16="http://schemas.microsoft.com/office/drawing/2014/main" id="{8CCC0DBE-83E9-D3AE-F3F5-CC5B624B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072" y="1272135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2BB11C6-E210-7059-156F-24171444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12464"/>
              </p:ext>
            </p:extLst>
          </p:nvPr>
        </p:nvGraphicFramePr>
        <p:xfrm>
          <a:off x="7758112" y="2012157"/>
          <a:ext cx="3729036" cy="432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259">
                  <a:extLst>
                    <a:ext uri="{9D8B030D-6E8A-4147-A177-3AD203B41FA5}">
                      <a16:colId xmlns:a16="http://schemas.microsoft.com/office/drawing/2014/main" val="95342482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1214785095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2712655816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3643900573"/>
                    </a:ext>
                  </a:extLst>
                </a:gridCol>
              </a:tblGrid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21458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51525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4325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8253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64397"/>
                  </a:ext>
                </a:extLst>
              </a:tr>
            </a:tbl>
          </a:graphicData>
        </a:graphic>
      </p:graphicFrame>
      <p:sp>
        <p:nvSpPr>
          <p:cNvPr id="14" name="Right Arrow 13">
            <a:extLst>
              <a:ext uri="{FF2B5EF4-FFF2-40B4-BE49-F238E27FC236}">
                <a16:creationId xmlns:a16="http://schemas.microsoft.com/office/drawing/2014/main" id="{ADAFB4A2-0396-0691-7689-9EF33C44830E}"/>
              </a:ext>
            </a:extLst>
          </p:cNvPr>
          <p:cNvSpPr/>
          <p:nvPr/>
        </p:nvSpPr>
        <p:spPr>
          <a:xfrm>
            <a:off x="6096000" y="3886200"/>
            <a:ext cx="731878" cy="542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B573E3A-CF19-C49C-550B-BC31243D2D03}"/>
              </a:ext>
            </a:extLst>
          </p:cNvPr>
          <p:cNvSpPr/>
          <p:nvPr/>
        </p:nvSpPr>
        <p:spPr>
          <a:xfrm rot="5618527">
            <a:off x="10663735" y="435198"/>
            <a:ext cx="731878" cy="542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375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8CE2-E764-A90E-9725-5E7F2D86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7E0E-0DA0-E2D9-14CE-D89A8212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4245" cy="4351338"/>
          </a:xfrm>
        </p:spPr>
        <p:txBody>
          <a:bodyPr/>
          <a:lstStyle/>
          <a:p>
            <a:r>
              <a:rPr lang="en-US" dirty="0"/>
              <a:t>There are “missing” patterns that make the task impossible.</a:t>
            </a:r>
          </a:p>
          <a:p>
            <a:r>
              <a:rPr lang="en-US" dirty="0"/>
              <a:t>Even if the task is possible, it is no longer (as obviously) computationally feasible.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Task: </a:t>
            </a:r>
            <a:r>
              <a:rPr lang="en-US" dirty="0">
                <a:solidFill>
                  <a:schemeClr val="accent1"/>
                </a:solidFill>
              </a:rPr>
              <a:t>Find the vectors for people and books to minimize sum-squared error.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There are many efficient algorithms if you have all the data.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When you don’t have all the data, these algorithms don’t work correctly.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A68F0-5194-8A9A-ADE5-4B37EF4C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1814950"/>
            <a:ext cx="634801" cy="930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776C1-6BA5-AB72-39C2-6CA9F555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80" y="2731295"/>
            <a:ext cx="634801" cy="930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C49FB-E163-9117-D32F-4D0D3256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9" y="3662284"/>
            <a:ext cx="634801" cy="930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DE65E-7D11-4834-5550-768DDF73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4593273"/>
            <a:ext cx="634801" cy="930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FDF954-5C33-5297-2EC5-7E365ACB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27878" y="5401469"/>
            <a:ext cx="634801" cy="930989"/>
          </a:xfrm>
          <a:prstGeom prst="rect">
            <a:avLst/>
          </a:prstGeom>
        </p:spPr>
      </p:pic>
      <p:pic>
        <p:nvPicPr>
          <p:cNvPr id="9" name="Picture 2" descr="Book - Free education icons">
            <a:extLst>
              <a:ext uri="{FF2B5EF4-FFF2-40B4-BE49-F238E27FC236}">
                <a16:creationId xmlns:a16="http://schemas.microsoft.com/office/drawing/2014/main" id="{73921A39-817F-BBDB-2C25-9D0B6A43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312" y="1240056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k - Free education icons">
            <a:extLst>
              <a:ext uri="{FF2B5EF4-FFF2-40B4-BE49-F238E27FC236}">
                <a16:creationId xmlns:a16="http://schemas.microsoft.com/office/drawing/2014/main" id="{8F19A0F1-E504-1907-6637-95337F699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040" y="1246857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ook - Free education icons">
            <a:extLst>
              <a:ext uri="{FF2B5EF4-FFF2-40B4-BE49-F238E27FC236}">
                <a16:creationId xmlns:a16="http://schemas.microsoft.com/office/drawing/2014/main" id="{DBB9A0BD-F34F-1A2F-9930-1FFDC2B85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344" y="1262391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ook - Free education icons">
            <a:extLst>
              <a:ext uri="{FF2B5EF4-FFF2-40B4-BE49-F238E27FC236}">
                <a16:creationId xmlns:a16="http://schemas.microsoft.com/office/drawing/2014/main" id="{8CCC0DBE-83E9-D3AE-F3F5-CC5B624B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072" y="1272135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2BB11C6-E210-7059-156F-24171444FD9D}"/>
              </a:ext>
            </a:extLst>
          </p:cNvPr>
          <p:cNvGraphicFramePr>
            <a:graphicFrameLocks noGrp="1"/>
          </p:cNvGraphicFramePr>
          <p:nvPr/>
        </p:nvGraphicFramePr>
        <p:xfrm>
          <a:off x="7758112" y="2012157"/>
          <a:ext cx="3729036" cy="432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259">
                  <a:extLst>
                    <a:ext uri="{9D8B030D-6E8A-4147-A177-3AD203B41FA5}">
                      <a16:colId xmlns:a16="http://schemas.microsoft.com/office/drawing/2014/main" val="95342482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1214785095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2712655816"/>
                    </a:ext>
                  </a:extLst>
                </a:gridCol>
                <a:gridCol w="932259">
                  <a:extLst>
                    <a:ext uri="{9D8B030D-6E8A-4147-A177-3AD203B41FA5}">
                      <a16:colId xmlns:a16="http://schemas.microsoft.com/office/drawing/2014/main" val="3643900573"/>
                    </a:ext>
                  </a:extLst>
                </a:gridCol>
              </a:tblGrid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21458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51525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643259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8253"/>
                  </a:ext>
                </a:extLst>
              </a:tr>
              <a:tr h="8640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06439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5CF0230-985D-A104-B299-55E0923705AE}"/>
              </a:ext>
            </a:extLst>
          </p:cNvPr>
          <p:cNvSpPr txBox="1"/>
          <p:nvPr/>
        </p:nvSpPr>
        <p:spPr>
          <a:xfrm>
            <a:off x="2009952" y="5866963"/>
            <a:ext cx="4670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We don’t even have any complete data points to plot!</a:t>
            </a:r>
          </a:p>
        </p:txBody>
      </p:sp>
    </p:spTree>
    <p:extLst>
      <p:ext uri="{BB962C8B-B14F-4D97-AF65-F5344CB8AC3E}">
        <p14:creationId xmlns:p14="http://schemas.microsoft.com/office/powerpoint/2010/main" val="3058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B4DA-F1B5-9482-D3E3-6444C36E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Challenge 1: </a:t>
            </a:r>
            <a:br>
              <a:rPr lang="en-US" sz="3600" dirty="0"/>
            </a:br>
            <a:r>
              <a:rPr lang="en-US" dirty="0"/>
              <a:t>Some “missing” patterns are impossible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CB32-956D-395D-1A02-9F1BED6F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488"/>
          </a:xfrm>
        </p:spPr>
        <p:txBody>
          <a:bodyPr>
            <a:normAutofit/>
          </a:bodyPr>
          <a:lstStyle/>
          <a:p>
            <a:r>
              <a:rPr lang="en-US" dirty="0"/>
              <a:t>Solution 1: Assume/hope the “missing” patterns are random.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There are algorithms that provably work given this assumption.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Candes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Recht</a:t>
            </a:r>
            <a:r>
              <a:rPr lang="en-US" dirty="0">
                <a:solidFill>
                  <a:schemeClr val="accent1"/>
                </a:solidFill>
              </a:rPr>
              <a:t>, 2009], [</a:t>
            </a:r>
            <a:r>
              <a:rPr lang="en-US" dirty="0" err="1">
                <a:solidFill>
                  <a:schemeClr val="accent1"/>
                </a:solidFill>
              </a:rPr>
              <a:t>Keshavan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Montanari</a:t>
            </a:r>
            <a:r>
              <a:rPr lang="en-US" dirty="0">
                <a:solidFill>
                  <a:schemeClr val="accent1"/>
                </a:solidFill>
              </a:rPr>
              <a:t>, Oh, 2010], [</a:t>
            </a:r>
            <a:r>
              <a:rPr lang="en-US" dirty="0" err="1">
                <a:solidFill>
                  <a:schemeClr val="accent1"/>
                </a:solidFill>
              </a:rPr>
              <a:t>Candes</a:t>
            </a:r>
            <a:r>
              <a:rPr lang="en-US" dirty="0">
                <a:solidFill>
                  <a:schemeClr val="accent1"/>
                </a:solidFill>
              </a:rPr>
              <a:t>, Plan 2010], [</a:t>
            </a:r>
            <a:r>
              <a:rPr lang="en-US" dirty="0" err="1">
                <a:solidFill>
                  <a:schemeClr val="accent1"/>
                </a:solidFill>
              </a:rPr>
              <a:t>Recht</a:t>
            </a:r>
            <a:r>
              <a:rPr lang="en-US" dirty="0">
                <a:solidFill>
                  <a:schemeClr val="accent1"/>
                </a:solidFill>
              </a:rPr>
              <a:t> 2011], ...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algorithms work well in practice for some applications.</a:t>
            </a:r>
          </a:p>
          <a:p>
            <a:pPr lvl="2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Solution 2: Recover “as much as you can” given the “missing” pattern that you do have.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E.g., if we are missing lots of data for a person, we know we can’t learn much about that person.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[</a:t>
            </a:r>
            <a:r>
              <a:rPr lang="en-US" dirty="0" err="1">
                <a:solidFill>
                  <a:schemeClr val="accent1"/>
                </a:solidFill>
              </a:rPr>
              <a:t>Foygel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Srebro</a:t>
            </a:r>
            <a:r>
              <a:rPr lang="en-US" dirty="0">
                <a:solidFill>
                  <a:schemeClr val="accent1"/>
                </a:solidFill>
              </a:rPr>
              <a:t> 2011], [</a:t>
            </a:r>
            <a:r>
              <a:rPr lang="en-US" dirty="0" err="1">
                <a:solidFill>
                  <a:schemeClr val="accent1"/>
                </a:solidFill>
              </a:rPr>
              <a:t>Bhojanapalli</a:t>
            </a:r>
            <a:r>
              <a:rPr lang="en-US" dirty="0">
                <a:solidFill>
                  <a:schemeClr val="accent1"/>
                </a:solidFill>
              </a:rPr>
              <a:t>, Jain 2014], [Lee, </a:t>
            </a:r>
            <a:r>
              <a:rPr lang="en-US" dirty="0" err="1">
                <a:solidFill>
                  <a:schemeClr val="accent1"/>
                </a:solidFill>
              </a:rPr>
              <a:t>Shraibman</a:t>
            </a:r>
            <a:r>
              <a:rPr lang="en-US" dirty="0">
                <a:solidFill>
                  <a:schemeClr val="accent1"/>
                </a:solidFill>
              </a:rPr>
              <a:t> 2013], [Foucart, Needell, Pathak, Plan, W. 2020]</a:t>
            </a:r>
          </a:p>
        </p:txBody>
      </p:sp>
    </p:spTree>
    <p:extLst>
      <p:ext uri="{BB962C8B-B14F-4D97-AF65-F5344CB8AC3E}">
        <p14:creationId xmlns:p14="http://schemas.microsoft.com/office/powerpoint/2010/main" val="32385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book: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Pick arbitrary values for the people, and use regression to get coefficients for each book.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l="-49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76848"/>
                  </p:ext>
                </p:extLst>
              </p:nvPr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476848"/>
                  </p:ext>
                </p:extLst>
              </p:nvPr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71813-0066-1A84-2DEE-810433CEB4D1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person </a:t>
              </a:r>
              <a:r>
                <a:rPr lang="en-US" dirty="0" err="1">
                  <a:solidFill>
                    <a:schemeClr val="accent6"/>
                  </a:solidFill>
                </a:rPr>
                <a:t>i</a:t>
              </a:r>
              <a:r>
                <a:rPr lang="en-US" dirty="0">
                  <a:solidFill>
                    <a:schemeClr val="accent6"/>
                  </a:solidFill>
                </a:rPr>
                <a:t> likes this book 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>
            <a:off x="10105053" y="791863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9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book: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Pick arbitrary values for the people, and use regression to get coefficients for each book.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l="-49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71813-0066-1A84-2DEE-810433CEB4D1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person </a:t>
              </a:r>
              <a:r>
                <a:rPr lang="en-US" dirty="0" err="1">
                  <a:solidFill>
                    <a:schemeClr val="accent6"/>
                  </a:solidFill>
                </a:rPr>
                <a:t>i</a:t>
              </a:r>
              <a:r>
                <a:rPr lang="en-US" dirty="0">
                  <a:solidFill>
                    <a:schemeClr val="accent6"/>
                  </a:solidFill>
                </a:rPr>
                <a:t> likes this book 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>
            <a:off x="10105053" y="791863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86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</a:t>
            </a:r>
            <a:r>
              <a:rPr lang="en-US" b="1" dirty="0"/>
              <a:t>person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Use the values we just found for the books, and use regression to get coefficients for each person.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544683"/>
                  </p:ext>
                </p:extLst>
              </p:nvPr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544683"/>
                  </p:ext>
                </p:extLst>
              </p:nvPr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j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10BFC-7C17-A9A8-C9AB-088765B668A6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blipFill>
                  <a:blip r:embed="rId7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this person likes book j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 rot="16200000">
            <a:off x="7069946" y="4642246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C86C-F92A-4761-7865-60784B73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Detailed Timeline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AE2F-3980-9BBC-3991-B638A45F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Proposal: </a:t>
            </a:r>
            <a:r>
              <a:rPr lang="en-US" dirty="0"/>
              <a:t>Due before class on November 21 (two weeks!)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Tell us who you are working with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Tell us what project you are interested in doing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Give us some details so we can see if you are on the right track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PLEASE: </a:t>
            </a:r>
            <a:r>
              <a:rPr lang="en-US" dirty="0">
                <a:solidFill>
                  <a:schemeClr val="accent1"/>
                </a:solidFill>
              </a:rPr>
              <a:t>reach out to us sooner rather than later so that we can help you!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(See document on Blackboard for more details on project proposal)</a:t>
            </a:r>
          </a:p>
          <a:p>
            <a:r>
              <a:rPr lang="en-US" dirty="0"/>
              <a:t>We will send you feedback by November 24</a:t>
            </a:r>
          </a:p>
        </p:txBody>
      </p:sp>
    </p:spTree>
    <p:extLst>
      <p:ext uri="{BB962C8B-B14F-4D97-AF65-F5344CB8AC3E}">
        <p14:creationId xmlns:p14="http://schemas.microsoft.com/office/powerpoint/2010/main" val="265249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</a:t>
            </a:r>
            <a:r>
              <a:rPr lang="en-US" b="1" dirty="0"/>
              <a:t>person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Use the values we just found for the books, and use regression to get coefficients for each person.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j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10BFC-7C17-A9A8-C9AB-088765B668A6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blipFill>
                  <a:blip r:embed="rId7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this person likes book j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 rot="16200000">
            <a:off x="7069946" y="4642246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13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book: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Pick arbitrary values for the people, and use regression to get coefficients for each book.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l="-49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71813-0066-1A84-2DEE-810433CEB4D1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person </a:t>
              </a:r>
              <a:r>
                <a:rPr lang="en-US" dirty="0" err="1">
                  <a:solidFill>
                    <a:schemeClr val="accent6"/>
                  </a:solidFill>
                </a:rPr>
                <a:t>i</a:t>
              </a:r>
              <a:r>
                <a:rPr lang="en-US" dirty="0">
                  <a:solidFill>
                    <a:schemeClr val="accent6"/>
                  </a:solidFill>
                </a:rPr>
                <a:t> likes this book 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>
            <a:off x="10105053" y="791863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book: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Pick arbitrary values for the people, and use regression to get coefficients for each book.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l="-49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71813-0066-1A84-2DEE-810433CEB4D1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person </a:t>
              </a:r>
              <a:r>
                <a:rPr lang="en-US" dirty="0" err="1">
                  <a:solidFill>
                    <a:schemeClr val="accent6"/>
                  </a:solidFill>
                </a:rPr>
                <a:t>i</a:t>
              </a:r>
              <a:r>
                <a:rPr lang="en-US" dirty="0">
                  <a:solidFill>
                    <a:schemeClr val="accent6"/>
                  </a:solidFill>
                </a:rPr>
                <a:t> likes this book 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>
            <a:off x="10105053" y="791863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381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</a:t>
            </a:r>
            <a:r>
              <a:rPr lang="en-US" b="1" dirty="0"/>
              <a:t>person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Use the values we just found for the books, and use regression to get coefficients for each person.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j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10BFC-7C17-A9A8-C9AB-088765B668A6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blipFill>
                  <a:blip r:embed="rId7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this person likes book j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 rot="16200000">
            <a:off x="7069946" y="4642246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302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</a:t>
            </a:r>
            <a:r>
              <a:rPr lang="en-US" b="1" dirty="0"/>
              <a:t>person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Use the values we just found for the books, and use regression to get coefficients for each person.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j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10BFC-7C17-A9A8-C9AB-088765B668A6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blipFill>
                  <a:blip r:embed="rId7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this person likes book j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 rot="16200000">
            <a:off x="7069946" y="4642246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438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book: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Pick arbitrary values for the people, and use regression to get coefficients for each book.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l="-49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71813-0066-1A84-2DEE-810433CEB4D1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person </a:t>
              </a:r>
              <a:r>
                <a:rPr lang="en-US" dirty="0" err="1">
                  <a:solidFill>
                    <a:schemeClr val="accent6"/>
                  </a:solidFill>
                </a:rPr>
                <a:t>i</a:t>
              </a:r>
              <a:r>
                <a:rPr lang="en-US" dirty="0">
                  <a:solidFill>
                    <a:schemeClr val="accent6"/>
                  </a:solidFill>
                </a:rPr>
                <a:t> likes this book 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>
            <a:off x="10105053" y="791863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034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book: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Pick arbitrary values for the people, and use regression to get coefficients for each book.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l="-49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71813-0066-1A84-2DEE-810433CEB4D1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04451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person </a:t>
              </a:r>
              <a:r>
                <a:rPr lang="en-US" dirty="0" err="1">
                  <a:solidFill>
                    <a:schemeClr val="accent6"/>
                  </a:solidFill>
                </a:rPr>
                <a:t>i</a:t>
              </a:r>
              <a:r>
                <a:rPr lang="en-US" dirty="0">
                  <a:solidFill>
                    <a:schemeClr val="accent6"/>
                  </a:solidFill>
                </a:rPr>
                <a:t> likes this book 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>
            <a:off x="10105053" y="791863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49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</a:t>
            </a:r>
            <a:r>
              <a:rPr lang="en-US" b="1" dirty="0"/>
              <a:t>person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Use the values we just found for the books, and use regression to get coefficients for each person.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j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10BFC-7C17-A9A8-C9AB-088765B668A6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blipFill>
                  <a:blip r:embed="rId7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this person likes book j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 rot="16200000">
            <a:off x="7069946" y="4642246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645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Focus on a particular </a:t>
            </a:r>
            <a:r>
              <a:rPr lang="en-US" b="1" dirty="0"/>
              <a:t>person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Just like regression!</a:t>
            </a:r>
          </a:p>
          <a:p>
            <a:r>
              <a:rPr lang="en-US" dirty="0"/>
              <a:t>Use the values we just found for the books, and use regression to get coefficients for each person.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34" y="2474756"/>
                <a:ext cx="534188" cy="954244"/>
              </a:xfrm>
              <a:prstGeom prst="rect">
                <a:avLst/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j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10BFC-7C17-A9A8-C9AB-088765B668A6}"/>
              </a:ext>
            </a:extLst>
          </p:cNvPr>
          <p:cNvGrpSpPr/>
          <p:nvPr/>
        </p:nvGrpSpPr>
        <p:grpSpPr>
          <a:xfrm>
            <a:off x="838200" y="3071084"/>
            <a:ext cx="6100762" cy="1379420"/>
            <a:chOff x="838200" y="3071084"/>
            <a:chExt cx="6100762" cy="1379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/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E1DE7A-F7E9-CBE8-3048-4BF2A62AA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71084"/>
                  <a:ext cx="6100762" cy="852926"/>
                </a:xfrm>
                <a:prstGeom prst="rect">
                  <a:avLst/>
                </a:prstGeom>
                <a:blipFill>
                  <a:blip r:embed="rId7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708924-0BB7-9127-75D2-2F92427F7F76}"/>
                </a:ext>
              </a:extLst>
            </p:cNvPr>
            <p:cNvSpPr txBox="1"/>
            <p:nvPr/>
          </p:nvSpPr>
          <p:spPr>
            <a:xfrm>
              <a:off x="1098354" y="3804173"/>
              <a:ext cx="21288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How much this person likes book j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6B7DD8E9-651B-7972-F05A-2A8241FDC29E}"/>
              </a:ext>
            </a:extLst>
          </p:cNvPr>
          <p:cNvSpPr/>
          <p:nvPr/>
        </p:nvSpPr>
        <p:spPr>
          <a:xfrm rot="16200000">
            <a:off x="7069946" y="4642246"/>
            <a:ext cx="631254" cy="670480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26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474B-C632-8114-6329-40E04663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 2:</a:t>
            </a:r>
            <a:br>
              <a:rPr lang="en-US" dirty="0"/>
            </a:br>
            <a:r>
              <a:rPr lang="en-US" dirty="0"/>
              <a:t>Doing this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3FE1B-A3AB-C109-2F1A-6296708B1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one algorithm that works pretty well: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4EDA8F-AE81-352D-5867-BED9591740F4}"/>
              </a:ext>
            </a:extLst>
          </p:cNvPr>
          <p:cNvSpPr txBox="1">
            <a:spLocks/>
          </p:cNvSpPr>
          <p:nvPr/>
        </p:nvSpPr>
        <p:spPr>
          <a:xfrm>
            <a:off x="850799" y="2453325"/>
            <a:ext cx="6088161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Keep repeating this until you converge.</a:t>
            </a:r>
          </a:p>
          <a:p>
            <a:r>
              <a:rPr lang="en-US" dirty="0"/>
              <a:t>This algorithm is called “</a:t>
            </a:r>
            <a:r>
              <a:rPr lang="en-US" b="1" dirty="0"/>
              <a:t>alternating minimization</a:t>
            </a:r>
            <a:r>
              <a:rPr lang="en-US" dirty="0"/>
              <a:t>”</a:t>
            </a:r>
          </a:p>
          <a:p>
            <a:r>
              <a:rPr lang="en-US" dirty="0"/>
              <a:t>One can prove it works well under mild assumptions.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[Jain, </a:t>
            </a:r>
            <a:r>
              <a:rPr lang="en-US" dirty="0" err="1">
                <a:solidFill>
                  <a:schemeClr val="accent1"/>
                </a:solidFill>
              </a:rPr>
              <a:t>Netrapalli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Sanghavi</a:t>
            </a:r>
            <a:r>
              <a:rPr lang="en-US" dirty="0">
                <a:solidFill>
                  <a:schemeClr val="accent1"/>
                </a:solidFill>
              </a:rPr>
              <a:t> 2013]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[Hardt, 2014]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...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CECED-FC2E-6063-4EAB-F7AD556D7446}"/>
              </a:ext>
            </a:extLst>
          </p:cNvPr>
          <p:cNvSpPr/>
          <p:nvPr/>
        </p:nvSpPr>
        <p:spPr>
          <a:xfrm>
            <a:off x="8360668" y="3773627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AB95F4-D9F2-BBAA-2FFF-3E3093A3621C}"/>
              </a:ext>
            </a:extLst>
          </p:cNvPr>
          <p:cNvSpPr/>
          <p:nvPr/>
        </p:nvSpPr>
        <p:spPr>
          <a:xfrm>
            <a:off x="8360667" y="4302218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/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568AC4-F816-83DE-1660-9A2CEFB15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627" y="4802556"/>
                <a:ext cx="1000125" cy="363822"/>
              </a:xfrm>
              <a:prstGeom prst="rect">
                <a:avLst/>
              </a:prstGeom>
              <a:blipFill>
                <a:blip r:embed="rId2"/>
                <a:stretch>
                  <a:fillRect l="-4938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E2FEB-4293-7456-49D5-8E5BD8906479}"/>
              </a:ext>
            </a:extLst>
          </p:cNvPr>
          <p:cNvSpPr/>
          <p:nvPr/>
        </p:nvSpPr>
        <p:spPr>
          <a:xfrm>
            <a:off x="8360627" y="5369604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6020C-CA9F-EBA5-9A02-FAC01062FB0C}"/>
              </a:ext>
            </a:extLst>
          </p:cNvPr>
          <p:cNvSpPr/>
          <p:nvPr/>
        </p:nvSpPr>
        <p:spPr>
          <a:xfrm>
            <a:off x="8360626" y="5936946"/>
            <a:ext cx="1000125" cy="363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21FE7-D733-D34D-DFEE-26F78B2C1D4F}"/>
              </a:ext>
            </a:extLst>
          </p:cNvPr>
          <p:cNvSpPr/>
          <p:nvPr/>
        </p:nvSpPr>
        <p:spPr>
          <a:xfrm>
            <a:off x="9619395" y="2509960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/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EA7D0E-FA87-29DA-8AA3-C260AB9D6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04" y="2498516"/>
                <a:ext cx="382629" cy="954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97EF99B-A80D-E9B2-7D18-BBBB6E3E474C}"/>
              </a:ext>
            </a:extLst>
          </p:cNvPr>
          <p:cNvSpPr/>
          <p:nvPr/>
        </p:nvSpPr>
        <p:spPr>
          <a:xfrm>
            <a:off x="10759919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A8308-B831-D8EC-F2A7-EAF3032D1D98}"/>
              </a:ext>
            </a:extLst>
          </p:cNvPr>
          <p:cNvSpPr/>
          <p:nvPr/>
        </p:nvSpPr>
        <p:spPr>
          <a:xfrm>
            <a:off x="11401275" y="2498516"/>
            <a:ext cx="371682" cy="9542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36F095-A7B1-C307-E9B6-5FD1B2F2D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33199" y="4599124"/>
            <a:ext cx="455971" cy="668720"/>
          </a:xfrm>
          <a:prstGeom prst="rect">
            <a:avLst/>
          </a:prstGeom>
        </p:spPr>
      </p:pic>
      <p:pic>
        <p:nvPicPr>
          <p:cNvPr id="16" name="Picture 2" descr="Book - Free education icons">
            <a:extLst>
              <a:ext uri="{FF2B5EF4-FFF2-40B4-BE49-F238E27FC236}">
                <a16:creationId xmlns:a16="http://schemas.microsoft.com/office/drawing/2014/main" id="{7CA3F321-CC0B-FBF1-638D-B5B64CA6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299" y="1913642"/>
            <a:ext cx="512763" cy="51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DDE04C0D-3549-ED90-BFFE-712180F838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534363" y="3606293"/>
              <a:ext cx="2274964" cy="277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8741">
                      <a:extLst>
                        <a:ext uri="{9D8B030D-6E8A-4147-A177-3AD203B41FA5}">
                          <a16:colId xmlns:a16="http://schemas.microsoft.com/office/drawing/2014/main" val="132398747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919981303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934763849"/>
                        </a:ext>
                      </a:extLst>
                    </a:gridCol>
                    <a:gridCol w="568741">
                      <a:extLst>
                        <a:ext uri="{9D8B030D-6E8A-4147-A177-3AD203B41FA5}">
                          <a16:colId xmlns:a16="http://schemas.microsoft.com/office/drawing/2014/main" val="3885110483"/>
                        </a:ext>
                      </a:extLst>
                    </a:gridCol>
                  </a:tblGrid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79884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6327067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2222" t="-200000" r="-204444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3363876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9962678"/>
                      </a:ext>
                    </a:extLst>
                  </a:tr>
                  <a:tr h="555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0384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8A90AAD-FA3E-69B0-1A32-2BCA0F7CACC9}"/>
              </a:ext>
            </a:extLst>
          </p:cNvPr>
          <p:cNvSpPr txBox="1"/>
          <p:nvPr/>
        </p:nvSpPr>
        <p:spPr>
          <a:xfrm>
            <a:off x="7066446" y="2398010"/>
            <a:ext cx="211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</a:rPr>
              <a:t>We need fit these parameters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1BA09-3E88-9EF8-CC58-A7A95179BDFD}"/>
              </a:ext>
            </a:extLst>
          </p:cNvPr>
          <p:cNvCxnSpPr>
            <a:cxnSpLocks/>
          </p:cNvCxnSpPr>
          <p:nvPr/>
        </p:nvCxnSpPr>
        <p:spPr>
          <a:xfrm>
            <a:off x="9024397" y="2776852"/>
            <a:ext cx="370450" cy="27845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431FF-2255-3C82-E22B-AE9EE541B7C3}"/>
              </a:ext>
            </a:extLst>
          </p:cNvPr>
          <p:cNvCxnSpPr>
            <a:cxnSpLocks/>
          </p:cNvCxnSpPr>
          <p:nvPr/>
        </p:nvCxnSpPr>
        <p:spPr>
          <a:xfrm>
            <a:off x="8545988" y="3101756"/>
            <a:ext cx="0" cy="4683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213909-C506-9E8A-6E97-587CCDC86C2A}"/>
              </a:ext>
            </a:extLst>
          </p:cNvPr>
          <p:cNvSpPr txBox="1"/>
          <p:nvPr/>
        </p:nvSpPr>
        <p:spPr>
          <a:xfrm>
            <a:off x="10040591" y="1526761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Book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087E6-ED04-81F5-3EB5-BC7EA70C863C}"/>
              </a:ext>
            </a:extLst>
          </p:cNvPr>
          <p:cNvSpPr txBox="1"/>
          <p:nvPr/>
        </p:nvSpPr>
        <p:spPr>
          <a:xfrm>
            <a:off x="7426566" y="5118228"/>
            <a:ext cx="11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Person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20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5996</Words>
  <Application>Microsoft Macintosh PowerPoint</Application>
  <PresentationFormat>Widescreen</PresentationFormat>
  <Paragraphs>1308</Paragraphs>
  <Slides>102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Courier</vt:lpstr>
      <vt:lpstr>Office Theme</vt:lpstr>
      <vt:lpstr> SVD and PCA</vt:lpstr>
      <vt:lpstr>Announcements</vt:lpstr>
      <vt:lpstr>Agenda</vt:lpstr>
      <vt:lpstr>Projects!</vt:lpstr>
      <vt:lpstr>Projects!</vt:lpstr>
      <vt:lpstr>Project Type #1:  do something with data!</vt:lpstr>
      <vt:lpstr>Ideas of places to look for data See document on Blackboard for links</vt:lpstr>
      <vt:lpstr>Project Type #2:  learn a new way to deal with data! </vt:lpstr>
      <vt:lpstr>More Detailed Timeline 1</vt:lpstr>
      <vt:lpstr>More Detailed Timeline 2</vt:lpstr>
      <vt:lpstr>More Detailed Timeline 3</vt:lpstr>
      <vt:lpstr>Please reach out early and often!</vt:lpstr>
      <vt:lpstr>Handout on Blackboard!</vt:lpstr>
      <vt:lpstr>Recap and plan for today</vt:lpstr>
      <vt:lpstr>Models</vt:lpstr>
      <vt:lpstr>Today: SVD/PCA</vt:lpstr>
      <vt:lpstr>Just like regression... PCA fits a model</vt:lpstr>
      <vt:lpstr>Recap for regression</vt:lpstr>
      <vt:lpstr>Now, for PCA</vt:lpstr>
      <vt:lpstr>The Model</vt:lpstr>
      <vt:lpstr>Example for today</vt:lpstr>
      <vt:lpstr>Setup</vt:lpstr>
      <vt:lpstr>Model</vt:lpstr>
      <vt:lpstr>Model</vt:lpstr>
      <vt:lpstr>Aside: Relationship to regression</vt:lpstr>
      <vt:lpstr>Model</vt:lpstr>
      <vt:lpstr>Another way to look at the model</vt:lpstr>
      <vt:lpstr>Another way to look at the model</vt:lpstr>
      <vt:lpstr>Another way to look at the model</vt:lpstr>
      <vt:lpstr>Another way to look at the model</vt:lpstr>
      <vt:lpstr>Another way to look at the model</vt:lpstr>
      <vt:lpstr>Another way to look at the model</vt:lpstr>
      <vt:lpstr>Another way to look at the model</vt:lpstr>
      <vt:lpstr>Now, for PCA</vt:lpstr>
      <vt:lpstr>When is the model reasonable?</vt:lpstr>
      <vt:lpstr>Discuss</vt:lpstr>
      <vt:lpstr>Glib answer</vt:lpstr>
      <vt:lpstr>More thoughtful answer</vt:lpstr>
      <vt:lpstr>Now, for PCA</vt:lpstr>
      <vt:lpstr>Fitting the Model</vt:lpstr>
      <vt:lpstr>Let’s think about this geometrically</vt:lpstr>
      <vt:lpstr>Suppose we know what the types are</vt:lpstr>
      <vt:lpstr>Suppose we know what the types are</vt:lpstr>
      <vt:lpstr>Suppose we know what the types are</vt:lpstr>
      <vt:lpstr>Suppose we know what the types are</vt:lpstr>
      <vt:lpstr>Suppose we know what the types are</vt:lpstr>
      <vt:lpstr>Suppose we know what the types are</vt:lpstr>
      <vt:lpstr>Practice</vt:lpstr>
      <vt:lpstr>In more than 2 dimensions...</vt:lpstr>
      <vt:lpstr>In more than 2 dimensions...</vt:lpstr>
      <vt:lpstr>In more than 2 dimensions...</vt:lpstr>
      <vt:lpstr>In more than 2 dimensions...</vt:lpstr>
      <vt:lpstr>What if there’s no exact fit?</vt:lpstr>
      <vt:lpstr>How do we fit the model?</vt:lpstr>
      <vt:lpstr>How do we fit the model?</vt:lpstr>
      <vt:lpstr>Suppose the data look like this</vt:lpstr>
      <vt:lpstr>Suppose the data look like this</vt:lpstr>
      <vt:lpstr>How should we choose multiple “types”?</vt:lpstr>
      <vt:lpstr>How to identify the “types”</vt:lpstr>
      <vt:lpstr>How do we fit the model?</vt:lpstr>
      <vt:lpstr>Mathematically Equivalently But not as useful for our “interpretation” step later.. </vt:lpstr>
      <vt:lpstr>Also mathematically equivalently Ignore this slide if you haven’t seen matrix multiplication before...</vt:lpstr>
      <vt:lpstr>Also mathematically equivalently Ignore this slide if you haven’t seen matrix multiplication before...</vt:lpstr>
      <vt:lpstr>Also mathematically equivalently Ignore this slide if you haven’t seen matrix multiplication before...</vt:lpstr>
      <vt:lpstr>Now, for PCA</vt:lpstr>
      <vt:lpstr>Interpreting the Model</vt:lpstr>
      <vt:lpstr>Can we interpret this causally? It looks kinda like regression...</vt:lpstr>
      <vt:lpstr>Interpreting the principal vectors</vt:lpstr>
      <vt:lpstr>Example</vt:lpstr>
      <vt:lpstr>World Values Survey</vt:lpstr>
      <vt:lpstr>Which single issue has the most variance?</vt:lpstr>
      <vt:lpstr>Top “types” in the US</vt:lpstr>
      <vt:lpstr>Top “types” in Türkiye</vt:lpstr>
      <vt:lpstr>Visualizing the data projected onto the top two US “types”</vt:lpstr>
      <vt:lpstr>Visualizing the data projected onto the top two Turkish “types”</vt:lpstr>
      <vt:lpstr>Sanity Check: Correlation Matrices</vt:lpstr>
      <vt:lpstr>Take-aways</vt:lpstr>
      <vt:lpstr>If time, dealing with Missing Data</vt:lpstr>
      <vt:lpstr>Canonical example of PCA/SVD</vt:lpstr>
      <vt:lpstr>Canonical example of PCA/SVD</vt:lpstr>
      <vt:lpstr>Canonical example of PCA/SVD</vt:lpstr>
      <vt:lpstr>Dealing with incomplete data</vt:lpstr>
      <vt:lpstr>Challenges</vt:lpstr>
      <vt:lpstr>Challenges</vt:lpstr>
      <vt:lpstr>Challenges</vt:lpstr>
      <vt:lpstr>Challenge 1:  Some “missing” patterns are impossible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Challenge 2: Doing this efficiently</vt:lpstr>
      <vt:lpstr>Wrapping up</vt:lpstr>
      <vt:lpstr>Recap</vt:lpstr>
      <vt:lpstr>Next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SVD and PCA</dc:title>
  <dc:creator>Mary Katherine Wootters</dc:creator>
  <cp:lastModifiedBy>Isaac Sorkin</cp:lastModifiedBy>
  <cp:revision>21</cp:revision>
  <dcterms:created xsi:type="dcterms:W3CDTF">2023-11-03T03:38:46Z</dcterms:created>
  <dcterms:modified xsi:type="dcterms:W3CDTF">2023-11-07T10:30:37Z</dcterms:modified>
</cp:coreProperties>
</file>