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3" r:id="rId10"/>
    <p:sldId id="264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9A43B-0B29-4604-8DC1-B2A5E9D87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 da Bissecção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3F6F7D-DF64-44DF-B54E-34D0B401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318" y="4430034"/>
            <a:ext cx="8772771" cy="2818130"/>
          </a:xfrm>
        </p:spPr>
        <p:txBody>
          <a:bodyPr>
            <a:normAutofit/>
          </a:bodyPr>
          <a:lstStyle/>
          <a:p>
            <a:r>
              <a:rPr lang="pt-BR" dirty="0"/>
              <a:t>Métodos Numéricos para Engenharia Química – Prof. Romildo Brito</a:t>
            </a:r>
          </a:p>
          <a:p>
            <a:r>
              <a:rPr lang="pt-BR" dirty="0"/>
              <a:t>Grupo:</a:t>
            </a:r>
            <a:br>
              <a:rPr lang="pt-BR" dirty="0"/>
            </a:br>
            <a:r>
              <a:rPr lang="pt-BR" dirty="0"/>
              <a:t>Ekarani Silvestre</a:t>
            </a:r>
            <a:br>
              <a:rPr lang="pt-BR" dirty="0"/>
            </a:br>
            <a:r>
              <a:rPr lang="pt-BR" dirty="0"/>
              <a:t>Ingrid Araújo</a:t>
            </a:r>
            <a:br>
              <a:rPr lang="pt-BR" dirty="0"/>
            </a:br>
            <a:r>
              <a:rPr lang="pt-BR" dirty="0"/>
              <a:t>Mateus Brito</a:t>
            </a:r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06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429F-B26A-4934-9FA0-6F08A3C7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no MATLAB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D4611EB-EF7E-472E-866D-E107E94C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25" t="23831" r="65824" b="20533"/>
          <a:stretch/>
        </p:blipFill>
        <p:spPr>
          <a:xfrm>
            <a:off x="940157" y="2104623"/>
            <a:ext cx="4948929" cy="4311846"/>
          </a:xfr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4E6C68-30A7-4BAE-8A4B-E8D75D63A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3" t="27359" r="66303" b="17778"/>
          <a:stretch/>
        </p:blipFill>
        <p:spPr>
          <a:xfrm>
            <a:off x="6096000" y="2104623"/>
            <a:ext cx="4843448" cy="431184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50F274-6B8E-4AD3-AADE-37D6727F07BF}"/>
              </a:ext>
            </a:extLst>
          </p:cNvPr>
          <p:cNvSpPr txBox="1"/>
          <p:nvPr/>
        </p:nvSpPr>
        <p:spPr>
          <a:xfrm>
            <a:off x="940157" y="6416469"/>
            <a:ext cx="293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Longe da raiz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F6637B-AE66-45BC-8404-E205E34A39E5}"/>
              </a:ext>
            </a:extLst>
          </p:cNvPr>
          <p:cNvSpPr txBox="1"/>
          <p:nvPr/>
        </p:nvSpPr>
        <p:spPr>
          <a:xfrm>
            <a:off x="6096000" y="6416469"/>
            <a:ext cx="27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Perto da raiz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F898433-133A-42C8-AA4F-F74AB003AC6E}"/>
              </a:ext>
            </a:extLst>
          </p:cNvPr>
          <p:cNvSpPr/>
          <p:nvPr/>
        </p:nvSpPr>
        <p:spPr>
          <a:xfrm>
            <a:off x="2706283" y="4193791"/>
            <a:ext cx="708338" cy="7106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EEEF0D5-8F88-4286-BCEA-1ACB1672B574}"/>
              </a:ext>
            </a:extLst>
          </p:cNvPr>
          <p:cNvSpPr/>
          <p:nvPr/>
        </p:nvSpPr>
        <p:spPr>
          <a:xfrm>
            <a:off x="8285904" y="3653521"/>
            <a:ext cx="463639" cy="47179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9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0D138-3CDC-4592-B3E2-665ECF30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no Excel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4AE425F-FD06-7A43-9448-D3C89B917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44788"/>
            <a:ext cx="10361203" cy="43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3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01517-3B5B-4617-9FF1-45B78560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da questão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8F42DD7-B528-4DAF-AC2D-D03485909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Depois de usar o Método do Bissecção para calcular o volume necessário naquelas condições de temperatura e pressão, foi calculada a massa de metano presente em tal volume, usando a seguinte regra de </a:t>
                </a:r>
                <a:r>
                  <a:rPr lang="pt-BR" dirty="0" err="1"/>
                  <a:t>três:kkkk</a:t>
                </a:r>
                <a:br>
                  <a:rPr lang="pt-BR" dirty="0"/>
                </a:br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0.0028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……1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br>
                  <a:rPr lang="pt-BR" b="0" dirty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…………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E com isso a massa  é x = 1071.428 kg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8F42DD7-B528-4DAF-AC2D-D03485909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245" r="-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4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298979-5174-4584-B9D2-678003944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1E16677-FF3F-4291-9A39-2418EB672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306E3-095A-4974-A1B0-09B2C815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Bissecção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5A4C4-B353-4AEE-B969-E1277980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51566" cy="4038169"/>
          </a:xfrm>
        </p:spPr>
        <p:txBody>
          <a:bodyPr/>
          <a:lstStyle/>
          <a:p>
            <a:r>
              <a:rPr lang="pt-BR" dirty="0"/>
              <a:t>Teorema: Uma equação f(x)=0, onde F(x) é uma função contínua e real, tem ao menos, uma raiz entre </a:t>
            </a:r>
            <a:r>
              <a:rPr lang="pt-BR" dirty="0" err="1"/>
              <a:t>xl</a:t>
            </a:r>
            <a:r>
              <a:rPr lang="pt-BR" dirty="0"/>
              <a:t> e </a:t>
            </a:r>
            <a:r>
              <a:rPr lang="pt-BR" dirty="0" err="1"/>
              <a:t>xu</a:t>
            </a:r>
            <a:r>
              <a:rPr lang="pt-BR" dirty="0"/>
              <a:t>, se f(</a:t>
            </a:r>
            <a:r>
              <a:rPr lang="pt-BR" dirty="0" err="1"/>
              <a:t>xl</a:t>
            </a:r>
            <a:r>
              <a:rPr lang="pt-BR" dirty="0"/>
              <a:t>).f(</a:t>
            </a:r>
            <a:r>
              <a:rPr lang="pt-BR" dirty="0" err="1"/>
              <a:t>xu</a:t>
            </a:r>
            <a:r>
              <a:rPr lang="pt-BR" dirty="0"/>
              <a:t>)&lt;0.</a:t>
            </a:r>
          </a:p>
          <a:p>
            <a:r>
              <a:rPr lang="pt-BR" dirty="0"/>
              <a:t>Se a função não mudar de sinal entre os dois pontos, a raiz ainda está entre os pontos.</a:t>
            </a:r>
          </a:p>
          <a:p>
            <a:r>
              <a:rPr lang="pt-BR" dirty="0"/>
              <a:t>Se a função não mudar de sinal entre os dois pontos, pode não haver raiz entre os pontos.</a:t>
            </a:r>
          </a:p>
          <a:p>
            <a:r>
              <a:rPr lang="pt-BR" dirty="0"/>
              <a:t>Se a função muda o sinal entre dois pontos, pode haver mais de uma raiz entre os pontos.</a:t>
            </a:r>
          </a:p>
        </p:txBody>
      </p:sp>
    </p:spTree>
    <p:extLst>
      <p:ext uri="{BB962C8B-B14F-4D97-AF65-F5344CB8AC3E}">
        <p14:creationId xmlns:p14="http://schemas.microsoft.com/office/powerpoint/2010/main" val="350976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B454E-326E-4422-9849-0FC45265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Bissecção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F5B84-848A-4731-9231-5C77E35E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38687" cy="4244231"/>
          </a:xfrm>
        </p:spPr>
        <p:txBody>
          <a:bodyPr>
            <a:normAutofit/>
          </a:bodyPr>
          <a:lstStyle/>
          <a:p>
            <a:r>
              <a:rPr lang="pt-BR" dirty="0"/>
              <a:t>Se escolhe dois pontos onde pode haver uma raiz (</a:t>
            </a:r>
            <a:r>
              <a:rPr lang="pt-BR" dirty="0" err="1"/>
              <a:t>xl</a:t>
            </a:r>
            <a:r>
              <a:rPr lang="pt-BR" dirty="0"/>
              <a:t> e </a:t>
            </a:r>
            <a:r>
              <a:rPr lang="pt-BR" dirty="0" err="1"/>
              <a:t>xu</a:t>
            </a:r>
            <a:r>
              <a:rPr lang="pt-BR" dirty="0"/>
              <a:t>), e em seguida se estima o ponto médio (</a:t>
            </a:r>
            <a:r>
              <a:rPr lang="pt-BR" dirty="0" err="1"/>
              <a:t>xm</a:t>
            </a:r>
            <a:r>
              <a:rPr lang="pt-BR" dirty="0"/>
              <a:t>) desses pontos, em busca de se aproximar cada vez mais da raiz.</a:t>
            </a:r>
          </a:p>
          <a:p>
            <a:r>
              <a:rPr lang="pt-BR" dirty="0"/>
              <a:t>Tendo o ponto médio, se analisa onde o sinal muda ou não para que se possa saber onde há raiz: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-Se f(</a:t>
            </a:r>
            <a:r>
              <a:rPr lang="pt-BR" dirty="0" err="1"/>
              <a:t>xl</a:t>
            </a:r>
            <a:r>
              <a:rPr lang="pt-BR" dirty="0"/>
              <a:t>).f(</a:t>
            </a:r>
            <a:r>
              <a:rPr lang="pt-BR" dirty="0" err="1"/>
              <a:t>xm</a:t>
            </a:r>
            <a:r>
              <a:rPr lang="pt-BR" dirty="0"/>
              <a:t>)&lt;0, então a raiz está entre </a:t>
            </a:r>
            <a:r>
              <a:rPr lang="pt-BR" dirty="0" err="1"/>
              <a:t>xl</a:t>
            </a:r>
            <a:r>
              <a:rPr lang="pt-BR" dirty="0"/>
              <a:t> e </a:t>
            </a:r>
            <a:r>
              <a:rPr lang="pt-BR" dirty="0" err="1"/>
              <a:t>xm</a:t>
            </a:r>
            <a:r>
              <a:rPr lang="pt-BR" dirty="0"/>
              <a:t>, e dessa forma </a:t>
            </a:r>
            <a:r>
              <a:rPr lang="pt-BR" dirty="0" err="1"/>
              <a:t>xm</a:t>
            </a:r>
            <a:r>
              <a:rPr lang="pt-BR" dirty="0"/>
              <a:t> será o novo </a:t>
            </a:r>
            <a:r>
              <a:rPr lang="pt-BR" dirty="0" err="1"/>
              <a:t>xu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-Se f(</a:t>
            </a:r>
            <a:r>
              <a:rPr lang="pt-BR" dirty="0" err="1"/>
              <a:t>xl</a:t>
            </a:r>
            <a:r>
              <a:rPr lang="pt-BR" dirty="0"/>
              <a:t>).f(</a:t>
            </a:r>
            <a:r>
              <a:rPr lang="pt-BR" dirty="0" err="1"/>
              <a:t>xm</a:t>
            </a:r>
            <a:r>
              <a:rPr lang="pt-BR" dirty="0"/>
              <a:t>)&gt;0, então a raiz está entre </a:t>
            </a:r>
            <a:r>
              <a:rPr lang="pt-BR" dirty="0" err="1"/>
              <a:t>xm</a:t>
            </a:r>
            <a:r>
              <a:rPr lang="pt-BR" dirty="0"/>
              <a:t> e </a:t>
            </a:r>
            <a:r>
              <a:rPr lang="pt-BR" dirty="0" err="1"/>
              <a:t>xu</a:t>
            </a:r>
            <a:r>
              <a:rPr lang="pt-BR" dirty="0"/>
              <a:t>, e dessa forma o </a:t>
            </a:r>
            <a:r>
              <a:rPr lang="pt-BR" dirty="0" err="1"/>
              <a:t>xm</a:t>
            </a:r>
            <a:r>
              <a:rPr lang="pt-BR" dirty="0"/>
              <a:t> será o novo </a:t>
            </a:r>
            <a:r>
              <a:rPr lang="pt-BR" dirty="0" err="1"/>
              <a:t>xl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-Se f(</a:t>
            </a:r>
            <a:r>
              <a:rPr lang="pt-BR" dirty="0" err="1"/>
              <a:t>xl</a:t>
            </a:r>
            <a:r>
              <a:rPr lang="pt-BR" dirty="0"/>
              <a:t>).f(</a:t>
            </a:r>
            <a:r>
              <a:rPr lang="pt-BR" dirty="0" err="1"/>
              <a:t>xu</a:t>
            </a:r>
            <a:r>
              <a:rPr lang="pt-BR" dirty="0"/>
              <a:t>)=0, então a raiz é </a:t>
            </a:r>
            <a:r>
              <a:rPr lang="pt-BR" dirty="0" err="1"/>
              <a:t>xm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11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8FA0D-C4B1-48D8-B862-40193FBC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Bissecção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CAF16-FCB9-4495-898E-AADD55E4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seguida se estima novamente o </a:t>
            </a:r>
            <a:r>
              <a:rPr lang="pt-BR" dirty="0" err="1"/>
              <a:t>xm</a:t>
            </a:r>
            <a:r>
              <a:rPr lang="pt-BR" dirty="0"/>
              <a:t> e se calcula o erro aproximado.</a:t>
            </a:r>
          </a:p>
          <a:p>
            <a:r>
              <a:rPr lang="pt-BR" dirty="0"/>
              <a:t>Se o erro for menor do que o esperado ou se o número máximo de interações é alcançado, então o problema acabou. Se não, se usará novos intervalos e voltar ao começo do problema.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 agora, vamos a questão...</a:t>
            </a:r>
          </a:p>
        </p:txBody>
      </p:sp>
    </p:spTree>
    <p:extLst>
      <p:ext uri="{BB962C8B-B14F-4D97-AF65-F5344CB8AC3E}">
        <p14:creationId xmlns:p14="http://schemas.microsoft.com/office/powerpoint/2010/main" val="16465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8FD38-EBE8-4654-A651-73A2467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6.15 (</a:t>
            </a:r>
            <a:r>
              <a:rPr lang="pt-BR" dirty="0" err="1"/>
              <a:t>Chapra</a:t>
            </a:r>
            <a:r>
              <a:rPr lang="pt-B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EB91-C878-438D-9844-EC5F5DB37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521127"/>
              </a:xfrm>
            </p:spPr>
            <p:txBody>
              <a:bodyPr>
                <a:normAutofit fontScale="85000" lnSpcReduction="20000"/>
              </a:bodyPr>
              <a:lstStyle/>
              <a:p>
                <a:pPr algn="ctr"/>
                <a:r>
                  <a:rPr lang="pt-BR" dirty="0"/>
                  <a:t>A equação de </a:t>
                </a:r>
                <a:r>
                  <a:rPr lang="pt-BR" dirty="0" err="1"/>
                  <a:t>Redlich-Kwong</a:t>
                </a:r>
                <a:r>
                  <a:rPr lang="pt-BR" dirty="0"/>
                  <a:t> é dada por</a:t>
                </a:r>
                <a:br>
                  <a:rPr lang="pt-BR" dirty="0"/>
                </a:br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pt-BR" sz="2800" b="0" i="1" dirty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pt-BR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pt-B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pt-BR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pt-BR" sz="2800" dirty="0"/>
                  <a:t> </a:t>
                </a:r>
                <a:br>
                  <a:rPr lang="pt-BR" sz="2800" dirty="0"/>
                </a:br>
                <a:br>
                  <a:rPr lang="pt-BR" dirty="0"/>
                </a:br>
                <a:r>
                  <a:rPr lang="pt-BR" dirty="0"/>
                  <a:t>onde R é a constante universal dos gases [=0.518 kJ/(kg K)], T é a temperatura absoluta (K), p é a pressão absoluta (kPa), e v é o volume de um 1kg de gás (m^3/kg). </a:t>
                </a:r>
              </a:p>
              <a:p>
                <a:pPr algn="ctr"/>
                <a:r>
                  <a:rPr lang="pt-BR" dirty="0"/>
                  <a:t>Os parâmetros a e b são calculados por </a:t>
                </a:r>
                <a:br>
                  <a:rPr lang="pt-BR" dirty="0"/>
                </a:br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pt-BR" sz="31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100" i="1" dirty="0">
                        <a:latin typeface="Cambria Math" panose="02040503050406030204" pitchFamily="18" charset="0"/>
                      </a:rPr>
                      <m:t>=0.427</m:t>
                    </m:r>
                    <m:f>
                      <m:fPr>
                        <m:ctrlPr>
                          <a:rPr lang="pt-BR" sz="3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31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1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BR" sz="31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3100" i="1" dirty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pt-BR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1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sz="3100" i="1" dirty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sup>
                        </m:sSup>
                      </m:num>
                      <m:den>
                        <m:r>
                          <a:rPr lang="pt-BR" sz="3100" b="0" i="1" dirty="0" smtClean="0">
                            <a:latin typeface="Cambria Math" panose="02040503050406030204" pitchFamily="18" charset="0"/>
                          </a:rPr>
                          <m:t>𝑝𝑐</m:t>
                        </m:r>
                      </m:den>
                    </m:f>
                    <m:r>
                      <a:rPr lang="pt-BR" sz="3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   e    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= 0.0866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𝑅</m:t>
                    </m:r>
                    <m:f>
                      <m:f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dirty="0" err="1">
                            <a:latin typeface="Cambria Math" panose="02040503050406030204" pitchFamily="18" charset="0"/>
                          </a:rPr>
                          <m:t>𝑇𝑐</m:t>
                        </m:r>
                      </m:num>
                      <m:den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𝑝𝑐</m:t>
                        </m:r>
                      </m:den>
                    </m:f>
                    <m:r>
                      <a:rPr lang="pt-BR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pt-BR" dirty="0"/>
                </a:br>
                <a:br>
                  <a:rPr lang="pt-BR" dirty="0"/>
                </a:br>
                <a:r>
                  <a:rPr lang="pt-BR" dirty="0"/>
                  <a:t>Onde </a:t>
                </a:r>
                <a:r>
                  <a:rPr lang="pt-BR" dirty="0" err="1"/>
                  <a:t>pc</a:t>
                </a:r>
                <a:r>
                  <a:rPr lang="pt-BR" dirty="0"/>
                  <a:t> = 4600 kPa e </a:t>
                </a:r>
                <a:r>
                  <a:rPr lang="pt-BR" dirty="0" err="1"/>
                  <a:t>Tc</a:t>
                </a:r>
                <a:r>
                  <a:rPr lang="pt-BR" dirty="0"/>
                  <a:t> = 191K. Como um engenheiro químico você é solicitado a determinar a quantidade de combustível metano que pode ser mantido em um tanque de três metros cúbicos à uma temperatura de -40°C e com uma pressão de 65,000 kPa. Use um método de sua escolha para calcular v e depois determinar a massa de metano contida no tanque.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EB91-C878-438D-9844-EC5F5DB37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521127"/>
              </a:xfrm>
              <a:blipFill>
                <a:blip r:embed="rId2"/>
                <a:stretch>
                  <a:fillRect t="-4717" r="-22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F706-EF24-43C4-9450-AEE21515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da questão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50AA8-BD70-4239-89A1-4D332000F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0.518 kJ/(kg K)</a:t>
            </a:r>
          </a:p>
          <a:p>
            <a:r>
              <a:rPr lang="pt-BR" dirty="0" err="1"/>
              <a:t>pc</a:t>
            </a:r>
            <a:r>
              <a:rPr lang="pt-BR" dirty="0"/>
              <a:t> = 4600 kPa</a:t>
            </a:r>
          </a:p>
          <a:p>
            <a:r>
              <a:rPr lang="pt-BR" dirty="0" err="1"/>
              <a:t>Tc</a:t>
            </a:r>
            <a:r>
              <a:rPr lang="pt-BR" dirty="0"/>
              <a:t> = 191K</a:t>
            </a:r>
          </a:p>
          <a:p>
            <a:r>
              <a:rPr lang="pt-BR" dirty="0"/>
              <a:t>T = -40°C = </a:t>
            </a:r>
          </a:p>
          <a:p>
            <a:r>
              <a:rPr lang="pt-BR" dirty="0"/>
              <a:t>P = 65,000 kPa</a:t>
            </a:r>
          </a:p>
          <a:p>
            <a:r>
              <a:rPr lang="pt-BR" dirty="0"/>
              <a:t>Queremos v para que seja possível calcular a massa desejada.</a:t>
            </a:r>
          </a:p>
        </p:txBody>
      </p:sp>
    </p:spTree>
    <p:extLst>
      <p:ext uri="{BB962C8B-B14F-4D97-AF65-F5344CB8AC3E}">
        <p14:creationId xmlns:p14="http://schemas.microsoft.com/office/powerpoint/2010/main" val="72519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89116-8DD3-4569-B21B-D62E8D3C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no MATLAB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8902AD-6092-48F6-8CA8-1D07D3D2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02" t="17393" r="57174" b="46344"/>
          <a:stretch/>
        </p:blipFill>
        <p:spPr>
          <a:xfrm>
            <a:off x="226416" y="2266681"/>
            <a:ext cx="5753345" cy="417275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04A887-E4DF-49B5-A862-9CDD264C2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3" t="17277" r="58183" b="48393"/>
          <a:stretch/>
        </p:blipFill>
        <p:spPr>
          <a:xfrm>
            <a:off x="6096000" y="2266681"/>
            <a:ext cx="5776957" cy="417275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BFEECBA-A8F2-42B8-9468-98DC1BBA5196}"/>
              </a:ext>
            </a:extLst>
          </p:cNvPr>
          <p:cNvSpPr/>
          <p:nvPr/>
        </p:nvSpPr>
        <p:spPr>
          <a:xfrm>
            <a:off x="1635617" y="2266681"/>
            <a:ext cx="914400" cy="244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FF00D2-5AE2-4CDC-BE1B-9112094B11FF}"/>
              </a:ext>
            </a:extLst>
          </p:cNvPr>
          <p:cNvSpPr/>
          <p:nvPr/>
        </p:nvSpPr>
        <p:spPr>
          <a:xfrm>
            <a:off x="6212241" y="2266680"/>
            <a:ext cx="1386294" cy="244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7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20F02-4E20-45FD-A7B0-605FC4DF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no MATLAB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31D879-6768-4FFA-B7D7-6FFFBA04D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50" t="17258" r="57754" b="48270"/>
          <a:stretch/>
        </p:blipFill>
        <p:spPr>
          <a:xfrm>
            <a:off x="153006" y="2305317"/>
            <a:ext cx="5801328" cy="412123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34610E-C4E2-45DA-B36B-3E2932ED5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9" t="17277" r="57852" b="48357"/>
          <a:stretch/>
        </p:blipFill>
        <p:spPr>
          <a:xfrm>
            <a:off x="6096000" y="2305317"/>
            <a:ext cx="5832789" cy="412123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E835FDC-675F-42C6-966B-895AB85BDCE5}"/>
              </a:ext>
            </a:extLst>
          </p:cNvPr>
          <p:cNvSpPr/>
          <p:nvPr/>
        </p:nvSpPr>
        <p:spPr>
          <a:xfrm>
            <a:off x="3464417" y="2305317"/>
            <a:ext cx="940158" cy="283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4150EAA-0E5B-443F-952D-A091FF84C747}"/>
              </a:ext>
            </a:extLst>
          </p:cNvPr>
          <p:cNvCxnSpPr/>
          <p:nvPr/>
        </p:nvCxnSpPr>
        <p:spPr>
          <a:xfrm>
            <a:off x="837127" y="2807594"/>
            <a:ext cx="6825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C9F9D4-D954-4EE1-9B37-6A57C5A079DE}"/>
              </a:ext>
            </a:extLst>
          </p:cNvPr>
          <p:cNvSpPr/>
          <p:nvPr/>
        </p:nvSpPr>
        <p:spPr>
          <a:xfrm>
            <a:off x="8487177" y="2305317"/>
            <a:ext cx="927279" cy="283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7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E4C75-BE71-4A5B-B602-16504779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no MATLAB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09462A-6DDA-4372-A807-EDFA96C20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47" t="17376" r="56265" b="35744"/>
          <a:stretch/>
        </p:blipFill>
        <p:spPr>
          <a:xfrm>
            <a:off x="3219718" y="1983345"/>
            <a:ext cx="5267459" cy="4758872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D69CEF1-D358-4671-A53D-00852208A7F2}"/>
              </a:ext>
            </a:extLst>
          </p:cNvPr>
          <p:cNvSpPr/>
          <p:nvPr/>
        </p:nvSpPr>
        <p:spPr>
          <a:xfrm>
            <a:off x="3387144" y="5885645"/>
            <a:ext cx="3425780" cy="566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72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226</TotalTime>
  <Words>364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Berlim</vt:lpstr>
      <vt:lpstr>Método da Bissecção</vt:lpstr>
      <vt:lpstr>Método da Bissecção</vt:lpstr>
      <vt:lpstr>Método da Bissecção</vt:lpstr>
      <vt:lpstr>Método da Bissecção</vt:lpstr>
      <vt:lpstr>Questão 6.15 (Chapra)</vt:lpstr>
      <vt:lpstr>Dados da questão</vt:lpstr>
      <vt:lpstr>Resolução no MATLAB</vt:lpstr>
      <vt:lpstr>Resolução no MATLAB</vt:lpstr>
      <vt:lpstr>Resultado no MATLAB</vt:lpstr>
      <vt:lpstr>Gráfico no MATLAB</vt:lpstr>
      <vt:lpstr>Resolução no Excel</vt:lpstr>
      <vt:lpstr>Resolução da questão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da Bissecção</dc:title>
  <dc:creator>Ingrid Araújo</dc:creator>
  <cp:lastModifiedBy>Ingrid Araújo</cp:lastModifiedBy>
  <cp:revision>18</cp:revision>
  <dcterms:created xsi:type="dcterms:W3CDTF">2019-03-19T23:12:10Z</dcterms:created>
  <dcterms:modified xsi:type="dcterms:W3CDTF">2019-03-20T14:10:51Z</dcterms:modified>
</cp:coreProperties>
</file>