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4474730faa_2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4474730faa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4474730faa_2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4474730faa_2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44b6b389d7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44b6b389d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44b6b389d7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44b6b389d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44b6b389d7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44b6b389d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44b6b389d7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44b6b389d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44b6b389d7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44b6b389d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4419e110b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4419e110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4419e110ba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4419e110b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4419e110ba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4419e110b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4419e110ba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4419e110b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4419e110ba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4419e110b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4419e110ba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4419e110b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4419e110ba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4419e110b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4419e110ba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4419e110b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4419e110ba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4419e110b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4419e110ba_0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4419e110b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44b6b389d7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44b6b389d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43fb8f374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43fb8f37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43fb8f374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43fb8f37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4419e110ba_0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4419e110b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44253d7aa4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44253d7aa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4419e110ba_0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4419e110b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43fb8f374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43fb8f37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4474730faa_2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4474730faa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8.png"/><Relationship Id="rId8"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40.png"/><Relationship Id="rId5" Type="http://schemas.openxmlformats.org/officeDocument/2006/relationships/image" Target="../media/image33.png"/><Relationship Id="rId6" Type="http://schemas.openxmlformats.org/officeDocument/2006/relationships/image" Target="../media/image31.png"/><Relationship Id="rId7"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2.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7.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8.pn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5.png"/><Relationship Id="rId8"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17.png"/><Relationship Id="rId7"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1027324" y="0"/>
            <a:ext cx="2582425" cy="2582425"/>
          </a:xfrm>
          <a:prstGeom prst="rect">
            <a:avLst/>
          </a:prstGeom>
          <a:noFill/>
          <a:ln>
            <a:noFill/>
          </a:ln>
        </p:spPr>
      </p:pic>
      <p:sp>
        <p:nvSpPr>
          <p:cNvPr id="85" name="Google Shape;85;p13"/>
          <p:cNvSpPr txBox="1"/>
          <p:nvPr/>
        </p:nvSpPr>
        <p:spPr>
          <a:xfrm>
            <a:off x="870857" y="2380343"/>
            <a:ext cx="8873700" cy="37866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600">
                <a:solidFill>
                  <a:srgbClr val="FF6600"/>
                </a:solidFill>
                <a:latin typeface="Calibri"/>
                <a:ea typeface="Calibri"/>
                <a:cs typeface="Calibri"/>
                <a:sym typeface="Calibri"/>
              </a:rPr>
              <a:t>Exploratory Data Analysis Presentation </a:t>
            </a:r>
            <a:endParaRPr/>
          </a:p>
          <a:p>
            <a:pPr indent="0" lvl="0" marL="0" marR="0" rtl="0" algn="l">
              <a:spcBef>
                <a:spcPts val="0"/>
              </a:spcBef>
              <a:spcAft>
                <a:spcPts val="0"/>
              </a:spcAft>
              <a:buNone/>
            </a:pPr>
            <a:r>
              <a:rPr lang="en-US" sz="4000">
                <a:solidFill>
                  <a:schemeClr val="lt1"/>
                </a:solidFill>
                <a:latin typeface="Calibri"/>
                <a:ea typeface="Calibri"/>
                <a:cs typeface="Calibri"/>
                <a:sym typeface="Calibri"/>
              </a:rPr>
              <a:t>Bank Marketing Campaign</a:t>
            </a:r>
            <a:endParaRPr>
              <a:solidFill>
                <a:schemeClr val="lt1"/>
              </a:solidFill>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lt1"/>
                </a:solidFill>
                <a:latin typeface="Calibri"/>
                <a:ea typeface="Calibri"/>
                <a:cs typeface="Calibri"/>
                <a:sym typeface="Calibri"/>
              </a:rPr>
              <a:t>13.08.2022</a:t>
            </a:r>
            <a:endParaRPr>
              <a:solidFill>
                <a:schemeClr val="lt1"/>
              </a:solidFill>
            </a:endParaRPr>
          </a:p>
        </p:txBody>
      </p:sp>
      <p:sp>
        <p:nvSpPr>
          <p:cNvPr id="86" name="Google Shape;86;p13"/>
          <p:cNvSpPr txBox="1"/>
          <p:nvPr/>
        </p:nvSpPr>
        <p:spPr>
          <a:xfrm>
            <a:off x="7218950" y="5376225"/>
            <a:ext cx="505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lt1"/>
                </a:solidFill>
                <a:latin typeface="Calibri"/>
                <a:ea typeface="Calibri"/>
                <a:cs typeface="Calibri"/>
                <a:sym typeface="Calibri"/>
              </a:rPr>
              <a:t>Efe KARASIL-Sefa SÖZER</a:t>
            </a:r>
            <a:endParaRPr sz="28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73" name="Google Shape;173;p22"/>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EDA- eski</a:t>
            </a:r>
            <a:endParaRPr sz="4100">
              <a:solidFill>
                <a:srgbClr val="FF6600"/>
              </a:solidFill>
              <a:latin typeface="Calibri"/>
              <a:ea typeface="Calibri"/>
              <a:cs typeface="Calibri"/>
              <a:sym typeface="Calibri"/>
            </a:endParaRPr>
          </a:p>
        </p:txBody>
      </p:sp>
      <p:sp>
        <p:nvSpPr>
          <p:cNvPr id="175" name="Google Shape;175;p22"/>
          <p:cNvSpPr txBox="1"/>
          <p:nvPr/>
        </p:nvSpPr>
        <p:spPr>
          <a:xfrm>
            <a:off x="5924700" y="5099438"/>
            <a:ext cx="6267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900">
              <a:latin typeface="Calibri"/>
              <a:ea typeface="Calibri"/>
              <a:cs typeface="Calibri"/>
              <a:sym typeface="Calibri"/>
            </a:endParaRPr>
          </a:p>
        </p:txBody>
      </p:sp>
      <p:pic>
        <p:nvPicPr>
          <p:cNvPr id="176" name="Google Shape;176;p22"/>
          <p:cNvPicPr preferRelativeResize="0"/>
          <p:nvPr/>
        </p:nvPicPr>
        <p:blipFill rotWithShape="1">
          <a:blip r:embed="rId3">
            <a:alphaModFix/>
          </a:blip>
          <a:srcRect b="5599" l="0" r="0" t="-5600"/>
          <a:stretch/>
        </p:blipFill>
        <p:spPr>
          <a:xfrm>
            <a:off x="4473775" y="1547250"/>
            <a:ext cx="3826800" cy="1703975"/>
          </a:xfrm>
          <a:prstGeom prst="rect">
            <a:avLst/>
          </a:prstGeom>
          <a:noFill/>
          <a:ln>
            <a:noFill/>
          </a:ln>
        </p:spPr>
      </p:pic>
      <p:pic>
        <p:nvPicPr>
          <p:cNvPr id="177" name="Google Shape;177;p22"/>
          <p:cNvPicPr preferRelativeResize="0"/>
          <p:nvPr/>
        </p:nvPicPr>
        <p:blipFill>
          <a:blip r:embed="rId4">
            <a:alphaModFix/>
          </a:blip>
          <a:stretch>
            <a:fillRect/>
          </a:stretch>
        </p:blipFill>
        <p:spPr>
          <a:xfrm>
            <a:off x="758992" y="3694088"/>
            <a:ext cx="3336533" cy="1477000"/>
          </a:xfrm>
          <a:prstGeom prst="rect">
            <a:avLst/>
          </a:prstGeom>
          <a:noFill/>
          <a:ln>
            <a:noFill/>
          </a:ln>
        </p:spPr>
      </p:pic>
      <p:pic>
        <p:nvPicPr>
          <p:cNvPr id="178" name="Google Shape;178;p22"/>
          <p:cNvPicPr preferRelativeResize="0"/>
          <p:nvPr/>
        </p:nvPicPr>
        <p:blipFill>
          <a:blip r:embed="rId5">
            <a:alphaModFix/>
          </a:blip>
          <a:stretch>
            <a:fillRect/>
          </a:stretch>
        </p:blipFill>
        <p:spPr>
          <a:xfrm>
            <a:off x="627925" y="1740850"/>
            <a:ext cx="3708000" cy="1605575"/>
          </a:xfrm>
          <a:prstGeom prst="rect">
            <a:avLst/>
          </a:prstGeom>
          <a:noFill/>
          <a:ln>
            <a:noFill/>
          </a:ln>
        </p:spPr>
      </p:pic>
      <p:pic>
        <p:nvPicPr>
          <p:cNvPr id="179" name="Google Shape;179;p22"/>
          <p:cNvPicPr preferRelativeResize="0"/>
          <p:nvPr/>
        </p:nvPicPr>
        <p:blipFill>
          <a:blip r:embed="rId6">
            <a:alphaModFix/>
          </a:blip>
          <a:stretch>
            <a:fillRect/>
          </a:stretch>
        </p:blipFill>
        <p:spPr>
          <a:xfrm>
            <a:off x="8498850" y="1614921"/>
            <a:ext cx="3320875" cy="1605571"/>
          </a:xfrm>
          <a:prstGeom prst="rect">
            <a:avLst/>
          </a:prstGeom>
          <a:noFill/>
          <a:ln>
            <a:noFill/>
          </a:ln>
        </p:spPr>
      </p:pic>
      <p:pic>
        <p:nvPicPr>
          <p:cNvPr id="180" name="Google Shape;180;p22"/>
          <p:cNvPicPr preferRelativeResize="0"/>
          <p:nvPr/>
        </p:nvPicPr>
        <p:blipFill>
          <a:blip r:embed="rId7">
            <a:alphaModFix/>
          </a:blip>
          <a:stretch>
            <a:fillRect/>
          </a:stretch>
        </p:blipFill>
        <p:spPr>
          <a:xfrm>
            <a:off x="8244850" y="3442211"/>
            <a:ext cx="3708000" cy="1657248"/>
          </a:xfrm>
          <a:prstGeom prst="rect">
            <a:avLst/>
          </a:prstGeom>
          <a:noFill/>
          <a:ln>
            <a:noFill/>
          </a:ln>
        </p:spPr>
      </p:pic>
      <p:sp>
        <p:nvSpPr>
          <p:cNvPr id="181" name="Google Shape;181;p22"/>
          <p:cNvSpPr txBox="1"/>
          <p:nvPr/>
        </p:nvSpPr>
        <p:spPr>
          <a:xfrm>
            <a:off x="838200" y="5224225"/>
            <a:ext cx="26979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a:latin typeface="Calibri"/>
                <a:ea typeface="Calibri"/>
                <a:cs typeface="Calibri"/>
                <a:sym typeface="Calibri"/>
              </a:rPr>
              <a:t>Original</a:t>
            </a:r>
            <a:endParaRPr b="1" sz="1700">
              <a:latin typeface="Calibri"/>
              <a:ea typeface="Calibri"/>
              <a:cs typeface="Calibri"/>
              <a:sym typeface="Calibri"/>
            </a:endParaRPr>
          </a:p>
        </p:txBody>
      </p:sp>
      <p:sp>
        <p:nvSpPr>
          <p:cNvPr id="182" name="Google Shape;182;p22"/>
          <p:cNvSpPr txBox="1"/>
          <p:nvPr/>
        </p:nvSpPr>
        <p:spPr>
          <a:xfrm>
            <a:off x="7023000" y="6110250"/>
            <a:ext cx="5169000" cy="4155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None/>
            </a:pPr>
            <a:r>
              <a:rPr b="1" lang="en-US" sz="1500">
                <a:solidFill>
                  <a:schemeClr val="dk1"/>
                </a:solidFill>
                <a:highlight>
                  <a:srgbClr val="FFFFFF"/>
                </a:highlight>
              </a:rPr>
              <a:t>We observe positive skewness in the graphs.</a:t>
            </a:r>
            <a:endParaRPr b="1" sz="1500">
              <a:solidFill>
                <a:schemeClr val="dk1"/>
              </a:solidFill>
              <a:highlight>
                <a:srgbClr val="FFFFFF"/>
              </a:highlight>
            </a:endParaRPr>
          </a:p>
        </p:txBody>
      </p:sp>
      <p:sp>
        <p:nvSpPr>
          <p:cNvPr id="183" name="Google Shape;183;p22"/>
          <p:cNvSpPr txBox="1"/>
          <p:nvPr/>
        </p:nvSpPr>
        <p:spPr>
          <a:xfrm>
            <a:off x="6045525" y="5242113"/>
            <a:ext cx="6267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900">
              <a:latin typeface="Calibri"/>
              <a:ea typeface="Calibri"/>
              <a:cs typeface="Calibri"/>
              <a:sym typeface="Calibri"/>
            </a:endParaRPr>
          </a:p>
        </p:txBody>
      </p:sp>
      <p:sp>
        <p:nvSpPr>
          <p:cNvPr id="184" name="Google Shape;184;p22"/>
          <p:cNvSpPr txBox="1"/>
          <p:nvPr/>
        </p:nvSpPr>
        <p:spPr>
          <a:xfrm>
            <a:off x="4573650" y="5224225"/>
            <a:ext cx="26979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a:latin typeface="Calibri"/>
                <a:ea typeface="Calibri"/>
                <a:cs typeface="Calibri"/>
                <a:sym typeface="Calibri"/>
              </a:rPr>
              <a:t>Deleting outliers</a:t>
            </a:r>
            <a:endParaRPr b="1" sz="1700">
              <a:latin typeface="Calibri"/>
              <a:ea typeface="Calibri"/>
              <a:cs typeface="Calibri"/>
              <a:sym typeface="Calibri"/>
            </a:endParaRPr>
          </a:p>
        </p:txBody>
      </p:sp>
      <p:sp>
        <p:nvSpPr>
          <p:cNvPr id="185" name="Google Shape;185;p22"/>
          <p:cNvSpPr txBox="1"/>
          <p:nvPr/>
        </p:nvSpPr>
        <p:spPr>
          <a:xfrm>
            <a:off x="8582075" y="5274813"/>
            <a:ext cx="26979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a:latin typeface="Calibri"/>
                <a:ea typeface="Calibri"/>
                <a:cs typeface="Calibri"/>
                <a:sym typeface="Calibri"/>
              </a:rPr>
              <a:t>Imputing mean values instead of outliers</a:t>
            </a:r>
            <a:endParaRPr b="1" sz="1700">
              <a:latin typeface="Calibri"/>
              <a:ea typeface="Calibri"/>
              <a:cs typeface="Calibri"/>
              <a:sym typeface="Calibri"/>
            </a:endParaRPr>
          </a:p>
        </p:txBody>
      </p:sp>
      <p:pic>
        <p:nvPicPr>
          <p:cNvPr id="186" name="Google Shape;186;p22"/>
          <p:cNvPicPr preferRelativeResize="0"/>
          <p:nvPr/>
        </p:nvPicPr>
        <p:blipFill>
          <a:blip r:embed="rId8">
            <a:alphaModFix/>
          </a:blip>
          <a:stretch>
            <a:fillRect/>
          </a:stretch>
        </p:blipFill>
        <p:spPr>
          <a:xfrm>
            <a:off x="4377000" y="3328325"/>
            <a:ext cx="3826800" cy="1797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92" name="Google Shape;192;p23"/>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EDA- eski</a:t>
            </a:r>
            <a:endParaRPr sz="4100">
              <a:solidFill>
                <a:srgbClr val="FF6600"/>
              </a:solidFill>
              <a:latin typeface="Calibri"/>
              <a:ea typeface="Calibri"/>
              <a:cs typeface="Calibri"/>
              <a:sym typeface="Calibri"/>
            </a:endParaRPr>
          </a:p>
        </p:txBody>
      </p:sp>
      <p:sp>
        <p:nvSpPr>
          <p:cNvPr id="194" name="Google Shape;194;p23"/>
          <p:cNvSpPr txBox="1"/>
          <p:nvPr/>
        </p:nvSpPr>
        <p:spPr>
          <a:xfrm>
            <a:off x="5924700" y="5099438"/>
            <a:ext cx="6267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900">
              <a:latin typeface="Calibri"/>
              <a:ea typeface="Calibri"/>
              <a:cs typeface="Calibri"/>
              <a:sym typeface="Calibri"/>
            </a:endParaRPr>
          </a:p>
        </p:txBody>
      </p:sp>
      <p:sp>
        <p:nvSpPr>
          <p:cNvPr id="195" name="Google Shape;195;p23"/>
          <p:cNvSpPr txBox="1"/>
          <p:nvPr/>
        </p:nvSpPr>
        <p:spPr>
          <a:xfrm>
            <a:off x="887375" y="5536425"/>
            <a:ext cx="26979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a:latin typeface="Calibri"/>
                <a:ea typeface="Calibri"/>
                <a:cs typeface="Calibri"/>
                <a:sym typeface="Calibri"/>
              </a:rPr>
              <a:t>Original</a:t>
            </a:r>
            <a:endParaRPr b="1" sz="1700">
              <a:latin typeface="Calibri"/>
              <a:ea typeface="Calibri"/>
              <a:cs typeface="Calibri"/>
              <a:sym typeface="Calibri"/>
            </a:endParaRPr>
          </a:p>
        </p:txBody>
      </p:sp>
      <p:sp>
        <p:nvSpPr>
          <p:cNvPr id="196" name="Google Shape;196;p23"/>
          <p:cNvSpPr txBox="1"/>
          <p:nvPr/>
        </p:nvSpPr>
        <p:spPr>
          <a:xfrm>
            <a:off x="7023000" y="6110250"/>
            <a:ext cx="5169000" cy="4155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None/>
            </a:pPr>
            <a:r>
              <a:rPr b="1" lang="en-US" sz="1500">
                <a:solidFill>
                  <a:schemeClr val="dk1"/>
                </a:solidFill>
                <a:highlight>
                  <a:srgbClr val="FFFFFF"/>
                </a:highlight>
              </a:rPr>
              <a:t>We observe positive skewness in the graphs.</a:t>
            </a:r>
            <a:endParaRPr b="1" sz="1500">
              <a:solidFill>
                <a:schemeClr val="dk1"/>
              </a:solidFill>
              <a:highlight>
                <a:srgbClr val="FFFFFF"/>
              </a:highlight>
            </a:endParaRPr>
          </a:p>
        </p:txBody>
      </p:sp>
      <p:sp>
        <p:nvSpPr>
          <p:cNvPr id="197" name="Google Shape;197;p23"/>
          <p:cNvSpPr txBox="1"/>
          <p:nvPr/>
        </p:nvSpPr>
        <p:spPr>
          <a:xfrm>
            <a:off x="6045525" y="5242113"/>
            <a:ext cx="6267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900">
              <a:latin typeface="Calibri"/>
              <a:ea typeface="Calibri"/>
              <a:cs typeface="Calibri"/>
              <a:sym typeface="Calibri"/>
            </a:endParaRPr>
          </a:p>
        </p:txBody>
      </p:sp>
      <p:sp>
        <p:nvSpPr>
          <p:cNvPr id="198" name="Google Shape;198;p23"/>
          <p:cNvSpPr txBox="1"/>
          <p:nvPr/>
        </p:nvSpPr>
        <p:spPr>
          <a:xfrm>
            <a:off x="4573650" y="5224225"/>
            <a:ext cx="26979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a:latin typeface="Calibri"/>
                <a:ea typeface="Calibri"/>
                <a:cs typeface="Calibri"/>
                <a:sym typeface="Calibri"/>
              </a:rPr>
              <a:t>Deleting outliers</a:t>
            </a:r>
            <a:endParaRPr b="1" sz="1700">
              <a:latin typeface="Calibri"/>
              <a:ea typeface="Calibri"/>
              <a:cs typeface="Calibri"/>
              <a:sym typeface="Calibri"/>
            </a:endParaRPr>
          </a:p>
        </p:txBody>
      </p:sp>
      <p:sp>
        <p:nvSpPr>
          <p:cNvPr id="199" name="Google Shape;199;p23"/>
          <p:cNvSpPr txBox="1"/>
          <p:nvPr/>
        </p:nvSpPr>
        <p:spPr>
          <a:xfrm>
            <a:off x="8582075" y="5274813"/>
            <a:ext cx="26979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a:latin typeface="Calibri"/>
                <a:ea typeface="Calibri"/>
                <a:cs typeface="Calibri"/>
                <a:sym typeface="Calibri"/>
              </a:rPr>
              <a:t>Imputing mean values instead of outliers</a:t>
            </a:r>
            <a:endParaRPr b="1" sz="1700">
              <a:latin typeface="Calibri"/>
              <a:ea typeface="Calibri"/>
              <a:cs typeface="Calibri"/>
              <a:sym typeface="Calibri"/>
            </a:endParaRPr>
          </a:p>
        </p:txBody>
      </p:sp>
      <p:pic>
        <p:nvPicPr>
          <p:cNvPr id="200" name="Google Shape;200;p23"/>
          <p:cNvPicPr preferRelativeResize="0"/>
          <p:nvPr/>
        </p:nvPicPr>
        <p:blipFill>
          <a:blip r:embed="rId3">
            <a:alphaModFix/>
          </a:blip>
          <a:stretch>
            <a:fillRect/>
          </a:stretch>
        </p:blipFill>
        <p:spPr>
          <a:xfrm>
            <a:off x="152400" y="1545600"/>
            <a:ext cx="4167850" cy="2015075"/>
          </a:xfrm>
          <a:prstGeom prst="rect">
            <a:avLst/>
          </a:prstGeom>
          <a:noFill/>
          <a:ln>
            <a:noFill/>
          </a:ln>
        </p:spPr>
      </p:pic>
      <p:pic>
        <p:nvPicPr>
          <p:cNvPr id="201" name="Google Shape;201;p23"/>
          <p:cNvPicPr preferRelativeResize="0"/>
          <p:nvPr/>
        </p:nvPicPr>
        <p:blipFill>
          <a:blip r:embed="rId4">
            <a:alphaModFix/>
          </a:blip>
          <a:stretch>
            <a:fillRect/>
          </a:stretch>
        </p:blipFill>
        <p:spPr>
          <a:xfrm>
            <a:off x="288350" y="3560675"/>
            <a:ext cx="3882150" cy="1538775"/>
          </a:xfrm>
          <a:prstGeom prst="rect">
            <a:avLst/>
          </a:prstGeom>
          <a:noFill/>
          <a:ln>
            <a:noFill/>
          </a:ln>
        </p:spPr>
      </p:pic>
      <p:pic>
        <p:nvPicPr>
          <p:cNvPr id="202" name="Google Shape;202;p23"/>
          <p:cNvPicPr preferRelativeResize="0"/>
          <p:nvPr/>
        </p:nvPicPr>
        <p:blipFill>
          <a:blip r:embed="rId5">
            <a:alphaModFix/>
          </a:blip>
          <a:stretch>
            <a:fillRect/>
          </a:stretch>
        </p:blipFill>
        <p:spPr>
          <a:xfrm>
            <a:off x="4550175" y="1545600"/>
            <a:ext cx="3532400" cy="1914719"/>
          </a:xfrm>
          <a:prstGeom prst="rect">
            <a:avLst/>
          </a:prstGeom>
          <a:noFill/>
          <a:ln>
            <a:noFill/>
          </a:ln>
        </p:spPr>
      </p:pic>
      <p:pic>
        <p:nvPicPr>
          <p:cNvPr id="203" name="Google Shape;203;p23"/>
          <p:cNvPicPr preferRelativeResize="0"/>
          <p:nvPr/>
        </p:nvPicPr>
        <p:blipFill>
          <a:blip r:embed="rId6">
            <a:alphaModFix/>
          </a:blip>
          <a:stretch>
            <a:fillRect/>
          </a:stretch>
        </p:blipFill>
        <p:spPr>
          <a:xfrm>
            <a:off x="4320250" y="3321650"/>
            <a:ext cx="4167850" cy="1902575"/>
          </a:xfrm>
          <a:prstGeom prst="rect">
            <a:avLst/>
          </a:prstGeom>
          <a:noFill/>
          <a:ln>
            <a:noFill/>
          </a:ln>
        </p:spPr>
      </p:pic>
      <p:pic>
        <p:nvPicPr>
          <p:cNvPr id="204" name="Google Shape;204;p23"/>
          <p:cNvPicPr preferRelativeResize="0"/>
          <p:nvPr/>
        </p:nvPicPr>
        <p:blipFill>
          <a:blip r:embed="rId5">
            <a:alphaModFix/>
          </a:blip>
          <a:stretch>
            <a:fillRect/>
          </a:stretch>
        </p:blipFill>
        <p:spPr>
          <a:xfrm>
            <a:off x="8312496" y="1514050"/>
            <a:ext cx="3665425" cy="1772153"/>
          </a:xfrm>
          <a:prstGeom prst="rect">
            <a:avLst/>
          </a:prstGeom>
          <a:noFill/>
          <a:ln>
            <a:noFill/>
          </a:ln>
        </p:spPr>
      </p:pic>
      <p:pic>
        <p:nvPicPr>
          <p:cNvPr id="205" name="Google Shape;205;p23"/>
          <p:cNvPicPr preferRelativeResize="0"/>
          <p:nvPr/>
        </p:nvPicPr>
        <p:blipFill>
          <a:blip r:embed="rId7">
            <a:alphaModFix/>
          </a:blip>
          <a:stretch>
            <a:fillRect/>
          </a:stretch>
        </p:blipFill>
        <p:spPr>
          <a:xfrm>
            <a:off x="8488100" y="3407050"/>
            <a:ext cx="3665425" cy="16731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11" name="Google Shape;211;p24"/>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EDA- Categorical Columns</a:t>
            </a:r>
            <a:endParaRPr sz="4100">
              <a:solidFill>
                <a:srgbClr val="FF6600"/>
              </a:solidFill>
              <a:latin typeface="Calibri"/>
              <a:ea typeface="Calibri"/>
              <a:cs typeface="Calibri"/>
              <a:sym typeface="Calibri"/>
            </a:endParaRPr>
          </a:p>
        </p:txBody>
      </p:sp>
      <p:pic>
        <p:nvPicPr>
          <p:cNvPr id="213" name="Google Shape;213;p24"/>
          <p:cNvPicPr preferRelativeResize="0"/>
          <p:nvPr/>
        </p:nvPicPr>
        <p:blipFill>
          <a:blip r:embed="rId3">
            <a:alphaModFix/>
          </a:blip>
          <a:stretch>
            <a:fillRect/>
          </a:stretch>
        </p:blipFill>
        <p:spPr>
          <a:xfrm>
            <a:off x="171425" y="1956700"/>
            <a:ext cx="5755725" cy="3571500"/>
          </a:xfrm>
          <a:prstGeom prst="rect">
            <a:avLst/>
          </a:prstGeom>
          <a:noFill/>
          <a:ln>
            <a:noFill/>
          </a:ln>
        </p:spPr>
      </p:pic>
      <p:pic>
        <p:nvPicPr>
          <p:cNvPr id="214" name="Google Shape;214;p24"/>
          <p:cNvPicPr preferRelativeResize="0"/>
          <p:nvPr/>
        </p:nvPicPr>
        <p:blipFill>
          <a:blip r:embed="rId4">
            <a:alphaModFix/>
          </a:blip>
          <a:stretch>
            <a:fillRect/>
          </a:stretch>
        </p:blipFill>
        <p:spPr>
          <a:xfrm>
            <a:off x="6079025" y="1865425"/>
            <a:ext cx="5923049" cy="3571500"/>
          </a:xfrm>
          <a:prstGeom prst="rect">
            <a:avLst/>
          </a:prstGeom>
          <a:noFill/>
          <a:ln>
            <a:noFill/>
          </a:ln>
        </p:spPr>
      </p:pic>
      <p:sp>
        <p:nvSpPr>
          <p:cNvPr id="215" name="Google Shape;215;p24"/>
          <p:cNvSpPr txBox="1"/>
          <p:nvPr/>
        </p:nvSpPr>
        <p:spPr>
          <a:xfrm>
            <a:off x="436925" y="5528200"/>
            <a:ext cx="5642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Calibri"/>
                <a:ea typeface="Calibri"/>
                <a:cs typeface="Calibri"/>
                <a:sym typeface="Calibri"/>
              </a:rPr>
              <a:t>Most of the customers do not have credit in default or this information is </a:t>
            </a:r>
            <a:r>
              <a:rPr b="1" lang="en-US" sz="1600">
                <a:latin typeface="Calibri"/>
                <a:ea typeface="Calibri"/>
                <a:cs typeface="Calibri"/>
                <a:sym typeface="Calibri"/>
              </a:rPr>
              <a:t>unknown</a:t>
            </a:r>
            <a:r>
              <a:rPr b="1" lang="en-US" sz="1600">
                <a:latin typeface="Calibri"/>
                <a:ea typeface="Calibri"/>
                <a:cs typeface="Calibri"/>
                <a:sym typeface="Calibri"/>
              </a:rPr>
              <a:t>.</a:t>
            </a:r>
            <a:endParaRPr b="1" sz="1600">
              <a:latin typeface="Calibri"/>
              <a:ea typeface="Calibri"/>
              <a:cs typeface="Calibri"/>
              <a:sym typeface="Calibri"/>
            </a:endParaRPr>
          </a:p>
        </p:txBody>
      </p:sp>
      <p:sp>
        <p:nvSpPr>
          <p:cNvPr id="216" name="Google Shape;216;p24"/>
          <p:cNvSpPr txBox="1"/>
          <p:nvPr/>
        </p:nvSpPr>
        <p:spPr>
          <a:xfrm>
            <a:off x="6219500" y="5528200"/>
            <a:ext cx="5755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Calibri"/>
                <a:ea typeface="Calibri"/>
                <a:cs typeface="Calibri"/>
                <a:sym typeface="Calibri"/>
              </a:rPr>
              <a:t>It can be stated that, almost half of the customers have housing credit while other half do not.</a:t>
            </a:r>
            <a:endParaRPr b="1" sz="16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22" name="Google Shape;222;p25"/>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EDA- Categorical Columns</a:t>
            </a:r>
            <a:endParaRPr sz="4100">
              <a:solidFill>
                <a:srgbClr val="FF6600"/>
              </a:solidFill>
              <a:latin typeface="Calibri"/>
              <a:ea typeface="Calibri"/>
              <a:cs typeface="Calibri"/>
              <a:sym typeface="Calibri"/>
            </a:endParaRPr>
          </a:p>
        </p:txBody>
      </p:sp>
      <p:pic>
        <p:nvPicPr>
          <p:cNvPr id="224" name="Google Shape;224;p25"/>
          <p:cNvPicPr preferRelativeResize="0"/>
          <p:nvPr/>
        </p:nvPicPr>
        <p:blipFill>
          <a:blip r:embed="rId3">
            <a:alphaModFix/>
          </a:blip>
          <a:stretch>
            <a:fillRect/>
          </a:stretch>
        </p:blipFill>
        <p:spPr>
          <a:xfrm>
            <a:off x="152400" y="1661388"/>
            <a:ext cx="5774225" cy="3598637"/>
          </a:xfrm>
          <a:prstGeom prst="rect">
            <a:avLst/>
          </a:prstGeom>
          <a:noFill/>
          <a:ln>
            <a:noFill/>
          </a:ln>
        </p:spPr>
      </p:pic>
      <p:pic>
        <p:nvPicPr>
          <p:cNvPr id="225" name="Google Shape;225;p25"/>
          <p:cNvPicPr preferRelativeResize="0"/>
          <p:nvPr/>
        </p:nvPicPr>
        <p:blipFill>
          <a:blip r:embed="rId4">
            <a:alphaModFix/>
          </a:blip>
          <a:stretch>
            <a:fillRect/>
          </a:stretch>
        </p:blipFill>
        <p:spPr>
          <a:xfrm>
            <a:off x="6117125" y="1807550"/>
            <a:ext cx="5960576" cy="3452475"/>
          </a:xfrm>
          <a:prstGeom prst="rect">
            <a:avLst/>
          </a:prstGeom>
          <a:noFill/>
          <a:ln>
            <a:noFill/>
          </a:ln>
        </p:spPr>
      </p:pic>
      <p:sp>
        <p:nvSpPr>
          <p:cNvPr id="226" name="Google Shape;226;p25"/>
          <p:cNvSpPr txBox="1"/>
          <p:nvPr/>
        </p:nvSpPr>
        <p:spPr>
          <a:xfrm>
            <a:off x="949850" y="5566200"/>
            <a:ext cx="10619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800">
                <a:latin typeface="Calibri"/>
                <a:ea typeface="Calibri"/>
                <a:cs typeface="Calibri"/>
                <a:sym typeface="Calibri"/>
              </a:rPr>
              <a:t>Marital information for every customers in data is given on the left. On the right marital situation of customers with their age groups are given</a:t>
            </a:r>
            <a:endParaRPr b="1" sz="18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6"/>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32" name="Google Shape;232;p26"/>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6"/>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EDA- Categorical Columns</a:t>
            </a:r>
            <a:endParaRPr sz="4100">
              <a:solidFill>
                <a:srgbClr val="FF6600"/>
              </a:solidFill>
              <a:latin typeface="Calibri"/>
              <a:ea typeface="Calibri"/>
              <a:cs typeface="Calibri"/>
              <a:sym typeface="Calibri"/>
            </a:endParaRPr>
          </a:p>
        </p:txBody>
      </p:sp>
      <p:sp>
        <p:nvSpPr>
          <p:cNvPr id="234" name="Google Shape;234;p26"/>
          <p:cNvSpPr txBox="1"/>
          <p:nvPr/>
        </p:nvSpPr>
        <p:spPr>
          <a:xfrm>
            <a:off x="6219500" y="5528200"/>
            <a:ext cx="5755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Calibri"/>
                <a:ea typeface="Calibri"/>
                <a:cs typeface="Calibri"/>
                <a:sym typeface="Calibri"/>
              </a:rPr>
              <a:t>It can be said that most of the customers' previous outcome of this campaign for the bank is nonexistent.</a:t>
            </a:r>
            <a:endParaRPr b="1" sz="1600">
              <a:latin typeface="Calibri"/>
              <a:ea typeface="Calibri"/>
              <a:cs typeface="Calibri"/>
              <a:sym typeface="Calibri"/>
            </a:endParaRPr>
          </a:p>
        </p:txBody>
      </p:sp>
      <p:pic>
        <p:nvPicPr>
          <p:cNvPr id="235" name="Google Shape;235;p26"/>
          <p:cNvPicPr preferRelativeResize="0"/>
          <p:nvPr/>
        </p:nvPicPr>
        <p:blipFill>
          <a:blip r:embed="rId3">
            <a:alphaModFix/>
          </a:blip>
          <a:stretch>
            <a:fillRect/>
          </a:stretch>
        </p:blipFill>
        <p:spPr>
          <a:xfrm>
            <a:off x="171400" y="1956700"/>
            <a:ext cx="5774225" cy="3571500"/>
          </a:xfrm>
          <a:prstGeom prst="rect">
            <a:avLst/>
          </a:prstGeom>
          <a:noFill/>
          <a:ln>
            <a:noFill/>
          </a:ln>
        </p:spPr>
      </p:pic>
      <p:pic>
        <p:nvPicPr>
          <p:cNvPr id="236" name="Google Shape;236;p26"/>
          <p:cNvPicPr preferRelativeResize="0"/>
          <p:nvPr/>
        </p:nvPicPr>
        <p:blipFill>
          <a:blip r:embed="rId4">
            <a:alphaModFix/>
          </a:blip>
          <a:stretch>
            <a:fillRect/>
          </a:stretch>
        </p:blipFill>
        <p:spPr>
          <a:xfrm>
            <a:off x="6126625" y="1956700"/>
            <a:ext cx="5941575" cy="3571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7"/>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42" name="Google Shape;242;p27"/>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7"/>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EDA- Categorical Columns</a:t>
            </a:r>
            <a:endParaRPr sz="4100">
              <a:solidFill>
                <a:srgbClr val="FF6600"/>
              </a:solidFill>
              <a:latin typeface="Calibri"/>
              <a:ea typeface="Calibri"/>
              <a:cs typeface="Calibri"/>
              <a:sym typeface="Calibri"/>
            </a:endParaRPr>
          </a:p>
        </p:txBody>
      </p:sp>
      <p:sp>
        <p:nvSpPr>
          <p:cNvPr id="244" name="Google Shape;244;p27"/>
          <p:cNvSpPr txBox="1"/>
          <p:nvPr/>
        </p:nvSpPr>
        <p:spPr>
          <a:xfrm>
            <a:off x="173400" y="5957100"/>
            <a:ext cx="118452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a:latin typeface="Calibri"/>
                <a:ea typeface="Calibri"/>
                <a:cs typeface="Calibri"/>
                <a:sym typeface="Calibri"/>
              </a:rPr>
              <a:t>As it can be seen, last contact days of the week are almost evenly distributed for both total counts and “yes”/”no” percentages/counts. Because of this data, this feature was </a:t>
            </a:r>
            <a:r>
              <a:rPr b="1" lang="en-US" sz="1700">
                <a:latin typeface="Calibri"/>
                <a:ea typeface="Calibri"/>
                <a:cs typeface="Calibri"/>
                <a:sym typeface="Calibri"/>
              </a:rPr>
              <a:t>thought</a:t>
            </a:r>
            <a:r>
              <a:rPr b="1" lang="en-US" sz="1700">
                <a:latin typeface="Calibri"/>
                <a:ea typeface="Calibri"/>
                <a:cs typeface="Calibri"/>
                <a:sym typeface="Calibri"/>
              </a:rPr>
              <a:t> to not be in meaningful business insights/recommendations</a:t>
            </a:r>
            <a:endParaRPr b="1" sz="1700">
              <a:latin typeface="Calibri"/>
              <a:ea typeface="Calibri"/>
              <a:cs typeface="Calibri"/>
              <a:sym typeface="Calibri"/>
            </a:endParaRPr>
          </a:p>
        </p:txBody>
      </p:sp>
      <p:pic>
        <p:nvPicPr>
          <p:cNvPr id="245" name="Google Shape;245;p27"/>
          <p:cNvPicPr preferRelativeResize="0"/>
          <p:nvPr/>
        </p:nvPicPr>
        <p:blipFill>
          <a:blip r:embed="rId3">
            <a:alphaModFix/>
          </a:blip>
          <a:stretch>
            <a:fillRect/>
          </a:stretch>
        </p:blipFill>
        <p:spPr>
          <a:xfrm>
            <a:off x="190375" y="2070700"/>
            <a:ext cx="5774225" cy="3533475"/>
          </a:xfrm>
          <a:prstGeom prst="rect">
            <a:avLst/>
          </a:prstGeom>
          <a:noFill/>
          <a:ln>
            <a:noFill/>
          </a:ln>
        </p:spPr>
      </p:pic>
      <p:pic>
        <p:nvPicPr>
          <p:cNvPr id="246" name="Google Shape;246;p27"/>
          <p:cNvPicPr preferRelativeResize="0"/>
          <p:nvPr/>
        </p:nvPicPr>
        <p:blipFill>
          <a:blip r:embed="rId4">
            <a:alphaModFix/>
          </a:blip>
          <a:stretch>
            <a:fillRect/>
          </a:stretch>
        </p:blipFill>
        <p:spPr>
          <a:xfrm>
            <a:off x="6136100" y="2070700"/>
            <a:ext cx="5922600" cy="3533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8"/>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52" name="Google Shape;252;p28"/>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EDA- Categorical Columns</a:t>
            </a:r>
            <a:endParaRPr sz="4100">
              <a:solidFill>
                <a:srgbClr val="FF6600"/>
              </a:solidFill>
              <a:latin typeface="Calibri"/>
              <a:ea typeface="Calibri"/>
              <a:cs typeface="Calibri"/>
              <a:sym typeface="Calibri"/>
            </a:endParaRPr>
          </a:p>
        </p:txBody>
      </p:sp>
      <p:sp>
        <p:nvSpPr>
          <p:cNvPr id="254" name="Google Shape;254;p28"/>
          <p:cNvSpPr txBox="1"/>
          <p:nvPr/>
        </p:nvSpPr>
        <p:spPr>
          <a:xfrm>
            <a:off x="2173100" y="5680150"/>
            <a:ext cx="80283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900">
                <a:latin typeface="Calibri"/>
                <a:ea typeface="Calibri"/>
                <a:cs typeface="Calibri"/>
                <a:sym typeface="Calibri"/>
              </a:rPr>
              <a:t>This column is the one that wanted to be predicted with the knowledge of other features, columns information.</a:t>
            </a:r>
            <a:endParaRPr b="1" sz="1900">
              <a:latin typeface="Calibri"/>
              <a:ea typeface="Calibri"/>
              <a:cs typeface="Calibri"/>
              <a:sym typeface="Calibri"/>
            </a:endParaRPr>
          </a:p>
        </p:txBody>
      </p:sp>
      <p:pic>
        <p:nvPicPr>
          <p:cNvPr id="255" name="Google Shape;255;p28"/>
          <p:cNvPicPr preferRelativeResize="0"/>
          <p:nvPr/>
        </p:nvPicPr>
        <p:blipFill>
          <a:blip r:embed="rId3">
            <a:alphaModFix/>
          </a:blip>
          <a:stretch>
            <a:fillRect/>
          </a:stretch>
        </p:blipFill>
        <p:spPr>
          <a:xfrm>
            <a:off x="2968400" y="1393200"/>
            <a:ext cx="6437706" cy="4283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61" name="Google Shape;261;p29"/>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9"/>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EDA R</a:t>
            </a:r>
            <a:r>
              <a:rPr lang="en-US" sz="4100">
                <a:solidFill>
                  <a:srgbClr val="FF6600"/>
                </a:solidFill>
                <a:latin typeface="Calibri"/>
                <a:ea typeface="Calibri"/>
                <a:cs typeface="Calibri"/>
                <a:sym typeface="Calibri"/>
              </a:rPr>
              <a:t>ecommendations #1</a:t>
            </a:r>
            <a:endParaRPr sz="4100">
              <a:solidFill>
                <a:srgbClr val="FF6600"/>
              </a:solidFill>
              <a:latin typeface="Calibri"/>
              <a:ea typeface="Calibri"/>
              <a:cs typeface="Calibri"/>
              <a:sym typeface="Calibri"/>
            </a:endParaRPr>
          </a:p>
        </p:txBody>
      </p:sp>
      <p:pic>
        <p:nvPicPr>
          <p:cNvPr id="263" name="Google Shape;263;p29"/>
          <p:cNvPicPr preferRelativeResize="0"/>
          <p:nvPr/>
        </p:nvPicPr>
        <p:blipFill>
          <a:blip r:embed="rId3">
            <a:alphaModFix/>
          </a:blip>
          <a:stretch>
            <a:fillRect/>
          </a:stretch>
        </p:blipFill>
        <p:spPr>
          <a:xfrm>
            <a:off x="1795475" y="1393200"/>
            <a:ext cx="8601075" cy="4078000"/>
          </a:xfrm>
          <a:prstGeom prst="rect">
            <a:avLst/>
          </a:prstGeom>
          <a:noFill/>
          <a:ln>
            <a:noFill/>
          </a:ln>
        </p:spPr>
      </p:pic>
      <p:sp>
        <p:nvSpPr>
          <p:cNvPr id="264" name="Google Shape;264;p29"/>
          <p:cNvSpPr txBox="1"/>
          <p:nvPr/>
        </p:nvSpPr>
        <p:spPr>
          <a:xfrm>
            <a:off x="1204501" y="5687775"/>
            <a:ext cx="9984900" cy="8451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Char char="●"/>
            </a:pPr>
            <a:r>
              <a:rPr b="1" lang="en-US" sz="1300">
                <a:solidFill>
                  <a:schemeClr val="dk1"/>
                </a:solidFill>
              </a:rPr>
              <a:t>In correlation heat map, “euribo3rn”, “cons.priceidx”, “nr.employed” and “emp.var.rate” features have very high correlation between them. 2 or 3 of these features can be dropped from the data, since their existence will not be extra useful-providing good, new information- for machine learning model which will be deployed in next steps.</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0"/>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70" name="Google Shape;270;p30"/>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0"/>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EDA Recommendations #2</a:t>
            </a:r>
            <a:endParaRPr sz="4100">
              <a:solidFill>
                <a:srgbClr val="FF6600"/>
              </a:solidFill>
              <a:latin typeface="Calibri"/>
              <a:ea typeface="Calibri"/>
              <a:cs typeface="Calibri"/>
              <a:sym typeface="Calibri"/>
            </a:endParaRPr>
          </a:p>
        </p:txBody>
      </p:sp>
      <p:pic>
        <p:nvPicPr>
          <p:cNvPr id="272" name="Google Shape;272;p30"/>
          <p:cNvPicPr preferRelativeResize="0"/>
          <p:nvPr/>
        </p:nvPicPr>
        <p:blipFill>
          <a:blip r:embed="rId3">
            <a:alphaModFix/>
          </a:blip>
          <a:stretch>
            <a:fillRect/>
          </a:stretch>
        </p:blipFill>
        <p:spPr>
          <a:xfrm>
            <a:off x="1757138" y="1547988"/>
            <a:ext cx="8677714" cy="4479788"/>
          </a:xfrm>
          <a:prstGeom prst="rect">
            <a:avLst/>
          </a:prstGeom>
          <a:noFill/>
          <a:ln>
            <a:noFill/>
          </a:ln>
        </p:spPr>
      </p:pic>
      <p:sp>
        <p:nvSpPr>
          <p:cNvPr id="273" name="Google Shape;273;p30"/>
          <p:cNvSpPr txBox="1"/>
          <p:nvPr/>
        </p:nvSpPr>
        <p:spPr>
          <a:xfrm>
            <a:off x="893250" y="6027775"/>
            <a:ext cx="10405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latin typeface="Calibri"/>
                <a:ea typeface="Calibri"/>
                <a:cs typeface="Calibri"/>
                <a:sym typeface="Calibri"/>
              </a:rPr>
              <a:t>X-label represents the duration of calls(in seconds) with customer, Y-label is percentage of that groups response to this campaign, It can bee seen that when call duration is increased getting “Yes” response probability is clearly increased as well </a:t>
            </a:r>
            <a:endParaRPr b="1" sz="15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1"/>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79" name="Google Shape;279;p31"/>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1"/>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EDA Recommendations #2</a:t>
            </a:r>
            <a:endParaRPr sz="4100">
              <a:solidFill>
                <a:srgbClr val="FF6600"/>
              </a:solidFill>
              <a:latin typeface="Calibri"/>
              <a:ea typeface="Calibri"/>
              <a:cs typeface="Calibri"/>
              <a:sym typeface="Calibri"/>
            </a:endParaRPr>
          </a:p>
        </p:txBody>
      </p:sp>
      <p:sp>
        <p:nvSpPr>
          <p:cNvPr id="281" name="Google Shape;281;p31"/>
          <p:cNvSpPr txBox="1"/>
          <p:nvPr/>
        </p:nvSpPr>
        <p:spPr>
          <a:xfrm>
            <a:off x="893250" y="6027775"/>
            <a:ext cx="10405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latin typeface="Calibri"/>
                <a:ea typeface="Calibri"/>
                <a:cs typeface="Calibri"/>
                <a:sym typeface="Calibri"/>
              </a:rPr>
              <a:t>As it can be seen, most of the calls last shorter than 10 minutes(600 seconds). With the previous analysis, it can be mentioned that call duration can be increased to convince customers</a:t>
            </a:r>
            <a:endParaRPr b="1" sz="1500">
              <a:latin typeface="Calibri"/>
              <a:ea typeface="Calibri"/>
              <a:cs typeface="Calibri"/>
              <a:sym typeface="Calibri"/>
            </a:endParaRPr>
          </a:p>
        </p:txBody>
      </p:sp>
      <p:pic>
        <p:nvPicPr>
          <p:cNvPr id="282" name="Google Shape;282;p31"/>
          <p:cNvPicPr preferRelativeResize="0"/>
          <p:nvPr/>
        </p:nvPicPr>
        <p:blipFill>
          <a:blip r:embed="rId3">
            <a:alphaModFix/>
          </a:blip>
          <a:stretch>
            <a:fillRect/>
          </a:stretch>
        </p:blipFill>
        <p:spPr>
          <a:xfrm>
            <a:off x="949525" y="1545600"/>
            <a:ext cx="10292938" cy="4329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Agenda</a:t>
            </a:r>
            <a:endParaRPr/>
          </a:p>
        </p:txBody>
      </p:sp>
      <p:sp>
        <p:nvSpPr>
          <p:cNvPr id="92" name="Google Shape;92;p14"/>
          <p:cNvSpPr txBox="1"/>
          <p:nvPr>
            <p:ph idx="1" type="subTitle"/>
          </p:nvPr>
        </p:nvSpPr>
        <p:spPr>
          <a:xfrm>
            <a:off x="5346150" y="0"/>
            <a:ext cx="7379100" cy="6858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r>
              <a:rPr lang="en-US" sz="3000">
                <a:solidFill>
                  <a:srgbClr val="FF6600"/>
                </a:solidFill>
              </a:rPr>
              <a:t>   </a:t>
            </a:r>
            <a:endParaRPr sz="2600"/>
          </a:p>
          <a:p>
            <a:pPr indent="0" lvl="0" marL="0" rtl="0" algn="just">
              <a:lnSpc>
                <a:spcPct val="90000"/>
              </a:lnSpc>
              <a:spcBef>
                <a:spcPts val="1000"/>
              </a:spcBef>
              <a:spcAft>
                <a:spcPts val="0"/>
              </a:spcAft>
              <a:buClr>
                <a:srgbClr val="FF6600"/>
              </a:buClr>
              <a:buSzPts val="2800"/>
              <a:buNone/>
            </a:pPr>
            <a:r>
              <a:rPr lang="en-US" sz="3000">
                <a:solidFill>
                  <a:srgbClr val="FF6600"/>
                </a:solidFill>
              </a:rPr>
              <a:t>         </a:t>
            </a:r>
            <a:r>
              <a:rPr lang="en-US" sz="3000">
                <a:solidFill>
                  <a:srgbClr val="FF6600"/>
                </a:solidFill>
              </a:rPr>
              <a:t>Executive Summary </a:t>
            </a:r>
            <a:endParaRPr sz="3000">
              <a:solidFill>
                <a:srgbClr val="FF6600"/>
              </a:solidFill>
            </a:endParaRPr>
          </a:p>
          <a:p>
            <a:pPr indent="0" lvl="0" marL="0" rtl="0" algn="just">
              <a:lnSpc>
                <a:spcPct val="90000"/>
              </a:lnSpc>
              <a:spcBef>
                <a:spcPts val="1000"/>
              </a:spcBef>
              <a:spcAft>
                <a:spcPts val="0"/>
              </a:spcAft>
              <a:buClr>
                <a:srgbClr val="FF6600"/>
              </a:buClr>
              <a:buSzPts val="2800"/>
              <a:buNone/>
            </a:pPr>
            <a:r>
              <a:rPr lang="en-US" sz="3000">
                <a:solidFill>
                  <a:srgbClr val="FF6600"/>
                </a:solidFill>
              </a:rPr>
              <a:t>         Data Understanding</a:t>
            </a:r>
            <a:endParaRPr sz="3000">
              <a:solidFill>
                <a:srgbClr val="FF6600"/>
              </a:solidFill>
            </a:endParaRPr>
          </a:p>
          <a:p>
            <a:pPr indent="0" lvl="0" marL="0" rtl="0" algn="just">
              <a:lnSpc>
                <a:spcPct val="90000"/>
              </a:lnSpc>
              <a:spcBef>
                <a:spcPts val="1000"/>
              </a:spcBef>
              <a:spcAft>
                <a:spcPts val="0"/>
              </a:spcAft>
              <a:buClr>
                <a:srgbClr val="FF6600"/>
              </a:buClr>
              <a:buSzPts val="2800"/>
              <a:buNone/>
            </a:pPr>
            <a:r>
              <a:rPr lang="en-US" sz="3000">
                <a:solidFill>
                  <a:srgbClr val="FF6600"/>
                </a:solidFill>
              </a:rPr>
              <a:t>         EDA</a:t>
            </a:r>
            <a:endParaRPr sz="3000">
              <a:solidFill>
                <a:srgbClr val="FF6600"/>
              </a:solidFill>
            </a:endParaRPr>
          </a:p>
          <a:p>
            <a:pPr indent="0" lvl="0" marL="457200" rtl="0" algn="just">
              <a:lnSpc>
                <a:spcPct val="90000"/>
              </a:lnSpc>
              <a:spcBef>
                <a:spcPts val="1000"/>
              </a:spcBef>
              <a:spcAft>
                <a:spcPts val="0"/>
              </a:spcAft>
              <a:buClr>
                <a:srgbClr val="FF6600"/>
              </a:buClr>
              <a:buSzPts val="2800"/>
              <a:buFont typeface="Arial"/>
              <a:buNone/>
            </a:pPr>
            <a:r>
              <a:rPr lang="en-US" sz="3000">
                <a:solidFill>
                  <a:srgbClr val="FF6600"/>
                </a:solidFill>
              </a:rPr>
              <a:t>    EDA- Categorical Columns</a:t>
            </a:r>
            <a:endParaRPr sz="3000">
              <a:solidFill>
                <a:srgbClr val="FF6600"/>
              </a:solidFill>
            </a:endParaRPr>
          </a:p>
          <a:p>
            <a:pPr indent="0" lvl="0" marL="0" rtl="0" algn="just">
              <a:lnSpc>
                <a:spcPct val="90000"/>
              </a:lnSpc>
              <a:spcBef>
                <a:spcPts val="1000"/>
              </a:spcBef>
              <a:spcAft>
                <a:spcPts val="0"/>
              </a:spcAft>
              <a:buClr>
                <a:srgbClr val="FF6600"/>
              </a:buClr>
              <a:buSzPts val="2800"/>
              <a:buNone/>
            </a:pPr>
            <a:r>
              <a:rPr lang="en-US" sz="3000">
                <a:solidFill>
                  <a:srgbClr val="FF6600"/>
                </a:solidFill>
              </a:rPr>
              <a:t>         EDA </a:t>
            </a:r>
            <a:r>
              <a:rPr lang="en-US" sz="3000">
                <a:solidFill>
                  <a:srgbClr val="FF6600"/>
                </a:solidFill>
              </a:rPr>
              <a:t>Recommendations</a:t>
            </a:r>
            <a:endParaRPr sz="3000">
              <a:solidFill>
                <a:srgbClr val="FF6600"/>
              </a:solidFill>
            </a:endParaRPr>
          </a:p>
          <a:p>
            <a:pPr indent="0" lvl="0" marL="0" rtl="0" algn="just">
              <a:lnSpc>
                <a:spcPct val="90000"/>
              </a:lnSpc>
              <a:spcBef>
                <a:spcPts val="1000"/>
              </a:spcBef>
              <a:spcAft>
                <a:spcPts val="0"/>
              </a:spcAft>
              <a:buClr>
                <a:srgbClr val="FF6600"/>
              </a:buClr>
              <a:buSzPts val="2800"/>
              <a:buNone/>
            </a:pPr>
            <a:r>
              <a:rPr lang="en-US" sz="3000">
                <a:solidFill>
                  <a:srgbClr val="FF6600"/>
                </a:solidFill>
              </a:rPr>
              <a:t>	    Model Recommendation</a:t>
            </a:r>
            <a:endParaRPr sz="3000">
              <a:solidFill>
                <a:srgbClr val="FF6600"/>
              </a:solidFill>
            </a:endParaRPr>
          </a:p>
          <a:p>
            <a:pPr indent="0" lvl="0" marL="0" rtl="0" algn="just">
              <a:lnSpc>
                <a:spcPct val="90000"/>
              </a:lnSpc>
              <a:spcBef>
                <a:spcPts val="1000"/>
              </a:spcBef>
              <a:spcAft>
                <a:spcPts val="0"/>
              </a:spcAft>
              <a:buClr>
                <a:srgbClr val="FF6600"/>
              </a:buClr>
              <a:buSzPts val="2800"/>
              <a:buNone/>
            </a:pPr>
            <a:r>
              <a:rPr lang="en-US" sz="3000">
                <a:solidFill>
                  <a:srgbClr val="FF6600"/>
                </a:solidFill>
              </a:rPr>
              <a:t>         </a:t>
            </a:r>
            <a:endParaRPr sz="2600"/>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3" name="Google Shape;93;p14"/>
          <p:cNvPicPr preferRelativeResize="0"/>
          <p:nvPr/>
        </p:nvPicPr>
        <p:blipFill rotWithShape="1">
          <a:blip r:embed="rId3">
            <a:alphaModFix/>
          </a:blip>
          <a:srcRect b="0" l="0" r="0" t="0"/>
          <a:stretch/>
        </p:blipFill>
        <p:spPr>
          <a:xfrm>
            <a:off x="0" y="5270848"/>
            <a:ext cx="2641375" cy="15871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2"/>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88" name="Google Shape;288;p32"/>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2"/>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EDA Recommendations #3</a:t>
            </a:r>
            <a:endParaRPr sz="4100">
              <a:solidFill>
                <a:srgbClr val="FF6600"/>
              </a:solidFill>
              <a:latin typeface="Calibri"/>
              <a:ea typeface="Calibri"/>
              <a:cs typeface="Calibri"/>
              <a:sym typeface="Calibri"/>
            </a:endParaRPr>
          </a:p>
        </p:txBody>
      </p:sp>
      <p:sp>
        <p:nvSpPr>
          <p:cNvPr id="290" name="Google Shape;290;p32"/>
          <p:cNvSpPr txBox="1"/>
          <p:nvPr/>
        </p:nvSpPr>
        <p:spPr>
          <a:xfrm>
            <a:off x="472400" y="2530675"/>
            <a:ext cx="4963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Calibri"/>
                <a:ea typeface="Calibri"/>
                <a:cs typeface="Calibri"/>
                <a:sym typeface="Calibri"/>
              </a:rPr>
              <a:t>-Total counts of customers according to their job,</a:t>
            </a:r>
            <a:endParaRPr b="1" sz="1600">
              <a:latin typeface="Calibri"/>
              <a:ea typeface="Calibri"/>
              <a:cs typeface="Calibri"/>
              <a:sym typeface="Calibri"/>
            </a:endParaRPr>
          </a:p>
          <a:p>
            <a:pPr indent="0" lvl="0" marL="0" rtl="0" algn="l">
              <a:spcBef>
                <a:spcPts val="0"/>
              </a:spcBef>
              <a:spcAft>
                <a:spcPts val="0"/>
              </a:spcAft>
              <a:buNone/>
            </a:pPr>
            <a:r>
              <a:rPr b="1" lang="en-US" sz="1600">
                <a:latin typeface="Calibri"/>
                <a:ea typeface="Calibri"/>
                <a:cs typeface="Calibri"/>
                <a:sym typeface="Calibri"/>
              </a:rPr>
              <a:t>with their responses (Yes,No)  --- Below</a:t>
            </a:r>
            <a:endParaRPr b="1" sz="1600">
              <a:latin typeface="Calibri"/>
              <a:ea typeface="Calibri"/>
              <a:cs typeface="Calibri"/>
              <a:sym typeface="Calibri"/>
            </a:endParaRPr>
          </a:p>
        </p:txBody>
      </p:sp>
      <p:pic>
        <p:nvPicPr>
          <p:cNvPr id="291" name="Google Shape;291;p32"/>
          <p:cNvPicPr preferRelativeResize="0"/>
          <p:nvPr/>
        </p:nvPicPr>
        <p:blipFill>
          <a:blip r:embed="rId3">
            <a:alphaModFix/>
          </a:blip>
          <a:stretch>
            <a:fillRect/>
          </a:stretch>
        </p:blipFill>
        <p:spPr>
          <a:xfrm>
            <a:off x="209425" y="3712389"/>
            <a:ext cx="5489749" cy="2828335"/>
          </a:xfrm>
          <a:prstGeom prst="rect">
            <a:avLst/>
          </a:prstGeom>
          <a:noFill/>
          <a:ln>
            <a:noFill/>
          </a:ln>
        </p:spPr>
      </p:pic>
      <p:pic>
        <p:nvPicPr>
          <p:cNvPr id="292" name="Google Shape;292;p32"/>
          <p:cNvPicPr preferRelativeResize="0"/>
          <p:nvPr/>
        </p:nvPicPr>
        <p:blipFill>
          <a:blip r:embed="rId4">
            <a:alphaModFix/>
          </a:blip>
          <a:stretch>
            <a:fillRect/>
          </a:stretch>
        </p:blipFill>
        <p:spPr>
          <a:xfrm>
            <a:off x="5655245" y="1500363"/>
            <a:ext cx="6536755" cy="3408024"/>
          </a:xfrm>
          <a:prstGeom prst="rect">
            <a:avLst/>
          </a:prstGeom>
          <a:noFill/>
          <a:ln>
            <a:noFill/>
          </a:ln>
        </p:spPr>
      </p:pic>
      <p:sp>
        <p:nvSpPr>
          <p:cNvPr id="293" name="Google Shape;293;p32"/>
          <p:cNvSpPr/>
          <p:nvPr/>
        </p:nvSpPr>
        <p:spPr>
          <a:xfrm>
            <a:off x="2868575" y="5002925"/>
            <a:ext cx="437100" cy="1537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294" name="Google Shape;294;p32"/>
          <p:cNvSpPr/>
          <p:nvPr/>
        </p:nvSpPr>
        <p:spPr>
          <a:xfrm>
            <a:off x="4293350" y="5002925"/>
            <a:ext cx="437100" cy="1537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295" name="Google Shape;295;p32"/>
          <p:cNvSpPr/>
          <p:nvPr/>
        </p:nvSpPr>
        <p:spPr>
          <a:xfrm>
            <a:off x="8586750" y="1773975"/>
            <a:ext cx="437100" cy="3134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296" name="Google Shape;296;p32"/>
          <p:cNvSpPr/>
          <p:nvPr/>
        </p:nvSpPr>
        <p:spPr>
          <a:xfrm>
            <a:off x="10106525" y="1773975"/>
            <a:ext cx="437100" cy="3134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297" name="Google Shape;297;p32"/>
          <p:cNvSpPr txBox="1"/>
          <p:nvPr/>
        </p:nvSpPr>
        <p:spPr>
          <a:xfrm>
            <a:off x="6323400" y="5232125"/>
            <a:ext cx="4963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Calibri"/>
                <a:ea typeface="Calibri"/>
                <a:cs typeface="Calibri"/>
                <a:sym typeface="Calibri"/>
              </a:rPr>
              <a:t>-Percentages of responses according to customer jobs,</a:t>
            </a:r>
            <a:endParaRPr b="1" sz="1600">
              <a:latin typeface="Calibri"/>
              <a:ea typeface="Calibri"/>
              <a:cs typeface="Calibri"/>
              <a:sym typeface="Calibri"/>
            </a:endParaRPr>
          </a:p>
          <a:p>
            <a:pPr indent="0" lvl="0" marL="0" rtl="0" algn="l">
              <a:spcBef>
                <a:spcPts val="0"/>
              </a:spcBef>
              <a:spcAft>
                <a:spcPts val="0"/>
              </a:spcAft>
              <a:buNone/>
            </a:pPr>
            <a:r>
              <a:rPr b="1" lang="en-US" sz="1600">
                <a:latin typeface="Calibri"/>
                <a:ea typeface="Calibri"/>
                <a:cs typeface="Calibri"/>
                <a:sym typeface="Calibri"/>
              </a:rPr>
              <a:t> --- Above</a:t>
            </a:r>
            <a:endParaRPr b="1" sz="1600">
              <a:latin typeface="Calibri"/>
              <a:ea typeface="Calibri"/>
              <a:cs typeface="Calibri"/>
              <a:sym typeface="Calibri"/>
            </a:endParaRPr>
          </a:p>
          <a:p>
            <a:pPr indent="0" lvl="0" marL="0" rtl="0" algn="l">
              <a:spcBef>
                <a:spcPts val="0"/>
              </a:spcBef>
              <a:spcAft>
                <a:spcPts val="0"/>
              </a:spcAft>
              <a:buNone/>
            </a:pPr>
            <a:r>
              <a:t/>
            </a:r>
            <a:endParaRPr b="1" sz="16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3"/>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03" name="Google Shape;303;p33"/>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3"/>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EDA Recommendations #3</a:t>
            </a:r>
            <a:endParaRPr sz="4100">
              <a:solidFill>
                <a:srgbClr val="FF6600"/>
              </a:solidFill>
              <a:latin typeface="Calibri"/>
              <a:ea typeface="Calibri"/>
              <a:cs typeface="Calibri"/>
              <a:sym typeface="Calibri"/>
            </a:endParaRPr>
          </a:p>
        </p:txBody>
      </p:sp>
      <p:pic>
        <p:nvPicPr>
          <p:cNvPr id="305" name="Google Shape;305;p33"/>
          <p:cNvPicPr preferRelativeResize="0"/>
          <p:nvPr/>
        </p:nvPicPr>
        <p:blipFill>
          <a:blip r:embed="rId3">
            <a:alphaModFix/>
          </a:blip>
          <a:stretch>
            <a:fillRect/>
          </a:stretch>
        </p:blipFill>
        <p:spPr>
          <a:xfrm>
            <a:off x="2019300" y="1504675"/>
            <a:ext cx="8153400" cy="4038600"/>
          </a:xfrm>
          <a:prstGeom prst="rect">
            <a:avLst/>
          </a:prstGeom>
          <a:noFill/>
          <a:ln>
            <a:noFill/>
          </a:ln>
        </p:spPr>
      </p:pic>
      <p:sp>
        <p:nvSpPr>
          <p:cNvPr id="306" name="Google Shape;306;p33"/>
          <p:cNvSpPr txBox="1"/>
          <p:nvPr/>
        </p:nvSpPr>
        <p:spPr>
          <a:xfrm>
            <a:off x="1662900" y="5871325"/>
            <a:ext cx="88662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Calibri"/>
                <a:ea typeface="Calibri"/>
                <a:cs typeface="Calibri"/>
                <a:sym typeface="Calibri"/>
              </a:rPr>
              <a:t>Students and retired people can be reached more as well, again their rate of acceptance are higher according to different jobs’ subscriptions while they are one of the least contacted jobs</a:t>
            </a:r>
            <a:endParaRPr b="1" sz="17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4"/>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12" name="Google Shape;312;p34"/>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4"/>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EDA Recommendations #4</a:t>
            </a:r>
            <a:endParaRPr sz="4100">
              <a:solidFill>
                <a:srgbClr val="FF6600"/>
              </a:solidFill>
              <a:latin typeface="Calibri"/>
              <a:ea typeface="Calibri"/>
              <a:cs typeface="Calibri"/>
              <a:sym typeface="Calibri"/>
            </a:endParaRPr>
          </a:p>
        </p:txBody>
      </p:sp>
      <p:sp>
        <p:nvSpPr>
          <p:cNvPr id="314" name="Google Shape;314;p34"/>
          <p:cNvSpPr txBox="1"/>
          <p:nvPr/>
        </p:nvSpPr>
        <p:spPr>
          <a:xfrm>
            <a:off x="1662900" y="5871325"/>
            <a:ext cx="88662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a:latin typeface="Calibri"/>
                <a:ea typeface="Calibri"/>
                <a:cs typeface="Calibri"/>
                <a:sym typeface="Calibri"/>
              </a:rPr>
              <a:t>As it can be seen 26-40 and 41-60 age groups make up the vast majority of people taking part in the campaign</a:t>
            </a:r>
            <a:endParaRPr b="1" sz="1700">
              <a:latin typeface="Calibri"/>
              <a:ea typeface="Calibri"/>
              <a:cs typeface="Calibri"/>
              <a:sym typeface="Calibri"/>
            </a:endParaRPr>
          </a:p>
        </p:txBody>
      </p:sp>
      <p:pic>
        <p:nvPicPr>
          <p:cNvPr id="315" name="Google Shape;315;p34"/>
          <p:cNvPicPr preferRelativeResize="0"/>
          <p:nvPr/>
        </p:nvPicPr>
        <p:blipFill>
          <a:blip r:embed="rId3">
            <a:alphaModFix/>
          </a:blip>
          <a:stretch>
            <a:fillRect/>
          </a:stretch>
        </p:blipFill>
        <p:spPr>
          <a:xfrm>
            <a:off x="2015625" y="1542398"/>
            <a:ext cx="8160750" cy="417972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5"/>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21" name="Google Shape;321;p35"/>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5"/>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EDA Recommendations #4</a:t>
            </a:r>
            <a:endParaRPr sz="4100">
              <a:solidFill>
                <a:srgbClr val="FF6600"/>
              </a:solidFill>
              <a:latin typeface="Calibri"/>
              <a:ea typeface="Calibri"/>
              <a:cs typeface="Calibri"/>
              <a:sym typeface="Calibri"/>
            </a:endParaRPr>
          </a:p>
        </p:txBody>
      </p:sp>
      <p:sp>
        <p:nvSpPr>
          <p:cNvPr id="323" name="Google Shape;323;p35"/>
          <p:cNvSpPr txBox="1"/>
          <p:nvPr/>
        </p:nvSpPr>
        <p:spPr>
          <a:xfrm>
            <a:off x="1662900" y="5871325"/>
            <a:ext cx="88662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a:latin typeface="Calibri"/>
                <a:ea typeface="Calibri"/>
                <a:cs typeface="Calibri"/>
                <a:sym typeface="Calibri"/>
              </a:rPr>
              <a:t>Although,</a:t>
            </a:r>
            <a:r>
              <a:rPr b="1" lang="en-US" sz="1700">
                <a:latin typeface="Calibri"/>
                <a:ea typeface="Calibri"/>
                <a:cs typeface="Calibri"/>
                <a:sym typeface="Calibri"/>
              </a:rPr>
              <a:t> 26-40 and 41-60 age groups make up the vast majority of people taking part in the campaign, percentage of getting “Yes” response is higher in 18-25 and even much more higher in 60+ age groups. So, contacting these age groups more can make huge difference.</a:t>
            </a:r>
            <a:endParaRPr b="1" sz="1700">
              <a:latin typeface="Calibri"/>
              <a:ea typeface="Calibri"/>
              <a:cs typeface="Calibri"/>
              <a:sym typeface="Calibri"/>
            </a:endParaRPr>
          </a:p>
        </p:txBody>
      </p:sp>
      <p:pic>
        <p:nvPicPr>
          <p:cNvPr id="324" name="Google Shape;324;p35"/>
          <p:cNvPicPr preferRelativeResize="0"/>
          <p:nvPr/>
        </p:nvPicPr>
        <p:blipFill>
          <a:blip r:embed="rId3">
            <a:alphaModFix/>
          </a:blip>
          <a:stretch>
            <a:fillRect/>
          </a:stretch>
        </p:blipFill>
        <p:spPr>
          <a:xfrm>
            <a:off x="1920313" y="1545600"/>
            <a:ext cx="8004575" cy="41733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6"/>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30" name="Google Shape;330;p36"/>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6"/>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EDA Recommendations #5</a:t>
            </a:r>
            <a:endParaRPr sz="4100">
              <a:solidFill>
                <a:srgbClr val="FF6600"/>
              </a:solidFill>
              <a:latin typeface="Calibri"/>
              <a:ea typeface="Calibri"/>
              <a:cs typeface="Calibri"/>
              <a:sym typeface="Calibri"/>
            </a:endParaRPr>
          </a:p>
        </p:txBody>
      </p:sp>
      <p:sp>
        <p:nvSpPr>
          <p:cNvPr id="332" name="Google Shape;332;p36"/>
          <p:cNvSpPr txBox="1"/>
          <p:nvPr/>
        </p:nvSpPr>
        <p:spPr>
          <a:xfrm>
            <a:off x="1662900" y="5871325"/>
            <a:ext cx="88662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a:latin typeface="Calibri"/>
                <a:ea typeface="Calibri"/>
                <a:cs typeface="Calibri"/>
                <a:sym typeface="Calibri"/>
              </a:rPr>
              <a:t>Contacts made in the December, March, October and September months can be increased, because they have the least amount of calls while they have the highest rate of acceptance</a:t>
            </a:r>
            <a:endParaRPr b="1" sz="1700">
              <a:latin typeface="Calibri"/>
              <a:ea typeface="Calibri"/>
              <a:cs typeface="Calibri"/>
              <a:sym typeface="Calibri"/>
            </a:endParaRPr>
          </a:p>
        </p:txBody>
      </p:sp>
      <p:pic>
        <p:nvPicPr>
          <p:cNvPr id="333" name="Google Shape;333;p36"/>
          <p:cNvPicPr preferRelativeResize="0"/>
          <p:nvPr/>
        </p:nvPicPr>
        <p:blipFill>
          <a:blip r:embed="rId3">
            <a:alphaModFix/>
          </a:blip>
          <a:stretch>
            <a:fillRect/>
          </a:stretch>
        </p:blipFill>
        <p:spPr>
          <a:xfrm>
            <a:off x="152425" y="2336650"/>
            <a:ext cx="6137169" cy="3143299"/>
          </a:xfrm>
          <a:prstGeom prst="rect">
            <a:avLst/>
          </a:prstGeom>
          <a:noFill/>
          <a:ln>
            <a:noFill/>
          </a:ln>
        </p:spPr>
      </p:pic>
      <p:pic>
        <p:nvPicPr>
          <p:cNvPr id="334" name="Google Shape;334;p36"/>
          <p:cNvPicPr preferRelativeResize="0"/>
          <p:nvPr/>
        </p:nvPicPr>
        <p:blipFill>
          <a:blip r:embed="rId4">
            <a:alphaModFix/>
          </a:blip>
          <a:stretch>
            <a:fillRect/>
          </a:stretch>
        </p:blipFill>
        <p:spPr>
          <a:xfrm>
            <a:off x="6149126" y="2431625"/>
            <a:ext cx="5914125" cy="3143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7"/>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40" name="Google Shape;340;p37"/>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7"/>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EDA Recommendations #5</a:t>
            </a:r>
            <a:endParaRPr sz="4100">
              <a:solidFill>
                <a:srgbClr val="FF6600"/>
              </a:solidFill>
              <a:latin typeface="Calibri"/>
              <a:ea typeface="Calibri"/>
              <a:cs typeface="Calibri"/>
              <a:sym typeface="Calibri"/>
            </a:endParaRPr>
          </a:p>
        </p:txBody>
      </p:sp>
      <p:sp>
        <p:nvSpPr>
          <p:cNvPr id="342" name="Google Shape;342;p37"/>
          <p:cNvSpPr txBox="1"/>
          <p:nvPr/>
        </p:nvSpPr>
        <p:spPr>
          <a:xfrm>
            <a:off x="1662900" y="5871325"/>
            <a:ext cx="88662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a:latin typeface="Calibri"/>
                <a:ea typeface="Calibri"/>
                <a:cs typeface="Calibri"/>
                <a:sym typeface="Calibri"/>
              </a:rPr>
              <a:t>Contacts made in the December, March, October and September months can be increased, because they have the least amount of calls while they have the highest rate of acceptance</a:t>
            </a:r>
            <a:endParaRPr b="1" sz="1700">
              <a:latin typeface="Calibri"/>
              <a:ea typeface="Calibri"/>
              <a:cs typeface="Calibri"/>
              <a:sym typeface="Calibri"/>
            </a:endParaRPr>
          </a:p>
        </p:txBody>
      </p:sp>
      <p:pic>
        <p:nvPicPr>
          <p:cNvPr id="343" name="Google Shape;343;p37"/>
          <p:cNvPicPr preferRelativeResize="0"/>
          <p:nvPr/>
        </p:nvPicPr>
        <p:blipFill>
          <a:blip r:embed="rId3">
            <a:alphaModFix/>
          </a:blip>
          <a:stretch>
            <a:fillRect/>
          </a:stretch>
        </p:blipFill>
        <p:spPr>
          <a:xfrm>
            <a:off x="2069763" y="1545588"/>
            <a:ext cx="8052466" cy="4173326"/>
          </a:xfrm>
          <a:prstGeom prst="rect">
            <a:avLst/>
          </a:prstGeom>
          <a:noFill/>
          <a:ln>
            <a:noFill/>
          </a:ln>
        </p:spPr>
      </p:pic>
      <p:sp>
        <p:nvSpPr>
          <p:cNvPr id="344" name="Google Shape;344;p37"/>
          <p:cNvSpPr/>
          <p:nvPr/>
        </p:nvSpPr>
        <p:spPr>
          <a:xfrm>
            <a:off x="6231100" y="1899725"/>
            <a:ext cx="816900" cy="36474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7"/>
          <p:cNvSpPr/>
          <p:nvPr/>
        </p:nvSpPr>
        <p:spPr>
          <a:xfrm>
            <a:off x="8491775" y="1899725"/>
            <a:ext cx="816900" cy="36474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7"/>
          <p:cNvSpPr/>
          <p:nvPr/>
        </p:nvSpPr>
        <p:spPr>
          <a:xfrm>
            <a:off x="9308675" y="1899725"/>
            <a:ext cx="816900" cy="36474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7"/>
          <p:cNvSpPr/>
          <p:nvPr/>
        </p:nvSpPr>
        <p:spPr>
          <a:xfrm>
            <a:off x="3970425" y="1899725"/>
            <a:ext cx="816900" cy="36474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8"/>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53" name="Google Shape;353;p38"/>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8"/>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EDA Recommendations #6</a:t>
            </a:r>
            <a:endParaRPr sz="4100">
              <a:solidFill>
                <a:srgbClr val="FF6600"/>
              </a:solidFill>
              <a:latin typeface="Calibri"/>
              <a:ea typeface="Calibri"/>
              <a:cs typeface="Calibri"/>
              <a:sym typeface="Calibri"/>
            </a:endParaRPr>
          </a:p>
        </p:txBody>
      </p:sp>
      <p:sp>
        <p:nvSpPr>
          <p:cNvPr id="355" name="Google Shape;355;p38"/>
          <p:cNvSpPr txBox="1"/>
          <p:nvPr/>
        </p:nvSpPr>
        <p:spPr>
          <a:xfrm>
            <a:off x="1871875" y="5548375"/>
            <a:ext cx="88662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a:latin typeface="Calibri"/>
                <a:ea typeface="Calibri"/>
                <a:cs typeface="Calibri"/>
                <a:sym typeface="Calibri"/>
              </a:rPr>
              <a:t>Even though, there is so little knowledge and data about illiterate people, increasing the amount of contacts to those people can be beneficial</a:t>
            </a:r>
            <a:endParaRPr b="1" sz="1700">
              <a:latin typeface="Calibri"/>
              <a:ea typeface="Calibri"/>
              <a:cs typeface="Calibri"/>
              <a:sym typeface="Calibri"/>
            </a:endParaRPr>
          </a:p>
          <a:p>
            <a:pPr indent="0" lvl="0" marL="0" rtl="0" algn="ctr">
              <a:spcBef>
                <a:spcPts val="0"/>
              </a:spcBef>
              <a:spcAft>
                <a:spcPts val="0"/>
              </a:spcAft>
              <a:buNone/>
            </a:pPr>
            <a:r>
              <a:rPr b="1" lang="en-US" sz="1700">
                <a:latin typeface="Calibri"/>
                <a:ea typeface="Calibri"/>
                <a:cs typeface="Calibri"/>
                <a:sym typeface="Calibri"/>
              </a:rPr>
              <a:t>Other than that other jobs seem to be similar in terms of “Yes” or “No” response ratio</a:t>
            </a:r>
            <a:endParaRPr b="1" sz="1700">
              <a:latin typeface="Calibri"/>
              <a:ea typeface="Calibri"/>
              <a:cs typeface="Calibri"/>
              <a:sym typeface="Calibri"/>
            </a:endParaRPr>
          </a:p>
        </p:txBody>
      </p:sp>
      <p:pic>
        <p:nvPicPr>
          <p:cNvPr id="356" name="Google Shape;356;p38"/>
          <p:cNvPicPr preferRelativeResize="0"/>
          <p:nvPr/>
        </p:nvPicPr>
        <p:blipFill>
          <a:blip r:embed="rId3">
            <a:alphaModFix/>
          </a:blip>
          <a:stretch>
            <a:fillRect/>
          </a:stretch>
        </p:blipFill>
        <p:spPr>
          <a:xfrm>
            <a:off x="6060125" y="2216225"/>
            <a:ext cx="5941899" cy="3079475"/>
          </a:xfrm>
          <a:prstGeom prst="rect">
            <a:avLst/>
          </a:prstGeom>
          <a:noFill/>
          <a:ln>
            <a:noFill/>
          </a:ln>
        </p:spPr>
      </p:pic>
      <p:pic>
        <p:nvPicPr>
          <p:cNvPr id="357" name="Google Shape;357;p38"/>
          <p:cNvPicPr preferRelativeResize="0"/>
          <p:nvPr/>
        </p:nvPicPr>
        <p:blipFill>
          <a:blip r:embed="rId4">
            <a:alphaModFix/>
          </a:blip>
          <a:stretch>
            <a:fillRect/>
          </a:stretch>
        </p:blipFill>
        <p:spPr>
          <a:xfrm>
            <a:off x="124450" y="2282801"/>
            <a:ext cx="5804025" cy="3079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9"/>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63" name="Google Shape;363;p39"/>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9"/>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Model </a:t>
            </a:r>
            <a:r>
              <a:rPr lang="en-US" sz="4100">
                <a:solidFill>
                  <a:srgbClr val="FF6600"/>
                </a:solidFill>
                <a:latin typeface="Calibri"/>
                <a:ea typeface="Calibri"/>
                <a:cs typeface="Calibri"/>
                <a:sym typeface="Calibri"/>
              </a:rPr>
              <a:t>Recommendations </a:t>
            </a:r>
            <a:endParaRPr sz="4100">
              <a:solidFill>
                <a:srgbClr val="FF6600"/>
              </a:solidFill>
              <a:latin typeface="Calibri"/>
              <a:ea typeface="Calibri"/>
              <a:cs typeface="Calibri"/>
              <a:sym typeface="Calibri"/>
            </a:endParaRPr>
          </a:p>
        </p:txBody>
      </p:sp>
      <p:pic>
        <p:nvPicPr>
          <p:cNvPr id="365" name="Google Shape;365;p39"/>
          <p:cNvPicPr preferRelativeResize="0"/>
          <p:nvPr/>
        </p:nvPicPr>
        <p:blipFill>
          <a:blip r:embed="rId3">
            <a:alphaModFix/>
          </a:blip>
          <a:stretch>
            <a:fillRect/>
          </a:stretch>
        </p:blipFill>
        <p:spPr>
          <a:xfrm>
            <a:off x="5467425" y="1726400"/>
            <a:ext cx="7051750" cy="4288375"/>
          </a:xfrm>
          <a:prstGeom prst="rect">
            <a:avLst/>
          </a:prstGeom>
          <a:noFill/>
          <a:ln>
            <a:noFill/>
          </a:ln>
        </p:spPr>
      </p:pic>
      <p:sp>
        <p:nvSpPr>
          <p:cNvPr id="366" name="Google Shape;366;p39"/>
          <p:cNvSpPr txBox="1"/>
          <p:nvPr/>
        </p:nvSpPr>
        <p:spPr>
          <a:xfrm>
            <a:off x="434625" y="3227200"/>
            <a:ext cx="49416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Calibri"/>
              <a:buChar char="●"/>
            </a:pPr>
            <a:r>
              <a:rPr b="1" lang="en-US" sz="1600">
                <a:latin typeface="Calibri"/>
                <a:ea typeface="Calibri"/>
                <a:cs typeface="Calibri"/>
                <a:sym typeface="Calibri"/>
              </a:rPr>
              <a:t>It was thought to be that classification models  provide better results, since our desired output </a:t>
            </a:r>
            <a:r>
              <a:rPr b="1" lang="en-US" sz="1600">
                <a:solidFill>
                  <a:schemeClr val="dk1"/>
                </a:solidFill>
                <a:latin typeface="Calibri"/>
                <a:ea typeface="Calibri"/>
                <a:cs typeface="Calibri"/>
                <a:sym typeface="Calibri"/>
              </a:rPr>
              <a:t>column</a:t>
            </a:r>
            <a:r>
              <a:rPr b="1" lang="en-US" sz="1600">
                <a:latin typeface="Calibri"/>
                <a:ea typeface="Calibri"/>
                <a:cs typeface="Calibri"/>
                <a:sym typeface="Calibri"/>
              </a:rPr>
              <a:t> for the machine learning models  is a categorical value.</a:t>
            </a:r>
            <a:endParaRPr b="1" sz="16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0"/>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b="1">
              <a:solidFill>
                <a:srgbClr val="FF6600"/>
              </a:solidFill>
            </a:endParaRPr>
          </a:p>
        </p:txBody>
      </p:sp>
      <p:pic>
        <p:nvPicPr>
          <p:cNvPr id="372" name="Google Shape;372;p40"/>
          <p:cNvPicPr preferRelativeResize="0"/>
          <p:nvPr/>
        </p:nvPicPr>
        <p:blipFill rotWithShape="1">
          <a:blip r:embed="rId3">
            <a:alphaModFix/>
          </a:blip>
          <a:srcRect b="0" l="0" r="0" t="0"/>
          <a:stretch/>
        </p:blipFill>
        <p:spPr>
          <a:xfrm>
            <a:off x="0" y="5112049"/>
            <a:ext cx="2905650" cy="1745950"/>
          </a:xfrm>
          <a:prstGeom prst="rect">
            <a:avLst/>
          </a:prstGeom>
          <a:noFill/>
          <a:ln>
            <a:noFill/>
          </a:ln>
        </p:spPr>
      </p:pic>
      <p:sp>
        <p:nvSpPr>
          <p:cNvPr id="373" name="Google Shape;373;p40"/>
          <p:cNvSpPr txBox="1"/>
          <p:nvPr>
            <p:ph idx="1" type="subTitle"/>
          </p:nvPr>
        </p:nvSpPr>
        <p:spPr>
          <a:xfrm>
            <a:off x="5152570" y="2481943"/>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99" name="Google Shape;99;p1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70000" lnSpcReduction="20000"/>
          </a:bodyPr>
          <a:lstStyle/>
          <a:p>
            <a:pPr indent="-344170" lvl="0" marL="457200" rtl="0" algn="l">
              <a:spcBef>
                <a:spcPts val="1000"/>
              </a:spcBef>
              <a:spcAft>
                <a:spcPts val="0"/>
              </a:spcAft>
              <a:buSzPct val="100000"/>
              <a:buChar char="●"/>
            </a:pPr>
            <a:r>
              <a:rPr b="1" lang="en-US" sz="2600"/>
              <a:t>Problem Description:</a:t>
            </a:r>
            <a:r>
              <a:rPr lang="en-US" sz="2600"/>
              <a:t> ABC Bank wants to sell its term deposit product to customers and before launching the product they want to develop a model which helps them in understanding whether a particular customer will buy their product or not (based on customer's past interaction with bank or other Financial Institution). </a:t>
            </a:r>
            <a:endParaRPr sz="2600"/>
          </a:p>
          <a:p>
            <a:pPr indent="0" lvl="0" marL="0" rtl="0" algn="l">
              <a:spcBef>
                <a:spcPts val="1000"/>
              </a:spcBef>
              <a:spcAft>
                <a:spcPts val="0"/>
              </a:spcAft>
              <a:buNone/>
            </a:pPr>
            <a:r>
              <a:t/>
            </a:r>
            <a:endParaRPr sz="2600"/>
          </a:p>
          <a:p>
            <a:pPr indent="-344170" lvl="0" marL="457200" rtl="0" algn="l">
              <a:lnSpc>
                <a:spcPct val="115000"/>
              </a:lnSpc>
              <a:spcBef>
                <a:spcPts val="900"/>
              </a:spcBef>
              <a:spcAft>
                <a:spcPts val="0"/>
              </a:spcAft>
              <a:buSzPct val="113113"/>
              <a:buChar char="●"/>
            </a:pPr>
            <a:r>
              <a:rPr b="1" lang="en-US" sz="2298">
                <a:solidFill>
                  <a:srgbClr val="2D3B45"/>
                </a:solidFill>
                <a:highlight>
                  <a:srgbClr val="FFFFFF"/>
                </a:highlight>
                <a:latin typeface="Arial"/>
                <a:ea typeface="Arial"/>
                <a:cs typeface="Arial"/>
                <a:sym typeface="Arial"/>
              </a:rPr>
              <a:t>Problem Statement:</a:t>
            </a:r>
            <a:r>
              <a:rPr lang="en-US" sz="2298">
                <a:solidFill>
                  <a:srgbClr val="2D3B45"/>
                </a:solidFill>
                <a:highlight>
                  <a:srgbClr val="FFFFFF"/>
                </a:highlight>
                <a:latin typeface="Arial"/>
                <a:ea typeface="Arial"/>
                <a:cs typeface="Arial"/>
                <a:sym typeface="Arial"/>
              </a:rPr>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r>
              <a:rPr lang="en-US" sz="1200">
                <a:solidFill>
                  <a:srgbClr val="2D3B45"/>
                </a:solidFill>
                <a:highlight>
                  <a:srgbClr val="FFFFFF"/>
                </a:highlight>
                <a:latin typeface="Arial"/>
                <a:ea typeface="Arial"/>
                <a:cs typeface="Arial"/>
                <a:sym typeface="Arial"/>
              </a:rPr>
              <a:t>.</a:t>
            </a:r>
            <a:endParaRPr b="1" sz="1200">
              <a:solidFill>
                <a:srgbClr val="2D3B45"/>
              </a:solidFill>
              <a:highlight>
                <a:srgbClr val="FFFFFF"/>
              </a:highlight>
              <a:latin typeface="Arial"/>
              <a:ea typeface="Arial"/>
              <a:cs typeface="Arial"/>
              <a:sym typeface="Arial"/>
            </a:endParaRPr>
          </a:p>
          <a:p>
            <a:pPr indent="0" lvl="0" marL="457200" rtl="0" algn="l">
              <a:spcBef>
                <a:spcPts val="1000"/>
              </a:spcBef>
              <a:spcAft>
                <a:spcPts val="0"/>
              </a:spcAft>
              <a:buNone/>
            </a:pPr>
            <a:r>
              <a:t/>
            </a:r>
            <a:endParaRPr sz="2600"/>
          </a:p>
          <a:p>
            <a:pPr indent="0" lvl="0" marL="0" rtl="0" algn="l">
              <a:spcBef>
                <a:spcPts val="1000"/>
              </a:spcBef>
              <a:spcAft>
                <a:spcPts val="0"/>
              </a:spcAft>
              <a:buNone/>
            </a:pPr>
            <a:r>
              <a:rPr lang="en-US" sz="2600"/>
              <a:t>● </a:t>
            </a:r>
            <a:r>
              <a:rPr b="1" lang="en-US" sz="2600"/>
              <a:t>Analysis:</a:t>
            </a:r>
            <a:r>
              <a:rPr lang="en-US" sz="2600"/>
              <a:t> </a:t>
            </a:r>
            <a:endParaRPr sz="2600"/>
          </a:p>
          <a:p>
            <a:pPr indent="0" lvl="0" marL="0" rtl="0" algn="l">
              <a:spcBef>
                <a:spcPts val="1000"/>
              </a:spcBef>
              <a:spcAft>
                <a:spcPts val="0"/>
              </a:spcAft>
              <a:buNone/>
            </a:pPr>
            <a:r>
              <a:rPr lang="en-US" sz="2600"/>
              <a:t>The Analysis of this data is divided into the following parts: </a:t>
            </a:r>
            <a:endParaRPr sz="2600"/>
          </a:p>
          <a:p>
            <a:pPr indent="0" lvl="0" marL="0" rtl="0" algn="l">
              <a:spcBef>
                <a:spcPts val="1000"/>
              </a:spcBef>
              <a:spcAft>
                <a:spcPts val="0"/>
              </a:spcAft>
              <a:buNone/>
            </a:pPr>
            <a:r>
              <a:rPr lang="en-US" sz="2600"/>
              <a:t>○ Data Understanding  </a:t>
            </a:r>
            <a:endParaRPr sz="2600"/>
          </a:p>
          <a:p>
            <a:pPr indent="0" lvl="0" marL="0" rtl="0" algn="l">
              <a:spcBef>
                <a:spcPts val="1000"/>
              </a:spcBef>
              <a:spcAft>
                <a:spcPts val="0"/>
              </a:spcAft>
              <a:buNone/>
            </a:pPr>
            <a:r>
              <a:rPr lang="en-US" sz="2600"/>
              <a:t>○ Univariate analysis  </a:t>
            </a:r>
            <a:endParaRPr sz="2600"/>
          </a:p>
          <a:p>
            <a:pPr indent="0" lvl="0" marL="0" rtl="0" algn="l">
              <a:spcBef>
                <a:spcPts val="1000"/>
              </a:spcBef>
              <a:spcAft>
                <a:spcPts val="0"/>
              </a:spcAft>
              <a:buNone/>
            </a:pPr>
            <a:r>
              <a:rPr lang="en-US" sz="2600"/>
              <a:t>○ Bivariate analysis </a:t>
            </a:r>
            <a:endParaRPr sz="2600"/>
          </a:p>
          <a:p>
            <a:pPr indent="0" lvl="0" marL="0" rtl="0" algn="l">
              <a:spcBef>
                <a:spcPts val="1000"/>
              </a:spcBef>
              <a:spcAft>
                <a:spcPts val="0"/>
              </a:spcAft>
              <a:buNone/>
            </a:pPr>
            <a:r>
              <a:rPr lang="en-US" sz="2600"/>
              <a:t>○ Model recommendations</a:t>
            </a:r>
            <a:endParaRPr sz="2600"/>
          </a:p>
        </p:txBody>
      </p:sp>
      <p:sp>
        <p:nvSpPr>
          <p:cNvPr id="100" name="Google Shape;100;p15"/>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Executive Summary</a:t>
            </a:r>
            <a:endParaRPr sz="4100">
              <a:solidFill>
                <a:srgbClr val="FF66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07" name="Google Shape;107;p16"/>
          <p:cNvSpPr txBox="1"/>
          <p:nvPr>
            <p:ph idx="1" type="body"/>
          </p:nvPr>
        </p:nvSpPr>
        <p:spPr>
          <a:xfrm>
            <a:off x="776275" y="1562450"/>
            <a:ext cx="10958100" cy="47847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600">
                <a:solidFill>
                  <a:srgbClr val="123654"/>
                </a:solidFill>
                <a:latin typeface="Arial"/>
                <a:ea typeface="Arial"/>
                <a:cs typeface="Arial"/>
                <a:sym typeface="Arial"/>
              </a:rPr>
              <a:t>Data Set Information:</a:t>
            </a:r>
            <a:endParaRPr b="1" sz="1600">
              <a:solidFill>
                <a:srgbClr val="123654"/>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500">
                <a:solidFill>
                  <a:srgbClr val="123654"/>
                </a:solidFill>
                <a:latin typeface="Arial"/>
                <a:ea typeface="Arial"/>
                <a:cs typeface="Arial"/>
                <a:sym typeface="Arial"/>
              </a:rPr>
              <a:t>The data is related with direct marketing campaigns of a Portuguese banking institution. The marketing campaigns were based on phone calls. Often, more than one contact to the same client was required, in order to access if the product (bank term deposit) would be ('yes') or not ('no') subscribed.</a:t>
            </a:r>
            <a:endParaRPr sz="1500">
              <a:solidFill>
                <a:srgbClr val="123654"/>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t/>
            </a:r>
            <a:endParaRPr sz="1500">
              <a:solidFill>
                <a:srgbClr val="123654"/>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500">
                <a:solidFill>
                  <a:srgbClr val="123654"/>
                </a:solidFill>
                <a:latin typeface="Arial"/>
                <a:ea typeface="Arial"/>
                <a:cs typeface="Arial"/>
                <a:sym typeface="Arial"/>
              </a:rPr>
              <a:t>There are four datasets:</a:t>
            </a:r>
            <a:endParaRPr sz="1500">
              <a:solidFill>
                <a:srgbClr val="123654"/>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500">
                <a:solidFill>
                  <a:srgbClr val="123654"/>
                </a:solidFill>
                <a:latin typeface="Arial"/>
                <a:ea typeface="Arial"/>
                <a:cs typeface="Arial"/>
                <a:sym typeface="Arial"/>
              </a:rPr>
              <a:t>1) bank-additional-full.csv with all examples (41188) and 20 inputs, ordered by date (from May 2008 to November 2010), very close to the data analyzed in [Moro et al., 2014]</a:t>
            </a:r>
            <a:endParaRPr sz="1500">
              <a:solidFill>
                <a:srgbClr val="123654"/>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500">
                <a:solidFill>
                  <a:srgbClr val="123654"/>
                </a:solidFill>
                <a:latin typeface="Arial"/>
                <a:ea typeface="Arial"/>
                <a:cs typeface="Arial"/>
                <a:sym typeface="Arial"/>
              </a:rPr>
              <a:t>2) bank-additional.csv with 10% of the examples (4119), randomly selected from 1), and 20 inputs.</a:t>
            </a:r>
            <a:endParaRPr sz="1500">
              <a:solidFill>
                <a:srgbClr val="123654"/>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500">
                <a:solidFill>
                  <a:srgbClr val="123654"/>
                </a:solidFill>
                <a:latin typeface="Arial"/>
                <a:ea typeface="Arial"/>
                <a:cs typeface="Arial"/>
                <a:sym typeface="Arial"/>
              </a:rPr>
              <a:t>3) bank-full.csv with all examples and 17 inputs, ordered by date (older version of this dataset with less inputs).</a:t>
            </a:r>
            <a:endParaRPr sz="1500">
              <a:solidFill>
                <a:srgbClr val="123654"/>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500">
                <a:solidFill>
                  <a:srgbClr val="123654"/>
                </a:solidFill>
                <a:latin typeface="Arial"/>
                <a:ea typeface="Arial"/>
                <a:cs typeface="Arial"/>
                <a:sym typeface="Arial"/>
              </a:rPr>
              <a:t>4) bank.csv with 10% of the examples and 17 inputs, randomly selected from 3 (older version of this dataset with less inputs).</a:t>
            </a:r>
            <a:endParaRPr sz="1500">
              <a:solidFill>
                <a:srgbClr val="123654"/>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500">
                <a:solidFill>
                  <a:srgbClr val="123654"/>
                </a:solidFill>
                <a:latin typeface="Arial"/>
                <a:ea typeface="Arial"/>
                <a:cs typeface="Arial"/>
                <a:sym typeface="Arial"/>
              </a:rPr>
              <a:t>The smallest datasets are provided to test more computationally demanding machine learning algorithms (e.g., SVM).</a:t>
            </a:r>
            <a:endParaRPr sz="1500">
              <a:solidFill>
                <a:srgbClr val="123654"/>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t/>
            </a:r>
            <a:endParaRPr sz="1500">
              <a:solidFill>
                <a:srgbClr val="123654"/>
              </a:solidFill>
              <a:latin typeface="Arial"/>
              <a:ea typeface="Arial"/>
              <a:cs typeface="Arial"/>
              <a:sym typeface="Arial"/>
            </a:endParaRPr>
          </a:p>
          <a:p>
            <a:pPr indent="0" lvl="0" marL="0" rtl="0" algn="l">
              <a:lnSpc>
                <a:spcPct val="115000"/>
              </a:lnSpc>
              <a:spcBef>
                <a:spcPts val="1000"/>
              </a:spcBef>
              <a:spcAft>
                <a:spcPts val="0"/>
              </a:spcAft>
              <a:buSzPts val="1100"/>
              <a:buNone/>
            </a:pPr>
            <a:r>
              <a:rPr b="1" lang="en-US" sz="1500">
                <a:solidFill>
                  <a:srgbClr val="123654"/>
                </a:solidFill>
                <a:latin typeface="Arial"/>
                <a:ea typeface="Arial"/>
                <a:cs typeface="Arial"/>
                <a:sym typeface="Arial"/>
              </a:rPr>
              <a:t>The classification goal is to predict if the client will subscribe (yes/no) a term deposit (variable y).</a:t>
            </a:r>
            <a:endParaRPr b="1" sz="2515"/>
          </a:p>
          <a:p>
            <a:pPr indent="0" lvl="0" marL="0" rtl="0" algn="l">
              <a:lnSpc>
                <a:spcPct val="70000"/>
              </a:lnSpc>
              <a:spcBef>
                <a:spcPts val="1000"/>
              </a:spcBef>
              <a:spcAft>
                <a:spcPts val="0"/>
              </a:spcAft>
              <a:buSzPts val="852"/>
              <a:buNone/>
            </a:pPr>
            <a:r>
              <a:t/>
            </a:r>
            <a:endParaRPr sz="2515"/>
          </a:p>
        </p:txBody>
      </p:sp>
      <p:sp>
        <p:nvSpPr>
          <p:cNvPr id="108" name="Google Shape;108;p16"/>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Data Understanding</a:t>
            </a:r>
            <a:endParaRPr sz="4100">
              <a:solidFill>
                <a:srgbClr val="FF66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15" name="Google Shape;115;p17"/>
          <p:cNvSpPr txBox="1"/>
          <p:nvPr>
            <p:ph idx="1" type="body"/>
          </p:nvPr>
        </p:nvSpPr>
        <p:spPr>
          <a:xfrm>
            <a:off x="0" y="1492450"/>
            <a:ext cx="12282600" cy="5365500"/>
          </a:xfrm>
          <a:prstGeom prst="rect">
            <a:avLst/>
          </a:prstGeom>
        </p:spPr>
        <p:txBody>
          <a:bodyPr anchorCtr="0" anchor="t" bIns="45700" lIns="91425" spcFirstLastPara="1" rIns="91425" wrap="square" tIns="45700">
            <a:noAutofit/>
          </a:bodyPr>
          <a:lstStyle/>
          <a:p>
            <a:pPr indent="-340201" lvl="0" marL="457200" rtl="0" algn="l">
              <a:lnSpc>
                <a:spcPct val="100000"/>
              </a:lnSpc>
              <a:spcBef>
                <a:spcPts val="1200"/>
              </a:spcBef>
              <a:spcAft>
                <a:spcPts val="0"/>
              </a:spcAft>
              <a:buClr>
                <a:srgbClr val="123654"/>
              </a:buClr>
              <a:buSzPts val="1758"/>
              <a:buFont typeface="Calibri"/>
              <a:buChar char="•"/>
            </a:pPr>
            <a:r>
              <a:rPr b="1" lang="en-US" sz="1757">
                <a:solidFill>
                  <a:srgbClr val="123654"/>
                </a:solidFill>
              </a:rPr>
              <a:t>Attribute Information:</a:t>
            </a:r>
            <a:endParaRPr b="1" sz="1757">
              <a:solidFill>
                <a:srgbClr val="123654"/>
              </a:solidFill>
            </a:endParaRPr>
          </a:p>
          <a:p>
            <a:pPr indent="-338137" lvl="0" marL="457200" rtl="0" algn="l">
              <a:lnSpc>
                <a:spcPct val="100000"/>
              </a:lnSpc>
              <a:spcBef>
                <a:spcPts val="0"/>
              </a:spcBef>
              <a:spcAft>
                <a:spcPts val="0"/>
              </a:spcAft>
              <a:buClr>
                <a:srgbClr val="123654"/>
              </a:buClr>
              <a:buSzPts val="1725"/>
              <a:buFont typeface="Calibri"/>
              <a:buChar char="•"/>
            </a:pPr>
            <a:r>
              <a:rPr lang="en-US" sz="1725">
                <a:solidFill>
                  <a:srgbClr val="123654"/>
                </a:solidFill>
              </a:rPr>
              <a:t>Input variables:</a:t>
            </a:r>
            <a:endParaRPr sz="1625">
              <a:solidFill>
                <a:srgbClr val="123654"/>
              </a:solidFill>
            </a:endParaRPr>
          </a:p>
          <a:p>
            <a:pPr indent="-338137" lvl="0" marL="457200" rtl="0" algn="l">
              <a:lnSpc>
                <a:spcPct val="100000"/>
              </a:lnSpc>
              <a:spcBef>
                <a:spcPts val="0"/>
              </a:spcBef>
              <a:spcAft>
                <a:spcPts val="0"/>
              </a:spcAft>
              <a:buClr>
                <a:srgbClr val="123654"/>
              </a:buClr>
              <a:buSzPts val="1725"/>
              <a:buFont typeface="Calibri"/>
              <a:buChar char="•"/>
            </a:pPr>
            <a:r>
              <a:rPr lang="en-US" sz="1725">
                <a:solidFill>
                  <a:srgbClr val="123654"/>
                </a:solidFill>
              </a:rPr>
              <a:t>bank client data:</a:t>
            </a:r>
            <a:endParaRPr sz="1725">
              <a:solidFill>
                <a:srgbClr val="123654"/>
              </a:solidFill>
            </a:endParaRPr>
          </a:p>
          <a:p>
            <a:pPr indent="-338137" lvl="0" marL="457200" rtl="0" algn="l">
              <a:lnSpc>
                <a:spcPct val="100000"/>
              </a:lnSpc>
              <a:spcBef>
                <a:spcPts val="0"/>
              </a:spcBef>
              <a:spcAft>
                <a:spcPts val="0"/>
              </a:spcAft>
              <a:buClr>
                <a:srgbClr val="123654"/>
              </a:buClr>
              <a:buSzPts val="1725"/>
              <a:buFont typeface="Calibri"/>
              <a:buChar char="•"/>
            </a:pPr>
            <a:r>
              <a:rPr lang="en-US" sz="1725">
                <a:solidFill>
                  <a:srgbClr val="123654"/>
                </a:solidFill>
              </a:rPr>
              <a:t>1 - age (numeric)</a:t>
            </a:r>
            <a:endParaRPr sz="1725">
              <a:solidFill>
                <a:srgbClr val="123654"/>
              </a:solidFill>
            </a:endParaRPr>
          </a:p>
          <a:p>
            <a:pPr indent="-338137" lvl="0" marL="457200" rtl="0" algn="l">
              <a:lnSpc>
                <a:spcPct val="100000"/>
              </a:lnSpc>
              <a:spcBef>
                <a:spcPts val="0"/>
              </a:spcBef>
              <a:spcAft>
                <a:spcPts val="0"/>
              </a:spcAft>
              <a:buClr>
                <a:srgbClr val="123654"/>
              </a:buClr>
              <a:buSzPts val="1725"/>
              <a:buFont typeface="Calibri"/>
              <a:buChar char="•"/>
            </a:pPr>
            <a:r>
              <a:rPr lang="en-US" sz="1725">
                <a:solidFill>
                  <a:srgbClr val="123654"/>
                </a:solidFill>
              </a:rPr>
              <a:t>2 - job : type of job (categorical: 'admin.','blue-collar','entrepreneur','housemaid','management','retired','self-employed','services','student','technician','unemployed','unknown')</a:t>
            </a:r>
            <a:endParaRPr sz="1725">
              <a:solidFill>
                <a:srgbClr val="123654"/>
              </a:solidFill>
            </a:endParaRPr>
          </a:p>
          <a:p>
            <a:pPr indent="-338137" lvl="0" marL="457200" rtl="0" algn="l">
              <a:lnSpc>
                <a:spcPct val="100000"/>
              </a:lnSpc>
              <a:spcBef>
                <a:spcPts val="0"/>
              </a:spcBef>
              <a:spcAft>
                <a:spcPts val="0"/>
              </a:spcAft>
              <a:buClr>
                <a:srgbClr val="123654"/>
              </a:buClr>
              <a:buSzPts val="1725"/>
              <a:buFont typeface="Calibri"/>
              <a:buChar char="•"/>
            </a:pPr>
            <a:r>
              <a:rPr lang="en-US" sz="1725">
                <a:solidFill>
                  <a:srgbClr val="123654"/>
                </a:solidFill>
              </a:rPr>
              <a:t>3 - marital : marital status (categorical: 'divorced','married','single','unknown'; note: 'divorced' means divorced or widowed)</a:t>
            </a:r>
            <a:endParaRPr sz="1725">
              <a:solidFill>
                <a:srgbClr val="123654"/>
              </a:solidFill>
            </a:endParaRPr>
          </a:p>
          <a:p>
            <a:pPr indent="-338137" lvl="0" marL="457200" rtl="0" algn="l">
              <a:lnSpc>
                <a:spcPct val="100000"/>
              </a:lnSpc>
              <a:spcBef>
                <a:spcPts val="0"/>
              </a:spcBef>
              <a:spcAft>
                <a:spcPts val="0"/>
              </a:spcAft>
              <a:buClr>
                <a:srgbClr val="123654"/>
              </a:buClr>
              <a:buSzPts val="1725"/>
              <a:buFont typeface="Calibri"/>
              <a:buChar char="•"/>
            </a:pPr>
            <a:r>
              <a:rPr lang="en-US" sz="1725">
                <a:solidFill>
                  <a:srgbClr val="123654"/>
                </a:solidFill>
              </a:rPr>
              <a:t>4 - education (categorical: 'basic.4y','basic.6y','basic.9y','high.school','illiterate','professional.course','university.degree','unknown')</a:t>
            </a:r>
            <a:endParaRPr sz="1725">
              <a:solidFill>
                <a:srgbClr val="123654"/>
              </a:solidFill>
            </a:endParaRPr>
          </a:p>
          <a:p>
            <a:pPr indent="-338137" lvl="0" marL="457200" rtl="0" algn="l">
              <a:lnSpc>
                <a:spcPct val="100000"/>
              </a:lnSpc>
              <a:spcBef>
                <a:spcPts val="0"/>
              </a:spcBef>
              <a:spcAft>
                <a:spcPts val="0"/>
              </a:spcAft>
              <a:buClr>
                <a:srgbClr val="123654"/>
              </a:buClr>
              <a:buSzPts val="1725"/>
              <a:buFont typeface="Calibri"/>
              <a:buChar char="•"/>
            </a:pPr>
            <a:r>
              <a:rPr lang="en-US" sz="1725">
                <a:solidFill>
                  <a:srgbClr val="123654"/>
                </a:solidFill>
              </a:rPr>
              <a:t>5 - default: has credit in default? (categorical: 'no','yes','unknown')</a:t>
            </a:r>
            <a:endParaRPr sz="1725">
              <a:solidFill>
                <a:srgbClr val="123654"/>
              </a:solidFill>
            </a:endParaRPr>
          </a:p>
          <a:p>
            <a:pPr indent="-338137" lvl="0" marL="457200" rtl="0" algn="l">
              <a:lnSpc>
                <a:spcPct val="100000"/>
              </a:lnSpc>
              <a:spcBef>
                <a:spcPts val="0"/>
              </a:spcBef>
              <a:spcAft>
                <a:spcPts val="0"/>
              </a:spcAft>
              <a:buClr>
                <a:srgbClr val="123654"/>
              </a:buClr>
              <a:buSzPts val="1725"/>
              <a:buFont typeface="Calibri"/>
              <a:buChar char="•"/>
            </a:pPr>
            <a:r>
              <a:rPr lang="en-US" sz="1725">
                <a:solidFill>
                  <a:srgbClr val="123654"/>
                </a:solidFill>
              </a:rPr>
              <a:t>6 - housing: has housing loan? (categorical: 'no','yes','unknown')</a:t>
            </a:r>
            <a:endParaRPr sz="1725">
              <a:solidFill>
                <a:srgbClr val="123654"/>
              </a:solidFill>
            </a:endParaRPr>
          </a:p>
          <a:p>
            <a:pPr indent="-338137" lvl="0" marL="457200" rtl="0" algn="l">
              <a:lnSpc>
                <a:spcPct val="100000"/>
              </a:lnSpc>
              <a:spcBef>
                <a:spcPts val="0"/>
              </a:spcBef>
              <a:spcAft>
                <a:spcPts val="0"/>
              </a:spcAft>
              <a:buClr>
                <a:srgbClr val="123654"/>
              </a:buClr>
              <a:buSzPts val="1725"/>
              <a:buFont typeface="Calibri"/>
              <a:buChar char="•"/>
            </a:pPr>
            <a:r>
              <a:rPr lang="en-US" sz="1725">
                <a:solidFill>
                  <a:srgbClr val="123654"/>
                </a:solidFill>
              </a:rPr>
              <a:t>7 - loan: has personal loan? (categorical: 'no','yes','unknown')</a:t>
            </a:r>
            <a:endParaRPr sz="1725">
              <a:solidFill>
                <a:srgbClr val="123654"/>
              </a:solidFill>
            </a:endParaRPr>
          </a:p>
          <a:p>
            <a:pPr indent="-338137" lvl="0" marL="457200" rtl="0" algn="l">
              <a:lnSpc>
                <a:spcPct val="100000"/>
              </a:lnSpc>
              <a:spcBef>
                <a:spcPts val="0"/>
              </a:spcBef>
              <a:spcAft>
                <a:spcPts val="0"/>
              </a:spcAft>
              <a:buClr>
                <a:srgbClr val="123654"/>
              </a:buClr>
              <a:buSzPts val="1725"/>
              <a:buFont typeface="Calibri"/>
              <a:buChar char="•"/>
            </a:pPr>
            <a:r>
              <a:rPr lang="en-US" sz="1725">
                <a:solidFill>
                  <a:srgbClr val="123654"/>
                </a:solidFill>
              </a:rPr>
              <a:t># related with the last contact of the current campaign:</a:t>
            </a:r>
            <a:endParaRPr sz="1725">
              <a:solidFill>
                <a:srgbClr val="123654"/>
              </a:solidFill>
            </a:endParaRPr>
          </a:p>
          <a:p>
            <a:pPr indent="-338137" lvl="0" marL="457200" rtl="0" algn="l">
              <a:lnSpc>
                <a:spcPct val="100000"/>
              </a:lnSpc>
              <a:spcBef>
                <a:spcPts val="0"/>
              </a:spcBef>
              <a:spcAft>
                <a:spcPts val="0"/>
              </a:spcAft>
              <a:buClr>
                <a:srgbClr val="123654"/>
              </a:buClr>
              <a:buSzPts val="1725"/>
              <a:buFont typeface="Calibri"/>
              <a:buChar char="•"/>
            </a:pPr>
            <a:r>
              <a:rPr lang="en-US" sz="1725">
                <a:solidFill>
                  <a:srgbClr val="123654"/>
                </a:solidFill>
              </a:rPr>
              <a:t>8 - contact: contact communication type (categorical: 'cellular','telephone')</a:t>
            </a:r>
            <a:endParaRPr sz="1725">
              <a:solidFill>
                <a:srgbClr val="123654"/>
              </a:solidFill>
            </a:endParaRPr>
          </a:p>
          <a:p>
            <a:pPr indent="-338137" lvl="0" marL="457200" rtl="0" algn="l">
              <a:lnSpc>
                <a:spcPct val="100000"/>
              </a:lnSpc>
              <a:spcBef>
                <a:spcPts val="0"/>
              </a:spcBef>
              <a:spcAft>
                <a:spcPts val="0"/>
              </a:spcAft>
              <a:buClr>
                <a:srgbClr val="123654"/>
              </a:buClr>
              <a:buSzPts val="1725"/>
              <a:buFont typeface="Calibri"/>
              <a:buChar char="•"/>
            </a:pPr>
            <a:r>
              <a:rPr lang="en-US" sz="1725">
                <a:solidFill>
                  <a:srgbClr val="123654"/>
                </a:solidFill>
              </a:rPr>
              <a:t>9 - month: last contact month of year (categorical: 'jan', 'feb', 'mar', ..., 'nov', 'dec')</a:t>
            </a:r>
            <a:endParaRPr sz="1725">
              <a:solidFill>
                <a:srgbClr val="123654"/>
              </a:solidFill>
            </a:endParaRPr>
          </a:p>
          <a:p>
            <a:pPr indent="-338137" lvl="0" marL="457200" rtl="0" algn="l">
              <a:lnSpc>
                <a:spcPct val="100000"/>
              </a:lnSpc>
              <a:spcBef>
                <a:spcPts val="0"/>
              </a:spcBef>
              <a:spcAft>
                <a:spcPts val="0"/>
              </a:spcAft>
              <a:buClr>
                <a:srgbClr val="123654"/>
              </a:buClr>
              <a:buSzPts val="1725"/>
              <a:buFont typeface="Calibri"/>
              <a:buChar char="•"/>
            </a:pPr>
            <a:r>
              <a:rPr lang="en-US" sz="1725">
                <a:solidFill>
                  <a:srgbClr val="123654"/>
                </a:solidFill>
              </a:rPr>
              <a:t>10 - day_of_week: last contact day of the week (categorical: 'mon','tue','wed','thu','fri')</a:t>
            </a:r>
            <a:endParaRPr sz="1725">
              <a:solidFill>
                <a:srgbClr val="123654"/>
              </a:solidFill>
            </a:endParaRPr>
          </a:p>
          <a:p>
            <a:pPr indent="-338137" lvl="0" marL="457200" rtl="0" algn="l">
              <a:lnSpc>
                <a:spcPct val="100000"/>
              </a:lnSpc>
              <a:spcBef>
                <a:spcPts val="0"/>
              </a:spcBef>
              <a:spcAft>
                <a:spcPts val="0"/>
              </a:spcAft>
              <a:buClr>
                <a:srgbClr val="123654"/>
              </a:buClr>
              <a:buSzPts val="1725"/>
              <a:buFont typeface="Calibri"/>
              <a:buChar char="•"/>
            </a:pPr>
            <a:r>
              <a:rPr lang="en-US" sz="1725">
                <a:solidFill>
                  <a:srgbClr val="123654"/>
                </a:solidFill>
              </a:rPr>
              <a:t>11 - duration: last contact duration, in seconds (numeric). Important note: this attribute highly affects the output target (e.g., if duration=0 then y='no'). Yet, the duration is not known before a call is performed. Also, after the end of the call y is obviously known. Thus, this input should only be included for benchmark purposes and should be discarded if the intention is to have a realistic predictive model.</a:t>
            </a:r>
            <a:endParaRPr sz="1725">
              <a:solidFill>
                <a:srgbClr val="123654"/>
              </a:solidFill>
            </a:endParaRPr>
          </a:p>
          <a:p>
            <a:pPr indent="0" lvl="0" marL="0" rtl="0" algn="l">
              <a:lnSpc>
                <a:spcPct val="100000"/>
              </a:lnSpc>
              <a:spcBef>
                <a:spcPts val="1000"/>
              </a:spcBef>
              <a:spcAft>
                <a:spcPts val="0"/>
              </a:spcAft>
              <a:buNone/>
            </a:pPr>
            <a:r>
              <a:t/>
            </a:r>
            <a:endParaRPr sz="1225">
              <a:solidFill>
                <a:srgbClr val="123654"/>
              </a:solidFill>
            </a:endParaRPr>
          </a:p>
          <a:p>
            <a:pPr indent="0" lvl="0" marL="0" rtl="0" algn="l">
              <a:lnSpc>
                <a:spcPct val="100000"/>
              </a:lnSpc>
              <a:spcBef>
                <a:spcPts val="1000"/>
              </a:spcBef>
              <a:spcAft>
                <a:spcPts val="0"/>
              </a:spcAft>
              <a:buNone/>
            </a:pPr>
            <a:r>
              <a:t/>
            </a:r>
            <a:endParaRPr sz="200"/>
          </a:p>
        </p:txBody>
      </p:sp>
      <p:sp>
        <p:nvSpPr>
          <p:cNvPr id="116" name="Google Shape;116;p17"/>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4100">
                <a:solidFill>
                  <a:srgbClr val="FF6600"/>
                </a:solidFill>
                <a:latin typeface="Calibri"/>
                <a:ea typeface="Calibri"/>
                <a:cs typeface="Calibri"/>
                <a:sym typeface="Calibri"/>
              </a:rPr>
              <a:t>    Data Understanding</a:t>
            </a:r>
            <a:endParaRPr sz="4100">
              <a:solidFill>
                <a:srgbClr val="FF6600"/>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22" name="Google Shape;122;p18"/>
          <p:cNvSpPr txBox="1"/>
          <p:nvPr>
            <p:ph idx="1" type="body"/>
          </p:nvPr>
        </p:nvSpPr>
        <p:spPr>
          <a:xfrm>
            <a:off x="0" y="1492450"/>
            <a:ext cx="12282600" cy="5365500"/>
          </a:xfrm>
          <a:prstGeom prst="rect">
            <a:avLst/>
          </a:prstGeom>
        </p:spPr>
        <p:txBody>
          <a:bodyPr anchorCtr="0" anchor="t" bIns="45700" lIns="91425" spcFirstLastPara="1" rIns="91425" wrap="square" tIns="45700">
            <a:noAutofit/>
          </a:bodyPr>
          <a:lstStyle/>
          <a:p>
            <a:pPr indent="0" lvl="0" marL="457200" rtl="0" algn="l">
              <a:lnSpc>
                <a:spcPct val="100000"/>
              </a:lnSpc>
              <a:spcBef>
                <a:spcPts val="1000"/>
              </a:spcBef>
              <a:spcAft>
                <a:spcPts val="0"/>
              </a:spcAft>
              <a:buNone/>
            </a:pPr>
            <a:r>
              <a:rPr lang="en-US" sz="2025">
                <a:solidFill>
                  <a:srgbClr val="123654"/>
                </a:solidFill>
              </a:rPr>
              <a:t># other attributes:</a:t>
            </a:r>
            <a:endParaRPr sz="2025">
              <a:solidFill>
                <a:srgbClr val="123654"/>
              </a:solidFill>
            </a:endParaRPr>
          </a:p>
          <a:p>
            <a:pPr indent="-357187" lvl="0" marL="457200" rtl="0" algn="l">
              <a:lnSpc>
                <a:spcPct val="100000"/>
              </a:lnSpc>
              <a:spcBef>
                <a:spcPts val="1000"/>
              </a:spcBef>
              <a:spcAft>
                <a:spcPts val="0"/>
              </a:spcAft>
              <a:buClr>
                <a:srgbClr val="123654"/>
              </a:buClr>
              <a:buSzPts val="2025"/>
              <a:buFont typeface="Calibri"/>
              <a:buChar char="•"/>
            </a:pPr>
            <a:r>
              <a:rPr lang="en-US" sz="2025">
                <a:solidFill>
                  <a:srgbClr val="123654"/>
                </a:solidFill>
              </a:rPr>
              <a:t>12 - campaign: number of contacts performed during this campaign and for this client (numeric, includes last contact)</a:t>
            </a:r>
            <a:endParaRPr sz="2025">
              <a:solidFill>
                <a:srgbClr val="123654"/>
              </a:solidFill>
            </a:endParaRPr>
          </a:p>
          <a:p>
            <a:pPr indent="-357187" lvl="0" marL="457200" rtl="0" algn="l">
              <a:lnSpc>
                <a:spcPct val="100000"/>
              </a:lnSpc>
              <a:spcBef>
                <a:spcPts val="0"/>
              </a:spcBef>
              <a:spcAft>
                <a:spcPts val="0"/>
              </a:spcAft>
              <a:buClr>
                <a:srgbClr val="123654"/>
              </a:buClr>
              <a:buSzPts val="2025"/>
              <a:buFont typeface="Calibri"/>
              <a:buChar char="•"/>
            </a:pPr>
            <a:r>
              <a:rPr lang="en-US" sz="2025">
                <a:solidFill>
                  <a:srgbClr val="123654"/>
                </a:solidFill>
              </a:rPr>
              <a:t>13 - pdays: number of days that passed by after the client was last contacted from a previous campaign (numeric; 999 means client was not previously contacted)</a:t>
            </a:r>
            <a:endParaRPr sz="2025">
              <a:solidFill>
                <a:srgbClr val="123654"/>
              </a:solidFill>
            </a:endParaRPr>
          </a:p>
          <a:p>
            <a:pPr indent="-357187" lvl="0" marL="457200" rtl="0" algn="l">
              <a:lnSpc>
                <a:spcPct val="100000"/>
              </a:lnSpc>
              <a:spcBef>
                <a:spcPts val="0"/>
              </a:spcBef>
              <a:spcAft>
                <a:spcPts val="0"/>
              </a:spcAft>
              <a:buClr>
                <a:srgbClr val="123654"/>
              </a:buClr>
              <a:buSzPts val="2025"/>
              <a:buFont typeface="Calibri"/>
              <a:buChar char="•"/>
            </a:pPr>
            <a:r>
              <a:rPr lang="en-US" sz="2025">
                <a:solidFill>
                  <a:srgbClr val="123654"/>
                </a:solidFill>
              </a:rPr>
              <a:t>14 - previous: number of contacts performed before this campaign and for this client (numeric)</a:t>
            </a:r>
            <a:endParaRPr sz="2025">
              <a:solidFill>
                <a:srgbClr val="123654"/>
              </a:solidFill>
            </a:endParaRPr>
          </a:p>
          <a:p>
            <a:pPr indent="-357187" lvl="0" marL="457200" rtl="0" algn="l">
              <a:lnSpc>
                <a:spcPct val="100000"/>
              </a:lnSpc>
              <a:spcBef>
                <a:spcPts val="0"/>
              </a:spcBef>
              <a:spcAft>
                <a:spcPts val="0"/>
              </a:spcAft>
              <a:buClr>
                <a:srgbClr val="123654"/>
              </a:buClr>
              <a:buSzPts val="2025"/>
              <a:buFont typeface="Calibri"/>
              <a:buChar char="•"/>
            </a:pPr>
            <a:r>
              <a:rPr lang="en-US" sz="2025">
                <a:solidFill>
                  <a:srgbClr val="123654"/>
                </a:solidFill>
              </a:rPr>
              <a:t>15 - poutcome: outcome of the previous marketing campaign (categorical: 'failure','nonexistent','success')</a:t>
            </a:r>
            <a:endParaRPr sz="2025">
              <a:solidFill>
                <a:srgbClr val="123654"/>
              </a:solidFill>
            </a:endParaRPr>
          </a:p>
          <a:p>
            <a:pPr indent="-357187" lvl="0" marL="457200" rtl="0" algn="l">
              <a:lnSpc>
                <a:spcPct val="100000"/>
              </a:lnSpc>
              <a:spcBef>
                <a:spcPts val="0"/>
              </a:spcBef>
              <a:spcAft>
                <a:spcPts val="0"/>
              </a:spcAft>
              <a:buClr>
                <a:srgbClr val="123654"/>
              </a:buClr>
              <a:buSzPts val="2025"/>
              <a:buFont typeface="Calibri"/>
              <a:buChar char="•"/>
            </a:pPr>
            <a:r>
              <a:rPr lang="en-US" sz="2025">
                <a:solidFill>
                  <a:srgbClr val="123654"/>
                </a:solidFill>
              </a:rPr>
              <a:t># social and economic context attributes</a:t>
            </a:r>
            <a:endParaRPr sz="2025">
              <a:solidFill>
                <a:srgbClr val="123654"/>
              </a:solidFill>
            </a:endParaRPr>
          </a:p>
          <a:p>
            <a:pPr indent="-357187" lvl="0" marL="457200" rtl="0" algn="l">
              <a:lnSpc>
                <a:spcPct val="100000"/>
              </a:lnSpc>
              <a:spcBef>
                <a:spcPts val="0"/>
              </a:spcBef>
              <a:spcAft>
                <a:spcPts val="0"/>
              </a:spcAft>
              <a:buClr>
                <a:srgbClr val="123654"/>
              </a:buClr>
              <a:buSzPts val="2025"/>
              <a:buFont typeface="Calibri"/>
              <a:buChar char="•"/>
            </a:pPr>
            <a:r>
              <a:rPr lang="en-US" sz="2025">
                <a:solidFill>
                  <a:srgbClr val="123654"/>
                </a:solidFill>
              </a:rPr>
              <a:t>16 - emp.var.rate: employment variation rate - quarterly indicator (numeric)</a:t>
            </a:r>
            <a:endParaRPr sz="2025">
              <a:solidFill>
                <a:srgbClr val="123654"/>
              </a:solidFill>
            </a:endParaRPr>
          </a:p>
          <a:p>
            <a:pPr indent="-357187" lvl="0" marL="457200" rtl="0" algn="l">
              <a:lnSpc>
                <a:spcPct val="100000"/>
              </a:lnSpc>
              <a:spcBef>
                <a:spcPts val="0"/>
              </a:spcBef>
              <a:spcAft>
                <a:spcPts val="0"/>
              </a:spcAft>
              <a:buClr>
                <a:srgbClr val="123654"/>
              </a:buClr>
              <a:buSzPts val="2025"/>
              <a:buFont typeface="Calibri"/>
              <a:buChar char="•"/>
            </a:pPr>
            <a:r>
              <a:rPr lang="en-US" sz="2025">
                <a:solidFill>
                  <a:srgbClr val="123654"/>
                </a:solidFill>
              </a:rPr>
              <a:t>17 - cons.price.idx: consumer price index - monthly indicator (numeric)</a:t>
            </a:r>
            <a:endParaRPr sz="2025">
              <a:solidFill>
                <a:srgbClr val="123654"/>
              </a:solidFill>
            </a:endParaRPr>
          </a:p>
          <a:p>
            <a:pPr indent="-357187" lvl="0" marL="457200" rtl="0" algn="l">
              <a:lnSpc>
                <a:spcPct val="100000"/>
              </a:lnSpc>
              <a:spcBef>
                <a:spcPts val="0"/>
              </a:spcBef>
              <a:spcAft>
                <a:spcPts val="0"/>
              </a:spcAft>
              <a:buClr>
                <a:srgbClr val="123654"/>
              </a:buClr>
              <a:buSzPts val="2025"/>
              <a:buFont typeface="Calibri"/>
              <a:buChar char="•"/>
            </a:pPr>
            <a:r>
              <a:rPr lang="en-US" sz="2025">
                <a:solidFill>
                  <a:srgbClr val="123654"/>
                </a:solidFill>
              </a:rPr>
              <a:t>18 - cons.conf.idx: consumer confidence index - monthly indicator (numeric)</a:t>
            </a:r>
            <a:endParaRPr sz="2025">
              <a:solidFill>
                <a:srgbClr val="123654"/>
              </a:solidFill>
            </a:endParaRPr>
          </a:p>
          <a:p>
            <a:pPr indent="-357187" lvl="0" marL="457200" rtl="0" algn="l">
              <a:lnSpc>
                <a:spcPct val="100000"/>
              </a:lnSpc>
              <a:spcBef>
                <a:spcPts val="0"/>
              </a:spcBef>
              <a:spcAft>
                <a:spcPts val="0"/>
              </a:spcAft>
              <a:buClr>
                <a:srgbClr val="123654"/>
              </a:buClr>
              <a:buSzPts val="2025"/>
              <a:buFont typeface="Calibri"/>
              <a:buChar char="•"/>
            </a:pPr>
            <a:r>
              <a:rPr lang="en-US" sz="2025">
                <a:solidFill>
                  <a:srgbClr val="123654"/>
                </a:solidFill>
              </a:rPr>
              <a:t>19 - euribor3m: euribor 3 month rate - daily indicator (numeric)</a:t>
            </a:r>
            <a:endParaRPr sz="2025">
              <a:solidFill>
                <a:srgbClr val="123654"/>
              </a:solidFill>
            </a:endParaRPr>
          </a:p>
          <a:p>
            <a:pPr indent="-357187" lvl="0" marL="457200" rtl="0" algn="l">
              <a:lnSpc>
                <a:spcPct val="100000"/>
              </a:lnSpc>
              <a:spcBef>
                <a:spcPts val="0"/>
              </a:spcBef>
              <a:spcAft>
                <a:spcPts val="0"/>
              </a:spcAft>
              <a:buClr>
                <a:srgbClr val="123654"/>
              </a:buClr>
              <a:buSzPts val="2025"/>
              <a:buFont typeface="Calibri"/>
              <a:buChar char="•"/>
            </a:pPr>
            <a:r>
              <a:rPr lang="en-US" sz="2025">
                <a:solidFill>
                  <a:srgbClr val="123654"/>
                </a:solidFill>
              </a:rPr>
              <a:t>20 - nr.employed: number of employees - quarterly indicator (numeric)</a:t>
            </a:r>
            <a:endParaRPr sz="2025">
              <a:solidFill>
                <a:srgbClr val="123654"/>
              </a:solidFill>
            </a:endParaRPr>
          </a:p>
          <a:p>
            <a:pPr indent="-357187" lvl="0" marL="457200" rtl="0" algn="l">
              <a:lnSpc>
                <a:spcPct val="100000"/>
              </a:lnSpc>
              <a:spcBef>
                <a:spcPts val="0"/>
              </a:spcBef>
              <a:spcAft>
                <a:spcPts val="0"/>
              </a:spcAft>
              <a:buClr>
                <a:srgbClr val="123654"/>
              </a:buClr>
              <a:buSzPts val="2025"/>
              <a:buFont typeface="Calibri"/>
              <a:buChar char="•"/>
            </a:pPr>
            <a:r>
              <a:t/>
            </a:r>
            <a:endParaRPr sz="2025">
              <a:solidFill>
                <a:srgbClr val="123654"/>
              </a:solidFill>
            </a:endParaRPr>
          </a:p>
          <a:p>
            <a:pPr indent="-357187" lvl="0" marL="457200" rtl="0" algn="l">
              <a:lnSpc>
                <a:spcPct val="100000"/>
              </a:lnSpc>
              <a:spcBef>
                <a:spcPts val="0"/>
              </a:spcBef>
              <a:spcAft>
                <a:spcPts val="0"/>
              </a:spcAft>
              <a:buClr>
                <a:srgbClr val="123654"/>
              </a:buClr>
              <a:buSzPts val="2025"/>
              <a:buFont typeface="Calibri"/>
              <a:buChar char="•"/>
            </a:pPr>
            <a:r>
              <a:rPr lang="en-US" sz="2025">
                <a:solidFill>
                  <a:srgbClr val="123654"/>
                </a:solidFill>
              </a:rPr>
              <a:t>Output variable (desired target):</a:t>
            </a:r>
            <a:endParaRPr sz="2025">
              <a:solidFill>
                <a:srgbClr val="123654"/>
              </a:solidFill>
            </a:endParaRPr>
          </a:p>
          <a:p>
            <a:pPr indent="-357187" lvl="0" marL="457200" rtl="0" algn="l">
              <a:lnSpc>
                <a:spcPct val="100000"/>
              </a:lnSpc>
              <a:spcBef>
                <a:spcPts val="0"/>
              </a:spcBef>
              <a:spcAft>
                <a:spcPts val="0"/>
              </a:spcAft>
              <a:buClr>
                <a:srgbClr val="123654"/>
              </a:buClr>
              <a:buSzPts val="2025"/>
              <a:buFont typeface="Calibri"/>
              <a:buChar char="•"/>
            </a:pPr>
            <a:r>
              <a:rPr lang="en-US" sz="2025">
                <a:solidFill>
                  <a:srgbClr val="123654"/>
                </a:solidFill>
              </a:rPr>
              <a:t>21 - y - has the client subscribed a term deposit? (binary: 'yes','no')</a:t>
            </a:r>
            <a:endParaRPr sz="2025">
              <a:solidFill>
                <a:srgbClr val="123654"/>
              </a:solidFill>
            </a:endParaRPr>
          </a:p>
          <a:p>
            <a:pPr indent="0" lvl="0" marL="0" rtl="0" algn="l">
              <a:lnSpc>
                <a:spcPct val="100000"/>
              </a:lnSpc>
              <a:spcBef>
                <a:spcPts val="1000"/>
              </a:spcBef>
              <a:spcAft>
                <a:spcPts val="0"/>
              </a:spcAft>
              <a:buNone/>
            </a:pPr>
            <a:r>
              <a:t/>
            </a:r>
            <a:endParaRPr sz="100"/>
          </a:p>
        </p:txBody>
      </p:sp>
      <p:sp>
        <p:nvSpPr>
          <p:cNvPr id="123" name="Google Shape;123;p18"/>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4100">
                <a:solidFill>
                  <a:srgbClr val="FF6600"/>
                </a:solidFill>
                <a:latin typeface="Calibri"/>
                <a:ea typeface="Calibri"/>
                <a:cs typeface="Calibri"/>
                <a:sym typeface="Calibri"/>
              </a:rPr>
              <a:t>    </a:t>
            </a:r>
            <a:r>
              <a:rPr lang="en-US" sz="4100">
                <a:solidFill>
                  <a:srgbClr val="FF6600"/>
                </a:solidFill>
                <a:latin typeface="Calibri"/>
                <a:ea typeface="Calibri"/>
                <a:cs typeface="Calibri"/>
                <a:sym typeface="Calibri"/>
              </a:rPr>
              <a:t>Data Understanding</a:t>
            </a:r>
            <a:endParaRPr sz="4100">
              <a:solidFill>
                <a:srgbClr val="FF6600"/>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29" name="Google Shape;129;p19"/>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txBox="1"/>
          <p:nvPr/>
        </p:nvSpPr>
        <p:spPr>
          <a:xfrm>
            <a:off x="526350" y="278650"/>
            <a:ext cx="87252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EDA- Outlier Detection and Handling</a:t>
            </a:r>
            <a:endParaRPr sz="4100">
              <a:solidFill>
                <a:srgbClr val="FF6600"/>
              </a:solidFill>
              <a:latin typeface="Calibri"/>
              <a:ea typeface="Calibri"/>
              <a:cs typeface="Calibri"/>
              <a:sym typeface="Calibri"/>
            </a:endParaRPr>
          </a:p>
        </p:txBody>
      </p:sp>
      <p:pic>
        <p:nvPicPr>
          <p:cNvPr id="131" name="Google Shape;131;p19"/>
          <p:cNvPicPr preferRelativeResize="0"/>
          <p:nvPr/>
        </p:nvPicPr>
        <p:blipFill>
          <a:blip r:embed="rId3">
            <a:alphaModFix/>
          </a:blip>
          <a:stretch>
            <a:fillRect/>
          </a:stretch>
        </p:blipFill>
        <p:spPr>
          <a:xfrm>
            <a:off x="439275" y="1469625"/>
            <a:ext cx="6401649" cy="5160001"/>
          </a:xfrm>
          <a:prstGeom prst="rect">
            <a:avLst/>
          </a:prstGeom>
          <a:noFill/>
          <a:ln>
            <a:noFill/>
          </a:ln>
        </p:spPr>
      </p:pic>
      <p:sp>
        <p:nvSpPr>
          <p:cNvPr id="132" name="Google Shape;132;p19"/>
          <p:cNvSpPr txBox="1"/>
          <p:nvPr/>
        </p:nvSpPr>
        <p:spPr>
          <a:xfrm>
            <a:off x="7123950" y="4958275"/>
            <a:ext cx="45972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Calibri"/>
                <a:ea typeface="Calibri"/>
                <a:cs typeface="Calibri"/>
                <a:sym typeface="Calibri"/>
              </a:rPr>
              <a:t>The interquartile range method defines outliers as values larger than Q3 + 1.5 * IQR or the values smaller than Q1 – 1.5 * IQR.</a:t>
            </a:r>
            <a:endParaRPr b="1" sz="1700">
              <a:latin typeface="Calibri"/>
              <a:ea typeface="Calibri"/>
              <a:cs typeface="Calibri"/>
              <a:sym typeface="Calibri"/>
            </a:endParaRPr>
          </a:p>
        </p:txBody>
      </p:sp>
      <p:sp>
        <p:nvSpPr>
          <p:cNvPr id="133" name="Google Shape;133;p19"/>
          <p:cNvSpPr txBox="1"/>
          <p:nvPr/>
        </p:nvSpPr>
        <p:spPr>
          <a:xfrm>
            <a:off x="7123950" y="2944200"/>
            <a:ext cx="45972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Calibri"/>
                <a:ea typeface="Calibri"/>
                <a:cs typeface="Calibri"/>
                <a:sym typeface="Calibri"/>
              </a:rPr>
              <a:t>IQR(The interquartile range) method was used for outlier detection and handling.</a:t>
            </a:r>
            <a:endParaRPr b="1" sz="17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39" name="Google Shape;139;p20"/>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EDA- eski</a:t>
            </a:r>
            <a:endParaRPr sz="4100">
              <a:solidFill>
                <a:srgbClr val="FF6600"/>
              </a:solidFill>
              <a:latin typeface="Calibri"/>
              <a:ea typeface="Calibri"/>
              <a:cs typeface="Calibri"/>
              <a:sym typeface="Calibri"/>
            </a:endParaRPr>
          </a:p>
        </p:txBody>
      </p:sp>
      <p:sp>
        <p:nvSpPr>
          <p:cNvPr id="141" name="Google Shape;141;p20"/>
          <p:cNvSpPr txBox="1"/>
          <p:nvPr/>
        </p:nvSpPr>
        <p:spPr>
          <a:xfrm>
            <a:off x="526350" y="5357225"/>
            <a:ext cx="62673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Calibri"/>
                <a:ea typeface="Calibri"/>
                <a:cs typeface="Calibri"/>
                <a:sym typeface="Calibri"/>
              </a:rPr>
              <a:t>2 different methods for outliers was followed. The first method was directly removing the outliers, while the second method was to imputation of average values for outliers. In the future machine learning models, best performing methods planned to be used.</a:t>
            </a:r>
            <a:endParaRPr b="1" sz="1700">
              <a:latin typeface="Calibri"/>
              <a:ea typeface="Calibri"/>
              <a:cs typeface="Calibri"/>
              <a:sym typeface="Calibri"/>
            </a:endParaRPr>
          </a:p>
        </p:txBody>
      </p:sp>
      <p:sp>
        <p:nvSpPr>
          <p:cNvPr id="142" name="Google Shape;142;p20"/>
          <p:cNvSpPr txBox="1"/>
          <p:nvPr/>
        </p:nvSpPr>
        <p:spPr>
          <a:xfrm>
            <a:off x="7023000" y="5872250"/>
            <a:ext cx="5169000" cy="4155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None/>
            </a:pPr>
            <a:r>
              <a:rPr b="1" lang="en-US" sz="1500">
                <a:solidFill>
                  <a:schemeClr val="dk1"/>
                </a:solidFill>
                <a:highlight>
                  <a:srgbClr val="FFFFFF"/>
                </a:highlight>
              </a:rPr>
              <a:t>We observe positive skewness in the graphs above.</a:t>
            </a:r>
            <a:endParaRPr b="1" sz="1500">
              <a:solidFill>
                <a:schemeClr val="dk1"/>
              </a:solidFill>
              <a:highlight>
                <a:srgbClr val="FFFFFF"/>
              </a:highlight>
            </a:endParaRPr>
          </a:p>
        </p:txBody>
      </p:sp>
      <p:pic>
        <p:nvPicPr>
          <p:cNvPr id="143" name="Google Shape;143;p20"/>
          <p:cNvPicPr preferRelativeResize="0"/>
          <p:nvPr/>
        </p:nvPicPr>
        <p:blipFill>
          <a:blip r:embed="rId3">
            <a:alphaModFix/>
          </a:blip>
          <a:stretch>
            <a:fillRect/>
          </a:stretch>
        </p:blipFill>
        <p:spPr>
          <a:xfrm>
            <a:off x="259163" y="1395538"/>
            <a:ext cx="4035350" cy="1928725"/>
          </a:xfrm>
          <a:prstGeom prst="rect">
            <a:avLst/>
          </a:prstGeom>
          <a:noFill/>
          <a:ln>
            <a:noFill/>
          </a:ln>
        </p:spPr>
      </p:pic>
      <p:pic>
        <p:nvPicPr>
          <p:cNvPr id="144" name="Google Shape;144;p20"/>
          <p:cNvPicPr preferRelativeResize="0"/>
          <p:nvPr/>
        </p:nvPicPr>
        <p:blipFill>
          <a:blip r:embed="rId4">
            <a:alphaModFix/>
          </a:blip>
          <a:stretch>
            <a:fillRect/>
          </a:stretch>
        </p:blipFill>
        <p:spPr>
          <a:xfrm>
            <a:off x="526350" y="3543175"/>
            <a:ext cx="3854599" cy="1393200"/>
          </a:xfrm>
          <a:prstGeom prst="rect">
            <a:avLst/>
          </a:prstGeom>
          <a:noFill/>
          <a:ln>
            <a:noFill/>
          </a:ln>
        </p:spPr>
      </p:pic>
      <p:pic>
        <p:nvPicPr>
          <p:cNvPr id="145" name="Google Shape;145;p20"/>
          <p:cNvPicPr preferRelativeResize="0"/>
          <p:nvPr/>
        </p:nvPicPr>
        <p:blipFill>
          <a:blip r:embed="rId5">
            <a:alphaModFix/>
          </a:blip>
          <a:stretch>
            <a:fillRect/>
          </a:stretch>
        </p:blipFill>
        <p:spPr>
          <a:xfrm>
            <a:off x="4320212" y="1395550"/>
            <a:ext cx="4197099" cy="1928725"/>
          </a:xfrm>
          <a:prstGeom prst="rect">
            <a:avLst/>
          </a:prstGeom>
          <a:noFill/>
          <a:ln>
            <a:noFill/>
          </a:ln>
        </p:spPr>
      </p:pic>
      <p:pic>
        <p:nvPicPr>
          <p:cNvPr id="146" name="Google Shape;146;p20"/>
          <p:cNvPicPr preferRelativeResize="0"/>
          <p:nvPr/>
        </p:nvPicPr>
        <p:blipFill rotWithShape="1">
          <a:blip r:embed="rId6">
            <a:alphaModFix/>
          </a:blip>
          <a:srcRect b="0" l="3502" r="0" t="0"/>
          <a:stretch/>
        </p:blipFill>
        <p:spPr>
          <a:xfrm>
            <a:off x="8411013" y="3326625"/>
            <a:ext cx="3500974" cy="1815050"/>
          </a:xfrm>
          <a:prstGeom prst="rect">
            <a:avLst/>
          </a:prstGeom>
          <a:noFill/>
          <a:ln>
            <a:noFill/>
          </a:ln>
        </p:spPr>
      </p:pic>
      <p:pic>
        <p:nvPicPr>
          <p:cNvPr id="147" name="Google Shape;147;p20"/>
          <p:cNvPicPr preferRelativeResize="0"/>
          <p:nvPr/>
        </p:nvPicPr>
        <p:blipFill>
          <a:blip r:embed="rId7">
            <a:alphaModFix/>
          </a:blip>
          <a:stretch>
            <a:fillRect/>
          </a:stretch>
        </p:blipFill>
        <p:spPr>
          <a:xfrm>
            <a:off x="8517300" y="1590962"/>
            <a:ext cx="3500976" cy="1537909"/>
          </a:xfrm>
          <a:prstGeom prst="rect">
            <a:avLst/>
          </a:prstGeom>
          <a:noFill/>
          <a:ln>
            <a:noFill/>
          </a:ln>
        </p:spPr>
      </p:pic>
      <p:pic>
        <p:nvPicPr>
          <p:cNvPr id="148" name="Google Shape;148;p20"/>
          <p:cNvPicPr preferRelativeResize="0"/>
          <p:nvPr/>
        </p:nvPicPr>
        <p:blipFill rotWithShape="1">
          <a:blip r:embed="rId8">
            <a:alphaModFix/>
          </a:blip>
          <a:srcRect b="3956" l="0" r="0" t="0"/>
          <a:stretch/>
        </p:blipFill>
        <p:spPr>
          <a:xfrm>
            <a:off x="4468688" y="3444168"/>
            <a:ext cx="3854599" cy="153539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54" name="Google Shape;154;p21"/>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EDA- eski</a:t>
            </a:r>
            <a:endParaRPr sz="4100">
              <a:solidFill>
                <a:srgbClr val="FF6600"/>
              </a:solidFill>
              <a:latin typeface="Calibri"/>
              <a:ea typeface="Calibri"/>
              <a:cs typeface="Calibri"/>
              <a:sym typeface="Calibri"/>
            </a:endParaRPr>
          </a:p>
        </p:txBody>
      </p:sp>
      <p:sp>
        <p:nvSpPr>
          <p:cNvPr id="156" name="Google Shape;156;p21"/>
          <p:cNvSpPr txBox="1"/>
          <p:nvPr/>
        </p:nvSpPr>
        <p:spPr>
          <a:xfrm>
            <a:off x="838200" y="5224225"/>
            <a:ext cx="26979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a:latin typeface="Calibri"/>
                <a:ea typeface="Calibri"/>
                <a:cs typeface="Calibri"/>
                <a:sym typeface="Calibri"/>
              </a:rPr>
              <a:t>Original</a:t>
            </a:r>
            <a:endParaRPr b="1" sz="1700">
              <a:latin typeface="Calibri"/>
              <a:ea typeface="Calibri"/>
              <a:cs typeface="Calibri"/>
              <a:sym typeface="Calibri"/>
            </a:endParaRPr>
          </a:p>
        </p:txBody>
      </p:sp>
      <p:sp>
        <p:nvSpPr>
          <p:cNvPr id="157" name="Google Shape;157;p21"/>
          <p:cNvSpPr txBox="1"/>
          <p:nvPr/>
        </p:nvSpPr>
        <p:spPr>
          <a:xfrm>
            <a:off x="7023000" y="6110250"/>
            <a:ext cx="5169000" cy="4155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None/>
            </a:pPr>
            <a:r>
              <a:rPr b="1" lang="en-US" sz="1500">
                <a:solidFill>
                  <a:schemeClr val="dk1"/>
                </a:solidFill>
                <a:highlight>
                  <a:srgbClr val="FFFFFF"/>
                </a:highlight>
              </a:rPr>
              <a:t>We observe positive skewness in the graphs.</a:t>
            </a:r>
            <a:endParaRPr b="1" sz="1500">
              <a:solidFill>
                <a:schemeClr val="dk1"/>
              </a:solidFill>
              <a:highlight>
                <a:srgbClr val="FFFFFF"/>
              </a:highlight>
            </a:endParaRPr>
          </a:p>
        </p:txBody>
      </p:sp>
      <p:sp>
        <p:nvSpPr>
          <p:cNvPr id="158" name="Google Shape;158;p21"/>
          <p:cNvSpPr txBox="1"/>
          <p:nvPr/>
        </p:nvSpPr>
        <p:spPr>
          <a:xfrm>
            <a:off x="6015325" y="5099438"/>
            <a:ext cx="6267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900">
              <a:latin typeface="Calibri"/>
              <a:ea typeface="Calibri"/>
              <a:cs typeface="Calibri"/>
              <a:sym typeface="Calibri"/>
            </a:endParaRPr>
          </a:p>
        </p:txBody>
      </p:sp>
      <p:pic>
        <p:nvPicPr>
          <p:cNvPr id="159" name="Google Shape;159;p21"/>
          <p:cNvPicPr preferRelativeResize="0"/>
          <p:nvPr/>
        </p:nvPicPr>
        <p:blipFill>
          <a:blip r:embed="rId3">
            <a:alphaModFix/>
          </a:blip>
          <a:stretch>
            <a:fillRect/>
          </a:stretch>
        </p:blipFill>
        <p:spPr>
          <a:xfrm>
            <a:off x="152400" y="1545600"/>
            <a:ext cx="3383750" cy="1635975"/>
          </a:xfrm>
          <a:prstGeom prst="rect">
            <a:avLst/>
          </a:prstGeom>
          <a:noFill/>
          <a:ln>
            <a:noFill/>
          </a:ln>
        </p:spPr>
      </p:pic>
      <p:sp>
        <p:nvSpPr>
          <p:cNvPr id="160" name="Google Shape;160;p21"/>
          <p:cNvSpPr txBox="1"/>
          <p:nvPr/>
        </p:nvSpPr>
        <p:spPr>
          <a:xfrm>
            <a:off x="5223875" y="3402200"/>
            <a:ext cx="771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61" name="Google Shape;161;p21"/>
          <p:cNvPicPr preferRelativeResize="0"/>
          <p:nvPr/>
        </p:nvPicPr>
        <p:blipFill>
          <a:blip r:embed="rId4">
            <a:alphaModFix/>
          </a:blip>
          <a:stretch>
            <a:fillRect/>
          </a:stretch>
        </p:blipFill>
        <p:spPr>
          <a:xfrm>
            <a:off x="152400" y="3333975"/>
            <a:ext cx="3619150" cy="1635975"/>
          </a:xfrm>
          <a:prstGeom prst="rect">
            <a:avLst/>
          </a:prstGeom>
          <a:noFill/>
          <a:ln>
            <a:noFill/>
          </a:ln>
        </p:spPr>
      </p:pic>
      <p:pic>
        <p:nvPicPr>
          <p:cNvPr id="162" name="Google Shape;162;p21"/>
          <p:cNvPicPr preferRelativeResize="0"/>
          <p:nvPr/>
        </p:nvPicPr>
        <p:blipFill>
          <a:blip r:embed="rId5">
            <a:alphaModFix/>
          </a:blip>
          <a:stretch>
            <a:fillRect/>
          </a:stretch>
        </p:blipFill>
        <p:spPr>
          <a:xfrm>
            <a:off x="3974675" y="1469400"/>
            <a:ext cx="3383750" cy="1635969"/>
          </a:xfrm>
          <a:prstGeom prst="rect">
            <a:avLst/>
          </a:prstGeom>
          <a:noFill/>
          <a:ln>
            <a:noFill/>
          </a:ln>
        </p:spPr>
      </p:pic>
      <p:pic>
        <p:nvPicPr>
          <p:cNvPr id="163" name="Google Shape;163;p21"/>
          <p:cNvPicPr preferRelativeResize="0"/>
          <p:nvPr/>
        </p:nvPicPr>
        <p:blipFill>
          <a:blip r:embed="rId6">
            <a:alphaModFix/>
          </a:blip>
          <a:stretch>
            <a:fillRect/>
          </a:stretch>
        </p:blipFill>
        <p:spPr>
          <a:xfrm>
            <a:off x="3856975" y="3181575"/>
            <a:ext cx="3619150" cy="1788375"/>
          </a:xfrm>
          <a:prstGeom prst="rect">
            <a:avLst/>
          </a:prstGeom>
          <a:noFill/>
          <a:ln>
            <a:noFill/>
          </a:ln>
        </p:spPr>
      </p:pic>
      <p:pic>
        <p:nvPicPr>
          <p:cNvPr id="164" name="Google Shape;164;p21"/>
          <p:cNvPicPr preferRelativeResize="0"/>
          <p:nvPr/>
        </p:nvPicPr>
        <p:blipFill>
          <a:blip r:embed="rId5">
            <a:alphaModFix/>
          </a:blip>
          <a:stretch>
            <a:fillRect/>
          </a:stretch>
        </p:blipFill>
        <p:spPr>
          <a:xfrm>
            <a:off x="7911225" y="1545600"/>
            <a:ext cx="3524874" cy="1704200"/>
          </a:xfrm>
          <a:prstGeom prst="rect">
            <a:avLst/>
          </a:prstGeom>
          <a:noFill/>
          <a:ln>
            <a:noFill/>
          </a:ln>
        </p:spPr>
      </p:pic>
      <p:pic>
        <p:nvPicPr>
          <p:cNvPr id="165" name="Google Shape;165;p21"/>
          <p:cNvPicPr preferRelativeResize="0"/>
          <p:nvPr/>
        </p:nvPicPr>
        <p:blipFill>
          <a:blip r:embed="rId7">
            <a:alphaModFix/>
          </a:blip>
          <a:stretch>
            <a:fillRect/>
          </a:stretch>
        </p:blipFill>
        <p:spPr>
          <a:xfrm>
            <a:off x="7911225" y="3249800"/>
            <a:ext cx="3619150" cy="1635974"/>
          </a:xfrm>
          <a:prstGeom prst="rect">
            <a:avLst/>
          </a:prstGeom>
          <a:noFill/>
          <a:ln>
            <a:noFill/>
          </a:ln>
        </p:spPr>
      </p:pic>
      <p:sp>
        <p:nvSpPr>
          <p:cNvPr id="166" name="Google Shape;166;p21"/>
          <p:cNvSpPr txBox="1"/>
          <p:nvPr/>
        </p:nvSpPr>
        <p:spPr>
          <a:xfrm>
            <a:off x="4573650" y="5224225"/>
            <a:ext cx="26979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a:latin typeface="Calibri"/>
                <a:ea typeface="Calibri"/>
                <a:cs typeface="Calibri"/>
                <a:sym typeface="Calibri"/>
              </a:rPr>
              <a:t>Deleting outliers</a:t>
            </a:r>
            <a:endParaRPr b="1" sz="1700">
              <a:latin typeface="Calibri"/>
              <a:ea typeface="Calibri"/>
              <a:cs typeface="Calibri"/>
              <a:sym typeface="Calibri"/>
            </a:endParaRPr>
          </a:p>
        </p:txBody>
      </p:sp>
      <p:sp>
        <p:nvSpPr>
          <p:cNvPr id="167" name="Google Shape;167;p21"/>
          <p:cNvSpPr txBox="1"/>
          <p:nvPr/>
        </p:nvSpPr>
        <p:spPr>
          <a:xfrm>
            <a:off x="8582075" y="5274813"/>
            <a:ext cx="26979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a:latin typeface="Calibri"/>
                <a:ea typeface="Calibri"/>
                <a:cs typeface="Calibri"/>
                <a:sym typeface="Calibri"/>
              </a:rPr>
              <a:t>Imputing mean values instead of outliers</a:t>
            </a:r>
            <a:endParaRPr b="1" sz="17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