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Oswald Medium"/>
      <p:regular r:id="rId40"/>
      <p:bold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swaldMedium-regular.fntdata"/><Relationship Id="rId20" Type="http://schemas.openxmlformats.org/officeDocument/2006/relationships/slide" Target="slides/slide16.xml"/><Relationship Id="rId42" Type="http://schemas.openxmlformats.org/officeDocument/2006/relationships/font" Target="fonts/Oswald-regular.fntdata"/><Relationship Id="rId41" Type="http://schemas.openxmlformats.org/officeDocument/2006/relationships/font" Target="fonts/OswaldMedium-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swald-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43fb8f374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43fb8f37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43fb8f374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43fb8f37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3fb8f374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43fb8f37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43fb8f374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43fb8f37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43fb8f374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43fb8f37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43fb8f374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43fb8f37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43fb8f374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43fb8f37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43fb8f374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43fb8f37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5761602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5761602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57616023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5761602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57616023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5761602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57616023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5761602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576160230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57616023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57616023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5761602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576160230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57616023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576160230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5761602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57616023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57616023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576160230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57616023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576160230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57616023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576160230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57616023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43fb8f37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43fb8f3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576160230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57616023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576160230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57616023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576160230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57616023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576160230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57616023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576160230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57616023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43fb8f37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43fb8f3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3fb8f37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43fb8f3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43fb8f374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43fb8f37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43fb8f374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43fb8f37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43fb8f374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43fb8f37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43fb8f374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43fb8f37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24" y="0"/>
            <a:ext cx="2582425" cy="2582425"/>
          </a:xfrm>
          <a:prstGeom prst="rect">
            <a:avLst/>
          </a:prstGeom>
          <a:noFill/>
          <a:ln>
            <a:noFill/>
          </a:ln>
        </p:spPr>
      </p:pic>
      <p:sp>
        <p:nvSpPr>
          <p:cNvPr id="85" name="Google Shape;85;p13"/>
          <p:cNvSpPr txBox="1"/>
          <p:nvPr/>
        </p:nvSpPr>
        <p:spPr>
          <a:xfrm>
            <a:off x="870857" y="2380343"/>
            <a:ext cx="8873700" cy="2770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chemeClr val="lt1"/>
                </a:solidFill>
                <a:latin typeface="Calibri"/>
                <a:ea typeface="Calibri"/>
                <a:cs typeface="Calibri"/>
                <a:sym typeface="Calibri"/>
              </a:rPr>
              <a:t>G2M-insight-for-Cab-Investment-firm</a:t>
            </a:r>
            <a:endParaRPr>
              <a:solidFill>
                <a:schemeClr val="lt1"/>
              </a:solidFill>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19.06.2022</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6" name="Google Shape;166;p22"/>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Seasonality analysis</a:t>
            </a:r>
            <a:endParaRPr sz="4100">
              <a:solidFill>
                <a:srgbClr val="FF6600"/>
              </a:solidFill>
              <a:latin typeface="Calibri"/>
              <a:ea typeface="Calibri"/>
              <a:cs typeface="Calibri"/>
              <a:sym typeface="Calibri"/>
            </a:endParaRPr>
          </a:p>
        </p:txBody>
      </p:sp>
      <p:pic>
        <p:nvPicPr>
          <p:cNvPr id="168" name="Google Shape;168;p22"/>
          <p:cNvPicPr preferRelativeResize="0"/>
          <p:nvPr/>
        </p:nvPicPr>
        <p:blipFill>
          <a:blip r:embed="rId3">
            <a:alphaModFix/>
          </a:blip>
          <a:stretch>
            <a:fillRect/>
          </a:stretch>
        </p:blipFill>
        <p:spPr>
          <a:xfrm>
            <a:off x="1161963" y="1458950"/>
            <a:ext cx="9521275" cy="2552900"/>
          </a:xfrm>
          <a:prstGeom prst="rect">
            <a:avLst/>
          </a:prstGeom>
          <a:noFill/>
          <a:ln>
            <a:noFill/>
          </a:ln>
        </p:spPr>
      </p:pic>
      <p:pic>
        <p:nvPicPr>
          <p:cNvPr id="169" name="Google Shape;169;p22"/>
          <p:cNvPicPr preferRelativeResize="0"/>
          <p:nvPr/>
        </p:nvPicPr>
        <p:blipFill>
          <a:blip r:embed="rId4">
            <a:alphaModFix/>
          </a:blip>
          <a:stretch>
            <a:fillRect/>
          </a:stretch>
        </p:blipFill>
        <p:spPr>
          <a:xfrm>
            <a:off x="1161975" y="3889925"/>
            <a:ext cx="9521249" cy="25356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p:nvPr/>
        </p:nvSpPr>
        <p:spPr>
          <a:xfrm>
            <a:off x="205200" y="2343225"/>
            <a:ext cx="11434800" cy="3450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300">
              <a:solidFill>
                <a:schemeClr val="dk1"/>
              </a:solidFill>
            </a:endParaRPr>
          </a:p>
        </p:txBody>
      </p:sp>
      <p:sp>
        <p:nvSpPr>
          <p:cNvPr id="175" name="Google Shape;175;p23"/>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6" name="Google Shape;176;p23"/>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Seasonality analysis</a:t>
            </a:r>
            <a:endParaRPr sz="4100">
              <a:solidFill>
                <a:srgbClr val="FF6600"/>
              </a:solidFill>
              <a:latin typeface="Calibri"/>
              <a:ea typeface="Calibri"/>
              <a:cs typeface="Calibri"/>
              <a:sym typeface="Calibri"/>
            </a:endParaRPr>
          </a:p>
        </p:txBody>
      </p:sp>
      <p:sp>
        <p:nvSpPr>
          <p:cNvPr id="178" name="Google Shape;178;p23"/>
          <p:cNvSpPr txBox="1"/>
          <p:nvPr/>
        </p:nvSpPr>
        <p:spPr>
          <a:xfrm>
            <a:off x="4735925" y="5967075"/>
            <a:ext cx="729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accent2"/>
                </a:solidFill>
                <a:latin typeface="Calibri"/>
                <a:ea typeface="Calibri"/>
                <a:cs typeface="Calibri"/>
                <a:sym typeface="Calibri"/>
              </a:rPr>
              <a:t>**For both companies multiplicative, additive decomposition and autocorrelation methods are applied and visualised the results in python codes as well.</a:t>
            </a:r>
            <a:endParaRPr b="1" sz="1600">
              <a:solidFill>
                <a:schemeClr val="accent2"/>
              </a:solidFill>
              <a:latin typeface="Calibri"/>
              <a:ea typeface="Calibri"/>
              <a:cs typeface="Calibri"/>
              <a:sym typeface="Calibri"/>
            </a:endParaRPr>
          </a:p>
        </p:txBody>
      </p:sp>
      <p:sp>
        <p:nvSpPr>
          <p:cNvPr id="179" name="Google Shape;179;p23"/>
          <p:cNvSpPr txBox="1"/>
          <p:nvPr/>
        </p:nvSpPr>
        <p:spPr>
          <a:xfrm>
            <a:off x="609975" y="1754325"/>
            <a:ext cx="107124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0795"/>
              </a:lnSpc>
              <a:spcBef>
                <a:spcPts val="0"/>
              </a:spcBef>
              <a:spcAft>
                <a:spcPts val="0"/>
              </a:spcAft>
              <a:buClr>
                <a:srgbClr val="FF0000"/>
              </a:buClr>
              <a:buSzPts val="1700"/>
              <a:buFont typeface="Oswald"/>
              <a:buChar char="●"/>
            </a:pPr>
            <a:r>
              <a:rPr b="1" lang="en-US" sz="1700">
                <a:solidFill>
                  <a:srgbClr val="FF0000"/>
                </a:solidFill>
                <a:latin typeface="Oswald"/>
                <a:ea typeface="Oswald"/>
                <a:cs typeface="Oswald"/>
                <a:sym typeface="Oswald"/>
              </a:rPr>
              <a:t>When we applied </a:t>
            </a:r>
            <a:r>
              <a:rPr b="1" lang="en-US" sz="1700">
                <a:solidFill>
                  <a:srgbClr val="FF0000"/>
                </a:solidFill>
                <a:latin typeface="Oswald"/>
                <a:ea typeface="Oswald"/>
                <a:cs typeface="Oswald"/>
                <a:sym typeface="Oswald"/>
              </a:rPr>
              <a:t>granger causality tests(to see if there is seasonality)</a:t>
            </a:r>
            <a:r>
              <a:rPr b="1" lang="en-US" sz="1700">
                <a:solidFill>
                  <a:srgbClr val="FF0000"/>
                </a:solidFill>
                <a:latin typeface="Oswald"/>
                <a:ea typeface="Oswald"/>
                <a:cs typeface="Oswald"/>
                <a:sym typeface="Oswald"/>
              </a:rPr>
              <a:t> to companies monthly passenger numbers:</a:t>
            </a:r>
            <a:endParaRPr b="1" sz="1700">
              <a:solidFill>
                <a:srgbClr val="FF0000"/>
              </a:solidFill>
              <a:latin typeface="Oswald"/>
              <a:ea typeface="Oswald"/>
              <a:cs typeface="Oswald"/>
              <a:sym typeface="Oswald"/>
            </a:endParaRPr>
          </a:p>
        </p:txBody>
      </p:sp>
      <p:sp>
        <p:nvSpPr>
          <p:cNvPr id="180" name="Google Shape;180;p23"/>
          <p:cNvSpPr txBox="1"/>
          <p:nvPr/>
        </p:nvSpPr>
        <p:spPr>
          <a:xfrm>
            <a:off x="609975" y="3020750"/>
            <a:ext cx="4360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rPr>
              <a:t>ssr based F test:         F=6.1813  , p=0.0183  ,</a:t>
            </a:r>
            <a:endParaRPr b="1" sz="1300">
              <a:solidFill>
                <a:schemeClr val="dk1"/>
              </a:solidFill>
            </a:endParaRPr>
          </a:p>
          <a:p>
            <a:pPr indent="0" lvl="0" marL="0" rtl="0" algn="l">
              <a:spcBef>
                <a:spcPts val="0"/>
              </a:spcBef>
              <a:spcAft>
                <a:spcPts val="0"/>
              </a:spcAft>
              <a:buNone/>
            </a:pPr>
            <a:r>
              <a:rPr b="1" lang="en-US" sz="1300">
                <a:solidFill>
                  <a:schemeClr val="dk1"/>
                </a:solidFill>
              </a:rPr>
              <a:t>ssr based chi2 test:   chi2=6.7608  , p=0.0093  likelihood ratio test: chi2=6.1813  , p=0.0129  </a:t>
            </a:r>
            <a:endParaRPr b="1" sz="1300">
              <a:solidFill>
                <a:schemeClr val="dk1"/>
              </a:solidFill>
            </a:endParaRPr>
          </a:p>
          <a:p>
            <a:pPr indent="0" lvl="0" marL="0" rtl="0" algn="l">
              <a:lnSpc>
                <a:spcPct val="110795"/>
              </a:lnSpc>
              <a:spcBef>
                <a:spcPts val="0"/>
              </a:spcBef>
              <a:spcAft>
                <a:spcPts val="0"/>
              </a:spcAft>
              <a:buNone/>
            </a:pPr>
            <a:r>
              <a:rPr b="1" lang="en-US" sz="1300">
                <a:solidFill>
                  <a:schemeClr val="dk1"/>
                </a:solidFill>
              </a:rPr>
              <a:t>parameter F test:         F=6.1813  , p=0.0183</a:t>
            </a:r>
            <a:endParaRPr b="1" sz="1300">
              <a:solidFill>
                <a:schemeClr val="dk1"/>
              </a:solidFill>
            </a:endParaRPr>
          </a:p>
        </p:txBody>
      </p:sp>
      <p:sp>
        <p:nvSpPr>
          <p:cNvPr id="181" name="Google Shape;181;p23"/>
          <p:cNvSpPr txBox="1"/>
          <p:nvPr/>
        </p:nvSpPr>
        <p:spPr>
          <a:xfrm>
            <a:off x="298125" y="4103450"/>
            <a:ext cx="5321400" cy="9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50">
                <a:solidFill>
                  <a:schemeClr val="dk1"/>
                </a:solidFill>
              </a:rPr>
              <a:t>In the above case, the p-values are close to 0("zero") for all tests. So the ‘month’ indeed can be used to forecast the values for </a:t>
            </a:r>
            <a:r>
              <a:rPr b="1" lang="en-US" sz="1550">
                <a:solidFill>
                  <a:srgbClr val="FF00FF"/>
                </a:solidFill>
                <a:highlight>
                  <a:schemeClr val="dk1"/>
                </a:highlight>
              </a:rPr>
              <a:t>pink cabs</a:t>
            </a:r>
            <a:r>
              <a:rPr b="1" lang="en-US" sz="1550">
                <a:solidFill>
                  <a:schemeClr val="dk1"/>
                </a:solidFill>
              </a:rPr>
              <a:t>.</a:t>
            </a:r>
            <a:endParaRPr sz="1900"/>
          </a:p>
        </p:txBody>
      </p:sp>
      <p:sp>
        <p:nvSpPr>
          <p:cNvPr id="182" name="Google Shape;182;p23"/>
          <p:cNvSpPr txBox="1"/>
          <p:nvPr/>
        </p:nvSpPr>
        <p:spPr>
          <a:xfrm>
            <a:off x="609975" y="2400050"/>
            <a:ext cx="4100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FF00FF"/>
                </a:solidFill>
                <a:highlight>
                  <a:schemeClr val="lt2"/>
                </a:highlight>
                <a:latin typeface="Calibri"/>
                <a:ea typeface="Calibri"/>
                <a:cs typeface="Calibri"/>
                <a:sym typeface="Calibri"/>
              </a:rPr>
              <a:t>-Pink Cabs</a:t>
            </a:r>
            <a:endParaRPr b="1" sz="2200">
              <a:solidFill>
                <a:srgbClr val="FF00FF"/>
              </a:solidFill>
              <a:highlight>
                <a:schemeClr val="lt2"/>
              </a:highlight>
              <a:latin typeface="Calibri"/>
              <a:ea typeface="Calibri"/>
              <a:cs typeface="Calibri"/>
              <a:sym typeface="Calibri"/>
            </a:endParaRPr>
          </a:p>
        </p:txBody>
      </p:sp>
      <p:sp>
        <p:nvSpPr>
          <p:cNvPr id="183" name="Google Shape;183;p23"/>
          <p:cNvSpPr txBox="1"/>
          <p:nvPr/>
        </p:nvSpPr>
        <p:spPr>
          <a:xfrm>
            <a:off x="6399575" y="3020750"/>
            <a:ext cx="43605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rPr>
              <a:t>ssr based F test:         F=10.0768 , p=0.0033  </a:t>
            </a:r>
            <a:endParaRPr b="1" sz="1300">
              <a:solidFill>
                <a:schemeClr val="dk1"/>
              </a:solidFill>
            </a:endParaRPr>
          </a:p>
          <a:p>
            <a:pPr indent="0" lvl="0" marL="0" marR="0" rtl="0" algn="l">
              <a:lnSpc>
                <a:spcPct val="100000"/>
              </a:lnSpc>
              <a:spcBef>
                <a:spcPts val="0"/>
              </a:spcBef>
              <a:spcAft>
                <a:spcPts val="0"/>
              </a:spcAft>
              <a:buNone/>
            </a:pPr>
            <a:r>
              <a:rPr b="1" lang="en-US" sz="1300">
                <a:solidFill>
                  <a:schemeClr val="dk1"/>
                </a:solidFill>
              </a:rPr>
              <a:t>ssr based chi2 test:   chi2=11.0215 , p=0.0009 </a:t>
            </a:r>
            <a:endParaRPr b="1" sz="1300">
              <a:solidFill>
                <a:schemeClr val="dk1"/>
              </a:solidFill>
            </a:endParaRPr>
          </a:p>
          <a:p>
            <a:pPr indent="0" lvl="0" marL="0" marR="0" rtl="0" algn="l">
              <a:lnSpc>
                <a:spcPct val="100000"/>
              </a:lnSpc>
              <a:spcBef>
                <a:spcPts val="0"/>
              </a:spcBef>
              <a:spcAft>
                <a:spcPts val="0"/>
              </a:spcAft>
              <a:buNone/>
            </a:pPr>
            <a:r>
              <a:rPr b="1" lang="en-US" sz="1300">
                <a:solidFill>
                  <a:schemeClr val="dk1"/>
                </a:solidFill>
              </a:rPr>
              <a:t>likelihood ratio test: chi2=9.5816  , p=0.0020 </a:t>
            </a:r>
            <a:endParaRPr b="1" sz="1300">
              <a:solidFill>
                <a:schemeClr val="dk1"/>
              </a:solidFill>
            </a:endParaRPr>
          </a:p>
          <a:p>
            <a:pPr indent="0" lvl="0" marL="0" marR="0" rtl="0" algn="l">
              <a:lnSpc>
                <a:spcPct val="100000"/>
              </a:lnSpc>
              <a:spcBef>
                <a:spcPts val="0"/>
              </a:spcBef>
              <a:spcAft>
                <a:spcPts val="0"/>
              </a:spcAft>
              <a:buNone/>
            </a:pPr>
            <a:r>
              <a:rPr b="1" lang="en-US" sz="1300">
                <a:solidFill>
                  <a:schemeClr val="dk1"/>
                </a:solidFill>
              </a:rPr>
              <a:t>parameter F test:         F=10.0768 , p=0.0033</a:t>
            </a:r>
            <a:endParaRPr b="1" sz="1300">
              <a:solidFill>
                <a:schemeClr val="dk1"/>
              </a:solidFill>
            </a:endParaRPr>
          </a:p>
        </p:txBody>
      </p:sp>
      <p:sp>
        <p:nvSpPr>
          <p:cNvPr id="184" name="Google Shape;184;p23"/>
          <p:cNvSpPr txBox="1"/>
          <p:nvPr/>
        </p:nvSpPr>
        <p:spPr>
          <a:xfrm>
            <a:off x="6087725" y="4103450"/>
            <a:ext cx="5321400" cy="9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50">
                <a:solidFill>
                  <a:schemeClr val="dk1"/>
                </a:solidFill>
              </a:rPr>
              <a:t>In the above case, the p-values are close to 0("zero") for all tests. So the ‘month’ indeed can be used to forecast the values for </a:t>
            </a:r>
            <a:r>
              <a:rPr b="1" lang="en-US" sz="1550">
                <a:solidFill>
                  <a:srgbClr val="FFFF00"/>
                </a:solidFill>
                <a:highlight>
                  <a:schemeClr val="dk1"/>
                </a:highlight>
              </a:rPr>
              <a:t>yellow </a:t>
            </a:r>
            <a:r>
              <a:rPr b="1" lang="en-US" sz="1550">
                <a:solidFill>
                  <a:srgbClr val="FFFF00"/>
                </a:solidFill>
                <a:highlight>
                  <a:schemeClr val="dk1"/>
                </a:highlight>
              </a:rPr>
              <a:t>cabs</a:t>
            </a:r>
            <a:r>
              <a:rPr b="1" lang="en-US" sz="1550">
                <a:solidFill>
                  <a:schemeClr val="dk1"/>
                </a:solidFill>
              </a:rPr>
              <a:t>. </a:t>
            </a:r>
            <a:endParaRPr sz="1900"/>
          </a:p>
        </p:txBody>
      </p:sp>
      <p:sp>
        <p:nvSpPr>
          <p:cNvPr id="185" name="Google Shape;185;p23"/>
          <p:cNvSpPr txBox="1"/>
          <p:nvPr/>
        </p:nvSpPr>
        <p:spPr>
          <a:xfrm>
            <a:off x="6399575" y="2400050"/>
            <a:ext cx="4100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FFFF00"/>
                </a:solidFill>
                <a:latin typeface="Calibri"/>
                <a:ea typeface="Calibri"/>
                <a:cs typeface="Calibri"/>
                <a:sym typeface="Calibri"/>
              </a:rPr>
              <a:t>-Yellow Cabs</a:t>
            </a:r>
            <a:endParaRPr b="1" sz="2200">
              <a:solidFill>
                <a:srgbClr val="FFFF00"/>
              </a:solidFill>
              <a:latin typeface="Calibri"/>
              <a:ea typeface="Calibri"/>
              <a:cs typeface="Calibri"/>
              <a:sym typeface="Calibri"/>
            </a:endParaRPr>
          </a:p>
        </p:txBody>
      </p:sp>
      <p:sp>
        <p:nvSpPr>
          <p:cNvPr id="186" name="Google Shape;186;p23"/>
          <p:cNvSpPr txBox="1"/>
          <p:nvPr/>
        </p:nvSpPr>
        <p:spPr>
          <a:xfrm>
            <a:off x="2912250" y="4937500"/>
            <a:ext cx="6020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0000FF"/>
                </a:solidFill>
                <a:latin typeface="Calibri"/>
                <a:ea typeface="Calibri"/>
                <a:cs typeface="Calibri"/>
                <a:sym typeface="Calibri"/>
              </a:rPr>
              <a:t>Most importantly both companies’ data show seasonality as the test results reviewed</a:t>
            </a:r>
            <a:endParaRPr b="1" sz="1800">
              <a:solidFill>
                <a:srgbClr val="0000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p24"/>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Forecasting</a:t>
            </a:r>
            <a:endParaRPr sz="4100">
              <a:solidFill>
                <a:srgbClr val="FF6600"/>
              </a:solidFill>
              <a:latin typeface="Calibri"/>
              <a:ea typeface="Calibri"/>
              <a:cs typeface="Calibri"/>
              <a:sym typeface="Calibri"/>
            </a:endParaRPr>
          </a:p>
        </p:txBody>
      </p:sp>
      <p:pic>
        <p:nvPicPr>
          <p:cNvPr id="194" name="Google Shape;194;p24"/>
          <p:cNvPicPr preferRelativeResize="0"/>
          <p:nvPr/>
        </p:nvPicPr>
        <p:blipFill>
          <a:blip r:embed="rId3">
            <a:alphaModFix/>
          </a:blip>
          <a:stretch>
            <a:fillRect/>
          </a:stretch>
        </p:blipFill>
        <p:spPr>
          <a:xfrm>
            <a:off x="6016025" y="1556143"/>
            <a:ext cx="5774401" cy="3600507"/>
          </a:xfrm>
          <a:prstGeom prst="rect">
            <a:avLst/>
          </a:prstGeom>
          <a:noFill/>
          <a:ln>
            <a:noFill/>
          </a:ln>
        </p:spPr>
      </p:pic>
      <p:pic>
        <p:nvPicPr>
          <p:cNvPr id="195" name="Google Shape;195;p24"/>
          <p:cNvPicPr preferRelativeResize="0"/>
          <p:nvPr/>
        </p:nvPicPr>
        <p:blipFill>
          <a:blip r:embed="rId4">
            <a:alphaModFix/>
          </a:blip>
          <a:stretch>
            <a:fillRect/>
          </a:stretch>
        </p:blipFill>
        <p:spPr>
          <a:xfrm>
            <a:off x="152400" y="1575837"/>
            <a:ext cx="5711224" cy="3561116"/>
          </a:xfrm>
          <a:prstGeom prst="rect">
            <a:avLst/>
          </a:prstGeom>
          <a:noFill/>
          <a:ln>
            <a:noFill/>
          </a:ln>
        </p:spPr>
      </p:pic>
      <p:sp>
        <p:nvSpPr>
          <p:cNvPr id="196" name="Google Shape;196;p24"/>
          <p:cNvSpPr txBox="1"/>
          <p:nvPr/>
        </p:nvSpPr>
        <p:spPr>
          <a:xfrm>
            <a:off x="1326600" y="5319600"/>
            <a:ext cx="8828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Since </a:t>
            </a:r>
            <a:r>
              <a:rPr b="1" lang="en-US" sz="1700">
                <a:latin typeface="Calibri"/>
                <a:ea typeface="Calibri"/>
                <a:cs typeface="Calibri"/>
                <a:sym typeface="Calibri"/>
              </a:rPr>
              <a:t>seasonality</a:t>
            </a:r>
            <a:r>
              <a:rPr b="1" lang="en-US" sz="1700">
                <a:latin typeface="Calibri"/>
                <a:ea typeface="Calibri"/>
                <a:cs typeface="Calibri"/>
                <a:sym typeface="Calibri"/>
              </a:rPr>
              <a:t> test we used are </a:t>
            </a:r>
            <a:r>
              <a:rPr b="1" lang="en-US" sz="1700">
                <a:latin typeface="Calibri"/>
                <a:ea typeface="Calibri"/>
                <a:cs typeface="Calibri"/>
                <a:sym typeface="Calibri"/>
              </a:rPr>
              <a:t>passed</a:t>
            </a:r>
            <a:r>
              <a:rPr b="1" lang="en-US" sz="1700">
                <a:latin typeface="Calibri"/>
                <a:ea typeface="Calibri"/>
                <a:cs typeface="Calibri"/>
                <a:sym typeface="Calibri"/>
              </a:rPr>
              <a:t> </a:t>
            </a:r>
            <a:r>
              <a:rPr b="1" lang="en-US" sz="1700">
                <a:latin typeface="Calibri"/>
                <a:ea typeface="Calibri"/>
                <a:cs typeface="Calibri"/>
                <a:sym typeface="Calibri"/>
              </a:rPr>
              <a:t>positively, we could try to forecast for the next year.</a:t>
            </a:r>
            <a:endParaRPr b="1" sz="1700">
              <a:latin typeface="Calibri"/>
              <a:ea typeface="Calibri"/>
              <a:cs typeface="Calibri"/>
              <a:sym typeface="Calibri"/>
            </a:endParaRPr>
          </a:p>
          <a:p>
            <a:pPr indent="0" lvl="0" marL="0" rtl="0" algn="l">
              <a:spcBef>
                <a:spcPts val="0"/>
              </a:spcBef>
              <a:spcAft>
                <a:spcPts val="0"/>
              </a:spcAft>
              <a:buNone/>
            </a:pPr>
            <a:r>
              <a:rPr b="1" lang="en-US" sz="1700">
                <a:latin typeface="Calibri"/>
                <a:ea typeface="Calibri"/>
                <a:cs typeface="Calibri"/>
                <a:sym typeface="Calibri"/>
              </a:rPr>
              <a:t>As it can be seen the number of passengers of Yellow cabs would have still around 2 times higher than the Pink ones.</a:t>
            </a:r>
            <a:endParaRPr b="1" sz="1700">
              <a:latin typeface="Calibri"/>
              <a:ea typeface="Calibri"/>
              <a:cs typeface="Calibri"/>
              <a:sym typeface="Calibri"/>
            </a:endParaRPr>
          </a:p>
        </p:txBody>
      </p:sp>
      <p:sp>
        <p:nvSpPr>
          <p:cNvPr id="197" name="Google Shape;197;p24"/>
          <p:cNvSpPr txBox="1"/>
          <p:nvPr/>
        </p:nvSpPr>
        <p:spPr>
          <a:xfrm>
            <a:off x="8054400" y="6289200"/>
            <a:ext cx="41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6600"/>
                </a:solidFill>
                <a:latin typeface="Calibri"/>
                <a:ea typeface="Calibri"/>
                <a:cs typeface="Calibri"/>
                <a:sym typeface="Calibri"/>
              </a:rPr>
              <a:t>**Forecasting done by Prophet model in python</a:t>
            </a:r>
            <a:endParaRPr b="1">
              <a:solidFill>
                <a:srgbClr val="FF66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3" name="Google Shape;203;p25"/>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526350" y="278650"/>
            <a:ext cx="97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Relation between profit and rides/customers</a:t>
            </a:r>
            <a:endParaRPr sz="4100">
              <a:solidFill>
                <a:srgbClr val="FF6600"/>
              </a:solidFill>
              <a:latin typeface="Calibri"/>
              <a:ea typeface="Calibri"/>
              <a:cs typeface="Calibri"/>
              <a:sym typeface="Calibri"/>
            </a:endParaRPr>
          </a:p>
        </p:txBody>
      </p:sp>
      <p:pic>
        <p:nvPicPr>
          <p:cNvPr id="205" name="Google Shape;205;p25"/>
          <p:cNvPicPr preferRelativeResize="0"/>
          <p:nvPr/>
        </p:nvPicPr>
        <p:blipFill>
          <a:blip r:embed="rId3">
            <a:alphaModFix/>
          </a:blip>
          <a:stretch>
            <a:fillRect/>
          </a:stretch>
        </p:blipFill>
        <p:spPr>
          <a:xfrm>
            <a:off x="329200" y="1466650"/>
            <a:ext cx="5481029" cy="4286705"/>
          </a:xfrm>
          <a:prstGeom prst="rect">
            <a:avLst/>
          </a:prstGeom>
          <a:noFill/>
          <a:ln>
            <a:noFill/>
          </a:ln>
        </p:spPr>
      </p:pic>
      <p:sp>
        <p:nvSpPr>
          <p:cNvPr id="206" name="Google Shape;206;p25"/>
          <p:cNvSpPr txBox="1"/>
          <p:nvPr/>
        </p:nvSpPr>
        <p:spPr>
          <a:xfrm>
            <a:off x="1653706" y="5900854"/>
            <a:ext cx="3827400" cy="4464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700">
                <a:solidFill>
                  <a:schemeClr val="dk1"/>
                </a:solidFill>
                <a:highlight>
                  <a:srgbClr val="FFFFFF"/>
                </a:highlight>
              </a:rPr>
              <a:t>Correlation coefficient: </a:t>
            </a:r>
            <a:r>
              <a:rPr b="1" lang="en-US" sz="1700">
                <a:solidFill>
                  <a:schemeClr val="dk1"/>
                </a:solidFill>
                <a:highlight>
                  <a:srgbClr val="FFFFFF"/>
                </a:highlight>
              </a:rPr>
              <a:t>0.87 </a:t>
            </a:r>
            <a:endParaRPr b="1" sz="1700">
              <a:solidFill>
                <a:schemeClr val="dk1"/>
              </a:solidFill>
              <a:highlight>
                <a:srgbClr val="FFFFFF"/>
              </a:highlight>
            </a:endParaRPr>
          </a:p>
        </p:txBody>
      </p:sp>
      <p:pic>
        <p:nvPicPr>
          <p:cNvPr id="207" name="Google Shape;207;p25"/>
          <p:cNvPicPr preferRelativeResize="0"/>
          <p:nvPr/>
        </p:nvPicPr>
        <p:blipFill>
          <a:blip r:embed="rId4">
            <a:alphaModFix/>
          </a:blip>
          <a:stretch>
            <a:fillRect/>
          </a:stretch>
        </p:blipFill>
        <p:spPr>
          <a:xfrm>
            <a:off x="6361223" y="1466650"/>
            <a:ext cx="5154777" cy="4286705"/>
          </a:xfrm>
          <a:prstGeom prst="rect">
            <a:avLst/>
          </a:prstGeom>
          <a:noFill/>
          <a:ln>
            <a:noFill/>
          </a:ln>
        </p:spPr>
      </p:pic>
      <p:sp>
        <p:nvSpPr>
          <p:cNvPr id="208" name="Google Shape;208;p25"/>
          <p:cNvSpPr txBox="1"/>
          <p:nvPr/>
        </p:nvSpPr>
        <p:spPr>
          <a:xfrm>
            <a:off x="7124337" y="5824419"/>
            <a:ext cx="3827400" cy="4464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700">
                <a:solidFill>
                  <a:schemeClr val="dk1"/>
                </a:solidFill>
                <a:highlight>
                  <a:srgbClr val="FFFFFF"/>
                </a:highlight>
              </a:rPr>
              <a:t>Correlation coefficient: </a:t>
            </a:r>
            <a:r>
              <a:rPr b="1" lang="en-US" sz="1700">
                <a:solidFill>
                  <a:schemeClr val="dk1"/>
                </a:solidFill>
                <a:highlight>
                  <a:srgbClr val="FFFFFF"/>
                </a:highlight>
              </a:rPr>
              <a:t>0.79</a:t>
            </a:r>
            <a:endParaRPr b="1" sz="17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4" name="Google Shape;214;p26"/>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nvSpPr>
        <p:spPr>
          <a:xfrm>
            <a:off x="526350" y="278650"/>
            <a:ext cx="97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Profits</a:t>
            </a:r>
            <a:endParaRPr sz="4100">
              <a:solidFill>
                <a:srgbClr val="FF6600"/>
              </a:solidFill>
              <a:latin typeface="Calibri"/>
              <a:ea typeface="Calibri"/>
              <a:cs typeface="Calibri"/>
              <a:sym typeface="Calibri"/>
            </a:endParaRPr>
          </a:p>
        </p:txBody>
      </p:sp>
      <p:pic>
        <p:nvPicPr>
          <p:cNvPr id="216" name="Google Shape;216;p26"/>
          <p:cNvPicPr preferRelativeResize="0"/>
          <p:nvPr/>
        </p:nvPicPr>
        <p:blipFill>
          <a:blip r:embed="rId3">
            <a:alphaModFix/>
          </a:blip>
          <a:stretch>
            <a:fillRect/>
          </a:stretch>
        </p:blipFill>
        <p:spPr>
          <a:xfrm>
            <a:off x="183975" y="2445800"/>
            <a:ext cx="5317451" cy="3239600"/>
          </a:xfrm>
          <a:prstGeom prst="rect">
            <a:avLst/>
          </a:prstGeom>
          <a:noFill/>
          <a:ln>
            <a:noFill/>
          </a:ln>
        </p:spPr>
      </p:pic>
      <p:pic>
        <p:nvPicPr>
          <p:cNvPr id="217" name="Google Shape;217;p26"/>
          <p:cNvPicPr preferRelativeResize="0"/>
          <p:nvPr/>
        </p:nvPicPr>
        <p:blipFill>
          <a:blip r:embed="rId4">
            <a:alphaModFix/>
          </a:blip>
          <a:stretch>
            <a:fillRect/>
          </a:stretch>
        </p:blipFill>
        <p:spPr>
          <a:xfrm>
            <a:off x="5996300" y="2508975"/>
            <a:ext cx="5508124" cy="3050075"/>
          </a:xfrm>
          <a:prstGeom prst="rect">
            <a:avLst/>
          </a:prstGeom>
          <a:noFill/>
          <a:ln>
            <a:noFill/>
          </a:ln>
        </p:spPr>
      </p:pic>
      <p:sp>
        <p:nvSpPr>
          <p:cNvPr id="218" name="Google Shape;218;p26"/>
          <p:cNvSpPr txBox="1"/>
          <p:nvPr/>
        </p:nvSpPr>
        <p:spPr>
          <a:xfrm>
            <a:off x="3482550" y="5922275"/>
            <a:ext cx="488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-Relative profit can be seen in the next slide</a:t>
            </a:r>
            <a:endParaRPr b="1"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4" name="Google Shape;224;p27"/>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txBox="1"/>
          <p:nvPr/>
        </p:nvSpPr>
        <p:spPr>
          <a:xfrm>
            <a:off x="526350" y="278650"/>
            <a:ext cx="97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Profits</a:t>
            </a:r>
            <a:endParaRPr sz="4100">
              <a:solidFill>
                <a:srgbClr val="FF6600"/>
              </a:solidFill>
              <a:latin typeface="Calibri"/>
              <a:ea typeface="Calibri"/>
              <a:cs typeface="Calibri"/>
              <a:sym typeface="Calibri"/>
            </a:endParaRPr>
          </a:p>
        </p:txBody>
      </p:sp>
      <p:pic>
        <p:nvPicPr>
          <p:cNvPr id="226" name="Google Shape;226;p27"/>
          <p:cNvPicPr preferRelativeResize="0"/>
          <p:nvPr/>
        </p:nvPicPr>
        <p:blipFill>
          <a:blip r:embed="rId3">
            <a:alphaModFix/>
          </a:blip>
          <a:stretch>
            <a:fillRect/>
          </a:stretch>
        </p:blipFill>
        <p:spPr>
          <a:xfrm>
            <a:off x="2300175" y="1498225"/>
            <a:ext cx="7965076" cy="4062025"/>
          </a:xfrm>
          <a:prstGeom prst="rect">
            <a:avLst/>
          </a:prstGeom>
          <a:noFill/>
          <a:ln>
            <a:noFill/>
          </a:ln>
        </p:spPr>
      </p:pic>
      <p:sp>
        <p:nvSpPr>
          <p:cNvPr id="227" name="Google Shape;227;p27"/>
          <p:cNvSpPr txBox="1"/>
          <p:nvPr/>
        </p:nvSpPr>
        <p:spPr>
          <a:xfrm>
            <a:off x="1542650" y="5665275"/>
            <a:ext cx="5106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Average profit per month for Yellow cabs:</a:t>
            </a:r>
            <a:r>
              <a:rPr lang="en-US" sz="1600">
                <a:solidFill>
                  <a:schemeClr val="dk1"/>
                </a:solidFill>
                <a:highlight>
                  <a:srgbClr val="FFFFFF"/>
                </a:highlight>
                <a:latin typeface="Oswald Medium"/>
                <a:ea typeface="Oswald Medium"/>
                <a:cs typeface="Oswald Medium"/>
                <a:sym typeface="Oswald Medium"/>
              </a:rPr>
              <a:t>  </a:t>
            </a:r>
            <a:r>
              <a:rPr lang="en-US" sz="1600">
                <a:solidFill>
                  <a:schemeClr val="dk1"/>
                </a:solidFill>
                <a:highlight>
                  <a:srgbClr val="FFFFFF"/>
                </a:highlight>
                <a:latin typeface="Oswald Medium"/>
                <a:ea typeface="Oswald Medium"/>
                <a:cs typeface="Oswald Medium"/>
                <a:sym typeface="Oswald Medium"/>
              </a:rPr>
              <a:t>$ 1,225,128.4</a:t>
            </a:r>
            <a:endParaRPr sz="1600">
              <a:solidFill>
                <a:schemeClr val="dk1"/>
              </a:solidFill>
              <a:highlight>
                <a:srgbClr val="FFFFFF"/>
              </a:highlight>
              <a:latin typeface="Oswald Medium"/>
              <a:ea typeface="Oswald Medium"/>
              <a:cs typeface="Oswald Medium"/>
              <a:sym typeface="Oswald Medium"/>
            </a:endParaRPr>
          </a:p>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Average profit per month for Pink cabs:</a:t>
            </a:r>
            <a:r>
              <a:rPr lang="en-US" sz="1600">
                <a:solidFill>
                  <a:schemeClr val="dk1"/>
                </a:solidFill>
                <a:highlight>
                  <a:srgbClr val="FFFFFF"/>
                </a:highlight>
                <a:latin typeface="Oswald Medium"/>
                <a:ea typeface="Oswald Medium"/>
                <a:cs typeface="Oswald Medium"/>
                <a:sym typeface="Oswald Medium"/>
              </a:rPr>
              <a:t> </a:t>
            </a:r>
            <a:r>
              <a:rPr lang="en-US" sz="1600">
                <a:solidFill>
                  <a:schemeClr val="dk1"/>
                </a:solidFill>
                <a:highlight>
                  <a:srgbClr val="FFFFFF"/>
                </a:highlight>
                <a:latin typeface="Oswald Medium"/>
                <a:ea typeface="Oswald Medium"/>
                <a:cs typeface="Oswald Medium"/>
                <a:sym typeface="Oswald Medium"/>
              </a:rPr>
              <a:t>$ </a:t>
            </a:r>
            <a:r>
              <a:rPr lang="en-US" sz="1600">
                <a:solidFill>
                  <a:schemeClr val="dk1"/>
                </a:solidFill>
                <a:highlight>
                  <a:srgbClr val="FFFFFF"/>
                </a:highlight>
                <a:latin typeface="Oswald Medium"/>
                <a:ea typeface="Oswald Medium"/>
                <a:cs typeface="Oswald Medium"/>
                <a:sym typeface="Oswald Medium"/>
              </a:rPr>
              <a:t>147,522</a:t>
            </a:r>
            <a:endParaRPr sz="1600">
              <a:solidFill>
                <a:schemeClr val="dk1"/>
              </a:solidFill>
              <a:highlight>
                <a:srgbClr val="FFFFFF"/>
              </a:highlight>
              <a:latin typeface="Oswald Medium"/>
              <a:ea typeface="Oswald Medium"/>
              <a:cs typeface="Oswald Medium"/>
              <a:sym typeface="Oswald Medium"/>
            </a:endParaRPr>
          </a:p>
          <a:p>
            <a:pPr indent="0" lvl="0" marL="0" rtl="0" algn="l">
              <a:spcBef>
                <a:spcPts val="0"/>
              </a:spcBef>
              <a:spcAft>
                <a:spcPts val="0"/>
              </a:spcAft>
              <a:buNone/>
            </a:pPr>
            <a:r>
              <a:t/>
            </a:r>
            <a:endParaRPr sz="1600">
              <a:solidFill>
                <a:schemeClr val="dk1"/>
              </a:solidFill>
              <a:highlight>
                <a:srgbClr val="FFFFFF"/>
              </a:highlight>
              <a:latin typeface="Oswald Medium"/>
              <a:ea typeface="Oswald Medium"/>
              <a:cs typeface="Oswald Medium"/>
              <a:sym typeface="Oswald Medium"/>
            </a:endParaRPr>
          </a:p>
        </p:txBody>
      </p:sp>
      <p:sp>
        <p:nvSpPr>
          <p:cNvPr id="228" name="Google Shape;228;p27"/>
          <p:cNvSpPr txBox="1"/>
          <p:nvPr/>
        </p:nvSpPr>
        <p:spPr>
          <a:xfrm>
            <a:off x="7059350" y="5560250"/>
            <a:ext cx="4011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Ratio between them Yellows/Pinks: </a:t>
            </a:r>
            <a:r>
              <a:rPr lang="en-US" sz="1600">
                <a:solidFill>
                  <a:schemeClr val="dk1"/>
                </a:solidFill>
                <a:highlight>
                  <a:srgbClr val="FFFFFF"/>
                </a:highlight>
                <a:latin typeface="Oswald Medium"/>
                <a:ea typeface="Oswald Medium"/>
                <a:cs typeface="Oswald Medium"/>
                <a:sym typeface="Oswald Medium"/>
              </a:rPr>
              <a:t>$ 8.3</a:t>
            </a:r>
            <a:endParaRPr sz="1600">
              <a:solidFill>
                <a:schemeClr val="dk1"/>
              </a:solidFill>
              <a:highlight>
                <a:srgbClr val="FFFFFF"/>
              </a:highlight>
              <a:latin typeface="Oswald Medium"/>
              <a:ea typeface="Oswald Medium"/>
              <a:cs typeface="Oswald Medium"/>
              <a:sym typeface="Oswald Medium"/>
            </a:endParaRPr>
          </a:p>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Total profit for Yellow cabs:</a:t>
            </a:r>
            <a:r>
              <a:rPr lang="en-US" sz="1600">
                <a:solidFill>
                  <a:schemeClr val="dk1"/>
                </a:solidFill>
                <a:highlight>
                  <a:srgbClr val="FFFFFF"/>
                </a:highlight>
                <a:latin typeface="Oswald Medium"/>
                <a:ea typeface="Oswald Medium"/>
                <a:cs typeface="Oswald Medium"/>
                <a:sym typeface="Oswald Medium"/>
              </a:rPr>
              <a:t> $ 44,104,621</a:t>
            </a:r>
            <a:endParaRPr sz="1600">
              <a:solidFill>
                <a:schemeClr val="dk1"/>
              </a:solidFill>
              <a:highlight>
                <a:srgbClr val="FFFFFF"/>
              </a:highlight>
              <a:latin typeface="Oswald Medium"/>
              <a:ea typeface="Oswald Medium"/>
              <a:cs typeface="Oswald Medium"/>
              <a:sym typeface="Oswald Medium"/>
            </a:endParaRPr>
          </a:p>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Total profit for Pink cabs:</a:t>
            </a:r>
            <a:r>
              <a:rPr lang="en-US" sz="1600">
                <a:solidFill>
                  <a:schemeClr val="dk1"/>
                </a:solidFill>
                <a:highlight>
                  <a:srgbClr val="FFFFFF"/>
                </a:highlight>
                <a:latin typeface="Oswald Medium"/>
                <a:ea typeface="Oswald Medium"/>
                <a:cs typeface="Oswald Medium"/>
                <a:sym typeface="Oswald Medium"/>
              </a:rPr>
              <a:t> $  5,310,794.7</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4" name="Google Shape;234;p28"/>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txBox="1"/>
          <p:nvPr/>
        </p:nvSpPr>
        <p:spPr>
          <a:xfrm>
            <a:off x="526350" y="278650"/>
            <a:ext cx="97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Profits per Ride</a:t>
            </a:r>
            <a:endParaRPr sz="4100">
              <a:solidFill>
                <a:srgbClr val="FF6600"/>
              </a:solidFill>
              <a:latin typeface="Calibri"/>
              <a:ea typeface="Calibri"/>
              <a:cs typeface="Calibri"/>
              <a:sym typeface="Calibri"/>
            </a:endParaRPr>
          </a:p>
        </p:txBody>
      </p:sp>
      <p:sp>
        <p:nvSpPr>
          <p:cNvPr id="236" name="Google Shape;236;p28"/>
          <p:cNvSpPr txBox="1"/>
          <p:nvPr/>
        </p:nvSpPr>
        <p:spPr>
          <a:xfrm>
            <a:off x="3482550" y="5922275"/>
            <a:ext cx="4880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-Relative profit/ride can be seen in the next slide</a:t>
            </a:r>
            <a:endParaRPr b="1" sz="2000">
              <a:latin typeface="Calibri"/>
              <a:ea typeface="Calibri"/>
              <a:cs typeface="Calibri"/>
              <a:sym typeface="Calibri"/>
            </a:endParaRPr>
          </a:p>
        </p:txBody>
      </p:sp>
      <p:pic>
        <p:nvPicPr>
          <p:cNvPr id="237" name="Google Shape;237;p28"/>
          <p:cNvPicPr preferRelativeResize="0"/>
          <p:nvPr/>
        </p:nvPicPr>
        <p:blipFill>
          <a:blip r:embed="rId3">
            <a:alphaModFix/>
          </a:blip>
          <a:stretch>
            <a:fillRect/>
          </a:stretch>
        </p:blipFill>
        <p:spPr>
          <a:xfrm>
            <a:off x="105000" y="2222400"/>
            <a:ext cx="5905351" cy="2914150"/>
          </a:xfrm>
          <a:prstGeom prst="rect">
            <a:avLst/>
          </a:prstGeom>
          <a:noFill/>
          <a:ln>
            <a:noFill/>
          </a:ln>
        </p:spPr>
      </p:pic>
      <p:pic>
        <p:nvPicPr>
          <p:cNvPr id="238" name="Google Shape;238;p28"/>
          <p:cNvPicPr preferRelativeResize="0"/>
          <p:nvPr/>
        </p:nvPicPr>
        <p:blipFill>
          <a:blip r:embed="rId4">
            <a:alphaModFix/>
          </a:blip>
          <a:stretch>
            <a:fillRect/>
          </a:stretch>
        </p:blipFill>
        <p:spPr>
          <a:xfrm>
            <a:off x="6108168" y="2250125"/>
            <a:ext cx="5905333" cy="291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4" name="Google Shape;244;p29"/>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txBox="1"/>
          <p:nvPr/>
        </p:nvSpPr>
        <p:spPr>
          <a:xfrm>
            <a:off x="526350" y="278650"/>
            <a:ext cx="97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Profits per Ride</a:t>
            </a:r>
            <a:endParaRPr sz="4100">
              <a:solidFill>
                <a:srgbClr val="FF6600"/>
              </a:solidFill>
              <a:latin typeface="Calibri"/>
              <a:ea typeface="Calibri"/>
              <a:cs typeface="Calibri"/>
              <a:sym typeface="Calibri"/>
            </a:endParaRPr>
          </a:p>
        </p:txBody>
      </p:sp>
      <p:sp>
        <p:nvSpPr>
          <p:cNvPr id="246" name="Google Shape;246;p29"/>
          <p:cNvSpPr txBox="1"/>
          <p:nvPr/>
        </p:nvSpPr>
        <p:spPr>
          <a:xfrm>
            <a:off x="1368925" y="5596350"/>
            <a:ext cx="543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Average </a:t>
            </a:r>
            <a:r>
              <a:rPr lang="en-US" sz="1600">
                <a:solidFill>
                  <a:srgbClr val="FF6600"/>
                </a:solidFill>
                <a:highlight>
                  <a:srgbClr val="FFFFFF"/>
                </a:highlight>
                <a:latin typeface="Oswald Medium"/>
                <a:ea typeface="Oswald Medium"/>
                <a:cs typeface="Oswald Medium"/>
                <a:sym typeface="Oswald Medium"/>
              </a:rPr>
              <a:t> profit per ride and </a:t>
            </a:r>
            <a:r>
              <a:rPr lang="en-US" sz="1600">
                <a:solidFill>
                  <a:srgbClr val="FF6600"/>
                </a:solidFill>
                <a:highlight>
                  <a:srgbClr val="FFFFFF"/>
                </a:highlight>
                <a:latin typeface="Oswald Medium"/>
                <a:ea typeface="Oswald Medium"/>
                <a:cs typeface="Oswald Medium"/>
                <a:sym typeface="Oswald Medium"/>
              </a:rPr>
              <a:t>month for Yellow cabs:</a:t>
            </a:r>
            <a:r>
              <a:rPr lang="en-US" sz="1600">
                <a:solidFill>
                  <a:schemeClr val="dk1"/>
                </a:solidFill>
                <a:highlight>
                  <a:srgbClr val="FFFFFF"/>
                </a:highlight>
                <a:latin typeface="Oswald Medium"/>
                <a:ea typeface="Oswald Medium"/>
                <a:cs typeface="Oswald Medium"/>
                <a:sym typeface="Oswald Medium"/>
              </a:rPr>
              <a:t>  $ </a:t>
            </a:r>
            <a:r>
              <a:rPr lang="en-US" sz="1600">
                <a:solidFill>
                  <a:schemeClr val="dk1"/>
                </a:solidFill>
                <a:highlight>
                  <a:srgbClr val="FFFFFF"/>
                </a:highlight>
                <a:latin typeface="Oswald Medium"/>
                <a:ea typeface="Oswald Medium"/>
                <a:cs typeface="Oswald Medium"/>
                <a:sym typeface="Oswald Medium"/>
              </a:rPr>
              <a:t>166.26</a:t>
            </a:r>
            <a:endParaRPr sz="1600">
              <a:solidFill>
                <a:schemeClr val="dk1"/>
              </a:solidFill>
              <a:highlight>
                <a:srgbClr val="FFFFFF"/>
              </a:highlight>
              <a:latin typeface="Oswald Medium"/>
              <a:ea typeface="Oswald Medium"/>
              <a:cs typeface="Oswald Medium"/>
              <a:sym typeface="Oswald Medium"/>
            </a:endParaRPr>
          </a:p>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Average profit per ride and month for Pink cabs:</a:t>
            </a:r>
            <a:r>
              <a:rPr lang="en-US" sz="1600">
                <a:solidFill>
                  <a:schemeClr val="dk1"/>
                </a:solidFill>
                <a:highlight>
                  <a:srgbClr val="FFFFFF"/>
                </a:highlight>
                <a:latin typeface="Oswald Medium"/>
                <a:ea typeface="Oswald Medium"/>
                <a:cs typeface="Oswald Medium"/>
                <a:sym typeface="Oswald Medium"/>
              </a:rPr>
              <a:t> $ </a:t>
            </a:r>
            <a:r>
              <a:rPr lang="en-US" sz="1600">
                <a:solidFill>
                  <a:schemeClr val="dk1"/>
                </a:solidFill>
                <a:highlight>
                  <a:srgbClr val="FFFFFF"/>
                </a:highlight>
                <a:latin typeface="Oswald Medium"/>
                <a:ea typeface="Oswald Medium"/>
                <a:cs typeface="Oswald Medium"/>
                <a:sym typeface="Oswald Medium"/>
              </a:rPr>
              <a:t>61.18</a:t>
            </a:r>
            <a:endParaRPr sz="1600">
              <a:solidFill>
                <a:schemeClr val="dk1"/>
              </a:solidFill>
              <a:highlight>
                <a:srgbClr val="FFFFFF"/>
              </a:highlight>
              <a:latin typeface="Oswald Medium"/>
              <a:ea typeface="Oswald Medium"/>
              <a:cs typeface="Oswald Medium"/>
              <a:sym typeface="Oswald Medium"/>
            </a:endParaRPr>
          </a:p>
          <a:p>
            <a:pPr indent="0" lvl="0" marL="0" rtl="0" algn="l">
              <a:spcBef>
                <a:spcPts val="0"/>
              </a:spcBef>
              <a:spcAft>
                <a:spcPts val="0"/>
              </a:spcAft>
              <a:buNone/>
            </a:pPr>
            <a:r>
              <a:t/>
            </a:r>
            <a:endParaRPr sz="1600">
              <a:solidFill>
                <a:schemeClr val="dk1"/>
              </a:solidFill>
              <a:highlight>
                <a:srgbClr val="FFFFFF"/>
              </a:highlight>
              <a:latin typeface="Oswald Medium"/>
              <a:ea typeface="Oswald Medium"/>
              <a:cs typeface="Oswald Medium"/>
              <a:sym typeface="Oswald Medium"/>
            </a:endParaRPr>
          </a:p>
        </p:txBody>
      </p:sp>
      <p:sp>
        <p:nvSpPr>
          <p:cNvPr id="247" name="Google Shape;247;p29"/>
          <p:cNvSpPr txBox="1"/>
          <p:nvPr/>
        </p:nvSpPr>
        <p:spPr>
          <a:xfrm>
            <a:off x="7059350" y="5812925"/>
            <a:ext cx="401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Ratio between them Yellows/Pinks: </a:t>
            </a:r>
            <a:r>
              <a:rPr lang="en-US" sz="1600">
                <a:solidFill>
                  <a:schemeClr val="dk1"/>
                </a:solidFill>
                <a:highlight>
                  <a:srgbClr val="FFFFFF"/>
                </a:highlight>
                <a:latin typeface="Oswald Medium"/>
                <a:ea typeface="Oswald Medium"/>
                <a:cs typeface="Oswald Medium"/>
                <a:sym typeface="Oswald Medium"/>
              </a:rPr>
              <a:t>$ </a:t>
            </a:r>
            <a:r>
              <a:rPr lang="en-US" sz="1600">
                <a:solidFill>
                  <a:schemeClr val="dk1"/>
                </a:solidFill>
                <a:highlight>
                  <a:srgbClr val="FFFFFF"/>
                </a:highlight>
                <a:latin typeface="Oswald Medium"/>
                <a:ea typeface="Oswald Medium"/>
                <a:cs typeface="Oswald Medium"/>
                <a:sym typeface="Oswald Medium"/>
              </a:rPr>
              <a:t>2.7</a:t>
            </a:r>
            <a:endParaRPr sz="1500"/>
          </a:p>
        </p:txBody>
      </p:sp>
      <p:pic>
        <p:nvPicPr>
          <p:cNvPr id="248" name="Google Shape;248;p29"/>
          <p:cNvPicPr preferRelativeResize="0"/>
          <p:nvPr/>
        </p:nvPicPr>
        <p:blipFill>
          <a:blip r:embed="rId3">
            <a:alphaModFix/>
          </a:blip>
          <a:stretch>
            <a:fillRect/>
          </a:stretch>
        </p:blipFill>
        <p:spPr>
          <a:xfrm>
            <a:off x="2094900" y="1545600"/>
            <a:ext cx="7899730" cy="38983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4" name="Google Shape;254;p30"/>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txBox="1"/>
          <p:nvPr/>
        </p:nvSpPr>
        <p:spPr>
          <a:xfrm>
            <a:off x="526350" y="278650"/>
            <a:ext cx="97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Profits per Distance(KM)</a:t>
            </a:r>
            <a:endParaRPr sz="4100">
              <a:solidFill>
                <a:srgbClr val="FF6600"/>
              </a:solidFill>
              <a:latin typeface="Calibri"/>
              <a:ea typeface="Calibri"/>
              <a:cs typeface="Calibri"/>
              <a:sym typeface="Calibri"/>
            </a:endParaRPr>
          </a:p>
        </p:txBody>
      </p:sp>
      <p:sp>
        <p:nvSpPr>
          <p:cNvPr id="256" name="Google Shape;256;p30"/>
          <p:cNvSpPr txBox="1"/>
          <p:nvPr/>
        </p:nvSpPr>
        <p:spPr>
          <a:xfrm>
            <a:off x="3482550" y="5922275"/>
            <a:ext cx="4880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-Relative profit/ride can be seen in the next slide</a:t>
            </a:r>
            <a:endParaRPr b="1" sz="2000">
              <a:latin typeface="Calibri"/>
              <a:ea typeface="Calibri"/>
              <a:cs typeface="Calibri"/>
              <a:sym typeface="Calibri"/>
            </a:endParaRPr>
          </a:p>
        </p:txBody>
      </p:sp>
      <p:pic>
        <p:nvPicPr>
          <p:cNvPr id="257" name="Google Shape;257;p30"/>
          <p:cNvPicPr preferRelativeResize="0"/>
          <p:nvPr/>
        </p:nvPicPr>
        <p:blipFill>
          <a:blip r:embed="rId3">
            <a:alphaModFix/>
          </a:blip>
          <a:stretch>
            <a:fillRect/>
          </a:stretch>
        </p:blipFill>
        <p:spPr>
          <a:xfrm>
            <a:off x="6006550" y="1982163"/>
            <a:ext cx="6117011" cy="3052300"/>
          </a:xfrm>
          <a:prstGeom prst="rect">
            <a:avLst/>
          </a:prstGeom>
          <a:noFill/>
          <a:ln>
            <a:noFill/>
          </a:ln>
        </p:spPr>
      </p:pic>
      <p:pic>
        <p:nvPicPr>
          <p:cNvPr id="258" name="Google Shape;258;p30"/>
          <p:cNvPicPr preferRelativeResize="0"/>
          <p:nvPr/>
        </p:nvPicPr>
        <p:blipFill>
          <a:blip r:embed="rId4">
            <a:alphaModFix/>
          </a:blip>
          <a:stretch>
            <a:fillRect/>
          </a:stretch>
        </p:blipFill>
        <p:spPr>
          <a:xfrm>
            <a:off x="136925" y="1949563"/>
            <a:ext cx="5869625" cy="29588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31"/>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txBox="1"/>
          <p:nvPr/>
        </p:nvSpPr>
        <p:spPr>
          <a:xfrm>
            <a:off x="526350" y="278650"/>
            <a:ext cx="97389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Profits per Ride</a:t>
            </a:r>
            <a:endParaRPr sz="4100">
              <a:solidFill>
                <a:srgbClr val="FF6600"/>
              </a:solidFill>
              <a:latin typeface="Calibri"/>
              <a:ea typeface="Calibri"/>
              <a:cs typeface="Calibri"/>
              <a:sym typeface="Calibri"/>
            </a:endParaRPr>
          </a:p>
        </p:txBody>
      </p:sp>
      <p:sp>
        <p:nvSpPr>
          <p:cNvPr id="266" name="Google Shape;266;p31"/>
          <p:cNvSpPr txBox="1"/>
          <p:nvPr/>
        </p:nvSpPr>
        <p:spPr>
          <a:xfrm>
            <a:off x="1368925" y="5596350"/>
            <a:ext cx="543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Average profit per Km that travelled for Yellow cabs:</a:t>
            </a:r>
            <a:r>
              <a:rPr lang="en-US" sz="1600">
                <a:solidFill>
                  <a:schemeClr val="dk1"/>
                </a:solidFill>
                <a:highlight>
                  <a:srgbClr val="FFFFFF"/>
                </a:highlight>
                <a:latin typeface="Oswald Medium"/>
                <a:ea typeface="Oswald Medium"/>
                <a:cs typeface="Oswald Medium"/>
                <a:sym typeface="Oswald Medium"/>
              </a:rPr>
              <a:t>  $ 7.36</a:t>
            </a:r>
            <a:endParaRPr sz="1600">
              <a:solidFill>
                <a:schemeClr val="dk1"/>
              </a:solidFill>
              <a:highlight>
                <a:srgbClr val="FFFFFF"/>
              </a:highlight>
              <a:latin typeface="Oswald Medium"/>
              <a:ea typeface="Oswald Medium"/>
              <a:cs typeface="Oswald Medium"/>
              <a:sym typeface="Oswald Medium"/>
            </a:endParaRPr>
          </a:p>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Average profit per Km that travelled for Pink cabs:</a:t>
            </a:r>
            <a:r>
              <a:rPr lang="en-US" sz="1600">
                <a:solidFill>
                  <a:schemeClr val="dk1"/>
                </a:solidFill>
                <a:highlight>
                  <a:srgbClr val="FFFFFF"/>
                </a:highlight>
                <a:latin typeface="Oswald Medium"/>
                <a:ea typeface="Oswald Medium"/>
                <a:cs typeface="Oswald Medium"/>
                <a:sym typeface="Oswald Medium"/>
              </a:rPr>
              <a:t>$ 2.71</a:t>
            </a:r>
            <a:endParaRPr sz="1600">
              <a:solidFill>
                <a:schemeClr val="dk1"/>
              </a:solidFill>
              <a:highlight>
                <a:srgbClr val="FFFFFF"/>
              </a:highlight>
              <a:latin typeface="Oswald Medium"/>
              <a:ea typeface="Oswald Medium"/>
              <a:cs typeface="Oswald Medium"/>
              <a:sym typeface="Oswald Medium"/>
            </a:endParaRPr>
          </a:p>
          <a:p>
            <a:pPr indent="0" lvl="0" marL="0" rtl="0" algn="l">
              <a:spcBef>
                <a:spcPts val="0"/>
              </a:spcBef>
              <a:spcAft>
                <a:spcPts val="0"/>
              </a:spcAft>
              <a:buNone/>
            </a:pPr>
            <a:r>
              <a:t/>
            </a:r>
            <a:endParaRPr sz="1600">
              <a:solidFill>
                <a:schemeClr val="dk1"/>
              </a:solidFill>
              <a:highlight>
                <a:srgbClr val="FFFFFF"/>
              </a:highlight>
              <a:latin typeface="Oswald Medium"/>
              <a:ea typeface="Oswald Medium"/>
              <a:cs typeface="Oswald Medium"/>
              <a:sym typeface="Oswald Medium"/>
            </a:endParaRPr>
          </a:p>
        </p:txBody>
      </p:sp>
      <p:sp>
        <p:nvSpPr>
          <p:cNvPr id="267" name="Google Shape;267;p31"/>
          <p:cNvSpPr txBox="1"/>
          <p:nvPr/>
        </p:nvSpPr>
        <p:spPr>
          <a:xfrm>
            <a:off x="7059350" y="5812925"/>
            <a:ext cx="401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FF6600"/>
                </a:solidFill>
                <a:highlight>
                  <a:srgbClr val="FFFFFF"/>
                </a:highlight>
                <a:latin typeface="Oswald Medium"/>
                <a:ea typeface="Oswald Medium"/>
                <a:cs typeface="Oswald Medium"/>
                <a:sym typeface="Oswald Medium"/>
              </a:rPr>
              <a:t>Ratio between them Yellows/Pinks: </a:t>
            </a:r>
            <a:r>
              <a:rPr lang="en-US" sz="1600">
                <a:solidFill>
                  <a:schemeClr val="dk1"/>
                </a:solidFill>
                <a:highlight>
                  <a:srgbClr val="FFFFFF"/>
                </a:highlight>
                <a:latin typeface="Oswald Medium"/>
                <a:ea typeface="Oswald Medium"/>
                <a:cs typeface="Oswald Medium"/>
                <a:sym typeface="Oswald Medium"/>
              </a:rPr>
              <a:t>$ </a:t>
            </a:r>
            <a:r>
              <a:rPr lang="en-US" sz="1600">
                <a:solidFill>
                  <a:schemeClr val="dk1"/>
                </a:solidFill>
                <a:highlight>
                  <a:srgbClr val="FFFFFF"/>
                </a:highlight>
                <a:latin typeface="Oswald Medium"/>
                <a:ea typeface="Oswald Medium"/>
                <a:cs typeface="Oswald Medium"/>
                <a:sym typeface="Oswald Medium"/>
              </a:rPr>
              <a:t>2.7</a:t>
            </a:r>
            <a:endParaRPr sz="1500"/>
          </a:p>
        </p:txBody>
      </p:sp>
      <p:pic>
        <p:nvPicPr>
          <p:cNvPr id="268" name="Google Shape;268;p31"/>
          <p:cNvPicPr preferRelativeResize="0"/>
          <p:nvPr/>
        </p:nvPicPr>
        <p:blipFill>
          <a:blip r:embed="rId3">
            <a:alphaModFix/>
          </a:blip>
          <a:stretch>
            <a:fillRect/>
          </a:stretch>
        </p:blipFill>
        <p:spPr>
          <a:xfrm>
            <a:off x="2016325" y="1545600"/>
            <a:ext cx="7812546" cy="389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346150" y="0"/>
            <a:ext cx="73791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r>
              <a:rPr lang="en-US" sz="3000">
                <a:solidFill>
                  <a:srgbClr val="FF6600"/>
                </a:solidFill>
              </a:rPr>
              <a:t>   </a:t>
            </a:r>
            <a:endParaRPr sz="2600"/>
          </a:p>
          <a:p>
            <a:pPr indent="0" lvl="0" marL="0" rtl="0" algn="just">
              <a:lnSpc>
                <a:spcPct val="90000"/>
              </a:lnSpc>
              <a:spcBef>
                <a:spcPts val="1000"/>
              </a:spcBef>
              <a:spcAft>
                <a:spcPts val="0"/>
              </a:spcAft>
              <a:buClr>
                <a:srgbClr val="FF6600"/>
              </a:buClr>
              <a:buSzPts val="2800"/>
              <a:buNone/>
            </a:pPr>
            <a:r>
              <a:rPr lang="en-US" sz="3000">
                <a:solidFill>
                  <a:srgbClr val="FF6600"/>
                </a:solidFill>
              </a:rPr>
              <a:t>         Executive Summary</a:t>
            </a:r>
            <a:endParaRPr sz="2600"/>
          </a:p>
          <a:p>
            <a:pPr indent="0" lvl="0" marL="0" rtl="0" algn="just">
              <a:lnSpc>
                <a:spcPct val="90000"/>
              </a:lnSpc>
              <a:spcBef>
                <a:spcPts val="1000"/>
              </a:spcBef>
              <a:spcAft>
                <a:spcPts val="0"/>
              </a:spcAft>
              <a:buClr>
                <a:srgbClr val="FF6600"/>
              </a:buClr>
              <a:buSzPts val="2800"/>
              <a:buNone/>
            </a:pPr>
            <a:r>
              <a:rPr lang="en-US" sz="3000">
                <a:solidFill>
                  <a:srgbClr val="FF6600"/>
                </a:solidFill>
              </a:rPr>
              <a:t>         Problem Statement</a:t>
            </a:r>
            <a:endParaRPr sz="2600"/>
          </a:p>
          <a:p>
            <a:pPr indent="0" lvl="0" marL="0" rtl="0" algn="just">
              <a:lnSpc>
                <a:spcPct val="90000"/>
              </a:lnSpc>
              <a:spcBef>
                <a:spcPts val="1000"/>
              </a:spcBef>
              <a:spcAft>
                <a:spcPts val="0"/>
              </a:spcAft>
              <a:buClr>
                <a:srgbClr val="FF6600"/>
              </a:buClr>
              <a:buSzPts val="2800"/>
              <a:buNone/>
            </a:pPr>
            <a:r>
              <a:rPr lang="en-US" sz="3000">
                <a:solidFill>
                  <a:srgbClr val="FF6600"/>
                </a:solidFill>
              </a:rPr>
              <a:t>         Approach</a:t>
            </a:r>
            <a:endParaRPr sz="2600"/>
          </a:p>
          <a:p>
            <a:pPr indent="0" lvl="0" marL="0" rtl="0" algn="just">
              <a:lnSpc>
                <a:spcPct val="90000"/>
              </a:lnSpc>
              <a:spcBef>
                <a:spcPts val="1000"/>
              </a:spcBef>
              <a:spcAft>
                <a:spcPts val="0"/>
              </a:spcAft>
              <a:buClr>
                <a:srgbClr val="FF6600"/>
              </a:buClr>
              <a:buSzPts val="2800"/>
              <a:buNone/>
            </a:pPr>
            <a:r>
              <a:rPr lang="en-US" sz="3000">
                <a:solidFill>
                  <a:srgbClr val="FF6600"/>
                </a:solidFill>
              </a:rPr>
              <a:t>         EDA</a:t>
            </a:r>
            <a:endParaRPr sz="3000">
              <a:solidFill>
                <a:srgbClr val="FF6600"/>
              </a:solidFill>
            </a:endParaRPr>
          </a:p>
          <a:p>
            <a:pPr indent="0" lvl="0" marL="457200" rtl="0" algn="just">
              <a:spcBef>
                <a:spcPts val="1000"/>
              </a:spcBef>
              <a:spcAft>
                <a:spcPts val="0"/>
              </a:spcAft>
              <a:buClr>
                <a:srgbClr val="FF6600"/>
              </a:buClr>
              <a:buSzPts val="2800"/>
              <a:buNone/>
            </a:pPr>
            <a:r>
              <a:rPr lang="en-US" sz="3000">
                <a:solidFill>
                  <a:srgbClr val="FF6600"/>
                </a:solidFill>
              </a:rPr>
              <a:t>    EDA summary and </a:t>
            </a:r>
            <a:r>
              <a:rPr lang="en-US" sz="3000">
                <a:solidFill>
                  <a:srgbClr val="FF6600"/>
                </a:solidFill>
              </a:rPr>
              <a:t>Recommendations</a:t>
            </a:r>
            <a:endParaRPr sz="3000">
              <a:solidFill>
                <a:srgbClr val="FF6600"/>
              </a:solidFill>
            </a:endParaRPr>
          </a:p>
          <a:p>
            <a:pPr indent="0" lvl="0" marL="800100" rtl="0" algn="just">
              <a:spcBef>
                <a:spcPts val="1000"/>
              </a:spcBef>
              <a:spcAft>
                <a:spcPts val="0"/>
              </a:spcAft>
              <a:buClr>
                <a:srgbClr val="FF6600"/>
              </a:buClr>
              <a:buSzPts val="2800"/>
              <a:buNone/>
            </a:pPr>
            <a:r>
              <a:rPr lang="en-US" sz="3000">
                <a:solidFill>
                  <a:srgbClr val="FF6600"/>
                </a:solidFill>
              </a:rPr>
              <a:t>Some hypothesis testing</a:t>
            </a:r>
            <a:endParaRPr sz="2600"/>
          </a:p>
          <a:p>
            <a:pPr indent="0" lvl="0" marL="0" rtl="0" algn="just">
              <a:lnSpc>
                <a:spcPct val="90000"/>
              </a:lnSpc>
              <a:spcBef>
                <a:spcPts val="1000"/>
              </a:spcBef>
              <a:spcAft>
                <a:spcPts val="0"/>
              </a:spcAft>
              <a:buClr>
                <a:srgbClr val="FF6600"/>
              </a:buClr>
              <a:buSzPts val="2800"/>
              <a:buNone/>
            </a:pPr>
            <a:r>
              <a:rPr lang="en-US" sz="3000">
                <a:solidFill>
                  <a:srgbClr val="FF6600"/>
                </a:solidFill>
              </a:rPr>
              <a:t>         </a:t>
            </a:r>
            <a:endParaRPr sz="2600"/>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270848"/>
            <a:ext cx="2641375" cy="1587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32"/>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Rides in the US holidays</a:t>
            </a:r>
            <a:endParaRPr sz="4100">
              <a:solidFill>
                <a:srgbClr val="FF6600"/>
              </a:solidFill>
              <a:latin typeface="Calibri"/>
              <a:ea typeface="Calibri"/>
              <a:cs typeface="Calibri"/>
              <a:sym typeface="Calibri"/>
            </a:endParaRPr>
          </a:p>
        </p:txBody>
      </p:sp>
      <p:pic>
        <p:nvPicPr>
          <p:cNvPr id="276" name="Google Shape;276;p32"/>
          <p:cNvPicPr preferRelativeResize="0"/>
          <p:nvPr/>
        </p:nvPicPr>
        <p:blipFill>
          <a:blip r:embed="rId3">
            <a:alphaModFix/>
          </a:blip>
          <a:stretch>
            <a:fillRect/>
          </a:stretch>
        </p:blipFill>
        <p:spPr>
          <a:xfrm>
            <a:off x="1481465" y="1592050"/>
            <a:ext cx="9229075" cy="4569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2" name="Google Shape;282;p33"/>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Rides in the US holidays</a:t>
            </a:r>
            <a:endParaRPr sz="4100">
              <a:solidFill>
                <a:srgbClr val="FF6600"/>
              </a:solidFill>
              <a:latin typeface="Calibri"/>
              <a:ea typeface="Calibri"/>
              <a:cs typeface="Calibri"/>
              <a:sym typeface="Calibri"/>
            </a:endParaRPr>
          </a:p>
        </p:txBody>
      </p:sp>
      <p:pic>
        <p:nvPicPr>
          <p:cNvPr id="284" name="Google Shape;284;p33"/>
          <p:cNvPicPr preferRelativeResize="0"/>
          <p:nvPr/>
        </p:nvPicPr>
        <p:blipFill>
          <a:blip r:embed="rId3">
            <a:alphaModFix/>
          </a:blip>
          <a:stretch>
            <a:fillRect/>
          </a:stretch>
        </p:blipFill>
        <p:spPr>
          <a:xfrm>
            <a:off x="694225" y="1393200"/>
            <a:ext cx="10668701" cy="55029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0" name="Google Shape;290;p34"/>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Customer Segmentation(Age)</a:t>
            </a:r>
            <a:endParaRPr sz="4100">
              <a:solidFill>
                <a:srgbClr val="FF6600"/>
              </a:solidFill>
              <a:latin typeface="Calibri"/>
              <a:ea typeface="Calibri"/>
              <a:cs typeface="Calibri"/>
              <a:sym typeface="Calibri"/>
            </a:endParaRPr>
          </a:p>
        </p:txBody>
      </p:sp>
      <p:pic>
        <p:nvPicPr>
          <p:cNvPr id="292" name="Google Shape;292;p34"/>
          <p:cNvPicPr preferRelativeResize="0"/>
          <p:nvPr/>
        </p:nvPicPr>
        <p:blipFill>
          <a:blip r:embed="rId3">
            <a:alphaModFix/>
          </a:blip>
          <a:stretch>
            <a:fillRect/>
          </a:stretch>
        </p:blipFill>
        <p:spPr>
          <a:xfrm>
            <a:off x="152400" y="1545600"/>
            <a:ext cx="11887201" cy="4358191"/>
          </a:xfrm>
          <a:prstGeom prst="rect">
            <a:avLst/>
          </a:prstGeom>
          <a:noFill/>
          <a:ln>
            <a:noFill/>
          </a:ln>
        </p:spPr>
      </p:pic>
      <p:sp>
        <p:nvSpPr>
          <p:cNvPr id="293" name="Google Shape;293;p34"/>
          <p:cNvSpPr txBox="1"/>
          <p:nvPr/>
        </p:nvSpPr>
        <p:spPr>
          <a:xfrm>
            <a:off x="2198275" y="5965725"/>
            <a:ext cx="8979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-The most number of customers come from 26-40 age group for the two companies for every year</a:t>
            </a:r>
            <a:endParaRPr b="1" sz="17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9" name="Google Shape;299;p35"/>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Customer Segmentation(Age)</a:t>
            </a:r>
            <a:endParaRPr sz="4100">
              <a:solidFill>
                <a:srgbClr val="FF6600"/>
              </a:solidFill>
              <a:latin typeface="Calibri"/>
              <a:ea typeface="Calibri"/>
              <a:cs typeface="Calibri"/>
              <a:sym typeface="Calibri"/>
            </a:endParaRPr>
          </a:p>
        </p:txBody>
      </p:sp>
      <p:pic>
        <p:nvPicPr>
          <p:cNvPr id="301" name="Google Shape;301;p35"/>
          <p:cNvPicPr preferRelativeResize="0"/>
          <p:nvPr/>
        </p:nvPicPr>
        <p:blipFill>
          <a:blip r:embed="rId3">
            <a:alphaModFix/>
          </a:blip>
          <a:stretch>
            <a:fillRect/>
          </a:stretch>
        </p:blipFill>
        <p:spPr>
          <a:xfrm>
            <a:off x="2707938" y="2023100"/>
            <a:ext cx="6776130" cy="4267725"/>
          </a:xfrm>
          <a:prstGeom prst="rect">
            <a:avLst/>
          </a:prstGeom>
          <a:noFill/>
          <a:ln>
            <a:noFill/>
          </a:ln>
        </p:spPr>
      </p:pic>
      <p:sp>
        <p:nvSpPr>
          <p:cNvPr id="302" name="Google Shape;302;p35"/>
          <p:cNvSpPr txBox="1"/>
          <p:nvPr/>
        </p:nvSpPr>
        <p:spPr>
          <a:xfrm>
            <a:off x="526350" y="1484950"/>
            <a:ext cx="91338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700">
                <a:latin typeface="Calibri"/>
                <a:ea typeface="Calibri"/>
                <a:cs typeface="Calibri"/>
                <a:sym typeface="Calibri"/>
              </a:rPr>
              <a:t>#Customers amount that used cabs more than 30 times in given 3 years according to their age</a:t>
            </a:r>
            <a:endParaRPr b="1" sz="1700">
              <a:latin typeface="Calibri"/>
              <a:ea typeface="Calibri"/>
              <a:cs typeface="Calibri"/>
              <a:sym typeface="Calibri"/>
            </a:endParaRPr>
          </a:p>
        </p:txBody>
      </p:sp>
      <p:sp>
        <p:nvSpPr>
          <p:cNvPr id="303" name="Google Shape;303;p35"/>
          <p:cNvSpPr txBox="1"/>
          <p:nvPr/>
        </p:nvSpPr>
        <p:spPr>
          <a:xfrm>
            <a:off x="2322125" y="6300700"/>
            <a:ext cx="8313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-Customer retention is </a:t>
            </a:r>
            <a:r>
              <a:rPr b="1" lang="en-US" sz="1700">
                <a:latin typeface="Calibri"/>
                <a:ea typeface="Calibri"/>
                <a:cs typeface="Calibri"/>
                <a:sym typeface="Calibri"/>
              </a:rPr>
              <a:t>significantly</a:t>
            </a:r>
            <a:r>
              <a:rPr b="1" lang="en-US" sz="1700">
                <a:latin typeface="Calibri"/>
                <a:ea typeface="Calibri"/>
                <a:cs typeface="Calibri"/>
                <a:sym typeface="Calibri"/>
              </a:rPr>
              <a:t> decreasing after 40 years old</a:t>
            </a:r>
            <a:endParaRPr b="1" sz="17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09" name="Google Shape;309;p36"/>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Customer Segmentation(Income)</a:t>
            </a:r>
            <a:endParaRPr sz="4100">
              <a:solidFill>
                <a:srgbClr val="FF6600"/>
              </a:solidFill>
              <a:latin typeface="Calibri"/>
              <a:ea typeface="Calibri"/>
              <a:cs typeface="Calibri"/>
              <a:sym typeface="Calibri"/>
            </a:endParaRPr>
          </a:p>
        </p:txBody>
      </p:sp>
      <p:sp>
        <p:nvSpPr>
          <p:cNvPr id="311" name="Google Shape;311;p36"/>
          <p:cNvSpPr txBox="1"/>
          <p:nvPr/>
        </p:nvSpPr>
        <p:spPr>
          <a:xfrm>
            <a:off x="4597800" y="6148425"/>
            <a:ext cx="387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-Income </a:t>
            </a:r>
            <a:r>
              <a:rPr b="1" lang="en-US" sz="2000">
                <a:latin typeface="Calibri"/>
                <a:ea typeface="Calibri"/>
                <a:cs typeface="Calibri"/>
                <a:sym typeface="Calibri"/>
              </a:rPr>
              <a:t>distribution of customers</a:t>
            </a:r>
            <a:endParaRPr b="1" sz="2000">
              <a:latin typeface="Calibri"/>
              <a:ea typeface="Calibri"/>
              <a:cs typeface="Calibri"/>
              <a:sym typeface="Calibri"/>
            </a:endParaRPr>
          </a:p>
        </p:txBody>
      </p:sp>
      <p:pic>
        <p:nvPicPr>
          <p:cNvPr id="312" name="Google Shape;312;p36"/>
          <p:cNvPicPr preferRelativeResize="0"/>
          <p:nvPr/>
        </p:nvPicPr>
        <p:blipFill>
          <a:blip r:embed="rId3">
            <a:alphaModFix/>
          </a:blip>
          <a:stretch>
            <a:fillRect/>
          </a:stretch>
        </p:blipFill>
        <p:spPr>
          <a:xfrm>
            <a:off x="3112688" y="1539138"/>
            <a:ext cx="6840225" cy="4463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18" name="Google Shape;318;p37"/>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Customer Segmentation(Income)</a:t>
            </a:r>
            <a:endParaRPr sz="4100">
              <a:solidFill>
                <a:srgbClr val="FF6600"/>
              </a:solidFill>
              <a:latin typeface="Calibri"/>
              <a:ea typeface="Calibri"/>
              <a:cs typeface="Calibri"/>
              <a:sym typeface="Calibri"/>
            </a:endParaRPr>
          </a:p>
        </p:txBody>
      </p:sp>
      <p:sp>
        <p:nvSpPr>
          <p:cNvPr id="320" name="Google Shape;320;p37"/>
          <p:cNvSpPr txBox="1"/>
          <p:nvPr/>
        </p:nvSpPr>
        <p:spPr>
          <a:xfrm>
            <a:off x="3085050" y="6056200"/>
            <a:ext cx="60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-Total rides according to income groups of customers</a:t>
            </a:r>
            <a:endParaRPr b="1" sz="2000">
              <a:latin typeface="Calibri"/>
              <a:ea typeface="Calibri"/>
              <a:cs typeface="Calibri"/>
              <a:sym typeface="Calibri"/>
            </a:endParaRPr>
          </a:p>
        </p:txBody>
      </p:sp>
      <p:pic>
        <p:nvPicPr>
          <p:cNvPr id="321" name="Google Shape;321;p37"/>
          <p:cNvPicPr preferRelativeResize="0"/>
          <p:nvPr/>
        </p:nvPicPr>
        <p:blipFill>
          <a:blip r:embed="rId3">
            <a:alphaModFix/>
          </a:blip>
          <a:stretch>
            <a:fillRect/>
          </a:stretch>
        </p:blipFill>
        <p:spPr>
          <a:xfrm>
            <a:off x="152400" y="1545600"/>
            <a:ext cx="11887201" cy="43581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27" name="Google Shape;327;p38"/>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Customer Segmentation(Income)</a:t>
            </a:r>
            <a:endParaRPr sz="4100">
              <a:solidFill>
                <a:srgbClr val="FF6600"/>
              </a:solidFill>
              <a:latin typeface="Calibri"/>
              <a:ea typeface="Calibri"/>
              <a:cs typeface="Calibri"/>
              <a:sym typeface="Calibri"/>
            </a:endParaRPr>
          </a:p>
        </p:txBody>
      </p:sp>
      <p:sp>
        <p:nvSpPr>
          <p:cNvPr id="329" name="Google Shape;329;p38"/>
          <p:cNvSpPr txBox="1"/>
          <p:nvPr/>
        </p:nvSpPr>
        <p:spPr>
          <a:xfrm>
            <a:off x="917750" y="5839625"/>
            <a:ext cx="7209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a:t>
            </a:r>
            <a:r>
              <a:rPr b="1" lang="en-US" sz="2000">
                <a:latin typeface="Calibri"/>
                <a:ea typeface="Calibri"/>
                <a:cs typeface="Calibri"/>
                <a:sym typeface="Calibri"/>
              </a:rPr>
              <a:t>As we can see there is no correlation between income level and customer retention.</a:t>
            </a:r>
            <a:endParaRPr b="1" sz="2000">
              <a:latin typeface="Calibri"/>
              <a:ea typeface="Calibri"/>
              <a:cs typeface="Calibri"/>
              <a:sym typeface="Calibri"/>
            </a:endParaRPr>
          </a:p>
        </p:txBody>
      </p:sp>
      <p:pic>
        <p:nvPicPr>
          <p:cNvPr id="330" name="Google Shape;330;p38"/>
          <p:cNvPicPr preferRelativeResize="0"/>
          <p:nvPr/>
        </p:nvPicPr>
        <p:blipFill>
          <a:blip r:embed="rId3">
            <a:alphaModFix/>
          </a:blip>
          <a:stretch>
            <a:fillRect/>
          </a:stretch>
        </p:blipFill>
        <p:spPr>
          <a:xfrm>
            <a:off x="2206813" y="1437313"/>
            <a:ext cx="7431571" cy="4358200"/>
          </a:xfrm>
          <a:prstGeom prst="rect">
            <a:avLst/>
          </a:prstGeom>
          <a:noFill/>
          <a:ln>
            <a:noFill/>
          </a:ln>
        </p:spPr>
      </p:pic>
      <p:sp>
        <p:nvSpPr>
          <p:cNvPr id="331" name="Google Shape;331;p38"/>
          <p:cNvSpPr txBox="1"/>
          <p:nvPr/>
        </p:nvSpPr>
        <p:spPr>
          <a:xfrm>
            <a:off x="634725" y="1594525"/>
            <a:ext cx="148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Income</a:t>
            </a:r>
            <a:r>
              <a:rPr b="1" lang="en-US">
                <a:latin typeface="Calibri"/>
                <a:ea typeface="Calibri"/>
                <a:cs typeface="Calibri"/>
                <a:sym typeface="Calibri"/>
              </a:rPr>
              <a:t> per month USD($)</a:t>
            </a:r>
            <a:endParaRPr b="1">
              <a:latin typeface="Calibri"/>
              <a:ea typeface="Calibri"/>
              <a:cs typeface="Calibri"/>
              <a:sym typeface="Calibri"/>
            </a:endParaRPr>
          </a:p>
        </p:txBody>
      </p:sp>
      <p:sp>
        <p:nvSpPr>
          <p:cNvPr id="332" name="Google Shape;332;p38"/>
          <p:cNvSpPr txBox="1"/>
          <p:nvPr/>
        </p:nvSpPr>
        <p:spPr>
          <a:xfrm>
            <a:off x="9638375" y="5224025"/>
            <a:ext cx="255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Total rides by customers in 3 years</a:t>
            </a:r>
            <a:endParaRPr b="1">
              <a:latin typeface="Calibri"/>
              <a:ea typeface="Calibri"/>
              <a:cs typeface="Calibri"/>
              <a:sym typeface="Calibri"/>
            </a:endParaRPr>
          </a:p>
        </p:txBody>
      </p:sp>
      <p:sp>
        <p:nvSpPr>
          <p:cNvPr id="333" name="Google Shape;333;p38"/>
          <p:cNvSpPr txBox="1"/>
          <p:nvPr/>
        </p:nvSpPr>
        <p:spPr>
          <a:xfrm>
            <a:off x="8669275" y="60562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rgbClr val="FF6600"/>
                </a:solidFill>
                <a:highlight>
                  <a:srgbClr val="FFFFFF"/>
                </a:highlight>
              </a:rPr>
              <a:t>**Correlation coefficient </a:t>
            </a:r>
            <a:r>
              <a:rPr b="1" lang="en-US" sz="1500">
                <a:solidFill>
                  <a:srgbClr val="FF6600"/>
                </a:solidFill>
                <a:highlight>
                  <a:srgbClr val="FFFFFF"/>
                </a:highlight>
              </a:rPr>
              <a:t>0.0053</a:t>
            </a:r>
            <a:endParaRPr b="1" sz="1500">
              <a:solidFill>
                <a:srgbClr val="FF6600"/>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9" name="Google Shape;339;p39"/>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Retention of customers vs Gender</a:t>
            </a:r>
            <a:endParaRPr sz="4100">
              <a:solidFill>
                <a:srgbClr val="FF6600"/>
              </a:solidFill>
              <a:latin typeface="Calibri"/>
              <a:ea typeface="Calibri"/>
              <a:cs typeface="Calibri"/>
              <a:sym typeface="Calibri"/>
            </a:endParaRPr>
          </a:p>
        </p:txBody>
      </p:sp>
      <p:pic>
        <p:nvPicPr>
          <p:cNvPr id="341" name="Google Shape;341;p39"/>
          <p:cNvPicPr preferRelativeResize="0"/>
          <p:nvPr/>
        </p:nvPicPr>
        <p:blipFill>
          <a:blip r:embed="rId3">
            <a:alphaModFix/>
          </a:blip>
          <a:stretch>
            <a:fillRect/>
          </a:stretch>
        </p:blipFill>
        <p:spPr>
          <a:xfrm>
            <a:off x="43800" y="1269350"/>
            <a:ext cx="8751900" cy="4976076"/>
          </a:xfrm>
          <a:prstGeom prst="rect">
            <a:avLst/>
          </a:prstGeom>
          <a:noFill/>
          <a:ln>
            <a:noFill/>
          </a:ln>
        </p:spPr>
      </p:pic>
      <p:sp>
        <p:nvSpPr>
          <p:cNvPr id="342" name="Google Shape;342;p39"/>
          <p:cNvSpPr txBox="1"/>
          <p:nvPr/>
        </p:nvSpPr>
        <p:spPr>
          <a:xfrm>
            <a:off x="9192000" y="4365600"/>
            <a:ext cx="3000000" cy="708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US" sz="1700">
                <a:solidFill>
                  <a:schemeClr val="dk1"/>
                </a:solidFill>
                <a:highlight>
                  <a:srgbClr val="FFFFFF"/>
                </a:highlight>
              </a:rPr>
              <a:t>    </a:t>
            </a:r>
            <a:r>
              <a:rPr b="1" lang="en-US" sz="1700">
                <a:solidFill>
                  <a:schemeClr val="dk1"/>
                </a:solidFill>
                <a:highlight>
                  <a:srgbClr val="FFFFFF"/>
                </a:highlight>
              </a:rPr>
              <a:t>Female    Male</a:t>
            </a:r>
            <a:endParaRPr b="1" sz="1700">
              <a:solidFill>
                <a:schemeClr val="dk1"/>
              </a:solidFill>
              <a:highlight>
                <a:srgbClr val="FFFFFF"/>
              </a:highlight>
            </a:endParaRPr>
          </a:p>
          <a:p>
            <a:pPr indent="0" lvl="0" marL="0" rtl="0" algn="l">
              <a:lnSpc>
                <a:spcPct val="110795"/>
              </a:lnSpc>
              <a:spcBef>
                <a:spcPts val="0"/>
              </a:spcBef>
              <a:spcAft>
                <a:spcPts val="0"/>
              </a:spcAft>
              <a:buNone/>
            </a:pPr>
            <a:r>
              <a:rPr b="1" lang="en-US" sz="1700">
                <a:solidFill>
                  <a:schemeClr val="dk1"/>
                </a:solidFill>
                <a:highlight>
                  <a:srgbClr val="FFFFFF"/>
                </a:highlight>
              </a:rPr>
              <a:t>Rides  153684     206170</a:t>
            </a:r>
            <a:endParaRPr b="1" sz="1700">
              <a:solidFill>
                <a:schemeClr val="dk1"/>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8" name="Google Shape;348;p40"/>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Retention of customers vs Gender</a:t>
            </a:r>
            <a:endParaRPr sz="4100">
              <a:solidFill>
                <a:srgbClr val="FF6600"/>
              </a:solidFill>
              <a:latin typeface="Calibri"/>
              <a:ea typeface="Calibri"/>
              <a:cs typeface="Calibri"/>
              <a:sym typeface="Calibri"/>
            </a:endParaRPr>
          </a:p>
        </p:txBody>
      </p:sp>
      <p:pic>
        <p:nvPicPr>
          <p:cNvPr id="350" name="Google Shape;350;p40"/>
          <p:cNvPicPr preferRelativeResize="0"/>
          <p:nvPr/>
        </p:nvPicPr>
        <p:blipFill>
          <a:blip r:embed="rId3">
            <a:alphaModFix/>
          </a:blip>
          <a:stretch>
            <a:fillRect/>
          </a:stretch>
        </p:blipFill>
        <p:spPr>
          <a:xfrm>
            <a:off x="452038" y="1483675"/>
            <a:ext cx="11287927" cy="4763650"/>
          </a:xfrm>
          <a:prstGeom prst="rect">
            <a:avLst/>
          </a:prstGeom>
          <a:noFill/>
          <a:ln>
            <a:noFill/>
          </a:ln>
        </p:spPr>
      </p:pic>
      <p:sp>
        <p:nvSpPr>
          <p:cNvPr id="351" name="Google Shape;351;p40"/>
          <p:cNvSpPr txBox="1"/>
          <p:nvPr/>
        </p:nvSpPr>
        <p:spPr>
          <a:xfrm>
            <a:off x="681150" y="6247325"/>
            <a:ext cx="10914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50">
                <a:solidFill>
                  <a:srgbClr val="FF6600"/>
                </a:solidFill>
                <a:highlight>
                  <a:srgbClr val="FFFFFF"/>
                </a:highlight>
              </a:rPr>
              <a:t>**</a:t>
            </a:r>
            <a:r>
              <a:rPr b="1" lang="en-US" sz="1550">
                <a:solidFill>
                  <a:srgbClr val="FF6600"/>
                </a:solidFill>
                <a:highlight>
                  <a:srgbClr val="FFFFFF"/>
                </a:highlight>
              </a:rPr>
              <a:t>As we can see if we filter users by their retention to these two firms by their gender, there is almost no change in proportion of gender distribution</a:t>
            </a:r>
            <a:endParaRPr b="1" sz="1900">
              <a:solidFill>
                <a:srgbClr val="FF66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7" name="Google Shape;357;p41"/>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1"/>
          <p:cNvSpPr txBox="1"/>
          <p:nvPr/>
        </p:nvSpPr>
        <p:spPr>
          <a:xfrm>
            <a:off x="526350" y="278650"/>
            <a:ext cx="88704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 summary and Recommendations</a:t>
            </a:r>
            <a:endParaRPr sz="4100">
              <a:solidFill>
                <a:srgbClr val="FF6600"/>
              </a:solidFill>
              <a:latin typeface="Calibri"/>
              <a:ea typeface="Calibri"/>
              <a:cs typeface="Calibri"/>
              <a:sym typeface="Calibri"/>
            </a:endParaRPr>
          </a:p>
        </p:txBody>
      </p:sp>
      <p:sp>
        <p:nvSpPr>
          <p:cNvPr id="359" name="Google Shape;359;p41"/>
          <p:cNvSpPr txBox="1"/>
          <p:nvPr/>
        </p:nvSpPr>
        <p:spPr>
          <a:xfrm>
            <a:off x="967575" y="4089850"/>
            <a:ext cx="10914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FF6600"/>
              </a:buClr>
              <a:buSzPts val="1900"/>
              <a:buChar char="●"/>
            </a:pPr>
            <a:r>
              <a:rPr b="1" lang="en-US" sz="1550">
                <a:solidFill>
                  <a:srgbClr val="FF6600"/>
                </a:solidFill>
                <a:highlight>
                  <a:srgbClr val="FFFFFF"/>
                </a:highlight>
              </a:rPr>
              <a:t>Extra </a:t>
            </a:r>
            <a:r>
              <a:rPr b="1" lang="en-US" sz="1550">
                <a:solidFill>
                  <a:srgbClr val="FF6600"/>
                </a:solidFill>
                <a:highlight>
                  <a:srgbClr val="FFFFFF"/>
                </a:highlight>
              </a:rPr>
              <a:t>recommendation</a:t>
            </a:r>
            <a:r>
              <a:rPr b="1" lang="en-US" sz="1550">
                <a:solidFill>
                  <a:srgbClr val="FF6600"/>
                </a:solidFill>
                <a:highlight>
                  <a:srgbClr val="FFFFFF"/>
                </a:highlight>
              </a:rPr>
              <a:t> for business</a:t>
            </a:r>
            <a:endParaRPr b="1" sz="1900">
              <a:solidFill>
                <a:srgbClr val="FF6600"/>
              </a:solidFill>
            </a:endParaRPr>
          </a:p>
        </p:txBody>
      </p:sp>
      <p:sp>
        <p:nvSpPr>
          <p:cNvPr id="360" name="Google Shape;360;p41"/>
          <p:cNvSpPr txBox="1"/>
          <p:nvPr/>
        </p:nvSpPr>
        <p:spPr>
          <a:xfrm>
            <a:off x="1021725" y="4566850"/>
            <a:ext cx="10168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-Customer retention is significantly decreasing after 40 years old </a:t>
            </a:r>
            <a:r>
              <a:rPr b="1" lang="en-US" sz="1700">
                <a:solidFill>
                  <a:srgbClr val="FF6600"/>
                </a:solidFill>
                <a:latin typeface="Calibri"/>
                <a:ea typeface="Calibri"/>
                <a:cs typeface="Calibri"/>
                <a:sym typeface="Calibri"/>
              </a:rPr>
              <a:t>**Slide 23</a:t>
            </a:r>
            <a:endParaRPr b="1" sz="1700">
              <a:solidFill>
                <a:srgbClr val="FF6600"/>
              </a:solidFill>
              <a:latin typeface="Calibri"/>
              <a:ea typeface="Calibri"/>
              <a:cs typeface="Calibri"/>
              <a:sym typeface="Calibri"/>
            </a:endParaRPr>
          </a:p>
          <a:p>
            <a:pPr indent="0" lvl="0" marL="0" rtl="0" algn="l">
              <a:spcBef>
                <a:spcPts val="0"/>
              </a:spcBef>
              <a:spcAft>
                <a:spcPts val="0"/>
              </a:spcAft>
              <a:buNone/>
            </a:pPr>
            <a:r>
              <a:t/>
            </a:r>
            <a:endParaRPr b="1" sz="1700">
              <a:solidFill>
                <a:schemeClr val="dk1"/>
              </a:solidFill>
              <a:latin typeface="Calibri"/>
              <a:ea typeface="Calibri"/>
              <a:cs typeface="Calibri"/>
              <a:sym typeface="Calibri"/>
            </a:endParaRPr>
          </a:p>
          <a:p>
            <a:pPr indent="0" lvl="0" marL="0" rtl="0" algn="l">
              <a:spcBef>
                <a:spcPts val="0"/>
              </a:spcBef>
              <a:spcAft>
                <a:spcPts val="0"/>
              </a:spcAft>
              <a:buNone/>
            </a:pPr>
            <a:r>
              <a:rPr b="1" lang="en-US" sz="1700">
                <a:solidFill>
                  <a:schemeClr val="dk1"/>
                </a:solidFill>
                <a:latin typeface="Calibri"/>
                <a:ea typeface="Calibri"/>
                <a:cs typeface="Calibri"/>
                <a:sym typeface="Calibri"/>
              </a:rPr>
              <a:t>Cab companies can create special campaign for people that are older than 40 in this case to attract old people  </a:t>
            </a:r>
            <a:endParaRPr b="1" sz="1700">
              <a:solidFill>
                <a:schemeClr val="dk1"/>
              </a:solidFill>
              <a:latin typeface="Calibri"/>
              <a:ea typeface="Calibri"/>
              <a:cs typeface="Calibri"/>
              <a:sym typeface="Calibri"/>
            </a:endParaRPr>
          </a:p>
        </p:txBody>
      </p:sp>
      <p:sp>
        <p:nvSpPr>
          <p:cNvPr id="361" name="Google Shape;361;p41"/>
          <p:cNvSpPr txBox="1"/>
          <p:nvPr/>
        </p:nvSpPr>
        <p:spPr>
          <a:xfrm>
            <a:off x="1021725" y="2628025"/>
            <a:ext cx="10805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Yellow cabs have much more customers, much more profitable per ride, per </a:t>
            </a:r>
            <a:r>
              <a:rPr b="1" lang="en-US" sz="1800">
                <a:latin typeface="Calibri"/>
                <a:ea typeface="Calibri"/>
                <a:cs typeface="Calibri"/>
                <a:sym typeface="Calibri"/>
              </a:rPr>
              <a:t>distance</a:t>
            </a:r>
            <a:r>
              <a:rPr b="1" lang="en-US" sz="1800">
                <a:latin typeface="Calibri"/>
                <a:ea typeface="Calibri"/>
                <a:cs typeface="Calibri"/>
                <a:sym typeface="Calibri"/>
              </a:rPr>
              <a:t>(KM) and in total profits. Even both companies year 2019 profits can be foreseen or forecasted since there is </a:t>
            </a:r>
            <a:r>
              <a:rPr b="1" lang="en-US" sz="1800">
                <a:latin typeface="Calibri"/>
                <a:ea typeface="Calibri"/>
                <a:cs typeface="Calibri"/>
                <a:sym typeface="Calibri"/>
              </a:rPr>
              <a:t>seasonality. This one also suggesting that Yellow cabs are much superior, so there are ratios of profitability etc in analyses, if XYZ company wants to invest in one of these companies(Pink or Yellow), they should go for Yellow.</a:t>
            </a:r>
            <a:endParaRPr b="1"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93700" lvl="0" marL="457200" rtl="0" algn="l">
              <a:spcBef>
                <a:spcPts val="1000"/>
              </a:spcBef>
              <a:spcAft>
                <a:spcPts val="0"/>
              </a:spcAft>
              <a:buSzPts val="2600"/>
              <a:buChar char="●"/>
            </a:pPr>
            <a:r>
              <a:rPr lang="en-US" sz="2600"/>
              <a:t>XYZ is a private firm in US. Due to remarkable growth in the Cab Industry in last few years and multiple key players in the market, it is planning for an investment in Cab industry </a:t>
            </a:r>
            <a:endParaRPr sz="2600"/>
          </a:p>
          <a:p>
            <a:pPr indent="0" lvl="0" marL="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Objective : Provide </a:t>
            </a:r>
            <a:r>
              <a:rPr lang="en-US" sz="2600"/>
              <a:t>meaningful</a:t>
            </a:r>
            <a:r>
              <a:rPr lang="en-US" sz="2600"/>
              <a:t> business insights to help XYZ firm in identifying the right company for making them the right investment.</a:t>
            </a:r>
            <a:endParaRPr sz="2600"/>
          </a:p>
          <a:p>
            <a:pPr indent="0" lvl="0" marL="0" rtl="0" algn="l">
              <a:spcBef>
                <a:spcPts val="1000"/>
              </a:spcBef>
              <a:spcAft>
                <a:spcPts val="0"/>
              </a:spcAft>
              <a:buNone/>
            </a:pPr>
            <a:r>
              <a:t/>
            </a:r>
            <a:endParaRPr sz="2600"/>
          </a:p>
        </p:txBody>
      </p:sp>
      <p:sp>
        <p:nvSpPr>
          <p:cNvPr id="99" name="Google Shape;99;p15"/>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Executive Summary</a:t>
            </a:r>
            <a:endParaRPr sz="4100">
              <a:solidFill>
                <a:srgbClr val="FF66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7" name="Google Shape;367;p42"/>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txBox="1"/>
          <p:nvPr/>
        </p:nvSpPr>
        <p:spPr>
          <a:xfrm>
            <a:off x="526350" y="278650"/>
            <a:ext cx="95361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Some </a:t>
            </a:r>
            <a:r>
              <a:rPr lang="en-US" sz="4100">
                <a:solidFill>
                  <a:srgbClr val="FF6600"/>
                </a:solidFill>
                <a:latin typeface="Calibri"/>
                <a:ea typeface="Calibri"/>
                <a:cs typeface="Calibri"/>
                <a:sym typeface="Calibri"/>
              </a:rPr>
              <a:t>hypothesis</a:t>
            </a:r>
            <a:r>
              <a:rPr lang="en-US" sz="4100">
                <a:solidFill>
                  <a:srgbClr val="FF6600"/>
                </a:solidFill>
                <a:latin typeface="Calibri"/>
                <a:ea typeface="Calibri"/>
                <a:cs typeface="Calibri"/>
                <a:sym typeface="Calibri"/>
              </a:rPr>
              <a:t> testings and results</a:t>
            </a:r>
            <a:endParaRPr sz="4100">
              <a:solidFill>
                <a:srgbClr val="FF6600"/>
              </a:solidFill>
              <a:latin typeface="Calibri"/>
              <a:ea typeface="Calibri"/>
              <a:cs typeface="Calibri"/>
              <a:sym typeface="Calibri"/>
            </a:endParaRPr>
          </a:p>
        </p:txBody>
      </p:sp>
      <p:sp>
        <p:nvSpPr>
          <p:cNvPr id="369" name="Google Shape;369;p42"/>
          <p:cNvSpPr txBox="1"/>
          <p:nvPr/>
        </p:nvSpPr>
        <p:spPr>
          <a:xfrm>
            <a:off x="838200" y="2638950"/>
            <a:ext cx="3854700" cy="15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1700">
                <a:solidFill>
                  <a:schemeClr val="dk1"/>
                </a:solidFill>
                <a:highlight>
                  <a:srgbClr val="FFFFFF"/>
                </a:highlight>
              </a:rPr>
              <a:t>Testing </a:t>
            </a:r>
            <a:r>
              <a:rPr b="1" lang="en-US" sz="1700">
                <a:solidFill>
                  <a:schemeClr val="dk1"/>
                </a:solidFill>
                <a:highlight>
                  <a:srgbClr val="FFFFFF"/>
                </a:highlight>
              </a:rPr>
              <a:t>to see whether age of the customer affects the payment method(cash-card)</a:t>
            </a:r>
            <a:endParaRPr b="1" sz="1700">
              <a:solidFill>
                <a:schemeClr val="dk1"/>
              </a:solidFill>
              <a:highlight>
                <a:srgbClr val="FFFFFF"/>
              </a:highlight>
            </a:endParaRPr>
          </a:p>
          <a:p>
            <a:pPr indent="0" lvl="0" marL="0" rtl="0" algn="l">
              <a:lnSpc>
                <a:spcPct val="115000"/>
              </a:lnSpc>
              <a:spcBef>
                <a:spcPts val="1800"/>
              </a:spcBef>
              <a:spcAft>
                <a:spcPts val="400"/>
              </a:spcAft>
              <a:buNone/>
            </a:pPr>
            <a:r>
              <a:t/>
            </a:r>
            <a:endParaRPr b="1" sz="1700">
              <a:solidFill>
                <a:schemeClr val="dk1"/>
              </a:solidFill>
              <a:highlight>
                <a:srgbClr val="FFFFFF"/>
              </a:highlight>
            </a:endParaRPr>
          </a:p>
        </p:txBody>
      </p:sp>
      <p:sp>
        <p:nvSpPr>
          <p:cNvPr id="370" name="Google Shape;370;p42"/>
          <p:cNvSpPr txBox="1"/>
          <p:nvPr/>
        </p:nvSpPr>
        <p:spPr>
          <a:xfrm>
            <a:off x="6271350" y="2774363"/>
            <a:ext cx="4627200" cy="927300"/>
          </a:xfrm>
          <a:prstGeom prst="rect">
            <a:avLst/>
          </a:prstGeom>
          <a:noFill/>
          <a:ln>
            <a:noFill/>
          </a:ln>
        </p:spPr>
        <p:txBody>
          <a:bodyPr anchorCtr="0" anchor="t" bIns="91425" lIns="91425" spcFirstLastPara="1" rIns="91425" wrap="square" tIns="91425">
            <a:spAutoFit/>
          </a:bodyPr>
          <a:lstStyle/>
          <a:p>
            <a:pPr indent="0" lvl="0" marL="0" marR="0" rtl="0" algn="l">
              <a:lnSpc>
                <a:spcPct val="110795"/>
              </a:lnSpc>
              <a:spcBef>
                <a:spcPts val="0"/>
              </a:spcBef>
              <a:spcAft>
                <a:spcPts val="0"/>
              </a:spcAft>
              <a:buNone/>
            </a:pPr>
            <a:r>
              <a:rPr b="1" lang="en-US" sz="1500">
                <a:solidFill>
                  <a:srgbClr val="0000FF"/>
                </a:solidFill>
                <a:highlight>
                  <a:srgbClr val="FFFFFF"/>
                </a:highlight>
              </a:rPr>
              <a:t>There is </a:t>
            </a:r>
            <a:r>
              <a:rPr b="1" lang="en-US" sz="1500">
                <a:solidFill>
                  <a:srgbClr val="FF00FF"/>
                </a:solidFill>
                <a:highlight>
                  <a:srgbClr val="FFFFFF"/>
                </a:highlight>
              </a:rPr>
              <a:t>no difference</a:t>
            </a:r>
            <a:r>
              <a:rPr b="1" lang="en-US" sz="1500">
                <a:solidFill>
                  <a:srgbClr val="0000FF"/>
                </a:solidFill>
                <a:highlight>
                  <a:srgbClr val="FFFFFF"/>
                </a:highlight>
              </a:rPr>
              <a:t> in payment mode for both Yellow and Pink Cabs according to customer </a:t>
            </a:r>
            <a:r>
              <a:rPr b="1" lang="en-US" sz="1500">
                <a:solidFill>
                  <a:srgbClr val="FF6600"/>
                </a:solidFill>
                <a:highlight>
                  <a:srgbClr val="FFFFFF"/>
                </a:highlight>
              </a:rPr>
              <a:t>ages</a:t>
            </a:r>
            <a:endParaRPr b="1" sz="1500">
              <a:solidFill>
                <a:srgbClr val="FF6600"/>
              </a:solidFill>
              <a:highlight>
                <a:srgbClr val="FFFFFF"/>
              </a:highlight>
            </a:endParaRPr>
          </a:p>
        </p:txBody>
      </p:sp>
      <p:sp>
        <p:nvSpPr>
          <p:cNvPr id="371" name="Google Shape;371;p42"/>
          <p:cNvSpPr txBox="1"/>
          <p:nvPr/>
        </p:nvSpPr>
        <p:spPr>
          <a:xfrm>
            <a:off x="944325" y="4365175"/>
            <a:ext cx="39477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US" sz="1700">
                <a:solidFill>
                  <a:schemeClr val="dk1"/>
                </a:solidFill>
                <a:highlight>
                  <a:srgbClr val="FFFFFF"/>
                </a:highlight>
              </a:rPr>
              <a:t>Testing to see whether income of the customer affects the payment method(cash-card)</a:t>
            </a:r>
            <a:endParaRPr b="1" sz="1700">
              <a:solidFill>
                <a:schemeClr val="dk1"/>
              </a:solidFill>
              <a:highlight>
                <a:srgbClr val="FFFFFF"/>
              </a:highlight>
            </a:endParaRPr>
          </a:p>
        </p:txBody>
      </p:sp>
      <p:sp>
        <p:nvSpPr>
          <p:cNvPr id="372" name="Google Shape;372;p42"/>
          <p:cNvSpPr txBox="1"/>
          <p:nvPr/>
        </p:nvSpPr>
        <p:spPr>
          <a:xfrm>
            <a:off x="6271350" y="4250625"/>
            <a:ext cx="4735500" cy="9273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rgbClr val="0000FF"/>
                </a:solidFill>
                <a:highlight>
                  <a:srgbClr val="FFFFFF"/>
                </a:highlight>
              </a:rPr>
              <a:t>There is </a:t>
            </a:r>
            <a:r>
              <a:rPr b="1" lang="en-US" sz="1500">
                <a:solidFill>
                  <a:srgbClr val="FF00FF"/>
                </a:solidFill>
                <a:highlight>
                  <a:srgbClr val="FFFFFF"/>
                </a:highlight>
              </a:rPr>
              <a:t>no difference</a:t>
            </a:r>
            <a:r>
              <a:rPr b="1" lang="en-US" sz="1500">
                <a:solidFill>
                  <a:srgbClr val="0000FF"/>
                </a:solidFill>
                <a:highlight>
                  <a:srgbClr val="FFFFFF"/>
                </a:highlight>
              </a:rPr>
              <a:t> in payment mode for both Yellow and Pink Cabs according to customer </a:t>
            </a:r>
            <a:r>
              <a:rPr b="1" lang="en-US" sz="1500">
                <a:solidFill>
                  <a:srgbClr val="FF6600"/>
                </a:solidFill>
                <a:highlight>
                  <a:srgbClr val="FFFFFF"/>
                </a:highlight>
              </a:rPr>
              <a:t>incomes</a:t>
            </a:r>
            <a:endParaRPr b="1" sz="1500">
              <a:solidFill>
                <a:srgbClr val="FF6600"/>
              </a:solidFill>
              <a:highlight>
                <a:srgbClr val="FFFFFF"/>
              </a:highlight>
            </a:endParaRPr>
          </a:p>
        </p:txBody>
      </p:sp>
      <p:sp>
        <p:nvSpPr>
          <p:cNvPr id="373" name="Google Shape;373;p42"/>
          <p:cNvSpPr txBox="1"/>
          <p:nvPr/>
        </p:nvSpPr>
        <p:spPr>
          <a:xfrm>
            <a:off x="8746650" y="5975600"/>
            <a:ext cx="342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FF6600"/>
                </a:solidFill>
                <a:latin typeface="Calibri"/>
                <a:ea typeface="Calibri"/>
                <a:cs typeface="Calibri"/>
                <a:sym typeface="Calibri"/>
              </a:rPr>
              <a:t>**T-test is used and p value(significance taken as 5%, 0.05)</a:t>
            </a:r>
            <a:endParaRPr b="1" sz="1600">
              <a:solidFill>
                <a:srgbClr val="FF6600"/>
              </a:solidFill>
              <a:latin typeface="Calibri"/>
              <a:ea typeface="Calibri"/>
              <a:cs typeface="Calibri"/>
              <a:sym typeface="Calibri"/>
            </a:endParaRPr>
          </a:p>
        </p:txBody>
      </p:sp>
      <p:sp>
        <p:nvSpPr>
          <p:cNvPr id="374" name="Google Shape;374;p42"/>
          <p:cNvSpPr txBox="1"/>
          <p:nvPr/>
        </p:nvSpPr>
        <p:spPr>
          <a:xfrm>
            <a:off x="1315875" y="1640975"/>
            <a:ext cx="250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rgbClr val="FF0000"/>
                </a:solidFill>
                <a:latin typeface="Oswald Medium"/>
                <a:ea typeface="Oswald Medium"/>
                <a:cs typeface="Oswald Medium"/>
                <a:sym typeface="Oswald Medium"/>
              </a:rPr>
              <a:t>Test</a:t>
            </a:r>
            <a:endParaRPr sz="2700">
              <a:solidFill>
                <a:srgbClr val="FF0000"/>
              </a:solidFill>
              <a:latin typeface="Oswald Medium"/>
              <a:ea typeface="Oswald Medium"/>
              <a:cs typeface="Oswald Medium"/>
              <a:sym typeface="Oswald Medium"/>
            </a:endParaRPr>
          </a:p>
        </p:txBody>
      </p:sp>
      <p:sp>
        <p:nvSpPr>
          <p:cNvPr id="375" name="Google Shape;375;p42"/>
          <p:cNvSpPr txBox="1"/>
          <p:nvPr/>
        </p:nvSpPr>
        <p:spPr>
          <a:xfrm>
            <a:off x="7330950" y="1625088"/>
            <a:ext cx="250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rgbClr val="FF0000"/>
                </a:solidFill>
                <a:latin typeface="Oswald Medium"/>
                <a:ea typeface="Oswald Medium"/>
                <a:cs typeface="Oswald Medium"/>
                <a:sym typeface="Oswald Medium"/>
              </a:rPr>
              <a:t>Result</a:t>
            </a:r>
            <a:endParaRPr sz="2700">
              <a:solidFill>
                <a:srgbClr val="FF0000"/>
              </a:solidFill>
              <a:latin typeface="Oswald Medium"/>
              <a:ea typeface="Oswald Medium"/>
              <a:cs typeface="Oswald Medium"/>
              <a:sym typeface="Oswald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81" name="Google Shape;381;p43"/>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3"/>
          <p:cNvSpPr txBox="1"/>
          <p:nvPr/>
        </p:nvSpPr>
        <p:spPr>
          <a:xfrm>
            <a:off x="526350" y="278650"/>
            <a:ext cx="95361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Some hypothesis testings and results</a:t>
            </a:r>
            <a:endParaRPr sz="4100">
              <a:solidFill>
                <a:srgbClr val="FF6600"/>
              </a:solidFill>
              <a:latin typeface="Calibri"/>
              <a:ea typeface="Calibri"/>
              <a:cs typeface="Calibri"/>
              <a:sym typeface="Calibri"/>
            </a:endParaRPr>
          </a:p>
        </p:txBody>
      </p:sp>
      <p:sp>
        <p:nvSpPr>
          <p:cNvPr id="383" name="Google Shape;383;p43"/>
          <p:cNvSpPr txBox="1"/>
          <p:nvPr/>
        </p:nvSpPr>
        <p:spPr>
          <a:xfrm>
            <a:off x="838200" y="2638950"/>
            <a:ext cx="3854700" cy="211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1700">
                <a:solidFill>
                  <a:schemeClr val="dk1"/>
                </a:solidFill>
                <a:highlight>
                  <a:srgbClr val="FFFFFF"/>
                </a:highlight>
              </a:rPr>
              <a:t>Testing for Profits per distance(KM) and Age (Choosing  age “</a:t>
            </a:r>
            <a:r>
              <a:rPr b="1" lang="en-US" sz="1700">
                <a:solidFill>
                  <a:schemeClr val="accent1"/>
                </a:solidFill>
                <a:highlight>
                  <a:srgbClr val="FFFFFF"/>
                </a:highlight>
              </a:rPr>
              <a:t>40</a:t>
            </a:r>
            <a:r>
              <a:rPr b="1" lang="en-US" sz="1700">
                <a:solidFill>
                  <a:schemeClr val="dk1"/>
                </a:solidFill>
                <a:highlight>
                  <a:srgbClr val="FFFFFF"/>
                </a:highlight>
              </a:rPr>
              <a:t>” as a </a:t>
            </a:r>
            <a:r>
              <a:rPr b="1" lang="en-US" sz="1700">
                <a:solidFill>
                  <a:schemeClr val="dk1"/>
                </a:solidFill>
                <a:highlight>
                  <a:srgbClr val="FFFFFF"/>
                </a:highlight>
              </a:rPr>
              <a:t>threshold</a:t>
            </a:r>
            <a:r>
              <a:rPr b="1" lang="en-US" sz="1700">
                <a:solidFill>
                  <a:schemeClr val="dk1"/>
                </a:solidFill>
                <a:highlight>
                  <a:srgbClr val="FFFFFF"/>
                </a:highlight>
              </a:rPr>
              <a:t>)</a:t>
            </a:r>
            <a:endParaRPr b="1" sz="1700">
              <a:solidFill>
                <a:schemeClr val="dk1"/>
              </a:solidFill>
              <a:highlight>
                <a:srgbClr val="FFFFFF"/>
              </a:highlight>
            </a:endParaRPr>
          </a:p>
          <a:p>
            <a:pPr indent="0" lvl="0" marL="0" rtl="0" algn="l">
              <a:lnSpc>
                <a:spcPct val="115000"/>
              </a:lnSpc>
              <a:spcBef>
                <a:spcPts val="1800"/>
              </a:spcBef>
              <a:spcAft>
                <a:spcPts val="0"/>
              </a:spcAft>
              <a:buNone/>
            </a:pPr>
            <a:r>
              <a:t/>
            </a:r>
            <a:endParaRPr b="1" sz="1700">
              <a:solidFill>
                <a:schemeClr val="dk1"/>
              </a:solidFill>
              <a:highlight>
                <a:srgbClr val="FFFFFF"/>
              </a:highlight>
            </a:endParaRPr>
          </a:p>
          <a:p>
            <a:pPr indent="0" lvl="0" marL="0" rtl="0" algn="l">
              <a:lnSpc>
                <a:spcPct val="115000"/>
              </a:lnSpc>
              <a:spcBef>
                <a:spcPts val="1800"/>
              </a:spcBef>
              <a:spcAft>
                <a:spcPts val="400"/>
              </a:spcAft>
              <a:buNone/>
            </a:pPr>
            <a:r>
              <a:t/>
            </a:r>
            <a:endParaRPr b="1" sz="1700">
              <a:solidFill>
                <a:schemeClr val="dk1"/>
              </a:solidFill>
              <a:highlight>
                <a:srgbClr val="FFFFFF"/>
              </a:highlight>
            </a:endParaRPr>
          </a:p>
        </p:txBody>
      </p:sp>
      <p:sp>
        <p:nvSpPr>
          <p:cNvPr id="384" name="Google Shape;384;p43"/>
          <p:cNvSpPr txBox="1"/>
          <p:nvPr/>
        </p:nvSpPr>
        <p:spPr>
          <a:xfrm>
            <a:off x="6271350" y="2774363"/>
            <a:ext cx="4627200" cy="927300"/>
          </a:xfrm>
          <a:prstGeom prst="rect">
            <a:avLst/>
          </a:prstGeom>
          <a:noFill/>
          <a:ln>
            <a:noFill/>
          </a:ln>
        </p:spPr>
        <p:txBody>
          <a:bodyPr anchorCtr="0" anchor="t" bIns="91425" lIns="91425" spcFirstLastPara="1" rIns="91425" wrap="square" tIns="91425">
            <a:spAutoFit/>
          </a:bodyPr>
          <a:lstStyle/>
          <a:p>
            <a:pPr indent="0" lvl="0" marL="0" marR="0" rtl="0" algn="l">
              <a:lnSpc>
                <a:spcPct val="110795"/>
              </a:lnSpc>
              <a:spcBef>
                <a:spcPts val="0"/>
              </a:spcBef>
              <a:spcAft>
                <a:spcPts val="0"/>
              </a:spcAft>
              <a:buNone/>
            </a:pPr>
            <a:r>
              <a:rPr b="1" lang="en-US" sz="1500">
                <a:solidFill>
                  <a:srgbClr val="0000FF"/>
                </a:solidFill>
                <a:highlight>
                  <a:srgbClr val="FFFFFF"/>
                </a:highlight>
              </a:rPr>
              <a:t>There is </a:t>
            </a:r>
            <a:r>
              <a:rPr b="1" lang="en-US" sz="1500">
                <a:solidFill>
                  <a:srgbClr val="FF00FF"/>
                </a:solidFill>
                <a:highlight>
                  <a:srgbClr val="FFFFFF"/>
                </a:highlight>
              </a:rPr>
              <a:t>no difference</a:t>
            </a:r>
            <a:r>
              <a:rPr b="1" lang="en-US" sz="1500">
                <a:solidFill>
                  <a:srgbClr val="0000FF"/>
                </a:solidFill>
                <a:highlight>
                  <a:srgbClr val="FFFFFF"/>
                </a:highlight>
              </a:rPr>
              <a:t> regarding being younger/older than 40 years old for both Yellow Cab and Pink cabs</a:t>
            </a:r>
            <a:endParaRPr b="1" sz="1500">
              <a:solidFill>
                <a:srgbClr val="0000FF"/>
              </a:solidFill>
              <a:highlight>
                <a:srgbClr val="FFFFFF"/>
              </a:highlight>
            </a:endParaRPr>
          </a:p>
        </p:txBody>
      </p:sp>
      <p:sp>
        <p:nvSpPr>
          <p:cNvPr id="385" name="Google Shape;385;p43"/>
          <p:cNvSpPr txBox="1"/>
          <p:nvPr/>
        </p:nvSpPr>
        <p:spPr>
          <a:xfrm>
            <a:off x="944325" y="4365175"/>
            <a:ext cx="39477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US" sz="1700">
                <a:solidFill>
                  <a:schemeClr val="dk1"/>
                </a:solidFill>
                <a:highlight>
                  <a:srgbClr val="FFFFFF"/>
                </a:highlight>
              </a:rPr>
              <a:t>Testing for Profits per distance(KM) and Age (Choosing  age “</a:t>
            </a:r>
            <a:r>
              <a:rPr b="1" lang="en-US" sz="1700">
                <a:solidFill>
                  <a:schemeClr val="accent1"/>
                </a:solidFill>
                <a:highlight>
                  <a:srgbClr val="FFFFFF"/>
                </a:highlight>
              </a:rPr>
              <a:t>60</a:t>
            </a:r>
            <a:r>
              <a:rPr b="1" lang="en-US" sz="1700">
                <a:solidFill>
                  <a:schemeClr val="dk1"/>
                </a:solidFill>
                <a:highlight>
                  <a:srgbClr val="FFFFFF"/>
                </a:highlight>
              </a:rPr>
              <a:t>” as a threshold)</a:t>
            </a:r>
            <a:endParaRPr b="1" sz="1700">
              <a:solidFill>
                <a:schemeClr val="dk1"/>
              </a:solidFill>
              <a:highlight>
                <a:srgbClr val="FFFFFF"/>
              </a:highlight>
            </a:endParaRPr>
          </a:p>
        </p:txBody>
      </p:sp>
      <p:sp>
        <p:nvSpPr>
          <p:cNvPr id="386" name="Google Shape;386;p43"/>
          <p:cNvSpPr txBox="1"/>
          <p:nvPr/>
        </p:nvSpPr>
        <p:spPr>
          <a:xfrm>
            <a:off x="6271350" y="4250625"/>
            <a:ext cx="4735500" cy="19503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rgbClr val="0000FF"/>
                </a:solidFill>
                <a:highlight>
                  <a:srgbClr val="FFFFFF"/>
                </a:highlight>
              </a:rPr>
              <a:t>There is </a:t>
            </a:r>
            <a:r>
              <a:rPr b="1" lang="en-US" sz="1500">
                <a:solidFill>
                  <a:srgbClr val="FF00FF"/>
                </a:solidFill>
                <a:highlight>
                  <a:srgbClr val="FFFFFF"/>
                </a:highlight>
              </a:rPr>
              <a:t>no difference</a:t>
            </a:r>
            <a:r>
              <a:rPr b="1" lang="en-US" sz="1500">
                <a:solidFill>
                  <a:srgbClr val="0000FF"/>
                </a:solidFill>
                <a:highlight>
                  <a:srgbClr val="FFFFFF"/>
                </a:highlight>
              </a:rPr>
              <a:t> regarding being younger/older than 60 years old for Pink Cab</a:t>
            </a:r>
            <a:endParaRPr b="1" sz="1500">
              <a:solidFill>
                <a:srgbClr val="0000FF"/>
              </a:solidFill>
              <a:highlight>
                <a:srgbClr val="FFFFFF"/>
              </a:highlight>
            </a:endParaRPr>
          </a:p>
          <a:p>
            <a:pPr indent="0" lvl="0" marL="0" rtl="0" algn="l">
              <a:lnSpc>
                <a:spcPct val="110795"/>
              </a:lnSpc>
              <a:spcBef>
                <a:spcPts val="0"/>
              </a:spcBef>
              <a:spcAft>
                <a:spcPts val="0"/>
              </a:spcAft>
              <a:buNone/>
            </a:pPr>
            <a:r>
              <a:t/>
            </a:r>
            <a:endParaRPr b="1" sz="1500">
              <a:solidFill>
                <a:srgbClr val="0000FF"/>
              </a:solidFill>
              <a:highlight>
                <a:srgbClr val="FFFFFF"/>
              </a:highlight>
            </a:endParaRPr>
          </a:p>
          <a:p>
            <a:pPr indent="0" lvl="0" marL="0" rtl="0" algn="l">
              <a:lnSpc>
                <a:spcPct val="110795"/>
              </a:lnSpc>
              <a:spcBef>
                <a:spcPts val="0"/>
              </a:spcBef>
              <a:spcAft>
                <a:spcPts val="0"/>
              </a:spcAft>
              <a:buNone/>
            </a:pPr>
            <a:r>
              <a:rPr b="1" lang="en-US" sz="1500">
                <a:solidFill>
                  <a:srgbClr val="0000FF"/>
                </a:solidFill>
                <a:highlight>
                  <a:srgbClr val="FFFFFF"/>
                </a:highlight>
              </a:rPr>
              <a:t>There is </a:t>
            </a:r>
            <a:r>
              <a:rPr b="1" lang="en-US" sz="1500">
                <a:solidFill>
                  <a:srgbClr val="FF00FF"/>
                </a:solidFill>
                <a:highlight>
                  <a:srgbClr val="FFFFFF"/>
                </a:highlight>
              </a:rPr>
              <a:t>significant difference</a:t>
            </a:r>
            <a:r>
              <a:rPr b="1" lang="en-US" sz="1500">
                <a:solidFill>
                  <a:srgbClr val="0000FF"/>
                </a:solidFill>
                <a:highlight>
                  <a:srgbClr val="FFFFFF"/>
                </a:highlight>
              </a:rPr>
              <a:t> regarding being younger/older than 60 years old for Yellow Cab</a:t>
            </a:r>
            <a:endParaRPr b="1" sz="1500">
              <a:solidFill>
                <a:srgbClr val="0000FF"/>
              </a:solidFill>
              <a:highlight>
                <a:srgbClr val="FFFFFF"/>
              </a:highlight>
            </a:endParaRPr>
          </a:p>
          <a:p>
            <a:pPr indent="0" lvl="0" marL="0" rtl="0" algn="l">
              <a:lnSpc>
                <a:spcPct val="110795"/>
              </a:lnSpc>
              <a:spcBef>
                <a:spcPts val="0"/>
              </a:spcBef>
              <a:spcAft>
                <a:spcPts val="0"/>
              </a:spcAft>
              <a:buNone/>
            </a:pPr>
            <a:r>
              <a:t/>
            </a:r>
            <a:endParaRPr b="1" sz="1500">
              <a:solidFill>
                <a:srgbClr val="0000FF"/>
              </a:solidFill>
              <a:highlight>
                <a:srgbClr val="FFFFFF"/>
              </a:highlight>
            </a:endParaRPr>
          </a:p>
          <a:p>
            <a:pPr indent="0" lvl="0" marL="0" rtl="0" algn="l">
              <a:lnSpc>
                <a:spcPct val="110795"/>
              </a:lnSpc>
              <a:spcBef>
                <a:spcPts val="0"/>
              </a:spcBef>
              <a:spcAft>
                <a:spcPts val="0"/>
              </a:spcAft>
              <a:buNone/>
            </a:pPr>
            <a:r>
              <a:t/>
            </a:r>
            <a:endParaRPr b="1" sz="1500">
              <a:solidFill>
                <a:srgbClr val="0000FF"/>
              </a:solidFill>
              <a:highlight>
                <a:srgbClr val="FFFFFF"/>
              </a:highlight>
            </a:endParaRPr>
          </a:p>
        </p:txBody>
      </p:sp>
      <p:sp>
        <p:nvSpPr>
          <p:cNvPr id="387" name="Google Shape;387;p43"/>
          <p:cNvSpPr txBox="1"/>
          <p:nvPr/>
        </p:nvSpPr>
        <p:spPr>
          <a:xfrm>
            <a:off x="8746650" y="5975600"/>
            <a:ext cx="342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FF6600"/>
                </a:solidFill>
                <a:latin typeface="Calibri"/>
                <a:ea typeface="Calibri"/>
                <a:cs typeface="Calibri"/>
                <a:sym typeface="Calibri"/>
              </a:rPr>
              <a:t>**T-test is used and p value(significance taken as 5%, 0.05)</a:t>
            </a:r>
            <a:endParaRPr b="1" sz="1600">
              <a:solidFill>
                <a:srgbClr val="FF6600"/>
              </a:solidFill>
              <a:latin typeface="Calibri"/>
              <a:ea typeface="Calibri"/>
              <a:cs typeface="Calibri"/>
              <a:sym typeface="Calibri"/>
            </a:endParaRPr>
          </a:p>
        </p:txBody>
      </p:sp>
      <p:sp>
        <p:nvSpPr>
          <p:cNvPr id="388" name="Google Shape;388;p43"/>
          <p:cNvSpPr txBox="1"/>
          <p:nvPr/>
        </p:nvSpPr>
        <p:spPr>
          <a:xfrm>
            <a:off x="1315875" y="1640975"/>
            <a:ext cx="250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rgbClr val="FF0000"/>
                </a:solidFill>
                <a:latin typeface="Oswald Medium"/>
                <a:ea typeface="Oswald Medium"/>
                <a:cs typeface="Oswald Medium"/>
                <a:sym typeface="Oswald Medium"/>
              </a:rPr>
              <a:t>Test</a:t>
            </a:r>
            <a:endParaRPr sz="2700">
              <a:solidFill>
                <a:srgbClr val="FF0000"/>
              </a:solidFill>
              <a:latin typeface="Oswald Medium"/>
              <a:ea typeface="Oswald Medium"/>
              <a:cs typeface="Oswald Medium"/>
              <a:sym typeface="Oswald Medium"/>
            </a:endParaRPr>
          </a:p>
        </p:txBody>
      </p:sp>
      <p:sp>
        <p:nvSpPr>
          <p:cNvPr id="389" name="Google Shape;389;p43"/>
          <p:cNvSpPr txBox="1"/>
          <p:nvPr/>
        </p:nvSpPr>
        <p:spPr>
          <a:xfrm>
            <a:off x="7330950" y="1625088"/>
            <a:ext cx="250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rgbClr val="FF0000"/>
                </a:solidFill>
                <a:latin typeface="Oswald Medium"/>
                <a:ea typeface="Oswald Medium"/>
                <a:cs typeface="Oswald Medium"/>
                <a:sym typeface="Oswald Medium"/>
              </a:rPr>
              <a:t>Result</a:t>
            </a:r>
            <a:endParaRPr sz="2700">
              <a:solidFill>
                <a:srgbClr val="FF0000"/>
              </a:solidFill>
              <a:latin typeface="Oswald Medium"/>
              <a:ea typeface="Oswald Medium"/>
              <a:cs typeface="Oswald Medium"/>
              <a:sym typeface="Oswald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95" name="Google Shape;395;p44"/>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4"/>
          <p:cNvSpPr txBox="1"/>
          <p:nvPr/>
        </p:nvSpPr>
        <p:spPr>
          <a:xfrm>
            <a:off x="526350" y="278650"/>
            <a:ext cx="95361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Some hypothesis testings and results</a:t>
            </a:r>
            <a:endParaRPr sz="4100">
              <a:solidFill>
                <a:srgbClr val="FF6600"/>
              </a:solidFill>
              <a:latin typeface="Calibri"/>
              <a:ea typeface="Calibri"/>
              <a:cs typeface="Calibri"/>
              <a:sym typeface="Calibri"/>
            </a:endParaRPr>
          </a:p>
        </p:txBody>
      </p:sp>
      <p:sp>
        <p:nvSpPr>
          <p:cNvPr id="397" name="Google Shape;397;p44"/>
          <p:cNvSpPr txBox="1"/>
          <p:nvPr/>
        </p:nvSpPr>
        <p:spPr>
          <a:xfrm>
            <a:off x="3638000" y="1671925"/>
            <a:ext cx="5108700" cy="9273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rgbClr val="0000FF"/>
                </a:solidFill>
                <a:highlight>
                  <a:srgbClr val="FFFFFF"/>
                </a:highlight>
              </a:rPr>
              <a:t>We have seen, t</a:t>
            </a:r>
            <a:r>
              <a:rPr b="1" lang="en-US" sz="1500">
                <a:solidFill>
                  <a:srgbClr val="0000FF"/>
                </a:solidFill>
                <a:highlight>
                  <a:srgbClr val="FFFFFF"/>
                </a:highlight>
              </a:rPr>
              <a:t>here is </a:t>
            </a:r>
            <a:r>
              <a:rPr b="1" lang="en-US" sz="1500">
                <a:solidFill>
                  <a:srgbClr val="FF00FF"/>
                </a:solidFill>
                <a:highlight>
                  <a:srgbClr val="FFFFFF"/>
                </a:highlight>
              </a:rPr>
              <a:t>significant difference</a:t>
            </a:r>
            <a:r>
              <a:rPr b="1" lang="en-US" sz="1500">
                <a:solidFill>
                  <a:srgbClr val="0000FF"/>
                </a:solidFill>
                <a:highlight>
                  <a:srgbClr val="FFFFFF"/>
                </a:highlight>
              </a:rPr>
              <a:t> regarding being younger/older than 60 years old for Yellow Cabs, in previous slide</a:t>
            </a:r>
            <a:endParaRPr/>
          </a:p>
        </p:txBody>
      </p:sp>
      <p:sp>
        <p:nvSpPr>
          <p:cNvPr id="398" name="Google Shape;398;p44"/>
          <p:cNvSpPr txBox="1"/>
          <p:nvPr/>
        </p:nvSpPr>
        <p:spPr>
          <a:xfrm>
            <a:off x="1578900" y="3094525"/>
            <a:ext cx="9428100" cy="30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50">
                <a:solidFill>
                  <a:schemeClr val="dk1"/>
                </a:solidFill>
                <a:highlight>
                  <a:srgbClr val="FFFFFF"/>
                </a:highlight>
              </a:rPr>
              <a:t>Average profit from per KM, from younger people(&lt;= 60) :  </a:t>
            </a:r>
            <a:r>
              <a:rPr b="1" lang="en-US" sz="1650">
                <a:solidFill>
                  <a:srgbClr val="FF6600"/>
                </a:solidFill>
                <a:highlight>
                  <a:srgbClr val="FFFFFF"/>
                </a:highlight>
              </a:rPr>
              <a:t>$ </a:t>
            </a:r>
            <a:r>
              <a:rPr b="1" lang="en-US" sz="1650">
                <a:solidFill>
                  <a:srgbClr val="FF6600"/>
                </a:solidFill>
                <a:highlight>
                  <a:srgbClr val="FFFFFF"/>
                </a:highlight>
              </a:rPr>
              <a:t>7.121 </a:t>
            </a:r>
            <a:endParaRPr b="1" sz="1650">
              <a:solidFill>
                <a:srgbClr val="FF6600"/>
              </a:solidFill>
              <a:highlight>
                <a:srgbClr val="FFFFFF"/>
              </a:highlight>
            </a:endParaRPr>
          </a:p>
          <a:p>
            <a:pPr indent="0" lvl="0" marL="0" rtl="0" algn="l">
              <a:spcBef>
                <a:spcPts val="0"/>
              </a:spcBef>
              <a:spcAft>
                <a:spcPts val="0"/>
              </a:spcAft>
              <a:buNone/>
            </a:pPr>
            <a:r>
              <a:rPr b="1" lang="en-US" sz="1650">
                <a:solidFill>
                  <a:schemeClr val="dk1"/>
                </a:solidFill>
                <a:highlight>
                  <a:srgbClr val="FFFFFF"/>
                </a:highlight>
              </a:rPr>
              <a:t>Average profit from per KM, from younger people(&lt;= 60) :  </a:t>
            </a:r>
            <a:r>
              <a:rPr b="1" lang="en-US" sz="1650">
                <a:solidFill>
                  <a:srgbClr val="FF6600"/>
                </a:solidFill>
                <a:highlight>
                  <a:srgbClr val="FFFFFF"/>
                </a:highlight>
              </a:rPr>
              <a:t>$ </a:t>
            </a:r>
            <a:r>
              <a:rPr b="1" lang="en-US" sz="1650">
                <a:solidFill>
                  <a:srgbClr val="FF6600"/>
                </a:solidFill>
                <a:highlight>
                  <a:srgbClr val="FFFFFF"/>
                </a:highlight>
              </a:rPr>
              <a:t>6.825</a:t>
            </a:r>
            <a:endParaRPr b="1" sz="1650">
              <a:solidFill>
                <a:srgbClr val="FF6600"/>
              </a:solidFill>
              <a:highlight>
                <a:srgbClr val="FFFFFF"/>
              </a:highlight>
            </a:endParaRPr>
          </a:p>
          <a:p>
            <a:pPr indent="0" lvl="0" marL="0" rtl="0" algn="l">
              <a:spcBef>
                <a:spcPts val="0"/>
              </a:spcBef>
              <a:spcAft>
                <a:spcPts val="0"/>
              </a:spcAft>
              <a:buNone/>
            </a:pPr>
            <a:r>
              <a:t/>
            </a:r>
            <a:endParaRPr b="1" sz="1650">
              <a:solidFill>
                <a:srgbClr val="FF6600"/>
              </a:solidFill>
              <a:highlight>
                <a:srgbClr val="FFFFFF"/>
              </a:highlight>
            </a:endParaRPr>
          </a:p>
          <a:p>
            <a:pPr indent="0" lvl="0" marL="0" rtl="0" algn="l">
              <a:spcBef>
                <a:spcPts val="0"/>
              </a:spcBef>
              <a:spcAft>
                <a:spcPts val="0"/>
              </a:spcAft>
              <a:buNone/>
            </a:pPr>
            <a:r>
              <a:rPr b="1" lang="en-US" sz="1650">
                <a:solidFill>
                  <a:schemeClr val="dk1"/>
                </a:solidFill>
                <a:highlight>
                  <a:srgbClr val="FFFFFF"/>
                </a:highlight>
              </a:rPr>
              <a:t>Difference between profits per KM that are traveled for </a:t>
            </a:r>
            <a:endParaRPr b="1" sz="1650">
              <a:solidFill>
                <a:schemeClr val="dk1"/>
              </a:solidFill>
              <a:highlight>
                <a:srgbClr val="FFFFFF"/>
              </a:highlight>
            </a:endParaRPr>
          </a:p>
          <a:p>
            <a:pPr indent="0" lvl="0" marL="0" rtl="0" algn="l">
              <a:spcBef>
                <a:spcPts val="0"/>
              </a:spcBef>
              <a:spcAft>
                <a:spcPts val="0"/>
              </a:spcAft>
              <a:buNone/>
            </a:pPr>
            <a:r>
              <a:rPr b="1" lang="en-US" sz="1650">
                <a:solidFill>
                  <a:schemeClr val="dk1"/>
                </a:solidFill>
                <a:highlight>
                  <a:srgbClr val="FFFFFF"/>
                </a:highlight>
              </a:rPr>
              <a:t>the people that older or younger 60 years old:  		      </a:t>
            </a:r>
            <a:r>
              <a:rPr b="1" lang="en-US" sz="1650">
                <a:solidFill>
                  <a:srgbClr val="FF6600"/>
                </a:solidFill>
                <a:highlight>
                  <a:srgbClr val="FFFFFF"/>
                </a:highlight>
              </a:rPr>
              <a:t>$ </a:t>
            </a:r>
            <a:r>
              <a:rPr b="1" lang="en-US" sz="1650">
                <a:solidFill>
                  <a:srgbClr val="FF6600"/>
                </a:solidFill>
                <a:highlight>
                  <a:srgbClr val="FFFFFF"/>
                </a:highlight>
              </a:rPr>
              <a:t>0.295</a:t>
            </a:r>
            <a:endParaRPr b="1" sz="1650">
              <a:solidFill>
                <a:srgbClr val="FF6600"/>
              </a:solidFill>
              <a:highlight>
                <a:srgbClr val="FFFFFF"/>
              </a:highlight>
            </a:endParaRPr>
          </a:p>
          <a:p>
            <a:pPr indent="0" lvl="0" marL="0" rtl="0" algn="l">
              <a:spcBef>
                <a:spcPts val="0"/>
              </a:spcBef>
              <a:spcAft>
                <a:spcPts val="0"/>
              </a:spcAft>
              <a:buNone/>
            </a:pPr>
            <a:r>
              <a:t/>
            </a:r>
            <a:endParaRPr b="1" sz="1650">
              <a:solidFill>
                <a:schemeClr val="dk1"/>
              </a:solidFill>
              <a:highlight>
                <a:srgbClr val="FFFFFF"/>
              </a:highlight>
            </a:endParaRPr>
          </a:p>
          <a:p>
            <a:pPr indent="0" lvl="0" marL="0" rtl="0" algn="l">
              <a:spcBef>
                <a:spcPts val="0"/>
              </a:spcBef>
              <a:spcAft>
                <a:spcPts val="0"/>
              </a:spcAft>
              <a:buNone/>
            </a:pPr>
            <a:r>
              <a:rPr b="1" lang="en-US" sz="1650">
                <a:solidFill>
                  <a:schemeClr val="dk1"/>
                </a:solidFill>
                <a:highlight>
                  <a:srgbClr val="FFFFFF"/>
                </a:highlight>
              </a:rPr>
              <a:t>Average KM traveled in one ride(All rides): 			      </a:t>
            </a:r>
            <a:r>
              <a:rPr b="1" lang="en-US" sz="1650">
                <a:solidFill>
                  <a:srgbClr val="FF6600"/>
                </a:solidFill>
                <a:highlight>
                  <a:srgbClr val="FFFFFF"/>
                </a:highlight>
              </a:rPr>
              <a:t>22.57 KM</a:t>
            </a:r>
            <a:endParaRPr b="1" sz="1650">
              <a:solidFill>
                <a:srgbClr val="FF6600"/>
              </a:solidFill>
              <a:highlight>
                <a:srgbClr val="FFFFFF"/>
              </a:highlight>
            </a:endParaRPr>
          </a:p>
          <a:p>
            <a:pPr indent="0" lvl="0" marL="0" rtl="0" algn="l">
              <a:spcBef>
                <a:spcPts val="0"/>
              </a:spcBef>
              <a:spcAft>
                <a:spcPts val="0"/>
              </a:spcAft>
              <a:buNone/>
            </a:pPr>
            <a:r>
              <a:t/>
            </a:r>
            <a:endParaRPr b="1" sz="1650">
              <a:solidFill>
                <a:srgbClr val="FF6600"/>
              </a:solidFill>
              <a:highlight>
                <a:srgbClr val="FFFFFF"/>
              </a:highlight>
            </a:endParaRPr>
          </a:p>
          <a:p>
            <a:pPr indent="0" lvl="0" marL="0" marR="190500" rtl="0" algn="l">
              <a:lnSpc>
                <a:spcPct val="115000"/>
              </a:lnSpc>
              <a:spcBef>
                <a:spcPts val="0"/>
              </a:spcBef>
              <a:spcAft>
                <a:spcPts val="500"/>
              </a:spcAft>
              <a:buNone/>
            </a:pPr>
            <a:r>
              <a:rPr b="1" lang="en-US" sz="1650">
                <a:solidFill>
                  <a:schemeClr val="dk1"/>
                </a:solidFill>
                <a:highlight>
                  <a:srgbClr val="FFFFFF"/>
                </a:highlight>
              </a:rPr>
              <a:t>Even it seems there is not significant profit difference between rides of older people when we look at the rides by their "per KM", if we multiply by average distance </a:t>
            </a:r>
            <a:r>
              <a:rPr b="1" lang="en-US" sz="1650">
                <a:solidFill>
                  <a:srgbClr val="FF9900"/>
                </a:solidFill>
                <a:highlight>
                  <a:srgbClr val="FFFFFF"/>
                </a:highlight>
              </a:rPr>
              <a:t>22.5 KM</a:t>
            </a:r>
            <a:r>
              <a:rPr b="1" lang="en-US" sz="1650">
                <a:solidFill>
                  <a:schemeClr val="dk1"/>
                </a:solidFill>
                <a:highlight>
                  <a:srgbClr val="FFFFFF"/>
                </a:highlight>
              </a:rPr>
              <a:t> with </a:t>
            </a:r>
            <a:r>
              <a:rPr b="1" lang="en-US" sz="1650">
                <a:solidFill>
                  <a:srgbClr val="FF6600"/>
                </a:solidFill>
                <a:highlight>
                  <a:srgbClr val="FFFFFF"/>
                </a:highlight>
              </a:rPr>
              <a:t>0.3</a:t>
            </a:r>
            <a:r>
              <a:rPr b="1" lang="en-US" sz="1650">
                <a:solidFill>
                  <a:schemeClr val="dk1"/>
                </a:solidFill>
                <a:highlight>
                  <a:srgbClr val="FFFFFF"/>
                </a:highlight>
              </a:rPr>
              <a:t>, almost </a:t>
            </a:r>
            <a:r>
              <a:rPr b="1" lang="en-US" sz="1650">
                <a:solidFill>
                  <a:srgbClr val="FF6600"/>
                </a:solidFill>
                <a:highlight>
                  <a:srgbClr val="FFFFFF"/>
                </a:highlight>
              </a:rPr>
              <a:t>7$</a:t>
            </a:r>
            <a:r>
              <a:rPr b="1" lang="en-US" sz="1650">
                <a:solidFill>
                  <a:schemeClr val="dk1"/>
                </a:solidFill>
                <a:highlight>
                  <a:srgbClr val="FFFFFF"/>
                </a:highlight>
              </a:rPr>
              <a:t> profits are changing for yellow cabs.</a:t>
            </a:r>
            <a:endParaRPr b="1" sz="165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5"/>
          <p:cNvSpPr txBox="1"/>
          <p:nvPr/>
        </p:nvSpPr>
        <p:spPr>
          <a:xfrm>
            <a:off x="838200" y="2638950"/>
            <a:ext cx="38547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US" sz="1700">
                <a:solidFill>
                  <a:schemeClr val="dk1"/>
                </a:solidFill>
                <a:highlight>
                  <a:srgbClr val="FFFFFF"/>
                </a:highlight>
              </a:rPr>
              <a:t>Testing to see if </a:t>
            </a:r>
            <a:r>
              <a:rPr b="1" lang="en-US" sz="1700">
                <a:solidFill>
                  <a:schemeClr val="dk1"/>
                </a:solidFill>
                <a:highlight>
                  <a:srgbClr val="FFFFFF"/>
                </a:highlight>
              </a:rPr>
              <a:t> two companies are taking different distances on average by the cities</a:t>
            </a:r>
            <a:endParaRPr b="1" sz="1700">
              <a:solidFill>
                <a:schemeClr val="dk1"/>
              </a:solidFill>
              <a:highlight>
                <a:srgbClr val="FFFFFF"/>
              </a:highlight>
            </a:endParaRPr>
          </a:p>
        </p:txBody>
      </p:sp>
      <p:sp>
        <p:nvSpPr>
          <p:cNvPr id="404" name="Google Shape;404;p45"/>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05" name="Google Shape;405;p45"/>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5"/>
          <p:cNvSpPr txBox="1"/>
          <p:nvPr/>
        </p:nvSpPr>
        <p:spPr>
          <a:xfrm>
            <a:off x="526350" y="278650"/>
            <a:ext cx="95361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Some hypothesis testings and results</a:t>
            </a:r>
            <a:endParaRPr sz="4100">
              <a:solidFill>
                <a:srgbClr val="FF6600"/>
              </a:solidFill>
              <a:latin typeface="Calibri"/>
              <a:ea typeface="Calibri"/>
              <a:cs typeface="Calibri"/>
              <a:sym typeface="Calibri"/>
            </a:endParaRPr>
          </a:p>
        </p:txBody>
      </p:sp>
      <p:sp>
        <p:nvSpPr>
          <p:cNvPr id="407" name="Google Shape;407;p45"/>
          <p:cNvSpPr txBox="1"/>
          <p:nvPr/>
        </p:nvSpPr>
        <p:spPr>
          <a:xfrm>
            <a:off x="6271350" y="2774363"/>
            <a:ext cx="4627200" cy="671400"/>
          </a:xfrm>
          <a:prstGeom prst="rect">
            <a:avLst/>
          </a:prstGeom>
          <a:noFill/>
          <a:ln>
            <a:noFill/>
          </a:ln>
        </p:spPr>
        <p:txBody>
          <a:bodyPr anchorCtr="0" anchor="t" bIns="91425" lIns="91425" spcFirstLastPara="1" rIns="91425" wrap="square" tIns="91425">
            <a:spAutoFit/>
          </a:bodyPr>
          <a:lstStyle/>
          <a:p>
            <a:pPr indent="0" lvl="0" marL="0" marR="0" rtl="0" algn="l">
              <a:lnSpc>
                <a:spcPct val="110795"/>
              </a:lnSpc>
              <a:spcBef>
                <a:spcPts val="0"/>
              </a:spcBef>
              <a:spcAft>
                <a:spcPts val="0"/>
              </a:spcAft>
              <a:buNone/>
            </a:pPr>
            <a:r>
              <a:rPr b="1" lang="en-US" sz="1500">
                <a:solidFill>
                  <a:srgbClr val="0000FF"/>
                </a:solidFill>
                <a:highlight>
                  <a:srgbClr val="FFFFFF"/>
                </a:highlight>
              </a:rPr>
              <a:t>There is </a:t>
            </a:r>
            <a:r>
              <a:rPr b="1" lang="en-US" sz="1500">
                <a:solidFill>
                  <a:srgbClr val="FF00FF"/>
                </a:solidFill>
                <a:highlight>
                  <a:srgbClr val="FFFFFF"/>
                </a:highlight>
              </a:rPr>
              <a:t>no difference</a:t>
            </a:r>
            <a:r>
              <a:rPr b="1" lang="en-US" sz="1500">
                <a:solidFill>
                  <a:srgbClr val="0000FF"/>
                </a:solidFill>
                <a:highlight>
                  <a:srgbClr val="FFFFFF"/>
                </a:highlight>
              </a:rPr>
              <a:t> </a:t>
            </a:r>
            <a:r>
              <a:rPr b="1" lang="en-US" sz="1500">
                <a:solidFill>
                  <a:srgbClr val="0000FF"/>
                </a:solidFill>
                <a:highlight>
                  <a:srgbClr val="FFFFFF"/>
                </a:highlight>
              </a:rPr>
              <a:t>in distance taken between two companies by cities</a:t>
            </a:r>
            <a:endParaRPr b="1" sz="1500">
              <a:solidFill>
                <a:srgbClr val="FF6600"/>
              </a:solidFill>
              <a:highlight>
                <a:srgbClr val="FFFFFF"/>
              </a:highlight>
            </a:endParaRPr>
          </a:p>
        </p:txBody>
      </p:sp>
      <p:sp>
        <p:nvSpPr>
          <p:cNvPr id="408" name="Google Shape;408;p45"/>
          <p:cNvSpPr txBox="1"/>
          <p:nvPr/>
        </p:nvSpPr>
        <p:spPr>
          <a:xfrm>
            <a:off x="8746650" y="5975600"/>
            <a:ext cx="342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FF6600"/>
                </a:solidFill>
                <a:latin typeface="Calibri"/>
                <a:ea typeface="Calibri"/>
                <a:cs typeface="Calibri"/>
                <a:sym typeface="Calibri"/>
              </a:rPr>
              <a:t>**T-test is used and p value(significance taken as 5%, 0.05)</a:t>
            </a:r>
            <a:endParaRPr b="1" sz="1600">
              <a:solidFill>
                <a:srgbClr val="FF6600"/>
              </a:solidFill>
              <a:latin typeface="Calibri"/>
              <a:ea typeface="Calibri"/>
              <a:cs typeface="Calibri"/>
              <a:sym typeface="Calibri"/>
            </a:endParaRPr>
          </a:p>
        </p:txBody>
      </p:sp>
      <p:sp>
        <p:nvSpPr>
          <p:cNvPr id="409" name="Google Shape;409;p45"/>
          <p:cNvSpPr txBox="1"/>
          <p:nvPr/>
        </p:nvSpPr>
        <p:spPr>
          <a:xfrm>
            <a:off x="1315875" y="1640975"/>
            <a:ext cx="250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rgbClr val="FF0000"/>
                </a:solidFill>
                <a:latin typeface="Oswald Medium"/>
                <a:ea typeface="Oswald Medium"/>
                <a:cs typeface="Oswald Medium"/>
                <a:sym typeface="Oswald Medium"/>
              </a:rPr>
              <a:t>Test</a:t>
            </a:r>
            <a:endParaRPr sz="2700">
              <a:solidFill>
                <a:srgbClr val="FF0000"/>
              </a:solidFill>
              <a:latin typeface="Oswald Medium"/>
              <a:ea typeface="Oswald Medium"/>
              <a:cs typeface="Oswald Medium"/>
              <a:sym typeface="Oswald Medium"/>
            </a:endParaRPr>
          </a:p>
        </p:txBody>
      </p:sp>
      <p:sp>
        <p:nvSpPr>
          <p:cNvPr id="410" name="Google Shape;410;p45"/>
          <p:cNvSpPr txBox="1"/>
          <p:nvPr/>
        </p:nvSpPr>
        <p:spPr>
          <a:xfrm>
            <a:off x="7330950" y="1625088"/>
            <a:ext cx="250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rgbClr val="FF0000"/>
                </a:solidFill>
                <a:latin typeface="Oswald Medium"/>
                <a:ea typeface="Oswald Medium"/>
                <a:cs typeface="Oswald Medium"/>
                <a:sym typeface="Oswald Medium"/>
              </a:rPr>
              <a:t>Result</a:t>
            </a:r>
            <a:endParaRPr sz="2700">
              <a:solidFill>
                <a:srgbClr val="FF0000"/>
              </a:solidFill>
              <a:latin typeface="Oswald Medium"/>
              <a:ea typeface="Oswald Medium"/>
              <a:cs typeface="Oswald Medium"/>
              <a:sym typeface="Oswald Medium"/>
            </a:endParaRPr>
          </a:p>
        </p:txBody>
      </p:sp>
      <p:sp>
        <p:nvSpPr>
          <p:cNvPr id="411" name="Google Shape;411;p45"/>
          <p:cNvSpPr txBox="1"/>
          <p:nvPr/>
        </p:nvSpPr>
        <p:spPr>
          <a:xfrm>
            <a:off x="3061775" y="4187788"/>
            <a:ext cx="6319500" cy="104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solidFill>
                  <a:srgbClr val="212121"/>
                </a:solidFill>
              </a:rPr>
              <a:t># Average distance taken by Pink Cabs: </a:t>
            </a:r>
            <a:r>
              <a:rPr lang="en-US" sz="1800">
                <a:solidFill>
                  <a:srgbClr val="FF6600"/>
                </a:solidFill>
                <a:highlight>
                  <a:srgbClr val="FFFFFF"/>
                </a:highlight>
              </a:rPr>
              <a:t>22.44 KM</a:t>
            </a:r>
            <a:endParaRPr sz="1800">
              <a:solidFill>
                <a:srgbClr val="FF6600"/>
              </a:solidFill>
              <a:highlight>
                <a:srgbClr val="FFFFFF"/>
              </a:highlight>
            </a:endParaRPr>
          </a:p>
          <a:p>
            <a:pPr indent="0" lvl="0" marL="0" rtl="0" algn="l">
              <a:lnSpc>
                <a:spcPct val="110795"/>
              </a:lnSpc>
              <a:spcBef>
                <a:spcPts val="0"/>
              </a:spcBef>
              <a:spcAft>
                <a:spcPts val="0"/>
              </a:spcAft>
              <a:buNone/>
            </a:pPr>
            <a:r>
              <a:t/>
            </a:r>
            <a:endParaRPr b="1" sz="1800">
              <a:solidFill>
                <a:srgbClr val="212121"/>
              </a:solidFill>
            </a:endParaRPr>
          </a:p>
          <a:p>
            <a:pPr indent="0" lvl="0" marL="0" rtl="0" algn="l">
              <a:lnSpc>
                <a:spcPct val="110795"/>
              </a:lnSpc>
              <a:spcBef>
                <a:spcPts val="0"/>
              </a:spcBef>
              <a:spcAft>
                <a:spcPts val="0"/>
              </a:spcAft>
              <a:buNone/>
            </a:pPr>
            <a:r>
              <a:rPr b="1" i="1" lang="en-US" sz="1800">
                <a:solidFill>
                  <a:srgbClr val="212121"/>
                </a:solidFill>
              </a:rPr>
              <a:t># Average distance taken by Yellow Cabs: </a:t>
            </a:r>
            <a:r>
              <a:rPr lang="en-US" sz="1800">
                <a:solidFill>
                  <a:srgbClr val="FF6600"/>
                </a:solidFill>
                <a:highlight>
                  <a:srgbClr val="FFFFFF"/>
                </a:highlight>
              </a:rPr>
              <a:t>22.57 KM</a:t>
            </a:r>
            <a:endParaRPr b="1" i="1" sz="1800">
              <a:solidFill>
                <a:srgbClr val="FF66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6"/>
          <p:cNvSpPr txBox="1"/>
          <p:nvPr/>
        </p:nvSpPr>
        <p:spPr>
          <a:xfrm>
            <a:off x="838200" y="2638950"/>
            <a:ext cx="38547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US" sz="1700">
                <a:solidFill>
                  <a:schemeClr val="dk1"/>
                </a:solidFill>
                <a:highlight>
                  <a:srgbClr val="FFFFFF"/>
                </a:highlight>
              </a:rPr>
              <a:t>Testing to see if  two companies have different age levels of customers by cities</a:t>
            </a:r>
            <a:endParaRPr b="1" sz="1700">
              <a:solidFill>
                <a:schemeClr val="dk1"/>
              </a:solidFill>
              <a:highlight>
                <a:srgbClr val="FFFFFF"/>
              </a:highlight>
            </a:endParaRPr>
          </a:p>
        </p:txBody>
      </p:sp>
      <p:sp>
        <p:nvSpPr>
          <p:cNvPr id="417" name="Google Shape;417;p46"/>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18" name="Google Shape;418;p46"/>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
          <p:cNvSpPr txBox="1"/>
          <p:nvPr/>
        </p:nvSpPr>
        <p:spPr>
          <a:xfrm>
            <a:off x="526350" y="278650"/>
            <a:ext cx="95361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Some hypothesis testings and results</a:t>
            </a:r>
            <a:endParaRPr sz="4100">
              <a:solidFill>
                <a:srgbClr val="FF6600"/>
              </a:solidFill>
              <a:latin typeface="Calibri"/>
              <a:ea typeface="Calibri"/>
              <a:cs typeface="Calibri"/>
              <a:sym typeface="Calibri"/>
            </a:endParaRPr>
          </a:p>
        </p:txBody>
      </p:sp>
      <p:sp>
        <p:nvSpPr>
          <p:cNvPr id="420" name="Google Shape;420;p46"/>
          <p:cNvSpPr txBox="1"/>
          <p:nvPr/>
        </p:nvSpPr>
        <p:spPr>
          <a:xfrm>
            <a:off x="6271350" y="2774363"/>
            <a:ext cx="4627200" cy="671400"/>
          </a:xfrm>
          <a:prstGeom prst="rect">
            <a:avLst/>
          </a:prstGeom>
          <a:noFill/>
          <a:ln>
            <a:noFill/>
          </a:ln>
        </p:spPr>
        <p:txBody>
          <a:bodyPr anchorCtr="0" anchor="t" bIns="91425" lIns="91425" spcFirstLastPara="1" rIns="91425" wrap="square" tIns="91425">
            <a:spAutoFit/>
          </a:bodyPr>
          <a:lstStyle/>
          <a:p>
            <a:pPr indent="0" lvl="0" marL="0" marR="0" rtl="0" algn="l">
              <a:lnSpc>
                <a:spcPct val="110795"/>
              </a:lnSpc>
              <a:spcBef>
                <a:spcPts val="0"/>
              </a:spcBef>
              <a:spcAft>
                <a:spcPts val="0"/>
              </a:spcAft>
              <a:buNone/>
            </a:pPr>
            <a:r>
              <a:rPr b="1" lang="en-US" sz="1500">
                <a:solidFill>
                  <a:srgbClr val="0000FF"/>
                </a:solidFill>
                <a:highlight>
                  <a:srgbClr val="FFFFFF"/>
                </a:highlight>
              </a:rPr>
              <a:t>There is </a:t>
            </a:r>
            <a:r>
              <a:rPr b="1" lang="en-US" sz="1500">
                <a:solidFill>
                  <a:srgbClr val="FF00FF"/>
                </a:solidFill>
                <a:highlight>
                  <a:srgbClr val="FFFFFF"/>
                </a:highlight>
              </a:rPr>
              <a:t>no difference</a:t>
            </a:r>
            <a:r>
              <a:rPr b="1" lang="en-US" sz="1500">
                <a:solidFill>
                  <a:srgbClr val="0000FF"/>
                </a:solidFill>
                <a:highlight>
                  <a:srgbClr val="FFFFFF"/>
                </a:highlight>
              </a:rPr>
              <a:t> in </a:t>
            </a:r>
            <a:r>
              <a:rPr b="1" lang="en-US" sz="1500">
                <a:solidFill>
                  <a:srgbClr val="0000FF"/>
                </a:solidFill>
                <a:highlight>
                  <a:srgbClr val="FFFFFF"/>
                </a:highlight>
              </a:rPr>
              <a:t>ages between two companies by cities</a:t>
            </a:r>
            <a:endParaRPr b="1" sz="1500">
              <a:solidFill>
                <a:srgbClr val="FF6600"/>
              </a:solidFill>
              <a:highlight>
                <a:srgbClr val="FFFFFF"/>
              </a:highlight>
            </a:endParaRPr>
          </a:p>
        </p:txBody>
      </p:sp>
      <p:sp>
        <p:nvSpPr>
          <p:cNvPr id="421" name="Google Shape;421;p46"/>
          <p:cNvSpPr txBox="1"/>
          <p:nvPr/>
        </p:nvSpPr>
        <p:spPr>
          <a:xfrm>
            <a:off x="8746650" y="5975600"/>
            <a:ext cx="342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FF6600"/>
                </a:solidFill>
                <a:latin typeface="Calibri"/>
                <a:ea typeface="Calibri"/>
                <a:cs typeface="Calibri"/>
                <a:sym typeface="Calibri"/>
              </a:rPr>
              <a:t>**T-test is used and p value(significance taken as 5%, 0.05)</a:t>
            </a:r>
            <a:endParaRPr b="1" sz="1600">
              <a:solidFill>
                <a:srgbClr val="FF6600"/>
              </a:solidFill>
              <a:latin typeface="Calibri"/>
              <a:ea typeface="Calibri"/>
              <a:cs typeface="Calibri"/>
              <a:sym typeface="Calibri"/>
            </a:endParaRPr>
          </a:p>
        </p:txBody>
      </p:sp>
      <p:sp>
        <p:nvSpPr>
          <p:cNvPr id="422" name="Google Shape;422;p46"/>
          <p:cNvSpPr txBox="1"/>
          <p:nvPr/>
        </p:nvSpPr>
        <p:spPr>
          <a:xfrm>
            <a:off x="1315875" y="1640975"/>
            <a:ext cx="250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rgbClr val="FF0000"/>
                </a:solidFill>
                <a:latin typeface="Oswald Medium"/>
                <a:ea typeface="Oswald Medium"/>
                <a:cs typeface="Oswald Medium"/>
                <a:sym typeface="Oswald Medium"/>
              </a:rPr>
              <a:t>Test</a:t>
            </a:r>
            <a:endParaRPr sz="2700">
              <a:solidFill>
                <a:srgbClr val="FF0000"/>
              </a:solidFill>
              <a:latin typeface="Oswald Medium"/>
              <a:ea typeface="Oswald Medium"/>
              <a:cs typeface="Oswald Medium"/>
              <a:sym typeface="Oswald Medium"/>
            </a:endParaRPr>
          </a:p>
        </p:txBody>
      </p:sp>
      <p:sp>
        <p:nvSpPr>
          <p:cNvPr id="423" name="Google Shape;423;p46"/>
          <p:cNvSpPr txBox="1"/>
          <p:nvPr/>
        </p:nvSpPr>
        <p:spPr>
          <a:xfrm>
            <a:off x="7330950" y="1625088"/>
            <a:ext cx="250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solidFill>
                  <a:srgbClr val="FF0000"/>
                </a:solidFill>
                <a:latin typeface="Oswald Medium"/>
                <a:ea typeface="Oswald Medium"/>
                <a:cs typeface="Oswald Medium"/>
                <a:sym typeface="Oswald Medium"/>
              </a:rPr>
              <a:t>Result</a:t>
            </a:r>
            <a:endParaRPr sz="2700">
              <a:solidFill>
                <a:srgbClr val="FF0000"/>
              </a:solidFill>
              <a:latin typeface="Oswald Medium"/>
              <a:ea typeface="Oswald Medium"/>
              <a:cs typeface="Oswald Medium"/>
              <a:sym typeface="Oswald Medium"/>
            </a:endParaRPr>
          </a:p>
        </p:txBody>
      </p:sp>
      <p:sp>
        <p:nvSpPr>
          <p:cNvPr id="424" name="Google Shape;424;p46"/>
          <p:cNvSpPr txBox="1"/>
          <p:nvPr/>
        </p:nvSpPr>
        <p:spPr>
          <a:xfrm>
            <a:off x="3061775" y="4187788"/>
            <a:ext cx="6319500" cy="104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solidFill>
                  <a:srgbClr val="212121"/>
                </a:solidFill>
              </a:rPr>
              <a:t># Average age of Pink Cabs customers: </a:t>
            </a:r>
            <a:r>
              <a:rPr lang="en-US" sz="1800">
                <a:solidFill>
                  <a:srgbClr val="FF6600"/>
                </a:solidFill>
                <a:highlight>
                  <a:srgbClr val="FFFFFF"/>
                </a:highlight>
              </a:rPr>
              <a:t>35.37</a:t>
            </a:r>
            <a:r>
              <a:rPr lang="en-US" sz="1800">
                <a:solidFill>
                  <a:srgbClr val="FF6600"/>
                </a:solidFill>
                <a:highlight>
                  <a:srgbClr val="FFFFFF"/>
                </a:highlight>
              </a:rPr>
              <a:t> KM</a:t>
            </a:r>
            <a:endParaRPr sz="1800">
              <a:solidFill>
                <a:srgbClr val="FF6600"/>
              </a:solidFill>
              <a:highlight>
                <a:srgbClr val="FFFFFF"/>
              </a:highlight>
            </a:endParaRPr>
          </a:p>
          <a:p>
            <a:pPr indent="0" lvl="0" marL="0" rtl="0" algn="l">
              <a:lnSpc>
                <a:spcPct val="110795"/>
              </a:lnSpc>
              <a:spcBef>
                <a:spcPts val="0"/>
              </a:spcBef>
              <a:spcAft>
                <a:spcPts val="0"/>
              </a:spcAft>
              <a:buNone/>
            </a:pPr>
            <a:r>
              <a:t/>
            </a:r>
            <a:endParaRPr b="1" sz="1800">
              <a:solidFill>
                <a:srgbClr val="212121"/>
              </a:solidFill>
            </a:endParaRPr>
          </a:p>
          <a:p>
            <a:pPr indent="0" lvl="0" marL="0" rtl="0" algn="l">
              <a:lnSpc>
                <a:spcPct val="110795"/>
              </a:lnSpc>
              <a:spcBef>
                <a:spcPts val="0"/>
              </a:spcBef>
              <a:spcAft>
                <a:spcPts val="0"/>
              </a:spcAft>
              <a:buNone/>
            </a:pPr>
            <a:r>
              <a:rPr b="1" i="1" lang="en-US" sz="1800">
                <a:solidFill>
                  <a:srgbClr val="212121"/>
                </a:solidFill>
              </a:rPr>
              <a:t># Average age of Yellow Cabs customers: </a:t>
            </a:r>
            <a:r>
              <a:rPr lang="en-US" sz="1800">
                <a:solidFill>
                  <a:srgbClr val="FF6600"/>
                </a:solidFill>
                <a:highlight>
                  <a:srgbClr val="FFFFFF"/>
                </a:highlight>
              </a:rPr>
              <a:t>35.31</a:t>
            </a:r>
            <a:r>
              <a:rPr lang="en-US" sz="1800">
                <a:solidFill>
                  <a:srgbClr val="FF6600"/>
                </a:solidFill>
                <a:highlight>
                  <a:srgbClr val="FFFFFF"/>
                </a:highlight>
              </a:rPr>
              <a:t> KM</a:t>
            </a:r>
            <a:endParaRPr b="1" i="1" sz="1800">
              <a:solidFill>
                <a:srgbClr val="FF66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430" name="Google Shape;430;p47"/>
          <p:cNvPicPr preferRelativeResize="0"/>
          <p:nvPr/>
        </p:nvPicPr>
        <p:blipFill rotWithShape="1">
          <a:blip r:embed="rId3">
            <a:alphaModFix/>
          </a:blip>
          <a:srcRect b="0" l="0" r="0" t="0"/>
          <a:stretch/>
        </p:blipFill>
        <p:spPr>
          <a:xfrm>
            <a:off x="0" y="5112049"/>
            <a:ext cx="2905650" cy="1745950"/>
          </a:xfrm>
          <a:prstGeom prst="rect">
            <a:avLst/>
          </a:prstGeom>
          <a:noFill/>
          <a:ln>
            <a:noFill/>
          </a:ln>
        </p:spPr>
      </p:pic>
      <p:sp>
        <p:nvSpPr>
          <p:cNvPr id="431" name="Google Shape;431;p47"/>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16"/>
          <p:cNvSpPr txBox="1"/>
          <p:nvPr>
            <p:ph idx="1" type="body"/>
          </p:nvPr>
        </p:nvSpPr>
        <p:spPr>
          <a:xfrm>
            <a:off x="776275" y="1562450"/>
            <a:ext cx="10958100" cy="4784700"/>
          </a:xfrm>
          <a:prstGeom prst="rect">
            <a:avLst/>
          </a:prstGeom>
        </p:spPr>
        <p:txBody>
          <a:bodyPr anchorCtr="0" anchor="t" bIns="45700" lIns="91425" spcFirstLastPara="1" rIns="91425" wrap="square" tIns="45700">
            <a:noAutofit/>
          </a:bodyPr>
          <a:lstStyle/>
          <a:p>
            <a:pPr indent="0" lvl="0" marL="457200" rtl="0" algn="l">
              <a:lnSpc>
                <a:spcPct val="70000"/>
              </a:lnSpc>
              <a:spcBef>
                <a:spcPts val="1000"/>
              </a:spcBef>
              <a:spcAft>
                <a:spcPts val="0"/>
              </a:spcAft>
              <a:buSzPts val="852"/>
              <a:buNone/>
            </a:pPr>
            <a:r>
              <a:rPr b="1" lang="en-US" sz="2515"/>
              <a:t>There is no one dataset to extract </a:t>
            </a:r>
            <a:r>
              <a:rPr b="1" lang="en-US" sz="2515"/>
              <a:t>meaningful</a:t>
            </a:r>
            <a:r>
              <a:rPr b="1" lang="en-US" sz="2515"/>
              <a:t> insights</a:t>
            </a:r>
            <a:endParaRPr b="1" sz="2515"/>
          </a:p>
          <a:p>
            <a:pPr indent="0" lvl="0" marL="457200" rtl="0" algn="l">
              <a:lnSpc>
                <a:spcPct val="70000"/>
              </a:lnSpc>
              <a:spcBef>
                <a:spcPts val="1000"/>
              </a:spcBef>
              <a:spcAft>
                <a:spcPts val="0"/>
              </a:spcAft>
              <a:buSzPts val="852"/>
              <a:buNone/>
            </a:pPr>
            <a:r>
              <a:rPr b="1" lang="en-US" sz="2515"/>
              <a:t>So, before merging them(creating master dataset);</a:t>
            </a:r>
            <a:endParaRPr b="1" sz="2515"/>
          </a:p>
          <a:p>
            <a:pPr indent="0" lvl="0" marL="0" rtl="0" algn="l">
              <a:lnSpc>
                <a:spcPct val="70000"/>
              </a:lnSpc>
              <a:spcBef>
                <a:spcPts val="1000"/>
              </a:spcBef>
              <a:spcAft>
                <a:spcPts val="0"/>
              </a:spcAft>
              <a:buSzPts val="852"/>
              <a:buNone/>
            </a:pPr>
            <a:r>
              <a:t/>
            </a:r>
            <a:endParaRPr sz="2515"/>
          </a:p>
          <a:p>
            <a:pPr indent="0" lvl="0" marL="0" rtl="0" algn="l">
              <a:lnSpc>
                <a:spcPct val="70000"/>
              </a:lnSpc>
              <a:spcBef>
                <a:spcPts val="1000"/>
              </a:spcBef>
              <a:spcAft>
                <a:spcPts val="0"/>
              </a:spcAft>
              <a:buSzPts val="852"/>
              <a:buNone/>
            </a:pPr>
            <a:r>
              <a:rPr lang="en-US" sz="2515"/>
              <a:t>	-Identify relationships across the files</a:t>
            </a:r>
            <a:endParaRPr sz="2515"/>
          </a:p>
          <a:p>
            <a:pPr indent="457200" lvl="0" marL="0" rtl="0" algn="l">
              <a:lnSpc>
                <a:spcPct val="70000"/>
              </a:lnSpc>
              <a:spcBef>
                <a:spcPts val="1000"/>
              </a:spcBef>
              <a:spcAft>
                <a:spcPts val="0"/>
              </a:spcAft>
              <a:buSzPts val="852"/>
              <a:buNone/>
            </a:pPr>
            <a:r>
              <a:rPr lang="en-US" sz="2515"/>
              <a:t>-Field/feature transformations</a:t>
            </a:r>
            <a:endParaRPr sz="2515"/>
          </a:p>
          <a:p>
            <a:pPr indent="0" lvl="0" marL="457200" rtl="0" algn="l">
              <a:lnSpc>
                <a:spcPct val="70000"/>
              </a:lnSpc>
              <a:spcBef>
                <a:spcPts val="1000"/>
              </a:spcBef>
              <a:spcAft>
                <a:spcPts val="0"/>
              </a:spcAft>
              <a:buSzPts val="852"/>
              <a:buNone/>
            </a:pPr>
            <a:r>
              <a:rPr lang="en-US" sz="2515"/>
              <a:t>-Determine which files should be joined versus which </a:t>
            </a:r>
            <a:endParaRPr sz="2515"/>
          </a:p>
          <a:p>
            <a:pPr indent="0" lvl="0" marL="457200" rtl="0" algn="l">
              <a:lnSpc>
                <a:spcPct val="70000"/>
              </a:lnSpc>
              <a:spcBef>
                <a:spcPts val="1000"/>
              </a:spcBef>
              <a:spcAft>
                <a:spcPts val="0"/>
              </a:spcAft>
              <a:buSzPts val="852"/>
              <a:buNone/>
            </a:pPr>
            <a:r>
              <a:rPr lang="en-US" sz="2515"/>
              <a:t>ones should be appended…</a:t>
            </a:r>
            <a:endParaRPr sz="2515"/>
          </a:p>
          <a:p>
            <a:pPr indent="457200" lvl="0" marL="0" rtl="0" algn="l">
              <a:lnSpc>
                <a:spcPct val="70000"/>
              </a:lnSpc>
              <a:spcBef>
                <a:spcPts val="1000"/>
              </a:spcBef>
              <a:spcAft>
                <a:spcPts val="0"/>
              </a:spcAft>
              <a:buSzPts val="852"/>
              <a:buNone/>
            </a:pPr>
            <a:r>
              <a:t/>
            </a:r>
            <a:endParaRPr sz="2515"/>
          </a:p>
          <a:p>
            <a:pPr indent="457200" lvl="0" marL="0" rtl="0" algn="l">
              <a:lnSpc>
                <a:spcPct val="70000"/>
              </a:lnSpc>
              <a:spcBef>
                <a:spcPts val="1000"/>
              </a:spcBef>
              <a:spcAft>
                <a:spcPts val="0"/>
              </a:spcAft>
              <a:buSzPts val="852"/>
              <a:buNone/>
            </a:pPr>
            <a:r>
              <a:rPr b="1" lang="en-US" sz="2515"/>
              <a:t>After creating master dataset:</a:t>
            </a:r>
            <a:endParaRPr b="1" sz="2515"/>
          </a:p>
          <a:p>
            <a:pPr indent="0" lvl="0" marL="0" rtl="0" algn="l">
              <a:lnSpc>
                <a:spcPct val="70000"/>
              </a:lnSpc>
              <a:spcBef>
                <a:spcPts val="1000"/>
              </a:spcBef>
              <a:spcAft>
                <a:spcPts val="0"/>
              </a:spcAft>
              <a:buClr>
                <a:schemeClr val="dk1"/>
              </a:buClr>
              <a:buSzPts val="852"/>
              <a:buFont typeface="Arial"/>
              <a:buNone/>
            </a:pPr>
            <a:r>
              <a:t/>
            </a:r>
            <a:endParaRPr sz="2515"/>
          </a:p>
          <a:p>
            <a:pPr indent="0" lvl="0" marL="457200" rtl="0" algn="l">
              <a:lnSpc>
                <a:spcPct val="70000"/>
              </a:lnSpc>
              <a:spcBef>
                <a:spcPts val="1000"/>
              </a:spcBef>
              <a:spcAft>
                <a:spcPts val="0"/>
              </a:spcAft>
              <a:buClr>
                <a:schemeClr val="dk1"/>
              </a:buClr>
              <a:buSzPts val="852"/>
              <a:buFont typeface="Arial"/>
              <a:buNone/>
            </a:pPr>
            <a:r>
              <a:rPr lang="en-US" sz="2515"/>
              <a:t>• Forecasting profit and number of rides for each cab type</a:t>
            </a:r>
            <a:endParaRPr sz="2515"/>
          </a:p>
          <a:p>
            <a:pPr indent="0" lvl="0" marL="457200" rtl="0" algn="l">
              <a:lnSpc>
                <a:spcPct val="70000"/>
              </a:lnSpc>
              <a:spcBef>
                <a:spcPts val="1000"/>
              </a:spcBef>
              <a:spcAft>
                <a:spcPts val="0"/>
              </a:spcAft>
              <a:buClr>
                <a:schemeClr val="dk1"/>
              </a:buClr>
              <a:buSzPts val="852"/>
              <a:buFont typeface="Arial"/>
              <a:buNone/>
            </a:pPr>
            <a:r>
              <a:rPr lang="en-US" sz="2515"/>
              <a:t>• Finding the most profitable Cab company</a:t>
            </a:r>
            <a:endParaRPr sz="2515"/>
          </a:p>
          <a:p>
            <a:pPr indent="0" lvl="0" marL="457200" rtl="0" algn="l">
              <a:lnSpc>
                <a:spcPct val="70000"/>
              </a:lnSpc>
              <a:spcBef>
                <a:spcPts val="1000"/>
              </a:spcBef>
              <a:spcAft>
                <a:spcPts val="0"/>
              </a:spcAft>
              <a:buClr>
                <a:schemeClr val="dk1"/>
              </a:buClr>
              <a:buSzPts val="852"/>
              <a:buFont typeface="Arial"/>
              <a:buNone/>
            </a:pPr>
            <a:r>
              <a:rPr lang="en-US" sz="2515"/>
              <a:t>• Recommendations for investment</a:t>
            </a:r>
            <a:endParaRPr sz="2515"/>
          </a:p>
          <a:p>
            <a:pPr indent="0" lvl="0" marL="457200" rtl="0" algn="l">
              <a:lnSpc>
                <a:spcPct val="70000"/>
              </a:lnSpc>
              <a:spcBef>
                <a:spcPts val="1000"/>
              </a:spcBef>
              <a:spcAft>
                <a:spcPts val="0"/>
              </a:spcAft>
              <a:buSzPts val="852"/>
              <a:buNone/>
            </a:pPr>
            <a:r>
              <a:t/>
            </a:r>
            <a:endParaRPr sz="2515"/>
          </a:p>
          <a:p>
            <a:pPr indent="0" lvl="0" marL="0" rtl="0" algn="l">
              <a:lnSpc>
                <a:spcPct val="70000"/>
              </a:lnSpc>
              <a:spcBef>
                <a:spcPts val="1000"/>
              </a:spcBef>
              <a:spcAft>
                <a:spcPts val="0"/>
              </a:spcAft>
              <a:buSzPts val="852"/>
              <a:buNone/>
            </a:pPr>
            <a:r>
              <a:t/>
            </a:r>
            <a:endParaRPr sz="2515"/>
          </a:p>
        </p:txBody>
      </p:sp>
      <p:sp>
        <p:nvSpPr>
          <p:cNvPr id="107" name="Google Shape;107;p16"/>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Problem Statement</a:t>
            </a:r>
            <a:endParaRPr sz="4100">
              <a:solidFill>
                <a:srgbClr val="FF66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17"/>
          <p:cNvSpPr txBox="1"/>
          <p:nvPr>
            <p:ph idx="1" type="body"/>
          </p:nvPr>
        </p:nvSpPr>
        <p:spPr>
          <a:xfrm>
            <a:off x="776275" y="1562450"/>
            <a:ext cx="10958100" cy="4784700"/>
          </a:xfrm>
          <a:prstGeom prst="rect">
            <a:avLst/>
          </a:prstGeom>
        </p:spPr>
        <p:txBody>
          <a:bodyPr anchorCtr="0" anchor="t" bIns="45700" lIns="91425" spcFirstLastPara="1" rIns="91425" wrap="square" tIns="45700">
            <a:noAutofit/>
          </a:bodyPr>
          <a:lstStyle/>
          <a:p>
            <a:pPr indent="0" lvl="0" marL="457200" rtl="0" algn="l">
              <a:lnSpc>
                <a:spcPct val="70000"/>
              </a:lnSpc>
              <a:spcBef>
                <a:spcPts val="1000"/>
              </a:spcBef>
              <a:spcAft>
                <a:spcPts val="0"/>
              </a:spcAft>
              <a:buSzPts val="852"/>
              <a:buNone/>
            </a:pPr>
            <a:r>
              <a:t/>
            </a:r>
            <a:endParaRPr sz="2515"/>
          </a:p>
          <a:p>
            <a:pPr indent="0" lvl="0" marL="457200" rtl="0" algn="l">
              <a:lnSpc>
                <a:spcPct val="70000"/>
              </a:lnSpc>
              <a:spcBef>
                <a:spcPts val="1000"/>
              </a:spcBef>
              <a:spcAft>
                <a:spcPts val="0"/>
              </a:spcAft>
              <a:buClr>
                <a:schemeClr val="dk1"/>
              </a:buClr>
              <a:buSzPts val="1100"/>
              <a:buFont typeface="Arial"/>
              <a:buNone/>
            </a:pPr>
            <a:r>
              <a:rPr lang="en-US" sz="2515"/>
              <a:t>• 21 Features( including 6 derived features)</a:t>
            </a:r>
            <a:endParaRPr sz="2515"/>
          </a:p>
          <a:p>
            <a:pPr indent="0" lvl="0" marL="457200" rtl="0" algn="l">
              <a:lnSpc>
                <a:spcPct val="70000"/>
              </a:lnSpc>
              <a:spcBef>
                <a:spcPts val="1000"/>
              </a:spcBef>
              <a:spcAft>
                <a:spcPts val="0"/>
              </a:spcAft>
              <a:buClr>
                <a:schemeClr val="dk1"/>
              </a:buClr>
              <a:buSzPts val="1100"/>
              <a:buFont typeface="Arial"/>
              <a:buNone/>
            </a:pPr>
            <a:r>
              <a:rPr lang="en-US" sz="2515"/>
              <a:t>• Timeframe of the data: 2016-01-31 to 2018-12-31</a:t>
            </a:r>
            <a:endParaRPr sz="2515"/>
          </a:p>
          <a:p>
            <a:pPr indent="0" lvl="0" marL="457200" rtl="0" algn="l">
              <a:lnSpc>
                <a:spcPct val="70000"/>
              </a:lnSpc>
              <a:spcBef>
                <a:spcPts val="1000"/>
              </a:spcBef>
              <a:spcAft>
                <a:spcPts val="0"/>
              </a:spcAft>
              <a:buClr>
                <a:schemeClr val="dk1"/>
              </a:buClr>
              <a:buSzPts val="1100"/>
              <a:buFont typeface="Arial"/>
              <a:buNone/>
            </a:pPr>
            <a:r>
              <a:rPr lang="en-US" sz="2515"/>
              <a:t>• Total data points : </a:t>
            </a:r>
            <a:r>
              <a:rPr lang="en-US" sz="2515"/>
              <a:t>359,854</a:t>
            </a:r>
            <a:endParaRPr sz="2515"/>
          </a:p>
          <a:p>
            <a:pPr indent="0" lvl="0" marL="457200" rtl="0" algn="l">
              <a:lnSpc>
                <a:spcPct val="70000"/>
              </a:lnSpc>
              <a:spcBef>
                <a:spcPts val="1000"/>
              </a:spcBef>
              <a:spcAft>
                <a:spcPts val="0"/>
              </a:spcAft>
              <a:buSzPts val="852"/>
              <a:buNone/>
            </a:pPr>
            <a:r>
              <a:t/>
            </a:r>
            <a:endParaRPr sz="2515"/>
          </a:p>
          <a:p>
            <a:pPr indent="0" lvl="0" marL="457200" rtl="0" algn="l">
              <a:lnSpc>
                <a:spcPct val="70000"/>
              </a:lnSpc>
              <a:spcBef>
                <a:spcPts val="1000"/>
              </a:spcBef>
              <a:spcAft>
                <a:spcPts val="0"/>
              </a:spcAft>
              <a:buSzPts val="1100"/>
              <a:buNone/>
            </a:pPr>
            <a:r>
              <a:rPr b="1" lang="en-US" sz="2215"/>
              <a:t>Normally 4 data set given as csv files;</a:t>
            </a:r>
            <a:endParaRPr b="1" sz="2215"/>
          </a:p>
          <a:p>
            <a:pPr indent="0" lvl="0" marL="457200" rtl="0" algn="l">
              <a:lnSpc>
                <a:spcPct val="70000"/>
              </a:lnSpc>
              <a:spcBef>
                <a:spcPts val="1000"/>
              </a:spcBef>
              <a:spcAft>
                <a:spcPts val="0"/>
              </a:spcAft>
              <a:buSzPts val="1100"/>
              <a:buNone/>
            </a:pPr>
            <a:r>
              <a:rPr lang="en-US" sz="2215"/>
              <a:t>-Cab_Data.csv </a:t>
            </a:r>
            <a:endParaRPr sz="2215"/>
          </a:p>
          <a:p>
            <a:pPr indent="0" lvl="0" marL="457200" rtl="0" algn="l">
              <a:lnSpc>
                <a:spcPct val="70000"/>
              </a:lnSpc>
              <a:spcBef>
                <a:spcPts val="1000"/>
              </a:spcBef>
              <a:spcAft>
                <a:spcPts val="0"/>
              </a:spcAft>
              <a:buSzPts val="1100"/>
              <a:buNone/>
            </a:pPr>
            <a:r>
              <a:rPr lang="en-US" sz="2215"/>
              <a:t>-Customer_ID.csv </a:t>
            </a:r>
            <a:endParaRPr sz="2215"/>
          </a:p>
          <a:p>
            <a:pPr indent="0" lvl="0" marL="457200" rtl="0" algn="l">
              <a:lnSpc>
                <a:spcPct val="70000"/>
              </a:lnSpc>
              <a:spcBef>
                <a:spcPts val="1000"/>
              </a:spcBef>
              <a:spcAft>
                <a:spcPts val="0"/>
              </a:spcAft>
              <a:buSzPts val="1100"/>
              <a:buNone/>
            </a:pPr>
            <a:r>
              <a:rPr lang="en-US" sz="2215"/>
              <a:t>-Transaction_ID.csv</a:t>
            </a:r>
            <a:endParaRPr sz="2215"/>
          </a:p>
          <a:p>
            <a:pPr indent="0" lvl="0" marL="457200" rtl="0" algn="l">
              <a:lnSpc>
                <a:spcPct val="70000"/>
              </a:lnSpc>
              <a:spcBef>
                <a:spcPts val="1000"/>
              </a:spcBef>
              <a:spcAft>
                <a:spcPts val="0"/>
              </a:spcAft>
              <a:buSzPts val="1100"/>
              <a:buNone/>
            </a:pPr>
            <a:r>
              <a:rPr lang="en-US" sz="2215"/>
              <a:t> -City.csv</a:t>
            </a:r>
            <a:endParaRPr sz="2215"/>
          </a:p>
          <a:p>
            <a:pPr indent="0" lvl="0" marL="457200" rtl="0" algn="l">
              <a:lnSpc>
                <a:spcPct val="70000"/>
              </a:lnSpc>
              <a:spcBef>
                <a:spcPts val="1000"/>
              </a:spcBef>
              <a:spcAft>
                <a:spcPts val="0"/>
              </a:spcAft>
              <a:buSzPts val="1100"/>
              <a:buNone/>
            </a:pPr>
            <a:r>
              <a:rPr b="1" lang="en-US" sz="2215"/>
              <a:t> One external but related data set that is used;</a:t>
            </a:r>
            <a:endParaRPr b="1" sz="2215"/>
          </a:p>
          <a:p>
            <a:pPr indent="0" lvl="0" marL="457200" rtl="0" algn="l">
              <a:lnSpc>
                <a:spcPct val="70000"/>
              </a:lnSpc>
              <a:spcBef>
                <a:spcPts val="1000"/>
              </a:spcBef>
              <a:spcAft>
                <a:spcPts val="0"/>
              </a:spcAft>
              <a:buSzPts val="1100"/>
              <a:buNone/>
            </a:pPr>
            <a:r>
              <a:rPr lang="en-US" sz="2215"/>
              <a:t>-US Holiday Dates (2004-2021).csv</a:t>
            </a:r>
            <a:endParaRPr b="1" sz="2215"/>
          </a:p>
          <a:p>
            <a:pPr indent="0" lvl="0" marL="0" rtl="0" algn="l">
              <a:lnSpc>
                <a:spcPct val="70000"/>
              </a:lnSpc>
              <a:spcBef>
                <a:spcPts val="1000"/>
              </a:spcBef>
              <a:spcAft>
                <a:spcPts val="0"/>
              </a:spcAft>
              <a:buSzPts val="852"/>
              <a:buNone/>
            </a:pPr>
            <a:r>
              <a:t/>
            </a:r>
            <a:endParaRPr sz="2515"/>
          </a:p>
        </p:txBody>
      </p:sp>
      <p:sp>
        <p:nvSpPr>
          <p:cNvPr id="115" name="Google Shape;115;p17"/>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Approach</a:t>
            </a:r>
            <a:endParaRPr sz="4100">
              <a:solidFill>
                <a:srgbClr val="FF6600"/>
              </a:solidFill>
              <a:latin typeface="Calibri"/>
              <a:ea typeface="Calibri"/>
              <a:cs typeface="Calibri"/>
              <a:sym typeface="Calibri"/>
            </a:endParaRPr>
          </a:p>
        </p:txBody>
      </p:sp>
      <p:pic>
        <p:nvPicPr>
          <p:cNvPr id="117" name="Google Shape;117;p17"/>
          <p:cNvPicPr preferRelativeResize="0"/>
          <p:nvPr/>
        </p:nvPicPr>
        <p:blipFill>
          <a:blip r:embed="rId3">
            <a:alphaModFix/>
          </a:blip>
          <a:stretch>
            <a:fillRect/>
          </a:stretch>
        </p:blipFill>
        <p:spPr>
          <a:xfrm>
            <a:off x="8313150" y="2806300"/>
            <a:ext cx="3107525" cy="3107525"/>
          </a:xfrm>
          <a:prstGeom prst="rect">
            <a:avLst/>
          </a:prstGeom>
          <a:noFill/>
          <a:ln>
            <a:noFill/>
          </a:ln>
        </p:spPr>
      </p:pic>
      <p:sp>
        <p:nvSpPr>
          <p:cNvPr id="118" name="Google Shape;118;p17"/>
          <p:cNvSpPr txBox="1"/>
          <p:nvPr/>
        </p:nvSpPr>
        <p:spPr>
          <a:xfrm>
            <a:off x="7616550" y="5833450"/>
            <a:ext cx="4365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latin typeface="Calibri"/>
                <a:ea typeface="Calibri"/>
                <a:cs typeface="Calibri"/>
                <a:sym typeface="Calibri"/>
              </a:rPr>
              <a:t>Merged Master data frame is created from these 5 files</a:t>
            </a:r>
            <a:endParaRPr b="1" sz="1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4" name="Google Shape;124;p18"/>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EDA</a:t>
            </a:r>
            <a:endParaRPr sz="4100">
              <a:solidFill>
                <a:srgbClr val="FF6600"/>
              </a:solidFill>
              <a:latin typeface="Calibri"/>
              <a:ea typeface="Calibri"/>
              <a:cs typeface="Calibri"/>
              <a:sym typeface="Calibri"/>
            </a:endParaRPr>
          </a:p>
        </p:txBody>
      </p:sp>
      <p:pic>
        <p:nvPicPr>
          <p:cNvPr id="126" name="Google Shape;126;p18"/>
          <p:cNvPicPr preferRelativeResize="0"/>
          <p:nvPr/>
        </p:nvPicPr>
        <p:blipFill>
          <a:blip r:embed="rId3">
            <a:alphaModFix/>
          </a:blip>
          <a:stretch>
            <a:fillRect/>
          </a:stretch>
        </p:blipFill>
        <p:spPr>
          <a:xfrm>
            <a:off x="1177525" y="1765300"/>
            <a:ext cx="4524479" cy="3001050"/>
          </a:xfrm>
          <a:prstGeom prst="rect">
            <a:avLst/>
          </a:prstGeom>
          <a:noFill/>
          <a:ln>
            <a:noFill/>
          </a:ln>
        </p:spPr>
      </p:pic>
      <p:sp>
        <p:nvSpPr>
          <p:cNvPr id="127" name="Google Shape;127;p18"/>
          <p:cNvSpPr txBox="1"/>
          <p:nvPr/>
        </p:nvSpPr>
        <p:spPr>
          <a:xfrm>
            <a:off x="1209788" y="5005225"/>
            <a:ext cx="4259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Plot box </a:t>
            </a:r>
            <a:r>
              <a:rPr b="1" lang="en-US" sz="1700">
                <a:latin typeface="Calibri"/>
                <a:ea typeface="Calibri"/>
                <a:cs typeface="Calibri"/>
                <a:sym typeface="Calibri"/>
              </a:rPr>
              <a:t>distributions</a:t>
            </a:r>
            <a:r>
              <a:rPr b="1" lang="en-US" sz="1700">
                <a:latin typeface="Calibri"/>
                <a:ea typeface="Calibri"/>
                <a:cs typeface="Calibri"/>
                <a:sym typeface="Calibri"/>
              </a:rPr>
              <a:t> of both companies, we can see that there are too many outliers</a:t>
            </a:r>
            <a:endParaRPr b="1" sz="1700">
              <a:latin typeface="Calibri"/>
              <a:ea typeface="Calibri"/>
              <a:cs typeface="Calibri"/>
              <a:sym typeface="Calibri"/>
            </a:endParaRPr>
          </a:p>
        </p:txBody>
      </p:sp>
      <p:pic>
        <p:nvPicPr>
          <p:cNvPr id="128" name="Google Shape;128;p18"/>
          <p:cNvPicPr preferRelativeResize="0"/>
          <p:nvPr/>
        </p:nvPicPr>
        <p:blipFill>
          <a:blip r:embed="rId4">
            <a:alphaModFix/>
          </a:blip>
          <a:stretch>
            <a:fillRect/>
          </a:stretch>
        </p:blipFill>
        <p:spPr>
          <a:xfrm>
            <a:off x="6866350" y="1765300"/>
            <a:ext cx="4409925" cy="3001050"/>
          </a:xfrm>
          <a:prstGeom prst="rect">
            <a:avLst/>
          </a:prstGeom>
          <a:noFill/>
          <a:ln>
            <a:noFill/>
          </a:ln>
        </p:spPr>
      </p:pic>
      <p:sp>
        <p:nvSpPr>
          <p:cNvPr id="129" name="Google Shape;129;p18"/>
          <p:cNvSpPr txBox="1"/>
          <p:nvPr/>
        </p:nvSpPr>
        <p:spPr>
          <a:xfrm>
            <a:off x="6800250" y="4875275"/>
            <a:ext cx="5169000" cy="6714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US" sz="1500">
                <a:solidFill>
                  <a:schemeClr val="dk1"/>
                </a:solidFill>
                <a:highlight>
                  <a:srgbClr val="FFFFFF"/>
                </a:highlight>
              </a:rPr>
              <a:t>Correlation coefficient between Distance and Price charged:</a:t>
            </a:r>
            <a:r>
              <a:rPr b="1" lang="en-US" sz="1500">
                <a:solidFill>
                  <a:schemeClr val="dk1"/>
                </a:solidFill>
                <a:highlight>
                  <a:srgbClr val="FFFFFF"/>
                </a:highlight>
              </a:rPr>
              <a:t>0.835…</a:t>
            </a:r>
            <a:endParaRPr b="1" sz="1500">
              <a:solidFill>
                <a:schemeClr val="dk1"/>
              </a:solidFill>
              <a:highlight>
                <a:srgbClr val="FFFFFF"/>
              </a:highlight>
            </a:endParaRPr>
          </a:p>
        </p:txBody>
      </p:sp>
      <p:sp>
        <p:nvSpPr>
          <p:cNvPr id="130" name="Google Shape;130;p18"/>
          <p:cNvSpPr txBox="1"/>
          <p:nvPr/>
        </p:nvSpPr>
        <p:spPr>
          <a:xfrm>
            <a:off x="5702000" y="5655600"/>
            <a:ext cx="6267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50">
                <a:solidFill>
                  <a:schemeClr val="dk1"/>
                </a:solidFill>
                <a:highlight>
                  <a:srgbClr val="FFFFFF"/>
                </a:highlight>
              </a:rPr>
              <a:t>Since there is a high correlation coefficient and we can also see visually traveling distance is one of the reasons for high prices that are charged. Also, since we do not have any further information about other causes, it is better to not treat high prices as outliers in the "Price Charged" column.</a:t>
            </a:r>
            <a:endParaRPr b="1" sz="1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6" name="Google Shape;136;p19"/>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City based Analyses</a:t>
            </a:r>
            <a:endParaRPr sz="4100">
              <a:solidFill>
                <a:srgbClr val="FF6600"/>
              </a:solidFill>
              <a:latin typeface="Calibri"/>
              <a:ea typeface="Calibri"/>
              <a:cs typeface="Calibri"/>
              <a:sym typeface="Calibri"/>
            </a:endParaRPr>
          </a:p>
        </p:txBody>
      </p:sp>
      <p:pic>
        <p:nvPicPr>
          <p:cNvPr id="138" name="Google Shape;138;p19"/>
          <p:cNvPicPr preferRelativeResize="0"/>
          <p:nvPr/>
        </p:nvPicPr>
        <p:blipFill>
          <a:blip r:embed="rId3">
            <a:alphaModFix/>
          </a:blip>
          <a:stretch>
            <a:fillRect/>
          </a:stretch>
        </p:blipFill>
        <p:spPr>
          <a:xfrm>
            <a:off x="2681276" y="1442862"/>
            <a:ext cx="6829440" cy="4110400"/>
          </a:xfrm>
          <a:prstGeom prst="rect">
            <a:avLst/>
          </a:prstGeom>
          <a:noFill/>
          <a:ln>
            <a:noFill/>
          </a:ln>
        </p:spPr>
      </p:pic>
      <p:sp>
        <p:nvSpPr>
          <p:cNvPr id="139" name="Google Shape;139;p19"/>
          <p:cNvSpPr txBox="1"/>
          <p:nvPr/>
        </p:nvSpPr>
        <p:spPr>
          <a:xfrm>
            <a:off x="2878575" y="5602925"/>
            <a:ext cx="65100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This is just a general information that is </a:t>
            </a:r>
            <a:r>
              <a:rPr b="1" lang="en-US" sz="1900">
                <a:latin typeface="Calibri"/>
                <a:ea typeface="Calibri"/>
                <a:cs typeface="Calibri"/>
                <a:sym typeface="Calibri"/>
              </a:rPr>
              <a:t>extracted</a:t>
            </a:r>
            <a:r>
              <a:rPr b="1" lang="en-US" sz="1900">
                <a:latin typeface="Calibri"/>
                <a:ea typeface="Calibri"/>
                <a:cs typeface="Calibri"/>
                <a:sym typeface="Calibri"/>
              </a:rPr>
              <a:t> from data set, which </a:t>
            </a:r>
            <a:r>
              <a:rPr b="1" lang="en-US" sz="1900">
                <a:latin typeface="Calibri"/>
                <a:ea typeface="Calibri"/>
                <a:cs typeface="Calibri"/>
                <a:sym typeface="Calibri"/>
              </a:rPr>
              <a:t>represents</a:t>
            </a:r>
            <a:r>
              <a:rPr b="1" lang="en-US" sz="1900">
                <a:latin typeface="Calibri"/>
                <a:ea typeface="Calibri"/>
                <a:cs typeface="Calibri"/>
                <a:sym typeface="Calibri"/>
              </a:rPr>
              <a:t> how many of people(ratio) is using taxis, cabs in </a:t>
            </a:r>
            <a:r>
              <a:rPr b="1" lang="en-US" sz="1900">
                <a:latin typeface="Calibri"/>
                <a:ea typeface="Calibri"/>
                <a:cs typeface="Calibri"/>
                <a:sym typeface="Calibri"/>
              </a:rPr>
              <a:t>comparison</a:t>
            </a:r>
            <a:r>
              <a:rPr b="1" lang="en-US" sz="1900">
                <a:latin typeface="Calibri"/>
                <a:ea typeface="Calibri"/>
                <a:cs typeface="Calibri"/>
                <a:sym typeface="Calibri"/>
              </a:rPr>
              <a:t> with total population of that city.</a:t>
            </a:r>
            <a:endParaRPr b="1" sz="1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5" name="Google Shape;145;p20"/>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City based Analyses</a:t>
            </a:r>
            <a:endParaRPr sz="4100">
              <a:solidFill>
                <a:srgbClr val="FF6600"/>
              </a:solidFill>
              <a:latin typeface="Calibri"/>
              <a:ea typeface="Calibri"/>
              <a:cs typeface="Calibri"/>
              <a:sym typeface="Calibri"/>
            </a:endParaRPr>
          </a:p>
        </p:txBody>
      </p:sp>
      <p:pic>
        <p:nvPicPr>
          <p:cNvPr id="147" name="Google Shape;147;p20"/>
          <p:cNvPicPr preferRelativeResize="0"/>
          <p:nvPr/>
        </p:nvPicPr>
        <p:blipFill>
          <a:blip r:embed="rId3">
            <a:alphaModFix/>
          </a:blip>
          <a:stretch>
            <a:fillRect/>
          </a:stretch>
        </p:blipFill>
        <p:spPr>
          <a:xfrm>
            <a:off x="122975" y="1605075"/>
            <a:ext cx="5840176" cy="3054950"/>
          </a:xfrm>
          <a:prstGeom prst="rect">
            <a:avLst/>
          </a:prstGeom>
          <a:noFill/>
          <a:ln>
            <a:noFill/>
          </a:ln>
        </p:spPr>
      </p:pic>
      <p:pic>
        <p:nvPicPr>
          <p:cNvPr id="148" name="Google Shape;148;p20"/>
          <p:cNvPicPr preferRelativeResize="0"/>
          <p:nvPr/>
        </p:nvPicPr>
        <p:blipFill>
          <a:blip r:embed="rId4">
            <a:alphaModFix/>
          </a:blip>
          <a:stretch>
            <a:fillRect/>
          </a:stretch>
        </p:blipFill>
        <p:spPr>
          <a:xfrm>
            <a:off x="6101100" y="1605075"/>
            <a:ext cx="5924051" cy="3054950"/>
          </a:xfrm>
          <a:prstGeom prst="rect">
            <a:avLst/>
          </a:prstGeom>
          <a:noFill/>
          <a:ln>
            <a:noFill/>
          </a:ln>
        </p:spPr>
      </p:pic>
      <p:sp>
        <p:nvSpPr>
          <p:cNvPr id="149" name="Google Shape;149;p20"/>
          <p:cNvSpPr txBox="1"/>
          <p:nvPr/>
        </p:nvSpPr>
        <p:spPr>
          <a:xfrm>
            <a:off x="6497350" y="4837725"/>
            <a:ext cx="538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On average pink cabs has the 7.6% of the total users where they have service for stated cities.</a:t>
            </a:r>
            <a:endParaRPr b="1">
              <a:latin typeface="Calibri"/>
              <a:ea typeface="Calibri"/>
              <a:cs typeface="Calibri"/>
              <a:sym typeface="Calibri"/>
            </a:endParaRPr>
          </a:p>
        </p:txBody>
      </p:sp>
      <p:sp>
        <p:nvSpPr>
          <p:cNvPr id="150" name="Google Shape;150;p20"/>
          <p:cNvSpPr txBox="1"/>
          <p:nvPr/>
        </p:nvSpPr>
        <p:spPr>
          <a:xfrm>
            <a:off x="526350" y="4837725"/>
            <a:ext cx="538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On average yellow  cabs has the 9.4% of the total users where they have service for stated cities.</a:t>
            </a:r>
            <a:endParaRPr b="1">
              <a:latin typeface="Calibri"/>
              <a:ea typeface="Calibri"/>
              <a:cs typeface="Calibri"/>
              <a:sym typeface="Calibri"/>
            </a:endParaRPr>
          </a:p>
        </p:txBody>
      </p:sp>
      <p:sp>
        <p:nvSpPr>
          <p:cNvPr id="151" name="Google Shape;151;p20"/>
          <p:cNvSpPr txBox="1"/>
          <p:nvPr/>
        </p:nvSpPr>
        <p:spPr>
          <a:xfrm>
            <a:off x="2840100" y="5631025"/>
            <a:ext cx="6674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0000FF"/>
                </a:solidFill>
                <a:latin typeface="Times New Roman"/>
                <a:ea typeface="Times New Roman"/>
                <a:cs typeface="Times New Roman"/>
                <a:sym typeface="Times New Roman"/>
              </a:rPr>
              <a:t>For both Yellow and Pink Cabs the cities that have least user proportion is common, they are "New York NY", "Chicago IL", "Los Angeles CA", "Washington DC", "Boston MA" and "</a:t>
            </a:r>
            <a:r>
              <a:rPr b="1" lang="en-US">
                <a:solidFill>
                  <a:srgbClr val="0000FF"/>
                </a:solidFill>
                <a:latin typeface="Times New Roman"/>
                <a:ea typeface="Times New Roman"/>
                <a:cs typeface="Times New Roman"/>
                <a:sym typeface="Times New Roman"/>
              </a:rPr>
              <a:t>San Diego</a:t>
            </a:r>
            <a:r>
              <a:rPr b="1" lang="en-US">
                <a:solidFill>
                  <a:srgbClr val="0000FF"/>
                </a:solidFill>
                <a:latin typeface="Times New Roman"/>
                <a:ea typeface="Times New Roman"/>
                <a:cs typeface="Times New Roman"/>
                <a:sym typeface="Times New Roman"/>
              </a:rPr>
              <a:t> CA". Assuming that these are very crowded and big cities and competition by other companies are also a very big threat.</a:t>
            </a:r>
            <a:endParaRPr b="1">
              <a:solidFill>
                <a:srgbClr val="0000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838200" y="365125"/>
            <a:ext cx="10168800" cy="81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7" name="Google Shape;157;p21"/>
          <p:cNvSpPr/>
          <p:nvPr/>
        </p:nvSpPr>
        <p:spPr>
          <a:xfrm>
            <a:off x="0" y="0"/>
            <a:ext cx="12192000" cy="1393200"/>
          </a:xfrm>
          <a:prstGeom prst="rect">
            <a:avLst/>
          </a:prstGeom>
          <a:solidFill>
            <a:srgbClr val="373333"/>
          </a:solidFill>
          <a:ln cap="flat" cmpd="sng" w="9525">
            <a:solidFill>
              <a:srgbClr val="F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nvSpPr>
        <p:spPr>
          <a:xfrm>
            <a:off x="526350" y="278650"/>
            <a:ext cx="77868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100">
                <a:solidFill>
                  <a:srgbClr val="FF6600"/>
                </a:solidFill>
                <a:latin typeface="Calibri"/>
                <a:ea typeface="Calibri"/>
                <a:cs typeface="Calibri"/>
                <a:sym typeface="Calibri"/>
              </a:rPr>
              <a:t>Rides vs Days of the week analysis</a:t>
            </a:r>
            <a:endParaRPr sz="4100">
              <a:solidFill>
                <a:srgbClr val="FF6600"/>
              </a:solidFill>
              <a:latin typeface="Calibri"/>
              <a:ea typeface="Calibri"/>
              <a:cs typeface="Calibri"/>
              <a:sym typeface="Calibri"/>
            </a:endParaRPr>
          </a:p>
        </p:txBody>
      </p:sp>
      <p:pic>
        <p:nvPicPr>
          <p:cNvPr id="159" name="Google Shape;159;p21"/>
          <p:cNvPicPr preferRelativeResize="0"/>
          <p:nvPr/>
        </p:nvPicPr>
        <p:blipFill>
          <a:blip r:embed="rId3">
            <a:alphaModFix/>
          </a:blip>
          <a:stretch>
            <a:fillRect/>
          </a:stretch>
        </p:blipFill>
        <p:spPr>
          <a:xfrm>
            <a:off x="1778800" y="1502300"/>
            <a:ext cx="8287601" cy="4273875"/>
          </a:xfrm>
          <a:prstGeom prst="rect">
            <a:avLst/>
          </a:prstGeom>
          <a:noFill/>
          <a:ln>
            <a:noFill/>
          </a:ln>
        </p:spPr>
      </p:pic>
      <p:sp>
        <p:nvSpPr>
          <p:cNvPr id="160" name="Google Shape;160;p21"/>
          <p:cNvSpPr txBox="1"/>
          <p:nvPr/>
        </p:nvSpPr>
        <p:spPr>
          <a:xfrm>
            <a:off x="2399850" y="5885275"/>
            <a:ext cx="7392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Yellow cabs have the by far higher rides in total and for everyday, also from this graph we can see that Fridays Saturdays and Sundays are very significant for cab industry.</a:t>
            </a:r>
            <a:endParaRPr b="1" sz="1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