
<file path=[Content_Types].xml><?xml version="1.0" encoding="utf-8"?>
<Types xmlns="http://schemas.openxmlformats.org/package/2006/content-types">
  <Default Extension="jpeg" ContentType="image/jpeg"/>
  <Default Extension="mkv" ContentType="video/unknown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72" r:id="rId4"/>
    <p:sldId id="258" r:id="rId5"/>
    <p:sldId id="260" r:id="rId6"/>
    <p:sldId id="264" r:id="rId7"/>
    <p:sldId id="265" r:id="rId8"/>
    <p:sldId id="266" r:id="rId9"/>
    <p:sldId id="273" r:id="rId10"/>
    <p:sldId id="267" r:id="rId11"/>
    <p:sldId id="262" r:id="rId12"/>
    <p:sldId id="263" r:id="rId13"/>
    <p:sldId id="270" r:id="rId14"/>
    <p:sldId id="261" r:id="rId15"/>
    <p:sldId id="269" r:id="rId16"/>
    <p:sldId id="274" r:id="rId17"/>
    <p:sldId id="271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1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r-HR" dirty="0"/>
              <a:t>Prikaz</a:t>
            </a:r>
            <a:r>
              <a:rPr lang="hr-HR" baseline="0" dirty="0"/>
              <a:t> učenja na primjeru jedne provedbe algoritma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Score zmija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Generacija 1</c:v>
                </c:pt>
                <c:pt idx="1">
                  <c:v>Generacija 28</c:v>
                </c:pt>
                <c:pt idx="2">
                  <c:v>Generacija 83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13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E7-4208-B330-9BE5113BC9F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Score zmija 2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Generacija 1</c:v>
                </c:pt>
                <c:pt idx="1">
                  <c:v>Generacija 28</c:v>
                </c:pt>
                <c:pt idx="2">
                  <c:v>Generacija 83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</c:v>
                </c:pt>
                <c:pt idx="1">
                  <c:v>17</c:v>
                </c:pt>
                <c:pt idx="2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E7-4208-B330-9BE5113BC9F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Koraci zmija 12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Generacija 1</c:v>
                </c:pt>
                <c:pt idx="1">
                  <c:v>Generacija 28</c:v>
                </c:pt>
                <c:pt idx="2">
                  <c:v>Generacija 83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25</c:v>
                </c:pt>
                <c:pt idx="1">
                  <c:v>83</c:v>
                </c:pt>
                <c:pt idx="2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2E7-4208-B330-9BE5113BC9F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Koraci zmija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Generacija 1</c:v>
                </c:pt>
                <c:pt idx="1">
                  <c:v>Generacija 28</c:v>
                </c:pt>
                <c:pt idx="2">
                  <c:v>Generacija 83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45</c:v>
                </c:pt>
                <c:pt idx="1">
                  <c:v>83</c:v>
                </c:pt>
                <c:pt idx="2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2E7-4208-B330-9BE5113BC9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728608"/>
        <c:axId val="60730048"/>
      </c:barChart>
      <c:catAx>
        <c:axId val="60728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30048"/>
        <c:crosses val="autoZero"/>
        <c:auto val="1"/>
        <c:lblAlgn val="ctr"/>
        <c:lblOffset val="100"/>
        <c:noMultiLvlLbl val="0"/>
      </c:catAx>
      <c:valAx>
        <c:axId val="60730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28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39259-159A-41F0-A6E3-C832807649A1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10E00-4129-42CE-BA52-F614542DA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83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F89EA-B793-00E0-ED89-405F34ABF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6E846E-AFDF-D66C-2A0F-EE643A5E4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FD1B0-D94A-D07E-8127-FD5E60B47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5A5A-2B4D-4115-B2EB-B2C68262D81C}" type="datetime1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8C430-B42D-BE29-300D-1AE173762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47C99-C5AA-B700-C098-0449CBF7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60EF-4402-4C41-9831-1F85439BB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07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E59FC-819F-49B4-0730-F69AD765C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7590AB-80A8-5B3A-5431-71D7FE471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9E234-263F-734C-5A58-D3EA3F630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A8B28-6F34-485B-BD57-A0170BB8F6B3}" type="datetime1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F7417-9047-4BF2-83AD-E4D4A7D7B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E9FC6-77BC-0B48-C2C3-430D03F64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60EF-4402-4C41-9831-1F85439BB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9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871F73-922A-6F4E-34C7-D94F2A45F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0FF77-1E8E-9A13-BF9A-DF0F0488C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3C6F6-5A88-7B8F-1BB0-360065DA3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6BF5-DBEF-411D-AE98-AD2FB772FC96}" type="datetime1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6F552-A418-8738-486A-EF4398B18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75375-23B8-ADFC-0311-E106E43B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60EF-4402-4C41-9831-1F85439BB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333F6-2979-F35A-037A-117413E7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29FC3-D451-208A-9A19-9A7B550B6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329DE-5223-7996-F2C1-514515EE0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D569-ED9F-4D1A-9E66-F6457248296D}" type="datetime1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6BA54-18EC-E01F-2541-77A958EF2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96842-63E2-A5CE-16E8-99A95027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60EF-4402-4C41-9831-1F85439BB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50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4B15A-1BF5-F528-804F-34C490C85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DDC41-53DF-D175-2C93-323AE470B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5E374-EC5D-6764-AEDD-2190C89A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487C5-7B50-4990-A9AA-B70E23F1D865}" type="datetime1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0D30A-D04B-6F1F-DCAA-BA5BF7B6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91595-3904-DAED-717E-45049E5DD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60EF-4402-4C41-9831-1F85439BB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0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F54DB-9CC0-9B2E-68E1-155F738D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64B71-7E55-03BB-6627-AB3969952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CBEDC-5718-8D17-BC55-9BC35F139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260DF-02B0-F51C-BB2E-911B36819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F5F0-213F-4BC1-A7CA-0B543F0D720A}" type="datetime1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79A04-697A-712C-3FD0-11A39C052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387A5-3264-7823-FD96-3037D3FA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60EF-4402-4C41-9831-1F85439BB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4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3D8FF-BBA9-1EC2-BAEE-18706E4F9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25774-57E4-2081-FE25-8F3F0E810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BEBB4-4ABA-7F46-2AE5-78AC00391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41978-CBC1-62FB-0C11-DCC3AF200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74346A-1D08-0C28-ED7F-8747EBFBBA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03FA01-8348-EF30-3713-AF606EB0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91FC-86E6-4397-8520-EEE52BA9DD12}" type="datetime1">
              <a:rPr lang="en-US" smtClean="0"/>
              <a:t>7/5/2023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0F92C-E4C3-9848-E372-42344BF43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87E9BA-F896-B0C0-E5DA-6D4D883B2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60EF-4402-4C41-9831-1F85439BB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6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F83B5-6A66-37F8-C7AC-D31F5232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389515-BE49-6ADE-FF56-E28A505E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A08A-7F9B-4B90-BE2B-3A16A03C018B}" type="datetime1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D8B8F-8132-F8C0-1A41-73F48F1B8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1BC8A-F35A-702D-12B2-06F48D453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60EF-4402-4C41-9831-1F85439BB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2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3BC140-4F7B-E657-0186-F6CC8B88E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96AA-2630-4B75-A47E-92A9CA211729}" type="datetime1">
              <a:rPr lang="en-US" smtClean="0"/>
              <a:t>7/5/2023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C723EE-C575-C309-6C8B-A32A7032D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2AAFE-8A80-593F-E861-C54AB587C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60EF-4402-4C41-9831-1F85439BB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89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13367-8A6D-2238-74AD-28948C261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29CBC-1B6E-764F-1045-1DEA10B1F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40042-982E-1C6E-B726-81A915EC3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B9ED7-4B61-485D-EF4C-08C842326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775A-BBB4-4C2D-BCA6-57CFB13D7762}" type="datetime1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76091-8D77-AAFA-5045-BB8CC79E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08C9B-1AD7-7163-1DD1-A07489FD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60EF-4402-4C41-9831-1F85439BB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16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CE2BA-8B83-7EC6-EA5E-5D3654820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482B4E-E522-7451-2A9D-EC7528947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0A86A-F56E-3CC7-B684-DE27CCEEF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12D01-F26A-169D-1D9A-3B55D959A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6662-23FC-4B19-A282-5AE1FF4885BF}" type="datetime1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EB6FF-B115-5CB7-336D-E3E36495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99DA3-4E18-50AC-AE1B-698222CC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60EF-4402-4C41-9831-1F85439BB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13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A3B255-8F3F-1D56-5F1C-6492A34A1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E048E-B503-E516-883A-7977E8D34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980EC-1FCD-F7F7-ECF5-196819176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CD640-97B7-4203-8DE1-066AD196523D}" type="datetime1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2C162-071C-4B7A-794F-A5112D66EC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5CAD7-3CDB-4E1E-F42E-174626D3B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160EF-4402-4C41-9831-1F85439BB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2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kv"/><Relationship Id="rId1" Type="http://schemas.microsoft.com/office/2007/relationships/media" Target="../media/media1.mkv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76E2-F383-EF59-0DBD-AA14A21F8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988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Kooperativno</a:t>
            </a:r>
            <a:r>
              <a:rPr lang="en-US" dirty="0"/>
              <a:t>, </a:t>
            </a:r>
            <a:r>
              <a:rPr lang="en-US" dirty="0" err="1"/>
              <a:t>natjecateljsko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mješovito</a:t>
            </a:r>
            <a:r>
              <a:rPr lang="en-US" dirty="0"/>
              <a:t> </a:t>
            </a:r>
            <a:r>
              <a:rPr lang="en-US" dirty="0" err="1"/>
              <a:t>kooperativno-natjecateljsko</a:t>
            </a:r>
            <a:r>
              <a:rPr lang="en-US" dirty="0"/>
              <a:t> </a:t>
            </a:r>
            <a:r>
              <a:rPr lang="en-US" dirty="0" err="1"/>
              <a:t>podržano</a:t>
            </a:r>
            <a:r>
              <a:rPr lang="en-US" dirty="0"/>
              <a:t> </a:t>
            </a:r>
            <a:r>
              <a:rPr lang="en-US" dirty="0" err="1"/>
              <a:t>učenje</a:t>
            </a:r>
            <a:r>
              <a:rPr lang="en-US" dirty="0"/>
              <a:t> za </a:t>
            </a:r>
            <a:r>
              <a:rPr lang="en-US" dirty="0" err="1"/>
              <a:t>igru</a:t>
            </a:r>
            <a:r>
              <a:rPr lang="en-US" dirty="0"/>
              <a:t> </a:t>
            </a:r>
            <a:r>
              <a:rPr lang="en-US" dirty="0" err="1"/>
              <a:t>Zmija</a:t>
            </a:r>
            <a:r>
              <a:rPr lang="en-US" dirty="0"/>
              <a:t> s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agenata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D0C53-FC49-66F7-6448-04E8D1CD9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2620" y="4721711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hr-HR" i="1" dirty="0"/>
              <a:t>Eva Kaštelan </a:t>
            </a:r>
          </a:p>
          <a:p>
            <a:r>
              <a:rPr lang="hr-HR" i="1" dirty="0"/>
              <a:t>Završni rad </a:t>
            </a:r>
          </a:p>
          <a:p>
            <a:r>
              <a:rPr lang="pl-PL" i="1" dirty="0"/>
              <a:t>mentor: prof. dr. sc. Domagoj Jakobović</a:t>
            </a:r>
          </a:p>
          <a:p>
            <a:r>
              <a:rPr lang="pl-PL" i="1" dirty="0"/>
              <a:t>2022./2023.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D6AC1-B4F8-E6A6-D696-03267B1B3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8420B9C-E2B4-1C0A-58D4-D7F02453D242}"/>
              </a:ext>
            </a:extLst>
          </p:cNvPr>
          <p:cNvGrpSpPr/>
          <p:nvPr/>
        </p:nvGrpSpPr>
        <p:grpSpPr>
          <a:xfrm>
            <a:off x="996820" y="3165987"/>
            <a:ext cx="1555724" cy="1555724"/>
            <a:chOff x="996820" y="3165987"/>
            <a:chExt cx="1555724" cy="15557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C657F2-008A-C46F-D163-E0182224DE20}"/>
                </a:ext>
              </a:extLst>
            </p:cNvPr>
            <p:cNvSpPr/>
            <p:nvPr/>
          </p:nvSpPr>
          <p:spPr>
            <a:xfrm>
              <a:off x="996820" y="3165987"/>
              <a:ext cx="163386" cy="155572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C1B7B12-3E56-5A34-BE30-A990F698B465}"/>
                </a:ext>
              </a:extLst>
            </p:cNvPr>
            <p:cNvSpPr/>
            <p:nvPr/>
          </p:nvSpPr>
          <p:spPr>
            <a:xfrm rot="16200000">
              <a:off x="1692989" y="3862156"/>
              <a:ext cx="163386" cy="155572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0D25085-600F-87D8-C1E9-13F5E46FDCF3}"/>
              </a:ext>
            </a:extLst>
          </p:cNvPr>
          <p:cNvGrpSpPr/>
          <p:nvPr/>
        </p:nvGrpSpPr>
        <p:grpSpPr>
          <a:xfrm rot="16200000">
            <a:off x="9595352" y="3165987"/>
            <a:ext cx="1555724" cy="1555724"/>
            <a:chOff x="996820" y="3165987"/>
            <a:chExt cx="1555724" cy="155572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03E887E-5F4C-F14D-D742-1CC69E968C7A}"/>
                </a:ext>
              </a:extLst>
            </p:cNvPr>
            <p:cNvSpPr/>
            <p:nvPr/>
          </p:nvSpPr>
          <p:spPr>
            <a:xfrm>
              <a:off x="996820" y="3165987"/>
              <a:ext cx="163386" cy="155572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D7CC73B-A742-2B2E-2D6C-E1476860E05F}"/>
                </a:ext>
              </a:extLst>
            </p:cNvPr>
            <p:cNvSpPr/>
            <p:nvPr/>
          </p:nvSpPr>
          <p:spPr>
            <a:xfrm rot="16200000">
              <a:off x="1692989" y="3862156"/>
              <a:ext cx="163386" cy="155572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16966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EE14B-C889-2EA6-1C56-C438C65CE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3950"/>
            <a:ext cx="10515600" cy="5053013"/>
          </a:xfrm>
        </p:spPr>
        <p:txBody>
          <a:bodyPr/>
          <a:lstStyle/>
          <a:p>
            <a:r>
              <a:rPr lang="hr-HR" dirty="0"/>
              <a:t>uspijeh se tek javlja dodavanjem </a:t>
            </a:r>
            <a:r>
              <a:rPr lang="hr-HR" u="sng" dirty="0">
                <a:solidFill>
                  <a:schemeClr val="accent1">
                    <a:lumMod val="50000"/>
                  </a:schemeClr>
                </a:solidFill>
              </a:rPr>
              <a:t>više nagrada </a:t>
            </a:r>
            <a:r>
              <a:rPr lang="hr-HR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dodatna jabuka!</a:t>
            </a:r>
            <a:endParaRPr lang="hr-HR" u="sng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hr-HR" dirty="0"/>
              <a:t>zmije pokazuju kooperativne tendencije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DCC290-3DC3-E99A-90BB-CE4AFB56D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0" y="2889773"/>
            <a:ext cx="4819650" cy="3730102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74791-985F-EBF4-5126-372F2EABB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r-HR" dirty="0"/>
              <a:t>9/18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29A66B-BDA3-B75D-8547-AB0DCCBAE3AC}"/>
              </a:ext>
            </a:extLst>
          </p:cNvPr>
          <p:cNvSpPr/>
          <p:nvPr/>
        </p:nvSpPr>
        <p:spPr>
          <a:xfrm>
            <a:off x="3543301" y="2889773"/>
            <a:ext cx="4819650" cy="373010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80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C2E39-614C-14A8-B65B-70D57E67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hr-HR" dirty="0"/>
              <a:t>Natjecateljska</a:t>
            </a:r>
            <a:r>
              <a:rPr lang="en-US" dirty="0"/>
              <a:t> </a:t>
            </a:r>
            <a:r>
              <a:rPr lang="en-US" dirty="0" err="1"/>
              <a:t>ina</a:t>
            </a:r>
            <a:r>
              <a:rPr lang="hr-HR" dirty="0"/>
              <a:t>č</a:t>
            </a:r>
            <a:r>
              <a:rPr lang="en-US" dirty="0" err="1"/>
              <a:t>ica</a:t>
            </a:r>
            <a:r>
              <a:rPr lang="en-US" dirty="0"/>
              <a:t> </a:t>
            </a:r>
            <a:r>
              <a:rPr lang="en-US" dirty="0" err="1"/>
              <a:t>koevolucije</a:t>
            </a:r>
            <a:r>
              <a:rPr lang="hr-HR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6AC29-008A-2AD9-942D-7C5BF310B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68" y="2481943"/>
            <a:ext cx="6172588" cy="40109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hr-HR" sz="24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hr-HR" sz="2400" dirty="0"/>
              <a:t>zmije razviju natjecateljsku narav prirodno u okruženju s jednim ciljem 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hr-HR" sz="2400" dirty="0"/>
              <a:t>cilj inačice potaknuti tu prirodnu naklonost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5B8E9D-BCFF-E02C-2E84-EB28F5185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3356" y="2165500"/>
            <a:ext cx="5025310" cy="365477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CA8CB-A7EA-5E7D-9975-9286E2A47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r-HR" dirty="0"/>
              <a:t>10/18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604930E-0BF0-6311-3365-DBB644DFE419}"/>
              </a:ext>
            </a:extLst>
          </p:cNvPr>
          <p:cNvGrpSpPr/>
          <p:nvPr/>
        </p:nvGrpSpPr>
        <p:grpSpPr>
          <a:xfrm>
            <a:off x="6518787" y="1769806"/>
            <a:ext cx="5525729" cy="4345859"/>
            <a:chOff x="6518787" y="1769806"/>
            <a:chExt cx="5525729" cy="434585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61A9C65-6363-87C8-0F80-C7C67E6D6C7B}"/>
                </a:ext>
              </a:extLst>
            </p:cNvPr>
            <p:cNvSpPr/>
            <p:nvPr/>
          </p:nvSpPr>
          <p:spPr>
            <a:xfrm>
              <a:off x="6518787" y="1769806"/>
              <a:ext cx="5525729" cy="4345859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23F107-5A5E-1620-F202-F1A9A2FBCDC5}"/>
                </a:ext>
              </a:extLst>
            </p:cNvPr>
            <p:cNvSpPr/>
            <p:nvPr/>
          </p:nvSpPr>
          <p:spPr>
            <a:xfrm>
              <a:off x="6666270" y="2007130"/>
              <a:ext cx="5260259" cy="3980715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5852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2E443-97E0-81C9-CDDD-C2CFB8AAA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Self-play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08C00-82B5-5F6A-AA48-0641A5280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zmije se natječu protiv jedne strategije –tj.uče igrati protiv neke strategije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Kako sad uključiti „kontinuiranu” evoluciju? – zmije igraju protiv neke dobre izazov-strategije (u ovom slučaju </a:t>
            </a:r>
            <a:r>
              <a:rPr lang="hr-HR" i="1" dirty="0">
                <a:solidFill>
                  <a:schemeClr val="accent1">
                    <a:lumMod val="75000"/>
                  </a:schemeClr>
                </a:solidFill>
              </a:rPr>
              <a:t>Hamilton hardkodirana </a:t>
            </a:r>
            <a:r>
              <a:rPr lang="hr-HR" dirty="0"/>
              <a:t>zmija) sve dok ju neka ne pobjedi – najbolja u određenoj generaciji koja je uspijela pobijediti </a:t>
            </a:r>
            <a:r>
              <a:rPr lang="hr-HR" dirty="0">
                <a:solidFill>
                  <a:schemeClr val="accent1">
                    <a:lumMod val="75000"/>
                  </a:schemeClr>
                </a:solidFill>
              </a:rPr>
              <a:t>zmiju-izazoviteljicu</a:t>
            </a:r>
            <a:r>
              <a:rPr lang="hr-HR" dirty="0"/>
              <a:t> postaje nova izazoviteljica protiv koje se sada uči igrati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86888-4B56-552F-64DE-4C838D07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r-HR" dirty="0"/>
              <a:t>11/18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3D539F-BBA9-60A0-DFBD-393A4CC41756}"/>
              </a:ext>
            </a:extLst>
          </p:cNvPr>
          <p:cNvCxnSpPr>
            <a:cxnSpLocks/>
          </p:cNvCxnSpPr>
          <p:nvPr/>
        </p:nvCxnSpPr>
        <p:spPr>
          <a:xfrm>
            <a:off x="946355" y="1238864"/>
            <a:ext cx="2013155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4F95AE5-7C04-51B1-810F-0A4021EA50A8}"/>
              </a:ext>
            </a:extLst>
          </p:cNvPr>
          <p:cNvCxnSpPr>
            <a:cxnSpLocks/>
          </p:cNvCxnSpPr>
          <p:nvPr/>
        </p:nvCxnSpPr>
        <p:spPr>
          <a:xfrm>
            <a:off x="946355" y="1307693"/>
            <a:ext cx="229829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982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2023-05-05-09-13-45_wQwYWB3Q">
            <a:hlinkClick r:id="" action="ppaction://media"/>
            <a:extLst>
              <a:ext uri="{FF2B5EF4-FFF2-40B4-BE49-F238E27FC236}">
                <a16:creationId xmlns:a16="http://schemas.microsoft.com/office/drawing/2014/main" id="{3D50A6F2-7716-7068-62D1-DF4C867C0CF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940" y="643466"/>
            <a:ext cx="9904120" cy="557106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4AA785-DB04-BB78-EA79-D4E63E71B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r-HR" dirty="0"/>
              <a:t>12/18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40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81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8BF2A-6273-0C8B-E411-9FA0D0E5D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3. </a:t>
            </a:r>
            <a:r>
              <a:rPr lang="en-US" dirty="0" err="1"/>
              <a:t>Mješovito</a:t>
            </a:r>
            <a:r>
              <a:rPr lang="en-US" dirty="0"/>
              <a:t> </a:t>
            </a:r>
            <a:r>
              <a:rPr lang="en-US" dirty="0" err="1"/>
              <a:t>kooperativno-natjecateljska</a:t>
            </a:r>
            <a:r>
              <a:rPr lang="en-US" dirty="0"/>
              <a:t> </a:t>
            </a:r>
            <a:r>
              <a:rPr lang="en-US" dirty="0" err="1"/>
              <a:t>ina</a:t>
            </a:r>
            <a:r>
              <a:rPr lang="hr-HR" dirty="0"/>
              <a:t>č</a:t>
            </a:r>
            <a:r>
              <a:rPr lang="en-US" dirty="0" err="1"/>
              <a:t>ica</a:t>
            </a:r>
            <a:r>
              <a:rPr lang="en-US" dirty="0"/>
              <a:t> </a:t>
            </a:r>
            <a:r>
              <a:rPr lang="en-US" dirty="0" err="1"/>
              <a:t>koevolucije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9F22A-AF14-F701-2D17-972EA95D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Self-play + Joint-action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Primjenjena tehnika Self-play nad timovima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F0B902D-19AE-1E54-6353-D191AA05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r-HR" dirty="0"/>
              <a:t>13 /18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E62BD92-736E-8BDE-8411-2DC8090DD976}"/>
              </a:ext>
            </a:extLst>
          </p:cNvPr>
          <p:cNvGrpSpPr/>
          <p:nvPr/>
        </p:nvGrpSpPr>
        <p:grpSpPr>
          <a:xfrm>
            <a:off x="778425" y="2910346"/>
            <a:ext cx="10351691" cy="3534492"/>
            <a:chOff x="778425" y="2821858"/>
            <a:chExt cx="10794143" cy="366781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E0A28B7-A78B-3D03-8F1D-DC92D356148B}"/>
                </a:ext>
              </a:extLst>
            </p:cNvPr>
            <p:cNvSpPr/>
            <p:nvPr/>
          </p:nvSpPr>
          <p:spPr>
            <a:xfrm>
              <a:off x="877168" y="2932251"/>
              <a:ext cx="10595396" cy="3557425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1EC29F0-8454-CF22-7D52-15E22E3AF9D7}"/>
                </a:ext>
              </a:extLst>
            </p:cNvPr>
            <p:cNvSpPr/>
            <p:nvPr/>
          </p:nvSpPr>
          <p:spPr>
            <a:xfrm>
              <a:off x="778425" y="2821858"/>
              <a:ext cx="10794143" cy="3667818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58461329-10DD-6178-BD0B-C1BB13E95C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9766386"/>
              </p:ext>
            </p:extLst>
          </p:nvPr>
        </p:nvGraphicFramePr>
        <p:xfrm>
          <a:off x="877168" y="3092564"/>
          <a:ext cx="10041194" cy="3397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79078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04848-BEC2-270B-993B-1C76D86FC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Usporedba inačica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86BA7D-F161-B3A8-2AA4-3110567C1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619" y="1825625"/>
            <a:ext cx="7959758" cy="21069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9D4AAA-11D7-D98B-3D60-421CD326B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381" y="3932620"/>
            <a:ext cx="8699522" cy="20157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C98495-7537-869C-5D9C-B4A59305C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617" y="1825625"/>
            <a:ext cx="4129050" cy="4007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D24301-4967-F9E7-160B-2E848F5D66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5455" y="1825625"/>
            <a:ext cx="377158" cy="2141471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5D70D95-70C0-0FE1-4A06-754D417D1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0172543" y="1825625"/>
            <a:ext cx="402360" cy="21069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5E9E706-C0E1-5A25-1309-AD656B6311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657787" y="3163105"/>
            <a:ext cx="377158" cy="21414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17C20A-5FF1-5947-2345-FE0F27C971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9775" y="4033839"/>
            <a:ext cx="3437980" cy="4000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A4A37BE-F42E-710D-35DD-0FFA7F4A9C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2709" y="1825625"/>
            <a:ext cx="8712194" cy="4154902"/>
          </a:xfrm>
          <a:prstGeom prst="rect">
            <a:avLst/>
          </a:prstGeo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93B83A4B-842A-4379-F7A9-CBBB2C773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r-HR" dirty="0"/>
              <a:t>14 /18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2971F8-6C91-B60B-DAA5-93F63507F4C9}"/>
              </a:ext>
            </a:extLst>
          </p:cNvPr>
          <p:cNvSpPr/>
          <p:nvPr/>
        </p:nvSpPr>
        <p:spPr>
          <a:xfrm>
            <a:off x="1862710" y="1825625"/>
            <a:ext cx="8712194" cy="415490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BFB5E5-FB17-DA9A-4302-D53072327CE7}"/>
              </a:ext>
            </a:extLst>
          </p:cNvPr>
          <p:cNvCxnSpPr>
            <a:cxnSpLocks/>
          </p:cNvCxnSpPr>
          <p:nvPr/>
        </p:nvCxnSpPr>
        <p:spPr>
          <a:xfrm>
            <a:off x="924232" y="1213145"/>
            <a:ext cx="410988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C3CEB2C-F035-5271-D098-7286B70141D5}"/>
              </a:ext>
            </a:extLst>
          </p:cNvPr>
          <p:cNvGrpSpPr/>
          <p:nvPr/>
        </p:nvGrpSpPr>
        <p:grpSpPr>
          <a:xfrm>
            <a:off x="5175492" y="2310416"/>
            <a:ext cx="5134133" cy="3594262"/>
            <a:chOff x="5175492" y="2310416"/>
            <a:chExt cx="5134133" cy="359426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D37B87F-EA3C-CABF-416F-6C9786374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50426" y="2310416"/>
              <a:ext cx="4716955" cy="148726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8B6667E-65E3-CEC9-1489-A15B817B6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75492" y="4535059"/>
              <a:ext cx="5134133" cy="1369619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5E3B0B-7961-AB74-DB3B-CFE80BCBE429}"/>
              </a:ext>
            </a:extLst>
          </p:cNvPr>
          <p:cNvGrpSpPr/>
          <p:nvPr/>
        </p:nvGrpSpPr>
        <p:grpSpPr>
          <a:xfrm>
            <a:off x="6725334" y="2342578"/>
            <a:ext cx="3808208" cy="3529936"/>
            <a:chOff x="6725334" y="2342578"/>
            <a:chExt cx="3808208" cy="352993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C958D75-84DF-30DA-99B9-DCCC49CFC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25334" y="2342578"/>
              <a:ext cx="3808208" cy="148726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33E22DD-4E7D-6220-051B-E549C1947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12569" y="4502895"/>
              <a:ext cx="3691478" cy="1369619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D05885E-6052-FC77-59B7-DAA15E923D95}"/>
              </a:ext>
            </a:extLst>
          </p:cNvPr>
          <p:cNvGrpSpPr/>
          <p:nvPr/>
        </p:nvGrpSpPr>
        <p:grpSpPr>
          <a:xfrm>
            <a:off x="8264906" y="2329161"/>
            <a:ext cx="2258804" cy="3511189"/>
            <a:chOff x="8264906" y="2329161"/>
            <a:chExt cx="2258804" cy="351118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28E4D30-FCE9-1EBA-DA6C-5646CA741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64906" y="2329161"/>
              <a:ext cx="2239140" cy="148726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242A58F-DAE2-8E1A-C813-C7100723C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14735" y="4470731"/>
              <a:ext cx="2008975" cy="1369619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D1C3D24-58DD-5B8A-5B82-063B237DCE2A}"/>
              </a:ext>
            </a:extLst>
          </p:cNvPr>
          <p:cNvGrpSpPr/>
          <p:nvPr/>
        </p:nvGrpSpPr>
        <p:grpSpPr>
          <a:xfrm>
            <a:off x="3544818" y="2279713"/>
            <a:ext cx="3097586" cy="3560637"/>
            <a:chOff x="3544818" y="2279713"/>
            <a:chExt cx="3097586" cy="3560637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06630E4-0262-D3D4-8BA5-267B82DB0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782623" y="2279713"/>
              <a:ext cx="2859781" cy="1550132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683E27B7-ED3E-5062-7D6C-3647EAD73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44818" y="4470732"/>
              <a:ext cx="1990744" cy="13696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543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E0D272C-5F55-C7A1-241E-6F87A89DE00C}"/>
              </a:ext>
            </a:extLst>
          </p:cNvPr>
          <p:cNvCxnSpPr>
            <a:cxnSpLocks/>
          </p:cNvCxnSpPr>
          <p:nvPr/>
        </p:nvCxnSpPr>
        <p:spPr>
          <a:xfrm>
            <a:off x="946355" y="1238864"/>
            <a:ext cx="2013155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0DBBB2-3894-C397-9EC3-60DAD92C2878}"/>
              </a:ext>
            </a:extLst>
          </p:cNvPr>
          <p:cNvCxnSpPr>
            <a:cxnSpLocks/>
          </p:cNvCxnSpPr>
          <p:nvPr/>
        </p:nvCxnSpPr>
        <p:spPr>
          <a:xfrm>
            <a:off x="946355" y="1307693"/>
            <a:ext cx="229829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B63391B-11B8-4DB1-C08E-EB25D049D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3200E-81ED-866A-233C-52E1EBCF4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najzahtjevnija inačica: kooperativna inačica </a:t>
            </a:r>
          </a:p>
          <a:p>
            <a:pPr marL="0" indent="0">
              <a:buNone/>
            </a:pPr>
            <a:r>
              <a:rPr lang="hr-HR" dirty="0"/>
              <a:t>                             - sukob prirodi dosad postavljene okoline</a:t>
            </a:r>
          </a:p>
          <a:p>
            <a:r>
              <a:rPr lang="hr-HR" dirty="0"/>
              <a:t>najbolji napredak : natjecateljska inačica</a:t>
            </a:r>
          </a:p>
          <a:p>
            <a:pPr marL="0" indent="0">
              <a:buNone/>
            </a:pPr>
            <a:r>
              <a:rPr lang="hr-HR" dirty="0"/>
              <a:t>                              - najbrže učenje pokazuje</a:t>
            </a:r>
          </a:p>
          <a:p>
            <a:pPr marL="0" indent="0">
              <a:buNone/>
            </a:pPr>
            <a:endParaRPr lang="hr-HR" dirty="0"/>
          </a:p>
          <a:p>
            <a:r>
              <a:rPr lang="hr-HR" dirty="0"/>
              <a:t>najveći izazov: pronalazak tehnika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CDF7E-477B-525C-0824-2513BD05B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r-HR" dirty="0"/>
              <a:t>15/18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885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5087F-73FC-C259-BB73-18DC002C4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628"/>
            <a:ext cx="10515600" cy="1325563"/>
          </a:xfrm>
        </p:spPr>
        <p:txBody>
          <a:bodyPr/>
          <a:lstStyle/>
          <a:p>
            <a:r>
              <a:rPr lang="hr-HR" dirty="0"/>
              <a:t>Hvala na pažnji!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807CD-2276-2443-A030-E6A9CFEB9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1104F-4CCB-E691-C7E5-2AE651BE1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r-HR" dirty="0"/>
              <a:t>16 /18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17EDD87-8B59-EBB1-637C-0B409B21C56D}"/>
              </a:ext>
            </a:extLst>
          </p:cNvPr>
          <p:cNvCxnSpPr>
            <a:cxnSpLocks/>
          </p:cNvCxnSpPr>
          <p:nvPr/>
        </p:nvCxnSpPr>
        <p:spPr>
          <a:xfrm>
            <a:off x="943893" y="1390125"/>
            <a:ext cx="411972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2EE3F7-DB48-474B-478C-B4E3997F039D}"/>
              </a:ext>
            </a:extLst>
          </p:cNvPr>
          <p:cNvCxnSpPr>
            <a:cxnSpLocks/>
          </p:cNvCxnSpPr>
          <p:nvPr/>
        </p:nvCxnSpPr>
        <p:spPr>
          <a:xfrm>
            <a:off x="948813" y="1257393"/>
            <a:ext cx="3731342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416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3E06D1-6A8D-7632-5BC0-F4DCE2115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945" y="5448300"/>
            <a:ext cx="5900123" cy="6962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A764CC-BC17-3A0C-5ED2-91CE2ABC4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hr-HR" sz="5200" dirty="0"/>
              <a:t>I</a:t>
            </a:r>
            <a:r>
              <a:rPr lang="en-US" sz="5200" dirty="0" err="1"/>
              <a:t>mplementacijsk</a:t>
            </a:r>
            <a:r>
              <a:rPr lang="hr-HR" sz="5200" dirty="0"/>
              <a:t>i</a:t>
            </a:r>
            <a:r>
              <a:rPr lang="en-US" sz="5200" dirty="0"/>
              <a:t> </a:t>
            </a:r>
            <a:r>
              <a:rPr lang="en-US" sz="5200" dirty="0" err="1"/>
              <a:t>okvir</a:t>
            </a:r>
            <a:r>
              <a:rPr lang="hr-HR" sz="5200" dirty="0"/>
              <a:t>i</a:t>
            </a:r>
            <a:endParaRPr lang="en-US" sz="5200" dirty="0"/>
          </a:p>
        </p:txBody>
      </p:sp>
      <p:pic>
        <p:nvPicPr>
          <p:cNvPr id="5" name="Content Placeholder 4" descr="A picture containing diagram, line, plan, screenshot&#10;&#10;Description automatically generated">
            <a:extLst>
              <a:ext uri="{FF2B5EF4-FFF2-40B4-BE49-F238E27FC236}">
                <a16:creationId xmlns:a16="http://schemas.microsoft.com/office/drawing/2014/main" id="{701E13D8-CD1F-BFBE-77A8-17404F3E7A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325" y="2694447"/>
            <a:ext cx="6764822" cy="3450059"/>
          </a:xfrm>
          <a:prstGeom prst="rect">
            <a:avLst/>
          </a:prstGeom>
        </p:spPr>
      </p:pic>
      <p:pic>
        <p:nvPicPr>
          <p:cNvPr id="7" name="Picture 6" descr="A picture containing diagram, line, screenshot, plan&#10;&#10;Description automatically generated">
            <a:extLst>
              <a:ext uri="{FF2B5EF4-FFF2-40B4-BE49-F238E27FC236}">
                <a16:creationId xmlns:a16="http://schemas.microsoft.com/office/drawing/2014/main" id="{C69DF389-7E45-1221-EE52-8C960405EA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056" y="2694447"/>
            <a:ext cx="6453993" cy="33144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7C53AD-52EC-5E2B-580D-9E2D3E627E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4616" y="2694448"/>
            <a:ext cx="45719" cy="3450058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8E723E5-E002-79DA-CD20-556FB9B6D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60EF-4402-4C41-9831-1F85439BB13B}" type="slidenum">
              <a:rPr lang="en-US" smtClean="0"/>
              <a:t>18</a:t>
            </a:fld>
            <a:r>
              <a:rPr lang="hr-HR" dirty="0"/>
              <a:t> /18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32660FB-845A-6577-3BBD-07F052391461}"/>
              </a:ext>
            </a:extLst>
          </p:cNvPr>
          <p:cNvCxnSpPr>
            <a:cxnSpLocks/>
          </p:cNvCxnSpPr>
          <p:nvPr/>
        </p:nvCxnSpPr>
        <p:spPr>
          <a:xfrm>
            <a:off x="2979174" y="1675261"/>
            <a:ext cx="631231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E06A55A-70DA-971A-E53E-6F0FB139EF09}"/>
              </a:ext>
            </a:extLst>
          </p:cNvPr>
          <p:cNvCxnSpPr>
            <a:cxnSpLocks/>
          </p:cNvCxnSpPr>
          <p:nvPr/>
        </p:nvCxnSpPr>
        <p:spPr>
          <a:xfrm>
            <a:off x="3131574" y="1572026"/>
            <a:ext cx="5953432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484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76F63-B458-30D4-1426-0D9B5A830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642"/>
            <a:ext cx="10515600" cy="1325563"/>
          </a:xfrm>
        </p:spPr>
        <p:txBody>
          <a:bodyPr/>
          <a:lstStyle/>
          <a:p>
            <a:r>
              <a:rPr lang="hr-HR" dirty="0"/>
              <a:t>Opis modela i agenta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E3CFB-9922-0FF2-E5C8-3B54DDD78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motivacija – igra Zmija (</a:t>
            </a:r>
            <a:r>
              <a:rPr lang="hr-HR" i="1" dirty="0"/>
              <a:t>eng. Snake game</a:t>
            </a:r>
            <a:r>
              <a:rPr lang="hr-HR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model – „mozak”- GP stablo  </a:t>
            </a:r>
          </a:p>
          <a:p>
            <a:pPr marL="0" indent="0">
              <a:buNone/>
            </a:pPr>
            <a:r>
              <a:rPr lang="hr-HR" dirty="0"/>
              <a:t>			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F01596-2040-5F01-DE65-C42A16DEC399}"/>
              </a:ext>
            </a:extLst>
          </p:cNvPr>
          <p:cNvSpPr txBox="1"/>
          <p:nvPr/>
        </p:nvSpPr>
        <p:spPr>
          <a:xfrm>
            <a:off x="2565918" y="3031798"/>
            <a:ext cx="73711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hr-HR" sz="2000" dirty="0"/>
              <a:t>binarno stablo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r-HR" sz="2000" dirty="0"/>
              <a:t>maksimalne dubine 6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r-HR" sz="2000" dirty="0"/>
              <a:t>čvor stabla – cjelobrojna vrijednost koja predstavlja funkciju nad svojom djecu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r-HR" sz="2000" dirty="0"/>
              <a:t>terminali – sadrže cjelobrojne vrijednosti koje predstavljaju agentov pogled na okolinu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22D88A-57B9-0943-BEA4-EE9486EE8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695" y="4697501"/>
            <a:ext cx="3337849" cy="1752752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75714AB-C0B5-E058-B63A-6009D00E5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r-HR" dirty="0"/>
              <a:t>1/18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CA1221-AC0F-834F-A3A5-31472E1A0D42}"/>
              </a:ext>
            </a:extLst>
          </p:cNvPr>
          <p:cNvGrpSpPr/>
          <p:nvPr/>
        </p:nvGrpSpPr>
        <p:grpSpPr>
          <a:xfrm>
            <a:off x="983226" y="1238864"/>
            <a:ext cx="5112774" cy="73741"/>
            <a:chOff x="983226" y="1268361"/>
            <a:chExt cx="5112774" cy="7374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2B46B61-D4FE-65AC-2ADB-F193555AE232}"/>
                </a:ext>
              </a:extLst>
            </p:cNvPr>
            <p:cNvCxnSpPr/>
            <p:nvPr/>
          </p:nvCxnSpPr>
          <p:spPr>
            <a:xfrm>
              <a:off x="983226" y="1268361"/>
              <a:ext cx="4621161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C055BD5-25AB-5082-7489-2758EE269753}"/>
                </a:ext>
              </a:extLst>
            </p:cNvPr>
            <p:cNvCxnSpPr>
              <a:cxnSpLocks/>
            </p:cNvCxnSpPr>
            <p:nvPr/>
          </p:nvCxnSpPr>
          <p:spPr>
            <a:xfrm>
              <a:off x="983226" y="1342102"/>
              <a:ext cx="5112774" cy="0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179BFBCE-F80D-9550-F8C7-5B6C3C1DAAE4}"/>
              </a:ext>
            </a:extLst>
          </p:cNvPr>
          <p:cNvSpPr/>
          <p:nvPr/>
        </p:nvSpPr>
        <p:spPr>
          <a:xfrm>
            <a:off x="6871695" y="4697500"/>
            <a:ext cx="3337849" cy="17527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9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65F8-7661-9125-1188-B0E39D6F5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629"/>
            <a:ext cx="10515600" cy="1325563"/>
          </a:xfrm>
        </p:spPr>
        <p:txBody>
          <a:bodyPr/>
          <a:lstStyle/>
          <a:p>
            <a:r>
              <a:rPr lang="hr-HR" dirty="0"/>
              <a:t>Okolina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F2C1C-4E2C-2C73-75B4-8D3BB7C37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57E64-F012-6C7B-F444-4C8092EF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r-HR" dirty="0"/>
              <a:t>2/18</a:t>
            </a: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8A6D048-79E5-D574-782B-771BBF18C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9"/>
          <a:stretch/>
        </p:blipFill>
        <p:spPr bwMode="auto">
          <a:xfrm>
            <a:off x="1592827" y="1606357"/>
            <a:ext cx="8662218" cy="491601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95F4F5F-7C28-5310-33CD-F307658E32F4}"/>
              </a:ext>
            </a:extLst>
          </p:cNvPr>
          <p:cNvGrpSpPr/>
          <p:nvPr/>
        </p:nvGrpSpPr>
        <p:grpSpPr>
          <a:xfrm>
            <a:off x="983226" y="1209368"/>
            <a:ext cx="2163097" cy="83572"/>
            <a:chOff x="983226" y="1268361"/>
            <a:chExt cx="5112774" cy="7374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951154A-3241-0E4C-55B8-A411BCC6C99D}"/>
                </a:ext>
              </a:extLst>
            </p:cNvPr>
            <p:cNvCxnSpPr/>
            <p:nvPr/>
          </p:nvCxnSpPr>
          <p:spPr>
            <a:xfrm>
              <a:off x="983226" y="1268361"/>
              <a:ext cx="4621161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B3C00C0-859C-AE40-CCE4-F25187F279EB}"/>
                </a:ext>
              </a:extLst>
            </p:cNvPr>
            <p:cNvCxnSpPr>
              <a:cxnSpLocks/>
            </p:cNvCxnSpPr>
            <p:nvPr/>
          </p:nvCxnSpPr>
          <p:spPr>
            <a:xfrm>
              <a:off x="983226" y="1342102"/>
              <a:ext cx="5112774" cy="0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8337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0A922E1-BCFB-BC4F-5363-E71FE2779CF4}"/>
              </a:ext>
            </a:extLst>
          </p:cNvPr>
          <p:cNvGrpSpPr/>
          <p:nvPr/>
        </p:nvGrpSpPr>
        <p:grpSpPr>
          <a:xfrm>
            <a:off x="1428575" y="3769568"/>
            <a:ext cx="9921128" cy="5467738"/>
            <a:chOff x="347632" y="920228"/>
            <a:chExt cx="10515600" cy="5637237"/>
          </a:xfrm>
        </p:grpSpPr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BE21D171-68BC-572C-6EDC-CF87360293E6}"/>
                </a:ext>
              </a:extLst>
            </p:cNvPr>
            <p:cNvSpPr txBox="1">
              <a:spLocks/>
            </p:cNvSpPr>
            <p:nvPr/>
          </p:nvSpPr>
          <p:spPr>
            <a:xfrm>
              <a:off x="347632" y="2206127"/>
              <a:ext cx="10515600" cy="435133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Tx/>
                <a:buFont typeface="Wingdings" panose="05000000000000000000" pitchFamily="2" charset="2"/>
                <a:buChar char="§"/>
              </a:pPr>
              <a:r>
                <a:rPr lang="hr-HR" dirty="0">
                  <a:solidFill>
                    <a:schemeClr val="tx1"/>
                  </a:solidFill>
                </a:rPr>
                <a:t>zmija ima 3 izlazne akcije (</a:t>
              </a:r>
              <a:r>
                <a:rPr lang="hr-HR" sz="2400" i="1" dirty="0">
                  <a:solidFill>
                    <a:schemeClr val="tx1"/>
                  </a:solidFill>
                </a:rPr>
                <a:t>koraka</a:t>
              </a:r>
              <a:r>
                <a:rPr lang="hr-HR" dirty="0">
                  <a:solidFill>
                    <a:schemeClr val="tx1"/>
                  </a:solidFill>
                </a:rPr>
                <a:t>)</a:t>
              </a:r>
            </a:p>
            <a:p>
              <a:pPr marL="0" indent="0">
                <a:buFont typeface="Wingdings 3" charset="2"/>
                <a:buNone/>
              </a:pPr>
              <a:endParaRPr lang="hr-HR" dirty="0"/>
            </a:p>
            <a:p>
              <a:endParaRPr lang="hr-HR" dirty="0"/>
            </a:p>
            <a:p>
              <a:pPr marL="0" indent="0">
                <a:buNone/>
              </a:pPr>
              <a:endParaRPr lang="hr-HR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37A88A-5663-8CC5-DEE8-5A2C35EB2F97}"/>
                </a:ext>
              </a:extLst>
            </p:cNvPr>
            <p:cNvSpPr txBox="1"/>
            <p:nvPr/>
          </p:nvSpPr>
          <p:spPr>
            <a:xfrm>
              <a:off x="2133947" y="2782669"/>
              <a:ext cx="4686730" cy="655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hr-HR" dirty="0"/>
                <a:t>lijevo, desno i ravno (s obzirom na poziciju vlastite glave)</a:t>
              </a:r>
              <a:endParaRPr lang="en-US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3B37E98-FE8F-7CE8-FF0F-B6B0A048D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716358" y="2146057"/>
              <a:ext cx="4661962" cy="2210304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509514A-B134-9468-F321-E52733E2F839}"/>
                </a:ext>
              </a:extLst>
            </p:cNvPr>
            <p:cNvGrpSpPr/>
            <p:nvPr/>
          </p:nvGrpSpPr>
          <p:grpSpPr>
            <a:xfrm>
              <a:off x="8746609" y="2346545"/>
              <a:ext cx="811763" cy="1371895"/>
              <a:chOff x="9657184" y="2062065"/>
              <a:chExt cx="811763" cy="1371895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E7036E4-F386-CFFC-38CE-55EC29B89DC5}"/>
                  </a:ext>
                </a:extLst>
              </p:cNvPr>
              <p:cNvCxnSpPr/>
              <p:nvPr/>
            </p:nvCxnSpPr>
            <p:spPr>
              <a:xfrm>
                <a:off x="9657184" y="2771192"/>
                <a:ext cx="811763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37872831-D573-7CC5-3A39-AC74C5EA11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70127" y="2062065"/>
                <a:ext cx="0" cy="70912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517210A9-A677-8A08-BF10-823E2B09AF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70127" y="2771192"/>
                <a:ext cx="0" cy="662768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47BE291F-4C2B-BDC7-9DDD-85F0E2C2F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736" y="527950"/>
            <a:ext cx="10138527" cy="4298053"/>
          </a:xfrm>
          <a:prstGeom prst="rect">
            <a:avLst/>
          </a:prstGeom>
        </p:spPr>
      </p:pic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F0E49BCA-0711-E9AB-783F-D2CBEDEC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r-HR" dirty="0"/>
              <a:t>3/18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6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B7316-27E6-D568-479D-43DD5652F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9852" y="1825625"/>
            <a:ext cx="8563947" cy="4351338"/>
          </a:xfrm>
        </p:spPr>
        <p:txBody>
          <a:bodyPr/>
          <a:lstStyle/>
          <a:p>
            <a:pPr marL="0" indent="0">
              <a:buNone/>
            </a:pPr>
            <a:r>
              <a:rPr lang="hr-HR" b="1" i="1" u="sng" dirty="0"/>
              <a:t>3</a:t>
            </a:r>
            <a:r>
              <a:rPr lang="hr-HR" i="1" u="sng" dirty="0"/>
              <a:t> verzije</a:t>
            </a:r>
            <a:r>
              <a:rPr lang="hr-HR" dirty="0"/>
              <a:t>: </a:t>
            </a:r>
          </a:p>
          <a:p>
            <a:pPr marL="571500" indent="-571500">
              <a:buClr>
                <a:schemeClr val="accent1">
                  <a:lumMod val="50000"/>
                </a:schemeClr>
              </a:buClr>
              <a:buFont typeface="+mj-lt"/>
              <a:buAutoNum type="arabicParenR"/>
            </a:pPr>
            <a:r>
              <a:rPr lang="en-US" dirty="0" err="1"/>
              <a:t>Kooperativna</a:t>
            </a:r>
            <a:r>
              <a:rPr lang="en-US" dirty="0"/>
              <a:t> </a:t>
            </a:r>
            <a:r>
              <a:rPr lang="en-US" dirty="0" err="1"/>
              <a:t>ina</a:t>
            </a:r>
            <a:r>
              <a:rPr lang="hr-HR" dirty="0"/>
              <a:t>či</a:t>
            </a:r>
            <a:r>
              <a:rPr lang="en-US" dirty="0"/>
              <a:t>ca </a:t>
            </a:r>
            <a:r>
              <a:rPr lang="en-US" dirty="0" err="1"/>
              <a:t>koevolucije</a:t>
            </a:r>
            <a:endParaRPr lang="hr-HR" dirty="0"/>
          </a:p>
          <a:p>
            <a:pPr marL="571500" indent="-571500">
              <a:buClr>
                <a:schemeClr val="accent1">
                  <a:lumMod val="50000"/>
                </a:schemeClr>
              </a:buClr>
              <a:buFont typeface="+mj-lt"/>
              <a:buAutoNum type="arabicParenR"/>
            </a:pPr>
            <a:r>
              <a:rPr lang="hr-HR" dirty="0"/>
              <a:t>Natjecateljska</a:t>
            </a:r>
            <a:r>
              <a:rPr lang="en-US" dirty="0"/>
              <a:t> </a:t>
            </a:r>
            <a:r>
              <a:rPr lang="en-US" dirty="0" err="1"/>
              <a:t>ina</a:t>
            </a:r>
            <a:r>
              <a:rPr lang="hr-HR" dirty="0"/>
              <a:t>č</a:t>
            </a:r>
            <a:r>
              <a:rPr lang="en-US" dirty="0" err="1"/>
              <a:t>ica</a:t>
            </a:r>
            <a:r>
              <a:rPr lang="en-US" dirty="0"/>
              <a:t> </a:t>
            </a:r>
            <a:r>
              <a:rPr lang="en-US" dirty="0" err="1"/>
              <a:t>koevolucije</a:t>
            </a:r>
            <a:endParaRPr lang="hr-HR" dirty="0"/>
          </a:p>
          <a:p>
            <a:pPr marL="571500" indent="-571500">
              <a:buClr>
                <a:schemeClr val="accent1">
                  <a:lumMod val="50000"/>
                </a:schemeClr>
              </a:buClr>
              <a:buFont typeface="+mj-lt"/>
              <a:buAutoNum type="arabicParenR"/>
            </a:pPr>
            <a:r>
              <a:rPr lang="en-US" dirty="0" err="1"/>
              <a:t>Mješovito</a:t>
            </a:r>
            <a:r>
              <a:rPr lang="en-US" dirty="0"/>
              <a:t> </a:t>
            </a:r>
            <a:r>
              <a:rPr lang="en-US" dirty="0" err="1"/>
              <a:t>kooperativno-natjecateljska</a:t>
            </a:r>
            <a:r>
              <a:rPr lang="en-US" dirty="0"/>
              <a:t> </a:t>
            </a:r>
            <a:r>
              <a:rPr lang="en-US" dirty="0" err="1"/>
              <a:t>ina</a:t>
            </a:r>
            <a:r>
              <a:rPr lang="hr-HR" dirty="0"/>
              <a:t>č</a:t>
            </a:r>
            <a:r>
              <a:rPr lang="en-US" dirty="0" err="1"/>
              <a:t>ica</a:t>
            </a:r>
            <a:r>
              <a:rPr lang="en-US" dirty="0"/>
              <a:t> </a:t>
            </a:r>
            <a:r>
              <a:rPr lang="en-US" dirty="0" err="1"/>
              <a:t>koevolucije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248E8-3844-B750-7397-7709561D8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r-HR" dirty="0"/>
              <a:t>4/18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12BC41-80AF-044E-72AB-01F5EDA59C71}"/>
              </a:ext>
            </a:extLst>
          </p:cNvPr>
          <p:cNvCxnSpPr>
            <a:cxnSpLocks/>
          </p:cNvCxnSpPr>
          <p:nvPr/>
        </p:nvCxnSpPr>
        <p:spPr>
          <a:xfrm>
            <a:off x="2880853" y="2212258"/>
            <a:ext cx="119953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325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4E151-8904-FA5D-5CDB-974772A3F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en-US" dirty="0" err="1"/>
              <a:t>Kooperativna</a:t>
            </a:r>
            <a:r>
              <a:rPr lang="en-US" dirty="0"/>
              <a:t> </a:t>
            </a:r>
            <a:r>
              <a:rPr lang="en-US" dirty="0" err="1"/>
              <a:t>ina</a:t>
            </a:r>
            <a:r>
              <a:rPr lang="hr-HR" dirty="0"/>
              <a:t>či</a:t>
            </a:r>
            <a:r>
              <a:rPr lang="en-US" dirty="0"/>
              <a:t>ca </a:t>
            </a:r>
            <a:r>
              <a:rPr lang="en-US" dirty="0" err="1"/>
              <a:t>koevolucije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FABA6-1739-6AA6-F019-D48145F72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hr-HR" dirty="0"/>
              <a:t> 3 faze razvoja </a:t>
            </a:r>
          </a:p>
          <a:p>
            <a:pPr marL="514350" indent="-514350">
              <a:buAutoNum type="arabicPeriod"/>
            </a:pPr>
            <a:r>
              <a:rPr lang="hr-HR" dirty="0"/>
              <a:t>Pronalazak prikladne fukcije dobrote</a:t>
            </a:r>
          </a:p>
          <a:p>
            <a:pPr marL="514350" indent="-514350">
              <a:buAutoNum type="arabicPeriod"/>
            </a:pPr>
            <a:r>
              <a:rPr lang="hr-HR" dirty="0"/>
              <a:t>Podjela učenja na 2 zahtjeva</a:t>
            </a:r>
          </a:p>
          <a:p>
            <a:pPr marL="0" indent="0">
              <a:buNone/>
            </a:pPr>
            <a:endParaRPr lang="hr-HR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8E064D-75B9-568E-5FF2-3F4B2DE650BC}"/>
              </a:ext>
            </a:extLst>
          </p:cNvPr>
          <p:cNvGrpSpPr/>
          <p:nvPr/>
        </p:nvGrpSpPr>
        <p:grpSpPr>
          <a:xfrm>
            <a:off x="2528596" y="3429000"/>
            <a:ext cx="8490857" cy="1969770"/>
            <a:chOff x="2556588" y="2892490"/>
            <a:chExt cx="8490857" cy="196977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682D707-6E65-019A-AAA7-2F18272E01F3}"/>
                </a:ext>
              </a:extLst>
            </p:cNvPr>
            <p:cNvSpPr txBox="1"/>
            <p:nvPr/>
          </p:nvSpPr>
          <p:spPr>
            <a:xfrm>
              <a:off x="2556588" y="2892490"/>
              <a:ext cx="849085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hr-HR" sz="2000" dirty="0"/>
            </a:p>
            <a:p>
              <a:pPr marL="342900" indent="-342900">
                <a:buFontTx/>
                <a:buChar char="-"/>
              </a:pPr>
              <a:endParaRPr lang="hr-HR" sz="2000" dirty="0"/>
            </a:p>
            <a:p>
              <a:pPr marL="342900" indent="-342900">
                <a:buFontTx/>
                <a:buChar char="-"/>
              </a:pPr>
              <a:endParaRPr lang="hr-HR" sz="2000" dirty="0"/>
            </a:p>
            <a:p>
              <a:r>
                <a:rPr lang="hr-HR" sz="2000" dirty="0"/>
                <a:t>- pokušaji: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D7CD6C3-89AB-E499-E0C8-0071B60DD01A}"/>
                </a:ext>
              </a:extLst>
            </p:cNvPr>
            <p:cNvSpPr txBox="1"/>
            <p:nvPr/>
          </p:nvSpPr>
          <p:spPr>
            <a:xfrm>
              <a:off x="3153745" y="2929904"/>
              <a:ext cx="497321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Clr>
                  <a:schemeClr val="accent1">
                    <a:lumMod val="75000"/>
                  </a:schemeClr>
                </a:buClr>
                <a:buFont typeface="+mj-lt"/>
                <a:buAutoNum type="arabicParenR"/>
              </a:pPr>
              <a:r>
                <a:rPr lang="hr-HR" sz="2000" dirty="0"/>
                <a:t>Single-agent goal attainment learning </a:t>
              </a:r>
            </a:p>
            <a:p>
              <a:pPr marL="342900" indent="-342900">
                <a:buClr>
                  <a:schemeClr val="accent1">
                    <a:lumMod val="75000"/>
                  </a:schemeClr>
                </a:buClr>
                <a:buFont typeface="+mj-lt"/>
                <a:buAutoNum type="arabicParenR"/>
              </a:pPr>
              <a:r>
                <a:rPr lang="hr-HR" sz="2000" dirty="0"/>
                <a:t>Multi-agent cooperation </a:t>
              </a:r>
            </a:p>
            <a:p>
              <a:pPr>
                <a:buClr>
                  <a:schemeClr val="accent1">
                    <a:lumMod val="75000"/>
                  </a:schemeClr>
                </a:buClr>
              </a:pPr>
              <a:endParaRPr lang="en-US" sz="2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AB248F-6FD7-B058-F076-21DE205EE44A}"/>
                </a:ext>
              </a:extLst>
            </p:cNvPr>
            <p:cNvSpPr txBox="1"/>
            <p:nvPr/>
          </p:nvSpPr>
          <p:spPr>
            <a:xfrm>
              <a:off x="3153745" y="4215929"/>
              <a:ext cx="671214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Clr>
                  <a:schemeClr val="accent1">
                    <a:lumMod val="75000"/>
                  </a:schemeClr>
                </a:buClr>
                <a:buFont typeface="+mj-lt"/>
                <a:buAutoNum type="arabicParenR"/>
              </a:pPr>
              <a:r>
                <a:rPr lang="hr-HR" dirty="0"/>
                <a:t>u</a:t>
              </a:r>
              <a:r>
                <a:rPr lang="hr-HR" sz="1800" dirty="0"/>
                <a:t>vođenje kooperativne funkcije dobrote nakon 20 generacija</a:t>
              </a:r>
            </a:p>
            <a:p>
              <a:pPr marL="342900" indent="-342900">
                <a:buClr>
                  <a:schemeClr val="accent1">
                    <a:lumMod val="75000"/>
                  </a:schemeClr>
                </a:buClr>
                <a:buFont typeface="+mj-lt"/>
                <a:buAutoNum type="arabicParenR"/>
              </a:pPr>
              <a:r>
                <a:rPr lang="hr-HR" dirty="0"/>
                <a:t>u</a:t>
              </a:r>
              <a:r>
                <a:rPr lang="hr-HR" sz="1800" dirty="0"/>
                <a:t>vođenje kooperativne funkcije dobrote nakon 5 generacija</a:t>
              </a:r>
            </a:p>
          </p:txBody>
        </p: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69B95A5-EE95-F03E-DFBA-A74BFAAA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r-HR" dirty="0"/>
              <a:t>5/18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472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3AF79C-5E2D-47ED-BEB8-489930A08ABA}"/>
              </a:ext>
            </a:extLst>
          </p:cNvPr>
          <p:cNvCxnSpPr>
            <a:cxnSpLocks/>
          </p:cNvCxnSpPr>
          <p:nvPr/>
        </p:nvCxnSpPr>
        <p:spPr>
          <a:xfrm>
            <a:off x="946355" y="1219198"/>
            <a:ext cx="4798899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9E7AA08-C24F-9C07-D8F7-72C4E0195CA5}"/>
              </a:ext>
            </a:extLst>
          </p:cNvPr>
          <p:cNvCxnSpPr>
            <a:cxnSpLocks/>
          </p:cNvCxnSpPr>
          <p:nvPr/>
        </p:nvCxnSpPr>
        <p:spPr>
          <a:xfrm>
            <a:off x="946355" y="1268360"/>
            <a:ext cx="4795684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AD974-02AD-7768-F794-144220434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132"/>
            <a:ext cx="10515600" cy="1325563"/>
          </a:xfrm>
        </p:spPr>
        <p:txBody>
          <a:bodyPr/>
          <a:lstStyle/>
          <a:p>
            <a:r>
              <a:rPr lang="hr-HR" dirty="0"/>
              <a:t>Joint Action Learning – treći pokušaj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52FAD-9638-B84F-4206-C651D076C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modifikacija single-agent algoritma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svi agenti u okruženju su modelirani kao jedan agent s uređenim parom odluka (svaka za pojedinog agenta)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problem eksponencijalni rast odluka (i unosa)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hr-HR" dirty="0">
                <a:solidFill>
                  <a:schemeClr val="accent1">
                    <a:lumMod val="50000"/>
                  </a:schemeClr>
                </a:solidFill>
              </a:rPr>
              <a:t>rješenje: limitirani broj agenta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143AE-BFA6-B1B5-6F55-623B43500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r-HR" dirty="0"/>
              <a:t>6/18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58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60C262-FE3F-5CF9-AA03-19D7B7449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652" y="1042737"/>
            <a:ext cx="10343147" cy="51342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razred Team – sadrži tim od 2 zmije </a:t>
            </a:r>
          </a:p>
          <a:p>
            <a:pPr marL="0" indent="0">
              <a:buNone/>
            </a:pPr>
            <a:r>
              <a:rPr lang="hr-HR" dirty="0"/>
              <a:t>                          - za svaku od njih radi odluku </a:t>
            </a:r>
          </a:p>
          <a:p>
            <a:pPr marL="0" indent="0">
              <a:buNone/>
            </a:pPr>
            <a:r>
              <a:rPr lang="hr-HR" dirty="0"/>
              <a:t>                          - odluku radi temeljem inputa obje zmije</a:t>
            </a:r>
          </a:p>
          <a:p>
            <a:pPr marL="0" indent="0">
              <a:buNone/>
            </a:pPr>
            <a:r>
              <a:rPr lang="hr-HR" dirty="0"/>
              <a:t>       - „mozak” Tima – GP</a:t>
            </a:r>
          </a:p>
          <a:p>
            <a:pPr marL="0" indent="0">
              <a:buNone/>
            </a:pPr>
            <a:endParaRPr lang="hr-HR" dirty="0"/>
          </a:p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  opet se javlja problem biranja fitness fukcije </a:t>
            </a:r>
          </a:p>
          <a:p>
            <a:pPr marL="0" indent="0">
              <a:buNone/>
            </a:pPr>
            <a:r>
              <a:rPr lang="hr-HR" dirty="0"/>
              <a:t>     - ali su rješenja puno utjecajnija ovaj put jer se ocjenjuje Team </a:t>
            </a:r>
          </a:p>
          <a:p>
            <a:pPr marL="0" indent="0">
              <a:buNone/>
            </a:pPr>
            <a:r>
              <a:rPr lang="hr-HR" dirty="0"/>
              <a:t>       (a ne svaka zmijica zasebno)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puno odluka, puno inputa -&gt; dugo učenje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77176-744E-ADF0-9EE4-42CE61940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r-HR" dirty="0"/>
              <a:t>7 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51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9597-AA3C-625A-BB53-DF959BA1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2EBCD-5891-0D55-31B3-DB2FF88D9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23360"/>
          </a:xfrm>
        </p:spPr>
        <p:txBody>
          <a:bodyPr/>
          <a:lstStyle/>
          <a:p>
            <a:r>
              <a:rPr lang="hr-HR" dirty="0"/>
              <a:t>Fitness funkcija - veliki broj koraka + veliki score za obje zmije tima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FA2CF-1FD1-ECC7-C45C-DCC1062EC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r-HR" dirty="0"/>
              <a:t>8/18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78399D-CA6A-E341-BC91-3ED89659301B}"/>
                  </a:ext>
                </a:extLst>
              </p:cNvPr>
              <p:cNvSpPr txBox="1"/>
              <p:nvPr/>
            </p:nvSpPr>
            <p:spPr>
              <a:xfrm>
                <a:off x="1022554" y="2925132"/>
                <a:ext cx="9783097" cy="912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i="1" smtClean="0">
                          <a:latin typeface="Cambria Math" panose="02040503050406030204" pitchFamily="18" charset="0"/>
                        </a:rPr>
                        <m:t>𝑑𝑜𝑏𝑟</m:t>
                      </m:r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𝑜𝑡𝑎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500∗</m:t>
                      </m:r>
                      <m:d>
                        <m:d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l-GR"/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l-GR" b="1" i="1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𝑑𝑜𝑏𝑖𝑡𝑎𝑘</m:t>
                              </m:r>
                            </m:num>
                            <m:den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</m:den>
                          </m:f>
                        </m:e>
                      </m:d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+300∗</m:t>
                      </m:r>
                      <m:d>
                        <m:d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b="1" i="1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hr-H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𝑘𝑜𝑟𝑎𝑐𝑖</m:t>
                              </m:r>
                            </m:num>
                            <m:den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</m:den>
                          </m:f>
                        </m:e>
                      </m:d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r-H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𝑚𝑖𝑗𝑎</m:t>
                          </m:r>
                        </m:sub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𝑡𝑖𝑚</m:t>
                          </m:r>
                        </m:sup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𝑘𝑜𝑟𝑎𝑐𝑖</m:t>
                          </m:r>
                        </m:e>
                      </m:nary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+30∗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𝑧𝑚𝑖𝑗𝑎</m:t>
                          </m:r>
                        </m:sub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𝑡𝑖𝑚</m:t>
                          </m:r>
                        </m:sup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𝑑𝑜𝑏𝑖𝑡𝑎𝑘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78399D-CA6A-E341-BC91-3ED896593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554" y="2925132"/>
                <a:ext cx="9783097" cy="9121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9303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496</Words>
  <Application>Microsoft Office PowerPoint</Application>
  <PresentationFormat>Widescreen</PresentationFormat>
  <Paragraphs>89</Paragraphs>
  <Slides>18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Wingdings</vt:lpstr>
      <vt:lpstr>Wingdings 3</vt:lpstr>
      <vt:lpstr>Office Theme</vt:lpstr>
      <vt:lpstr>Kooperativno, natjecateljsko i mješovito kooperativno-natjecateljsko podržano učenje za igru Zmija s više agenata</vt:lpstr>
      <vt:lpstr>Opis modela i agenta</vt:lpstr>
      <vt:lpstr>Okolina</vt:lpstr>
      <vt:lpstr>PowerPoint Presentation</vt:lpstr>
      <vt:lpstr>PowerPoint Presentation</vt:lpstr>
      <vt:lpstr>1. Kooperativna inačica koevolucije</vt:lpstr>
      <vt:lpstr>Joint Action Learning – treći pokušaj</vt:lpstr>
      <vt:lpstr>PowerPoint Presentation</vt:lpstr>
      <vt:lpstr>PowerPoint Presentation</vt:lpstr>
      <vt:lpstr>PowerPoint Presentation</vt:lpstr>
      <vt:lpstr>2. Natjecateljska inačica koevolucije </vt:lpstr>
      <vt:lpstr>Self-play</vt:lpstr>
      <vt:lpstr>PowerPoint Presentation</vt:lpstr>
      <vt:lpstr>3. Mješovito kooperativno-natjecateljska inačica koevolucije</vt:lpstr>
      <vt:lpstr>Usporedba inačica</vt:lpstr>
      <vt:lpstr>Zaključak</vt:lpstr>
      <vt:lpstr>Hvala na pažnji!</vt:lpstr>
      <vt:lpstr>Implementacijski okviri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Kooperativno, natjecateljsko i mješovito kooperativno-natjecateljsko podržano učenje za igru Zmija s više agenata</dc:title>
  <dc:creator>Eva Kaštelan</dc:creator>
  <cp:lastModifiedBy>Eva Kaštelan</cp:lastModifiedBy>
  <cp:revision>130</cp:revision>
  <dcterms:created xsi:type="dcterms:W3CDTF">2023-07-03T14:45:30Z</dcterms:created>
  <dcterms:modified xsi:type="dcterms:W3CDTF">2023-07-05T07:44:46Z</dcterms:modified>
</cp:coreProperties>
</file>