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839" r:id="rId3"/>
    <p:sldId id="896" r:id="rId4"/>
    <p:sldId id="897" r:id="rId5"/>
    <p:sldId id="873" r:id="rId6"/>
    <p:sldId id="874" r:id="rId7"/>
    <p:sldId id="875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883" r:id="rId16"/>
    <p:sldId id="884" r:id="rId17"/>
    <p:sldId id="885" r:id="rId18"/>
    <p:sldId id="886" r:id="rId19"/>
    <p:sldId id="887" r:id="rId20"/>
    <p:sldId id="888" r:id="rId21"/>
    <p:sldId id="889" r:id="rId22"/>
    <p:sldId id="890" r:id="rId23"/>
    <p:sldId id="891" r:id="rId24"/>
    <p:sldId id="892" r:id="rId25"/>
    <p:sldId id="893" r:id="rId26"/>
    <p:sldId id="894" r:id="rId27"/>
    <p:sldId id="895" r:id="rId28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404040"/>
    <a:srgbClr val="0066FF"/>
    <a:srgbClr val="0099FF"/>
    <a:srgbClr val="FF6600"/>
    <a:srgbClr val="FFF9E6"/>
    <a:srgbClr val="B96D3A"/>
    <a:srgbClr val="6666FF"/>
    <a:srgbClr val="6600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26781" autoAdjust="0"/>
  </p:normalViewPr>
  <p:slideViewPr>
    <p:cSldViewPr snapToGrid="0">
      <p:cViewPr>
        <p:scale>
          <a:sx n="50" d="100"/>
          <a:sy n="50" d="100"/>
        </p:scale>
        <p:origin x="136" y="-1364"/>
      </p:cViewPr>
      <p:guideLst>
        <p:guide orient="horz" pos="324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EB2D-4209-A770-8369-A1BBBE8E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D435F-1708-B1F5-313E-63FD14EAC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B1508-DA40-79F2-A6D4-61FCB7571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Tinggi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maksimum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(666,666)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penghasilan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15.7243,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tampaknya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treatment outlier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D07EF-A25D-B61B-D837-7FF241D36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0876D-53AD-4BB9-D527-B776A843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728E7-4AFD-C760-216B-DBB8E23EA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93322-AF37-1771-F3FC-FA15ABF6E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5AC8-67F9-A42F-64D4-3F4C46DC4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7E0F-BC69-C4E2-6A6B-2C6BBEB7B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CC37A-6B4D-4939-CBB0-34B41E3DF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8C131-5269-3DD1-AB66-0C5C683EC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773E3-57EC-CB05-32BB-4B9ED8B4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88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3A3A-E6E4-DB3F-610F-62ABA214F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AE510-0C82-354B-1C08-B3B0B2AA0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94CE1-FA68-B0DC-8706-685AF1152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416D-C11E-8B5E-DEA5-EC8DB2590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7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AE670-1A7F-FD1C-224B-3D1A351A7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894B2-7D67-E929-7CE0-C19C9109B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C747A-C689-0ABB-6DA9-A5BA88265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A7649-9F5E-7FCC-06BC-7906A9705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4F4FE-E0E9-AFC7-DDA9-4B984C21C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99DAA-5CB2-600D-1C38-34CA25863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B4E29-3BE8-F62F-F544-F16E218B9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8BE8B-834C-EA4A-4E03-4E2C85D57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E1CC7-68A6-B742-79DB-8FFDE8951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95657-FD33-CFBA-B6F2-29C5CB35D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EF614-D3AB-48DE-9B33-6617A0315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0DF0F-1EC3-192E-2268-617BDA62D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6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BAABE-AD45-37AE-25DD-658C8457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0A565-7FA2-9A44-EBC9-7C7753467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6DD9F-2459-5905-28F9-F7FFB471B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EA5B4-9418-DF43-5C03-685413ADE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0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3BF73-3F6F-A7B3-8E97-46F7D1640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AE97F-B7C5-D277-F84F-42B508D35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C43C7-4C0E-18D6-030C-8500DFD40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F6CA9-E5AB-7FF6-0C92-C2158FB5A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7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FA0E2-DC0C-EA6A-B9EF-52B7B2D7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75B6D-6E95-08EE-B157-A583EC8F3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1ED48-3BAB-C50E-5939-4B2673E2F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0DF69-9BF8-EC11-C459-B436D8BF2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9D344-0F68-7853-A569-3B0394BD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78A4F-0053-6EEB-98D5-6DD797DE0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E396C-7C03-C54B-3492-ABA64983F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B96D-530F-03E0-0AE6-649CA5D3B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4EF0-CD67-E5E6-F3DF-0E9B40C55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BAA00-02AD-ECB4-4921-E636B3AC4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39D0D-4CD2-D652-DBFC-B11D50956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5519-6379-3AF2-1AE8-18FC45452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1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0B6B5-D6FC-8270-8A9C-EB099F339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08323-A3A9-FCDA-5FC1-9FAB3641E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895F6-5ECD-B6C1-494B-10491F43B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70574-B926-6858-7E5E-7110CB02A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0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16119-E93B-90DD-18BA-B155791B5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095AA-7D9E-3AFD-1BB3-CEB5A7735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19CF7-92E8-81E5-C2BE-00BC601D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0925-5F3A-2536-6A36-3E09E3C09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4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CCF22-75D3-D144-729D-DB50DAF4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26D0E-77E9-F1F3-11E3-AAF9A471C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303794-74E2-94F9-097E-F43B1C850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A26E-C6DB-52F5-51A4-781AB5D16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03734-3B93-5079-EBF4-4A3A7F68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9D9C5-B4D7-8AF9-3D50-9A28B6AA8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FD52E-87D9-316B-D823-826C51B38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(Information Relevance Theory)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menyatakan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penawaran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terbaru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memutuskan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endParaRPr lang="en-ID" sz="1200" dirty="0"/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(Two-Way Communication Theory)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berakar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model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dipopulerkan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Wilbur Schramm di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1954,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merespons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umpan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balik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responsif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kepercayaan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kepuasan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Ketika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umpan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balik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dihargai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ditanggapi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cenderung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puas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loyal.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Strategi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Komplementer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(Bundling)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melibatkan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penjualan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bersamaan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paket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murah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daripada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membeli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terpisah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efektif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laku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lain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penjualan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menarik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konsumen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ID" sz="1200" dirty="0" err="1"/>
              <a:t>Behavioral</a:t>
            </a:r>
            <a:r>
              <a:rPr lang="en-ID" sz="1200" dirty="0"/>
              <a:t> Segmentation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/>
              <a:t>Kampanye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ditargetkan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pola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,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kunjungan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preferensi</a:t>
            </a:r>
            <a:r>
              <a:rPr lang="en-ID" sz="1200" dirty="0"/>
              <a:t> </a:t>
            </a:r>
            <a:r>
              <a:rPr lang="en-ID" sz="1200" dirty="0" err="1"/>
              <a:t>produk</a:t>
            </a:r>
            <a:r>
              <a:rPr lang="en-ID" sz="1200" dirty="0"/>
              <a:t> yang </a:t>
            </a:r>
            <a:r>
              <a:rPr lang="en-ID" sz="1200" dirty="0" err="1"/>
              <a:t>dibeli</a:t>
            </a:r>
            <a:r>
              <a:rPr lang="en-ID" sz="1200" dirty="0"/>
              <a:t> oleh </a:t>
            </a:r>
            <a:r>
              <a:rPr lang="en-ID" sz="1200" dirty="0" err="1"/>
              <a:t>pelanggan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76688-6A7C-65B8-4850-5CAD2464F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1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0BE84-35A4-AF7C-338D-1579B4505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03817-33A9-5073-1961-D0BE93A0C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F4663-7783-5274-AFD8-8BF7D331A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0F80F-9A05-45FB-E9C1-343037C86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FF320-7ABD-4F10-E7D5-0FEE22525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FF89-3059-FC45-1A5C-7714B0515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F366D-6279-22FA-B80A-7BC87421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D013-5646-EF55-57B6-26689BA7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5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24064-35B9-B479-B8D7-F6AA46FF6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0F6E0-468D-6584-9769-C79BF6C71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F0A48-2329-6949-6485-52FF27D05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Supermarket Customers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perilaku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supermarket.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dikumpulkan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belanja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supermarket,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supermarket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menargetkan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loyalitas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mengoptimalkan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wawasan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menengah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belanja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kelahiran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Year_Birth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status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pernikahan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Marital_Status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(Education),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(Income),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MntWines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MntFruits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MntMeatProducts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MntFishProducts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MntSweetProducts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MntGoldProds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kebiasaan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Loyalitas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Recency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kunjungan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AcceptedCmp1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AcceptedCmp5,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loyal,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merespons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bermanfaat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efektivitas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tercatat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mengoptimalkan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penawaran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Penargetan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Mencocokkan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79BC-2A22-3C80-911F-71B6B75F0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217D7-455C-8FCA-3A35-766C9DDF8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A51E6-C3F7-E4F8-F682-6540DE774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E2C13-F49D-D015-4AA5-35936FE83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0D64-975A-420B-83E4-96F7CB3C1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7BFBF-66D6-234B-279B-520E3538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4BEDC-9E84-88C8-4311-21213B780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89508-6AFB-CD0E-8011-54F8C5293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7F8C4-A21D-2397-5343-BEA4D514A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5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34C6-5B92-A36D-3D04-9BAB3BE9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A7DC9-BF44-9C23-112B-A6974FF05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B0E0E-539B-3ADB-5BD1-7E8D19FEE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551F8-0D99-85E9-3FC8-BBCACFACD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05E81-F33F-9AC7-1F2E-790F0E6D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FDF230-6855-E64C-C15F-0F72204F6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60F74-D103-56DC-090F-797BF87B8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formating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Dt_Customer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datetime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disesuaikan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detail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Education (Graduation, PhD, Master, Basic, 2n Cycle) dan Status Marital (Single, Together, Married, Divorced, Widow, Alone, Absurd, YOLO)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formatting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diperbaiki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Pendidikan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Graduation, PhD, Master, Basic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2nCycle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Mater)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Status Marital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Single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alone, YOLO, Absurd, Together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Married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Divorced dan Widow</a:t>
            </a:r>
          </a:p>
          <a:p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3D0FD-238A-3415-ED31-C8B2B6AF4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9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75D4-2BBF-A63D-2489-6FFDD42A2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48ED9-D9AE-62C3-A0DF-0D29C6E5B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23ABB3-DCB4-DEA0-B036-E2D1BDF1C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kelahiran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dikategorikan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28-40,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2:41-50,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3: 51-60,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4:60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25078-1203-8E91-74E9-0AEC2EFBE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5 November 2024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Subtitle Here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</a:p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472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</a:p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CA2F-15E7-6EC9-FBED-8345DD8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4F591-C9BC-5BB2-E7A5-B2C959D6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1F0D-8269-48AF-842B-6E74AF1FCD7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C3665-AF80-A220-E0DC-BDF034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8E06-C316-4936-412A-885F40B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CD05-8340-4E40-8E26-1881CCDDF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7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621531" y="9698072"/>
            <a:ext cx="647138" cy="547688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  <p:sldLayoutId id="2147483691" r:id="rId6"/>
    <p:sldLayoutId id="2147483692" r:id="rId7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  <p:sldLayoutId id="2147483678" r:id="rId13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75248D-870D-2799-7180-5B7A55479F20}"/>
              </a:ext>
            </a:extLst>
          </p:cNvPr>
          <p:cNvSpPr txBox="1"/>
          <p:nvPr/>
        </p:nvSpPr>
        <p:spPr>
          <a:xfrm>
            <a:off x="7325413" y="4160749"/>
            <a:ext cx="5412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6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Eka Surachman</a:t>
            </a:r>
            <a:endParaRPr lang="id-ID" sz="6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1216C-FD89-CDF5-2D5F-1E9910BEADF9}"/>
              </a:ext>
            </a:extLst>
          </p:cNvPr>
          <p:cNvSpPr txBox="1"/>
          <p:nvPr/>
        </p:nvSpPr>
        <p:spPr>
          <a:xfrm>
            <a:off x="7325413" y="1276113"/>
            <a:ext cx="9474162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 pada Supermarket Customer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F02DC0-7680-7530-CE51-3278F841AD73}"/>
              </a:ext>
            </a:extLst>
          </p:cNvPr>
          <p:cNvSpPr/>
          <p:nvPr/>
        </p:nvSpPr>
        <p:spPr>
          <a:xfrm>
            <a:off x="5537265" y="5723253"/>
            <a:ext cx="2832860" cy="2754107"/>
          </a:xfrm>
          <a:prstGeom prst="ellipse">
            <a:avLst/>
          </a:prstGeom>
          <a:noFill/>
          <a:ln w="19050" cmpd="thinThick">
            <a:solidFill>
              <a:srgbClr val="E7E9E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DDCD21-1BAD-CF45-7BBB-DB4CE63B480B}"/>
              </a:ext>
            </a:extLst>
          </p:cNvPr>
          <p:cNvSpPr/>
          <p:nvPr/>
        </p:nvSpPr>
        <p:spPr>
          <a:xfrm>
            <a:off x="347870" y="447260"/>
            <a:ext cx="1719470" cy="1600203"/>
          </a:xfrm>
          <a:prstGeom prst="ellipse">
            <a:avLst/>
          </a:prstGeom>
          <a:noFill/>
          <a:ln w="19050" cmpd="thinThick">
            <a:solidFill>
              <a:srgbClr val="E7E9E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024BD7-561A-C8EF-7142-E79337AABDC0}"/>
              </a:ext>
            </a:extLst>
          </p:cNvPr>
          <p:cNvSpPr/>
          <p:nvPr/>
        </p:nvSpPr>
        <p:spPr>
          <a:xfrm>
            <a:off x="3756992" y="755373"/>
            <a:ext cx="2802836" cy="2663688"/>
          </a:xfrm>
          <a:prstGeom prst="ellipse">
            <a:avLst/>
          </a:prstGeom>
          <a:noFill/>
          <a:ln w="19050" cmpd="thinThick">
            <a:solidFill>
              <a:srgbClr val="E7E9E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05170E-3977-D1E1-3AF5-EC8FF5B10511}"/>
              </a:ext>
            </a:extLst>
          </p:cNvPr>
          <p:cNvSpPr/>
          <p:nvPr/>
        </p:nvSpPr>
        <p:spPr>
          <a:xfrm>
            <a:off x="0" y="9134060"/>
            <a:ext cx="18288000" cy="8746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4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DDDF66-86C5-765B-382B-7D958F80B0FD}"/>
              </a:ext>
            </a:extLst>
          </p:cNvPr>
          <p:cNvSpPr/>
          <p:nvPr/>
        </p:nvSpPr>
        <p:spPr>
          <a:xfrm flipH="1">
            <a:off x="-146535" y="6648830"/>
            <a:ext cx="7100230" cy="105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9900" b="1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</a:t>
            </a:r>
            <a:endParaRPr lang="en-US" sz="99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47151E-39F8-80A1-AE48-DBF51DE32B0D}"/>
              </a:ext>
            </a:extLst>
          </p:cNvPr>
          <p:cNvSpPr/>
          <p:nvPr/>
        </p:nvSpPr>
        <p:spPr>
          <a:xfrm>
            <a:off x="92690" y="7719550"/>
            <a:ext cx="7456426" cy="13517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D520A-FFA5-C8DD-2C3B-1C867303A102}"/>
              </a:ext>
            </a:extLst>
          </p:cNvPr>
          <p:cNvSpPr/>
          <p:nvPr/>
        </p:nvSpPr>
        <p:spPr>
          <a:xfrm flipH="1">
            <a:off x="-64266" y="7950956"/>
            <a:ext cx="7613381" cy="105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9900" b="1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O D U L  2</a:t>
            </a:r>
            <a:endParaRPr lang="en-US" sz="99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280B7F9-9BC0-69BB-1295-001BF0B7CFDC}"/>
              </a:ext>
            </a:extLst>
          </p:cNvPr>
          <p:cNvSpPr/>
          <p:nvPr/>
        </p:nvSpPr>
        <p:spPr>
          <a:xfrm>
            <a:off x="6593221" y="6734211"/>
            <a:ext cx="732192" cy="732192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702C6-3F35-2C65-9247-EFE5F5AC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71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6" grpId="0" animBg="1"/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AC4F7-B8E4-BDE5-8821-A2D2622C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Diagonal Corners Rounded 19">
            <a:extLst>
              <a:ext uri="{FF2B5EF4-FFF2-40B4-BE49-F238E27FC236}">
                <a16:creationId xmlns:a16="http://schemas.microsoft.com/office/drawing/2014/main" id="{3D0C1DE2-D18B-D328-4D43-3D3F597A4986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D6880A-4581-5557-839E-C4EC71E09C82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578836-38E8-177D-20BF-3D304034C984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E9EBD4-8A5A-6AAF-5610-C9D21CF150B2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766BF5-865C-39B5-574C-C87B2C24AF0E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DBB232-E1DA-EA69-F845-D67456CCD70A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0E4C96B-139E-9FFD-582A-C5DB6A6B39C3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6FC4CD-2063-07F4-5401-72B7CE60A58C}"/>
              </a:ext>
            </a:extLst>
          </p:cNvPr>
          <p:cNvGrpSpPr/>
          <p:nvPr/>
        </p:nvGrpSpPr>
        <p:grpSpPr>
          <a:xfrm>
            <a:off x="258188" y="116736"/>
            <a:ext cx="17570733" cy="1708785"/>
            <a:chOff x="0" y="174083"/>
            <a:chExt cx="6348751" cy="1139239"/>
          </a:xfrm>
        </p:grpSpPr>
        <p:sp>
          <p:nvSpPr>
            <p:cNvPr id="9" name="Rectangle: Rounded Corners 21">
              <a:extLst>
                <a:ext uri="{FF2B5EF4-FFF2-40B4-BE49-F238E27FC236}">
                  <a16:creationId xmlns:a16="http://schemas.microsoft.com/office/drawing/2014/main" id="{3AF26001-57E4-217A-68E9-3BEDAC767E42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D e s k r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p t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f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374553-F73C-DFAF-B099-3D4BE8CA36FD}"/>
                </a:ext>
              </a:extLst>
            </p:cNvPr>
            <p:cNvGrpSpPr/>
            <p:nvPr/>
          </p:nvGrpSpPr>
          <p:grpSpPr>
            <a:xfrm>
              <a:off x="0" y="174083"/>
              <a:ext cx="6348751" cy="1139239"/>
              <a:chOff x="0" y="267035"/>
              <a:chExt cx="6348751" cy="1139239"/>
            </a:xfrm>
          </p:grpSpPr>
          <p:sp>
            <p:nvSpPr>
              <p:cNvPr id="11" name="Rectangle: Diagonal Corners Rounded 19">
                <a:extLst>
                  <a:ext uri="{FF2B5EF4-FFF2-40B4-BE49-F238E27FC236}">
                    <a16:creationId xmlns:a16="http://schemas.microsoft.com/office/drawing/2014/main" id="{8B7833C3-D7E8-0C94-3247-C3EEEF3853C8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 t a t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t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 a 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: Diagonal Corners Rounded 11">
                <a:extLst>
                  <a:ext uri="{FF2B5EF4-FFF2-40B4-BE49-F238E27FC236}">
                    <a16:creationId xmlns:a16="http://schemas.microsoft.com/office/drawing/2014/main" id="{EB6BEF25-3EAB-DC34-F18A-746112EAFF26}"/>
                  </a:ext>
                </a:extLst>
              </p:cNvPr>
              <p:cNvSpPr/>
              <p:nvPr/>
            </p:nvSpPr>
            <p:spPr>
              <a:xfrm>
                <a:off x="5903043" y="267035"/>
                <a:ext cx="445708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 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69691D0-3AF2-9B56-E356-726F439851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9362" y="2067849"/>
            <a:ext cx="6096000" cy="523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77CC7E-01CE-A549-9470-940D9C4107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7321" y="1956838"/>
            <a:ext cx="6096000" cy="5238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02511C-8E43-A540-A4A3-713B26944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362" y="7543200"/>
            <a:ext cx="3073526" cy="1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E836-A4FC-9A9B-D7FD-4984D82F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85DDBA-BAB0-3116-B1FE-A62F8229C17E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7E9E0477-5D51-621B-A28B-8F8A202C8980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BC70D7-CBBA-5F00-7015-9448D2BAC699}"/>
                </a:ext>
              </a:extLst>
            </p:cNvPr>
            <p:cNvGrpSpPr/>
            <p:nvPr/>
          </p:nvGrpSpPr>
          <p:grpSpPr>
            <a:xfrm>
              <a:off x="0" y="96256"/>
              <a:ext cx="2101952" cy="1139239"/>
              <a:chOff x="0" y="189208"/>
              <a:chExt cx="2101952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5725CE42-6F6B-D210-7777-E7B608FA75EF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 e t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 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E800A89B-045A-EFAB-A26D-E77E68C5661E}"/>
                  </a:ext>
                </a:extLst>
              </p:cNvPr>
              <p:cNvSpPr/>
              <p:nvPr/>
            </p:nvSpPr>
            <p:spPr>
              <a:xfrm>
                <a:off x="1257890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4022D-6C03-91BC-FBCA-18B8269CB1E5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CE392B-085A-F54B-D01D-6BC99CE0F9F6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5FA910-5BD0-B655-0B2F-03A8CA9EC904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EDC403-E3DA-3322-92D0-7F3142C0A617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7A074-C7A2-C26E-4ED1-8FDD0EBFE6F4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5B31A46-3299-8580-E258-3520EA347366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6884AC-9363-2ADB-7806-2936904EAE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9801" y="1745812"/>
            <a:ext cx="11730148" cy="77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2112B-5BE9-DB05-CA78-3C33AE38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73F47-C8DD-B805-97B4-481FA51B9E71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1BBF3745-DF6D-4D70-72CC-EDB80640F571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F6DF75F-571D-A91F-335D-F4B73CBF60E2}"/>
                </a:ext>
              </a:extLst>
            </p:cNvPr>
            <p:cNvGrpSpPr/>
            <p:nvPr/>
          </p:nvGrpSpPr>
          <p:grpSpPr>
            <a:xfrm>
              <a:off x="0" y="96256"/>
              <a:ext cx="2101952" cy="1139239"/>
              <a:chOff x="0" y="189208"/>
              <a:chExt cx="2101952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8C3313F4-F7CB-A6DF-78D6-3F540175A78B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 e t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 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E5A5D5BE-5953-78D9-1820-BD65BC050154}"/>
                  </a:ext>
                </a:extLst>
              </p:cNvPr>
              <p:cNvSpPr/>
              <p:nvPr/>
            </p:nvSpPr>
            <p:spPr>
              <a:xfrm>
                <a:off x="1257890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52AA589-57C9-FB15-35AB-2B444212D5C7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ED95B2-1BEA-9F87-7DF8-1B5B378912E9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0DE4F0-86C2-9B13-A754-AFDC43A854D4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B818DF-031B-4B5B-4A13-BA3A49089017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9F19B3-6ECA-66E6-D25C-F831B6340BDB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25513F-F906-70DF-47E1-20644E235D35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A2A356-56F3-CDFB-D3D5-8B64A26AE7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793" y="2425213"/>
            <a:ext cx="8324262" cy="61997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D6A5C0-432F-A7B9-50C9-B52CDB3C3E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5828" y="2379453"/>
            <a:ext cx="8324262" cy="61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D288-D5FD-8DC3-33DA-02660731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5911940-2C88-4AB2-83E8-43C162E7A575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08D32550-7246-14F8-C2F2-39D1513D2622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D5071A0-2D2B-407B-D5DD-6D3BC0B3F70B}"/>
                </a:ext>
              </a:extLst>
            </p:cNvPr>
            <p:cNvGrpSpPr/>
            <p:nvPr/>
          </p:nvGrpSpPr>
          <p:grpSpPr>
            <a:xfrm>
              <a:off x="0" y="96256"/>
              <a:ext cx="2101952" cy="1139239"/>
              <a:chOff x="0" y="189208"/>
              <a:chExt cx="2101952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32C37C96-1220-1069-F92C-B63F3A9EE619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 e t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 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EA1F9845-182E-C35E-069C-C6EC96B1943E}"/>
                  </a:ext>
                </a:extLst>
              </p:cNvPr>
              <p:cNvSpPr/>
              <p:nvPr/>
            </p:nvSpPr>
            <p:spPr>
              <a:xfrm>
                <a:off x="1257890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2A3B87-1765-1D44-C7EB-3948220756E0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F24B10-8859-4467-0747-277DA41D4686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96042A-C811-EAA0-D3B5-D88B898CEC0E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B02A12-4A01-7614-8B1C-F316CCB66634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5D7766-A99E-47DA-AA70-E85E2582D7BA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C579319-6AB1-3D26-B822-30DB90B56B4C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3E05C-3E08-8177-B51C-3B57C31DC4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4095" y="1901124"/>
            <a:ext cx="12819810" cy="69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0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F7C4C-0C93-5C73-C8B8-67E890F1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23832EA-1024-B850-4250-B31FEBE84165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893E28D9-9DA4-987C-6D3F-096B0EEE4E61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8DF29C-404F-F481-9A2A-6B9F63DE92F9}"/>
                </a:ext>
              </a:extLst>
            </p:cNvPr>
            <p:cNvGrpSpPr/>
            <p:nvPr/>
          </p:nvGrpSpPr>
          <p:grpSpPr>
            <a:xfrm>
              <a:off x="0" y="96256"/>
              <a:ext cx="2137101" cy="1139239"/>
              <a:chOff x="0" y="189208"/>
              <a:chExt cx="2137101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D70A1296-8E5A-319D-B06C-F663D2C3285B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B25FBBC9-FFDF-E4F7-03D7-B57F33C20F90}"/>
                  </a:ext>
                </a:extLst>
              </p:cNvPr>
              <p:cNvSpPr/>
              <p:nvPr/>
            </p:nvSpPr>
            <p:spPr>
              <a:xfrm>
                <a:off x="1293039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22C3E2A-F08B-237E-1A3F-5DFE05AEA13C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3BB628-6FEA-0765-4E27-8F796D3A76A6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2AB0E2-0393-7B8B-D217-0A8D374B4739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64767A-96BE-602E-8BCB-4F3535A2AB19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2B88F0-0237-E920-E2A6-BF02B44BE064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9AD7EE-68AC-FE61-92BD-068B2751F158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F7B7F-858C-B550-13BB-ACC344A364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5912" y="2035500"/>
            <a:ext cx="15116175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CF961-0150-47F5-BA10-48DCF75A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E97BCA-51C7-D51D-8A13-C7BA8009312B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7FC1954C-FE7A-9BCE-17E4-DAD657288F66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3DD76E5-FD3E-4FED-056C-FF32B4BA3E67}"/>
                </a:ext>
              </a:extLst>
            </p:cNvPr>
            <p:cNvGrpSpPr/>
            <p:nvPr/>
          </p:nvGrpSpPr>
          <p:grpSpPr>
            <a:xfrm>
              <a:off x="0" y="96256"/>
              <a:ext cx="2137100" cy="1139239"/>
              <a:chOff x="0" y="189208"/>
              <a:chExt cx="2137100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3BD1EDB5-D236-32F7-E3C1-E032A5D3703D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9D4EF654-48E3-1A7D-7D69-CD86BBCD73EF}"/>
                  </a:ext>
                </a:extLst>
              </p:cNvPr>
              <p:cNvSpPr/>
              <p:nvPr/>
            </p:nvSpPr>
            <p:spPr>
              <a:xfrm>
                <a:off x="1293038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6A104F-E169-18AF-BBC0-8E05E400D191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43FBE5-BDD8-9CBC-2A7A-9830AE83C8A4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6C219-6BED-7DEB-F470-D77871DB97B4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1B8143-E627-253F-5D29-0A020B925053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7A830D-0E16-E648-AC07-B8CF5D2B6ABC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66DCE3-5C89-62C0-5739-2E8EF73C752A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D7D79F-3E0F-A356-494E-3884AD8D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5912" y="1901124"/>
            <a:ext cx="15116175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0B005-1E65-7355-138E-7D9C12560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3B472-6A4F-253E-9867-A2E6AF807930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39006B5C-B90E-601C-B7C1-F2D1944EB23F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C36D3F-563C-9265-548A-FBD8E5C70ECD}"/>
                </a:ext>
              </a:extLst>
            </p:cNvPr>
            <p:cNvGrpSpPr/>
            <p:nvPr/>
          </p:nvGrpSpPr>
          <p:grpSpPr>
            <a:xfrm>
              <a:off x="0" y="96256"/>
              <a:ext cx="2130071" cy="1139239"/>
              <a:chOff x="0" y="189208"/>
              <a:chExt cx="2130071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8E96074C-07AF-C5C0-8340-4E3A9B0C0E7F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37F0EFD0-0953-CF42-7FAE-1B6075406A49}"/>
                  </a:ext>
                </a:extLst>
              </p:cNvPr>
              <p:cNvSpPr/>
              <p:nvPr/>
            </p:nvSpPr>
            <p:spPr>
              <a:xfrm>
                <a:off x="1286009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888649-3D36-14EA-B004-BFBB82D1A6FF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C299BB-D49C-DA85-5AD9-75E93DF6931B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E693FC-57E1-00F0-86EA-7EA41C55B12A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F4AD38-1259-1B65-32AD-52FC2F5C8A06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C0B358-A253-BFB3-6709-5D9C3AAD53E8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69B7ED-88E1-4479-40F5-7981BA152F8F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01625-FD19-A304-9309-5C4DDAD3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5912" y="1778922"/>
            <a:ext cx="15116175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AFB2B-902B-D0C3-D6CC-33FB286B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F21A9-7A5D-4498-8E33-512E5F239146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99C0A2DB-4B12-8766-A2E3-CBA18C226145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88CD167-6F44-639D-6AC1-8E001A00989D}"/>
                </a:ext>
              </a:extLst>
            </p:cNvPr>
            <p:cNvGrpSpPr/>
            <p:nvPr/>
          </p:nvGrpSpPr>
          <p:grpSpPr>
            <a:xfrm>
              <a:off x="0" y="96256"/>
              <a:ext cx="2101952" cy="1139239"/>
              <a:chOff x="0" y="189208"/>
              <a:chExt cx="2101952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0F88DA6C-6D79-97E2-E038-F621848F4BBD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C03C746C-F26A-2AD2-120E-3F4177BE32D2}"/>
                  </a:ext>
                </a:extLst>
              </p:cNvPr>
              <p:cNvSpPr/>
              <p:nvPr/>
            </p:nvSpPr>
            <p:spPr>
              <a:xfrm>
                <a:off x="1257890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8921AC-39F0-3A81-DFE8-7B23A74669C3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5EB7D0-C387-92FF-32E5-F0E579C2C1B7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95CA98-D334-F9C0-EB77-63E8F71CB19E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04DBD3-63AD-F611-B3DF-C0607822331F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89FA54-34EF-9813-76AC-4485982138F7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F47853-63AD-9731-E433-57F80AB9E5C7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DFE71-F36C-B55E-2EF2-2136BC9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8636" y="1944315"/>
            <a:ext cx="12529457" cy="72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3AE7D-E91F-3B44-96BB-DEE14A31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5E58EE7-450D-B8C5-6C97-4D5AC459779E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648C4916-4330-0DED-B765-CFD9A3C46D73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7CE365-95F5-2AB6-173B-6B16B6930030}"/>
                </a:ext>
              </a:extLst>
            </p:cNvPr>
            <p:cNvGrpSpPr/>
            <p:nvPr/>
          </p:nvGrpSpPr>
          <p:grpSpPr>
            <a:xfrm>
              <a:off x="0" y="96256"/>
              <a:ext cx="2137100" cy="1139239"/>
              <a:chOff x="0" y="189208"/>
              <a:chExt cx="2137100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FC25F71E-93FC-273A-00C7-F1B8C5383E72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D425055F-13B2-AAA8-AB74-34D35F34026B}"/>
                  </a:ext>
                </a:extLst>
              </p:cNvPr>
              <p:cNvSpPr/>
              <p:nvPr/>
            </p:nvSpPr>
            <p:spPr>
              <a:xfrm>
                <a:off x="1293038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B8A358-6AA6-789F-BE0B-80FBFDA8BA9E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A1D88B-3CDA-F904-CF39-1C47EA8A17DC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19EDF-9070-0683-23F9-E38444F36217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3C5022-CED8-4C70-2480-4927C67CBDE5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62BEA6-5E4A-72C4-23A4-4805CE8E3219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FA71E7-1735-A98B-ADC9-8F20F4F350E7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486173-A521-8574-4F11-90DD68F995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4167" y="1848255"/>
            <a:ext cx="13254933" cy="76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5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BE915-122D-1D41-5BDF-355CC4BFA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8849E-69D3-4763-395A-B75C1E4ED6A9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C24BB5A9-F237-C753-74A2-437BD80E7EFE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BA8DA1-4F2B-0158-5125-C5187D0B7E12}"/>
                </a:ext>
              </a:extLst>
            </p:cNvPr>
            <p:cNvGrpSpPr/>
            <p:nvPr/>
          </p:nvGrpSpPr>
          <p:grpSpPr>
            <a:xfrm>
              <a:off x="0" y="96256"/>
              <a:ext cx="2137100" cy="1139239"/>
              <a:chOff x="0" y="189208"/>
              <a:chExt cx="2137100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E96C885A-382C-E0B3-26EA-3760F98BCC8E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FD460E70-4839-BB56-7B74-2421DAE829CD}"/>
                  </a:ext>
                </a:extLst>
              </p:cNvPr>
              <p:cNvSpPr/>
              <p:nvPr/>
            </p:nvSpPr>
            <p:spPr>
              <a:xfrm>
                <a:off x="1293038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3C02E9-DCFA-4ACE-036D-719ADB9C3E62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06A46A-CDCC-F6BB-6D65-116F54F26ECC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C88B70-8A3F-0BDA-A95B-71A7A63C5B74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34C784-7F13-66BB-5BD1-284E427FBF0C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23EF44-D847-E9BC-82CC-05B1F30F399C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44165C-E2D6-F49B-272C-30AE0DA2AD39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F2BFE-BE35-D3F7-C120-D14C5F4F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4825" y="1847039"/>
            <a:ext cx="13159651" cy="76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9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E08B7-6A02-CB2D-9850-56A96DFD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BA92F-AB6E-628C-3CFC-0ED8C88C9367}"/>
              </a:ext>
            </a:extLst>
          </p:cNvPr>
          <p:cNvGrpSpPr/>
          <p:nvPr/>
        </p:nvGrpSpPr>
        <p:grpSpPr>
          <a:xfrm>
            <a:off x="258188" y="128016"/>
            <a:ext cx="17371444" cy="1708785"/>
            <a:chOff x="0" y="181604"/>
            <a:chExt cx="6276743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E06DF490-ABA3-98BF-C856-56C5C7EEB901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O v e r v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e w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D29EA9-6E3F-EABF-ACBF-94603BF8891D}"/>
                </a:ext>
              </a:extLst>
            </p:cNvPr>
            <p:cNvGrpSpPr/>
            <p:nvPr/>
          </p:nvGrpSpPr>
          <p:grpSpPr>
            <a:xfrm>
              <a:off x="0" y="181604"/>
              <a:ext cx="6276743" cy="1139239"/>
              <a:chOff x="0" y="274556"/>
              <a:chExt cx="6276743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CE0F0847-ACDE-B6DD-C3AB-D92D5F16BC07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 a t a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773CA960-B258-E4FA-7568-96198E1F7863}"/>
                  </a:ext>
                </a:extLst>
              </p:cNvPr>
              <p:cNvSpPr/>
              <p:nvPr/>
            </p:nvSpPr>
            <p:spPr>
              <a:xfrm>
                <a:off x="5840620" y="274556"/>
                <a:ext cx="436123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1C5464-3C25-34DB-824E-6ED7FDACA611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D23E6D-BBE2-4F16-B266-FE4994C0260F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B40EC-9D71-3854-D468-DD49657422FC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05E188-AD2B-5F09-2A1C-7089ABEBC474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8DF8F7-1CA3-5635-06D4-465DEFF1EBCF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CF8A99-E50D-3431-8F62-B166C1FCD48D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09FC22-16A7-B450-5FFC-ACA4FE1DED7E}"/>
              </a:ext>
            </a:extLst>
          </p:cNvPr>
          <p:cNvGrpSpPr/>
          <p:nvPr/>
        </p:nvGrpSpPr>
        <p:grpSpPr>
          <a:xfrm>
            <a:off x="1985068" y="1657836"/>
            <a:ext cx="14711875" cy="7888500"/>
            <a:chOff x="1893628" y="1840716"/>
            <a:chExt cx="14711875" cy="7888500"/>
          </a:xfrm>
        </p:grpSpPr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CFB06E01-3F5A-0738-400C-086DBA5F4077}"/>
                </a:ext>
              </a:extLst>
            </p:cNvPr>
            <p:cNvSpPr/>
            <p:nvPr/>
          </p:nvSpPr>
          <p:spPr>
            <a:xfrm>
              <a:off x="1893628" y="2468880"/>
              <a:ext cx="14711875" cy="7260336"/>
            </a:xfrm>
            <a:custGeom>
              <a:avLst/>
              <a:gdLst>
                <a:gd name="connsiteX0" fmla="*/ 1203984 w 14703552"/>
                <a:gd name="connsiteY0" fmla="*/ 0 h 7223760"/>
                <a:gd name="connsiteX1" fmla="*/ 14703552 w 14703552"/>
                <a:gd name="connsiteY1" fmla="*/ 0 h 7223760"/>
                <a:gd name="connsiteX2" fmla="*/ 14703552 w 14703552"/>
                <a:gd name="connsiteY2" fmla="*/ 0 h 7223760"/>
                <a:gd name="connsiteX3" fmla="*/ 14703552 w 14703552"/>
                <a:gd name="connsiteY3" fmla="*/ 6019776 h 7223760"/>
                <a:gd name="connsiteX4" fmla="*/ 13499568 w 14703552"/>
                <a:gd name="connsiteY4" fmla="*/ 7223760 h 7223760"/>
                <a:gd name="connsiteX5" fmla="*/ 0 w 14703552"/>
                <a:gd name="connsiteY5" fmla="*/ 7223760 h 7223760"/>
                <a:gd name="connsiteX6" fmla="*/ 0 w 14703552"/>
                <a:gd name="connsiteY6" fmla="*/ 7223760 h 7223760"/>
                <a:gd name="connsiteX7" fmla="*/ 0 w 14703552"/>
                <a:gd name="connsiteY7" fmla="*/ 1203984 h 7223760"/>
                <a:gd name="connsiteX8" fmla="*/ 1203984 w 14703552"/>
                <a:gd name="connsiteY8" fmla="*/ 0 h 7223760"/>
                <a:gd name="connsiteX0" fmla="*/ 553939 w 14711875"/>
                <a:gd name="connsiteY0" fmla="*/ 0 h 7260336"/>
                <a:gd name="connsiteX1" fmla="*/ 14711875 w 14711875"/>
                <a:gd name="connsiteY1" fmla="*/ 36576 h 7260336"/>
                <a:gd name="connsiteX2" fmla="*/ 14711875 w 14711875"/>
                <a:gd name="connsiteY2" fmla="*/ 36576 h 7260336"/>
                <a:gd name="connsiteX3" fmla="*/ 14711875 w 14711875"/>
                <a:gd name="connsiteY3" fmla="*/ 6056352 h 7260336"/>
                <a:gd name="connsiteX4" fmla="*/ 13507891 w 14711875"/>
                <a:gd name="connsiteY4" fmla="*/ 7260336 h 7260336"/>
                <a:gd name="connsiteX5" fmla="*/ 8323 w 14711875"/>
                <a:gd name="connsiteY5" fmla="*/ 7260336 h 7260336"/>
                <a:gd name="connsiteX6" fmla="*/ 8323 w 14711875"/>
                <a:gd name="connsiteY6" fmla="*/ 7260336 h 7260336"/>
                <a:gd name="connsiteX7" fmla="*/ 8323 w 14711875"/>
                <a:gd name="connsiteY7" fmla="*/ 1240560 h 7260336"/>
                <a:gd name="connsiteX8" fmla="*/ 553939 w 14711875"/>
                <a:gd name="connsiteY8" fmla="*/ 0 h 7260336"/>
                <a:gd name="connsiteX0" fmla="*/ 553939 w 14711875"/>
                <a:gd name="connsiteY0" fmla="*/ 0 h 7260336"/>
                <a:gd name="connsiteX1" fmla="*/ 14711875 w 14711875"/>
                <a:gd name="connsiteY1" fmla="*/ 36576 h 7260336"/>
                <a:gd name="connsiteX2" fmla="*/ 14711875 w 14711875"/>
                <a:gd name="connsiteY2" fmla="*/ 36576 h 7260336"/>
                <a:gd name="connsiteX3" fmla="*/ 14711875 w 14711875"/>
                <a:gd name="connsiteY3" fmla="*/ 6056352 h 7260336"/>
                <a:gd name="connsiteX4" fmla="*/ 13507891 w 14711875"/>
                <a:gd name="connsiteY4" fmla="*/ 7260336 h 7260336"/>
                <a:gd name="connsiteX5" fmla="*/ 8323 w 14711875"/>
                <a:gd name="connsiteY5" fmla="*/ 7260336 h 7260336"/>
                <a:gd name="connsiteX6" fmla="*/ 8323 w 14711875"/>
                <a:gd name="connsiteY6" fmla="*/ 7260336 h 7260336"/>
                <a:gd name="connsiteX7" fmla="*/ 8323 w 14711875"/>
                <a:gd name="connsiteY7" fmla="*/ 911376 h 7260336"/>
                <a:gd name="connsiteX8" fmla="*/ 553939 w 14711875"/>
                <a:gd name="connsiteY8" fmla="*/ 0 h 7260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1875" h="7260336">
                  <a:moveTo>
                    <a:pt x="553939" y="0"/>
                  </a:moveTo>
                  <a:lnTo>
                    <a:pt x="14711875" y="36576"/>
                  </a:lnTo>
                  <a:lnTo>
                    <a:pt x="14711875" y="36576"/>
                  </a:lnTo>
                  <a:lnTo>
                    <a:pt x="14711875" y="6056352"/>
                  </a:lnTo>
                  <a:cubicBezTo>
                    <a:pt x="14711875" y="6721294"/>
                    <a:pt x="14172833" y="7260336"/>
                    <a:pt x="13507891" y="7260336"/>
                  </a:cubicBezTo>
                  <a:lnTo>
                    <a:pt x="8323" y="7260336"/>
                  </a:lnTo>
                  <a:lnTo>
                    <a:pt x="8323" y="7260336"/>
                  </a:lnTo>
                  <a:lnTo>
                    <a:pt x="8323" y="911376"/>
                  </a:lnTo>
                  <a:cubicBezTo>
                    <a:pt x="8323" y="246434"/>
                    <a:pt x="-111003" y="0"/>
                    <a:pt x="55393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34688B-A7FA-FE23-8FD1-173BFE5E875E}"/>
                </a:ext>
              </a:extLst>
            </p:cNvPr>
            <p:cNvSpPr txBox="1"/>
            <p:nvPr/>
          </p:nvSpPr>
          <p:spPr>
            <a:xfrm>
              <a:off x="2113817" y="1840716"/>
              <a:ext cx="14180791" cy="7612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Terdapat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missing value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yaitu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kolom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Income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sebanyak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24 row,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setelah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itu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diberikan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treatment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dropna</a:t>
              </a:r>
              <a:endPara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Sudah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dipastikan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duplikat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melalui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coding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df.duplicated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().sum()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hasil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np.int64(0)</a:t>
              </a:r>
            </a:p>
            <a:p>
              <a:pPr marL="342900" indent="-34290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Pada detail data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terdapat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yang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anomali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kolom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Education (Graduation, PhD, Master, Basic, 2n Cycle) dan Status Marital (Single, Together, Married, Divorced, Widow, Alone, Absurd, YOLO)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sehingga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melalui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formatting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diperbaiki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Pendidikan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menjadi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Graduation, PhD, Master, Basic (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2nCycle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dimasukan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Mater) dan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Status Marital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Single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terdiri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atas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alone, YOLO, Absurd, Together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sedangan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Married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terdiri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atas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Divorced dan Widow</a:t>
              </a:r>
            </a:p>
            <a:p>
              <a:pPr marL="342900" indent="-34290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formating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dilakukan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juga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kepada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kolom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Dt_Customer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kolom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tersebut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diubah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tipe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datanya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menjadi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datetime dan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formatnya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disesuaikan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Nilai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Pendapatan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Tinggi (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Anomali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):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Terdapat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pendapatan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maksimum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sangat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tinggi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(666,666) dan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kisaran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penghasilan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diatas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15.7243, yang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tampaknya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anomali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sehingga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diberikan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treatment outlier</a:t>
              </a:r>
            </a:p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Kolom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atau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age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dibuat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mengurangi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tahun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sekarang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tahun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kelahiran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customer, dan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dikategorikan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menjadi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4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antara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lain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1: 28-40,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2:41-50,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3: 51-60, dan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4:60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tahun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atas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hal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tersebut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diperlukan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melakukan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analisa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yang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lainnya</a:t>
              </a:r>
              <a:endPara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Kolom Total Spending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dibuat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mengetahui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dibeli</a:t>
              </a:r>
              <a:r>
                <a: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oleh customer</a:t>
              </a:r>
              <a:endParaRPr lang="en-ID" sz="2400" dirty="0"/>
            </a:p>
          </p:txBody>
        </p:sp>
      </p:grp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27248390-8A22-323D-81D1-F3DCC815128A}"/>
              </a:ext>
            </a:extLst>
          </p:cNvPr>
          <p:cNvSpPr/>
          <p:nvPr/>
        </p:nvSpPr>
        <p:spPr>
          <a:xfrm>
            <a:off x="1993392" y="1810512"/>
            <a:ext cx="4572000" cy="73152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Data Preprocessing :</a:t>
            </a:r>
          </a:p>
        </p:txBody>
      </p:sp>
    </p:spTree>
    <p:extLst>
      <p:ext uri="{BB962C8B-B14F-4D97-AF65-F5344CB8AC3E}">
        <p14:creationId xmlns:p14="http://schemas.microsoft.com/office/powerpoint/2010/main" val="223790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0618A-441F-98E8-6EAB-AC64A343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9BF915B-9F85-6ADE-0C90-B675A74C4B3D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67E6C2DE-B572-61CA-D393-1E6DA4BD15A7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F21C58-E6BF-F642-50C7-74FDFBF003AC}"/>
                </a:ext>
              </a:extLst>
            </p:cNvPr>
            <p:cNvGrpSpPr/>
            <p:nvPr/>
          </p:nvGrpSpPr>
          <p:grpSpPr>
            <a:xfrm>
              <a:off x="0" y="96256"/>
              <a:ext cx="2130071" cy="1139239"/>
              <a:chOff x="0" y="189208"/>
              <a:chExt cx="2130071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DA238E1A-7C8B-3A57-118F-EAB2CE8D3206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BB17ACC8-33EB-FB8A-65FD-326C4B447764}"/>
                  </a:ext>
                </a:extLst>
              </p:cNvPr>
              <p:cNvSpPr/>
              <p:nvPr/>
            </p:nvSpPr>
            <p:spPr>
              <a:xfrm>
                <a:off x="1286009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963442-028C-89D0-3779-2B1FD0EBEB7B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B6AA61-E21C-4E46-6B1E-71130439052C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8E537A-D45F-58F2-D557-BE2C076881BA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9E25C-32DA-8095-EF1F-188AA5BE478B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C797AE-B81A-96A2-69BA-4AE6CB7A5C27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AFAA8D-C1C5-F2B1-25D3-228824091106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: Diagonal Corners Rounded 19">
            <a:extLst>
              <a:ext uri="{FF2B5EF4-FFF2-40B4-BE49-F238E27FC236}">
                <a16:creationId xmlns:a16="http://schemas.microsoft.com/office/drawing/2014/main" id="{B0F34194-D5DE-3FCC-0765-B21D48A10850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pada Tableau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F2307-EA23-E494-E8AC-8D58C7C549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9954" y="2143078"/>
            <a:ext cx="15694346" cy="73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7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1C458-48D3-D14C-121C-3151704CC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9859702-FD81-FBA4-2F90-417BB95CAA06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68E2F6A1-F9E6-AE74-73B6-D89D6513B240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35BC0C-E108-6BA7-02F2-C4B8E472DB5E}"/>
                </a:ext>
              </a:extLst>
            </p:cNvPr>
            <p:cNvGrpSpPr/>
            <p:nvPr/>
          </p:nvGrpSpPr>
          <p:grpSpPr>
            <a:xfrm>
              <a:off x="0" y="96256"/>
              <a:ext cx="2130071" cy="1139239"/>
              <a:chOff x="0" y="189208"/>
              <a:chExt cx="2130071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416D9961-E4B0-FA23-84A3-0A1A51D2927E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FA33813F-F6BF-5260-F3E2-E43DE7E95BEC}"/>
                  </a:ext>
                </a:extLst>
              </p:cNvPr>
              <p:cNvSpPr/>
              <p:nvPr/>
            </p:nvSpPr>
            <p:spPr>
              <a:xfrm>
                <a:off x="1286009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EE9FDBA-DD8D-4D0C-4046-9392A608B62B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6A7210-FBC8-3255-7474-9A3F70596BAB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B1F76-2B54-918F-7D8E-FEE58B5EDAB4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15BB96-A3EA-6875-A058-F232C42A0236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247941-BA56-2597-1604-406B3E76F7EC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2A6888-2878-456A-48B1-CCECC658B87B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BD35B8-0AC3-A5F5-0056-C861D04456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2429" y="2244677"/>
            <a:ext cx="10385052" cy="7395012"/>
          </a:xfrm>
          <a:prstGeom prst="rect">
            <a:avLst/>
          </a:prstGeom>
        </p:spPr>
      </p:pic>
      <p:sp>
        <p:nvSpPr>
          <p:cNvPr id="12" name="Rectangle: Diagonal Corners Rounded 19">
            <a:extLst>
              <a:ext uri="{FF2B5EF4-FFF2-40B4-BE49-F238E27FC236}">
                <a16:creationId xmlns:a16="http://schemas.microsoft.com/office/drawing/2014/main" id="{DD5280E5-0329-A0F6-F0DF-2B6B79A2BF01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Inferensial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3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AB47C-7384-3572-3C98-E86004DC4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867CC0F-DBD5-1F9C-432D-C7A09A69A328}"/>
              </a:ext>
            </a:extLst>
          </p:cNvPr>
          <p:cNvGrpSpPr/>
          <p:nvPr/>
        </p:nvGrpSpPr>
        <p:grpSpPr>
          <a:xfrm>
            <a:off x="258188" y="-38911"/>
            <a:ext cx="16513193" cy="1708785"/>
            <a:chOff x="0" y="70314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2696B3A6-D6A1-9DD8-F482-7A72370B29B0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 n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g h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45E5F-760F-1134-5740-5BC311CF8C36}"/>
                </a:ext>
              </a:extLst>
            </p:cNvPr>
            <p:cNvGrpSpPr/>
            <p:nvPr/>
          </p:nvGrpSpPr>
          <p:grpSpPr>
            <a:xfrm>
              <a:off x="0" y="70314"/>
              <a:ext cx="2130071" cy="1139239"/>
              <a:chOff x="0" y="163266"/>
              <a:chExt cx="2130071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DF742000-08A4-F0B2-23EA-D7E14AEBD286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g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AC9AEC2F-922C-787C-C730-2B1DD04F6811}"/>
                  </a:ext>
                </a:extLst>
              </p:cNvPr>
              <p:cNvSpPr/>
              <p:nvPr/>
            </p:nvSpPr>
            <p:spPr>
              <a:xfrm>
                <a:off x="1286009" y="163266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72CB79-506E-4B4D-D6E3-38CE2743A223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A6D8DA-2BF2-90F7-EA77-4AC22924226C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36FFB-85FD-A47F-C695-6834AC057217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F35D43-A901-EE4F-77FE-B7BA9301BDE3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33F7C9-70FB-9C0A-8558-EAC66E22CFD0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43D831-CB08-1404-92BD-8CBD33E19E25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: Diagonal Corners Rounded 19">
            <a:extLst>
              <a:ext uri="{FF2B5EF4-FFF2-40B4-BE49-F238E27FC236}">
                <a16:creationId xmlns:a16="http://schemas.microsoft.com/office/drawing/2014/main" id="{A7A50560-B280-E91E-6373-604B0A6CFDEC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 Square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24810-0AE1-A360-43B1-93C5BB0D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51" y="2150905"/>
            <a:ext cx="8630837" cy="2504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A0DF9-F66F-2C2A-26D1-ACA726891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407" y="4764497"/>
            <a:ext cx="8641282" cy="2686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D836A4-C8A3-E915-0F0F-00A20AD92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853" y="7575024"/>
            <a:ext cx="8611381" cy="20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3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DCBF3-C8F9-887F-D510-4D6B62007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917D5-9E57-E3C5-9206-12206597F94A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F1634BB0-E532-EBDB-1862-05A9532D35BD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M o m e n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BCBCAC-79B4-73C8-36A6-C82750B773D1}"/>
                </a:ext>
              </a:extLst>
            </p:cNvPr>
            <p:cNvGrpSpPr/>
            <p:nvPr/>
          </p:nvGrpSpPr>
          <p:grpSpPr>
            <a:xfrm>
              <a:off x="0" y="96256"/>
              <a:ext cx="2101952" cy="1139239"/>
              <a:chOff x="0" y="189208"/>
              <a:chExt cx="2101952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D9AED589-FC46-66CF-C46A-D524890668B9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 H A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DAF05CEA-9EB1-6415-B405-CB10D6FF6857}"/>
                  </a:ext>
                </a:extLst>
              </p:cNvPr>
              <p:cNvSpPr/>
              <p:nvPr/>
            </p:nvSpPr>
            <p:spPr>
              <a:xfrm>
                <a:off x="1257890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6598D4-64E8-46C6-4FC4-120DA2745A1B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363A14-95DC-121E-1025-BAD31F7DF9CB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295BB-7055-272E-70E7-24635CFB4740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418F1A-38AF-C278-2C5A-56AB709AE339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881AB8-ADA2-6089-F738-6F5DF2665A5D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A6A8DB-C804-F47C-60CB-B8CE4B12FE5A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6E59FF-276A-B721-E2E9-49805A26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14" y="2271205"/>
            <a:ext cx="10829482" cy="69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1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54FFA-4AF1-2066-8E59-BB521B4A1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013A658-26C1-E726-7D69-46BBCE59B00A}"/>
              </a:ext>
            </a:extLst>
          </p:cNvPr>
          <p:cNvGrpSpPr/>
          <p:nvPr/>
        </p:nvGrpSpPr>
        <p:grpSpPr>
          <a:xfrm>
            <a:off x="258188" y="0"/>
            <a:ext cx="16513193" cy="1708785"/>
            <a:chOff x="0" y="96256"/>
            <a:chExt cx="596663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BDD43611-42E9-B64E-29D8-08C09450B2C0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N e x t   S t e p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0C64A0-21DC-B1D5-C699-D8A07381D45F}"/>
                </a:ext>
              </a:extLst>
            </p:cNvPr>
            <p:cNvGrpSpPr/>
            <p:nvPr/>
          </p:nvGrpSpPr>
          <p:grpSpPr>
            <a:xfrm>
              <a:off x="0" y="96256"/>
              <a:ext cx="2101952" cy="1139239"/>
              <a:chOff x="0" y="189208"/>
              <a:chExt cx="2101952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FFB87320-77A3-21A3-F76F-37C1FB4E42A7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 o l u t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o n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ACE6F64A-70FA-9F37-C0E8-A20BA343880D}"/>
                  </a:ext>
                </a:extLst>
              </p:cNvPr>
              <p:cNvSpPr/>
              <p:nvPr/>
            </p:nvSpPr>
            <p:spPr>
              <a:xfrm>
                <a:off x="1257890" y="189208"/>
                <a:ext cx="844062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9C27F8-BEF6-3D97-4EDC-4F13E51D5ACA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D3586C-492E-4E38-4487-9AB75A3E5B30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5AA30-2B48-1E60-4026-3376B8969709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B1777B-2390-395D-4EC8-1326EC466906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C010DC-E280-2BEC-4CBC-1925F159A1F6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966C1F-80A8-57F3-1A2F-9E4E7FD17C8D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BAC886-9B5E-27A5-A75D-3F6A8B46FD7F}"/>
              </a:ext>
            </a:extLst>
          </p:cNvPr>
          <p:cNvGrpSpPr/>
          <p:nvPr/>
        </p:nvGrpSpPr>
        <p:grpSpPr>
          <a:xfrm>
            <a:off x="1465482" y="2212410"/>
            <a:ext cx="14585156" cy="6746655"/>
            <a:chOff x="1232018" y="2290231"/>
            <a:chExt cx="14585156" cy="674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B719F-B39F-E8F8-C618-A9826235B0DA}"/>
                </a:ext>
              </a:extLst>
            </p:cNvPr>
            <p:cNvSpPr txBox="1"/>
            <p:nvPr/>
          </p:nvSpPr>
          <p:spPr>
            <a:xfrm>
              <a:off x="1232018" y="2290231"/>
              <a:ext cx="14585156" cy="67466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92188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Posting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Reguler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Interaktif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serta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terjadwal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rutin dan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konsisten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serta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interaktif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sesuai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Strategi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Relevansi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Teori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Claude Shannon dan Warren Weaver, 1948</a:t>
              </a:r>
            </a:p>
            <a:p>
              <a:pPr marL="992188" algn="just">
                <a:lnSpc>
                  <a:spcPct val="107000"/>
                </a:lnSpc>
                <a:spcAft>
                  <a:spcPts val="800"/>
                </a:spcAft>
              </a:pPr>
              <a:endParaRPr lang="en-ID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992188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Menanggapi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umpan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balik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Strategi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Komunikasi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dua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(</a:t>
              </a:r>
              <a:r>
                <a:rPr lang="en-ID" sz="28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Two Way Communication Theory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yang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menganggap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komunikasi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proses dua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mana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kedua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belah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pihak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bertukar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pesan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umpan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balik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Wilbur Schramm</a:t>
              </a:r>
              <a:r>
                <a:rPr lang="nl-NL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1954</a:t>
              </a:r>
            </a:p>
            <a:p>
              <a:pPr marL="992188" algn="just">
                <a:lnSpc>
                  <a:spcPct val="107000"/>
                </a:lnSpc>
                <a:spcAft>
                  <a:spcPts val="800"/>
                </a:spcAft>
              </a:pPr>
              <a:endParaRPr lang="en-ID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992188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Beberapa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produk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tinggi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tingkat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penjualan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sehingga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terjadi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tidak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adanya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pemerataan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produk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penjualan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oleh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karena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itu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cocok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menggunakan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trategi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Produk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Komplementer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(Bundling),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Stremersch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dan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Tellis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2002</a:t>
              </a:r>
            </a:p>
            <a:p>
              <a:pPr marL="992188" algn="just">
                <a:lnSpc>
                  <a:spcPct val="107000"/>
                </a:lnSpc>
                <a:spcAft>
                  <a:spcPts val="800"/>
                </a:spcAft>
              </a:pPr>
              <a:endParaRPr lang="en-ID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992188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Respons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Pelanggan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terhadap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Kampanye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menunjukkan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respons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rendah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untuk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sebagian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besar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kampanye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Lakukan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segmentasi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pelanggan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untuk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menargetkan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kampanye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secara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lebih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efektif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misalnya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berdasarkan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preferensi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atau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kebiasaan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belanja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yang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diidentifikasi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sebelumnya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Strategi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Behavioral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Segmentation, Kotler, 2015</a:t>
              </a:r>
              <a:endPara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7AA3EB-9E0A-6CA5-66D7-3A230B5F9C05}"/>
                </a:ext>
              </a:extLst>
            </p:cNvPr>
            <p:cNvSpPr/>
            <p:nvPr/>
          </p:nvSpPr>
          <p:spPr>
            <a:xfrm>
              <a:off x="1408168" y="2452475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71968A-FAEE-8408-44DF-20E4E4B082D1}"/>
                </a:ext>
              </a:extLst>
            </p:cNvPr>
            <p:cNvSpPr/>
            <p:nvPr/>
          </p:nvSpPr>
          <p:spPr>
            <a:xfrm>
              <a:off x="1404924" y="3752738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E93050-0BC0-7876-A2B1-168ACDC57647}"/>
                </a:ext>
              </a:extLst>
            </p:cNvPr>
            <p:cNvSpPr/>
            <p:nvPr/>
          </p:nvSpPr>
          <p:spPr>
            <a:xfrm>
              <a:off x="1421138" y="5500474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EE2089-47EE-E629-8B97-7D1307CEDDB7}"/>
                </a:ext>
              </a:extLst>
            </p:cNvPr>
            <p:cNvSpPr/>
            <p:nvPr/>
          </p:nvSpPr>
          <p:spPr>
            <a:xfrm>
              <a:off x="1437351" y="7248210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54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0B80C-FE14-6D1B-72E7-7D1E96DA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nd drawn flat design stack of books  illustration">
            <a:extLst>
              <a:ext uri="{FF2B5EF4-FFF2-40B4-BE49-F238E27FC236}">
                <a16:creationId xmlns:a16="http://schemas.microsoft.com/office/drawing/2014/main" id="{E710A0DA-B118-BC7A-5DC2-01B1EADD2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FFAFC"/>
              </a:clrFrom>
              <a:clrTo>
                <a:srgbClr val="EF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12364" b="10334"/>
          <a:stretch/>
        </p:blipFill>
        <p:spPr bwMode="auto">
          <a:xfrm>
            <a:off x="12354127" y="5019471"/>
            <a:ext cx="5525311" cy="44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FA981C6-A152-3384-0BB4-A6BFA27FCE8C}"/>
              </a:ext>
            </a:extLst>
          </p:cNvPr>
          <p:cNvGrpSpPr/>
          <p:nvPr/>
        </p:nvGrpSpPr>
        <p:grpSpPr>
          <a:xfrm>
            <a:off x="258188" y="475798"/>
            <a:ext cx="16513193" cy="950019"/>
            <a:chOff x="0" y="413468"/>
            <a:chExt cx="5966635" cy="633373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3BEC5779-F88A-A27E-304F-FF8B7CF76659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P u s t a k a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: Diagonal Corners Rounded 19">
              <a:extLst>
                <a:ext uri="{FF2B5EF4-FFF2-40B4-BE49-F238E27FC236}">
                  <a16:creationId xmlns:a16="http://schemas.microsoft.com/office/drawing/2014/main" id="{8F285D88-0E61-0F3A-35DF-2B4C0DC890BA}"/>
                </a:ext>
              </a:extLst>
            </p:cNvPr>
            <p:cNvSpPr/>
            <p:nvPr/>
          </p:nvSpPr>
          <p:spPr>
            <a:xfrm>
              <a:off x="0" y="415066"/>
              <a:ext cx="1737360" cy="631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40005" algn="ctr"/>
              <a:r>
                <a:rPr lang="en-US" sz="3600" b="1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D a f t a r</a:t>
              </a:r>
              <a:endParaRPr lang="en-GB" sz="30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B7E2A2-D1BB-779A-53A7-3FF0FF8F3643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245324-E811-2D88-66D6-D2B3B39AC800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D6CE6C-C254-EF72-066B-0BA0BD83CD4F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7DE015-AB1E-087A-0B6A-F0442504838D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3C1BA9-08DB-D7CC-E91B-62B368CA04B4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7C4E42C-45C6-9A10-F462-8EC77565F8A2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5BB490-B1F8-A644-7807-F25D8AB52813}"/>
              </a:ext>
            </a:extLst>
          </p:cNvPr>
          <p:cNvGrpSpPr/>
          <p:nvPr/>
        </p:nvGrpSpPr>
        <p:grpSpPr>
          <a:xfrm>
            <a:off x="1930219" y="3001218"/>
            <a:ext cx="11435586" cy="4724370"/>
            <a:chOff x="1930219" y="3001218"/>
            <a:chExt cx="11435586" cy="47243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9B6452-77F3-63EA-B06E-F98533B660FA}"/>
                </a:ext>
              </a:extLst>
            </p:cNvPr>
            <p:cNvSpPr txBox="1"/>
            <p:nvPr/>
          </p:nvSpPr>
          <p:spPr>
            <a:xfrm>
              <a:off x="2753503" y="3001218"/>
              <a:ext cx="10612302" cy="472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Claude Shannon dan Warren Weaver, 1948, A Mathematical Theory of Communication;</a:t>
              </a:r>
            </a:p>
            <a:p>
              <a:endParaRPr lang="en-ID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D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Wilbur Schramm</a:t>
              </a:r>
              <a:r>
                <a:rPr lang="nl-NL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1954, Two Way Communication Theory;</a:t>
              </a:r>
            </a:p>
            <a:p>
              <a:endParaRPr lang="nl-NL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D" sz="33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Stremersch</a:t>
              </a:r>
              <a:r>
                <a:rPr lang="en-ID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dan </a:t>
              </a:r>
              <a:r>
                <a:rPr lang="en-ID" sz="33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Tellis</a:t>
              </a:r>
              <a:r>
                <a:rPr lang="en-ID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2002, Strategic Bundling of Products and Prices;</a:t>
              </a:r>
            </a:p>
            <a:p>
              <a:endParaRPr lang="nl-NL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nl-NL" sz="33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Kotler, Philip, dan Keller, Kevin Lane, 2015, </a:t>
              </a:r>
              <a:r>
                <a:rPr lang="en-ID" sz="33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Behavioral</a:t>
              </a:r>
              <a:r>
                <a:rPr lang="en-ID" sz="33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Segmentation.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51B73E-3DEB-64F8-45CB-79825804B627}"/>
                </a:ext>
              </a:extLst>
            </p:cNvPr>
            <p:cNvSpPr/>
            <p:nvPr/>
          </p:nvSpPr>
          <p:spPr>
            <a:xfrm>
              <a:off x="1933462" y="3172322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A9CD71-5C31-72AE-468B-0C6FD50EAA2B}"/>
                </a:ext>
              </a:extLst>
            </p:cNvPr>
            <p:cNvSpPr/>
            <p:nvPr/>
          </p:nvSpPr>
          <p:spPr>
            <a:xfrm>
              <a:off x="1930219" y="4297488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B0F065-8417-9D5B-8109-601A90483EB9}"/>
                </a:ext>
              </a:extLst>
            </p:cNvPr>
            <p:cNvSpPr/>
            <p:nvPr/>
          </p:nvSpPr>
          <p:spPr>
            <a:xfrm>
              <a:off x="1946432" y="5500475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6F8BA8-BC12-8609-DED5-671BAF81B7B7}"/>
                </a:ext>
              </a:extLst>
            </p:cNvPr>
            <p:cNvSpPr/>
            <p:nvPr/>
          </p:nvSpPr>
          <p:spPr>
            <a:xfrm>
              <a:off x="1965887" y="6687250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5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3103D-93E7-BE0A-D318-F2248FC24EBE}"/>
              </a:ext>
            </a:extLst>
          </p:cNvPr>
          <p:cNvSpPr/>
          <p:nvPr/>
        </p:nvSpPr>
        <p:spPr>
          <a:xfrm>
            <a:off x="0" y="0"/>
            <a:ext cx="18288000" cy="612250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8C8EA-B305-F7DC-313A-9AFDD8D31600}"/>
              </a:ext>
            </a:extLst>
          </p:cNvPr>
          <p:cNvSpPr/>
          <p:nvPr/>
        </p:nvSpPr>
        <p:spPr>
          <a:xfrm flipH="1">
            <a:off x="1035977" y="4613532"/>
            <a:ext cx="12225123" cy="105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9900" b="1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E R I M A    K A S I H</a:t>
            </a:r>
            <a:endParaRPr lang="en-US" sz="99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D7336E-C68D-C132-8BA8-CDFF488F987B}"/>
              </a:ext>
            </a:extLst>
          </p:cNvPr>
          <p:cNvSpPr/>
          <p:nvPr/>
        </p:nvSpPr>
        <p:spPr>
          <a:xfrm>
            <a:off x="-380453" y="3766445"/>
            <a:ext cx="2832860" cy="2754107"/>
          </a:xfrm>
          <a:prstGeom prst="ellipse">
            <a:avLst/>
          </a:prstGeom>
          <a:noFill/>
          <a:ln w="19050" cmpd="thinThick">
            <a:solidFill>
              <a:srgbClr val="E7E9E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8C20377-4A2E-89DA-4628-BC25DA560B71}"/>
              </a:ext>
            </a:extLst>
          </p:cNvPr>
          <p:cNvSpPr/>
          <p:nvPr/>
        </p:nvSpPr>
        <p:spPr>
          <a:xfrm>
            <a:off x="479655" y="4774199"/>
            <a:ext cx="732192" cy="732192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D6D9E9-D709-ED71-09C1-8323403D5C4B}"/>
              </a:ext>
            </a:extLst>
          </p:cNvPr>
          <p:cNvSpPr/>
          <p:nvPr/>
        </p:nvSpPr>
        <p:spPr>
          <a:xfrm>
            <a:off x="12865395" y="4639176"/>
            <a:ext cx="5422605" cy="8746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4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043DF-11DC-05A5-3388-715659CE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1658F-CFE6-EF35-5C4F-A1C815C3877A}"/>
              </a:ext>
            </a:extLst>
          </p:cNvPr>
          <p:cNvGrpSpPr/>
          <p:nvPr/>
        </p:nvGrpSpPr>
        <p:grpSpPr>
          <a:xfrm>
            <a:off x="258188" y="146304"/>
            <a:ext cx="17481173" cy="1708785"/>
            <a:chOff x="0" y="193796"/>
            <a:chExt cx="6316391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DD193BA5-72F1-959D-6DDB-F0F05FD6CA0D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O v e r v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e w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6B123F-FE0B-8500-918F-AF148640C27C}"/>
                </a:ext>
              </a:extLst>
            </p:cNvPr>
            <p:cNvGrpSpPr/>
            <p:nvPr/>
          </p:nvGrpSpPr>
          <p:grpSpPr>
            <a:xfrm>
              <a:off x="0" y="193796"/>
              <a:ext cx="6316391" cy="1139239"/>
              <a:chOff x="0" y="286748"/>
              <a:chExt cx="6316391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90C68413-42A5-31C4-8E2B-0DCF6C43E8AA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 a t a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94FD72A7-B0B7-8CBC-F068-A23FE2D105EF}"/>
                  </a:ext>
                </a:extLst>
              </p:cNvPr>
              <p:cNvSpPr/>
              <p:nvPr/>
            </p:nvSpPr>
            <p:spPr>
              <a:xfrm>
                <a:off x="5794365" y="286748"/>
                <a:ext cx="522026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C7B8C87-2147-26B2-2F0F-96F24795B59F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EDEFA4-966C-4736-D8C9-6286565B78B8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064CD-3858-87F7-BA1D-FE9989BC0BC5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437F94-A90B-A1D4-D5F8-6B1C75D9B8F8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9C64BE-3110-7F1C-A39B-B8492173D2F2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2BD325-61C6-A955-69DA-044DD815D11E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5DA8D7-85B3-6672-CE30-DAE85E92AE5F}"/>
              </a:ext>
            </a:extLst>
          </p:cNvPr>
          <p:cNvGrpSpPr/>
          <p:nvPr/>
        </p:nvGrpSpPr>
        <p:grpSpPr>
          <a:xfrm>
            <a:off x="1935386" y="1912600"/>
            <a:ext cx="15072454" cy="7460195"/>
            <a:chOff x="1935386" y="1912600"/>
            <a:chExt cx="15072454" cy="74601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3CB978-EF6B-4AFC-03CD-0608AB185C3F}"/>
                </a:ext>
              </a:extLst>
            </p:cNvPr>
            <p:cNvSpPr/>
            <p:nvPr/>
          </p:nvSpPr>
          <p:spPr>
            <a:xfrm>
              <a:off x="2044466" y="8505067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792C6-0614-2FB2-F384-3FD27FB22D7B}"/>
                </a:ext>
              </a:extLst>
            </p:cNvPr>
            <p:cNvSpPr/>
            <p:nvPr/>
          </p:nvSpPr>
          <p:spPr>
            <a:xfrm>
              <a:off x="1988434" y="7483704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AC75E-0DED-2EE6-35CD-531B3080B039}"/>
                </a:ext>
              </a:extLst>
            </p:cNvPr>
            <p:cNvSpPr/>
            <p:nvPr/>
          </p:nvSpPr>
          <p:spPr>
            <a:xfrm>
              <a:off x="1971054" y="5169077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D5A39D-82F9-C1E4-BE64-8BAFAA9C2CDE}"/>
                </a:ext>
              </a:extLst>
            </p:cNvPr>
            <p:cNvSpPr/>
            <p:nvPr/>
          </p:nvSpPr>
          <p:spPr>
            <a:xfrm>
              <a:off x="1935386" y="2109048"/>
              <a:ext cx="657904" cy="862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700" b="1" dirty="0">
                  <a:solidFill>
                    <a:srgbClr val="FFF9E6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9700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E5CCA8-BE3F-714D-5F01-00FF874894E4}"/>
                </a:ext>
              </a:extLst>
            </p:cNvPr>
            <p:cNvSpPr txBox="1"/>
            <p:nvPr/>
          </p:nvSpPr>
          <p:spPr>
            <a:xfrm>
              <a:off x="2907792" y="8314044"/>
              <a:ext cx="14100048" cy="1058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3200" b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Solusi : 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Strategi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Relevansi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Teori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Two Way Communication, Bundling,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Respons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Pelanggan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terhadap</a:t>
              </a:r>
              <a:r>
                <a:rPr lang="en-ID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8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Kampanye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lang="en-ID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AE5985-C4C6-120E-2E09-3F480AE67887}"/>
                </a:ext>
              </a:extLst>
            </p:cNvPr>
            <p:cNvSpPr txBox="1"/>
            <p:nvPr/>
          </p:nvSpPr>
          <p:spPr>
            <a:xfrm>
              <a:off x="2889503" y="7592704"/>
              <a:ext cx="10954513" cy="595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3200" b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AHA Moment : 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Reguler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Value dan High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Vaue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Value Threshold</a:t>
              </a:r>
              <a:endParaRPr lang="en-ID" sz="2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C59092-8301-0DCD-133F-4CD298DCA4DD}"/>
                </a:ext>
              </a:extLst>
            </p:cNvPr>
            <p:cNvSpPr txBox="1"/>
            <p:nvPr/>
          </p:nvSpPr>
          <p:spPr>
            <a:xfrm>
              <a:off x="2578608" y="5015362"/>
              <a:ext cx="13935456" cy="2441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74638">
                <a:lnSpc>
                  <a:spcPct val="107000"/>
                </a:lnSpc>
                <a:spcAft>
                  <a:spcPts val="800"/>
                </a:spcAft>
              </a:pPr>
              <a:r>
                <a:rPr lang="en-ID" sz="3200" b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Rising Insight : 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pendidikan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status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pernikahan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platform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tertentu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pendidikan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platform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tertentu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platform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tertentu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status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pernikahan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melalui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statistika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inferensial</a:t>
              </a:r>
              <a:endParaRPr lang="en-ID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3EC04B-0E1C-0FFC-53E1-7471CC71DE1E}"/>
                </a:ext>
              </a:extLst>
            </p:cNvPr>
            <p:cNvSpPr txBox="1"/>
            <p:nvPr/>
          </p:nvSpPr>
          <p:spPr>
            <a:xfrm>
              <a:off x="2842697" y="1912600"/>
              <a:ext cx="13305607" cy="2902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ID" sz="3200" b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Setting :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pembelian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per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bulan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Kampanye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(7.5%) yang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dikategorikan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menjadi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High Response : 236 Customer dan Low Responders : 1603 customers,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Ditampilkan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penghasilan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pendidikan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pendidikan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sehingga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diketahui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boxplot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usia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pendidikan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Data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pendapatan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</a:t>
              </a:r>
              <a:r>
                <a:rPr lang="en-ID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2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usia</a:t>
              </a:r>
              <a:endParaRPr lang="en-ID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41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8235-D415-6CBD-CFD7-534163D92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0BC4E02-9874-30C0-097C-A8A6FB1A7378}"/>
              </a:ext>
            </a:extLst>
          </p:cNvPr>
          <p:cNvGrpSpPr/>
          <p:nvPr/>
        </p:nvGrpSpPr>
        <p:grpSpPr>
          <a:xfrm>
            <a:off x="258188" y="136187"/>
            <a:ext cx="17562885" cy="1708784"/>
            <a:chOff x="0" y="187050"/>
            <a:chExt cx="6345915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7B877452-131F-5D72-BB8F-EA42E4B9BE34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B e l a k a n g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19FB71D-64A5-F4AC-83AB-9DA4DD87176F}"/>
                </a:ext>
              </a:extLst>
            </p:cNvPr>
            <p:cNvGrpSpPr/>
            <p:nvPr/>
          </p:nvGrpSpPr>
          <p:grpSpPr>
            <a:xfrm>
              <a:off x="0" y="187050"/>
              <a:ext cx="6345915" cy="1139239"/>
              <a:chOff x="0" y="280002"/>
              <a:chExt cx="6345915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D862D98B-2FF9-0A97-DE3A-8E8DC78BD02C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 a t a r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3C106B93-75C7-7BD5-8138-B2E2479BC0A4}"/>
                  </a:ext>
                </a:extLst>
              </p:cNvPr>
              <p:cNvSpPr/>
              <p:nvPr/>
            </p:nvSpPr>
            <p:spPr>
              <a:xfrm>
                <a:off x="5839776" y="280002"/>
                <a:ext cx="506139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ii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A8778-EEEE-4838-A677-0D64B7794833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3A1C1A-CD81-682D-FCCD-294C2B3F6F55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C26811-81E3-3A1C-9D06-CE83C0A2C7D9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03F674-BD51-3F39-466A-19543035DF57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BDA7C7-C3C6-23DD-0329-2AF687808803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A60C2E-8628-CE48-A942-EB28FC512CA9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526E-B958-7936-E6A9-94FB3E63C0B0}"/>
              </a:ext>
            </a:extLst>
          </p:cNvPr>
          <p:cNvSpPr txBox="1"/>
          <p:nvPr/>
        </p:nvSpPr>
        <p:spPr>
          <a:xfrm>
            <a:off x="1208314" y="2771519"/>
            <a:ext cx="15185572" cy="461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6813">
              <a:lnSpc>
                <a:spcPct val="107000"/>
              </a:lnSpc>
              <a:spcAft>
                <a:spcPts val="800"/>
              </a:spcAft>
            </a:pP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Segmentasi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66813">
              <a:lnSpc>
                <a:spcPct val="107000"/>
              </a:lnSpc>
              <a:spcAft>
                <a:spcPts val="800"/>
              </a:spcAft>
            </a:pP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efektivitas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tercatat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66813">
              <a:lnSpc>
                <a:spcPct val="107000"/>
              </a:lnSpc>
              <a:spcAft>
                <a:spcPts val="800"/>
              </a:spcAft>
            </a:pP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 yang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mengoptimalkan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penawaran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66813">
              <a:lnSpc>
                <a:spcPct val="107000"/>
              </a:lnSpc>
              <a:spcAft>
                <a:spcPts val="800"/>
              </a:spcAft>
            </a:pP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6813">
              <a:lnSpc>
                <a:spcPct val="107000"/>
              </a:lnSpc>
              <a:spcAft>
                <a:spcPts val="800"/>
              </a:spcAft>
            </a:pP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Penargetan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Kampanye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Sasaran</a:t>
            </a:r>
            <a:endParaRPr lang="en-ID" sz="3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FF93D-5C82-60A0-A543-03CB34E0B23E}"/>
              </a:ext>
            </a:extLst>
          </p:cNvPr>
          <p:cNvSpPr/>
          <p:nvPr/>
        </p:nvSpPr>
        <p:spPr>
          <a:xfrm>
            <a:off x="1505445" y="2997223"/>
            <a:ext cx="657904" cy="862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700" b="1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GB" sz="9700" dirty="0">
              <a:solidFill>
                <a:srgbClr val="FFF9E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FF32-1361-6587-0429-DD270930BEE7}"/>
              </a:ext>
            </a:extLst>
          </p:cNvPr>
          <p:cNvSpPr/>
          <p:nvPr/>
        </p:nvSpPr>
        <p:spPr>
          <a:xfrm>
            <a:off x="1541113" y="4141844"/>
            <a:ext cx="657904" cy="862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700" b="1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9700" dirty="0">
              <a:solidFill>
                <a:srgbClr val="FFF9E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43997A-DE14-E519-4218-8F28450BA2C3}"/>
              </a:ext>
            </a:extLst>
          </p:cNvPr>
          <p:cNvSpPr/>
          <p:nvPr/>
        </p:nvSpPr>
        <p:spPr>
          <a:xfrm>
            <a:off x="1576781" y="5325376"/>
            <a:ext cx="657904" cy="862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700" b="1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GB" sz="9700" dirty="0">
              <a:solidFill>
                <a:srgbClr val="FFF9E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D04E5-7082-E569-8524-7814DE336B0A}"/>
              </a:ext>
            </a:extLst>
          </p:cNvPr>
          <p:cNvSpPr/>
          <p:nvPr/>
        </p:nvSpPr>
        <p:spPr>
          <a:xfrm>
            <a:off x="1596237" y="6492695"/>
            <a:ext cx="657904" cy="862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700" b="1" dirty="0">
                <a:solidFill>
                  <a:srgbClr val="FFF9E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GB" sz="9700" dirty="0">
              <a:solidFill>
                <a:srgbClr val="FFF9E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EB467-6F91-DC58-80B5-65326C1C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89" y="5291847"/>
            <a:ext cx="7087909" cy="42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CB519-CFE1-8BD8-1AD3-DBA4EE7F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D3761-B0D2-E548-3B30-F9D196BCAAC5}"/>
              </a:ext>
            </a:extLst>
          </p:cNvPr>
          <p:cNvGrpSpPr/>
          <p:nvPr/>
        </p:nvGrpSpPr>
        <p:grpSpPr>
          <a:xfrm>
            <a:off x="258188" y="136192"/>
            <a:ext cx="17843114" cy="1708785"/>
            <a:chOff x="0" y="187053"/>
            <a:chExt cx="6447169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A1537798-C8CC-4A02-F737-D32CCBDEF7C2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D a t a s e t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41AE734-F961-C6ED-E831-1A67835F7B06}"/>
                </a:ext>
              </a:extLst>
            </p:cNvPr>
            <p:cNvGrpSpPr/>
            <p:nvPr/>
          </p:nvGrpSpPr>
          <p:grpSpPr>
            <a:xfrm>
              <a:off x="0" y="187053"/>
              <a:ext cx="6447169" cy="1139239"/>
              <a:chOff x="0" y="280005"/>
              <a:chExt cx="6447169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089FCA74-513B-118E-DBDC-48623327CF41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 n f o r m a s </a:t>
                </a:r>
                <a:r>
                  <a:rPr lang="en-US" sz="36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30C251A2-A652-60BF-BEE6-61C2E63E7AE0}"/>
                  </a:ext>
                </a:extLst>
              </p:cNvPr>
              <p:cNvSpPr/>
              <p:nvPr/>
            </p:nvSpPr>
            <p:spPr>
              <a:xfrm>
                <a:off x="5853838" y="280005"/>
                <a:ext cx="593331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iii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609D3E5-5D93-821A-33CD-F1910FA68FF6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0649C8-6EAC-D2E1-D3DE-8992247AD142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BCB9D3-B2A8-BAA4-901C-AB83C5D761AE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5888F4-F080-736F-2C55-A01E7DDC29FF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36B963-8372-7610-B15A-80DCBFF8700D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3A96C3-B858-A513-2437-E40CE3370DDC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: Diagonal Corners Rounded 19">
            <a:extLst>
              <a:ext uri="{FF2B5EF4-FFF2-40B4-BE49-F238E27FC236}">
                <a16:creationId xmlns:a16="http://schemas.microsoft.com/office/drawing/2014/main" id="{611066FD-4097-1500-FE22-D36D8F39AFCA}"/>
              </a:ext>
            </a:extLst>
          </p:cNvPr>
          <p:cNvSpPr/>
          <p:nvPr/>
        </p:nvSpPr>
        <p:spPr>
          <a:xfrm>
            <a:off x="258188" y="1493867"/>
            <a:ext cx="7490149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Kamus Data </a:t>
            </a:r>
            <a:r>
              <a:rPr lang="en-US" sz="3000" b="1" dirty="0" err="1">
                <a:solidFill>
                  <a:srgbClr val="0099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3000" b="1" dirty="0">
                <a:solidFill>
                  <a:srgbClr val="0099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Supermarket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CA611-C453-747A-1CC1-971AE88B1CC0}"/>
              </a:ext>
            </a:extLst>
          </p:cNvPr>
          <p:cNvSpPr txBox="1"/>
          <p:nvPr/>
        </p:nvSpPr>
        <p:spPr>
          <a:xfrm>
            <a:off x="611218" y="3339601"/>
            <a:ext cx="9144000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Konsumen</a:t>
            </a:r>
            <a:endParaRPr lang="en-ID" sz="18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Pengidentifikasi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Kelahiran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kelahiran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Pendidikan	: Tingkat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pendidikan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Status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Menikah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Status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perkawinan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Pendapatan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Pendapatan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rumah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tangga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Kidhome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rumah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tangga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Teenhome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remaja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rumah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tangga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Dt_Customer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Tanggal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pendaftaran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perusahaan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Recency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sejak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pembelian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Complain	: 1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mengeluh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C9CF3-4DC1-2808-E2AF-9DD9358672A7}"/>
              </a:ext>
            </a:extLst>
          </p:cNvPr>
          <p:cNvSpPr txBox="1"/>
          <p:nvPr/>
        </p:nvSpPr>
        <p:spPr>
          <a:xfrm>
            <a:off x="8474455" y="7171240"/>
            <a:ext cx="9144000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"/>
              </a:spcBef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Tempat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Pembelian</a:t>
            </a:r>
            <a:endParaRPr lang="en-ID" sz="18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NumWebPurchases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         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pembelian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dilakukan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melalui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situs web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perusahaan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NumCatalogPurchases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pembelian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dilakukan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menggunakan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katalog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NumStorePurchases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pembelian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dilakukan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langsung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toko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NumWebVisitsMonth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kunjungan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situs web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perusahaan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sebulan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2ADE9-8BBE-93A9-9A6F-554EC842BA81}"/>
              </a:ext>
            </a:extLst>
          </p:cNvPr>
          <p:cNvSpPr txBox="1"/>
          <p:nvPr/>
        </p:nvSpPr>
        <p:spPr>
          <a:xfrm>
            <a:off x="650127" y="6931286"/>
            <a:ext cx="79035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"/>
              </a:spcBef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Produk</a:t>
            </a:r>
            <a:endParaRPr lang="en-ID" sz="1800" b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MntWines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dibelanjakan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anggur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MntFruits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dibelanjakan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buah-buahan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MntMeatProducts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dibelanjakan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daging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MntFishProducts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dibelanjakan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ikan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MntSweetProducts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dibelanjakan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permen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MntGoldProds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dibelanjakan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emas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tahun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4CBE4-8605-67EE-61DA-E0C14C5F3B47}"/>
              </a:ext>
            </a:extLst>
          </p:cNvPr>
          <p:cNvSpPr txBox="1"/>
          <p:nvPr/>
        </p:nvSpPr>
        <p:spPr>
          <a:xfrm>
            <a:off x="8398039" y="4597802"/>
            <a:ext cx="9144000" cy="2056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"/>
              </a:spcBef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Promosi</a:t>
            </a:r>
            <a:endParaRPr lang="en-ID" sz="18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NumDealsPurchases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Jumlah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pembelian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dilakukan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diskon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AcceptedCmp1	: 1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menerima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penawaran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kampanye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pertama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AcceptedCmp2	: 1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menerima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penawaran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kampanye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kedua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AcceptedCmp3	: 1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menerima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penawaran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kampanye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ketiga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AcceptedCmp4	: 1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menerima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penawaran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kampanye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keempat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AcceptedCmp5	: 1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menerima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penawaran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kampanye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kelima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Response	: 1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pelanggan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menerima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penawaran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kampanye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terakhir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jika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CC0E84-159D-F0CA-9E2C-7803693EE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4" b="70138"/>
          <a:stretch/>
        </p:blipFill>
        <p:spPr>
          <a:xfrm>
            <a:off x="9007812" y="1454324"/>
            <a:ext cx="6070059" cy="31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B8F70-78BB-B03F-76A6-A112FF86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11A01D1-6561-FE1C-2F30-DF0CD34A9010}"/>
              </a:ext>
            </a:extLst>
          </p:cNvPr>
          <p:cNvGrpSpPr/>
          <p:nvPr/>
        </p:nvGrpSpPr>
        <p:grpSpPr>
          <a:xfrm>
            <a:off x="258188" y="136192"/>
            <a:ext cx="17913076" cy="1708785"/>
            <a:chOff x="0" y="187054"/>
            <a:chExt cx="6472448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479BCCBF-6BB2-040C-38F9-BB28EFA3DEE8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P r e p r o c e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n g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A0E1A-245F-CE03-777C-87D486FAA28C}"/>
                </a:ext>
              </a:extLst>
            </p:cNvPr>
            <p:cNvGrpSpPr/>
            <p:nvPr/>
          </p:nvGrpSpPr>
          <p:grpSpPr>
            <a:xfrm>
              <a:off x="0" y="187054"/>
              <a:ext cx="6472448" cy="1139239"/>
              <a:chOff x="0" y="280006"/>
              <a:chExt cx="6472448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CA6FCEA1-22CF-30B3-72B3-C2663DD4E39B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 a t a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EB7AA3D5-B898-565A-D347-B87A54CAED43}"/>
                  </a:ext>
                </a:extLst>
              </p:cNvPr>
              <p:cNvSpPr/>
              <p:nvPr/>
            </p:nvSpPr>
            <p:spPr>
              <a:xfrm>
                <a:off x="5829909" y="280006"/>
                <a:ext cx="642539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iv 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Rectangle: Diagonal Corners Rounded 19">
            <a:extLst>
              <a:ext uri="{FF2B5EF4-FFF2-40B4-BE49-F238E27FC236}">
                <a16:creationId xmlns:a16="http://schemas.microsoft.com/office/drawing/2014/main" id="{05178C39-1412-9C14-2F8C-E9D88564DB2D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</a:t>
            </a:r>
            <a:r>
              <a:rPr lang="en-US" sz="3000" b="1" dirty="0">
                <a:solidFill>
                  <a:srgbClr val="0099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270ACE-7871-B56E-2AD0-18A23E2605A0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BD179E-EA51-61D3-BA8A-D5550CB86239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9E5B98-05B3-D739-A4DC-C07D98ED7B9A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3595D2-50BD-020A-0AE5-12229F46AAB0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FABDC2-1226-5907-703A-A9547451DFFC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CC695F-00DD-3BE5-B342-EA32E8790C59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312A80-6DA7-FB1A-F45C-5C090559A857}"/>
              </a:ext>
            </a:extLst>
          </p:cNvPr>
          <p:cNvGrpSpPr/>
          <p:nvPr/>
        </p:nvGrpSpPr>
        <p:grpSpPr>
          <a:xfrm>
            <a:off x="944866" y="3138136"/>
            <a:ext cx="16310247" cy="5186295"/>
            <a:chOff x="847590" y="2807395"/>
            <a:chExt cx="16310247" cy="51862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E51F1B-7C55-79CE-808A-31F146E2E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1400"/>
            <a:stretch/>
          </p:blipFill>
          <p:spPr>
            <a:xfrm>
              <a:off x="847590" y="2885216"/>
              <a:ext cx="4004268" cy="510847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F7B4A6-3981-08D0-183A-D8B0AF6D2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8128"/>
            <a:stretch/>
          </p:blipFill>
          <p:spPr>
            <a:xfrm>
              <a:off x="4908273" y="2863680"/>
              <a:ext cx="3738983" cy="5091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97A1FA-BB60-73C0-7B6F-821B331C9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49312"/>
            <a:stretch/>
          </p:blipFill>
          <p:spPr>
            <a:xfrm>
              <a:off x="9630392" y="2807395"/>
              <a:ext cx="3738982" cy="51389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E9AE63-36F5-1DA4-BE28-D3CCF83F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9312"/>
            <a:stretch/>
          </p:blipFill>
          <p:spPr>
            <a:xfrm>
              <a:off x="13453689" y="2841587"/>
              <a:ext cx="3704148" cy="509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376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7232-5B88-2EB4-404F-F8F6E927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5D3591A-860F-F90E-A13F-9440B2C73EE5}"/>
              </a:ext>
            </a:extLst>
          </p:cNvPr>
          <p:cNvGrpSpPr/>
          <p:nvPr/>
        </p:nvGrpSpPr>
        <p:grpSpPr>
          <a:xfrm>
            <a:off x="258188" y="116736"/>
            <a:ext cx="17726377" cy="1708785"/>
            <a:chOff x="0" y="174083"/>
            <a:chExt cx="6404989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54B09C43-DE03-C192-731A-3DE972C5CDA9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P r e p r o c e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n g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671934-05BC-B1D7-EE43-1CDB01800D69}"/>
                </a:ext>
              </a:extLst>
            </p:cNvPr>
            <p:cNvGrpSpPr/>
            <p:nvPr/>
          </p:nvGrpSpPr>
          <p:grpSpPr>
            <a:xfrm>
              <a:off x="0" y="174083"/>
              <a:ext cx="6404989" cy="1139239"/>
              <a:chOff x="0" y="267035"/>
              <a:chExt cx="6404989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755F70F5-2CD8-8A39-0395-AF05B194AAE2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 a t a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B9541A6D-5986-9559-5256-F4A9DAD1B131}"/>
                  </a:ext>
                </a:extLst>
              </p:cNvPr>
              <p:cNvSpPr/>
              <p:nvPr/>
            </p:nvSpPr>
            <p:spPr>
              <a:xfrm>
                <a:off x="5903043" y="267035"/>
                <a:ext cx="501946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iv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Rectangle: Diagonal Corners Rounded 19">
            <a:extLst>
              <a:ext uri="{FF2B5EF4-FFF2-40B4-BE49-F238E27FC236}">
                <a16:creationId xmlns:a16="http://schemas.microsoft.com/office/drawing/2014/main" id="{EA05C422-4707-A270-7EAD-4460FEDEAFD7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3000" b="1" dirty="0" err="1">
                <a:solidFill>
                  <a:srgbClr val="0099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Duplikat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17E94-736E-DFEC-4BD7-BB0D5234D26D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BD1E23-9308-8000-60F5-969BA1BDF476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117086-410E-09D8-F44D-9591E7B168C4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BEEFBF-79B4-10F5-2EA9-53690824A069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9D4713-C419-F2BE-48A9-88B9C8D03205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F3BF44-C43B-F246-7C1A-3B12ED24A766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DA8DA-1AC1-F035-7E01-78D7B7BE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35" y="3369541"/>
            <a:ext cx="10000439" cy="42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E202-E2F6-9298-AAEA-F06257848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F97541-BB7E-D444-AA6C-CA8FFDD63527}"/>
              </a:ext>
            </a:extLst>
          </p:cNvPr>
          <p:cNvGrpSpPr/>
          <p:nvPr/>
        </p:nvGrpSpPr>
        <p:grpSpPr>
          <a:xfrm>
            <a:off x="258188" y="137210"/>
            <a:ext cx="17765295" cy="1708785"/>
            <a:chOff x="0" y="187735"/>
            <a:chExt cx="6419051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BB597BD3-19AD-B3B9-169A-18031B31C199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P r e p r o c e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n g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DF1CFA4-9F2D-CDE4-A6C5-FE9184D973B4}"/>
                </a:ext>
              </a:extLst>
            </p:cNvPr>
            <p:cNvGrpSpPr/>
            <p:nvPr/>
          </p:nvGrpSpPr>
          <p:grpSpPr>
            <a:xfrm>
              <a:off x="0" y="187735"/>
              <a:ext cx="6419051" cy="1139239"/>
              <a:chOff x="0" y="280687"/>
              <a:chExt cx="6419051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9008A212-4325-782A-6868-93A77E6A6546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 a t a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688B2898-4C55-517D-18BF-D466B030A4FE}"/>
                  </a:ext>
                </a:extLst>
              </p:cNvPr>
              <p:cNvSpPr/>
              <p:nvPr/>
            </p:nvSpPr>
            <p:spPr>
              <a:xfrm>
                <a:off x="5881957" y="280687"/>
                <a:ext cx="537094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iv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Rectangle: Diagonal Corners Rounded 19">
            <a:extLst>
              <a:ext uri="{FF2B5EF4-FFF2-40B4-BE49-F238E27FC236}">
                <a16:creationId xmlns:a16="http://schemas.microsoft.com/office/drawing/2014/main" id="{AEB09857-139F-5136-2353-C0F46321D8E8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3000" b="1" dirty="0" err="1">
                <a:solidFill>
                  <a:srgbClr val="0099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Formating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1637CE-A5B1-A4E8-6CB1-199857462AAA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EF4EDD-D1A9-4F4B-CB83-8AD06BFE7D0C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83F9A5-4C9E-9B74-E64F-4C69AD588D07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F1600E-5E68-8988-A562-BAEF9EF1F162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ACC62-BEF1-0EC4-12BD-789B2CE5CA38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CE461A-2FB8-165A-7D12-3AD27FC824FA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E3DC8-9D8B-5BF1-7DB5-D81BCB61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44" y="2939026"/>
            <a:ext cx="8202170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50853-BE15-51E8-CDB1-6F8FA8845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54" y="4664613"/>
            <a:ext cx="8164064" cy="180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124255-6E37-4EDF-D5ED-2F2000B96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097" y="5073176"/>
            <a:ext cx="8891957" cy="646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00F1A-8475-5556-4466-24736D364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26" y="7123631"/>
            <a:ext cx="8164756" cy="9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6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3D6D-1FCF-5D39-5D0B-7CF0998C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6DF6A31-7059-8B74-8B40-957DE51098DA}"/>
              </a:ext>
            </a:extLst>
          </p:cNvPr>
          <p:cNvGrpSpPr/>
          <p:nvPr/>
        </p:nvGrpSpPr>
        <p:grpSpPr>
          <a:xfrm>
            <a:off x="258188" y="136192"/>
            <a:ext cx="17745833" cy="1708785"/>
            <a:chOff x="0" y="187054"/>
            <a:chExt cx="6412019" cy="1139239"/>
          </a:xfrm>
        </p:grpSpPr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803217F5-64FF-9CAA-8DEA-2E3CDA321C90}"/>
                </a:ext>
              </a:extLst>
            </p:cNvPr>
            <p:cNvSpPr/>
            <p:nvPr/>
          </p:nvSpPr>
          <p:spPr>
            <a:xfrm>
              <a:off x="1661823" y="413468"/>
              <a:ext cx="4304812" cy="633046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2313"/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P r e p r o c e s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i="1" dirty="0" err="1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600" i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n g</a:t>
              </a:r>
              <a:endParaRPr lang="en-GB" sz="3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DC1AF7-6D5D-0E6E-27FF-D5FC4F4ADA87}"/>
                </a:ext>
              </a:extLst>
            </p:cNvPr>
            <p:cNvGrpSpPr/>
            <p:nvPr/>
          </p:nvGrpSpPr>
          <p:grpSpPr>
            <a:xfrm>
              <a:off x="0" y="187054"/>
              <a:ext cx="6412019" cy="1139239"/>
              <a:chOff x="0" y="280006"/>
              <a:chExt cx="6412019" cy="1139239"/>
            </a:xfrm>
          </p:grpSpPr>
          <p:sp>
            <p:nvSpPr>
              <p:cNvPr id="22" name="Rectangle: Diagonal Corners Rounded 19">
                <a:extLst>
                  <a:ext uri="{FF2B5EF4-FFF2-40B4-BE49-F238E27FC236}">
                    <a16:creationId xmlns:a16="http://schemas.microsoft.com/office/drawing/2014/main" id="{F5F032F3-EE18-838C-A0DE-DAB5B78FF052}"/>
                  </a:ext>
                </a:extLst>
              </p:cNvPr>
              <p:cNvSpPr/>
              <p:nvPr/>
            </p:nvSpPr>
            <p:spPr>
              <a:xfrm>
                <a:off x="0" y="508018"/>
                <a:ext cx="1737360" cy="631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40005" algn="ctr"/>
                <a:r>
                  <a:rPr lang="en-US" sz="3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 a t a</a:t>
                </a:r>
                <a:endParaRPr lang="en-GB" sz="3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01B721AF-7E5A-BA90-E55D-88EBCC7EC987}"/>
                  </a:ext>
                </a:extLst>
              </p:cNvPr>
              <p:cNvSpPr/>
              <p:nvPr/>
            </p:nvSpPr>
            <p:spPr>
              <a:xfrm>
                <a:off x="5910073" y="280006"/>
                <a:ext cx="501946" cy="113923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iv </a:t>
                </a:r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Rectangle: Diagonal Corners Rounded 19">
            <a:extLst>
              <a:ext uri="{FF2B5EF4-FFF2-40B4-BE49-F238E27FC236}">
                <a16:creationId xmlns:a16="http://schemas.microsoft.com/office/drawing/2014/main" id="{37B74E1E-9B5D-6A22-2349-72547D142A26}"/>
              </a:ext>
            </a:extLst>
          </p:cNvPr>
          <p:cNvSpPr/>
          <p:nvPr/>
        </p:nvSpPr>
        <p:spPr>
          <a:xfrm>
            <a:off x="258188" y="1493867"/>
            <a:ext cx="4599243" cy="503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40005"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3000" b="1" dirty="0" err="1">
                <a:solidFill>
                  <a:srgbClr val="0099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Formating</a:t>
            </a:r>
            <a:endParaRPr lang="en-GB" sz="4050" b="1" dirty="0">
              <a:solidFill>
                <a:srgbClr val="0099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8D301-A42B-B9EE-61DD-1621BE22E926}"/>
              </a:ext>
            </a:extLst>
          </p:cNvPr>
          <p:cNvGrpSpPr/>
          <p:nvPr/>
        </p:nvGrpSpPr>
        <p:grpSpPr>
          <a:xfrm>
            <a:off x="1997240" y="9714966"/>
            <a:ext cx="16290761" cy="415499"/>
            <a:chOff x="1331493" y="6476636"/>
            <a:chExt cx="10860507" cy="276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B5311F-5A35-03D0-E54C-AB23814781D8}"/>
                </a:ext>
              </a:extLst>
            </p:cNvPr>
            <p:cNvGrpSpPr/>
            <p:nvPr/>
          </p:nvGrpSpPr>
          <p:grpSpPr>
            <a:xfrm>
              <a:off x="8831177" y="6476636"/>
              <a:ext cx="3360823" cy="276999"/>
              <a:chOff x="8831177" y="6476636"/>
              <a:chExt cx="336082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84E76-205D-41B8-642C-FE05B4B3A0DD}"/>
                  </a:ext>
                </a:extLst>
              </p:cNvPr>
              <p:cNvSpPr txBox="1"/>
              <p:nvPr/>
            </p:nvSpPr>
            <p:spPr>
              <a:xfrm>
                <a:off x="8831177" y="6476636"/>
                <a:ext cx="2863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Capstone 2 – Eka Surachman</a:t>
                </a:r>
                <a:endParaRPr lang="id-ID" sz="2100" b="1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CCB435-2F2D-FB31-241F-AF258E9F30E0}"/>
                  </a:ext>
                </a:extLst>
              </p:cNvPr>
              <p:cNvSpPr/>
              <p:nvPr/>
            </p:nvSpPr>
            <p:spPr>
              <a:xfrm>
                <a:off x="11706726" y="6533147"/>
                <a:ext cx="485274" cy="1804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5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C4D430-E326-7DE3-1A07-DF5BCE5BD88C}"/>
                </a:ext>
              </a:extLst>
            </p:cNvPr>
            <p:cNvSpPr/>
            <p:nvPr/>
          </p:nvSpPr>
          <p:spPr>
            <a:xfrm>
              <a:off x="1331493" y="6553202"/>
              <a:ext cx="7685506" cy="1604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CD7376-452D-31AB-2C0E-D103B762977E}"/>
              </a:ext>
            </a:extLst>
          </p:cNvPr>
          <p:cNvSpPr txBox="1"/>
          <p:nvPr/>
        </p:nvSpPr>
        <p:spPr>
          <a:xfrm>
            <a:off x="79482" y="9548336"/>
            <a:ext cx="185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Supermarket</a:t>
            </a:r>
          </a:p>
          <a:p>
            <a:pPr algn="r">
              <a:defRPr/>
            </a:pPr>
            <a:r>
              <a:rPr lang="en-US" sz="2100" b="1" dirty="0">
                <a:solidFill>
                  <a:srgbClr val="0099FF"/>
                </a:solidFill>
                <a:latin typeface="Century Gothic" panose="020B0502020202020204" pitchFamily="34" charset="0"/>
              </a:rPr>
              <a:t>Customer</a:t>
            </a:r>
            <a:endParaRPr lang="id-ID" sz="2100" b="1" dirty="0">
              <a:solidFill>
                <a:srgbClr val="0099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B154EF-83C4-FCF3-1587-868934AF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13" y="2242947"/>
            <a:ext cx="12180581" cy="71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1688"/>
      </p:ext>
    </p:extLst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18561</TotalTime>
  <Words>2234</Words>
  <Application>Microsoft Office PowerPoint</Application>
  <PresentationFormat>Custom</PresentationFormat>
  <Paragraphs>289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Aller Light</vt:lpstr>
      <vt:lpstr>Arial</vt:lpstr>
      <vt:lpstr>Bebas Neue Bold</vt:lpstr>
      <vt:lpstr>Calibri</vt:lpstr>
      <vt:lpstr>Century Gothic</vt:lpstr>
      <vt:lpstr>Roboto</vt:lpstr>
      <vt:lpstr>Times New Roman</vt:lpstr>
      <vt:lpstr>Wingdings</vt:lpstr>
      <vt:lpstr>No Header</vt:lpstr>
      <vt:lpstr>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Eka Surachman</cp:lastModifiedBy>
  <cp:revision>215</cp:revision>
  <cp:lastPrinted>2018-08-30T22:15:25Z</cp:lastPrinted>
  <dcterms:created xsi:type="dcterms:W3CDTF">2014-05-07T13:22:54Z</dcterms:created>
  <dcterms:modified xsi:type="dcterms:W3CDTF">2024-11-05T09:51:18Z</dcterms:modified>
</cp:coreProperties>
</file>