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EEE7C9-26A2-422A-9905-683C02F23EA4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510216D-F754-4E07-BA9D-29CDD2B5D343}">
      <dgm:prSet phldrT="[Текст]"/>
      <dgm:spPr/>
      <dgm:t>
        <a:bodyPr/>
        <a:lstStyle/>
        <a:p>
          <a:r>
            <a:rPr lang="ru-RU"/>
            <a:t>Загрузка данных,  получение информации по </a:t>
          </a:r>
          <a:r>
            <a:rPr lang="en-US"/>
            <a:t>DataFrame</a:t>
          </a:r>
          <a:r>
            <a:rPr lang="ru-RU"/>
            <a:t>, корректировка, группировка данных.</a:t>
          </a:r>
        </a:p>
      </dgm:t>
    </dgm:pt>
    <dgm:pt modelId="{65F5BE3F-D2D1-431A-986C-E67BFAA00BCF}" type="parTrans" cxnId="{F1F70D64-CB32-4559-A4A0-039DD6627758}">
      <dgm:prSet/>
      <dgm:spPr/>
      <dgm:t>
        <a:bodyPr/>
        <a:lstStyle/>
        <a:p>
          <a:endParaRPr lang="ru-RU"/>
        </a:p>
      </dgm:t>
    </dgm:pt>
    <dgm:pt modelId="{AE8794F1-9384-4B41-ADBA-844CA1FA9B71}" type="sibTrans" cxnId="{F1F70D64-CB32-4559-A4A0-039DD6627758}">
      <dgm:prSet/>
      <dgm:spPr/>
      <dgm:t>
        <a:bodyPr/>
        <a:lstStyle/>
        <a:p>
          <a:endParaRPr lang="ru-RU"/>
        </a:p>
      </dgm:t>
    </dgm:pt>
    <dgm:pt modelId="{C1DD5DE8-5229-4C8E-955E-DF642E807EAC}">
      <dgm:prSet phldrT="[Текст]"/>
      <dgm:spPr/>
      <dgm:t>
        <a:bodyPr/>
        <a:lstStyle/>
        <a:p>
          <a:r>
            <a:rPr lang="ru-RU"/>
            <a:t>Анализ зарплат по каждому департаменту, иллюстрация зарплат в разрезе должностей, иллюстрация изменения зарплат с течением времени, иллюстрация распределения бюджета на разнве группы.</a:t>
          </a:r>
        </a:p>
      </dgm:t>
    </dgm:pt>
    <dgm:pt modelId="{505D42E0-534F-4648-8FF6-63F88BF52230}" type="parTrans" cxnId="{CC493CA2-7C71-4F4B-B6D8-6AB184C1AB3A}">
      <dgm:prSet/>
      <dgm:spPr/>
      <dgm:t>
        <a:bodyPr/>
        <a:lstStyle/>
        <a:p>
          <a:endParaRPr lang="ru-RU"/>
        </a:p>
      </dgm:t>
    </dgm:pt>
    <dgm:pt modelId="{D23BC9D3-4FB2-463B-AA83-0D874C8BCC71}" type="sibTrans" cxnId="{CC493CA2-7C71-4F4B-B6D8-6AB184C1AB3A}">
      <dgm:prSet/>
      <dgm:spPr/>
      <dgm:t>
        <a:bodyPr/>
        <a:lstStyle/>
        <a:p>
          <a:endParaRPr lang="ru-RU"/>
        </a:p>
      </dgm:t>
    </dgm:pt>
    <dgm:pt modelId="{41F7B492-51DE-4819-8626-2EC415ED0896}">
      <dgm:prSet phldrT="[Текст]"/>
      <dgm:spPr/>
      <dgm:t>
        <a:bodyPr/>
        <a:lstStyle/>
        <a:p>
          <a:r>
            <a:rPr lang="ru-RU"/>
            <a:t>Нахождение количества людей, работающих в каждом департаменте, Графическое  отображение людей с разным уровнем дохода.</a:t>
          </a:r>
        </a:p>
      </dgm:t>
    </dgm:pt>
    <dgm:pt modelId="{15FB54C8-084D-4C1A-A633-8FD91CD617CA}" type="parTrans" cxnId="{6A89F277-8B0D-4A86-A352-A8AE949095DF}">
      <dgm:prSet/>
      <dgm:spPr/>
      <dgm:t>
        <a:bodyPr/>
        <a:lstStyle/>
        <a:p>
          <a:endParaRPr lang="ru-RU"/>
        </a:p>
      </dgm:t>
    </dgm:pt>
    <dgm:pt modelId="{AEC863BE-1172-4014-80C1-C3084559BFAE}" type="sibTrans" cxnId="{6A89F277-8B0D-4A86-A352-A8AE949095DF}">
      <dgm:prSet/>
      <dgm:spPr/>
      <dgm:t>
        <a:bodyPr/>
        <a:lstStyle/>
        <a:p>
          <a:endParaRPr lang="ru-RU"/>
        </a:p>
      </dgm:t>
    </dgm:pt>
    <dgm:pt modelId="{E784267D-531C-461C-A8B6-EC1134ABA551}">
      <dgm:prSet phldrT="[Текст]"/>
      <dgm:spPr/>
      <dgm:t>
        <a:bodyPr/>
        <a:lstStyle/>
        <a:p>
          <a:r>
            <a:rPr lang="ru-RU"/>
            <a:t>Связь изменения заработной платы с инфляцией доллара.</a:t>
          </a:r>
        </a:p>
      </dgm:t>
    </dgm:pt>
    <dgm:pt modelId="{C8C29694-7153-4850-AEC2-B77018F7F325}" type="parTrans" cxnId="{C8DD8397-BBFE-41AB-9DAF-466D61E0F443}">
      <dgm:prSet/>
      <dgm:spPr/>
      <dgm:t>
        <a:bodyPr/>
        <a:lstStyle/>
        <a:p>
          <a:endParaRPr lang="ru-RU"/>
        </a:p>
      </dgm:t>
    </dgm:pt>
    <dgm:pt modelId="{C747C19B-8AAB-4932-849B-FE692F478027}" type="sibTrans" cxnId="{C8DD8397-BBFE-41AB-9DAF-466D61E0F443}">
      <dgm:prSet/>
      <dgm:spPr/>
      <dgm:t>
        <a:bodyPr/>
        <a:lstStyle/>
        <a:p>
          <a:endParaRPr lang="ru-RU"/>
        </a:p>
      </dgm:t>
    </dgm:pt>
    <dgm:pt modelId="{74B941DB-F3EB-413E-AE05-C36BDAC2B562}">
      <dgm:prSet phldrT="[Текст]"/>
      <dgm:spPr/>
      <dgm:t>
        <a:bodyPr/>
        <a:lstStyle/>
        <a:p>
          <a:r>
            <a:rPr lang="ru-RU"/>
            <a:t>Построение прогноза зарплат в следующем году на базе линейной регрессии, оценка алгоритмя.</a:t>
          </a:r>
        </a:p>
      </dgm:t>
    </dgm:pt>
    <dgm:pt modelId="{124E1481-A082-4023-A147-D7B9297FFDFB}" type="parTrans" cxnId="{BBE80CC4-5628-41D2-9D18-3F081034185E}">
      <dgm:prSet/>
      <dgm:spPr/>
      <dgm:t>
        <a:bodyPr/>
        <a:lstStyle/>
        <a:p>
          <a:endParaRPr lang="ru-RU"/>
        </a:p>
      </dgm:t>
    </dgm:pt>
    <dgm:pt modelId="{D3D970EC-FFE2-4A40-9443-9A7F049D053C}" type="sibTrans" cxnId="{BBE80CC4-5628-41D2-9D18-3F081034185E}">
      <dgm:prSet/>
      <dgm:spPr/>
      <dgm:t>
        <a:bodyPr/>
        <a:lstStyle/>
        <a:p>
          <a:endParaRPr lang="ru-RU"/>
        </a:p>
      </dgm:t>
    </dgm:pt>
    <dgm:pt modelId="{E1229A69-77EF-4496-A67B-F51EA7B74706}" type="pres">
      <dgm:prSet presAssocID="{60EEE7C9-26A2-422A-9905-683C02F23EA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7D85C17-25F1-4D31-B6B5-B35BC4374DEC}" type="pres">
      <dgm:prSet presAssocID="{F510216D-F754-4E07-BA9D-29CDD2B5D34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3151A9-ED61-40C5-BEA5-CFE6F615F91B}" type="pres">
      <dgm:prSet presAssocID="{AE8794F1-9384-4B41-ADBA-844CA1FA9B71}" presName="sibTrans" presStyleLbl="sibTrans1D1" presStyleIdx="0" presStyleCnt="4"/>
      <dgm:spPr/>
      <dgm:t>
        <a:bodyPr/>
        <a:lstStyle/>
        <a:p>
          <a:endParaRPr lang="ru-RU"/>
        </a:p>
      </dgm:t>
    </dgm:pt>
    <dgm:pt modelId="{93B7CFF7-311D-4B00-B4E1-F4F31C5BF3CD}" type="pres">
      <dgm:prSet presAssocID="{AE8794F1-9384-4B41-ADBA-844CA1FA9B71}" presName="connectorText" presStyleLbl="sibTrans1D1" presStyleIdx="0" presStyleCnt="4"/>
      <dgm:spPr/>
      <dgm:t>
        <a:bodyPr/>
        <a:lstStyle/>
        <a:p>
          <a:endParaRPr lang="ru-RU"/>
        </a:p>
      </dgm:t>
    </dgm:pt>
    <dgm:pt modelId="{630725FB-0117-4A9E-80BD-BBE8AE63CB6C}" type="pres">
      <dgm:prSet presAssocID="{C1DD5DE8-5229-4C8E-955E-DF642E807EA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472B79-1B9B-4803-AC34-8FA2EC5F9B9D}" type="pres">
      <dgm:prSet presAssocID="{D23BC9D3-4FB2-463B-AA83-0D874C8BCC71}" presName="sibTrans" presStyleLbl="sibTrans1D1" presStyleIdx="1" presStyleCnt="4"/>
      <dgm:spPr/>
      <dgm:t>
        <a:bodyPr/>
        <a:lstStyle/>
        <a:p>
          <a:endParaRPr lang="ru-RU"/>
        </a:p>
      </dgm:t>
    </dgm:pt>
    <dgm:pt modelId="{AF89FE34-F641-439D-BD5B-3F01700F31B0}" type="pres">
      <dgm:prSet presAssocID="{D23BC9D3-4FB2-463B-AA83-0D874C8BCC71}" presName="connectorText" presStyleLbl="sibTrans1D1" presStyleIdx="1" presStyleCnt="4"/>
      <dgm:spPr/>
      <dgm:t>
        <a:bodyPr/>
        <a:lstStyle/>
        <a:p>
          <a:endParaRPr lang="ru-RU"/>
        </a:p>
      </dgm:t>
    </dgm:pt>
    <dgm:pt modelId="{DB9F2FFD-8BBD-4F4E-A7B2-0285DDA8364F}" type="pres">
      <dgm:prSet presAssocID="{41F7B492-51DE-4819-8626-2EC415ED089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013AE0-46ED-4F9E-BCAB-0CA96CD27F33}" type="pres">
      <dgm:prSet presAssocID="{AEC863BE-1172-4014-80C1-C3084559BFAE}" presName="sibTrans" presStyleLbl="sibTrans1D1" presStyleIdx="2" presStyleCnt="4"/>
      <dgm:spPr/>
      <dgm:t>
        <a:bodyPr/>
        <a:lstStyle/>
        <a:p>
          <a:endParaRPr lang="ru-RU"/>
        </a:p>
      </dgm:t>
    </dgm:pt>
    <dgm:pt modelId="{B694ED31-D9CE-45D2-838A-8DAEB04EC6B5}" type="pres">
      <dgm:prSet presAssocID="{AEC863BE-1172-4014-80C1-C3084559BFAE}" presName="connectorText" presStyleLbl="sibTrans1D1" presStyleIdx="2" presStyleCnt="4"/>
      <dgm:spPr/>
      <dgm:t>
        <a:bodyPr/>
        <a:lstStyle/>
        <a:p>
          <a:endParaRPr lang="ru-RU"/>
        </a:p>
      </dgm:t>
    </dgm:pt>
    <dgm:pt modelId="{DD389046-BEAF-483C-99AF-FC9BCBBB8B4E}" type="pres">
      <dgm:prSet presAssocID="{E784267D-531C-461C-A8B6-EC1134ABA55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C1126DD-6737-4390-988A-AB2E46312A54}" type="pres">
      <dgm:prSet presAssocID="{C747C19B-8AAB-4932-849B-FE692F478027}" presName="sibTrans" presStyleLbl="sibTrans1D1" presStyleIdx="3" presStyleCnt="4"/>
      <dgm:spPr/>
      <dgm:t>
        <a:bodyPr/>
        <a:lstStyle/>
        <a:p>
          <a:endParaRPr lang="ru-RU"/>
        </a:p>
      </dgm:t>
    </dgm:pt>
    <dgm:pt modelId="{706AE3A1-F90E-483E-9953-7E1AAF0803C7}" type="pres">
      <dgm:prSet presAssocID="{C747C19B-8AAB-4932-849B-FE692F478027}" presName="connectorText" presStyleLbl="sibTrans1D1" presStyleIdx="3" presStyleCnt="4"/>
      <dgm:spPr/>
      <dgm:t>
        <a:bodyPr/>
        <a:lstStyle/>
        <a:p>
          <a:endParaRPr lang="ru-RU"/>
        </a:p>
      </dgm:t>
    </dgm:pt>
    <dgm:pt modelId="{6FE4152F-5AC5-4ED7-8E6B-FC730D49A283}" type="pres">
      <dgm:prSet presAssocID="{74B941DB-F3EB-413E-AE05-C36BDAC2B56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AAD939E-42EC-4011-B365-9560056D1128}" type="presOf" srcId="{60EEE7C9-26A2-422A-9905-683C02F23EA4}" destId="{E1229A69-77EF-4496-A67B-F51EA7B74706}" srcOrd="0" destOrd="0" presId="urn:microsoft.com/office/officeart/2005/8/layout/bProcess3"/>
    <dgm:cxn modelId="{B1A7E260-394F-447C-9818-819994CFF9B7}" type="presOf" srcId="{41F7B492-51DE-4819-8626-2EC415ED0896}" destId="{DB9F2FFD-8BBD-4F4E-A7B2-0285DDA8364F}" srcOrd="0" destOrd="0" presId="urn:microsoft.com/office/officeart/2005/8/layout/bProcess3"/>
    <dgm:cxn modelId="{9DAB9FB1-769E-4EF5-B9A1-A9BC7322E123}" type="presOf" srcId="{C747C19B-8AAB-4932-849B-FE692F478027}" destId="{706AE3A1-F90E-483E-9953-7E1AAF0803C7}" srcOrd="1" destOrd="0" presId="urn:microsoft.com/office/officeart/2005/8/layout/bProcess3"/>
    <dgm:cxn modelId="{6A89F277-8B0D-4A86-A352-A8AE949095DF}" srcId="{60EEE7C9-26A2-422A-9905-683C02F23EA4}" destId="{41F7B492-51DE-4819-8626-2EC415ED0896}" srcOrd="2" destOrd="0" parTransId="{15FB54C8-084D-4C1A-A633-8FD91CD617CA}" sibTransId="{AEC863BE-1172-4014-80C1-C3084559BFAE}"/>
    <dgm:cxn modelId="{631BEBC0-4730-4F86-A135-8A7582AAC43B}" type="presOf" srcId="{AE8794F1-9384-4B41-ADBA-844CA1FA9B71}" destId="{A73151A9-ED61-40C5-BEA5-CFE6F615F91B}" srcOrd="0" destOrd="0" presId="urn:microsoft.com/office/officeart/2005/8/layout/bProcess3"/>
    <dgm:cxn modelId="{07EF834F-9B62-492B-BCF4-F3BA3820424D}" type="presOf" srcId="{F510216D-F754-4E07-BA9D-29CDD2B5D343}" destId="{97D85C17-25F1-4D31-B6B5-B35BC4374DEC}" srcOrd="0" destOrd="0" presId="urn:microsoft.com/office/officeart/2005/8/layout/bProcess3"/>
    <dgm:cxn modelId="{8759A386-43DA-4C9D-B1F3-237D46CBA590}" type="presOf" srcId="{74B941DB-F3EB-413E-AE05-C36BDAC2B562}" destId="{6FE4152F-5AC5-4ED7-8E6B-FC730D49A283}" srcOrd="0" destOrd="0" presId="urn:microsoft.com/office/officeart/2005/8/layout/bProcess3"/>
    <dgm:cxn modelId="{29589936-B35B-440D-8B4B-5A4E915C89FE}" type="presOf" srcId="{E784267D-531C-461C-A8B6-EC1134ABA551}" destId="{DD389046-BEAF-483C-99AF-FC9BCBBB8B4E}" srcOrd="0" destOrd="0" presId="urn:microsoft.com/office/officeart/2005/8/layout/bProcess3"/>
    <dgm:cxn modelId="{8961C590-92E1-4009-BD0A-EFB5BCAB72B1}" type="presOf" srcId="{AEC863BE-1172-4014-80C1-C3084559BFAE}" destId="{61013AE0-46ED-4F9E-BCAB-0CA96CD27F33}" srcOrd="0" destOrd="0" presId="urn:microsoft.com/office/officeart/2005/8/layout/bProcess3"/>
    <dgm:cxn modelId="{C8DD8397-BBFE-41AB-9DAF-466D61E0F443}" srcId="{60EEE7C9-26A2-422A-9905-683C02F23EA4}" destId="{E784267D-531C-461C-A8B6-EC1134ABA551}" srcOrd="3" destOrd="0" parTransId="{C8C29694-7153-4850-AEC2-B77018F7F325}" sibTransId="{C747C19B-8AAB-4932-849B-FE692F478027}"/>
    <dgm:cxn modelId="{BBE80CC4-5628-41D2-9D18-3F081034185E}" srcId="{60EEE7C9-26A2-422A-9905-683C02F23EA4}" destId="{74B941DB-F3EB-413E-AE05-C36BDAC2B562}" srcOrd="4" destOrd="0" parTransId="{124E1481-A082-4023-A147-D7B9297FFDFB}" sibTransId="{D3D970EC-FFE2-4A40-9443-9A7F049D053C}"/>
    <dgm:cxn modelId="{CC493CA2-7C71-4F4B-B6D8-6AB184C1AB3A}" srcId="{60EEE7C9-26A2-422A-9905-683C02F23EA4}" destId="{C1DD5DE8-5229-4C8E-955E-DF642E807EAC}" srcOrd="1" destOrd="0" parTransId="{505D42E0-534F-4648-8FF6-63F88BF52230}" sibTransId="{D23BC9D3-4FB2-463B-AA83-0D874C8BCC71}"/>
    <dgm:cxn modelId="{DCE758BD-94F6-4266-BF41-E78ECA478759}" type="presOf" srcId="{D23BC9D3-4FB2-463B-AA83-0D874C8BCC71}" destId="{AC472B79-1B9B-4803-AC34-8FA2EC5F9B9D}" srcOrd="0" destOrd="0" presId="urn:microsoft.com/office/officeart/2005/8/layout/bProcess3"/>
    <dgm:cxn modelId="{F1F70D64-CB32-4559-A4A0-039DD6627758}" srcId="{60EEE7C9-26A2-422A-9905-683C02F23EA4}" destId="{F510216D-F754-4E07-BA9D-29CDD2B5D343}" srcOrd="0" destOrd="0" parTransId="{65F5BE3F-D2D1-431A-986C-E67BFAA00BCF}" sibTransId="{AE8794F1-9384-4B41-ADBA-844CA1FA9B71}"/>
    <dgm:cxn modelId="{39144478-7D52-454C-B821-6E86AE9996B1}" type="presOf" srcId="{AE8794F1-9384-4B41-ADBA-844CA1FA9B71}" destId="{93B7CFF7-311D-4B00-B4E1-F4F31C5BF3CD}" srcOrd="1" destOrd="0" presId="urn:microsoft.com/office/officeart/2005/8/layout/bProcess3"/>
    <dgm:cxn modelId="{5198ACD0-6BC9-4B5D-88B1-4A0FAB166E34}" type="presOf" srcId="{D23BC9D3-4FB2-463B-AA83-0D874C8BCC71}" destId="{AF89FE34-F641-439D-BD5B-3F01700F31B0}" srcOrd="1" destOrd="0" presId="urn:microsoft.com/office/officeart/2005/8/layout/bProcess3"/>
    <dgm:cxn modelId="{9591CD9E-83E1-40BA-AD7E-1CD09C9DA41B}" type="presOf" srcId="{C747C19B-8AAB-4932-849B-FE692F478027}" destId="{4C1126DD-6737-4390-988A-AB2E46312A54}" srcOrd="0" destOrd="0" presId="urn:microsoft.com/office/officeart/2005/8/layout/bProcess3"/>
    <dgm:cxn modelId="{E62A32B2-99DD-40F4-AF94-ED8090588C2A}" type="presOf" srcId="{C1DD5DE8-5229-4C8E-955E-DF642E807EAC}" destId="{630725FB-0117-4A9E-80BD-BBE8AE63CB6C}" srcOrd="0" destOrd="0" presId="urn:microsoft.com/office/officeart/2005/8/layout/bProcess3"/>
    <dgm:cxn modelId="{12F51743-CBDC-4A73-B612-6A0CA1EA2303}" type="presOf" srcId="{AEC863BE-1172-4014-80C1-C3084559BFAE}" destId="{B694ED31-D9CE-45D2-838A-8DAEB04EC6B5}" srcOrd="1" destOrd="0" presId="urn:microsoft.com/office/officeart/2005/8/layout/bProcess3"/>
    <dgm:cxn modelId="{D15F8FAF-FC80-40EE-84CB-AE3857C3FA1B}" type="presParOf" srcId="{E1229A69-77EF-4496-A67B-F51EA7B74706}" destId="{97D85C17-25F1-4D31-B6B5-B35BC4374DEC}" srcOrd="0" destOrd="0" presId="urn:microsoft.com/office/officeart/2005/8/layout/bProcess3"/>
    <dgm:cxn modelId="{BAC84CCF-A498-4006-B7C0-EDD6D2AE6EE9}" type="presParOf" srcId="{E1229A69-77EF-4496-A67B-F51EA7B74706}" destId="{A73151A9-ED61-40C5-BEA5-CFE6F615F91B}" srcOrd="1" destOrd="0" presId="urn:microsoft.com/office/officeart/2005/8/layout/bProcess3"/>
    <dgm:cxn modelId="{08D38771-4C2A-47B4-A9F9-74D8954668A1}" type="presParOf" srcId="{A73151A9-ED61-40C5-BEA5-CFE6F615F91B}" destId="{93B7CFF7-311D-4B00-B4E1-F4F31C5BF3CD}" srcOrd="0" destOrd="0" presId="urn:microsoft.com/office/officeart/2005/8/layout/bProcess3"/>
    <dgm:cxn modelId="{378B3F20-5DB1-4316-B41B-08F4FA352EFB}" type="presParOf" srcId="{E1229A69-77EF-4496-A67B-F51EA7B74706}" destId="{630725FB-0117-4A9E-80BD-BBE8AE63CB6C}" srcOrd="2" destOrd="0" presId="urn:microsoft.com/office/officeart/2005/8/layout/bProcess3"/>
    <dgm:cxn modelId="{5FBC64D7-8845-4235-B547-8C9B82A48347}" type="presParOf" srcId="{E1229A69-77EF-4496-A67B-F51EA7B74706}" destId="{AC472B79-1B9B-4803-AC34-8FA2EC5F9B9D}" srcOrd="3" destOrd="0" presId="urn:microsoft.com/office/officeart/2005/8/layout/bProcess3"/>
    <dgm:cxn modelId="{5C24C2E4-B7BE-447C-8AAB-8C158C524D58}" type="presParOf" srcId="{AC472B79-1B9B-4803-AC34-8FA2EC5F9B9D}" destId="{AF89FE34-F641-439D-BD5B-3F01700F31B0}" srcOrd="0" destOrd="0" presId="urn:microsoft.com/office/officeart/2005/8/layout/bProcess3"/>
    <dgm:cxn modelId="{53CA8686-2FD0-4EA1-B119-155A9BFE1AA3}" type="presParOf" srcId="{E1229A69-77EF-4496-A67B-F51EA7B74706}" destId="{DB9F2FFD-8BBD-4F4E-A7B2-0285DDA8364F}" srcOrd="4" destOrd="0" presId="urn:microsoft.com/office/officeart/2005/8/layout/bProcess3"/>
    <dgm:cxn modelId="{5BAFC23F-CF79-48C8-A529-ACA48C26B3B1}" type="presParOf" srcId="{E1229A69-77EF-4496-A67B-F51EA7B74706}" destId="{61013AE0-46ED-4F9E-BCAB-0CA96CD27F33}" srcOrd="5" destOrd="0" presId="urn:microsoft.com/office/officeart/2005/8/layout/bProcess3"/>
    <dgm:cxn modelId="{A82B4826-616F-453D-AA10-D131C2185D41}" type="presParOf" srcId="{61013AE0-46ED-4F9E-BCAB-0CA96CD27F33}" destId="{B694ED31-D9CE-45D2-838A-8DAEB04EC6B5}" srcOrd="0" destOrd="0" presId="urn:microsoft.com/office/officeart/2005/8/layout/bProcess3"/>
    <dgm:cxn modelId="{BFA4E475-E325-482C-B3DF-C8070B01FF9D}" type="presParOf" srcId="{E1229A69-77EF-4496-A67B-F51EA7B74706}" destId="{DD389046-BEAF-483C-99AF-FC9BCBBB8B4E}" srcOrd="6" destOrd="0" presId="urn:microsoft.com/office/officeart/2005/8/layout/bProcess3"/>
    <dgm:cxn modelId="{3D3608A2-33FE-45CB-9294-91A7E597784B}" type="presParOf" srcId="{E1229A69-77EF-4496-A67B-F51EA7B74706}" destId="{4C1126DD-6737-4390-988A-AB2E46312A54}" srcOrd="7" destOrd="0" presId="urn:microsoft.com/office/officeart/2005/8/layout/bProcess3"/>
    <dgm:cxn modelId="{1490D44B-E4AA-433B-979B-96A67A0CB0E2}" type="presParOf" srcId="{4C1126DD-6737-4390-988A-AB2E46312A54}" destId="{706AE3A1-F90E-483E-9953-7E1AAF0803C7}" srcOrd="0" destOrd="0" presId="urn:microsoft.com/office/officeart/2005/8/layout/bProcess3"/>
    <dgm:cxn modelId="{9A6B1898-7E89-4529-A900-3F2918C00DAB}" type="presParOf" srcId="{E1229A69-77EF-4496-A67B-F51EA7B74706}" destId="{6FE4152F-5AC5-4ED7-8E6B-FC730D49A283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151A9-ED61-40C5-BEA5-CFE6F615F91B}">
      <dsp:nvSpPr>
        <dsp:cNvPr id="0" name=""/>
        <dsp:cNvSpPr/>
      </dsp:nvSpPr>
      <dsp:spPr>
        <a:xfrm>
          <a:off x="1980257" y="1001653"/>
          <a:ext cx="4240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40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180923" y="1045100"/>
        <a:ext cx="22733" cy="4546"/>
      </dsp:txXfrm>
    </dsp:sp>
    <dsp:sp modelId="{97D85C17-25F1-4D31-B6B5-B35BC4374DEC}">
      <dsp:nvSpPr>
        <dsp:cNvPr id="0" name=""/>
        <dsp:cNvSpPr/>
      </dsp:nvSpPr>
      <dsp:spPr>
        <a:xfrm>
          <a:off x="5251" y="454331"/>
          <a:ext cx="1976805" cy="1186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/>
            <a:t>Загрузка данных,  получение информации по </a:t>
          </a:r>
          <a:r>
            <a:rPr lang="en-US" sz="1000" kern="1200"/>
            <a:t>DataFrame</a:t>
          </a:r>
          <a:r>
            <a:rPr lang="ru-RU" sz="1000" kern="1200"/>
            <a:t>, корректировка, группировка данных.</a:t>
          </a:r>
        </a:p>
      </dsp:txBody>
      <dsp:txXfrm>
        <a:off x="5251" y="454331"/>
        <a:ext cx="1976805" cy="1186083"/>
      </dsp:txXfrm>
    </dsp:sp>
    <dsp:sp modelId="{AC472B79-1B9B-4803-AC34-8FA2EC5F9B9D}">
      <dsp:nvSpPr>
        <dsp:cNvPr id="0" name=""/>
        <dsp:cNvSpPr/>
      </dsp:nvSpPr>
      <dsp:spPr>
        <a:xfrm>
          <a:off x="4411728" y="1001653"/>
          <a:ext cx="4240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40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612394" y="1045100"/>
        <a:ext cx="22733" cy="4546"/>
      </dsp:txXfrm>
    </dsp:sp>
    <dsp:sp modelId="{630725FB-0117-4A9E-80BD-BBE8AE63CB6C}">
      <dsp:nvSpPr>
        <dsp:cNvPr id="0" name=""/>
        <dsp:cNvSpPr/>
      </dsp:nvSpPr>
      <dsp:spPr>
        <a:xfrm>
          <a:off x="2436722" y="454331"/>
          <a:ext cx="1976805" cy="1186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/>
            <a:t>Анализ зарплат по каждому департаменту, иллюстрация зарплат в разрезе должностей, иллюстрация изменения зарплат с течением времени, иллюстрация распределения бюджета на разнве группы.</a:t>
          </a:r>
        </a:p>
      </dsp:txBody>
      <dsp:txXfrm>
        <a:off x="2436722" y="454331"/>
        <a:ext cx="1976805" cy="1186083"/>
      </dsp:txXfrm>
    </dsp:sp>
    <dsp:sp modelId="{61013AE0-46ED-4F9E-BCAB-0CA96CD27F33}">
      <dsp:nvSpPr>
        <dsp:cNvPr id="0" name=""/>
        <dsp:cNvSpPr/>
      </dsp:nvSpPr>
      <dsp:spPr>
        <a:xfrm>
          <a:off x="993654" y="1638615"/>
          <a:ext cx="4862942" cy="424065"/>
        </a:xfrm>
        <a:custGeom>
          <a:avLst/>
          <a:gdLst/>
          <a:ahLst/>
          <a:cxnLst/>
          <a:rect l="0" t="0" r="0" b="0"/>
          <a:pathLst>
            <a:path>
              <a:moveTo>
                <a:pt x="4862942" y="0"/>
              </a:moveTo>
              <a:lnTo>
                <a:pt x="4862942" y="229132"/>
              </a:lnTo>
              <a:lnTo>
                <a:pt x="0" y="229132"/>
              </a:lnTo>
              <a:lnTo>
                <a:pt x="0" y="42406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3303021" y="1848374"/>
        <a:ext cx="244207" cy="4546"/>
      </dsp:txXfrm>
    </dsp:sp>
    <dsp:sp modelId="{DB9F2FFD-8BBD-4F4E-A7B2-0285DDA8364F}">
      <dsp:nvSpPr>
        <dsp:cNvPr id="0" name=""/>
        <dsp:cNvSpPr/>
      </dsp:nvSpPr>
      <dsp:spPr>
        <a:xfrm>
          <a:off x="4868193" y="454331"/>
          <a:ext cx="1976805" cy="1186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/>
            <a:t>Нахождение количества людей, работающих в каждом департаменте, Графическое  отображение людей с разным уровнем дохода.</a:t>
          </a:r>
        </a:p>
      </dsp:txBody>
      <dsp:txXfrm>
        <a:off x="4868193" y="454331"/>
        <a:ext cx="1976805" cy="1186083"/>
      </dsp:txXfrm>
    </dsp:sp>
    <dsp:sp modelId="{4C1126DD-6737-4390-988A-AB2E46312A54}">
      <dsp:nvSpPr>
        <dsp:cNvPr id="0" name=""/>
        <dsp:cNvSpPr/>
      </dsp:nvSpPr>
      <dsp:spPr>
        <a:xfrm>
          <a:off x="1980257" y="2642402"/>
          <a:ext cx="4240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40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180923" y="2685849"/>
        <a:ext cx="22733" cy="4546"/>
      </dsp:txXfrm>
    </dsp:sp>
    <dsp:sp modelId="{DD389046-BEAF-483C-99AF-FC9BCBBB8B4E}">
      <dsp:nvSpPr>
        <dsp:cNvPr id="0" name=""/>
        <dsp:cNvSpPr/>
      </dsp:nvSpPr>
      <dsp:spPr>
        <a:xfrm>
          <a:off x="5251" y="2095080"/>
          <a:ext cx="1976805" cy="1186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/>
            <a:t>Связь изменения заработной платы с инфляцией доллара.</a:t>
          </a:r>
        </a:p>
      </dsp:txBody>
      <dsp:txXfrm>
        <a:off x="5251" y="2095080"/>
        <a:ext cx="1976805" cy="1186083"/>
      </dsp:txXfrm>
    </dsp:sp>
    <dsp:sp modelId="{6FE4152F-5AC5-4ED7-8E6B-FC730D49A283}">
      <dsp:nvSpPr>
        <dsp:cNvPr id="0" name=""/>
        <dsp:cNvSpPr/>
      </dsp:nvSpPr>
      <dsp:spPr>
        <a:xfrm>
          <a:off x="2436722" y="2095080"/>
          <a:ext cx="1976805" cy="1186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/>
            <a:t>Построение прогноза зарплат в следующем году на базе линейной регрессии, оценка алгоритмя.</a:t>
          </a:r>
        </a:p>
      </dsp:txBody>
      <dsp:txXfrm>
        <a:off x="2436722" y="2095080"/>
        <a:ext cx="1976805" cy="1186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=""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18.07.2021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18.07.2021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18.07.2021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kaggle/sf-salaries?select=Salaries.cs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37308" y="3048714"/>
            <a:ext cx="5137197" cy="1578704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+mj-lt"/>
              </a:rPr>
              <a:t>Гончарова Екатерина Александровна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01964" y="1366982"/>
            <a:ext cx="5072542" cy="969818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/>
              <a:t>Зарплаты в </a:t>
            </a:r>
            <a:r>
              <a:rPr lang="en-US" sz="4000" b="1" dirty="0" smtClean="0"/>
              <a:t>San </a:t>
            </a:r>
            <a:r>
              <a:rPr lang="en-US" sz="4000" b="1" dirty="0" err="1" smtClean="0"/>
              <a:t>Francisko</a:t>
            </a:r>
            <a:endParaRPr lang="ru-RU" sz="4000" b="1" dirty="0"/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tx1"/>
                </a:solidFill>
                <a:latin typeface="+mj-lt"/>
              </a:rPr>
              <a:t>Июль 20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21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Гончарова Екатерина Александровна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БГТУ «Экономика и управление на предприятии», БГТУ «Инженер путей сообщения»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 Сбербанке работаю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 2013 года. Старший менеджер по обслуживанию в ДО: операционно-кассовая работа в филиале(«АС Филиал», «ЕКП», «ОАД», «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CRM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»). Заместитель руководителя ДО: работа в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SAP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участие в подборе персонала, обслуживание клиентов, решение сложных вопросов.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Готова к переезду в г. Санкт Петербург, сейчас проживаю в г. Брянск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Контактные данные: 8-920-835-53-85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katty1802@yandex.ru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Группировка данных по департаментам, анализ зарплаты в каждом департаменте, иллюстрация в разрезе должностей, анализ роста зарплат с учетом инфляции, на базе линейной регрессии построение прогноза по тому, какие зарплаты будут в следующем году, оценка точности алгоритма.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Приложите ссылку на репозиторий с кодом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3956" y="512359"/>
            <a:ext cx="10515600" cy="752475"/>
          </a:xfrm>
        </p:spPr>
        <p:txBody>
          <a:bodyPr/>
          <a:lstStyle/>
          <a:p>
            <a:r>
              <a:rPr lang="ru-RU" dirty="0"/>
              <a:t>Бизнес-логика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Схема реализованного процесса: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837558485"/>
              </p:ext>
            </p:extLst>
          </p:nvPr>
        </p:nvGraphicFramePr>
        <p:xfrm>
          <a:off x="2332495" y="2425082"/>
          <a:ext cx="6850251" cy="3735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данной работе анализировала следующие данные, сгруппированные по департаментам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Источник: </a:t>
            </a:r>
            <a:r>
              <a:rPr lang="en-US" u="sng" dirty="0">
                <a:hlinkClick r:id="rId2"/>
              </a:rPr>
              <a:t>https://www.kaggle.com/kaggle/sf-salaries?select=Salaries.csv</a:t>
            </a:r>
            <a:r>
              <a:rPr lang="en-US" dirty="0"/>
              <a:t> </a:t>
            </a: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516468"/>
              </p:ext>
            </p:extLst>
          </p:nvPr>
        </p:nvGraphicFramePr>
        <p:xfrm>
          <a:off x="1301857" y="2953279"/>
          <a:ext cx="9015999" cy="11041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862"/>
                <a:gridCol w="541472"/>
                <a:gridCol w="1101847"/>
                <a:gridCol w="1071969"/>
                <a:gridCol w="1096969"/>
                <a:gridCol w="1109164"/>
                <a:gridCol w="1096969"/>
                <a:gridCol w="1095140"/>
                <a:gridCol w="1361607"/>
              </a:tblGrid>
              <a:tr h="3637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 err="1">
                          <a:effectLst/>
                        </a:rPr>
                        <a:t>Year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EmployeeName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 err="1">
                          <a:effectLst/>
                        </a:rPr>
                        <a:t>JobTitle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Id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BasePay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OvertimePay</a:t>
                      </a:r>
                      <a:endParaRPr lang="ru-RU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OtherPay</a:t>
                      </a:r>
                      <a:endParaRPr lang="ru-RU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TotalPay</a:t>
                      </a:r>
                      <a:endParaRPr lang="ru-RU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TotalPayBenefits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37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Год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Имя сотрудника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Должность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Идентификатор вакансии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Базовая оплата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Сверхурочная оплата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Другая оплата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Общая сумма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Общая сумма выплат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 проекте использовала: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Google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collab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Pandas</a:t>
            </a:r>
          </a:p>
          <a:p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Numpy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Matplotlib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Seaborn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err="1"/>
              <a:t>S</a:t>
            </a:r>
            <a:r>
              <a:rPr lang="en-US" dirty="0" err="1" smtClean="0"/>
              <a:t>cikit</a:t>
            </a:r>
            <a:r>
              <a:rPr lang="en-US" dirty="0" smtClean="0"/>
              <a:t>-learn</a:t>
            </a: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297</Words>
  <Application>Microsoft Office PowerPoint</Application>
  <PresentationFormat>Произвольный</PresentationFormat>
  <Paragraphs>55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Зарплаты в San Francisko</vt:lpstr>
      <vt:lpstr>О себе</vt:lpstr>
      <vt:lpstr>Описание проекта</vt:lpstr>
      <vt:lpstr>Бизнес-логика</vt:lpstr>
      <vt:lpstr>Модель данных</vt:lpstr>
      <vt:lpstr>Используемые технологии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Asus</cp:lastModifiedBy>
  <cp:revision>23</cp:revision>
  <dcterms:created xsi:type="dcterms:W3CDTF">2021-02-19T10:44:02Z</dcterms:created>
  <dcterms:modified xsi:type="dcterms:W3CDTF">2021-07-18T11:45:01Z</dcterms:modified>
</cp:coreProperties>
</file>